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6"/>
  </p:normalViewPr>
  <p:slideViewPr>
    <p:cSldViewPr snapToGrid="0" snapToObjects="1" showGuides="1">
      <p:cViewPr varScale="1">
        <p:scale>
          <a:sx n="77" d="100"/>
          <a:sy n="77" d="100"/>
        </p:scale>
        <p:origin x="1280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1" name="Shape 2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403854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xfrm>
            <a:off x="838200" y="24877"/>
            <a:ext cx="10515600" cy="142115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46028"/>
            <a:ext cx="10515600" cy="541197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8724900" y="0"/>
            <a:ext cx="2628900" cy="65420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"/>
          <p:cNvSpPr/>
          <p:nvPr/>
        </p:nvSpPr>
        <p:spPr>
          <a:xfrm>
            <a:off x="1523999" y="0"/>
            <a:ext cx="9144002" cy="6858000"/>
          </a:xfrm>
          <a:prstGeom prst="rect">
            <a:avLst/>
          </a:prstGeom>
          <a:gradFill>
            <a:gsLst>
              <a:gs pos="0">
                <a:srgbClr val="FFCC99"/>
              </a:gs>
              <a:gs pos="100000">
                <a:srgbClr val="99CCFF"/>
              </a:gs>
            </a:gsLst>
            <a:lin ang="16200000"/>
          </a:gradFill>
          <a:ln w="3175">
            <a:solidFill>
              <a:srgbClr val="660066"/>
            </a:solidFill>
          </a:ln>
        </p:spPr>
        <p:txBody>
          <a:bodyPr lIns="45719" rIns="45719" anchor="ctr"/>
          <a:lstStyle/>
          <a:p>
            <a:pPr>
              <a:defRPr sz="2400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61100" y="6525066"/>
            <a:ext cx="408940" cy="421393"/>
          </a:xfrm>
          <a:prstGeom prst="rect">
            <a:avLst/>
          </a:prstGeom>
        </p:spPr>
        <p:txBody>
          <a:bodyPr wrap="none"/>
          <a:lstStyle>
            <a:lvl1pPr algn="l">
              <a:defRPr sz="2400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9" name="Shape"/>
          <p:cNvSpPr/>
          <p:nvPr/>
        </p:nvSpPr>
        <p:spPr>
          <a:xfrm>
            <a:off x="1524000" y="0"/>
            <a:ext cx="1649413" cy="909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19772"/>
                </a:lnTo>
                <a:lnTo>
                  <a:pt x="21501" y="19772"/>
                </a:lnTo>
                <a:lnTo>
                  <a:pt x="21373" y="19709"/>
                </a:lnTo>
                <a:lnTo>
                  <a:pt x="21215" y="19608"/>
                </a:lnTo>
                <a:lnTo>
                  <a:pt x="21018" y="19469"/>
                </a:lnTo>
                <a:lnTo>
                  <a:pt x="20800" y="19292"/>
                </a:lnTo>
                <a:lnTo>
                  <a:pt x="20563" y="19091"/>
                </a:lnTo>
                <a:lnTo>
                  <a:pt x="20307" y="18851"/>
                </a:lnTo>
                <a:lnTo>
                  <a:pt x="20030" y="18599"/>
                </a:lnTo>
                <a:lnTo>
                  <a:pt x="19734" y="18334"/>
                </a:lnTo>
                <a:lnTo>
                  <a:pt x="19428" y="18044"/>
                </a:lnTo>
                <a:lnTo>
                  <a:pt x="19122" y="17767"/>
                </a:lnTo>
                <a:lnTo>
                  <a:pt x="18806" y="17477"/>
                </a:lnTo>
                <a:lnTo>
                  <a:pt x="18155" y="16897"/>
                </a:lnTo>
                <a:lnTo>
                  <a:pt x="17849" y="16632"/>
                </a:lnTo>
                <a:lnTo>
                  <a:pt x="17533" y="16367"/>
                </a:lnTo>
                <a:lnTo>
                  <a:pt x="17404" y="16279"/>
                </a:lnTo>
                <a:lnTo>
                  <a:pt x="17266" y="16216"/>
                </a:lnTo>
                <a:lnTo>
                  <a:pt x="17118" y="16153"/>
                </a:lnTo>
                <a:lnTo>
                  <a:pt x="16980" y="16115"/>
                </a:lnTo>
                <a:lnTo>
                  <a:pt x="16832" y="16077"/>
                </a:lnTo>
                <a:lnTo>
                  <a:pt x="16536" y="16027"/>
                </a:lnTo>
                <a:lnTo>
                  <a:pt x="16388" y="16014"/>
                </a:lnTo>
                <a:lnTo>
                  <a:pt x="16249" y="15976"/>
                </a:lnTo>
                <a:lnTo>
                  <a:pt x="15993" y="15926"/>
                </a:lnTo>
                <a:lnTo>
                  <a:pt x="15874" y="15863"/>
                </a:lnTo>
                <a:lnTo>
                  <a:pt x="15766" y="15800"/>
                </a:lnTo>
                <a:lnTo>
                  <a:pt x="15677" y="15711"/>
                </a:lnTo>
                <a:lnTo>
                  <a:pt x="15578" y="15636"/>
                </a:lnTo>
                <a:lnTo>
                  <a:pt x="15519" y="15497"/>
                </a:lnTo>
                <a:lnTo>
                  <a:pt x="15390" y="15232"/>
                </a:lnTo>
                <a:lnTo>
                  <a:pt x="15262" y="14980"/>
                </a:lnTo>
                <a:lnTo>
                  <a:pt x="15144" y="14728"/>
                </a:lnTo>
                <a:lnTo>
                  <a:pt x="15015" y="14501"/>
                </a:lnTo>
                <a:lnTo>
                  <a:pt x="14877" y="14261"/>
                </a:lnTo>
                <a:lnTo>
                  <a:pt x="14620" y="13833"/>
                </a:lnTo>
                <a:lnTo>
                  <a:pt x="14482" y="13643"/>
                </a:lnTo>
                <a:lnTo>
                  <a:pt x="14344" y="13467"/>
                </a:lnTo>
                <a:lnTo>
                  <a:pt x="14196" y="13303"/>
                </a:lnTo>
                <a:lnTo>
                  <a:pt x="14058" y="13164"/>
                </a:lnTo>
                <a:lnTo>
                  <a:pt x="13762" y="12937"/>
                </a:lnTo>
                <a:lnTo>
                  <a:pt x="13614" y="12862"/>
                </a:lnTo>
                <a:lnTo>
                  <a:pt x="13456" y="12811"/>
                </a:lnTo>
                <a:lnTo>
                  <a:pt x="13298" y="12786"/>
                </a:lnTo>
                <a:lnTo>
                  <a:pt x="13140" y="12723"/>
                </a:lnTo>
                <a:lnTo>
                  <a:pt x="13001" y="12609"/>
                </a:lnTo>
                <a:lnTo>
                  <a:pt x="12873" y="12446"/>
                </a:lnTo>
                <a:lnTo>
                  <a:pt x="12774" y="12256"/>
                </a:lnTo>
                <a:lnTo>
                  <a:pt x="12656" y="12067"/>
                </a:lnTo>
                <a:lnTo>
                  <a:pt x="12567" y="11878"/>
                </a:lnTo>
                <a:lnTo>
                  <a:pt x="12468" y="11727"/>
                </a:lnTo>
                <a:lnTo>
                  <a:pt x="12380" y="11626"/>
                </a:lnTo>
                <a:lnTo>
                  <a:pt x="12310" y="11550"/>
                </a:lnTo>
                <a:lnTo>
                  <a:pt x="12261" y="11437"/>
                </a:lnTo>
                <a:lnTo>
                  <a:pt x="12212" y="11298"/>
                </a:lnTo>
                <a:lnTo>
                  <a:pt x="12152" y="11021"/>
                </a:lnTo>
                <a:lnTo>
                  <a:pt x="12123" y="10895"/>
                </a:lnTo>
                <a:lnTo>
                  <a:pt x="12083" y="10794"/>
                </a:lnTo>
                <a:lnTo>
                  <a:pt x="12034" y="10731"/>
                </a:lnTo>
                <a:lnTo>
                  <a:pt x="11985" y="10693"/>
                </a:lnTo>
                <a:lnTo>
                  <a:pt x="11945" y="10630"/>
                </a:lnTo>
                <a:lnTo>
                  <a:pt x="11886" y="10567"/>
                </a:lnTo>
                <a:lnTo>
                  <a:pt x="11837" y="10491"/>
                </a:lnTo>
                <a:lnTo>
                  <a:pt x="11797" y="10415"/>
                </a:lnTo>
                <a:lnTo>
                  <a:pt x="11758" y="10352"/>
                </a:lnTo>
                <a:lnTo>
                  <a:pt x="11728" y="10302"/>
                </a:lnTo>
                <a:lnTo>
                  <a:pt x="11688" y="10277"/>
                </a:lnTo>
                <a:lnTo>
                  <a:pt x="11511" y="10125"/>
                </a:lnTo>
                <a:lnTo>
                  <a:pt x="11373" y="9911"/>
                </a:lnTo>
                <a:lnTo>
                  <a:pt x="11264" y="9634"/>
                </a:lnTo>
                <a:lnTo>
                  <a:pt x="11155" y="9318"/>
                </a:lnTo>
                <a:lnTo>
                  <a:pt x="11057" y="8991"/>
                </a:lnTo>
                <a:lnTo>
                  <a:pt x="10938" y="8675"/>
                </a:lnTo>
                <a:lnTo>
                  <a:pt x="10790" y="8411"/>
                </a:lnTo>
                <a:lnTo>
                  <a:pt x="10612" y="8209"/>
                </a:lnTo>
                <a:lnTo>
                  <a:pt x="10563" y="8184"/>
                </a:lnTo>
                <a:lnTo>
                  <a:pt x="10514" y="8120"/>
                </a:lnTo>
                <a:lnTo>
                  <a:pt x="10435" y="8057"/>
                </a:lnTo>
                <a:lnTo>
                  <a:pt x="10336" y="8007"/>
                </a:lnTo>
                <a:lnTo>
                  <a:pt x="10237" y="7931"/>
                </a:lnTo>
                <a:lnTo>
                  <a:pt x="10139" y="7868"/>
                </a:lnTo>
                <a:lnTo>
                  <a:pt x="10030" y="7830"/>
                </a:lnTo>
                <a:lnTo>
                  <a:pt x="9941" y="7793"/>
                </a:lnTo>
                <a:lnTo>
                  <a:pt x="9872" y="7742"/>
                </a:lnTo>
                <a:lnTo>
                  <a:pt x="9655" y="7604"/>
                </a:lnTo>
                <a:lnTo>
                  <a:pt x="9517" y="7503"/>
                </a:lnTo>
                <a:lnTo>
                  <a:pt x="9369" y="7414"/>
                </a:lnTo>
                <a:lnTo>
                  <a:pt x="9211" y="7339"/>
                </a:lnTo>
                <a:lnTo>
                  <a:pt x="9053" y="7276"/>
                </a:lnTo>
                <a:lnTo>
                  <a:pt x="8905" y="7250"/>
                </a:lnTo>
                <a:lnTo>
                  <a:pt x="8875" y="7238"/>
                </a:lnTo>
                <a:lnTo>
                  <a:pt x="8826" y="7187"/>
                </a:lnTo>
                <a:lnTo>
                  <a:pt x="8796" y="7124"/>
                </a:lnTo>
                <a:lnTo>
                  <a:pt x="8737" y="7049"/>
                </a:lnTo>
                <a:lnTo>
                  <a:pt x="8678" y="6960"/>
                </a:lnTo>
                <a:lnTo>
                  <a:pt x="8599" y="6860"/>
                </a:lnTo>
                <a:lnTo>
                  <a:pt x="8510" y="6784"/>
                </a:lnTo>
                <a:lnTo>
                  <a:pt x="8381" y="6708"/>
                </a:lnTo>
                <a:lnTo>
                  <a:pt x="8352" y="6620"/>
                </a:lnTo>
                <a:lnTo>
                  <a:pt x="8312" y="6456"/>
                </a:lnTo>
                <a:lnTo>
                  <a:pt x="8283" y="6204"/>
                </a:lnTo>
                <a:lnTo>
                  <a:pt x="8243" y="5977"/>
                </a:lnTo>
                <a:lnTo>
                  <a:pt x="8214" y="5914"/>
                </a:lnTo>
                <a:lnTo>
                  <a:pt x="8144" y="5851"/>
                </a:lnTo>
                <a:lnTo>
                  <a:pt x="8075" y="5800"/>
                </a:lnTo>
                <a:lnTo>
                  <a:pt x="8006" y="5763"/>
                </a:lnTo>
                <a:lnTo>
                  <a:pt x="7878" y="5573"/>
                </a:lnTo>
                <a:lnTo>
                  <a:pt x="7819" y="5246"/>
                </a:lnTo>
                <a:lnTo>
                  <a:pt x="7769" y="4930"/>
                </a:lnTo>
                <a:lnTo>
                  <a:pt x="7680" y="4754"/>
                </a:lnTo>
                <a:lnTo>
                  <a:pt x="7522" y="4653"/>
                </a:lnTo>
                <a:lnTo>
                  <a:pt x="7335" y="4489"/>
                </a:lnTo>
                <a:lnTo>
                  <a:pt x="7118" y="4287"/>
                </a:lnTo>
                <a:lnTo>
                  <a:pt x="6891" y="4073"/>
                </a:lnTo>
                <a:lnTo>
                  <a:pt x="6654" y="3846"/>
                </a:lnTo>
                <a:lnTo>
                  <a:pt x="6427" y="3657"/>
                </a:lnTo>
                <a:lnTo>
                  <a:pt x="6210" y="3505"/>
                </a:lnTo>
                <a:lnTo>
                  <a:pt x="6032" y="3417"/>
                </a:lnTo>
                <a:lnTo>
                  <a:pt x="5973" y="3354"/>
                </a:lnTo>
                <a:lnTo>
                  <a:pt x="5894" y="3241"/>
                </a:lnTo>
                <a:lnTo>
                  <a:pt x="5805" y="3077"/>
                </a:lnTo>
                <a:lnTo>
                  <a:pt x="5706" y="2888"/>
                </a:lnTo>
                <a:lnTo>
                  <a:pt x="5617" y="2724"/>
                </a:lnTo>
                <a:lnTo>
                  <a:pt x="5538" y="2560"/>
                </a:lnTo>
                <a:lnTo>
                  <a:pt x="5469" y="2446"/>
                </a:lnTo>
                <a:lnTo>
                  <a:pt x="5430" y="2396"/>
                </a:lnTo>
                <a:lnTo>
                  <a:pt x="5321" y="2358"/>
                </a:lnTo>
                <a:lnTo>
                  <a:pt x="5212" y="2282"/>
                </a:lnTo>
                <a:lnTo>
                  <a:pt x="5094" y="2194"/>
                </a:lnTo>
                <a:lnTo>
                  <a:pt x="4985" y="2081"/>
                </a:lnTo>
                <a:lnTo>
                  <a:pt x="4877" y="1980"/>
                </a:lnTo>
                <a:lnTo>
                  <a:pt x="4778" y="1891"/>
                </a:lnTo>
                <a:lnTo>
                  <a:pt x="4709" y="1816"/>
                </a:lnTo>
                <a:lnTo>
                  <a:pt x="4650" y="1791"/>
                </a:lnTo>
                <a:lnTo>
                  <a:pt x="4423" y="1740"/>
                </a:lnTo>
                <a:lnTo>
                  <a:pt x="4235" y="1677"/>
                </a:lnTo>
                <a:lnTo>
                  <a:pt x="4048" y="1601"/>
                </a:lnTo>
                <a:lnTo>
                  <a:pt x="3899" y="1513"/>
                </a:lnTo>
                <a:lnTo>
                  <a:pt x="3781" y="1437"/>
                </a:lnTo>
                <a:lnTo>
                  <a:pt x="3663" y="1349"/>
                </a:lnTo>
                <a:lnTo>
                  <a:pt x="3574" y="1299"/>
                </a:lnTo>
                <a:lnTo>
                  <a:pt x="3485" y="1261"/>
                </a:lnTo>
                <a:lnTo>
                  <a:pt x="3258" y="1173"/>
                </a:lnTo>
                <a:lnTo>
                  <a:pt x="3021" y="1059"/>
                </a:lnTo>
                <a:lnTo>
                  <a:pt x="2814" y="920"/>
                </a:lnTo>
                <a:lnTo>
                  <a:pt x="2596" y="769"/>
                </a:lnTo>
                <a:lnTo>
                  <a:pt x="2389" y="643"/>
                </a:lnTo>
                <a:lnTo>
                  <a:pt x="2192" y="530"/>
                </a:lnTo>
                <a:lnTo>
                  <a:pt x="2024" y="441"/>
                </a:lnTo>
                <a:lnTo>
                  <a:pt x="1886" y="404"/>
                </a:lnTo>
                <a:lnTo>
                  <a:pt x="1510" y="404"/>
                </a:lnTo>
                <a:lnTo>
                  <a:pt x="1372" y="391"/>
                </a:lnTo>
                <a:lnTo>
                  <a:pt x="1116" y="366"/>
                </a:lnTo>
                <a:lnTo>
                  <a:pt x="997" y="340"/>
                </a:lnTo>
                <a:lnTo>
                  <a:pt x="898" y="303"/>
                </a:lnTo>
                <a:lnTo>
                  <a:pt x="770" y="252"/>
                </a:lnTo>
                <a:lnTo>
                  <a:pt x="642" y="189"/>
                </a:lnTo>
                <a:lnTo>
                  <a:pt x="513" y="139"/>
                </a:lnTo>
                <a:lnTo>
                  <a:pt x="385" y="76"/>
                </a:lnTo>
                <a:lnTo>
                  <a:pt x="276" y="25"/>
                </a:lnTo>
                <a:lnTo>
                  <a:pt x="158" y="0"/>
                </a:lnTo>
                <a:lnTo>
                  <a:pt x="69" y="0"/>
                </a:lnTo>
                <a:lnTo>
                  <a:pt x="0" y="25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995933">
              <a:alpha val="5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10" name="Shape"/>
          <p:cNvSpPr/>
          <p:nvPr/>
        </p:nvSpPr>
        <p:spPr>
          <a:xfrm>
            <a:off x="2454275" y="1852612"/>
            <a:ext cx="34925" cy="17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742" y="17876"/>
                </a:moveTo>
                <a:lnTo>
                  <a:pt x="7109" y="18621"/>
                </a:lnTo>
                <a:lnTo>
                  <a:pt x="11484" y="20110"/>
                </a:lnTo>
                <a:lnTo>
                  <a:pt x="13944" y="20855"/>
                </a:lnTo>
                <a:lnTo>
                  <a:pt x="16132" y="21600"/>
                </a:lnTo>
                <a:lnTo>
                  <a:pt x="19686" y="21600"/>
                </a:lnTo>
                <a:lnTo>
                  <a:pt x="20780" y="20110"/>
                </a:lnTo>
                <a:lnTo>
                  <a:pt x="21327" y="17131"/>
                </a:lnTo>
                <a:lnTo>
                  <a:pt x="21600" y="14152"/>
                </a:lnTo>
                <a:lnTo>
                  <a:pt x="21600" y="11172"/>
                </a:lnTo>
                <a:lnTo>
                  <a:pt x="20233" y="9683"/>
                </a:lnTo>
                <a:lnTo>
                  <a:pt x="17772" y="8193"/>
                </a:lnTo>
                <a:lnTo>
                  <a:pt x="15038" y="6703"/>
                </a:lnTo>
                <a:lnTo>
                  <a:pt x="12851" y="4469"/>
                </a:lnTo>
                <a:lnTo>
                  <a:pt x="10937" y="2234"/>
                </a:lnTo>
                <a:lnTo>
                  <a:pt x="8476" y="745"/>
                </a:lnTo>
                <a:lnTo>
                  <a:pt x="5742" y="0"/>
                </a:lnTo>
                <a:lnTo>
                  <a:pt x="4101" y="1490"/>
                </a:lnTo>
                <a:lnTo>
                  <a:pt x="2461" y="5959"/>
                </a:lnTo>
                <a:lnTo>
                  <a:pt x="820" y="9683"/>
                </a:lnTo>
                <a:lnTo>
                  <a:pt x="0" y="13407"/>
                </a:lnTo>
                <a:lnTo>
                  <a:pt x="273" y="15641"/>
                </a:lnTo>
                <a:lnTo>
                  <a:pt x="1367" y="17131"/>
                </a:lnTo>
                <a:lnTo>
                  <a:pt x="3008" y="17131"/>
                </a:lnTo>
                <a:lnTo>
                  <a:pt x="4648" y="17876"/>
                </a:lnTo>
                <a:lnTo>
                  <a:pt x="5742" y="17876"/>
                </a:lnTo>
                <a:close/>
              </a:path>
            </a:pathLst>
          </a:custGeom>
          <a:solidFill>
            <a:srgbClr val="284C70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11" name="Shape"/>
          <p:cNvSpPr/>
          <p:nvPr/>
        </p:nvSpPr>
        <p:spPr>
          <a:xfrm>
            <a:off x="2454275" y="1852612"/>
            <a:ext cx="28575" cy="17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862" y="4800"/>
                </a:moveTo>
                <a:lnTo>
                  <a:pt x="13500" y="2400"/>
                </a:lnTo>
                <a:lnTo>
                  <a:pt x="10462" y="800"/>
                </a:lnTo>
                <a:lnTo>
                  <a:pt x="7088" y="0"/>
                </a:lnTo>
                <a:lnTo>
                  <a:pt x="5062" y="1600"/>
                </a:lnTo>
                <a:lnTo>
                  <a:pt x="3038" y="6400"/>
                </a:lnTo>
                <a:lnTo>
                  <a:pt x="1012" y="10400"/>
                </a:lnTo>
                <a:lnTo>
                  <a:pt x="0" y="14400"/>
                </a:lnTo>
                <a:lnTo>
                  <a:pt x="338" y="16800"/>
                </a:lnTo>
                <a:lnTo>
                  <a:pt x="1688" y="18400"/>
                </a:lnTo>
                <a:lnTo>
                  <a:pt x="3712" y="18400"/>
                </a:lnTo>
                <a:lnTo>
                  <a:pt x="5738" y="19200"/>
                </a:lnTo>
                <a:lnTo>
                  <a:pt x="7088" y="19200"/>
                </a:lnTo>
                <a:lnTo>
                  <a:pt x="8775" y="20000"/>
                </a:lnTo>
                <a:lnTo>
                  <a:pt x="10800" y="20800"/>
                </a:lnTo>
                <a:lnTo>
                  <a:pt x="13162" y="20800"/>
                </a:lnTo>
                <a:lnTo>
                  <a:pt x="15525" y="21600"/>
                </a:lnTo>
                <a:lnTo>
                  <a:pt x="17212" y="21600"/>
                </a:lnTo>
                <a:lnTo>
                  <a:pt x="19238" y="20800"/>
                </a:lnTo>
                <a:lnTo>
                  <a:pt x="20925" y="20800"/>
                </a:lnTo>
                <a:lnTo>
                  <a:pt x="21600" y="19200"/>
                </a:lnTo>
                <a:lnTo>
                  <a:pt x="21600" y="16800"/>
                </a:lnTo>
                <a:lnTo>
                  <a:pt x="21262" y="13600"/>
                </a:lnTo>
                <a:lnTo>
                  <a:pt x="19238" y="8800"/>
                </a:lnTo>
                <a:lnTo>
                  <a:pt x="15862" y="4800"/>
                </a:lnTo>
                <a:close/>
              </a:path>
            </a:pathLst>
          </a:custGeom>
          <a:solidFill>
            <a:srgbClr val="BFCCD8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12" name="Shape"/>
          <p:cNvSpPr/>
          <p:nvPr/>
        </p:nvSpPr>
        <p:spPr>
          <a:xfrm>
            <a:off x="3009900" y="1817687"/>
            <a:ext cx="44450" cy="30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96" y="21192"/>
                </a:moveTo>
                <a:lnTo>
                  <a:pt x="16567" y="21600"/>
                </a:lnTo>
                <a:lnTo>
                  <a:pt x="15309" y="21192"/>
                </a:lnTo>
                <a:lnTo>
                  <a:pt x="13421" y="20785"/>
                </a:lnTo>
                <a:lnTo>
                  <a:pt x="11115" y="20377"/>
                </a:lnTo>
                <a:lnTo>
                  <a:pt x="9017" y="19562"/>
                </a:lnTo>
                <a:lnTo>
                  <a:pt x="7130" y="18340"/>
                </a:lnTo>
                <a:lnTo>
                  <a:pt x="5662" y="17525"/>
                </a:lnTo>
                <a:lnTo>
                  <a:pt x="4614" y="16709"/>
                </a:lnTo>
                <a:lnTo>
                  <a:pt x="3775" y="15487"/>
                </a:lnTo>
                <a:lnTo>
                  <a:pt x="2936" y="14672"/>
                </a:lnTo>
                <a:lnTo>
                  <a:pt x="0" y="14672"/>
                </a:lnTo>
                <a:lnTo>
                  <a:pt x="1049" y="13857"/>
                </a:lnTo>
                <a:lnTo>
                  <a:pt x="2097" y="12634"/>
                </a:lnTo>
                <a:lnTo>
                  <a:pt x="4614" y="7743"/>
                </a:lnTo>
                <a:lnTo>
                  <a:pt x="5872" y="5706"/>
                </a:lnTo>
                <a:lnTo>
                  <a:pt x="6920" y="4075"/>
                </a:lnTo>
                <a:lnTo>
                  <a:pt x="7969" y="2038"/>
                </a:lnTo>
                <a:lnTo>
                  <a:pt x="9227" y="408"/>
                </a:lnTo>
                <a:lnTo>
                  <a:pt x="10695" y="0"/>
                </a:lnTo>
                <a:lnTo>
                  <a:pt x="11953" y="0"/>
                </a:lnTo>
                <a:lnTo>
                  <a:pt x="13421" y="1223"/>
                </a:lnTo>
                <a:lnTo>
                  <a:pt x="14680" y="2038"/>
                </a:lnTo>
                <a:lnTo>
                  <a:pt x="15728" y="2853"/>
                </a:lnTo>
                <a:lnTo>
                  <a:pt x="16986" y="4483"/>
                </a:lnTo>
                <a:lnTo>
                  <a:pt x="18035" y="5706"/>
                </a:lnTo>
                <a:lnTo>
                  <a:pt x="19503" y="8151"/>
                </a:lnTo>
                <a:lnTo>
                  <a:pt x="21600" y="12226"/>
                </a:lnTo>
                <a:lnTo>
                  <a:pt x="20551" y="12634"/>
                </a:lnTo>
                <a:lnTo>
                  <a:pt x="18874" y="13449"/>
                </a:lnTo>
                <a:lnTo>
                  <a:pt x="17825" y="14264"/>
                </a:lnTo>
                <a:lnTo>
                  <a:pt x="17196" y="17117"/>
                </a:lnTo>
                <a:lnTo>
                  <a:pt x="17196" y="21192"/>
                </a:lnTo>
                <a:close/>
              </a:path>
            </a:pathLst>
          </a:custGeom>
          <a:solidFill>
            <a:srgbClr val="BFCCD8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130" name="Group"/>
          <p:cNvGrpSpPr/>
          <p:nvPr/>
        </p:nvGrpSpPr>
        <p:grpSpPr>
          <a:xfrm>
            <a:off x="1543050" y="519112"/>
            <a:ext cx="1344613" cy="425451"/>
            <a:chOff x="0" y="0"/>
            <a:chExt cx="1344612" cy="425449"/>
          </a:xfrm>
        </p:grpSpPr>
        <p:sp>
          <p:nvSpPr>
            <p:cNvPr id="113" name="Shape"/>
            <p:cNvSpPr/>
            <p:nvPr/>
          </p:nvSpPr>
          <p:spPr>
            <a:xfrm>
              <a:off x="0" y="73033"/>
              <a:ext cx="1344613" cy="310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72" y="7538"/>
                  </a:moveTo>
                  <a:lnTo>
                    <a:pt x="20524" y="7518"/>
                  </a:lnTo>
                  <a:lnTo>
                    <a:pt x="20415" y="7440"/>
                  </a:lnTo>
                  <a:lnTo>
                    <a:pt x="20327" y="7362"/>
                  </a:lnTo>
                  <a:lnTo>
                    <a:pt x="20248" y="7265"/>
                  </a:lnTo>
                  <a:lnTo>
                    <a:pt x="20178" y="7148"/>
                  </a:lnTo>
                  <a:lnTo>
                    <a:pt x="20119" y="7031"/>
                  </a:lnTo>
                  <a:lnTo>
                    <a:pt x="20040" y="6914"/>
                  </a:lnTo>
                  <a:lnTo>
                    <a:pt x="19951" y="6797"/>
                  </a:lnTo>
                  <a:lnTo>
                    <a:pt x="19833" y="6720"/>
                  </a:lnTo>
                  <a:lnTo>
                    <a:pt x="19665" y="6700"/>
                  </a:lnTo>
                  <a:lnTo>
                    <a:pt x="19448" y="6700"/>
                  </a:lnTo>
                  <a:lnTo>
                    <a:pt x="19221" y="6720"/>
                  </a:lnTo>
                  <a:lnTo>
                    <a:pt x="18984" y="6739"/>
                  </a:lnTo>
                  <a:lnTo>
                    <a:pt x="18777" y="6778"/>
                  </a:lnTo>
                  <a:lnTo>
                    <a:pt x="18609" y="6739"/>
                  </a:lnTo>
                  <a:lnTo>
                    <a:pt x="18520" y="6720"/>
                  </a:lnTo>
                  <a:lnTo>
                    <a:pt x="18461" y="6720"/>
                  </a:lnTo>
                  <a:lnTo>
                    <a:pt x="18392" y="6817"/>
                  </a:lnTo>
                  <a:lnTo>
                    <a:pt x="18313" y="6934"/>
                  </a:lnTo>
                  <a:lnTo>
                    <a:pt x="18076" y="7401"/>
                  </a:lnTo>
                  <a:lnTo>
                    <a:pt x="17987" y="7518"/>
                  </a:lnTo>
                  <a:lnTo>
                    <a:pt x="17799" y="7421"/>
                  </a:lnTo>
                  <a:lnTo>
                    <a:pt x="17641" y="7401"/>
                  </a:lnTo>
                  <a:lnTo>
                    <a:pt x="17503" y="7440"/>
                  </a:lnTo>
                  <a:lnTo>
                    <a:pt x="17395" y="7538"/>
                  </a:lnTo>
                  <a:lnTo>
                    <a:pt x="17276" y="7616"/>
                  </a:lnTo>
                  <a:lnTo>
                    <a:pt x="17177" y="7713"/>
                  </a:lnTo>
                  <a:lnTo>
                    <a:pt x="17069" y="7810"/>
                  </a:lnTo>
                  <a:lnTo>
                    <a:pt x="16950" y="7830"/>
                  </a:lnTo>
                  <a:lnTo>
                    <a:pt x="16901" y="7849"/>
                  </a:lnTo>
                  <a:lnTo>
                    <a:pt x="16861" y="7908"/>
                  </a:lnTo>
                  <a:lnTo>
                    <a:pt x="16792" y="8005"/>
                  </a:lnTo>
                  <a:lnTo>
                    <a:pt x="16733" y="8102"/>
                  </a:lnTo>
                  <a:lnTo>
                    <a:pt x="16654" y="8180"/>
                  </a:lnTo>
                  <a:lnTo>
                    <a:pt x="16585" y="8258"/>
                  </a:lnTo>
                  <a:lnTo>
                    <a:pt x="16496" y="8297"/>
                  </a:lnTo>
                  <a:lnTo>
                    <a:pt x="16417" y="8278"/>
                  </a:lnTo>
                  <a:lnTo>
                    <a:pt x="16348" y="8258"/>
                  </a:lnTo>
                  <a:lnTo>
                    <a:pt x="16230" y="8219"/>
                  </a:lnTo>
                  <a:lnTo>
                    <a:pt x="16101" y="8219"/>
                  </a:lnTo>
                  <a:lnTo>
                    <a:pt x="15963" y="8200"/>
                  </a:lnTo>
                  <a:lnTo>
                    <a:pt x="15242" y="8200"/>
                  </a:lnTo>
                  <a:lnTo>
                    <a:pt x="15104" y="8180"/>
                  </a:lnTo>
                  <a:lnTo>
                    <a:pt x="14946" y="8180"/>
                  </a:lnTo>
                  <a:lnTo>
                    <a:pt x="14749" y="8161"/>
                  </a:lnTo>
                  <a:lnTo>
                    <a:pt x="14561" y="8122"/>
                  </a:lnTo>
                  <a:lnTo>
                    <a:pt x="14354" y="8063"/>
                  </a:lnTo>
                  <a:lnTo>
                    <a:pt x="14176" y="8025"/>
                  </a:lnTo>
                  <a:lnTo>
                    <a:pt x="14028" y="7947"/>
                  </a:lnTo>
                  <a:lnTo>
                    <a:pt x="13979" y="7947"/>
                  </a:lnTo>
                  <a:lnTo>
                    <a:pt x="13890" y="7986"/>
                  </a:lnTo>
                  <a:lnTo>
                    <a:pt x="13653" y="8102"/>
                  </a:lnTo>
                  <a:lnTo>
                    <a:pt x="13525" y="8141"/>
                  </a:lnTo>
                  <a:lnTo>
                    <a:pt x="13426" y="8141"/>
                  </a:lnTo>
                  <a:lnTo>
                    <a:pt x="13327" y="8102"/>
                  </a:lnTo>
                  <a:lnTo>
                    <a:pt x="13298" y="7986"/>
                  </a:lnTo>
                  <a:lnTo>
                    <a:pt x="13238" y="7908"/>
                  </a:lnTo>
                  <a:lnTo>
                    <a:pt x="13100" y="7810"/>
                  </a:lnTo>
                  <a:lnTo>
                    <a:pt x="12903" y="7674"/>
                  </a:lnTo>
                  <a:lnTo>
                    <a:pt x="12676" y="7538"/>
                  </a:lnTo>
                  <a:lnTo>
                    <a:pt x="12439" y="7421"/>
                  </a:lnTo>
                  <a:lnTo>
                    <a:pt x="12241" y="7304"/>
                  </a:lnTo>
                  <a:lnTo>
                    <a:pt x="12093" y="7226"/>
                  </a:lnTo>
                  <a:lnTo>
                    <a:pt x="12014" y="7168"/>
                  </a:lnTo>
                  <a:lnTo>
                    <a:pt x="11935" y="7148"/>
                  </a:lnTo>
                  <a:lnTo>
                    <a:pt x="11866" y="7168"/>
                  </a:lnTo>
                  <a:lnTo>
                    <a:pt x="11817" y="7245"/>
                  </a:lnTo>
                  <a:lnTo>
                    <a:pt x="11777" y="7323"/>
                  </a:lnTo>
                  <a:lnTo>
                    <a:pt x="11738" y="7421"/>
                  </a:lnTo>
                  <a:lnTo>
                    <a:pt x="11688" y="7479"/>
                  </a:lnTo>
                  <a:lnTo>
                    <a:pt x="11649" y="7538"/>
                  </a:lnTo>
                  <a:lnTo>
                    <a:pt x="11590" y="7518"/>
                  </a:lnTo>
                  <a:lnTo>
                    <a:pt x="11432" y="7421"/>
                  </a:lnTo>
                  <a:lnTo>
                    <a:pt x="11234" y="7323"/>
                  </a:lnTo>
                  <a:lnTo>
                    <a:pt x="11007" y="7245"/>
                  </a:lnTo>
                  <a:lnTo>
                    <a:pt x="10770" y="7148"/>
                  </a:lnTo>
                  <a:lnTo>
                    <a:pt x="10524" y="7070"/>
                  </a:lnTo>
                  <a:lnTo>
                    <a:pt x="10069" y="6914"/>
                  </a:lnTo>
                  <a:lnTo>
                    <a:pt x="9882" y="6836"/>
                  </a:lnTo>
                  <a:lnTo>
                    <a:pt x="9823" y="6797"/>
                  </a:lnTo>
                  <a:lnTo>
                    <a:pt x="9783" y="6700"/>
                  </a:lnTo>
                  <a:lnTo>
                    <a:pt x="9724" y="6622"/>
                  </a:lnTo>
                  <a:lnTo>
                    <a:pt x="9684" y="6486"/>
                  </a:lnTo>
                  <a:lnTo>
                    <a:pt x="9625" y="6369"/>
                  </a:lnTo>
                  <a:lnTo>
                    <a:pt x="9576" y="6252"/>
                  </a:lnTo>
                  <a:lnTo>
                    <a:pt x="9497" y="6135"/>
                  </a:lnTo>
                  <a:lnTo>
                    <a:pt x="9428" y="6116"/>
                  </a:lnTo>
                  <a:lnTo>
                    <a:pt x="9339" y="6077"/>
                  </a:lnTo>
                  <a:lnTo>
                    <a:pt x="9201" y="5979"/>
                  </a:lnTo>
                  <a:lnTo>
                    <a:pt x="9043" y="5902"/>
                  </a:lnTo>
                  <a:lnTo>
                    <a:pt x="8875" y="5765"/>
                  </a:lnTo>
                  <a:lnTo>
                    <a:pt x="8678" y="5648"/>
                  </a:lnTo>
                  <a:lnTo>
                    <a:pt x="8490" y="5493"/>
                  </a:lnTo>
                  <a:lnTo>
                    <a:pt x="8075" y="5220"/>
                  </a:lnTo>
                  <a:lnTo>
                    <a:pt x="7878" y="5083"/>
                  </a:lnTo>
                  <a:lnTo>
                    <a:pt x="7700" y="4947"/>
                  </a:lnTo>
                  <a:lnTo>
                    <a:pt x="7532" y="4850"/>
                  </a:lnTo>
                  <a:lnTo>
                    <a:pt x="7394" y="4752"/>
                  </a:lnTo>
                  <a:lnTo>
                    <a:pt x="7276" y="4655"/>
                  </a:lnTo>
                  <a:lnTo>
                    <a:pt x="7157" y="4597"/>
                  </a:lnTo>
                  <a:lnTo>
                    <a:pt x="6940" y="4499"/>
                  </a:lnTo>
                  <a:lnTo>
                    <a:pt x="6752" y="4363"/>
                  </a:lnTo>
                  <a:lnTo>
                    <a:pt x="6604" y="4188"/>
                  </a:lnTo>
                  <a:lnTo>
                    <a:pt x="6486" y="3993"/>
                  </a:lnTo>
                  <a:lnTo>
                    <a:pt x="6377" y="3817"/>
                  </a:lnTo>
                  <a:lnTo>
                    <a:pt x="6288" y="3623"/>
                  </a:lnTo>
                  <a:lnTo>
                    <a:pt x="6210" y="3525"/>
                  </a:lnTo>
                  <a:lnTo>
                    <a:pt x="6131" y="3447"/>
                  </a:lnTo>
                  <a:lnTo>
                    <a:pt x="5992" y="3389"/>
                  </a:lnTo>
                  <a:lnTo>
                    <a:pt x="5834" y="3292"/>
                  </a:lnTo>
                  <a:lnTo>
                    <a:pt x="5637" y="3155"/>
                  </a:lnTo>
                  <a:lnTo>
                    <a:pt x="5430" y="3019"/>
                  </a:lnTo>
                  <a:lnTo>
                    <a:pt x="5203" y="2844"/>
                  </a:lnTo>
                  <a:lnTo>
                    <a:pt x="4946" y="2668"/>
                  </a:lnTo>
                  <a:lnTo>
                    <a:pt x="4699" y="2493"/>
                  </a:lnTo>
                  <a:lnTo>
                    <a:pt x="4452" y="2279"/>
                  </a:lnTo>
                  <a:lnTo>
                    <a:pt x="4196" y="2104"/>
                  </a:lnTo>
                  <a:lnTo>
                    <a:pt x="3959" y="1928"/>
                  </a:lnTo>
                  <a:lnTo>
                    <a:pt x="3732" y="1772"/>
                  </a:lnTo>
                  <a:lnTo>
                    <a:pt x="3514" y="1617"/>
                  </a:lnTo>
                  <a:lnTo>
                    <a:pt x="3337" y="1500"/>
                  </a:lnTo>
                  <a:lnTo>
                    <a:pt x="3169" y="1402"/>
                  </a:lnTo>
                  <a:lnTo>
                    <a:pt x="3050" y="1344"/>
                  </a:lnTo>
                  <a:lnTo>
                    <a:pt x="2971" y="1324"/>
                  </a:lnTo>
                  <a:lnTo>
                    <a:pt x="2823" y="1305"/>
                  </a:lnTo>
                  <a:lnTo>
                    <a:pt x="2626" y="1247"/>
                  </a:lnTo>
                  <a:lnTo>
                    <a:pt x="2389" y="1169"/>
                  </a:lnTo>
                  <a:lnTo>
                    <a:pt x="2142" y="1071"/>
                  </a:lnTo>
                  <a:lnTo>
                    <a:pt x="1886" y="974"/>
                  </a:lnTo>
                  <a:lnTo>
                    <a:pt x="1659" y="896"/>
                  </a:lnTo>
                  <a:lnTo>
                    <a:pt x="1481" y="799"/>
                  </a:lnTo>
                  <a:lnTo>
                    <a:pt x="1352" y="740"/>
                  </a:lnTo>
                  <a:lnTo>
                    <a:pt x="1204" y="643"/>
                  </a:lnTo>
                  <a:lnTo>
                    <a:pt x="1027" y="565"/>
                  </a:lnTo>
                  <a:lnTo>
                    <a:pt x="829" y="467"/>
                  </a:lnTo>
                  <a:lnTo>
                    <a:pt x="642" y="351"/>
                  </a:lnTo>
                  <a:lnTo>
                    <a:pt x="444" y="273"/>
                  </a:lnTo>
                  <a:lnTo>
                    <a:pt x="267" y="175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7752"/>
                  </a:lnTo>
                  <a:lnTo>
                    <a:pt x="21442" y="7771"/>
                  </a:lnTo>
                  <a:lnTo>
                    <a:pt x="21294" y="7771"/>
                  </a:lnTo>
                  <a:lnTo>
                    <a:pt x="21156" y="7752"/>
                  </a:lnTo>
                  <a:lnTo>
                    <a:pt x="21047" y="7713"/>
                  </a:lnTo>
                  <a:lnTo>
                    <a:pt x="20929" y="7654"/>
                  </a:lnTo>
                  <a:lnTo>
                    <a:pt x="20840" y="7596"/>
                  </a:lnTo>
                  <a:lnTo>
                    <a:pt x="20751" y="7557"/>
                  </a:lnTo>
                  <a:lnTo>
                    <a:pt x="20672" y="7538"/>
                  </a:lnTo>
                  <a:close/>
                </a:path>
              </a:pathLst>
            </a:custGeom>
            <a:solidFill>
              <a:srgbClr val="BFA07C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66006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4" name="Shape"/>
            <p:cNvSpPr/>
            <p:nvPr/>
          </p:nvSpPr>
          <p:spPr>
            <a:xfrm>
              <a:off x="0" y="-1"/>
              <a:ext cx="194195" cy="180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072"/>
                  </a:moveTo>
                  <a:lnTo>
                    <a:pt x="954" y="3934"/>
                  </a:lnTo>
                  <a:lnTo>
                    <a:pt x="1840" y="3658"/>
                  </a:lnTo>
                  <a:lnTo>
                    <a:pt x="3475" y="3243"/>
                  </a:lnTo>
                  <a:lnTo>
                    <a:pt x="4088" y="2967"/>
                  </a:lnTo>
                  <a:lnTo>
                    <a:pt x="4633" y="2829"/>
                  </a:lnTo>
                  <a:lnTo>
                    <a:pt x="5110" y="2622"/>
                  </a:lnTo>
                  <a:lnTo>
                    <a:pt x="5724" y="2415"/>
                  </a:lnTo>
                  <a:lnTo>
                    <a:pt x="6405" y="2001"/>
                  </a:lnTo>
                  <a:lnTo>
                    <a:pt x="6814" y="1794"/>
                  </a:lnTo>
                  <a:lnTo>
                    <a:pt x="7155" y="1656"/>
                  </a:lnTo>
                  <a:lnTo>
                    <a:pt x="7359" y="1449"/>
                  </a:lnTo>
                  <a:lnTo>
                    <a:pt x="7632" y="1311"/>
                  </a:lnTo>
                  <a:lnTo>
                    <a:pt x="7768" y="1311"/>
                  </a:lnTo>
                  <a:lnTo>
                    <a:pt x="7904" y="483"/>
                  </a:lnTo>
                  <a:lnTo>
                    <a:pt x="8109" y="207"/>
                  </a:lnTo>
                  <a:lnTo>
                    <a:pt x="8313" y="138"/>
                  </a:lnTo>
                  <a:lnTo>
                    <a:pt x="8585" y="138"/>
                  </a:lnTo>
                  <a:lnTo>
                    <a:pt x="9062" y="0"/>
                  </a:lnTo>
                  <a:lnTo>
                    <a:pt x="11788" y="0"/>
                  </a:lnTo>
                  <a:lnTo>
                    <a:pt x="12810" y="345"/>
                  </a:lnTo>
                  <a:lnTo>
                    <a:pt x="13764" y="690"/>
                  </a:lnTo>
                  <a:lnTo>
                    <a:pt x="14854" y="1035"/>
                  </a:lnTo>
                  <a:lnTo>
                    <a:pt x="15944" y="1656"/>
                  </a:lnTo>
                  <a:lnTo>
                    <a:pt x="17035" y="2070"/>
                  </a:lnTo>
                  <a:lnTo>
                    <a:pt x="18670" y="2898"/>
                  </a:lnTo>
                  <a:lnTo>
                    <a:pt x="19011" y="3105"/>
                  </a:lnTo>
                  <a:lnTo>
                    <a:pt x="19488" y="3934"/>
                  </a:lnTo>
                  <a:lnTo>
                    <a:pt x="20033" y="5038"/>
                  </a:lnTo>
                  <a:lnTo>
                    <a:pt x="20510" y="6280"/>
                  </a:lnTo>
                  <a:lnTo>
                    <a:pt x="20714" y="7246"/>
                  </a:lnTo>
                  <a:lnTo>
                    <a:pt x="20782" y="8902"/>
                  </a:lnTo>
                  <a:lnTo>
                    <a:pt x="20987" y="11663"/>
                  </a:lnTo>
                  <a:lnTo>
                    <a:pt x="21123" y="14285"/>
                  </a:lnTo>
                  <a:lnTo>
                    <a:pt x="21259" y="15803"/>
                  </a:lnTo>
                  <a:lnTo>
                    <a:pt x="21600" y="16631"/>
                  </a:lnTo>
                  <a:lnTo>
                    <a:pt x="21600" y="17183"/>
                  </a:lnTo>
                  <a:lnTo>
                    <a:pt x="21327" y="17597"/>
                  </a:lnTo>
                  <a:lnTo>
                    <a:pt x="20850" y="17735"/>
                  </a:lnTo>
                  <a:lnTo>
                    <a:pt x="20101" y="17942"/>
                  </a:lnTo>
                  <a:lnTo>
                    <a:pt x="19420" y="18081"/>
                  </a:lnTo>
                  <a:lnTo>
                    <a:pt x="18738" y="18288"/>
                  </a:lnTo>
                  <a:lnTo>
                    <a:pt x="18193" y="18564"/>
                  </a:lnTo>
                  <a:lnTo>
                    <a:pt x="17716" y="18771"/>
                  </a:lnTo>
                  <a:lnTo>
                    <a:pt x="17239" y="19047"/>
                  </a:lnTo>
                  <a:lnTo>
                    <a:pt x="16558" y="19323"/>
                  </a:lnTo>
                  <a:lnTo>
                    <a:pt x="16013" y="19530"/>
                  </a:lnTo>
                  <a:lnTo>
                    <a:pt x="15263" y="19875"/>
                  </a:lnTo>
                  <a:lnTo>
                    <a:pt x="14105" y="20289"/>
                  </a:lnTo>
                  <a:lnTo>
                    <a:pt x="12878" y="20772"/>
                  </a:lnTo>
                  <a:lnTo>
                    <a:pt x="11515" y="21186"/>
                  </a:lnTo>
                  <a:lnTo>
                    <a:pt x="10221" y="21462"/>
                  </a:lnTo>
                  <a:lnTo>
                    <a:pt x="8926" y="21600"/>
                  </a:lnTo>
                  <a:lnTo>
                    <a:pt x="7836" y="21393"/>
                  </a:lnTo>
                  <a:lnTo>
                    <a:pt x="6814" y="21186"/>
                  </a:lnTo>
                  <a:lnTo>
                    <a:pt x="5724" y="21048"/>
                  </a:lnTo>
                  <a:lnTo>
                    <a:pt x="4633" y="20841"/>
                  </a:lnTo>
                  <a:lnTo>
                    <a:pt x="2453" y="20841"/>
                  </a:lnTo>
                  <a:lnTo>
                    <a:pt x="1499" y="20910"/>
                  </a:lnTo>
                  <a:lnTo>
                    <a:pt x="613" y="21117"/>
                  </a:lnTo>
                  <a:lnTo>
                    <a:pt x="0" y="21255"/>
                  </a:lnTo>
                  <a:lnTo>
                    <a:pt x="0" y="4072"/>
                  </a:lnTo>
                  <a:close/>
                </a:path>
              </a:pathLst>
            </a:custGeom>
            <a:solidFill>
              <a:srgbClr val="7F99B2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66006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5" name="Shape"/>
            <p:cNvSpPr/>
            <p:nvPr/>
          </p:nvSpPr>
          <p:spPr>
            <a:xfrm>
              <a:off x="45475" y="-1"/>
              <a:ext cx="148720" cy="180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44" y="21393"/>
                  </a:moveTo>
                  <a:lnTo>
                    <a:pt x="5067" y="21600"/>
                  </a:lnTo>
                  <a:lnTo>
                    <a:pt x="6756" y="21462"/>
                  </a:lnTo>
                  <a:lnTo>
                    <a:pt x="8444" y="21186"/>
                  </a:lnTo>
                  <a:lnTo>
                    <a:pt x="10222" y="20772"/>
                  </a:lnTo>
                  <a:lnTo>
                    <a:pt x="11822" y="20289"/>
                  </a:lnTo>
                  <a:lnTo>
                    <a:pt x="13333" y="19875"/>
                  </a:lnTo>
                  <a:lnTo>
                    <a:pt x="14311" y="19530"/>
                  </a:lnTo>
                  <a:lnTo>
                    <a:pt x="15022" y="19323"/>
                  </a:lnTo>
                  <a:lnTo>
                    <a:pt x="15911" y="19047"/>
                  </a:lnTo>
                  <a:lnTo>
                    <a:pt x="16533" y="18771"/>
                  </a:lnTo>
                  <a:lnTo>
                    <a:pt x="17156" y="18564"/>
                  </a:lnTo>
                  <a:lnTo>
                    <a:pt x="17867" y="18288"/>
                  </a:lnTo>
                  <a:lnTo>
                    <a:pt x="18756" y="18081"/>
                  </a:lnTo>
                  <a:lnTo>
                    <a:pt x="19644" y="17942"/>
                  </a:lnTo>
                  <a:lnTo>
                    <a:pt x="20622" y="17735"/>
                  </a:lnTo>
                  <a:lnTo>
                    <a:pt x="21244" y="17597"/>
                  </a:lnTo>
                  <a:lnTo>
                    <a:pt x="21600" y="17183"/>
                  </a:lnTo>
                  <a:lnTo>
                    <a:pt x="21600" y="16631"/>
                  </a:lnTo>
                  <a:lnTo>
                    <a:pt x="21156" y="15803"/>
                  </a:lnTo>
                  <a:lnTo>
                    <a:pt x="20978" y="14285"/>
                  </a:lnTo>
                  <a:lnTo>
                    <a:pt x="20800" y="11663"/>
                  </a:lnTo>
                  <a:lnTo>
                    <a:pt x="20533" y="8902"/>
                  </a:lnTo>
                  <a:lnTo>
                    <a:pt x="20444" y="7246"/>
                  </a:lnTo>
                  <a:lnTo>
                    <a:pt x="20178" y="6280"/>
                  </a:lnTo>
                  <a:lnTo>
                    <a:pt x="19556" y="5038"/>
                  </a:lnTo>
                  <a:lnTo>
                    <a:pt x="18844" y="3934"/>
                  </a:lnTo>
                  <a:lnTo>
                    <a:pt x="18222" y="3105"/>
                  </a:lnTo>
                  <a:lnTo>
                    <a:pt x="17778" y="2898"/>
                  </a:lnTo>
                  <a:lnTo>
                    <a:pt x="15644" y="2070"/>
                  </a:lnTo>
                  <a:lnTo>
                    <a:pt x="14222" y="1656"/>
                  </a:lnTo>
                  <a:lnTo>
                    <a:pt x="12800" y="1035"/>
                  </a:lnTo>
                  <a:lnTo>
                    <a:pt x="11378" y="690"/>
                  </a:lnTo>
                  <a:lnTo>
                    <a:pt x="10133" y="345"/>
                  </a:lnTo>
                  <a:lnTo>
                    <a:pt x="8800" y="0"/>
                  </a:lnTo>
                  <a:lnTo>
                    <a:pt x="5244" y="0"/>
                  </a:lnTo>
                  <a:lnTo>
                    <a:pt x="4622" y="138"/>
                  </a:lnTo>
                  <a:lnTo>
                    <a:pt x="4267" y="138"/>
                  </a:lnTo>
                  <a:lnTo>
                    <a:pt x="4089" y="276"/>
                  </a:lnTo>
                  <a:lnTo>
                    <a:pt x="4089" y="414"/>
                  </a:lnTo>
                  <a:lnTo>
                    <a:pt x="4267" y="483"/>
                  </a:lnTo>
                  <a:lnTo>
                    <a:pt x="4444" y="621"/>
                  </a:lnTo>
                  <a:lnTo>
                    <a:pt x="4889" y="690"/>
                  </a:lnTo>
                  <a:lnTo>
                    <a:pt x="5956" y="966"/>
                  </a:lnTo>
                  <a:lnTo>
                    <a:pt x="6222" y="1173"/>
                  </a:lnTo>
                  <a:lnTo>
                    <a:pt x="6844" y="1449"/>
                  </a:lnTo>
                  <a:lnTo>
                    <a:pt x="7733" y="2070"/>
                  </a:lnTo>
                  <a:lnTo>
                    <a:pt x="8622" y="2760"/>
                  </a:lnTo>
                  <a:lnTo>
                    <a:pt x="8889" y="3105"/>
                  </a:lnTo>
                  <a:lnTo>
                    <a:pt x="8444" y="3658"/>
                  </a:lnTo>
                  <a:lnTo>
                    <a:pt x="7644" y="4486"/>
                  </a:lnTo>
                  <a:lnTo>
                    <a:pt x="6756" y="5452"/>
                  </a:lnTo>
                  <a:lnTo>
                    <a:pt x="6311" y="6142"/>
                  </a:lnTo>
                  <a:lnTo>
                    <a:pt x="6133" y="7108"/>
                  </a:lnTo>
                  <a:lnTo>
                    <a:pt x="6044" y="8488"/>
                  </a:lnTo>
                  <a:lnTo>
                    <a:pt x="5778" y="9730"/>
                  </a:lnTo>
                  <a:lnTo>
                    <a:pt x="5511" y="10420"/>
                  </a:lnTo>
                  <a:lnTo>
                    <a:pt x="5067" y="10627"/>
                  </a:lnTo>
                  <a:lnTo>
                    <a:pt x="4444" y="10835"/>
                  </a:lnTo>
                  <a:lnTo>
                    <a:pt x="3644" y="11111"/>
                  </a:lnTo>
                  <a:lnTo>
                    <a:pt x="2756" y="11387"/>
                  </a:lnTo>
                  <a:lnTo>
                    <a:pt x="1778" y="11732"/>
                  </a:lnTo>
                  <a:lnTo>
                    <a:pt x="978" y="12008"/>
                  </a:lnTo>
                  <a:lnTo>
                    <a:pt x="533" y="12284"/>
                  </a:lnTo>
                  <a:lnTo>
                    <a:pt x="178" y="12491"/>
                  </a:lnTo>
                  <a:lnTo>
                    <a:pt x="89" y="12974"/>
                  </a:lnTo>
                  <a:lnTo>
                    <a:pt x="0" y="13802"/>
                  </a:lnTo>
                  <a:lnTo>
                    <a:pt x="0" y="14975"/>
                  </a:lnTo>
                  <a:lnTo>
                    <a:pt x="89" y="16217"/>
                  </a:lnTo>
                  <a:lnTo>
                    <a:pt x="356" y="17666"/>
                  </a:lnTo>
                  <a:lnTo>
                    <a:pt x="1067" y="19116"/>
                  </a:lnTo>
                  <a:lnTo>
                    <a:pt x="2133" y="20358"/>
                  </a:lnTo>
                  <a:lnTo>
                    <a:pt x="3644" y="21393"/>
                  </a:lnTo>
                  <a:close/>
                </a:path>
              </a:pathLst>
            </a:custGeom>
            <a:solidFill>
              <a:srgbClr val="284C7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66006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6" name="Shape"/>
            <p:cNvSpPr/>
            <p:nvPr/>
          </p:nvSpPr>
          <p:spPr>
            <a:xfrm>
              <a:off x="0" y="135633"/>
              <a:ext cx="149948" cy="150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29"/>
                  </a:moveTo>
                  <a:lnTo>
                    <a:pt x="267" y="1080"/>
                  </a:lnTo>
                  <a:lnTo>
                    <a:pt x="1067" y="498"/>
                  </a:lnTo>
                  <a:lnTo>
                    <a:pt x="1867" y="0"/>
                  </a:lnTo>
                  <a:lnTo>
                    <a:pt x="2578" y="0"/>
                  </a:lnTo>
                  <a:lnTo>
                    <a:pt x="2933" y="166"/>
                  </a:lnTo>
                  <a:lnTo>
                    <a:pt x="3467" y="332"/>
                  </a:lnTo>
                  <a:lnTo>
                    <a:pt x="4089" y="415"/>
                  </a:lnTo>
                  <a:lnTo>
                    <a:pt x="5511" y="415"/>
                  </a:lnTo>
                  <a:lnTo>
                    <a:pt x="6222" y="498"/>
                  </a:lnTo>
                  <a:lnTo>
                    <a:pt x="6844" y="582"/>
                  </a:lnTo>
                  <a:lnTo>
                    <a:pt x="7289" y="748"/>
                  </a:lnTo>
                  <a:lnTo>
                    <a:pt x="7644" y="1080"/>
                  </a:lnTo>
                  <a:lnTo>
                    <a:pt x="8356" y="1662"/>
                  </a:lnTo>
                  <a:lnTo>
                    <a:pt x="9244" y="2243"/>
                  </a:lnTo>
                  <a:lnTo>
                    <a:pt x="11022" y="3572"/>
                  </a:lnTo>
                  <a:lnTo>
                    <a:pt x="11911" y="4154"/>
                  </a:lnTo>
                  <a:lnTo>
                    <a:pt x="12622" y="4486"/>
                  </a:lnTo>
                  <a:lnTo>
                    <a:pt x="13067" y="4735"/>
                  </a:lnTo>
                  <a:lnTo>
                    <a:pt x="13689" y="4818"/>
                  </a:lnTo>
                  <a:lnTo>
                    <a:pt x="14044" y="4902"/>
                  </a:lnTo>
                  <a:lnTo>
                    <a:pt x="14311" y="4985"/>
                  </a:lnTo>
                  <a:lnTo>
                    <a:pt x="14578" y="5151"/>
                  </a:lnTo>
                  <a:lnTo>
                    <a:pt x="14756" y="5400"/>
                  </a:lnTo>
                  <a:lnTo>
                    <a:pt x="15289" y="5732"/>
                  </a:lnTo>
                  <a:lnTo>
                    <a:pt x="16711" y="6895"/>
                  </a:lnTo>
                  <a:lnTo>
                    <a:pt x="17511" y="7560"/>
                  </a:lnTo>
                  <a:lnTo>
                    <a:pt x="18222" y="8058"/>
                  </a:lnTo>
                  <a:lnTo>
                    <a:pt x="18844" y="8474"/>
                  </a:lnTo>
                  <a:lnTo>
                    <a:pt x="19289" y="8640"/>
                  </a:lnTo>
                  <a:lnTo>
                    <a:pt x="19289" y="9803"/>
                  </a:lnTo>
                  <a:lnTo>
                    <a:pt x="19111" y="10883"/>
                  </a:lnTo>
                  <a:lnTo>
                    <a:pt x="18844" y="11880"/>
                  </a:lnTo>
                  <a:lnTo>
                    <a:pt x="18311" y="12295"/>
                  </a:lnTo>
                  <a:lnTo>
                    <a:pt x="16889" y="12960"/>
                  </a:lnTo>
                  <a:lnTo>
                    <a:pt x="16356" y="13043"/>
                  </a:lnTo>
                  <a:lnTo>
                    <a:pt x="15467" y="13375"/>
                  </a:lnTo>
                  <a:lnTo>
                    <a:pt x="15289" y="13708"/>
                  </a:lnTo>
                  <a:lnTo>
                    <a:pt x="15378" y="13874"/>
                  </a:lnTo>
                  <a:lnTo>
                    <a:pt x="15733" y="14372"/>
                  </a:lnTo>
                  <a:lnTo>
                    <a:pt x="16356" y="14788"/>
                  </a:lnTo>
                  <a:lnTo>
                    <a:pt x="16978" y="15120"/>
                  </a:lnTo>
                  <a:lnTo>
                    <a:pt x="17689" y="15286"/>
                  </a:lnTo>
                  <a:lnTo>
                    <a:pt x="18133" y="15452"/>
                  </a:lnTo>
                  <a:lnTo>
                    <a:pt x="18667" y="15286"/>
                  </a:lnTo>
                  <a:lnTo>
                    <a:pt x="19467" y="15286"/>
                  </a:lnTo>
                  <a:lnTo>
                    <a:pt x="20000" y="15702"/>
                  </a:lnTo>
                  <a:lnTo>
                    <a:pt x="20800" y="16532"/>
                  </a:lnTo>
                  <a:lnTo>
                    <a:pt x="21422" y="17529"/>
                  </a:lnTo>
                  <a:lnTo>
                    <a:pt x="21600" y="18443"/>
                  </a:lnTo>
                  <a:lnTo>
                    <a:pt x="20444" y="18858"/>
                  </a:lnTo>
                  <a:lnTo>
                    <a:pt x="20000" y="19357"/>
                  </a:lnTo>
                  <a:lnTo>
                    <a:pt x="19644" y="19855"/>
                  </a:lnTo>
                  <a:lnTo>
                    <a:pt x="19467" y="20022"/>
                  </a:lnTo>
                  <a:lnTo>
                    <a:pt x="18311" y="20105"/>
                  </a:lnTo>
                  <a:lnTo>
                    <a:pt x="17067" y="20188"/>
                  </a:lnTo>
                  <a:lnTo>
                    <a:pt x="15733" y="20520"/>
                  </a:lnTo>
                  <a:lnTo>
                    <a:pt x="14578" y="20769"/>
                  </a:lnTo>
                  <a:lnTo>
                    <a:pt x="13422" y="21102"/>
                  </a:lnTo>
                  <a:lnTo>
                    <a:pt x="12356" y="21268"/>
                  </a:lnTo>
                  <a:lnTo>
                    <a:pt x="11467" y="21434"/>
                  </a:lnTo>
                  <a:lnTo>
                    <a:pt x="10844" y="21517"/>
                  </a:lnTo>
                  <a:lnTo>
                    <a:pt x="10044" y="21517"/>
                  </a:lnTo>
                  <a:lnTo>
                    <a:pt x="8889" y="21600"/>
                  </a:lnTo>
                  <a:lnTo>
                    <a:pt x="5867" y="21600"/>
                  </a:lnTo>
                  <a:lnTo>
                    <a:pt x="4089" y="21517"/>
                  </a:lnTo>
                  <a:lnTo>
                    <a:pt x="2578" y="21351"/>
                  </a:lnTo>
                  <a:lnTo>
                    <a:pt x="1156" y="21102"/>
                  </a:lnTo>
                  <a:lnTo>
                    <a:pt x="0" y="20686"/>
                  </a:lnTo>
                  <a:lnTo>
                    <a:pt x="0" y="1329"/>
                  </a:lnTo>
                  <a:close/>
                </a:path>
              </a:pathLst>
            </a:custGeom>
            <a:solidFill>
              <a:srgbClr val="284C7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66006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7" name="Shape"/>
            <p:cNvSpPr/>
            <p:nvPr/>
          </p:nvSpPr>
          <p:spPr>
            <a:xfrm>
              <a:off x="159780" y="220260"/>
              <a:ext cx="83578" cy="61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40" y="4279"/>
                  </a:moveTo>
                  <a:lnTo>
                    <a:pt x="320" y="6317"/>
                  </a:lnTo>
                  <a:lnTo>
                    <a:pt x="0" y="9577"/>
                  </a:lnTo>
                  <a:lnTo>
                    <a:pt x="0" y="14672"/>
                  </a:lnTo>
                  <a:lnTo>
                    <a:pt x="960" y="14672"/>
                  </a:lnTo>
                  <a:lnTo>
                    <a:pt x="2080" y="14875"/>
                  </a:lnTo>
                  <a:lnTo>
                    <a:pt x="3360" y="14875"/>
                  </a:lnTo>
                  <a:lnTo>
                    <a:pt x="4480" y="15079"/>
                  </a:lnTo>
                  <a:lnTo>
                    <a:pt x="5760" y="15079"/>
                  </a:lnTo>
                  <a:lnTo>
                    <a:pt x="6720" y="15487"/>
                  </a:lnTo>
                  <a:lnTo>
                    <a:pt x="7360" y="15691"/>
                  </a:lnTo>
                  <a:lnTo>
                    <a:pt x="7840" y="15894"/>
                  </a:lnTo>
                  <a:lnTo>
                    <a:pt x="8800" y="17117"/>
                  </a:lnTo>
                  <a:lnTo>
                    <a:pt x="9600" y="17932"/>
                  </a:lnTo>
                  <a:lnTo>
                    <a:pt x="11520" y="19970"/>
                  </a:lnTo>
                  <a:lnTo>
                    <a:pt x="12160" y="20785"/>
                  </a:lnTo>
                  <a:lnTo>
                    <a:pt x="12960" y="21192"/>
                  </a:lnTo>
                  <a:lnTo>
                    <a:pt x="13280" y="21600"/>
                  </a:lnTo>
                  <a:lnTo>
                    <a:pt x="13920" y="21192"/>
                  </a:lnTo>
                  <a:lnTo>
                    <a:pt x="14880" y="20377"/>
                  </a:lnTo>
                  <a:lnTo>
                    <a:pt x="16160" y="19155"/>
                  </a:lnTo>
                  <a:lnTo>
                    <a:pt x="17440" y="17728"/>
                  </a:lnTo>
                  <a:lnTo>
                    <a:pt x="18560" y="16506"/>
                  </a:lnTo>
                  <a:lnTo>
                    <a:pt x="20320" y="14264"/>
                  </a:lnTo>
                  <a:lnTo>
                    <a:pt x="20960" y="12634"/>
                  </a:lnTo>
                  <a:lnTo>
                    <a:pt x="21280" y="11004"/>
                  </a:lnTo>
                  <a:lnTo>
                    <a:pt x="21600" y="9577"/>
                  </a:lnTo>
                  <a:lnTo>
                    <a:pt x="21600" y="8558"/>
                  </a:lnTo>
                  <a:lnTo>
                    <a:pt x="21120" y="7132"/>
                  </a:lnTo>
                  <a:lnTo>
                    <a:pt x="19840" y="4687"/>
                  </a:lnTo>
                  <a:lnTo>
                    <a:pt x="18240" y="2242"/>
                  </a:lnTo>
                  <a:lnTo>
                    <a:pt x="17280" y="815"/>
                  </a:lnTo>
                  <a:lnTo>
                    <a:pt x="16640" y="611"/>
                  </a:lnTo>
                  <a:lnTo>
                    <a:pt x="15680" y="408"/>
                  </a:lnTo>
                  <a:lnTo>
                    <a:pt x="14400" y="408"/>
                  </a:lnTo>
                  <a:lnTo>
                    <a:pt x="13120" y="204"/>
                  </a:lnTo>
                  <a:lnTo>
                    <a:pt x="11680" y="204"/>
                  </a:lnTo>
                  <a:lnTo>
                    <a:pt x="10400" y="0"/>
                  </a:lnTo>
                  <a:lnTo>
                    <a:pt x="9280" y="0"/>
                  </a:lnTo>
                  <a:lnTo>
                    <a:pt x="8480" y="204"/>
                  </a:lnTo>
                  <a:lnTo>
                    <a:pt x="7840" y="408"/>
                  </a:lnTo>
                  <a:lnTo>
                    <a:pt x="6720" y="815"/>
                  </a:lnTo>
                  <a:lnTo>
                    <a:pt x="5440" y="1630"/>
                  </a:lnTo>
                  <a:lnTo>
                    <a:pt x="4160" y="2242"/>
                  </a:lnTo>
                  <a:lnTo>
                    <a:pt x="2880" y="3057"/>
                  </a:lnTo>
                  <a:lnTo>
                    <a:pt x="1760" y="3668"/>
                  </a:lnTo>
                  <a:lnTo>
                    <a:pt x="960" y="4075"/>
                  </a:lnTo>
                  <a:lnTo>
                    <a:pt x="640" y="4279"/>
                  </a:lnTo>
                  <a:close/>
                </a:path>
              </a:pathLst>
            </a:custGeom>
            <a:solidFill>
              <a:srgbClr val="284C7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66006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8" name="Shape"/>
            <p:cNvSpPr/>
            <p:nvPr/>
          </p:nvSpPr>
          <p:spPr>
            <a:xfrm>
              <a:off x="234754" y="374442"/>
              <a:ext cx="49164" cy="17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742" y="17876"/>
                  </a:moveTo>
                  <a:lnTo>
                    <a:pt x="7109" y="18621"/>
                  </a:lnTo>
                  <a:lnTo>
                    <a:pt x="11484" y="20110"/>
                  </a:lnTo>
                  <a:lnTo>
                    <a:pt x="13944" y="20855"/>
                  </a:lnTo>
                  <a:lnTo>
                    <a:pt x="16132" y="21600"/>
                  </a:lnTo>
                  <a:lnTo>
                    <a:pt x="19686" y="21600"/>
                  </a:lnTo>
                  <a:lnTo>
                    <a:pt x="20780" y="20110"/>
                  </a:lnTo>
                  <a:lnTo>
                    <a:pt x="21327" y="17131"/>
                  </a:lnTo>
                  <a:lnTo>
                    <a:pt x="21600" y="14152"/>
                  </a:lnTo>
                  <a:lnTo>
                    <a:pt x="21600" y="11172"/>
                  </a:lnTo>
                  <a:lnTo>
                    <a:pt x="20233" y="9683"/>
                  </a:lnTo>
                  <a:lnTo>
                    <a:pt x="17772" y="8193"/>
                  </a:lnTo>
                  <a:lnTo>
                    <a:pt x="15038" y="6703"/>
                  </a:lnTo>
                  <a:lnTo>
                    <a:pt x="12851" y="4469"/>
                  </a:lnTo>
                  <a:lnTo>
                    <a:pt x="10937" y="2234"/>
                  </a:lnTo>
                  <a:lnTo>
                    <a:pt x="8476" y="745"/>
                  </a:lnTo>
                  <a:lnTo>
                    <a:pt x="5742" y="0"/>
                  </a:lnTo>
                  <a:lnTo>
                    <a:pt x="4101" y="1490"/>
                  </a:lnTo>
                  <a:lnTo>
                    <a:pt x="2461" y="5959"/>
                  </a:lnTo>
                  <a:lnTo>
                    <a:pt x="820" y="9683"/>
                  </a:lnTo>
                  <a:lnTo>
                    <a:pt x="0" y="13407"/>
                  </a:lnTo>
                  <a:lnTo>
                    <a:pt x="273" y="15641"/>
                  </a:lnTo>
                  <a:lnTo>
                    <a:pt x="1367" y="17131"/>
                  </a:lnTo>
                  <a:lnTo>
                    <a:pt x="3008" y="17131"/>
                  </a:lnTo>
                  <a:lnTo>
                    <a:pt x="4648" y="17876"/>
                  </a:lnTo>
                  <a:lnTo>
                    <a:pt x="5742" y="17876"/>
                  </a:lnTo>
                  <a:close/>
                </a:path>
              </a:pathLst>
            </a:custGeom>
            <a:solidFill>
              <a:srgbClr val="284C7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66006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9" name="Shape"/>
            <p:cNvSpPr/>
            <p:nvPr/>
          </p:nvSpPr>
          <p:spPr>
            <a:xfrm>
              <a:off x="275313" y="392990"/>
              <a:ext cx="70059" cy="32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58" y="0"/>
                  </a:moveTo>
                  <a:lnTo>
                    <a:pt x="10800" y="0"/>
                  </a:lnTo>
                  <a:lnTo>
                    <a:pt x="8147" y="800"/>
                  </a:lnTo>
                  <a:lnTo>
                    <a:pt x="6821" y="2000"/>
                  </a:lnTo>
                  <a:lnTo>
                    <a:pt x="5305" y="2800"/>
                  </a:lnTo>
                  <a:lnTo>
                    <a:pt x="4168" y="4000"/>
                  </a:lnTo>
                  <a:lnTo>
                    <a:pt x="3221" y="5600"/>
                  </a:lnTo>
                  <a:lnTo>
                    <a:pt x="2653" y="6800"/>
                  </a:lnTo>
                  <a:lnTo>
                    <a:pt x="2084" y="9600"/>
                  </a:lnTo>
                  <a:lnTo>
                    <a:pt x="1326" y="11200"/>
                  </a:lnTo>
                  <a:lnTo>
                    <a:pt x="189" y="12800"/>
                  </a:lnTo>
                  <a:lnTo>
                    <a:pt x="0" y="14400"/>
                  </a:lnTo>
                  <a:lnTo>
                    <a:pt x="0" y="16400"/>
                  </a:lnTo>
                  <a:lnTo>
                    <a:pt x="568" y="18800"/>
                  </a:lnTo>
                  <a:lnTo>
                    <a:pt x="1516" y="19600"/>
                  </a:lnTo>
                  <a:lnTo>
                    <a:pt x="3032" y="19600"/>
                  </a:lnTo>
                  <a:lnTo>
                    <a:pt x="5116" y="19200"/>
                  </a:lnTo>
                  <a:lnTo>
                    <a:pt x="7958" y="19200"/>
                  </a:lnTo>
                  <a:lnTo>
                    <a:pt x="8337" y="19600"/>
                  </a:lnTo>
                  <a:lnTo>
                    <a:pt x="8716" y="20400"/>
                  </a:lnTo>
                  <a:lnTo>
                    <a:pt x="9284" y="21200"/>
                  </a:lnTo>
                  <a:lnTo>
                    <a:pt x="10232" y="21600"/>
                  </a:lnTo>
                  <a:lnTo>
                    <a:pt x="15916" y="21600"/>
                  </a:lnTo>
                  <a:lnTo>
                    <a:pt x="17811" y="21200"/>
                  </a:lnTo>
                  <a:lnTo>
                    <a:pt x="19326" y="20400"/>
                  </a:lnTo>
                  <a:lnTo>
                    <a:pt x="21221" y="18000"/>
                  </a:lnTo>
                  <a:lnTo>
                    <a:pt x="21600" y="14800"/>
                  </a:lnTo>
                  <a:lnTo>
                    <a:pt x="21411" y="12000"/>
                  </a:lnTo>
                  <a:lnTo>
                    <a:pt x="20842" y="8800"/>
                  </a:lnTo>
                  <a:lnTo>
                    <a:pt x="19516" y="6000"/>
                  </a:lnTo>
                  <a:lnTo>
                    <a:pt x="17811" y="3600"/>
                  </a:lnTo>
                  <a:lnTo>
                    <a:pt x="15726" y="2000"/>
                  </a:lnTo>
                  <a:lnTo>
                    <a:pt x="13832" y="800"/>
                  </a:lnTo>
                  <a:lnTo>
                    <a:pt x="11558" y="0"/>
                  </a:lnTo>
                  <a:close/>
                </a:path>
              </a:pathLst>
            </a:custGeom>
            <a:solidFill>
              <a:srgbClr val="284C7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66006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0" name="Shape"/>
            <p:cNvSpPr/>
            <p:nvPr/>
          </p:nvSpPr>
          <p:spPr>
            <a:xfrm>
              <a:off x="1006615" y="338505"/>
              <a:ext cx="108160" cy="30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32"/>
                  </a:moveTo>
                  <a:lnTo>
                    <a:pt x="20990" y="15487"/>
                  </a:lnTo>
                  <a:lnTo>
                    <a:pt x="20624" y="14264"/>
                  </a:lnTo>
                  <a:lnTo>
                    <a:pt x="20014" y="12634"/>
                  </a:lnTo>
                  <a:lnTo>
                    <a:pt x="19403" y="11411"/>
                  </a:lnTo>
                  <a:lnTo>
                    <a:pt x="18915" y="11004"/>
                  </a:lnTo>
                  <a:lnTo>
                    <a:pt x="18305" y="10189"/>
                  </a:lnTo>
                  <a:lnTo>
                    <a:pt x="14522" y="10189"/>
                  </a:lnTo>
                  <a:lnTo>
                    <a:pt x="13668" y="9374"/>
                  </a:lnTo>
                  <a:lnTo>
                    <a:pt x="12692" y="8966"/>
                  </a:lnTo>
                  <a:lnTo>
                    <a:pt x="11837" y="8151"/>
                  </a:lnTo>
                  <a:lnTo>
                    <a:pt x="11105" y="7336"/>
                  </a:lnTo>
                  <a:lnTo>
                    <a:pt x="10495" y="5706"/>
                  </a:lnTo>
                  <a:lnTo>
                    <a:pt x="9885" y="4483"/>
                  </a:lnTo>
                  <a:lnTo>
                    <a:pt x="9153" y="2853"/>
                  </a:lnTo>
                  <a:lnTo>
                    <a:pt x="8542" y="1630"/>
                  </a:lnTo>
                  <a:lnTo>
                    <a:pt x="7810" y="408"/>
                  </a:lnTo>
                  <a:lnTo>
                    <a:pt x="6956" y="0"/>
                  </a:lnTo>
                  <a:lnTo>
                    <a:pt x="6224" y="0"/>
                  </a:lnTo>
                  <a:lnTo>
                    <a:pt x="5369" y="408"/>
                  </a:lnTo>
                  <a:lnTo>
                    <a:pt x="4637" y="2038"/>
                  </a:lnTo>
                  <a:lnTo>
                    <a:pt x="4027" y="4075"/>
                  </a:lnTo>
                  <a:lnTo>
                    <a:pt x="3417" y="5706"/>
                  </a:lnTo>
                  <a:lnTo>
                    <a:pt x="2685" y="7743"/>
                  </a:lnTo>
                  <a:lnTo>
                    <a:pt x="1220" y="12634"/>
                  </a:lnTo>
                  <a:lnTo>
                    <a:pt x="610" y="13857"/>
                  </a:lnTo>
                  <a:lnTo>
                    <a:pt x="0" y="14672"/>
                  </a:lnTo>
                  <a:lnTo>
                    <a:pt x="1708" y="14672"/>
                  </a:lnTo>
                  <a:lnTo>
                    <a:pt x="2197" y="15487"/>
                  </a:lnTo>
                  <a:lnTo>
                    <a:pt x="2685" y="16709"/>
                  </a:lnTo>
                  <a:lnTo>
                    <a:pt x="3295" y="17525"/>
                  </a:lnTo>
                  <a:lnTo>
                    <a:pt x="4149" y="18340"/>
                  </a:lnTo>
                  <a:lnTo>
                    <a:pt x="5247" y="19562"/>
                  </a:lnTo>
                  <a:lnTo>
                    <a:pt x="6468" y="20377"/>
                  </a:lnTo>
                  <a:lnTo>
                    <a:pt x="7810" y="20785"/>
                  </a:lnTo>
                  <a:lnTo>
                    <a:pt x="8908" y="21192"/>
                  </a:lnTo>
                  <a:lnTo>
                    <a:pt x="9641" y="21600"/>
                  </a:lnTo>
                  <a:lnTo>
                    <a:pt x="10007" y="21192"/>
                  </a:lnTo>
                  <a:lnTo>
                    <a:pt x="10373" y="18747"/>
                  </a:lnTo>
                  <a:lnTo>
                    <a:pt x="10739" y="17525"/>
                  </a:lnTo>
                  <a:lnTo>
                    <a:pt x="11471" y="17117"/>
                  </a:lnTo>
                  <a:lnTo>
                    <a:pt x="12081" y="17117"/>
                  </a:lnTo>
                  <a:lnTo>
                    <a:pt x="13302" y="17525"/>
                  </a:lnTo>
                  <a:lnTo>
                    <a:pt x="14644" y="17525"/>
                  </a:lnTo>
                  <a:lnTo>
                    <a:pt x="16231" y="17932"/>
                  </a:lnTo>
                  <a:lnTo>
                    <a:pt x="17817" y="17932"/>
                  </a:lnTo>
                  <a:lnTo>
                    <a:pt x="19281" y="18340"/>
                  </a:lnTo>
                  <a:lnTo>
                    <a:pt x="20624" y="17932"/>
                  </a:lnTo>
                  <a:lnTo>
                    <a:pt x="21600" y="17932"/>
                  </a:lnTo>
                  <a:close/>
                </a:path>
              </a:pathLst>
            </a:custGeom>
            <a:solidFill>
              <a:srgbClr val="284C7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66006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1" name="Shape"/>
            <p:cNvSpPr/>
            <p:nvPr/>
          </p:nvSpPr>
          <p:spPr>
            <a:xfrm>
              <a:off x="1025051" y="207508"/>
              <a:ext cx="319562" cy="161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275"/>
                  </a:moveTo>
                  <a:lnTo>
                    <a:pt x="21351" y="3197"/>
                  </a:lnTo>
                  <a:lnTo>
                    <a:pt x="21018" y="3119"/>
                  </a:lnTo>
                  <a:lnTo>
                    <a:pt x="20478" y="2807"/>
                  </a:lnTo>
                  <a:lnTo>
                    <a:pt x="19938" y="2651"/>
                  </a:lnTo>
                  <a:lnTo>
                    <a:pt x="19191" y="2417"/>
                  </a:lnTo>
                  <a:lnTo>
                    <a:pt x="18485" y="2105"/>
                  </a:lnTo>
                  <a:lnTo>
                    <a:pt x="16906" y="1482"/>
                  </a:lnTo>
                  <a:lnTo>
                    <a:pt x="16075" y="1248"/>
                  </a:lnTo>
                  <a:lnTo>
                    <a:pt x="15286" y="858"/>
                  </a:lnTo>
                  <a:lnTo>
                    <a:pt x="14580" y="702"/>
                  </a:lnTo>
                  <a:lnTo>
                    <a:pt x="13874" y="390"/>
                  </a:lnTo>
                  <a:lnTo>
                    <a:pt x="13292" y="234"/>
                  </a:lnTo>
                  <a:lnTo>
                    <a:pt x="12794" y="78"/>
                  </a:lnTo>
                  <a:lnTo>
                    <a:pt x="12420" y="0"/>
                  </a:lnTo>
                  <a:lnTo>
                    <a:pt x="11922" y="0"/>
                  </a:lnTo>
                  <a:lnTo>
                    <a:pt x="11548" y="78"/>
                  </a:lnTo>
                  <a:lnTo>
                    <a:pt x="10634" y="78"/>
                  </a:lnTo>
                  <a:lnTo>
                    <a:pt x="10218" y="156"/>
                  </a:lnTo>
                  <a:lnTo>
                    <a:pt x="9845" y="234"/>
                  </a:lnTo>
                  <a:lnTo>
                    <a:pt x="9554" y="312"/>
                  </a:lnTo>
                  <a:lnTo>
                    <a:pt x="9346" y="390"/>
                  </a:lnTo>
                  <a:lnTo>
                    <a:pt x="9222" y="624"/>
                  </a:lnTo>
                  <a:lnTo>
                    <a:pt x="9014" y="858"/>
                  </a:lnTo>
                  <a:lnTo>
                    <a:pt x="8765" y="1170"/>
                  </a:lnTo>
                  <a:lnTo>
                    <a:pt x="8515" y="1404"/>
                  </a:lnTo>
                  <a:lnTo>
                    <a:pt x="8308" y="1638"/>
                  </a:lnTo>
                  <a:lnTo>
                    <a:pt x="8100" y="1949"/>
                  </a:lnTo>
                  <a:lnTo>
                    <a:pt x="7892" y="2105"/>
                  </a:lnTo>
                  <a:lnTo>
                    <a:pt x="7809" y="2339"/>
                  </a:lnTo>
                  <a:lnTo>
                    <a:pt x="7394" y="2729"/>
                  </a:lnTo>
                  <a:lnTo>
                    <a:pt x="7103" y="3041"/>
                  </a:lnTo>
                  <a:lnTo>
                    <a:pt x="6854" y="3275"/>
                  </a:lnTo>
                  <a:lnTo>
                    <a:pt x="6729" y="3587"/>
                  </a:lnTo>
                  <a:lnTo>
                    <a:pt x="6522" y="3899"/>
                  </a:lnTo>
                  <a:lnTo>
                    <a:pt x="6314" y="4445"/>
                  </a:lnTo>
                  <a:lnTo>
                    <a:pt x="6065" y="4913"/>
                  </a:lnTo>
                  <a:lnTo>
                    <a:pt x="5815" y="5458"/>
                  </a:lnTo>
                  <a:lnTo>
                    <a:pt x="5525" y="6004"/>
                  </a:lnTo>
                  <a:lnTo>
                    <a:pt x="5317" y="6316"/>
                  </a:lnTo>
                  <a:lnTo>
                    <a:pt x="5151" y="6628"/>
                  </a:lnTo>
                  <a:lnTo>
                    <a:pt x="4902" y="6784"/>
                  </a:lnTo>
                  <a:lnTo>
                    <a:pt x="4528" y="7096"/>
                  </a:lnTo>
                  <a:lnTo>
                    <a:pt x="4029" y="7408"/>
                  </a:lnTo>
                  <a:lnTo>
                    <a:pt x="3489" y="7720"/>
                  </a:lnTo>
                  <a:lnTo>
                    <a:pt x="2118" y="8578"/>
                  </a:lnTo>
                  <a:lnTo>
                    <a:pt x="1911" y="8734"/>
                  </a:lnTo>
                  <a:lnTo>
                    <a:pt x="1786" y="9045"/>
                  </a:lnTo>
                  <a:lnTo>
                    <a:pt x="1495" y="9513"/>
                  </a:lnTo>
                  <a:lnTo>
                    <a:pt x="1205" y="10137"/>
                  </a:lnTo>
                  <a:lnTo>
                    <a:pt x="540" y="11385"/>
                  </a:lnTo>
                  <a:lnTo>
                    <a:pt x="249" y="11853"/>
                  </a:lnTo>
                  <a:lnTo>
                    <a:pt x="83" y="12165"/>
                  </a:lnTo>
                  <a:lnTo>
                    <a:pt x="0" y="12399"/>
                  </a:lnTo>
                  <a:lnTo>
                    <a:pt x="748" y="13022"/>
                  </a:lnTo>
                  <a:lnTo>
                    <a:pt x="1537" y="13490"/>
                  </a:lnTo>
                  <a:lnTo>
                    <a:pt x="2409" y="14192"/>
                  </a:lnTo>
                  <a:lnTo>
                    <a:pt x="3240" y="14660"/>
                  </a:lnTo>
                  <a:lnTo>
                    <a:pt x="4611" y="15518"/>
                  </a:lnTo>
                  <a:lnTo>
                    <a:pt x="5068" y="15752"/>
                  </a:lnTo>
                  <a:lnTo>
                    <a:pt x="5358" y="15752"/>
                  </a:lnTo>
                  <a:lnTo>
                    <a:pt x="5691" y="15596"/>
                  </a:lnTo>
                  <a:lnTo>
                    <a:pt x="6065" y="15518"/>
                  </a:lnTo>
                  <a:lnTo>
                    <a:pt x="6397" y="15440"/>
                  </a:lnTo>
                  <a:lnTo>
                    <a:pt x="6605" y="15440"/>
                  </a:lnTo>
                  <a:lnTo>
                    <a:pt x="7228" y="15674"/>
                  </a:lnTo>
                  <a:lnTo>
                    <a:pt x="7809" y="15986"/>
                  </a:lnTo>
                  <a:lnTo>
                    <a:pt x="8432" y="16219"/>
                  </a:lnTo>
                  <a:lnTo>
                    <a:pt x="9055" y="16531"/>
                  </a:lnTo>
                  <a:lnTo>
                    <a:pt x="9637" y="16687"/>
                  </a:lnTo>
                  <a:lnTo>
                    <a:pt x="10052" y="16843"/>
                  </a:lnTo>
                  <a:lnTo>
                    <a:pt x="10260" y="16999"/>
                  </a:lnTo>
                  <a:lnTo>
                    <a:pt x="10468" y="17311"/>
                  </a:lnTo>
                  <a:lnTo>
                    <a:pt x="10634" y="17467"/>
                  </a:lnTo>
                  <a:lnTo>
                    <a:pt x="11132" y="17779"/>
                  </a:lnTo>
                  <a:lnTo>
                    <a:pt x="11423" y="17857"/>
                  </a:lnTo>
                  <a:lnTo>
                    <a:pt x="11797" y="17935"/>
                  </a:lnTo>
                  <a:lnTo>
                    <a:pt x="12088" y="18013"/>
                  </a:lnTo>
                  <a:lnTo>
                    <a:pt x="12171" y="18091"/>
                  </a:lnTo>
                  <a:lnTo>
                    <a:pt x="11880" y="18793"/>
                  </a:lnTo>
                  <a:lnTo>
                    <a:pt x="12254" y="19105"/>
                  </a:lnTo>
                  <a:lnTo>
                    <a:pt x="12752" y="19261"/>
                  </a:lnTo>
                  <a:lnTo>
                    <a:pt x="13334" y="19495"/>
                  </a:lnTo>
                  <a:lnTo>
                    <a:pt x="13957" y="19651"/>
                  </a:lnTo>
                  <a:lnTo>
                    <a:pt x="15037" y="19806"/>
                  </a:lnTo>
                  <a:lnTo>
                    <a:pt x="15494" y="19806"/>
                  </a:lnTo>
                  <a:lnTo>
                    <a:pt x="15702" y="19729"/>
                  </a:lnTo>
                  <a:lnTo>
                    <a:pt x="16034" y="19729"/>
                  </a:lnTo>
                  <a:lnTo>
                    <a:pt x="16615" y="19806"/>
                  </a:lnTo>
                  <a:lnTo>
                    <a:pt x="17322" y="19962"/>
                  </a:lnTo>
                  <a:lnTo>
                    <a:pt x="18152" y="20274"/>
                  </a:lnTo>
                  <a:lnTo>
                    <a:pt x="19025" y="20586"/>
                  </a:lnTo>
                  <a:lnTo>
                    <a:pt x="19772" y="20976"/>
                  </a:lnTo>
                  <a:lnTo>
                    <a:pt x="20354" y="21288"/>
                  </a:lnTo>
                  <a:lnTo>
                    <a:pt x="20728" y="21444"/>
                  </a:lnTo>
                  <a:lnTo>
                    <a:pt x="21309" y="21600"/>
                  </a:lnTo>
                  <a:lnTo>
                    <a:pt x="21600" y="21600"/>
                  </a:lnTo>
                  <a:lnTo>
                    <a:pt x="21600" y="3275"/>
                  </a:lnTo>
                  <a:close/>
                </a:path>
              </a:pathLst>
            </a:custGeom>
            <a:solidFill>
              <a:srgbClr val="284C7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66006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2" name="Shape"/>
            <p:cNvSpPr/>
            <p:nvPr/>
          </p:nvSpPr>
          <p:spPr>
            <a:xfrm>
              <a:off x="0" y="135633"/>
              <a:ext cx="113076" cy="150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2" y="21517"/>
                  </a:moveTo>
                  <a:lnTo>
                    <a:pt x="13265" y="21517"/>
                  </a:lnTo>
                  <a:lnTo>
                    <a:pt x="11739" y="21600"/>
                  </a:lnTo>
                  <a:lnTo>
                    <a:pt x="7748" y="21600"/>
                  </a:lnTo>
                  <a:lnTo>
                    <a:pt x="5400" y="21517"/>
                  </a:lnTo>
                  <a:lnTo>
                    <a:pt x="3404" y="21351"/>
                  </a:lnTo>
                  <a:lnTo>
                    <a:pt x="1526" y="21102"/>
                  </a:lnTo>
                  <a:lnTo>
                    <a:pt x="0" y="20686"/>
                  </a:lnTo>
                  <a:lnTo>
                    <a:pt x="0" y="1329"/>
                  </a:lnTo>
                  <a:lnTo>
                    <a:pt x="352" y="1080"/>
                  </a:lnTo>
                  <a:lnTo>
                    <a:pt x="1409" y="498"/>
                  </a:lnTo>
                  <a:lnTo>
                    <a:pt x="2465" y="0"/>
                  </a:lnTo>
                  <a:lnTo>
                    <a:pt x="3404" y="0"/>
                  </a:lnTo>
                  <a:lnTo>
                    <a:pt x="3874" y="332"/>
                  </a:lnTo>
                  <a:lnTo>
                    <a:pt x="4578" y="665"/>
                  </a:lnTo>
                  <a:lnTo>
                    <a:pt x="5400" y="1080"/>
                  </a:lnTo>
                  <a:lnTo>
                    <a:pt x="6104" y="1329"/>
                  </a:lnTo>
                  <a:lnTo>
                    <a:pt x="6809" y="1745"/>
                  </a:lnTo>
                  <a:lnTo>
                    <a:pt x="7396" y="1994"/>
                  </a:lnTo>
                  <a:lnTo>
                    <a:pt x="7748" y="2326"/>
                  </a:lnTo>
                  <a:lnTo>
                    <a:pt x="7865" y="2492"/>
                  </a:lnTo>
                  <a:lnTo>
                    <a:pt x="7630" y="3157"/>
                  </a:lnTo>
                  <a:lnTo>
                    <a:pt x="7161" y="4154"/>
                  </a:lnTo>
                  <a:lnTo>
                    <a:pt x="6926" y="5317"/>
                  </a:lnTo>
                  <a:lnTo>
                    <a:pt x="6926" y="6314"/>
                  </a:lnTo>
                  <a:lnTo>
                    <a:pt x="7748" y="8308"/>
                  </a:lnTo>
                  <a:lnTo>
                    <a:pt x="8687" y="9222"/>
                  </a:lnTo>
                  <a:lnTo>
                    <a:pt x="9391" y="9554"/>
                  </a:lnTo>
                  <a:lnTo>
                    <a:pt x="9861" y="10052"/>
                  </a:lnTo>
                  <a:lnTo>
                    <a:pt x="10565" y="10883"/>
                  </a:lnTo>
                  <a:lnTo>
                    <a:pt x="11622" y="12046"/>
                  </a:lnTo>
                  <a:lnTo>
                    <a:pt x="12796" y="13126"/>
                  </a:lnTo>
                  <a:lnTo>
                    <a:pt x="13852" y="13625"/>
                  </a:lnTo>
                  <a:lnTo>
                    <a:pt x="14439" y="13708"/>
                  </a:lnTo>
                  <a:lnTo>
                    <a:pt x="15378" y="14040"/>
                  </a:lnTo>
                  <a:lnTo>
                    <a:pt x="16670" y="14455"/>
                  </a:lnTo>
                  <a:lnTo>
                    <a:pt x="17961" y="15037"/>
                  </a:lnTo>
                  <a:lnTo>
                    <a:pt x="19370" y="15535"/>
                  </a:lnTo>
                  <a:lnTo>
                    <a:pt x="20426" y="16117"/>
                  </a:lnTo>
                  <a:lnTo>
                    <a:pt x="21248" y="16698"/>
                  </a:lnTo>
                  <a:lnTo>
                    <a:pt x="21600" y="17031"/>
                  </a:lnTo>
                  <a:lnTo>
                    <a:pt x="21600" y="17695"/>
                  </a:lnTo>
                  <a:lnTo>
                    <a:pt x="21248" y="18111"/>
                  </a:lnTo>
                  <a:lnTo>
                    <a:pt x="20543" y="18443"/>
                  </a:lnTo>
                  <a:lnTo>
                    <a:pt x="19604" y="18692"/>
                  </a:lnTo>
                  <a:lnTo>
                    <a:pt x="19017" y="18858"/>
                  </a:lnTo>
                  <a:lnTo>
                    <a:pt x="18548" y="19274"/>
                  </a:lnTo>
                  <a:lnTo>
                    <a:pt x="17843" y="19606"/>
                  </a:lnTo>
                  <a:lnTo>
                    <a:pt x="15613" y="21185"/>
                  </a:lnTo>
                  <a:lnTo>
                    <a:pt x="14909" y="21434"/>
                  </a:lnTo>
                  <a:lnTo>
                    <a:pt x="14322" y="21517"/>
                  </a:lnTo>
                  <a:close/>
                </a:path>
              </a:pathLst>
            </a:custGeom>
            <a:solidFill>
              <a:srgbClr val="BFCCD8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66006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3" name="Shape"/>
            <p:cNvSpPr/>
            <p:nvPr/>
          </p:nvSpPr>
          <p:spPr>
            <a:xfrm>
              <a:off x="0" y="229534"/>
              <a:ext cx="113076" cy="56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52" y="0"/>
                  </a:moveTo>
                  <a:lnTo>
                    <a:pt x="14439" y="225"/>
                  </a:lnTo>
                  <a:lnTo>
                    <a:pt x="15378" y="1125"/>
                  </a:lnTo>
                  <a:lnTo>
                    <a:pt x="16670" y="2250"/>
                  </a:lnTo>
                  <a:lnTo>
                    <a:pt x="17961" y="3825"/>
                  </a:lnTo>
                  <a:lnTo>
                    <a:pt x="19370" y="5175"/>
                  </a:lnTo>
                  <a:lnTo>
                    <a:pt x="20426" y="6750"/>
                  </a:lnTo>
                  <a:lnTo>
                    <a:pt x="21248" y="8325"/>
                  </a:lnTo>
                  <a:lnTo>
                    <a:pt x="21600" y="9225"/>
                  </a:lnTo>
                  <a:lnTo>
                    <a:pt x="21600" y="11025"/>
                  </a:lnTo>
                  <a:lnTo>
                    <a:pt x="21248" y="12150"/>
                  </a:lnTo>
                  <a:lnTo>
                    <a:pt x="20543" y="13050"/>
                  </a:lnTo>
                  <a:lnTo>
                    <a:pt x="19604" y="13725"/>
                  </a:lnTo>
                  <a:lnTo>
                    <a:pt x="19017" y="14175"/>
                  </a:lnTo>
                  <a:lnTo>
                    <a:pt x="18548" y="15300"/>
                  </a:lnTo>
                  <a:lnTo>
                    <a:pt x="17843" y="16200"/>
                  </a:lnTo>
                  <a:lnTo>
                    <a:pt x="15613" y="20475"/>
                  </a:lnTo>
                  <a:lnTo>
                    <a:pt x="14909" y="21150"/>
                  </a:lnTo>
                  <a:lnTo>
                    <a:pt x="14322" y="21375"/>
                  </a:lnTo>
                  <a:lnTo>
                    <a:pt x="13265" y="21375"/>
                  </a:lnTo>
                  <a:lnTo>
                    <a:pt x="11739" y="21600"/>
                  </a:lnTo>
                  <a:lnTo>
                    <a:pt x="7748" y="21600"/>
                  </a:lnTo>
                  <a:lnTo>
                    <a:pt x="5400" y="21375"/>
                  </a:lnTo>
                  <a:lnTo>
                    <a:pt x="3404" y="20925"/>
                  </a:lnTo>
                  <a:lnTo>
                    <a:pt x="1526" y="20250"/>
                  </a:lnTo>
                  <a:lnTo>
                    <a:pt x="0" y="19125"/>
                  </a:lnTo>
                  <a:lnTo>
                    <a:pt x="0" y="6525"/>
                  </a:lnTo>
                  <a:lnTo>
                    <a:pt x="704" y="6075"/>
                  </a:lnTo>
                  <a:lnTo>
                    <a:pt x="1526" y="5850"/>
                  </a:lnTo>
                  <a:lnTo>
                    <a:pt x="2465" y="5400"/>
                  </a:lnTo>
                  <a:lnTo>
                    <a:pt x="3522" y="4950"/>
                  </a:lnTo>
                  <a:lnTo>
                    <a:pt x="4461" y="4275"/>
                  </a:lnTo>
                  <a:lnTo>
                    <a:pt x="5283" y="3825"/>
                  </a:lnTo>
                  <a:lnTo>
                    <a:pt x="6104" y="3600"/>
                  </a:lnTo>
                  <a:lnTo>
                    <a:pt x="6574" y="3375"/>
                  </a:lnTo>
                  <a:lnTo>
                    <a:pt x="7161" y="3150"/>
                  </a:lnTo>
                  <a:lnTo>
                    <a:pt x="7865" y="2475"/>
                  </a:lnTo>
                  <a:lnTo>
                    <a:pt x="8687" y="2025"/>
                  </a:lnTo>
                  <a:lnTo>
                    <a:pt x="9626" y="1125"/>
                  </a:lnTo>
                  <a:lnTo>
                    <a:pt x="11739" y="225"/>
                  </a:lnTo>
                  <a:lnTo>
                    <a:pt x="12678" y="0"/>
                  </a:lnTo>
                  <a:lnTo>
                    <a:pt x="13852" y="0"/>
                  </a:lnTo>
                  <a:close/>
                </a:path>
              </a:pathLst>
            </a:custGeom>
            <a:solidFill>
              <a:srgbClr val="BFCCD8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66006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4" name="Shape"/>
            <p:cNvSpPr/>
            <p:nvPr/>
          </p:nvSpPr>
          <p:spPr>
            <a:xfrm>
              <a:off x="159780" y="228375"/>
              <a:ext cx="57767" cy="53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2" y="21600"/>
                  </a:moveTo>
                  <a:lnTo>
                    <a:pt x="18417" y="21140"/>
                  </a:lnTo>
                  <a:lnTo>
                    <a:pt x="17280" y="20681"/>
                  </a:lnTo>
                  <a:lnTo>
                    <a:pt x="16371" y="19762"/>
                  </a:lnTo>
                  <a:lnTo>
                    <a:pt x="13642" y="17464"/>
                  </a:lnTo>
                  <a:lnTo>
                    <a:pt x="12505" y="16545"/>
                  </a:lnTo>
                  <a:lnTo>
                    <a:pt x="11141" y="15166"/>
                  </a:lnTo>
                  <a:lnTo>
                    <a:pt x="10459" y="14936"/>
                  </a:lnTo>
                  <a:lnTo>
                    <a:pt x="9549" y="14706"/>
                  </a:lnTo>
                  <a:lnTo>
                    <a:pt x="8185" y="14247"/>
                  </a:lnTo>
                  <a:lnTo>
                    <a:pt x="6366" y="14247"/>
                  </a:lnTo>
                  <a:lnTo>
                    <a:pt x="4775" y="14017"/>
                  </a:lnTo>
                  <a:lnTo>
                    <a:pt x="2956" y="14017"/>
                  </a:lnTo>
                  <a:lnTo>
                    <a:pt x="1364" y="13787"/>
                  </a:lnTo>
                  <a:lnTo>
                    <a:pt x="0" y="13787"/>
                  </a:lnTo>
                  <a:lnTo>
                    <a:pt x="0" y="8043"/>
                  </a:lnTo>
                  <a:lnTo>
                    <a:pt x="455" y="4366"/>
                  </a:lnTo>
                  <a:lnTo>
                    <a:pt x="909" y="2068"/>
                  </a:lnTo>
                  <a:lnTo>
                    <a:pt x="1819" y="1609"/>
                  </a:lnTo>
                  <a:lnTo>
                    <a:pt x="3183" y="1149"/>
                  </a:lnTo>
                  <a:lnTo>
                    <a:pt x="4547" y="919"/>
                  </a:lnTo>
                  <a:lnTo>
                    <a:pt x="5912" y="230"/>
                  </a:lnTo>
                  <a:lnTo>
                    <a:pt x="7276" y="230"/>
                  </a:lnTo>
                  <a:lnTo>
                    <a:pt x="7958" y="0"/>
                  </a:lnTo>
                  <a:lnTo>
                    <a:pt x="8640" y="0"/>
                  </a:lnTo>
                  <a:lnTo>
                    <a:pt x="9095" y="230"/>
                  </a:lnTo>
                  <a:lnTo>
                    <a:pt x="10004" y="919"/>
                  </a:lnTo>
                  <a:lnTo>
                    <a:pt x="11823" y="1149"/>
                  </a:lnTo>
                  <a:lnTo>
                    <a:pt x="13869" y="1609"/>
                  </a:lnTo>
                  <a:lnTo>
                    <a:pt x="15234" y="2068"/>
                  </a:lnTo>
                  <a:lnTo>
                    <a:pt x="16371" y="2987"/>
                  </a:lnTo>
                  <a:lnTo>
                    <a:pt x="17735" y="4366"/>
                  </a:lnTo>
                  <a:lnTo>
                    <a:pt x="18872" y="6204"/>
                  </a:lnTo>
                  <a:lnTo>
                    <a:pt x="19326" y="8043"/>
                  </a:lnTo>
                  <a:lnTo>
                    <a:pt x="19554" y="9651"/>
                  </a:lnTo>
                  <a:lnTo>
                    <a:pt x="20463" y="11949"/>
                  </a:lnTo>
                  <a:lnTo>
                    <a:pt x="21145" y="12868"/>
                  </a:lnTo>
                  <a:lnTo>
                    <a:pt x="21600" y="14017"/>
                  </a:lnTo>
                  <a:lnTo>
                    <a:pt x="21600" y="16545"/>
                  </a:lnTo>
                  <a:lnTo>
                    <a:pt x="20691" y="19072"/>
                  </a:lnTo>
                  <a:lnTo>
                    <a:pt x="18872" y="21600"/>
                  </a:lnTo>
                  <a:close/>
                </a:path>
              </a:pathLst>
            </a:custGeom>
            <a:solidFill>
              <a:srgbClr val="BFCCD8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66006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5" name="Shape"/>
            <p:cNvSpPr/>
            <p:nvPr/>
          </p:nvSpPr>
          <p:spPr>
            <a:xfrm>
              <a:off x="234754" y="374442"/>
              <a:ext cx="40560" cy="1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863" y="4800"/>
                  </a:moveTo>
                  <a:lnTo>
                    <a:pt x="13500" y="2400"/>
                  </a:lnTo>
                  <a:lnTo>
                    <a:pt x="10462" y="800"/>
                  </a:lnTo>
                  <a:lnTo>
                    <a:pt x="7087" y="0"/>
                  </a:lnTo>
                  <a:lnTo>
                    <a:pt x="5063" y="1600"/>
                  </a:lnTo>
                  <a:lnTo>
                    <a:pt x="3037" y="6400"/>
                  </a:lnTo>
                  <a:lnTo>
                    <a:pt x="1012" y="10400"/>
                  </a:lnTo>
                  <a:lnTo>
                    <a:pt x="0" y="14400"/>
                  </a:lnTo>
                  <a:lnTo>
                    <a:pt x="337" y="16800"/>
                  </a:lnTo>
                  <a:lnTo>
                    <a:pt x="1687" y="18400"/>
                  </a:lnTo>
                  <a:lnTo>
                    <a:pt x="3712" y="18400"/>
                  </a:lnTo>
                  <a:lnTo>
                    <a:pt x="5737" y="19200"/>
                  </a:lnTo>
                  <a:lnTo>
                    <a:pt x="7087" y="19200"/>
                  </a:lnTo>
                  <a:lnTo>
                    <a:pt x="8775" y="20000"/>
                  </a:lnTo>
                  <a:lnTo>
                    <a:pt x="10800" y="20800"/>
                  </a:lnTo>
                  <a:lnTo>
                    <a:pt x="13163" y="20800"/>
                  </a:lnTo>
                  <a:lnTo>
                    <a:pt x="15525" y="21600"/>
                  </a:lnTo>
                  <a:lnTo>
                    <a:pt x="17212" y="21600"/>
                  </a:lnTo>
                  <a:lnTo>
                    <a:pt x="19237" y="20800"/>
                  </a:lnTo>
                  <a:lnTo>
                    <a:pt x="20925" y="20800"/>
                  </a:lnTo>
                  <a:lnTo>
                    <a:pt x="21600" y="19200"/>
                  </a:lnTo>
                  <a:lnTo>
                    <a:pt x="21600" y="16800"/>
                  </a:lnTo>
                  <a:lnTo>
                    <a:pt x="21263" y="13600"/>
                  </a:lnTo>
                  <a:lnTo>
                    <a:pt x="19237" y="8800"/>
                  </a:lnTo>
                  <a:lnTo>
                    <a:pt x="15863" y="4800"/>
                  </a:lnTo>
                  <a:close/>
                </a:path>
              </a:pathLst>
            </a:custGeom>
            <a:solidFill>
              <a:srgbClr val="BFCCD8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66006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6" name="Shape"/>
            <p:cNvSpPr/>
            <p:nvPr/>
          </p:nvSpPr>
          <p:spPr>
            <a:xfrm>
              <a:off x="275313" y="392990"/>
              <a:ext cx="45477" cy="2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05" y="0"/>
                  </a:moveTo>
                  <a:lnTo>
                    <a:pt x="16638" y="0"/>
                  </a:lnTo>
                  <a:lnTo>
                    <a:pt x="12551" y="882"/>
                  </a:lnTo>
                  <a:lnTo>
                    <a:pt x="10508" y="2204"/>
                  </a:lnTo>
                  <a:lnTo>
                    <a:pt x="8173" y="3086"/>
                  </a:lnTo>
                  <a:lnTo>
                    <a:pt x="6422" y="4408"/>
                  </a:lnTo>
                  <a:lnTo>
                    <a:pt x="4962" y="6171"/>
                  </a:lnTo>
                  <a:lnTo>
                    <a:pt x="4086" y="7494"/>
                  </a:lnTo>
                  <a:lnTo>
                    <a:pt x="3211" y="10580"/>
                  </a:lnTo>
                  <a:lnTo>
                    <a:pt x="2043" y="12343"/>
                  </a:lnTo>
                  <a:lnTo>
                    <a:pt x="292" y="14106"/>
                  </a:lnTo>
                  <a:lnTo>
                    <a:pt x="0" y="15869"/>
                  </a:lnTo>
                  <a:lnTo>
                    <a:pt x="0" y="18073"/>
                  </a:lnTo>
                  <a:lnTo>
                    <a:pt x="876" y="20718"/>
                  </a:lnTo>
                  <a:lnTo>
                    <a:pt x="2335" y="21600"/>
                  </a:lnTo>
                  <a:lnTo>
                    <a:pt x="4670" y="21600"/>
                  </a:lnTo>
                  <a:lnTo>
                    <a:pt x="7881" y="21159"/>
                  </a:lnTo>
                  <a:lnTo>
                    <a:pt x="12259" y="21159"/>
                  </a:lnTo>
                  <a:lnTo>
                    <a:pt x="14303" y="20278"/>
                  </a:lnTo>
                  <a:lnTo>
                    <a:pt x="16638" y="18073"/>
                  </a:lnTo>
                  <a:lnTo>
                    <a:pt x="18681" y="15869"/>
                  </a:lnTo>
                  <a:lnTo>
                    <a:pt x="20141" y="12784"/>
                  </a:lnTo>
                  <a:lnTo>
                    <a:pt x="21600" y="9257"/>
                  </a:lnTo>
                  <a:lnTo>
                    <a:pt x="21600" y="6171"/>
                  </a:lnTo>
                  <a:lnTo>
                    <a:pt x="20432" y="2645"/>
                  </a:lnTo>
                  <a:lnTo>
                    <a:pt x="17805" y="0"/>
                  </a:lnTo>
                  <a:close/>
                </a:path>
              </a:pathLst>
            </a:custGeom>
            <a:solidFill>
              <a:srgbClr val="BFCCD8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66006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7" name="Shape"/>
            <p:cNvSpPr/>
            <p:nvPr/>
          </p:nvSpPr>
          <p:spPr>
            <a:xfrm>
              <a:off x="1006615" y="338505"/>
              <a:ext cx="62684" cy="30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96" y="21192"/>
                  </a:moveTo>
                  <a:lnTo>
                    <a:pt x="16567" y="21600"/>
                  </a:lnTo>
                  <a:lnTo>
                    <a:pt x="15309" y="21192"/>
                  </a:lnTo>
                  <a:lnTo>
                    <a:pt x="13421" y="20785"/>
                  </a:lnTo>
                  <a:lnTo>
                    <a:pt x="11115" y="20377"/>
                  </a:lnTo>
                  <a:lnTo>
                    <a:pt x="9017" y="19562"/>
                  </a:lnTo>
                  <a:lnTo>
                    <a:pt x="7130" y="18340"/>
                  </a:lnTo>
                  <a:lnTo>
                    <a:pt x="5662" y="17525"/>
                  </a:lnTo>
                  <a:lnTo>
                    <a:pt x="4614" y="16709"/>
                  </a:lnTo>
                  <a:lnTo>
                    <a:pt x="3775" y="15487"/>
                  </a:lnTo>
                  <a:lnTo>
                    <a:pt x="2936" y="14672"/>
                  </a:lnTo>
                  <a:lnTo>
                    <a:pt x="0" y="14672"/>
                  </a:lnTo>
                  <a:lnTo>
                    <a:pt x="1049" y="13857"/>
                  </a:lnTo>
                  <a:lnTo>
                    <a:pt x="2097" y="12634"/>
                  </a:lnTo>
                  <a:lnTo>
                    <a:pt x="4614" y="7743"/>
                  </a:lnTo>
                  <a:lnTo>
                    <a:pt x="5872" y="5706"/>
                  </a:lnTo>
                  <a:lnTo>
                    <a:pt x="6920" y="4075"/>
                  </a:lnTo>
                  <a:lnTo>
                    <a:pt x="7969" y="2038"/>
                  </a:lnTo>
                  <a:lnTo>
                    <a:pt x="9227" y="408"/>
                  </a:lnTo>
                  <a:lnTo>
                    <a:pt x="10695" y="0"/>
                  </a:lnTo>
                  <a:lnTo>
                    <a:pt x="11953" y="0"/>
                  </a:lnTo>
                  <a:lnTo>
                    <a:pt x="13421" y="1223"/>
                  </a:lnTo>
                  <a:lnTo>
                    <a:pt x="14680" y="2038"/>
                  </a:lnTo>
                  <a:lnTo>
                    <a:pt x="15728" y="2853"/>
                  </a:lnTo>
                  <a:lnTo>
                    <a:pt x="16986" y="4483"/>
                  </a:lnTo>
                  <a:lnTo>
                    <a:pt x="18035" y="5706"/>
                  </a:lnTo>
                  <a:lnTo>
                    <a:pt x="19503" y="8151"/>
                  </a:lnTo>
                  <a:lnTo>
                    <a:pt x="21600" y="12226"/>
                  </a:lnTo>
                  <a:lnTo>
                    <a:pt x="20551" y="12634"/>
                  </a:lnTo>
                  <a:lnTo>
                    <a:pt x="18874" y="13449"/>
                  </a:lnTo>
                  <a:lnTo>
                    <a:pt x="17825" y="14264"/>
                  </a:lnTo>
                  <a:lnTo>
                    <a:pt x="17196" y="17117"/>
                  </a:lnTo>
                  <a:lnTo>
                    <a:pt x="17196" y="21192"/>
                  </a:lnTo>
                  <a:close/>
                </a:path>
              </a:pathLst>
            </a:custGeom>
            <a:solidFill>
              <a:srgbClr val="BFCCD8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66006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8" name="Shape"/>
            <p:cNvSpPr/>
            <p:nvPr/>
          </p:nvSpPr>
          <p:spPr>
            <a:xfrm>
              <a:off x="1200810" y="302567"/>
              <a:ext cx="131512" cy="63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0687" y="21214"/>
                  </a:lnTo>
                  <a:lnTo>
                    <a:pt x="19268" y="20443"/>
                  </a:lnTo>
                  <a:lnTo>
                    <a:pt x="17442" y="19479"/>
                  </a:lnTo>
                  <a:lnTo>
                    <a:pt x="15313" y="18707"/>
                  </a:lnTo>
                  <a:lnTo>
                    <a:pt x="13285" y="17936"/>
                  </a:lnTo>
                  <a:lnTo>
                    <a:pt x="11561" y="17550"/>
                  </a:lnTo>
                  <a:lnTo>
                    <a:pt x="10141" y="17357"/>
                  </a:lnTo>
                  <a:lnTo>
                    <a:pt x="9330" y="17357"/>
                  </a:lnTo>
                  <a:lnTo>
                    <a:pt x="8823" y="17550"/>
                  </a:lnTo>
                  <a:lnTo>
                    <a:pt x="7707" y="17550"/>
                  </a:lnTo>
                  <a:lnTo>
                    <a:pt x="5070" y="17164"/>
                  </a:lnTo>
                  <a:lnTo>
                    <a:pt x="3549" y="16779"/>
                  </a:lnTo>
                  <a:lnTo>
                    <a:pt x="2130" y="16200"/>
                  </a:lnTo>
                  <a:lnTo>
                    <a:pt x="913" y="15814"/>
                  </a:lnTo>
                  <a:lnTo>
                    <a:pt x="0" y="15043"/>
                  </a:lnTo>
                  <a:lnTo>
                    <a:pt x="1318" y="11957"/>
                  </a:lnTo>
                  <a:lnTo>
                    <a:pt x="2941" y="10414"/>
                  </a:lnTo>
                  <a:lnTo>
                    <a:pt x="3042" y="10221"/>
                  </a:lnTo>
                  <a:lnTo>
                    <a:pt x="3144" y="9450"/>
                  </a:lnTo>
                  <a:lnTo>
                    <a:pt x="3448" y="8486"/>
                  </a:lnTo>
                  <a:lnTo>
                    <a:pt x="3651" y="7136"/>
                  </a:lnTo>
                  <a:lnTo>
                    <a:pt x="3955" y="5979"/>
                  </a:lnTo>
                  <a:lnTo>
                    <a:pt x="4361" y="5207"/>
                  </a:lnTo>
                  <a:lnTo>
                    <a:pt x="4665" y="4436"/>
                  </a:lnTo>
                  <a:lnTo>
                    <a:pt x="5070" y="4050"/>
                  </a:lnTo>
                  <a:lnTo>
                    <a:pt x="5375" y="3857"/>
                  </a:lnTo>
                  <a:lnTo>
                    <a:pt x="5983" y="3279"/>
                  </a:lnTo>
                  <a:lnTo>
                    <a:pt x="6693" y="2700"/>
                  </a:lnTo>
                  <a:lnTo>
                    <a:pt x="7606" y="1736"/>
                  </a:lnTo>
                  <a:lnTo>
                    <a:pt x="8417" y="1157"/>
                  </a:lnTo>
                  <a:lnTo>
                    <a:pt x="9228" y="386"/>
                  </a:lnTo>
                  <a:lnTo>
                    <a:pt x="9837" y="0"/>
                  </a:lnTo>
                  <a:lnTo>
                    <a:pt x="10141" y="0"/>
                  </a:lnTo>
                  <a:lnTo>
                    <a:pt x="10648" y="386"/>
                  </a:lnTo>
                  <a:lnTo>
                    <a:pt x="11459" y="1543"/>
                  </a:lnTo>
                  <a:lnTo>
                    <a:pt x="12473" y="3086"/>
                  </a:lnTo>
                  <a:lnTo>
                    <a:pt x="13690" y="4629"/>
                  </a:lnTo>
                  <a:lnTo>
                    <a:pt x="15008" y="6557"/>
                  </a:lnTo>
                  <a:lnTo>
                    <a:pt x="16023" y="7714"/>
                  </a:lnTo>
                  <a:lnTo>
                    <a:pt x="16935" y="8871"/>
                  </a:lnTo>
                  <a:lnTo>
                    <a:pt x="17442" y="9450"/>
                  </a:lnTo>
                  <a:lnTo>
                    <a:pt x="18152" y="9836"/>
                  </a:lnTo>
                  <a:lnTo>
                    <a:pt x="19065" y="10221"/>
                  </a:lnTo>
                  <a:lnTo>
                    <a:pt x="19876" y="10607"/>
                  </a:lnTo>
                  <a:lnTo>
                    <a:pt x="20383" y="11186"/>
                  </a:lnTo>
                  <a:lnTo>
                    <a:pt x="20383" y="14271"/>
                  </a:lnTo>
                  <a:lnTo>
                    <a:pt x="20485" y="16393"/>
                  </a:lnTo>
                  <a:lnTo>
                    <a:pt x="20687" y="17743"/>
                  </a:lnTo>
                  <a:lnTo>
                    <a:pt x="20992" y="18514"/>
                  </a:lnTo>
                  <a:lnTo>
                    <a:pt x="21397" y="19479"/>
                  </a:lnTo>
                  <a:lnTo>
                    <a:pt x="21600" y="2063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BFCCD8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66006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9" name="Shape"/>
            <p:cNvSpPr/>
            <p:nvPr/>
          </p:nvSpPr>
          <p:spPr>
            <a:xfrm>
              <a:off x="1025051" y="256197"/>
              <a:ext cx="235985" cy="83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75" y="0"/>
                  </a:moveTo>
                  <a:lnTo>
                    <a:pt x="6637" y="302"/>
                  </a:lnTo>
                  <a:lnTo>
                    <a:pt x="6131" y="906"/>
                  </a:lnTo>
                  <a:lnTo>
                    <a:pt x="5456" y="1510"/>
                  </a:lnTo>
                  <a:lnTo>
                    <a:pt x="4725" y="2115"/>
                  </a:lnTo>
                  <a:lnTo>
                    <a:pt x="2869" y="3776"/>
                  </a:lnTo>
                  <a:lnTo>
                    <a:pt x="2587" y="4078"/>
                  </a:lnTo>
                  <a:lnTo>
                    <a:pt x="2419" y="4683"/>
                  </a:lnTo>
                  <a:lnTo>
                    <a:pt x="2025" y="5589"/>
                  </a:lnTo>
                  <a:lnTo>
                    <a:pt x="1631" y="6797"/>
                  </a:lnTo>
                  <a:lnTo>
                    <a:pt x="731" y="9214"/>
                  </a:lnTo>
                  <a:lnTo>
                    <a:pt x="337" y="10120"/>
                  </a:lnTo>
                  <a:lnTo>
                    <a:pt x="112" y="10724"/>
                  </a:lnTo>
                  <a:lnTo>
                    <a:pt x="0" y="11178"/>
                  </a:lnTo>
                  <a:lnTo>
                    <a:pt x="1012" y="12386"/>
                  </a:lnTo>
                  <a:lnTo>
                    <a:pt x="2081" y="13292"/>
                  </a:lnTo>
                  <a:lnTo>
                    <a:pt x="3262" y="14652"/>
                  </a:lnTo>
                  <a:lnTo>
                    <a:pt x="4387" y="15558"/>
                  </a:lnTo>
                  <a:lnTo>
                    <a:pt x="6244" y="17220"/>
                  </a:lnTo>
                  <a:lnTo>
                    <a:pt x="6862" y="17673"/>
                  </a:lnTo>
                  <a:lnTo>
                    <a:pt x="7256" y="17673"/>
                  </a:lnTo>
                  <a:lnTo>
                    <a:pt x="7706" y="17371"/>
                  </a:lnTo>
                  <a:lnTo>
                    <a:pt x="8212" y="17220"/>
                  </a:lnTo>
                  <a:lnTo>
                    <a:pt x="8663" y="17069"/>
                  </a:lnTo>
                  <a:lnTo>
                    <a:pt x="8944" y="17069"/>
                  </a:lnTo>
                  <a:lnTo>
                    <a:pt x="9788" y="17522"/>
                  </a:lnTo>
                  <a:lnTo>
                    <a:pt x="10575" y="18126"/>
                  </a:lnTo>
                  <a:lnTo>
                    <a:pt x="11419" y="18579"/>
                  </a:lnTo>
                  <a:lnTo>
                    <a:pt x="12263" y="19183"/>
                  </a:lnTo>
                  <a:lnTo>
                    <a:pt x="13050" y="19485"/>
                  </a:lnTo>
                  <a:lnTo>
                    <a:pt x="13613" y="19787"/>
                  </a:lnTo>
                  <a:lnTo>
                    <a:pt x="13894" y="20090"/>
                  </a:lnTo>
                  <a:lnTo>
                    <a:pt x="14175" y="20694"/>
                  </a:lnTo>
                  <a:lnTo>
                    <a:pt x="14400" y="20996"/>
                  </a:lnTo>
                  <a:lnTo>
                    <a:pt x="15075" y="21600"/>
                  </a:lnTo>
                  <a:lnTo>
                    <a:pt x="15525" y="21298"/>
                  </a:lnTo>
                  <a:lnTo>
                    <a:pt x="15975" y="21147"/>
                  </a:lnTo>
                  <a:lnTo>
                    <a:pt x="16369" y="20996"/>
                  </a:lnTo>
                  <a:lnTo>
                    <a:pt x="16875" y="20543"/>
                  </a:lnTo>
                  <a:lnTo>
                    <a:pt x="17213" y="19938"/>
                  </a:lnTo>
                  <a:lnTo>
                    <a:pt x="17438" y="19334"/>
                  </a:lnTo>
                  <a:lnTo>
                    <a:pt x="17663" y="18579"/>
                  </a:lnTo>
                  <a:lnTo>
                    <a:pt x="17775" y="17673"/>
                  </a:lnTo>
                  <a:lnTo>
                    <a:pt x="18000" y="16313"/>
                  </a:lnTo>
                  <a:lnTo>
                    <a:pt x="18225" y="15105"/>
                  </a:lnTo>
                  <a:lnTo>
                    <a:pt x="18563" y="14199"/>
                  </a:lnTo>
                  <a:lnTo>
                    <a:pt x="18788" y="13897"/>
                  </a:lnTo>
                  <a:lnTo>
                    <a:pt x="19181" y="13292"/>
                  </a:lnTo>
                  <a:lnTo>
                    <a:pt x="19631" y="12839"/>
                  </a:lnTo>
                  <a:lnTo>
                    <a:pt x="20194" y="12386"/>
                  </a:lnTo>
                  <a:lnTo>
                    <a:pt x="20644" y="11933"/>
                  </a:lnTo>
                  <a:lnTo>
                    <a:pt x="21094" y="11631"/>
                  </a:lnTo>
                  <a:lnTo>
                    <a:pt x="21600" y="11178"/>
                  </a:lnTo>
                  <a:lnTo>
                    <a:pt x="21488" y="9365"/>
                  </a:lnTo>
                  <a:lnTo>
                    <a:pt x="21150" y="8308"/>
                  </a:lnTo>
                  <a:lnTo>
                    <a:pt x="20700" y="7401"/>
                  </a:lnTo>
                  <a:lnTo>
                    <a:pt x="20306" y="6948"/>
                  </a:lnTo>
                  <a:lnTo>
                    <a:pt x="20025" y="6646"/>
                  </a:lnTo>
                  <a:lnTo>
                    <a:pt x="19631" y="5891"/>
                  </a:lnTo>
                  <a:lnTo>
                    <a:pt x="19181" y="5136"/>
                  </a:lnTo>
                  <a:lnTo>
                    <a:pt x="18675" y="4380"/>
                  </a:lnTo>
                  <a:lnTo>
                    <a:pt x="17775" y="2870"/>
                  </a:lnTo>
                  <a:lnTo>
                    <a:pt x="17381" y="2568"/>
                  </a:lnTo>
                  <a:lnTo>
                    <a:pt x="17213" y="2417"/>
                  </a:lnTo>
                  <a:lnTo>
                    <a:pt x="16988" y="2568"/>
                  </a:lnTo>
                  <a:lnTo>
                    <a:pt x="16650" y="2870"/>
                  </a:lnTo>
                  <a:lnTo>
                    <a:pt x="16313" y="3323"/>
                  </a:lnTo>
                  <a:lnTo>
                    <a:pt x="15806" y="3776"/>
                  </a:lnTo>
                  <a:lnTo>
                    <a:pt x="15469" y="4531"/>
                  </a:lnTo>
                  <a:lnTo>
                    <a:pt x="15131" y="4985"/>
                  </a:lnTo>
                  <a:lnTo>
                    <a:pt x="14794" y="5740"/>
                  </a:lnTo>
                  <a:lnTo>
                    <a:pt x="14681" y="6344"/>
                  </a:lnTo>
                  <a:lnTo>
                    <a:pt x="14344" y="6797"/>
                  </a:lnTo>
                  <a:lnTo>
                    <a:pt x="13950" y="7250"/>
                  </a:lnTo>
                  <a:lnTo>
                    <a:pt x="13556" y="7552"/>
                  </a:lnTo>
                  <a:lnTo>
                    <a:pt x="13162" y="8006"/>
                  </a:lnTo>
                  <a:lnTo>
                    <a:pt x="12769" y="8157"/>
                  </a:lnTo>
                  <a:lnTo>
                    <a:pt x="12488" y="8308"/>
                  </a:lnTo>
                  <a:lnTo>
                    <a:pt x="12263" y="8308"/>
                  </a:lnTo>
                  <a:lnTo>
                    <a:pt x="12150" y="8157"/>
                  </a:lnTo>
                  <a:lnTo>
                    <a:pt x="12094" y="7401"/>
                  </a:lnTo>
                  <a:lnTo>
                    <a:pt x="11869" y="6344"/>
                  </a:lnTo>
                  <a:lnTo>
                    <a:pt x="11700" y="5438"/>
                  </a:lnTo>
                  <a:lnTo>
                    <a:pt x="11475" y="4834"/>
                  </a:lnTo>
                  <a:lnTo>
                    <a:pt x="11306" y="4683"/>
                  </a:lnTo>
                  <a:lnTo>
                    <a:pt x="10913" y="4078"/>
                  </a:lnTo>
                  <a:lnTo>
                    <a:pt x="10406" y="3474"/>
                  </a:lnTo>
                  <a:lnTo>
                    <a:pt x="9281" y="1662"/>
                  </a:lnTo>
                  <a:lnTo>
                    <a:pt x="8775" y="1057"/>
                  </a:lnTo>
                  <a:lnTo>
                    <a:pt x="8381" y="453"/>
                  </a:lnTo>
                  <a:lnTo>
                    <a:pt x="7538" y="0"/>
                  </a:lnTo>
                  <a:lnTo>
                    <a:pt x="6975" y="0"/>
                  </a:lnTo>
                  <a:close/>
                </a:path>
              </a:pathLst>
            </a:custGeom>
            <a:solidFill>
              <a:srgbClr val="BFCCD8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66006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131" name="Title Text"/>
          <p:cNvSpPr txBox="1">
            <a:spLocks noGrp="1"/>
          </p:cNvSpPr>
          <p:nvPr>
            <p:ph type="title"/>
          </p:nvPr>
        </p:nvSpPr>
        <p:spPr>
          <a:xfrm>
            <a:off x="2695575" y="0"/>
            <a:ext cx="7772400" cy="84455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="1">
                <a:solidFill>
                  <a:srgbClr val="0066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132" name="Body Level One…"/>
          <p:cNvSpPr txBox="1">
            <a:spLocks noGrp="1"/>
          </p:cNvSpPr>
          <p:nvPr>
            <p:ph type="body" idx="1"/>
          </p:nvPr>
        </p:nvSpPr>
        <p:spPr>
          <a:xfrm>
            <a:off x="2571750" y="1724025"/>
            <a:ext cx="7029450" cy="513397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400"/>
              </a:spcBef>
              <a:buClr>
                <a:srgbClr val="006600"/>
              </a:buClr>
              <a:buSzPct val="90000"/>
              <a:buFontTx/>
              <a:buChar char="»"/>
              <a:defRPr sz="2000">
                <a:solidFill>
                  <a:srgbClr val="660066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774700" indent="-317500">
              <a:lnSpc>
                <a:spcPct val="100000"/>
              </a:lnSpc>
              <a:spcBef>
                <a:spcPts val="400"/>
              </a:spcBef>
              <a:buClr>
                <a:srgbClr val="006600"/>
              </a:buClr>
              <a:buSzPct val="90000"/>
              <a:buFontTx/>
              <a:buChar char=""/>
              <a:defRPr sz="2000">
                <a:solidFill>
                  <a:srgbClr val="660066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marL="1168400" indent="-254000">
              <a:lnSpc>
                <a:spcPct val="100000"/>
              </a:lnSpc>
              <a:spcBef>
                <a:spcPts val="400"/>
              </a:spcBef>
              <a:buClr>
                <a:srgbClr val="006600"/>
              </a:buClr>
              <a:buSzPct val="90000"/>
              <a:buFontTx/>
              <a:buChar char=""/>
              <a:defRPr sz="2000">
                <a:solidFill>
                  <a:srgbClr val="660066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marL="1625600" indent="-254000">
              <a:lnSpc>
                <a:spcPct val="100000"/>
              </a:lnSpc>
              <a:spcBef>
                <a:spcPts val="400"/>
              </a:spcBef>
              <a:buClr>
                <a:srgbClr val="006600"/>
              </a:buClr>
              <a:buFontTx/>
              <a:buChar char="–"/>
              <a:defRPr sz="2000">
                <a:solidFill>
                  <a:srgbClr val="660066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marL="2082800" indent="-254000">
              <a:lnSpc>
                <a:spcPct val="100000"/>
              </a:lnSpc>
              <a:spcBef>
                <a:spcPts val="400"/>
              </a:spcBef>
              <a:buClr>
                <a:srgbClr val="006600"/>
              </a:buClr>
              <a:buFontTx/>
              <a:buChar char="»"/>
              <a:defRPr sz="2000">
                <a:solidFill>
                  <a:srgbClr val="660066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"/>
          <p:cNvSpPr/>
          <p:nvPr/>
        </p:nvSpPr>
        <p:spPr>
          <a:xfrm>
            <a:off x="1523999" y="0"/>
            <a:ext cx="9144002" cy="6858000"/>
          </a:xfrm>
          <a:prstGeom prst="rect">
            <a:avLst/>
          </a:prstGeom>
          <a:gradFill>
            <a:gsLst>
              <a:gs pos="0">
                <a:srgbClr val="FFCC99"/>
              </a:gs>
              <a:gs pos="100000">
                <a:srgbClr val="99CCFF"/>
              </a:gs>
            </a:gsLst>
            <a:lin ang="16200000"/>
          </a:gradFill>
          <a:ln w="3175">
            <a:solidFill>
              <a:srgbClr val="660066"/>
            </a:solidFill>
          </a:ln>
        </p:spPr>
        <p:txBody>
          <a:bodyPr lIns="45719" rIns="45719" anchor="ctr"/>
          <a:lstStyle/>
          <a:p>
            <a:pPr>
              <a:defRPr sz="2400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61100" y="6525066"/>
            <a:ext cx="408940" cy="421393"/>
          </a:xfrm>
          <a:prstGeom prst="rect">
            <a:avLst/>
          </a:prstGeom>
        </p:spPr>
        <p:txBody>
          <a:bodyPr wrap="none"/>
          <a:lstStyle>
            <a:lvl1pPr algn="l">
              <a:defRPr sz="2400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1" name="Shape"/>
          <p:cNvSpPr/>
          <p:nvPr/>
        </p:nvSpPr>
        <p:spPr>
          <a:xfrm>
            <a:off x="1524000" y="0"/>
            <a:ext cx="1649413" cy="909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19772"/>
                </a:lnTo>
                <a:lnTo>
                  <a:pt x="21501" y="19772"/>
                </a:lnTo>
                <a:lnTo>
                  <a:pt x="21373" y="19709"/>
                </a:lnTo>
                <a:lnTo>
                  <a:pt x="21215" y="19608"/>
                </a:lnTo>
                <a:lnTo>
                  <a:pt x="21018" y="19469"/>
                </a:lnTo>
                <a:lnTo>
                  <a:pt x="20800" y="19292"/>
                </a:lnTo>
                <a:lnTo>
                  <a:pt x="20563" y="19091"/>
                </a:lnTo>
                <a:lnTo>
                  <a:pt x="20307" y="18851"/>
                </a:lnTo>
                <a:lnTo>
                  <a:pt x="20030" y="18599"/>
                </a:lnTo>
                <a:lnTo>
                  <a:pt x="19734" y="18334"/>
                </a:lnTo>
                <a:lnTo>
                  <a:pt x="19428" y="18044"/>
                </a:lnTo>
                <a:lnTo>
                  <a:pt x="19122" y="17767"/>
                </a:lnTo>
                <a:lnTo>
                  <a:pt x="18806" y="17477"/>
                </a:lnTo>
                <a:lnTo>
                  <a:pt x="18155" y="16897"/>
                </a:lnTo>
                <a:lnTo>
                  <a:pt x="17849" y="16632"/>
                </a:lnTo>
                <a:lnTo>
                  <a:pt x="17533" y="16367"/>
                </a:lnTo>
                <a:lnTo>
                  <a:pt x="17404" y="16279"/>
                </a:lnTo>
                <a:lnTo>
                  <a:pt x="17266" y="16216"/>
                </a:lnTo>
                <a:lnTo>
                  <a:pt x="17118" y="16153"/>
                </a:lnTo>
                <a:lnTo>
                  <a:pt x="16980" y="16115"/>
                </a:lnTo>
                <a:lnTo>
                  <a:pt x="16832" y="16077"/>
                </a:lnTo>
                <a:lnTo>
                  <a:pt x="16536" y="16027"/>
                </a:lnTo>
                <a:lnTo>
                  <a:pt x="16388" y="16014"/>
                </a:lnTo>
                <a:lnTo>
                  <a:pt x="16249" y="15976"/>
                </a:lnTo>
                <a:lnTo>
                  <a:pt x="15993" y="15926"/>
                </a:lnTo>
                <a:lnTo>
                  <a:pt x="15874" y="15863"/>
                </a:lnTo>
                <a:lnTo>
                  <a:pt x="15766" y="15800"/>
                </a:lnTo>
                <a:lnTo>
                  <a:pt x="15677" y="15711"/>
                </a:lnTo>
                <a:lnTo>
                  <a:pt x="15578" y="15636"/>
                </a:lnTo>
                <a:lnTo>
                  <a:pt x="15519" y="15497"/>
                </a:lnTo>
                <a:lnTo>
                  <a:pt x="15390" y="15232"/>
                </a:lnTo>
                <a:lnTo>
                  <a:pt x="15262" y="14980"/>
                </a:lnTo>
                <a:lnTo>
                  <a:pt x="15144" y="14728"/>
                </a:lnTo>
                <a:lnTo>
                  <a:pt x="15015" y="14501"/>
                </a:lnTo>
                <a:lnTo>
                  <a:pt x="14877" y="14261"/>
                </a:lnTo>
                <a:lnTo>
                  <a:pt x="14620" y="13833"/>
                </a:lnTo>
                <a:lnTo>
                  <a:pt x="14482" y="13643"/>
                </a:lnTo>
                <a:lnTo>
                  <a:pt x="14344" y="13467"/>
                </a:lnTo>
                <a:lnTo>
                  <a:pt x="14196" y="13303"/>
                </a:lnTo>
                <a:lnTo>
                  <a:pt x="14058" y="13164"/>
                </a:lnTo>
                <a:lnTo>
                  <a:pt x="13762" y="12937"/>
                </a:lnTo>
                <a:lnTo>
                  <a:pt x="13614" y="12862"/>
                </a:lnTo>
                <a:lnTo>
                  <a:pt x="13456" y="12811"/>
                </a:lnTo>
                <a:lnTo>
                  <a:pt x="13298" y="12786"/>
                </a:lnTo>
                <a:lnTo>
                  <a:pt x="13140" y="12723"/>
                </a:lnTo>
                <a:lnTo>
                  <a:pt x="13001" y="12609"/>
                </a:lnTo>
                <a:lnTo>
                  <a:pt x="12873" y="12446"/>
                </a:lnTo>
                <a:lnTo>
                  <a:pt x="12774" y="12256"/>
                </a:lnTo>
                <a:lnTo>
                  <a:pt x="12656" y="12067"/>
                </a:lnTo>
                <a:lnTo>
                  <a:pt x="12567" y="11878"/>
                </a:lnTo>
                <a:lnTo>
                  <a:pt x="12468" y="11727"/>
                </a:lnTo>
                <a:lnTo>
                  <a:pt x="12380" y="11626"/>
                </a:lnTo>
                <a:lnTo>
                  <a:pt x="12310" y="11550"/>
                </a:lnTo>
                <a:lnTo>
                  <a:pt x="12261" y="11437"/>
                </a:lnTo>
                <a:lnTo>
                  <a:pt x="12212" y="11298"/>
                </a:lnTo>
                <a:lnTo>
                  <a:pt x="12152" y="11021"/>
                </a:lnTo>
                <a:lnTo>
                  <a:pt x="12123" y="10895"/>
                </a:lnTo>
                <a:lnTo>
                  <a:pt x="12083" y="10794"/>
                </a:lnTo>
                <a:lnTo>
                  <a:pt x="12034" y="10731"/>
                </a:lnTo>
                <a:lnTo>
                  <a:pt x="11985" y="10693"/>
                </a:lnTo>
                <a:lnTo>
                  <a:pt x="11945" y="10630"/>
                </a:lnTo>
                <a:lnTo>
                  <a:pt x="11886" y="10567"/>
                </a:lnTo>
                <a:lnTo>
                  <a:pt x="11837" y="10491"/>
                </a:lnTo>
                <a:lnTo>
                  <a:pt x="11797" y="10415"/>
                </a:lnTo>
                <a:lnTo>
                  <a:pt x="11758" y="10352"/>
                </a:lnTo>
                <a:lnTo>
                  <a:pt x="11728" y="10302"/>
                </a:lnTo>
                <a:lnTo>
                  <a:pt x="11688" y="10277"/>
                </a:lnTo>
                <a:lnTo>
                  <a:pt x="11511" y="10125"/>
                </a:lnTo>
                <a:lnTo>
                  <a:pt x="11373" y="9911"/>
                </a:lnTo>
                <a:lnTo>
                  <a:pt x="11264" y="9634"/>
                </a:lnTo>
                <a:lnTo>
                  <a:pt x="11155" y="9318"/>
                </a:lnTo>
                <a:lnTo>
                  <a:pt x="11057" y="8991"/>
                </a:lnTo>
                <a:lnTo>
                  <a:pt x="10938" y="8675"/>
                </a:lnTo>
                <a:lnTo>
                  <a:pt x="10790" y="8411"/>
                </a:lnTo>
                <a:lnTo>
                  <a:pt x="10612" y="8209"/>
                </a:lnTo>
                <a:lnTo>
                  <a:pt x="10563" y="8184"/>
                </a:lnTo>
                <a:lnTo>
                  <a:pt x="10514" y="8120"/>
                </a:lnTo>
                <a:lnTo>
                  <a:pt x="10435" y="8057"/>
                </a:lnTo>
                <a:lnTo>
                  <a:pt x="10336" y="8007"/>
                </a:lnTo>
                <a:lnTo>
                  <a:pt x="10237" y="7931"/>
                </a:lnTo>
                <a:lnTo>
                  <a:pt x="10139" y="7868"/>
                </a:lnTo>
                <a:lnTo>
                  <a:pt x="10030" y="7830"/>
                </a:lnTo>
                <a:lnTo>
                  <a:pt x="9941" y="7793"/>
                </a:lnTo>
                <a:lnTo>
                  <a:pt x="9872" y="7742"/>
                </a:lnTo>
                <a:lnTo>
                  <a:pt x="9655" y="7604"/>
                </a:lnTo>
                <a:lnTo>
                  <a:pt x="9517" y="7503"/>
                </a:lnTo>
                <a:lnTo>
                  <a:pt x="9369" y="7414"/>
                </a:lnTo>
                <a:lnTo>
                  <a:pt x="9211" y="7339"/>
                </a:lnTo>
                <a:lnTo>
                  <a:pt x="9053" y="7276"/>
                </a:lnTo>
                <a:lnTo>
                  <a:pt x="8905" y="7250"/>
                </a:lnTo>
                <a:lnTo>
                  <a:pt x="8875" y="7238"/>
                </a:lnTo>
                <a:lnTo>
                  <a:pt x="8826" y="7187"/>
                </a:lnTo>
                <a:lnTo>
                  <a:pt x="8796" y="7124"/>
                </a:lnTo>
                <a:lnTo>
                  <a:pt x="8737" y="7049"/>
                </a:lnTo>
                <a:lnTo>
                  <a:pt x="8678" y="6960"/>
                </a:lnTo>
                <a:lnTo>
                  <a:pt x="8599" y="6860"/>
                </a:lnTo>
                <a:lnTo>
                  <a:pt x="8510" y="6784"/>
                </a:lnTo>
                <a:lnTo>
                  <a:pt x="8381" y="6708"/>
                </a:lnTo>
                <a:lnTo>
                  <a:pt x="8352" y="6620"/>
                </a:lnTo>
                <a:lnTo>
                  <a:pt x="8312" y="6456"/>
                </a:lnTo>
                <a:lnTo>
                  <a:pt x="8283" y="6204"/>
                </a:lnTo>
                <a:lnTo>
                  <a:pt x="8243" y="5977"/>
                </a:lnTo>
                <a:lnTo>
                  <a:pt x="8214" y="5914"/>
                </a:lnTo>
                <a:lnTo>
                  <a:pt x="8144" y="5851"/>
                </a:lnTo>
                <a:lnTo>
                  <a:pt x="8075" y="5800"/>
                </a:lnTo>
                <a:lnTo>
                  <a:pt x="8006" y="5763"/>
                </a:lnTo>
                <a:lnTo>
                  <a:pt x="7878" y="5573"/>
                </a:lnTo>
                <a:lnTo>
                  <a:pt x="7819" y="5246"/>
                </a:lnTo>
                <a:lnTo>
                  <a:pt x="7769" y="4930"/>
                </a:lnTo>
                <a:lnTo>
                  <a:pt x="7680" y="4754"/>
                </a:lnTo>
                <a:lnTo>
                  <a:pt x="7522" y="4653"/>
                </a:lnTo>
                <a:lnTo>
                  <a:pt x="7335" y="4489"/>
                </a:lnTo>
                <a:lnTo>
                  <a:pt x="7118" y="4287"/>
                </a:lnTo>
                <a:lnTo>
                  <a:pt x="6891" y="4073"/>
                </a:lnTo>
                <a:lnTo>
                  <a:pt x="6654" y="3846"/>
                </a:lnTo>
                <a:lnTo>
                  <a:pt x="6427" y="3657"/>
                </a:lnTo>
                <a:lnTo>
                  <a:pt x="6210" y="3505"/>
                </a:lnTo>
                <a:lnTo>
                  <a:pt x="6032" y="3417"/>
                </a:lnTo>
                <a:lnTo>
                  <a:pt x="5973" y="3354"/>
                </a:lnTo>
                <a:lnTo>
                  <a:pt x="5894" y="3241"/>
                </a:lnTo>
                <a:lnTo>
                  <a:pt x="5805" y="3077"/>
                </a:lnTo>
                <a:lnTo>
                  <a:pt x="5706" y="2888"/>
                </a:lnTo>
                <a:lnTo>
                  <a:pt x="5617" y="2724"/>
                </a:lnTo>
                <a:lnTo>
                  <a:pt x="5538" y="2560"/>
                </a:lnTo>
                <a:lnTo>
                  <a:pt x="5469" y="2446"/>
                </a:lnTo>
                <a:lnTo>
                  <a:pt x="5430" y="2396"/>
                </a:lnTo>
                <a:lnTo>
                  <a:pt x="5321" y="2358"/>
                </a:lnTo>
                <a:lnTo>
                  <a:pt x="5212" y="2282"/>
                </a:lnTo>
                <a:lnTo>
                  <a:pt x="5094" y="2194"/>
                </a:lnTo>
                <a:lnTo>
                  <a:pt x="4985" y="2081"/>
                </a:lnTo>
                <a:lnTo>
                  <a:pt x="4877" y="1980"/>
                </a:lnTo>
                <a:lnTo>
                  <a:pt x="4778" y="1891"/>
                </a:lnTo>
                <a:lnTo>
                  <a:pt x="4709" y="1816"/>
                </a:lnTo>
                <a:lnTo>
                  <a:pt x="4650" y="1791"/>
                </a:lnTo>
                <a:lnTo>
                  <a:pt x="4423" y="1740"/>
                </a:lnTo>
                <a:lnTo>
                  <a:pt x="4235" y="1677"/>
                </a:lnTo>
                <a:lnTo>
                  <a:pt x="4048" y="1601"/>
                </a:lnTo>
                <a:lnTo>
                  <a:pt x="3899" y="1513"/>
                </a:lnTo>
                <a:lnTo>
                  <a:pt x="3781" y="1437"/>
                </a:lnTo>
                <a:lnTo>
                  <a:pt x="3663" y="1349"/>
                </a:lnTo>
                <a:lnTo>
                  <a:pt x="3574" y="1299"/>
                </a:lnTo>
                <a:lnTo>
                  <a:pt x="3485" y="1261"/>
                </a:lnTo>
                <a:lnTo>
                  <a:pt x="3258" y="1173"/>
                </a:lnTo>
                <a:lnTo>
                  <a:pt x="3021" y="1059"/>
                </a:lnTo>
                <a:lnTo>
                  <a:pt x="2814" y="920"/>
                </a:lnTo>
                <a:lnTo>
                  <a:pt x="2596" y="769"/>
                </a:lnTo>
                <a:lnTo>
                  <a:pt x="2389" y="643"/>
                </a:lnTo>
                <a:lnTo>
                  <a:pt x="2192" y="530"/>
                </a:lnTo>
                <a:lnTo>
                  <a:pt x="2024" y="441"/>
                </a:lnTo>
                <a:lnTo>
                  <a:pt x="1886" y="404"/>
                </a:lnTo>
                <a:lnTo>
                  <a:pt x="1510" y="404"/>
                </a:lnTo>
                <a:lnTo>
                  <a:pt x="1372" y="391"/>
                </a:lnTo>
                <a:lnTo>
                  <a:pt x="1116" y="366"/>
                </a:lnTo>
                <a:lnTo>
                  <a:pt x="997" y="340"/>
                </a:lnTo>
                <a:lnTo>
                  <a:pt x="898" y="303"/>
                </a:lnTo>
                <a:lnTo>
                  <a:pt x="770" y="252"/>
                </a:lnTo>
                <a:lnTo>
                  <a:pt x="642" y="189"/>
                </a:lnTo>
                <a:lnTo>
                  <a:pt x="513" y="139"/>
                </a:lnTo>
                <a:lnTo>
                  <a:pt x="385" y="76"/>
                </a:lnTo>
                <a:lnTo>
                  <a:pt x="276" y="25"/>
                </a:lnTo>
                <a:lnTo>
                  <a:pt x="158" y="0"/>
                </a:lnTo>
                <a:lnTo>
                  <a:pt x="69" y="0"/>
                </a:lnTo>
                <a:lnTo>
                  <a:pt x="0" y="25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995933">
              <a:alpha val="5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42" name="Shape"/>
          <p:cNvSpPr/>
          <p:nvPr/>
        </p:nvSpPr>
        <p:spPr>
          <a:xfrm>
            <a:off x="2454275" y="1852612"/>
            <a:ext cx="34925" cy="17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742" y="17876"/>
                </a:moveTo>
                <a:lnTo>
                  <a:pt x="7109" y="18621"/>
                </a:lnTo>
                <a:lnTo>
                  <a:pt x="11484" y="20110"/>
                </a:lnTo>
                <a:lnTo>
                  <a:pt x="13944" y="20855"/>
                </a:lnTo>
                <a:lnTo>
                  <a:pt x="16132" y="21600"/>
                </a:lnTo>
                <a:lnTo>
                  <a:pt x="19686" y="21600"/>
                </a:lnTo>
                <a:lnTo>
                  <a:pt x="20780" y="20110"/>
                </a:lnTo>
                <a:lnTo>
                  <a:pt x="21327" y="17131"/>
                </a:lnTo>
                <a:lnTo>
                  <a:pt x="21600" y="14152"/>
                </a:lnTo>
                <a:lnTo>
                  <a:pt x="21600" y="11172"/>
                </a:lnTo>
                <a:lnTo>
                  <a:pt x="20233" y="9683"/>
                </a:lnTo>
                <a:lnTo>
                  <a:pt x="17772" y="8193"/>
                </a:lnTo>
                <a:lnTo>
                  <a:pt x="15038" y="6703"/>
                </a:lnTo>
                <a:lnTo>
                  <a:pt x="12851" y="4469"/>
                </a:lnTo>
                <a:lnTo>
                  <a:pt x="10937" y="2234"/>
                </a:lnTo>
                <a:lnTo>
                  <a:pt x="8476" y="745"/>
                </a:lnTo>
                <a:lnTo>
                  <a:pt x="5742" y="0"/>
                </a:lnTo>
                <a:lnTo>
                  <a:pt x="4101" y="1490"/>
                </a:lnTo>
                <a:lnTo>
                  <a:pt x="2461" y="5959"/>
                </a:lnTo>
                <a:lnTo>
                  <a:pt x="820" y="9683"/>
                </a:lnTo>
                <a:lnTo>
                  <a:pt x="0" y="13407"/>
                </a:lnTo>
                <a:lnTo>
                  <a:pt x="273" y="15641"/>
                </a:lnTo>
                <a:lnTo>
                  <a:pt x="1367" y="17131"/>
                </a:lnTo>
                <a:lnTo>
                  <a:pt x="3008" y="17131"/>
                </a:lnTo>
                <a:lnTo>
                  <a:pt x="4648" y="17876"/>
                </a:lnTo>
                <a:lnTo>
                  <a:pt x="5742" y="17876"/>
                </a:lnTo>
                <a:close/>
              </a:path>
            </a:pathLst>
          </a:custGeom>
          <a:solidFill>
            <a:srgbClr val="284C70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43" name="Shape"/>
          <p:cNvSpPr/>
          <p:nvPr/>
        </p:nvSpPr>
        <p:spPr>
          <a:xfrm>
            <a:off x="2454275" y="1852612"/>
            <a:ext cx="28575" cy="17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862" y="4800"/>
                </a:moveTo>
                <a:lnTo>
                  <a:pt x="13500" y="2400"/>
                </a:lnTo>
                <a:lnTo>
                  <a:pt x="10462" y="800"/>
                </a:lnTo>
                <a:lnTo>
                  <a:pt x="7088" y="0"/>
                </a:lnTo>
                <a:lnTo>
                  <a:pt x="5062" y="1600"/>
                </a:lnTo>
                <a:lnTo>
                  <a:pt x="3038" y="6400"/>
                </a:lnTo>
                <a:lnTo>
                  <a:pt x="1012" y="10400"/>
                </a:lnTo>
                <a:lnTo>
                  <a:pt x="0" y="14400"/>
                </a:lnTo>
                <a:lnTo>
                  <a:pt x="338" y="16800"/>
                </a:lnTo>
                <a:lnTo>
                  <a:pt x="1688" y="18400"/>
                </a:lnTo>
                <a:lnTo>
                  <a:pt x="3712" y="18400"/>
                </a:lnTo>
                <a:lnTo>
                  <a:pt x="5738" y="19200"/>
                </a:lnTo>
                <a:lnTo>
                  <a:pt x="7088" y="19200"/>
                </a:lnTo>
                <a:lnTo>
                  <a:pt x="8775" y="20000"/>
                </a:lnTo>
                <a:lnTo>
                  <a:pt x="10800" y="20800"/>
                </a:lnTo>
                <a:lnTo>
                  <a:pt x="13162" y="20800"/>
                </a:lnTo>
                <a:lnTo>
                  <a:pt x="15525" y="21600"/>
                </a:lnTo>
                <a:lnTo>
                  <a:pt x="17212" y="21600"/>
                </a:lnTo>
                <a:lnTo>
                  <a:pt x="19238" y="20800"/>
                </a:lnTo>
                <a:lnTo>
                  <a:pt x="20925" y="20800"/>
                </a:lnTo>
                <a:lnTo>
                  <a:pt x="21600" y="19200"/>
                </a:lnTo>
                <a:lnTo>
                  <a:pt x="21600" y="16800"/>
                </a:lnTo>
                <a:lnTo>
                  <a:pt x="21262" y="13600"/>
                </a:lnTo>
                <a:lnTo>
                  <a:pt x="19238" y="8800"/>
                </a:lnTo>
                <a:lnTo>
                  <a:pt x="15862" y="4800"/>
                </a:lnTo>
                <a:close/>
              </a:path>
            </a:pathLst>
          </a:custGeom>
          <a:solidFill>
            <a:srgbClr val="BFCCD8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44" name="Shape"/>
          <p:cNvSpPr/>
          <p:nvPr/>
        </p:nvSpPr>
        <p:spPr>
          <a:xfrm>
            <a:off x="3009900" y="1817687"/>
            <a:ext cx="44450" cy="30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96" y="21192"/>
                </a:moveTo>
                <a:lnTo>
                  <a:pt x="16567" y="21600"/>
                </a:lnTo>
                <a:lnTo>
                  <a:pt x="15309" y="21192"/>
                </a:lnTo>
                <a:lnTo>
                  <a:pt x="13421" y="20785"/>
                </a:lnTo>
                <a:lnTo>
                  <a:pt x="11115" y="20377"/>
                </a:lnTo>
                <a:lnTo>
                  <a:pt x="9017" y="19562"/>
                </a:lnTo>
                <a:lnTo>
                  <a:pt x="7130" y="18340"/>
                </a:lnTo>
                <a:lnTo>
                  <a:pt x="5662" y="17525"/>
                </a:lnTo>
                <a:lnTo>
                  <a:pt x="4614" y="16709"/>
                </a:lnTo>
                <a:lnTo>
                  <a:pt x="3775" y="15487"/>
                </a:lnTo>
                <a:lnTo>
                  <a:pt x="2936" y="14672"/>
                </a:lnTo>
                <a:lnTo>
                  <a:pt x="0" y="14672"/>
                </a:lnTo>
                <a:lnTo>
                  <a:pt x="1049" y="13857"/>
                </a:lnTo>
                <a:lnTo>
                  <a:pt x="2097" y="12634"/>
                </a:lnTo>
                <a:lnTo>
                  <a:pt x="4614" y="7743"/>
                </a:lnTo>
                <a:lnTo>
                  <a:pt x="5872" y="5706"/>
                </a:lnTo>
                <a:lnTo>
                  <a:pt x="6920" y="4075"/>
                </a:lnTo>
                <a:lnTo>
                  <a:pt x="7969" y="2038"/>
                </a:lnTo>
                <a:lnTo>
                  <a:pt x="9227" y="408"/>
                </a:lnTo>
                <a:lnTo>
                  <a:pt x="10695" y="0"/>
                </a:lnTo>
                <a:lnTo>
                  <a:pt x="11953" y="0"/>
                </a:lnTo>
                <a:lnTo>
                  <a:pt x="13421" y="1223"/>
                </a:lnTo>
                <a:lnTo>
                  <a:pt x="14680" y="2038"/>
                </a:lnTo>
                <a:lnTo>
                  <a:pt x="15728" y="2853"/>
                </a:lnTo>
                <a:lnTo>
                  <a:pt x="16986" y="4483"/>
                </a:lnTo>
                <a:lnTo>
                  <a:pt x="18035" y="5706"/>
                </a:lnTo>
                <a:lnTo>
                  <a:pt x="19503" y="8151"/>
                </a:lnTo>
                <a:lnTo>
                  <a:pt x="21600" y="12226"/>
                </a:lnTo>
                <a:lnTo>
                  <a:pt x="20551" y="12634"/>
                </a:lnTo>
                <a:lnTo>
                  <a:pt x="18874" y="13449"/>
                </a:lnTo>
                <a:lnTo>
                  <a:pt x="17825" y="14264"/>
                </a:lnTo>
                <a:lnTo>
                  <a:pt x="17196" y="17117"/>
                </a:lnTo>
                <a:lnTo>
                  <a:pt x="17196" y="21192"/>
                </a:lnTo>
                <a:close/>
              </a:path>
            </a:pathLst>
          </a:custGeom>
          <a:solidFill>
            <a:srgbClr val="BFCCD8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162" name="Group"/>
          <p:cNvGrpSpPr/>
          <p:nvPr/>
        </p:nvGrpSpPr>
        <p:grpSpPr>
          <a:xfrm>
            <a:off x="1543050" y="519112"/>
            <a:ext cx="1344613" cy="425451"/>
            <a:chOff x="0" y="0"/>
            <a:chExt cx="1344612" cy="425449"/>
          </a:xfrm>
        </p:grpSpPr>
        <p:sp>
          <p:nvSpPr>
            <p:cNvPr id="145" name="Shape"/>
            <p:cNvSpPr/>
            <p:nvPr/>
          </p:nvSpPr>
          <p:spPr>
            <a:xfrm>
              <a:off x="0" y="73033"/>
              <a:ext cx="1344613" cy="310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72" y="7538"/>
                  </a:moveTo>
                  <a:lnTo>
                    <a:pt x="20524" y="7518"/>
                  </a:lnTo>
                  <a:lnTo>
                    <a:pt x="20415" y="7440"/>
                  </a:lnTo>
                  <a:lnTo>
                    <a:pt x="20327" y="7362"/>
                  </a:lnTo>
                  <a:lnTo>
                    <a:pt x="20248" y="7265"/>
                  </a:lnTo>
                  <a:lnTo>
                    <a:pt x="20178" y="7148"/>
                  </a:lnTo>
                  <a:lnTo>
                    <a:pt x="20119" y="7031"/>
                  </a:lnTo>
                  <a:lnTo>
                    <a:pt x="20040" y="6914"/>
                  </a:lnTo>
                  <a:lnTo>
                    <a:pt x="19951" y="6797"/>
                  </a:lnTo>
                  <a:lnTo>
                    <a:pt x="19833" y="6720"/>
                  </a:lnTo>
                  <a:lnTo>
                    <a:pt x="19665" y="6700"/>
                  </a:lnTo>
                  <a:lnTo>
                    <a:pt x="19448" y="6700"/>
                  </a:lnTo>
                  <a:lnTo>
                    <a:pt x="19221" y="6720"/>
                  </a:lnTo>
                  <a:lnTo>
                    <a:pt x="18984" y="6739"/>
                  </a:lnTo>
                  <a:lnTo>
                    <a:pt x="18777" y="6778"/>
                  </a:lnTo>
                  <a:lnTo>
                    <a:pt x="18609" y="6739"/>
                  </a:lnTo>
                  <a:lnTo>
                    <a:pt x="18520" y="6720"/>
                  </a:lnTo>
                  <a:lnTo>
                    <a:pt x="18461" y="6720"/>
                  </a:lnTo>
                  <a:lnTo>
                    <a:pt x="18392" y="6817"/>
                  </a:lnTo>
                  <a:lnTo>
                    <a:pt x="18313" y="6934"/>
                  </a:lnTo>
                  <a:lnTo>
                    <a:pt x="18076" y="7401"/>
                  </a:lnTo>
                  <a:lnTo>
                    <a:pt x="17987" y="7518"/>
                  </a:lnTo>
                  <a:lnTo>
                    <a:pt x="17799" y="7421"/>
                  </a:lnTo>
                  <a:lnTo>
                    <a:pt x="17641" y="7401"/>
                  </a:lnTo>
                  <a:lnTo>
                    <a:pt x="17503" y="7440"/>
                  </a:lnTo>
                  <a:lnTo>
                    <a:pt x="17395" y="7538"/>
                  </a:lnTo>
                  <a:lnTo>
                    <a:pt x="17276" y="7616"/>
                  </a:lnTo>
                  <a:lnTo>
                    <a:pt x="17177" y="7713"/>
                  </a:lnTo>
                  <a:lnTo>
                    <a:pt x="17069" y="7810"/>
                  </a:lnTo>
                  <a:lnTo>
                    <a:pt x="16950" y="7830"/>
                  </a:lnTo>
                  <a:lnTo>
                    <a:pt x="16901" y="7849"/>
                  </a:lnTo>
                  <a:lnTo>
                    <a:pt x="16861" y="7908"/>
                  </a:lnTo>
                  <a:lnTo>
                    <a:pt x="16792" y="8005"/>
                  </a:lnTo>
                  <a:lnTo>
                    <a:pt x="16733" y="8102"/>
                  </a:lnTo>
                  <a:lnTo>
                    <a:pt x="16654" y="8180"/>
                  </a:lnTo>
                  <a:lnTo>
                    <a:pt x="16585" y="8258"/>
                  </a:lnTo>
                  <a:lnTo>
                    <a:pt x="16496" y="8297"/>
                  </a:lnTo>
                  <a:lnTo>
                    <a:pt x="16417" y="8278"/>
                  </a:lnTo>
                  <a:lnTo>
                    <a:pt x="16348" y="8258"/>
                  </a:lnTo>
                  <a:lnTo>
                    <a:pt x="16230" y="8219"/>
                  </a:lnTo>
                  <a:lnTo>
                    <a:pt x="16101" y="8219"/>
                  </a:lnTo>
                  <a:lnTo>
                    <a:pt x="15963" y="8200"/>
                  </a:lnTo>
                  <a:lnTo>
                    <a:pt x="15242" y="8200"/>
                  </a:lnTo>
                  <a:lnTo>
                    <a:pt x="15104" y="8180"/>
                  </a:lnTo>
                  <a:lnTo>
                    <a:pt x="14946" y="8180"/>
                  </a:lnTo>
                  <a:lnTo>
                    <a:pt x="14749" y="8161"/>
                  </a:lnTo>
                  <a:lnTo>
                    <a:pt x="14561" y="8122"/>
                  </a:lnTo>
                  <a:lnTo>
                    <a:pt x="14354" y="8063"/>
                  </a:lnTo>
                  <a:lnTo>
                    <a:pt x="14176" y="8025"/>
                  </a:lnTo>
                  <a:lnTo>
                    <a:pt x="14028" y="7947"/>
                  </a:lnTo>
                  <a:lnTo>
                    <a:pt x="13979" y="7947"/>
                  </a:lnTo>
                  <a:lnTo>
                    <a:pt x="13890" y="7986"/>
                  </a:lnTo>
                  <a:lnTo>
                    <a:pt x="13653" y="8102"/>
                  </a:lnTo>
                  <a:lnTo>
                    <a:pt x="13525" y="8141"/>
                  </a:lnTo>
                  <a:lnTo>
                    <a:pt x="13426" y="8141"/>
                  </a:lnTo>
                  <a:lnTo>
                    <a:pt x="13327" y="8102"/>
                  </a:lnTo>
                  <a:lnTo>
                    <a:pt x="13298" y="7986"/>
                  </a:lnTo>
                  <a:lnTo>
                    <a:pt x="13238" y="7908"/>
                  </a:lnTo>
                  <a:lnTo>
                    <a:pt x="13100" y="7810"/>
                  </a:lnTo>
                  <a:lnTo>
                    <a:pt x="12903" y="7674"/>
                  </a:lnTo>
                  <a:lnTo>
                    <a:pt x="12676" y="7538"/>
                  </a:lnTo>
                  <a:lnTo>
                    <a:pt x="12439" y="7421"/>
                  </a:lnTo>
                  <a:lnTo>
                    <a:pt x="12241" y="7304"/>
                  </a:lnTo>
                  <a:lnTo>
                    <a:pt x="12093" y="7226"/>
                  </a:lnTo>
                  <a:lnTo>
                    <a:pt x="12014" y="7168"/>
                  </a:lnTo>
                  <a:lnTo>
                    <a:pt x="11935" y="7148"/>
                  </a:lnTo>
                  <a:lnTo>
                    <a:pt x="11866" y="7168"/>
                  </a:lnTo>
                  <a:lnTo>
                    <a:pt x="11817" y="7245"/>
                  </a:lnTo>
                  <a:lnTo>
                    <a:pt x="11777" y="7323"/>
                  </a:lnTo>
                  <a:lnTo>
                    <a:pt x="11738" y="7421"/>
                  </a:lnTo>
                  <a:lnTo>
                    <a:pt x="11688" y="7479"/>
                  </a:lnTo>
                  <a:lnTo>
                    <a:pt x="11649" y="7538"/>
                  </a:lnTo>
                  <a:lnTo>
                    <a:pt x="11590" y="7518"/>
                  </a:lnTo>
                  <a:lnTo>
                    <a:pt x="11432" y="7421"/>
                  </a:lnTo>
                  <a:lnTo>
                    <a:pt x="11234" y="7323"/>
                  </a:lnTo>
                  <a:lnTo>
                    <a:pt x="11007" y="7245"/>
                  </a:lnTo>
                  <a:lnTo>
                    <a:pt x="10770" y="7148"/>
                  </a:lnTo>
                  <a:lnTo>
                    <a:pt x="10524" y="7070"/>
                  </a:lnTo>
                  <a:lnTo>
                    <a:pt x="10069" y="6914"/>
                  </a:lnTo>
                  <a:lnTo>
                    <a:pt x="9882" y="6836"/>
                  </a:lnTo>
                  <a:lnTo>
                    <a:pt x="9823" y="6797"/>
                  </a:lnTo>
                  <a:lnTo>
                    <a:pt x="9783" y="6700"/>
                  </a:lnTo>
                  <a:lnTo>
                    <a:pt x="9724" y="6622"/>
                  </a:lnTo>
                  <a:lnTo>
                    <a:pt x="9684" y="6486"/>
                  </a:lnTo>
                  <a:lnTo>
                    <a:pt x="9625" y="6369"/>
                  </a:lnTo>
                  <a:lnTo>
                    <a:pt x="9576" y="6252"/>
                  </a:lnTo>
                  <a:lnTo>
                    <a:pt x="9497" y="6135"/>
                  </a:lnTo>
                  <a:lnTo>
                    <a:pt x="9428" y="6116"/>
                  </a:lnTo>
                  <a:lnTo>
                    <a:pt x="9339" y="6077"/>
                  </a:lnTo>
                  <a:lnTo>
                    <a:pt x="9201" y="5979"/>
                  </a:lnTo>
                  <a:lnTo>
                    <a:pt x="9043" y="5902"/>
                  </a:lnTo>
                  <a:lnTo>
                    <a:pt x="8875" y="5765"/>
                  </a:lnTo>
                  <a:lnTo>
                    <a:pt x="8678" y="5648"/>
                  </a:lnTo>
                  <a:lnTo>
                    <a:pt x="8490" y="5493"/>
                  </a:lnTo>
                  <a:lnTo>
                    <a:pt x="8075" y="5220"/>
                  </a:lnTo>
                  <a:lnTo>
                    <a:pt x="7878" y="5083"/>
                  </a:lnTo>
                  <a:lnTo>
                    <a:pt x="7700" y="4947"/>
                  </a:lnTo>
                  <a:lnTo>
                    <a:pt x="7532" y="4850"/>
                  </a:lnTo>
                  <a:lnTo>
                    <a:pt x="7394" y="4752"/>
                  </a:lnTo>
                  <a:lnTo>
                    <a:pt x="7276" y="4655"/>
                  </a:lnTo>
                  <a:lnTo>
                    <a:pt x="7157" y="4597"/>
                  </a:lnTo>
                  <a:lnTo>
                    <a:pt x="6940" y="4499"/>
                  </a:lnTo>
                  <a:lnTo>
                    <a:pt x="6752" y="4363"/>
                  </a:lnTo>
                  <a:lnTo>
                    <a:pt x="6604" y="4188"/>
                  </a:lnTo>
                  <a:lnTo>
                    <a:pt x="6486" y="3993"/>
                  </a:lnTo>
                  <a:lnTo>
                    <a:pt x="6377" y="3817"/>
                  </a:lnTo>
                  <a:lnTo>
                    <a:pt x="6288" y="3623"/>
                  </a:lnTo>
                  <a:lnTo>
                    <a:pt x="6210" y="3525"/>
                  </a:lnTo>
                  <a:lnTo>
                    <a:pt x="6131" y="3447"/>
                  </a:lnTo>
                  <a:lnTo>
                    <a:pt x="5992" y="3389"/>
                  </a:lnTo>
                  <a:lnTo>
                    <a:pt x="5834" y="3292"/>
                  </a:lnTo>
                  <a:lnTo>
                    <a:pt x="5637" y="3155"/>
                  </a:lnTo>
                  <a:lnTo>
                    <a:pt x="5430" y="3019"/>
                  </a:lnTo>
                  <a:lnTo>
                    <a:pt x="5203" y="2844"/>
                  </a:lnTo>
                  <a:lnTo>
                    <a:pt x="4946" y="2668"/>
                  </a:lnTo>
                  <a:lnTo>
                    <a:pt x="4699" y="2493"/>
                  </a:lnTo>
                  <a:lnTo>
                    <a:pt x="4452" y="2279"/>
                  </a:lnTo>
                  <a:lnTo>
                    <a:pt x="4196" y="2104"/>
                  </a:lnTo>
                  <a:lnTo>
                    <a:pt x="3959" y="1928"/>
                  </a:lnTo>
                  <a:lnTo>
                    <a:pt x="3732" y="1772"/>
                  </a:lnTo>
                  <a:lnTo>
                    <a:pt x="3514" y="1617"/>
                  </a:lnTo>
                  <a:lnTo>
                    <a:pt x="3337" y="1500"/>
                  </a:lnTo>
                  <a:lnTo>
                    <a:pt x="3169" y="1402"/>
                  </a:lnTo>
                  <a:lnTo>
                    <a:pt x="3050" y="1344"/>
                  </a:lnTo>
                  <a:lnTo>
                    <a:pt x="2971" y="1324"/>
                  </a:lnTo>
                  <a:lnTo>
                    <a:pt x="2823" y="1305"/>
                  </a:lnTo>
                  <a:lnTo>
                    <a:pt x="2626" y="1247"/>
                  </a:lnTo>
                  <a:lnTo>
                    <a:pt x="2389" y="1169"/>
                  </a:lnTo>
                  <a:lnTo>
                    <a:pt x="2142" y="1071"/>
                  </a:lnTo>
                  <a:lnTo>
                    <a:pt x="1886" y="974"/>
                  </a:lnTo>
                  <a:lnTo>
                    <a:pt x="1659" y="896"/>
                  </a:lnTo>
                  <a:lnTo>
                    <a:pt x="1481" y="799"/>
                  </a:lnTo>
                  <a:lnTo>
                    <a:pt x="1352" y="740"/>
                  </a:lnTo>
                  <a:lnTo>
                    <a:pt x="1204" y="643"/>
                  </a:lnTo>
                  <a:lnTo>
                    <a:pt x="1027" y="565"/>
                  </a:lnTo>
                  <a:lnTo>
                    <a:pt x="829" y="467"/>
                  </a:lnTo>
                  <a:lnTo>
                    <a:pt x="642" y="351"/>
                  </a:lnTo>
                  <a:lnTo>
                    <a:pt x="444" y="273"/>
                  </a:lnTo>
                  <a:lnTo>
                    <a:pt x="267" y="175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7752"/>
                  </a:lnTo>
                  <a:lnTo>
                    <a:pt x="21442" y="7771"/>
                  </a:lnTo>
                  <a:lnTo>
                    <a:pt x="21294" y="7771"/>
                  </a:lnTo>
                  <a:lnTo>
                    <a:pt x="21156" y="7752"/>
                  </a:lnTo>
                  <a:lnTo>
                    <a:pt x="21047" y="7713"/>
                  </a:lnTo>
                  <a:lnTo>
                    <a:pt x="20929" y="7654"/>
                  </a:lnTo>
                  <a:lnTo>
                    <a:pt x="20840" y="7596"/>
                  </a:lnTo>
                  <a:lnTo>
                    <a:pt x="20751" y="7557"/>
                  </a:lnTo>
                  <a:lnTo>
                    <a:pt x="20672" y="7538"/>
                  </a:lnTo>
                  <a:close/>
                </a:path>
              </a:pathLst>
            </a:custGeom>
            <a:solidFill>
              <a:srgbClr val="BFA07C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66006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46" name="Shape"/>
            <p:cNvSpPr/>
            <p:nvPr/>
          </p:nvSpPr>
          <p:spPr>
            <a:xfrm>
              <a:off x="0" y="-1"/>
              <a:ext cx="194195" cy="180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072"/>
                  </a:moveTo>
                  <a:lnTo>
                    <a:pt x="954" y="3934"/>
                  </a:lnTo>
                  <a:lnTo>
                    <a:pt x="1840" y="3658"/>
                  </a:lnTo>
                  <a:lnTo>
                    <a:pt x="3475" y="3243"/>
                  </a:lnTo>
                  <a:lnTo>
                    <a:pt x="4088" y="2967"/>
                  </a:lnTo>
                  <a:lnTo>
                    <a:pt x="4633" y="2829"/>
                  </a:lnTo>
                  <a:lnTo>
                    <a:pt x="5110" y="2622"/>
                  </a:lnTo>
                  <a:lnTo>
                    <a:pt x="5724" y="2415"/>
                  </a:lnTo>
                  <a:lnTo>
                    <a:pt x="6405" y="2001"/>
                  </a:lnTo>
                  <a:lnTo>
                    <a:pt x="6814" y="1794"/>
                  </a:lnTo>
                  <a:lnTo>
                    <a:pt x="7155" y="1656"/>
                  </a:lnTo>
                  <a:lnTo>
                    <a:pt x="7359" y="1449"/>
                  </a:lnTo>
                  <a:lnTo>
                    <a:pt x="7632" y="1311"/>
                  </a:lnTo>
                  <a:lnTo>
                    <a:pt x="7768" y="1311"/>
                  </a:lnTo>
                  <a:lnTo>
                    <a:pt x="7904" y="483"/>
                  </a:lnTo>
                  <a:lnTo>
                    <a:pt x="8109" y="207"/>
                  </a:lnTo>
                  <a:lnTo>
                    <a:pt x="8313" y="138"/>
                  </a:lnTo>
                  <a:lnTo>
                    <a:pt x="8585" y="138"/>
                  </a:lnTo>
                  <a:lnTo>
                    <a:pt x="9062" y="0"/>
                  </a:lnTo>
                  <a:lnTo>
                    <a:pt x="11788" y="0"/>
                  </a:lnTo>
                  <a:lnTo>
                    <a:pt x="12810" y="345"/>
                  </a:lnTo>
                  <a:lnTo>
                    <a:pt x="13764" y="690"/>
                  </a:lnTo>
                  <a:lnTo>
                    <a:pt x="14854" y="1035"/>
                  </a:lnTo>
                  <a:lnTo>
                    <a:pt x="15944" y="1656"/>
                  </a:lnTo>
                  <a:lnTo>
                    <a:pt x="17035" y="2070"/>
                  </a:lnTo>
                  <a:lnTo>
                    <a:pt x="18670" y="2898"/>
                  </a:lnTo>
                  <a:lnTo>
                    <a:pt x="19011" y="3105"/>
                  </a:lnTo>
                  <a:lnTo>
                    <a:pt x="19488" y="3934"/>
                  </a:lnTo>
                  <a:lnTo>
                    <a:pt x="20033" y="5038"/>
                  </a:lnTo>
                  <a:lnTo>
                    <a:pt x="20510" y="6280"/>
                  </a:lnTo>
                  <a:lnTo>
                    <a:pt x="20714" y="7246"/>
                  </a:lnTo>
                  <a:lnTo>
                    <a:pt x="20782" y="8902"/>
                  </a:lnTo>
                  <a:lnTo>
                    <a:pt x="20987" y="11663"/>
                  </a:lnTo>
                  <a:lnTo>
                    <a:pt x="21123" y="14285"/>
                  </a:lnTo>
                  <a:lnTo>
                    <a:pt x="21259" y="15803"/>
                  </a:lnTo>
                  <a:lnTo>
                    <a:pt x="21600" y="16631"/>
                  </a:lnTo>
                  <a:lnTo>
                    <a:pt x="21600" y="17183"/>
                  </a:lnTo>
                  <a:lnTo>
                    <a:pt x="21327" y="17597"/>
                  </a:lnTo>
                  <a:lnTo>
                    <a:pt x="20850" y="17735"/>
                  </a:lnTo>
                  <a:lnTo>
                    <a:pt x="20101" y="17942"/>
                  </a:lnTo>
                  <a:lnTo>
                    <a:pt x="19420" y="18081"/>
                  </a:lnTo>
                  <a:lnTo>
                    <a:pt x="18738" y="18288"/>
                  </a:lnTo>
                  <a:lnTo>
                    <a:pt x="18193" y="18564"/>
                  </a:lnTo>
                  <a:lnTo>
                    <a:pt x="17716" y="18771"/>
                  </a:lnTo>
                  <a:lnTo>
                    <a:pt x="17239" y="19047"/>
                  </a:lnTo>
                  <a:lnTo>
                    <a:pt x="16558" y="19323"/>
                  </a:lnTo>
                  <a:lnTo>
                    <a:pt x="16013" y="19530"/>
                  </a:lnTo>
                  <a:lnTo>
                    <a:pt x="15263" y="19875"/>
                  </a:lnTo>
                  <a:lnTo>
                    <a:pt x="14105" y="20289"/>
                  </a:lnTo>
                  <a:lnTo>
                    <a:pt x="12878" y="20772"/>
                  </a:lnTo>
                  <a:lnTo>
                    <a:pt x="11515" y="21186"/>
                  </a:lnTo>
                  <a:lnTo>
                    <a:pt x="10221" y="21462"/>
                  </a:lnTo>
                  <a:lnTo>
                    <a:pt x="8926" y="21600"/>
                  </a:lnTo>
                  <a:lnTo>
                    <a:pt x="7836" y="21393"/>
                  </a:lnTo>
                  <a:lnTo>
                    <a:pt x="6814" y="21186"/>
                  </a:lnTo>
                  <a:lnTo>
                    <a:pt x="5724" y="21048"/>
                  </a:lnTo>
                  <a:lnTo>
                    <a:pt x="4633" y="20841"/>
                  </a:lnTo>
                  <a:lnTo>
                    <a:pt x="2453" y="20841"/>
                  </a:lnTo>
                  <a:lnTo>
                    <a:pt x="1499" y="20910"/>
                  </a:lnTo>
                  <a:lnTo>
                    <a:pt x="613" y="21117"/>
                  </a:lnTo>
                  <a:lnTo>
                    <a:pt x="0" y="21255"/>
                  </a:lnTo>
                  <a:lnTo>
                    <a:pt x="0" y="4072"/>
                  </a:lnTo>
                  <a:close/>
                </a:path>
              </a:pathLst>
            </a:custGeom>
            <a:solidFill>
              <a:srgbClr val="7F99B2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66006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47" name="Shape"/>
            <p:cNvSpPr/>
            <p:nvPr/>
          </p:nvSpPr>
          <p:spPr>
            <a:xfrm>
              <a:off x="45475" y="-1"/>
              <a:ext cx="148720" cy="180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44" y="21393"/>
                  </a:moveTo>
                  <a:lnTo>
                    <a:pt x="5067" y="21600"/>
                  </a:lnTo>
                  <a:lnTo>
                    <a:pt x="6756" y="21462"/>
                  </a:lnTo>
                  <a:lnTo>
                    <a:pt x="8444" y="21186"/>
                  </a:lnTo>
                  <a:lnTo>
                    <a:pt x="10222" y="20772"/>
                  </a:lnTo>
                  <a:lnTo>
                    <a:pt x="11822" y="20289"/>
                  </a:lnTo>
                  <a:lnTo>
                    <a:pt x="13333" y="19875"/>
                  </a:lnTo>
                  <a:lnTo>
                    <a:pt x="14311" y="19530"/>
                  </a:lnTo>
                  <a:lnTo>
                    <a:pt x="15022" y="19323"/>
                  </a:lnTo>
                  <a:lnTo>
                    <a:pt x="15911" y="19047"/>
                  </a:lnTo>
                  <a:lnTo>
                    <a:pt x="16533" y="18771"/>
                  </a:lnTo>
                  <a:lnTo>
                    <a:pt x="17156" y="18564"/>
                  </a:lnTo>
                  <a:lnTo>
                    <a:pt x="17867" y="18288"/>
                  </a:lnTo>
                  <a:lnTo>
                    <a:pt x="18756" y="18081"/>
                  </a:lnTo>
                  <a:lnTo>
                    <a:pt x="19644" y="17942"/>
                  </a:lnTo>
                  <a:lnTo>
                    <a:pt x="20622" y="17735"/>
                  </a:lnTo>
                  <a:lnTo>
                    <a:pt x="21244" y="17597"/>
                  </a:lnTo>
                  <a:lnTo>
                    <a:pt x="21600" y="17183"/>
                  </a:lnTo>
                  <a:lnTo>
                    <a:pt x="21600" y="16631"/>
                  </a:lnTo>
                  <a:lnTo>
                    <a:pt x="21156" y="15803"/>
                  </a:lnTo>
                  <a:lnTo>
                    <a:pt x="20978" y="14285"/>
                  </a:lnTo>
                  <a:lnTo>
                    <a:pt x="20800" y="11663"/>
                  </a:lnTo>
                  <a:lnTo>
                    <a:pt x="20533" y="8902"/>
                  </a:lnTo>
                  <a:lnTo>
                    <a:pt x="20444" y="7246"/>
                  </a:lnTo>
                  <a:lnTo>
                    <a:pt x="20178" y="6280"/>
                  </a:lnTo>
                  <a:lnTo>
                    <a:pt x="19556" y="5038"/>
                  </a:lnTo>
                  <a:lnTo>
                    <a:pt x="18844" y="3934"/>
                  </a:lnTo>
                  <a:lnTo>
                    <a:pt x="18222" y="3105"/>
                  </a:lnTo>
                  <a:lnTo>
                    <a:pt x="17778" y="2898"/>
                  </a:lnTo>
                  <a:lnTo>
                    <a:pt x="15644" y="2070"/>
                  </a:lnTo>
                  <a:lnTo>
                    <a:pt x="14222" y="1656"/>
                  </a:lnTo>
                  <a:lnTo>
                    <a:pt x="12800" y="1035"/>
                  </a:lnTo>
                  <a:lnTo>
                    <a:pt x="11378" y="690"/>
                  </a:lnTo>
                  <a:lnTo>
                    <a:pt x="10133" y="345"/>
                  </a:lnTo>
                  <a:lnTo>
                    <a:pt x="8800" y="0"/>
                  </a:lnTo>
                  <a:lnTo>
                    <a:pt x="5244" y="0"/>
                  </a:lnTo>
                  <a:lnTo>
                    <a:pt x="4622" y="138"/>
                  </a:lnTo>
                  <a:lnTo>
                    <a:pt x="4267" y="138"/>
                  </a:lnTo>
                  <a:lnTo>
                    <a:pt x="4089" y="276"/>
                  </a:lnTo>
                  <a:lnTo>
                    <a:pt x="4089" y="414"/>
                  </a:lnTo>
                  <a:lnTo>
                    <a:pt x="4267" y="483"/>
                  </a:lnTo>
                  <a:lnTo>
                    <a:pt x="4444" y="621"/>
                  </a:lnTo>
                  <a:lnTo>
                    <a:pt x="4889" y="690"/>
                  </a:lnTo>
                  <a:lnTo>
                    <a:pt x="5956" y="966"/>
                  </a:lnTo>
                  <a:lnTo>
                    <a:pt x="6222" y="1173"/>
                  </a:lnTo>
                  <a:lnTo>
                    <a:pt x="6844" y="1449"/>
                  </a:lnTo>
                  <a:lnTo>
                    <a:pt x="7733" y="2070"/>
                  </a:lnTo>
                  <a:lnTo>
                    <a:pt x="8622" y="2760"/>
                  </a:lnTo>
                  <a:lnTo>
                    <a:pt x="8889" y="3105"/>
                  </a:lnTo>
                  <a:lnTo>
                    <a:pt x="8444" y="3658"/>
                  </a:lnTo>
                  <a:lnTo>
                    <a:pt x="7644" y="4486"/>
                  </a:lnTo>
                  <a:lnTo>
                    <a:pt x="6756" y="5452"/>
                  </a:lnTo>
                  <a:lnTo>
                    <a:pt x="6311" y="6142"/>
                  </a:lnTo>
                  <a:lnTo>
                    <a:pt x="6133" y="7108"/>
                  </a:lnTo>
                  <a:lnTo>
                    <a:pt x="6044" y="8488"/>
                  </a:lnTo>
                  <a:lnTo>
                    <a:pt x="5778" y="9730"/>
                  </a:lnTo>
                  <a:lnTo>
                    <a:pt x="5511" y="10420"/>
                  </a:lnTo>
                  <a:lnTo>
                    <a:pt x="5067" y="10627"/>
                  </a:lnTo>
                  <a:lnTo>
                    <a:pt x="4444" y="10835"/>
                  </a:lnTo>
                  <a:lnTo>
                    <a:pt x="3644" y="11111"/>
                  </a:lnTo>
                  <a:lnTo>
                    <a:pt x="2756" y="11387"/>
                  </a:lnTo>
                  <a:lnTo>
                    <a:pt x="1778" y="11732"/>
                  </a:lnTo>
                  <a:lnTo>
                    <a:pt x="978" y="12008"/>
                  </a:lnTo>
                  <a:lnTo>
                    <a:pt x="533" y="12284"/>
                  </a:lnTo>
                  <a:lnTo>
                    <a:pt x="178" y="12491"/>
                  </a:lnTo>
                  <a:lnTo>
                    <a:pt x="89" y="12974"/>
                  </a:lnTo>
                  <a:lnTo>
                    <a:pt x="0" y="13802"/>
                  </a:lnTo>
                  <a:lnTo>
                    <a:pt x="0" y="14975"/>
                  </a:lnTo>
                  <a:lnTo>
                    <a:pt x="89" y="16217"/>
                  </a:lnTo>
                  <a:lnTo>
                    <a:pt x="356" y="17666"/>
                  </a:lnTo>
                  <a:lnTo>
                    <a:pt x="1067" y="19116"/>
                  </a:lnTo>
                  <a:lnTo>
                    <a:pt x="2133" y="20358"/>
                  </a:lnTo>
                  <a:lnTo>
                    <a:pt x="3644" y="21393"/>
                  </a:lnTo>
                  <a:close/>
                </a:path>
              </a:pathLst>
            </a:custGeom>
            <a:solidFill>
              <a:srgbClr val="284C7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66006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48" name="Shape"/>
            <p:cNvSpPr/>
            <p:nvPr/>
          </p:nvSpPr>
          <p:spPr>
            <a:xfrm>
              <a:off x="0" y="135633"/>
              <a:ext cx="149948" cy="150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29"/>
                  </a:moveTo>
                  <a:lnTo>
                    <a:pt x="267" y="1080"/>
                  </a:lnTo>
                  <a:lnTo>
                    <a:pt x="1067" y="498"/>
                  </a:lnTo>
                  <a:lnTo>
                    <a:pt x="1867" y="0"/>
                  </a:lnTo>
                  <a:lnTo>
                    <a:pt x="2578" y="0"/>
                  </a:lnTo>
                  <a:lnTo>
                    <a:pt x="2933" y="166"/>
                  </a:lnTo>
                  <a:lnTo>
                    <a:pt x="3467" y="332"/>
                  </a:lnTo>
                  <a:lnTo>
                    <a:pt x="4089" y="415"/>
                  </a:lnTo>
                  <a:lnTo>
                    <a:pt x="5511" y="415"/>
                  </a:lnTo>
                  <a:lnTo>
                    <a:pt x="6222" y="498"/>
                  </a:lnTo>
                  <a:lnTo>
                    <a:pt x="6844" y="582"/>
                  </a:lnTo>
                  <a:lnTo>
                    <a:pt x="7289" y="748"/>
                  </a:lnTo>
                  <a:lnTo>
                    <a:pt x="7644" y="1080"/>
                  </a:lnTo>
                  <a:lnTo>
                    <a:pt x="8356" y="1662"/>
                  </a:lnTo>
                  <a:lnTo>
                    <a:pt x="9244" y="2243"/>
                  </a:lnTo>
                  <a:lnTo>
                    <a:pt x="11022" y="3572"/>
                  </a:lnTo>
                  <a:lnTo>
                    <a:pt x="11911" y="4154"/>
                  </a:lnTo>
                  <a:lnTo>
                    <a:pt x="12622" y="4486"/>
                  </a:lnTo>
                  <a:lnTo>
                    <a:pt x="13067" y="4735"/>
                  </a:lnTo>
                  <a:lnTo>
                    <a:pt x="13689" y="4818"/>
                  </a:lnTo>
                  <a:lnTo>
                    <a:pt x="14044" y="4902"/>
                  </a:lnTo>
                  <a:lnTo>
                    <a:pt x="14311" y="4985"/>
                  </a:lnTo>
                  <a:lnTo>
                    <a:pt x="14578" y="5151"/>
                  </a:lnTo>
                  <a:lnTo>
                    <a:pt x="14756" y="5400"/>
                  </a:lnTo>
                  <a:lnTo>
                    <a:pt x="15289" y="5732"/>
                  </a:lnTo>
                  <a:lnTo>
                    <a:pt x="16711" y="6895"/>
                  </a:lnTo>
                  <a:lnTo>
                    <a:pt x="17511" y="7560"/>
                  </a:lnTo>
                  <a:lnTo>
                    <a:pt x="18222" y="8058"/>
                  </a:lnTo>
                  <a:lnTo>
                    <a:pt x="18844" y="8474"/>
                  </a:lnTo>
                  <a:lnTo>
                    <a:pt x="19289" y="8640"/>
                  </a:lnTo>
                  <a:lnTo>
                    <a:pt x="19289" y="9803"/>
                  </a:lnTo>
                  <a:lnTo>
                    <a:pt x="19111" y="10883"/>
                  </a:lnTo>
                  <a:lnTo>
                    <a:pt x="18844" y="11880"/>
                  </a:lnTo>
                  <a:lnTo>
                    <a:pt x="18311" y="12295"/>
                  </a:lnTo>
                  <a:lnTo>
                    <a:pt x="16889" y="12960"/>
                  </a:lnTo>
                  <a:lnTo>
                    <a:pt x="16356" y="13043"/>
                  </a:lnTo>
                  <a:lnTo>
                    <a:pt x="15467" y="13375"/>
                  </a:lnTo>
                  <a:lnTo>
                    <a:pt x="15289" y="13708"/>
                  </a:lnTo>
                  <a:lnTo>
                    <a:pt x="15378" y="13874"/>
                  </a:lnTo>
                  <a:lnTo>
                    <a:pt x="15733" y="14372"/>
                  </a:lnTo>
                  <a:lnTo>
                    <a:pt x="16356" y="14788"/>
                  </a:lnTo>
                  <a:lnTo>
                    <a:pt x="16978" y="15120"/>
                  </a:lnTo>
                  <a:lnTo>
                    <a:pt x="17689" y="15286"/>
                  </a:lnTo>
                  <a:lnTo>
                    <a:pt x="18133" y="15452"/>
                  </a:lnTo>
                  <a:lnTo>
                    <a:pt x="18667" y="15286"/>
                  </a:lnTo>
                  <a:lnTo>
                    <a:pt x="19467" y="15286"/>
                  </a:lnTo>
                  <a:lnTo>
                    <a:pt x="20000" y="15702"/>
                  </a:lnTo>
                  <a:lnTo>
                    <a:pt x="20800" y="16532"/>
                  </a:lnTo>
                  <a:lnTo>
                    <a:pt x="21422" y="17529"/>
                  </a:lnTo>
                  <a:lnTo>
                    <a:pt x="21600" y="18443"/>
                  </a:lnTo>
                  <a:lnTo>
                    <a:pt x="20444" y="18858"/>
                  </a:lnTo>
                  <a:lnTo>
                    <a:pt x="20000" y="19357"/>
                  </a:lnTo>
                  <a:lnTo>
                    <a:pt x="19644" y="19855"/>
                  </a:lnTo>
                  <a:lnTo>
                    <a:pt x="19467" y="20022"/>
                  </a:lnTo>
                  <a:lnTo>
                    <a:pt x="18311" y="20105"/>
                  </a:lnTo>
                  <a:lnTo>
                    <a:pt x="17067" y="20188"/>
                  </a:lnTo>
                  <a:lnTo>
                    <a:pt x="15733" y="20520"/>
                  </a:lnTo>
                  <a:lnTo>
                    <a:pt x="14578" y="20769"/>
                  </a:lnTo>
                  <a:lnTo>
                    <a:pt x="13422" y="21102"/>
                  </a:lnTo>
                  <a:lnTo>
                    <a:pt x="12356" y="21268"/>
                  </a:lnTo>
                  <a:lnTo>
                    <a:pt x="11467" y="21434"/>
                  </a:lnTo>
                  <a:lnTo>
                    <a:pt x="10844" y="21517"/>
                  </a:lnTo>
                  <a:lnTo>
                    <a:pt x="10044" y="21517"/>
                  </a:lnTo>
                  <a:lnTo>
                    <a:pt x="8889" y="21600"/>
                  </a:lnTo>
                  <a:lnTo>
                    <a:pt x="5867" y="21600"/>
                  </a:lnTo>
                  <a:lnTo>
                    <a:pt x="4089" y="21517"/>
                  </a:lnTo>
                  <a:lnTo>
                    <a:pt x="2578" y="21351"/>
                  </a:lnTo>
                  <a:lnTo>
                    <a:pt x="1156" y="21102"/>
                  </a:lnTo>
                  <a:lnTo>
                    <a:pt x="0" y="20686"/>
                  </a:lnTo>
                  <a:lnTo>
                    <a:pt x="0" y="1329"/>
                  </a:lnTo>
                  <a:close/>
                </a:path>
              </a:pathLst>
            </a:custGeom>
            <a:solidFill>
              <a:srgbClr val="284C7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66006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49" name="Shape"/>
            <p:cNvSpPr/>
            <p:nvPr/>
          </p:nvSpPr>
          <p:spPr>
            <a:xfrm>
              <a:off x="159780" y="220260"/>
              <a:ext cx="83578" cy="61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40" y="4279"/>
                  </a:moveTo>
                  <a:lnTo>
                    <a:pt x="320" y="6317"/>
                  </a:lnTo>
                  <a:lnTo>
                    <a:pt x="0" y="9577"/>
                  </a:lnTo>
                  <a:lnTo>
                    <a:pt x="0" y="14672"/>
                  </a:lnTo>
                  <a:lnTo>
                    <a:pt x="960" y="14672"/>
                  </a:lnTo>
                  <a:lnTo>
                    <a:pt x="2080" y="14875"/>
                  </a:lnTo>
                  <a:lnTo>
                    <a:pt x="3360" y="14875"/>
                  </a:lnTo>
                  <a:lnTo>
                    <a:pt x="4480" y="15079"/>
                  </a:lnTo>
                  <a:lnTo>
                    <a:pt x="5760" y="15079"/>
                  </a:lnTo>
                  <a:lnTo>
                    <a:pt x="6720" y="15487"/>
                  </a:lnTo>
                  <a:lnTo>
                    <a:pt x="7360" y="15691"/>
                  </a:lnTo>
                  <a:lnTo>
                    <a:pt x="7840" y="15894"/>
                  </a:lnTo>
                  <a:lnTo>
                    <a:pt x="8800" y="17117"/>
                  </a:lnTo>
                  <a:lnTo>
                    <a:pt x="9600" y="17932"/>
                  </a:lnTo>
                  <a:lnTo>
                    <a:pt x="11520" y="19970"/>
                  </a:lnTo>
                  <a:lnTo>
                    <a:pt x="12160" y="20785"/>
                  </a:lnTo>
                  <a:lnTo>
                    <a:pt x="12960" y="21192"/>
                  </a:lnTo>
                  <a:lnTo>
                    <a:pt x="13280" y="21600"/>
                  </a:lnTo>
                  <a:lnTo>
                    <a:pt x="13920" y="21192"/>
                  </a:lnTo>
                  <a:lnTo>
                    <a:pt x="14880" y="20377"/>
                  </a:lnTo>
                  <a:lnTo>
                    <a:pt x="16160" y="19155"/>
                  </a:lnTo>
                  <a:lnTo>
                    <a:pt x="17440" y="17728"/>
                  </a:lnTo>
                  <a:lnTo>
                    <a:pt x="18560" y="16506"/>
                  </a:lnTo>
                  <a:lnTo>
                    <a:pt x="20320" y="14264"/>
                  </a:lnTo>
                  <a:lnTo>
                    <a:pt x="20960" y="12634"/>
                  </a:lnTo>
                  <a:lnTo>
                    <a:pt x="21280" y="11004"/>
                  </a:lnTo>
                  <a:lnTo>
                    <a:pt x="21600" y="9577"/>
                  </a:lnTo>
                  <a:lnTo>
                    <a:pt x="21600" y="8558"/>
                  </a:lnTo>
                  <a:lnTo>
                    <a:pt x="21120" y="7132"/>
                  </a:lnTo>
                  <a:lnTo>
                    <a:pt x="19840" y="4687"/>
                  </a:lnTo>
                  <a:lnTo>
                    <a:pt x="18240" y="2242"/>
                  </a:lnTo>
                  <a:lnTo>
                    <a:pt x="17280" y="815"/>
                  </a:lnTo>
                  <a:lnTo>
                    <a:pt x="16640" y="611"/>
                  </a:lnTo>
                  <a:lnTo>
                    <a:pt x="15680" y="408"/>
                  </a:lnTo>
                  <a:lnTo>
                    <a:pt x="14400" y="408"/>
                  </a:lnTo>
                  <a:lnTo>
                    <a:pt x="13120" y="204"/>
                  </a:lnTo>
                  <a:lnTo>
                    <a:pt x="11680" y="204"/>
                  </a:lnTo>
                  <a:lnTo>
                    <a:pt x="10400" y="0"/>
                  </a:lnTo>
                  <a:lnTo>
                    <a:pt x="9280" y="0"/>
                  </a:lnTo>
                  <a:lnTo>
                    <a:pt x="8480" y="204"/>
                  </a:lnTo>
                  <a:lnTo>
                    <a:pt x="7840" y="408"/>
                  </a:lnTo>
                  <a:lnTo>
                    <a:pt x="6720" y="815"/>
                  </a:lnTo>
                  <a:lnTo>
                    <a:pt x="5440" y="1630"/>
                  </a:lnTo>
                  <a:lnTo>
                    <a:pt x="4160" y="2242"/>
                  </a:lnTo>
                  <a:lnTo>
                    <a:pt x="2880" y="3057"/>
                  </a:lnTo>
                  <a:lnTo>
                    <a:pt x="1760" y="3668"/>
                  </a:lnTo>
                  <a:lnTo>
                    <a:pt x="960" y="4075"/>
                  </a:lnTo>
                  <a:lnTo>
                    <a:pt x="640" y="4279"/>
                  </a:lnTo>
                  <a:close/>
                </a:path>
              </a:pathLst>
            </a:custGeom>
            <a:solidFill>
              <a:srgbClr val="284C7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66006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50" name="Shape"/>
            <p:cNvSpPr/>
            <p:nvPr/>
          </p:nvSpPr>
          <p:spPr>
            <a:xfrm>
              <a:off x="234754" y="374442"/>
              <a:ext cx="49164" cy="17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742" y="17876"/>
                  </a:moveTo>
                  <a:lnTo>
                    <a:pt x="7109" y="18621"/>
                  </a:lnTo>
                  <a:lnTo>
                    <a:pt x="11484" y="20110"/>
                  </a:lnTo>
                  <a:lnTo>
                    <a:pt x="13944" y="20855"/>
                  </a:lnTo>
                  <a:lnTo>
                    <a:pt x="16132" y="21600"/>
                  </a:lnTo>
                  <a:lnTo>
                    <a:pt x="19686" y="21600"/>
                  </a:lnTo>
                  <a:lnTo>
                    <a:pt x="20780" y="20110"/>
                  </a:lnTo>
                  <a:lnTo>
                    <a:pt x="21327" y="17131"/>
                  </a:lnTo>
                  <a:lnTo>
                    <a:pt x="21600" y="14152"/>
                  </a:lnTo>
                  <a:lnTo>
                    <a:pt x="21600" y="11172"/>
                  </a:lnTo>
                  <a:lnTo>
                    <a:pt x="20233" y="9683"/>
                  </a:lnTo>
                  <a:lnTo>
                    <a:pt x="17772" y="8193"/>
                  </a:lnTo>
                  <a:lnTo>
                    <a:pt x="15038" y="6703"/>
                  </a:lnTo>
                  <a:lnTo>
                    <a:pt x="12851" y="4469"/>
                  </a:lnTo>
                  <a:lnTo>
                    <a:pt x="10937" y="2234"/>
                  </a:lnTo>
                  <a:lnTo>
                    <a:pt x="8476" y="745"/>
                  </a:lnTo>
                  <a:lnTo>
                    <a:pt x="5742" y="0"/>
                  </a:lnTo>
                  <a:lnTo>
                    <a:pt x="4101" y="1490"/>
                  </a:lnTo>
                  <a:lnTo>
                    <a:pt x="2461" y="5959"/>
                  </a:lnTo>
                  <a:lnTo>
                    <a:pt x="820" y="9683"/>
                  </a:lnTo>
                  <a:lnTo>
                    <a:pt x="0" y="13407"/>
                  </a:lnTo>
                  <a:lnTo>
                    <a:pt x="273" y="15641"/>
                  </a:lnTo>
                  <a:lnTo>
                    <a:pt x="1367" y="17131"/>
                  </a:lnTo>
                  <a:lnTo>
                    <a:pt x="3008" y="17131"/>
                  </a:lnTo>
                  <a:lnTo>
                    <a:pt x="4648" y="17876"/>
                  </a:lnTo>
                  <a:lnTo>
                    <a:pt x="5742" y="17876"/>
                  </a:lnTo>
                  <a:close/>
                </a:path>
              </a:pathLst>
            </a:custGeom>
            <a:solidFill>
              <a:srgbClr val="284C7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66006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51" name="Shape"/>
            <p:cNvSpPr/>
            <p:nvPr/>
          </p:nvSpPr>
          <p:spPr>
            <a:xfrm>
              <a:off x="275313" y="392990"/>
              <a:ext cx="70059" cy="32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58" y="0"/>
                  </a:moveTo>
                  <a:lnTo>
                    <a:pt x="10800" y="0"/>
                  </a:lnTo>
                  <a:lnTo>
                    <a:pt x="8147" y="800"/>
                  </a:lnTo>
                  <a:lnTo>
                    <a:pt x="6821" y="2000"/>
                  </a:lnTo>
                  <a:lnTo>
                    <a:pt x="5305" y="2800"/>
                  </a:lnTo>
                  <a:lnTo>
                    <a:pt x="4168" y="4000"/>
                  </a:lnTo>
                  <a:lnTo>
                    <a:pt x="3221" y="5600"/>
                  </a:lnTo>
                  <a:lnTo>
                    <a:pt x="2653" y="6800"/>
                  </a:lnTo>
                  <a:lnTo>
                    <a:pt x="2084" y="9600"/>
                  </a:lnTo>
                  <a:lnTo>
                    <a:pt x="1326" y="11200"/>
                  </a:lnTo>
                  <a:lnTo>
                    <a:pt x="189" y="12800"/>
                  </a:lnTo>
                  <a:lnTo>
                    <a:pt x="0" y="14400"/>
                  </a:lnTo>
                  <a:lnTo>
                    <a:pt x="0" y="16400"/>
                  </a:lnTo>
                  <a:lnTo>
                    <a:pt x="568" y="18800"/>
                  </a:lnTo>
                  <a:lnTo>
                    <a:pt x="1516" y="19600"/>
                  </a:lnTo>
                  <a:lnTo>
                    <a:pt x="3032" y="19600"/>
                  </a:lnTo>
                  <a:lnTo>
                    <a:pt x="5116" y="19200"/>
                  </a:lnTo>
                  <a:lnTo>
                    <a:pt x="7958" y="19200"/>
                  </a:lnTo>
                  <a:lnTo>
                    <a:pt x="8337" y="19600"/>
                  </a:lnTo>
                  <a:lnTo>
                    <a:pt x="8716" y="20400"/>
                  </a:lnTo>
                  <a:lnTo>
                    <a:pt x="9284" y="21200"/>
                  </a:lnTo>
                  <a:lnTo>
                    <a:pt x="10232" y="21600"/>
                  </a:lnTo>
                  <a:lnTo>
                    <a:pt x="15916" y="21600"/>
                  </a:lnTo>
                  <a:lnTo>
                    <a:pt x="17811" y="21200"/>
                  </a:lnTo>
                  <a:lnTo>
                    <a:pt x="19326" y="20400"/>
                  </a:lnTo>
                  <a:lnTo>
                    <a:pt x="21221" y="18000"/>
                  </a:lnTo>
                  <a:lnTo>
                    <a:pt x="21600" y="14800"/>
                  </a:lnTo>
                  <a:lnTo>
                    <a:pt x="21411" y="12000"/>
                  </a:lnTo>
                  <a:lnTo>
                    <a:pt x="20842" y="8800"/>
                  </a:lnTo>
                  <a:lnTo>
                    <a:pt x="19516" y="6000"/>
                  </a:lnTo>
                  <a:lnTo>
                    <a:pt x="17811" y="3600"/>
                  </a:lnTo>
                  <a:lnTo>
                    <a:pt x="15726" y="2000"/>
                  </a:lnTo>
                  <a:lnTo>
                    <a:pt x="13832" y="800"/>
                  </a:lnTo>
                  <a:lnTo>
                    <a:pt x="11558" y="0"/>
                  </a:lnTo>
                  <a:close/>
                </a:path>
              </a:pathLst>
            </a:custGeom>
            <a:solidFill>
              <a:srgbClr val="284C7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66006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52" name="Shape"/>
            <p:cNvSpPr/>
            <p:nvPr/>
          </p:nvSpPr>
          <p:spPr>
            <a:xfrm>
              <a:off x="1006615" y="338505"/>
              <a:ext cx="108160" cy="30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32"/>
                  </a:moveTo>
                  <a:lnTo>
                    <a:pt x="20990" y="15487"/>
                  </a:lnTo>
                  <a:lnTo>
                    <a:pt x="20624" y="14264"/>
                  </a:lnTo>
                  <a:lnTo>
                    <a:pt x="20014" y="12634"/>
                  </a:lnTo>
                  <a:lnTo>
                    <a:pt x="19403" y="11411"/>
                  </a:lnTo>
                  <a:lnTo>
                    <a:pt x="18915" y="11004"/>
                  </a:lnTo>
                  <a:lnTo>
                    <a:pt x="18305" y="10189"/>
                  </a:lnTo>
                  <a:lnTo>
                    <a:pt x="14522" y="10189"/>
                  </a:lnTo>
                  <a:lnTo>
                    <a:pt x="13668" y="9374"/>
                  </a:lnTo>
                  <a:lnTo>
                    <a:pt x="12692" y="8966"/>
                  </a:lnTo>
                  <a:lnTo>
                    <a:pt x="11837" y="8151"/>
                  </a:lnTo>
                  <a:lnTo>
                    <a:pt x="11105" y="7336"/>
                  </a:lnTo>
                  <a:lnTo>
                    <a:pt x="10495" y="5706"/>
                  </a:lnTo>
                  <a:lnTo>
                    <a:pt x="9885" y="4483"/>
                  </a:lnTo>
                  <a:lnTo>
                    <a:pt x="9153" y="2853"/>
                  </a:lnTo>
                  <a:lnTo>
                    <a:pt x="8542" y="1630"/>
                  </a:lnTo>
                  <a:lnTo>
                    <a:pt x="7810" y="408"/>
                  </a:lnTo>
                  <a:lnTo>
                    <a:pt x="6956" y="0"/>
                  </a:lnTo>
                  <a:lnTo>
                    <a:pt x="6224" y="0"/>
                  </a:lnTo>
                  <a:lnTo>
                    <a:pt x="5369" y="408"/>
                  </a:lnTo>
                  <a:lnTo>
                    <a:pt x="4637" y="2038"/>
                  </a:lnTo>
                  <a:lnTo>
                    <a:pt x="4027" y="4075"/>
                  </a:lnTo>
                  <a:lnTo>
                    <a:pt x="3417" y="5706"/>
                  </a:lnTo>
                  <a:lnTo>
                    <a:pt x="2685" y="7743"/>
                  </a:lnTo>
                  <a:lnTo>
                    <a:pt x="1220" y="12634"/>
                  </a:lnTo>
                  <a:lnTo>
                    <a:pt x="610" y="13857"/>
                  </a:lnTo>
                  <a:lnTo>
                    <a:pt x="0" y="14672"/>
                  </a:lnTo>
                  <a:lnTo>
                    <a:pt x="1708" y="14672"/>
                  </a:lnTo>
                  <a:lnTo>
                    <a:pt x="2197" y="15487"/>
                  </a:lnTo>
                  <a:lnTo>
                    <a:pt x="2685" y="16709"/>
                  </a:lnTo>
                  <a:lnTo>
                    <a:pt x="3295" y="17525"/>
                  </a:lnTo>
                  <a:lnTo>
                    <a:pt x="4149" y="18340"/>
                  </a:lnTo>
                  <a:lnTo>
                    <a:pt x="5247" y="19562"/>
                  </a:lnTo>
                  <a:lnTo>
                    <a:pt x="6468" y="20377"/>
                  </a:lnTo>
                  <a:lnTo>
                    <a:pt x="7810" y="20785"/>
                  </a:lnTo>
                  <a:lnTo>
                    <a:pt x="8908" y="21192"/>
                  </a:lnTo>
                  <a:lnTo>
                    <a:pt x="9641" y="21600"/>
                  </a:lnTo>
                  <a:lnTo>
                    <a:pt x="10007" y="21192"/>
                  </a:lnTo>
                  <a:lnTo>
                    <a:pt x="10373" y="18747"/>
                  </a:lnTo>
                  <a:lnTo>
                    <a:pt x="10739" y="17525"/>
                  </a:lnTo>
                  <a:lnTo>
                    <a:pt x="11471" y="17117"/>
                  </a:lnTo>
                  <a:lnTo>
                    <a:pt x="12081" y="17117"/>
                  </a:lnTo>
                  <a:lnTo>
                    <a:pt x="13302" y="17525"/>
                  </a:lnTo>
                  <a:lnTo>
                    <a:pt x="14644" y="17525"/>
                  </a:lnTo>
                  <a:lnTo>
                    <a:pt x="16231" y="17932"/>
                  </a:lnTo>
                  <a:lnTo>
                    <a:pt x="17817" y="17932"/>
                  </a:lnTo>
                  <a:lnTo>
                    <a:pt x="19281" y="18340"/>
                  </a:lnTo>
                  <a:lnTo>
                    <a:pt x="20624" y="17932"/>
                  </a:lnTo>
                  <a:lnTo>
                    <a:pt x="21600" y="17932"/>
                  </a:lnTo>
                  <a:close/>
                </a:path>
              </a:pathLst>
            </a:custGeom>
            <a:solidFill>
              <a:srgbClr val="284C7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66006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53" name="Shape"/>
            <p:cNvSpPr/>
            <p:nvPr/>
          </p:nvSpPr>
          <p:spPr>
            <a:xfrm>
              <a:off x="1025051" y="207508"/>
              <a:ext cx="319562" cy="161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275"/>
                  </a:moveTo>
                  <a:lnTo>
                    <a:pt x="21351" y="3197"/>
                  </a:lnTo>
                  <a:lnTo>
                    <a:pt x="21018" y="3119"/>
                  </a:lnTo>
                  <a:lnTo>
                    <a:pt x="20478" y="2807"/>
                  </a:lnTo>
                  <a:lnTo>
                    <a:pt x="19938" y="2651"/>
                  </a:lnTo>
                  <a:lnTo>
                    <a:pt x="19191" y="2417"/>
                  </a:lnTo>
                  <a:lnTo>
                    <a:pt x="18485" y="2105"/>
                  </a:lnTo>
                  <a:lnTo>
                    <a:pt x="16906" y="1482"/>
                  </a:lnTo>
                  <a:lnTo>
                    <a:pt x="16075" y="1248"/>
                  </a:lnTo>
                  <a:lnTo>
                    <a:pt x="15286" y="858"/>
                  </a:lnTo>
                  <a:lnTo>
                    <a:pt x="14580" y="702"/>
                  </a:lnTo>
                  <a:lnTo>
                    <a:pt x="13874" y="390"/>
                  </a:lnTo>
                  <a:lnTo>
                    <a:pt x="13292" y="234"/>
                  </a:lnTo>
                  <a:lnTo>
                    <a:pt x="12794" y="78"/>
                  </a:lnTo>
                  <a:lnTo>
                    <a:pt x="12420" y="0"/>
                  </a:lnTo>
                  <a:lnTo>
                    <a:pt x="11922" y="0"/>
                  </a:lnTo>
                  <a:lnTo>
                    <a:pt x="11548" y="78"/>
                  </a:lnTo>
                  <a:lnTo>
                    <a:pt x="10634" y="78"/>
                  </a:lnTo>
                  <a:lnTo>
                    <a:pt x="10218" y="156"/>
                  </a:lnTo>
                  <a:lnTo>
                    <a:pt x="9845" y="234"/>
                  </a:lnTo>
                  <a:lnTo>
                    <a:pt x="9554" y="312"/>
                  </a:lnTo>
                  <a:lnTo>
                    <a:pt x="9346" y="390"/>
                  </a:lnTo>
                  <a:lnTo>
                    <a:pt x="9222" y="624"/>
                  </a:lnTo>
                  <a:lnTo>
                    <a:pt x="9014" y="858"/>
                  </a:lnTo>
                  <a:lnTo>
                    <a:pt x="8765" y="1170"/>
                  </a:lnTo>
                  <a:lnTo>
                    <a:pt x="8515" y="1404"/>
                  </a:lnTo>
                  <a:lnTo>
                    <a:pt x="8308" y="1638"/>
                  </a:lnTo>
                  <a:lnTo>
                    <a:pt x="8100" y="1949"/>
                  </a:lnTo>
                  <a:lnTo>
                    <a:pt x="7892" y="2105"/>
                  </a:lnTo>
                  <a:lnTo>
                    <a:pt x="7809" y="2339"/>
                  </a:lnTo>
                  <a:lnTo>
                    <a:pt x="7394" y="2729"/>
                  </a:lnTo>
                  <a:lnTo>
                    <a:pt x="7103" y="3041"/>
                  </a:lnTo>
                  <a:lnTo>
                    <a:pt x="6854" y="3275"/>
                  </a:lnTo>
                  <a:lnTo>
                    <a:pt x="6729" y="3587"/>
                  </a:lnTo>
                  <a:lnTo>
                    <a:pt x="6522" y="3899"/>
                  </a:lnTo>
                  <a:lnTo>
                    <a:pt x="6314" y="4445"/>
                  </a:lnTo>
                  <a:lnTo>
                    <a:pt x="6065" y="4913"/>
                  </a:lnTo>
                  <a:lnTo>
                    <a:pt x="5815" y="5458"/>
                  </a:lnTo>
                  <a:lnTo>
                    <a:pt x="5525" y="6004"/>
                  </a:lnTo>
                  <a:lnTo>
                    <a:pt x="5317" y="6316"/>
                  </a:lnTo>
                  <a:lnTo>
                    <a:pt x="5151" y="6628"/>
                  </a:lnTo>
                  <a:lnTo>
                    <a:pt x="4902" y="6784"/>
                  </a:lnTo>
                  <a:lnTo>
                    <a:pt x="4528" y="7096"/>
                  </a:lnTo>
                  <a:lnTo>
                    <a:pt x="4029" y="7408"/>
                  </a:lnTo>
                  <a:lnTo>
                    <a:pt x="3489" y="7720"/>
                  </a:lnTo>
                  <a:lnTo>
                    <a:pt x="2118" y="8578"/>
                  </a:lnTo>
                  <a:lnTo>
                    <a:pt x="1911" y="8734"/>
                  </a:lnTo>
                  <a:lnTo>
                    <a:pt x="1786" y="9045"/>
                  </a:lnTo>
                  <a:lnTo>
                    <a:pt x="1495" y="9513"/>
                  </a:lnTo>
                  <a:lnTo>
                    <a:pt x="1205" y="10137"/>
                  </a:lnTo>
                  <a:lnTo>
                    <a:pt x="540" y="11385"/>
                  </a:lnTo>
                  <a:lnTo>
                    <a:pt x="249" y="11853"/>
                  </a:lnTo>
                  <a:lnTo>
                    <a:pt x="83" y="12165"/>
                  </a:lnTo>
                  <a:lnTo>
                    <a:pt x="0" y="12399"/>
                  </a:lnTo>
                  <a:lnTo>
                    <a:pt x="748" y="13022"/>
                  </a:lnTo>
                  <a:lnTo>
                    <a:pt x="1537" y="13490"/>
                  </a:lnTo>
                  <a:lnTo>
                    <a:pt x="2409" y="14192"/>
                  </a:lnTo>
                  <a:lnTo>
                    <a:pt x="3240" y="14660"/>
                  </a:lnTo>
                  <a:lnTo>
                    <a:pt x="4611" y="15518"/>
                  </a:lnTo>
                  <a:lnTo>
                    <a:pt x="5068" y="15752"/>
                  </a:lnTo>
                  <a:lnTo>
                    <a:pt x="5358" y="15752"/>
                  </a:lnTo>
                  <a:lnTo>
                    <a:pt x="5691" y="15596"/>
                  </a:lnTo>
                  <a:lnTo>
                    <a:pt x="6065" y="15518"/>
                  </a:lnTo>
                  <a:lnTo>
                    <a:pt x="6397" y="15440"/>
                  </a:lnTo>
                  <a:lnTo>
                    <a:pt x="6605" y="15440"/>
                  </a:lnTo>
                  <a:lnTo>
                    <a:pt x="7228" y="15674"/>
                  </a:lnTo>
                  <a:lnTo>
                    <a:pt x="7809" y="15986"/>
                  </a:lnTo>
                  <a:lnTo>
                    <a:pt x="8432" y="16219"/>
                  </a:lnTo>
                  <a:lnTo>
                    <a:pt x="9055" y="16531"/>
                  </a:lnTo>
                  <a:lnTo>
                    <a:pt x="9637" y="16687"/>
                  </a:lnTo>
                  <a:lnTo>
                    <a:pt x="10052" y="16843"/>
                  </a:lnTo>
                  <a:lnTo>
                    <a:pt x="10260" y="16999"/>
                  </a:lnTo>
                  <a:lnTo>
                    <a:pt x="10468" y="17311"/>
                  </a:lnTo>
                  <a:lnTo>
                    <a:pt x="10634" y="17467"/>
                  </a:lnTo>
                  <a:lnTo>
                    <a:pt x="11132" y="17779"/>
                  </a:lnTo>
                  <a:lnTo>
                    <a:pt x="11423" y="17857"/>
                  </a:lnTo>
                  <a:lnTo>
                    <a:pt x="11797" y="17935"/>
                  </a:lnTo>
                  <a:lnTo>
                    <a:pt x="12088" y="18013"/>
                  </a:lnTo>
                  <a:lnTo>
                    <a:pt x="12171" y="18091"/>
                  </a:lnTo>
                  <a:lnTo>
                    <a:pt x="11880" y="18793"/>
                  </a:lnTo>
                  <a:lnTo>
                    <a:pt x="12254" y="19105"/>
                  </a:lnTo>
                  <a:lnTo>
                    <a:pt x="12752" y="19261"/>
                  </a:lnTo>
                  <a:lnTo>
                    <a:pt x="13334" y="19495"/>
                  </a:lnTo>
                  <a:lnTo>
                    <a:pt x="13957" y="19651"/>
                  </a:lnTo>
                  <a:lnTo>
                    <a:pt x="15037" y="19806"/>
                  </a:lnTo>
                  <a:lnTo>
                    <a:pt x="15494" y="19806"/>
                  </a:lnTo>
                  <a:lnTo>
                    <a:pt x="15702" y="19729"/>
                  </a:lnTo>
                  <a:lnTo>
                    <a:pt x="16034" y="19729"/>
                  </a:lnTo>
                  <a:lnTo>
                    <a:pt x="16615" y="19806"/>
                  </a:lnTo>
                  <a:lnTo>
                    <a:pt x="17322" y="19962"/>
                  </a:lnTo>
                  <a:lnTo>
                    <a:pt x="18152" y="20274"/>
                  </a:lnTo>
                  <a:lnTo>
                    <a:pt x="19025" y="20586"/>
                  </a:lnTo>
                  <a:lnTo>
                    <a:pt x="19772" y="20976"/>
                  </a:lnTo>
                  <a:lnTo>
                    <a:pt x="20354" y="21288"/>
                  </a:lnTo>
                  <a:lnTo>
                    <a:pt x="20728" y="21444"/>
                  </a:lnTo>
                  <a:lnTo>
                    <a:pt x="21309" y="21600"/>
                  </a:lnTo>
                  <a:lnTo>
                    <a:pt x="21600" y="21600"/>
                  </a:lnTo>
                  <a:lnTo>
                    <a:pt x="21600" y="3275"/>
                  </a:lnTo>
                  <a:close/>
                </a:path>
              </a:pathLst>
            </a:custGeom>
            <a:solidFill>
              <a:srgbClr val="284C7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66006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54" name="Shape"/>
            <p:cNvSpPr/>
            <p:nvPr/>
          </p:nvSpPr>
          <p:spPr>
            <a:xfrm>
              <a:off x="0" y="135633"/>
              <a:ext cx="113076" cy="150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2" y="21517"/>
                  </a:moveTo>
                  <a:lnTo>
                    <a:pt x="13265" y="21517"/>
                  </a:lnTo>
                  <a:lnTo>
                    <a:pt x="11739" y="21600"/>
                  </a:lnTo>
                  <a:lnTo>
                    <a:pt x="7748" y="21600"/>
                  </a:lnTo>
                  <a:lnTo>
                    <a:pt x="5400" y="21517"/>
                  </a:lnTo>
                  <a:lnTo>
                    <a:pt x="3404" y="21351"/>
                  </a:lnTo>
                  <a:lnTo>
                    <a:pt x="1526" y="21102"/>
                  </a:lnTo>
                  <a:lnTo>
                    <a:pt x="0" y="20686"/>
                  </a:lnTo>
                  <a:lnTo>
                    <a:pt x="0" y="1329"/>
                  </a:lnTo>
                  <a:lnTo>
                    <a:pt x="352" y="1080"/>
                  </a:lnTo>
                  <a:lnTo>
                    <a:pt x="1409" y="498"/>
                  </a:lnTo>
                  <a:lnTo>
                    <a:pt x="2465" y="0"/>
                  </a:lnTo>
                  <a:lnTo>
                    <a:pt x="3404" y="0"/>
                  </a:lnTo>
                  <a:lnTo>
                    <a:pt x="3874" y="332"/>
                  </a:lnTo>
                  <a:lnTo>
                    <a:pt x="4578" y="665"/>
                  </a:lnTo>
                  <a:lnTo>
                    <a:pt x="5400" y="1080"/>
                  </a:lnTo>
                  <a:lnTo>
                    <a:pt x="6104" y="1329"/>
                  </a:lnTo>
                  <a:lnTo>
                    <a:pt x="6809" y="1745"/>
                  </a:lnTo>
                  <a:lnTo>
                    <a:pt x="7396" y="1994"/>
                  </a:lnTo>
                  <a:lnTo>
                    <a:pt x="7748" y="2326"/>
                  </a:lnTo>
                  <a:lnTo>
                    <a:pt x="7865" y="2492"/>
                  </a:lnTo>
                  <a:lnTo>
                    <a:pt x="7630" y="3157"/>
                  </a:lnTo>
                  <a:lnTo>
                    <a:pt x="7161" y="4154"/>
                  </a:lnTo>
                  <a:lnTo>
                    <a:pt x="6926" y="5317"/>
                  </a:lnTo>
                  <a:lnTo>
                    <a:pt x="6926" y="6314"/>
                  </a:lnTo>
                  <a:lnTo>
                    <a:pt x="7748" y="8308"/>
                  </a:lnTo>
                  <a:lnTo>
                    <a:pt x="8687" y="9222"/>
                  </a:lnTo>
                  <a:lnTo>
                    <a:pt x="9391" y="9554"/>
                  </a:lnTo>
                  <a:lnTo>
                    <a:pt x="9861" y="10052"/>
                  </a:lnTo>
                  <a:lnTo>
                    <a:pt x="10565" y="10883"/>
                  </a:lnTo>
                  <a:lnTo>
                    <a:pt x="11622" y="12046"/>
                  </a:lnTo>
                  <a:lnTo>
                    <a:pt x="12796" y="13126"/>
                  </a:lnTo>
                  <a:lnTo>
                    <a:pt x="13852" y="13625"/>
                  </a:lnTo>
                  <a:lnTo>
                    <a:pt x="14439" y="13708"/>
                  </a:lnTo>
                  <a:lnTo>
                    <a:pt x="15378" y="14040"/>
                  </a:lnTo>
                  <a:lnTo>
                    <a:pt x="16670" y="14455"/>
                  </a:lnTo>
                  <a:lnTo>
                    <a:pt x="17961" y="15037"/>
                  </a:lnTo>
                  <a:lnTo>
                    <a:pt x="19370" y="15535"/>
                  </a:lnTo>
                  <a:lnTo>
                    <a:pt x="20426" y="16117"/>
                  </a:lnTo>
                  <a:lnTo>
                    <a:pt x="21248" y="16698"/>
                  </a:lnTo>
                  <a:lnTo>
                    <a:pt x="21600" y="17031"/>
                  </a:lnTo>
                  <a:lnTo>
                    <a:pt x="21600" y="17695"/>
                  </a:lnTo>
                  <a:lnTo>
                    <a:pt x="21248" y="18111"/>
                  </a:lnTo>
                  <a:lnTo>
                    <a:pt x="20543" y="18443"/>
                  </a:lnTo>
                  <a:lnTo>
                    <a:pt x="19604" y="18692"/>
                  </a:lnTo>
                  <a:lnTo>
                    <a:pt x="19017" y="18858"/>
                  </a:lnTo>
                  <a:lnTo>
                    <a:pt x="18548" y="19274"/>
                  </a:lnTo>
                  <a:lnTo>
                    <a:pt x="17843" y="19606"/>
                  </a:lnTo>
                  <a:lnTo>
                    <a:pt x="15613" y="21185"/>
                  </a:lnTo>
                  <a:lnTo>
                    <a:pt x="14909" y="21434"/>
                  </a:lnTo>
                  <a:lnTo>
                    <a:pt x="14322" y="21517"/>
                  </a:lnTo>
                  <a:close/>
                </a:path>
              </a:pathLst>
            </a:custGeom>
            <a:solidFill>
              <a:srgbClr val="BFCCD8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66006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55" name="Shape"/>
            <p:cNvSpPr/>
            <p:nvPr/>
          </p:nvSpPr>
          <p:spPr>
            <a:xfrm>
              <a:off x="0" y="229534"/>
              <a:ext cx="113076" cy="56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52" y="0"/>
                  </a:moveTo>
                  <a:lnTo>
                    <a:pt x="14439" y="225"/>
                  </a:lnTo>
                  <a:lnTo>
                    <a:pt x="15378" y="1125"/>
                  </a:lnTo>
                  <a:lnTo>
                    <a:pt x="16670" y="2250"/>
                  </a:lnTo>
                  <a:lnTo>
                    <a:pt x="17961" y="3825"/>
                  </a:lnTo>
                  <a:lnTo>
                    <a:pt x="19370" y="5175"/>
                  </a:lnTo>
                  <a:lnTo>
                    <a:pt x="20426" y="6750"/>
                  </a:lnTo>
                  <a:lnTo>
                    <a:pt x="21248" y="8325"/>
                  </a:lnTo>
                  <a:lnTo>
                    <a:pt x="21600" y="9225"/>
                  </a:lnTo>
                  <a:lnTo>
                    <a:pt x="21600" y="11025"/>
                  </a:lnTo>
                  <a:lnTo>
                    <a:pt x="21248" y="12150"/>
                  </a:lnTo>
                  <a:lnTo>
                    <a:pt x="20543" y="13050"/>
                  </a:lnTo>
                  <a:lnTo>
                    <a:pt x="19604" y="13725"/>
                  </a:lnTo>
                  <a:lnTo>
                    <a:pt x="19017" y="14175"/>
                  </a:lnTo>
                  <a:lnTo>
                    <a:pt x="18548" y="15300"/>
                  </a:lnTo>
                  <a:lnTo>
                    <a:pt x="17843" y="16200"/>
                  </a:lnTo>
                  <a:lnTo>
                    <a:pt x="15613" y="20475"/>
                  </a:lnTo>
                  <a:lnTo>
                    <a:pt x="14909" y="21150"/>
                  </a:lnTo>
                  <a:lnTo>
                    <a:pt x="14322" y="21375"/>
                  </a:lnTo>
                  <a:lnTo>
                    <a:pt x="13265" y="21375"/>
                  </a:lnTo>
                  <a:lnTo>
                    <a:pt x="11739" y="21600"/>
                  </a:lnTo>
                  <a:lnTo>
                    <a:pt x="7748" y="21600"/>
                  </a:lnTo>
                  <a:lnTo>
                    <a:pt x="5400" y="21375"/>
                  </a:lnTo>
                  <a:lnTo>
                    <a:pt x="3404" y="20925"/>
                  </a:lnTo>
                  <a:lnTo>
                    <a:pt x="1526" y="20250"/>
                  </a:lnTo>
                  <a:lnTo>
                    <a:pt x="0" y="19125"/>
                  </a:lnTo>
                  <a:lnTo>
                    <a:pt x="0" y="6525"/>
                  </a:lnTo>
                  <a:lnTo>
                    <a:pt x="704" y="6075"/>
                  </a:lnTo>
                  <a:lnTo>
                    <a:pt x="1526" y="5850"/>
                  </a:lnTo>
                  <a:lnTo>
                    <a:pt x="2465" y="5400"/>
                  </a:lnTo>
                  <a:lnTo>
                    <a:pt x="3522" y="4950"/>
                  </a:lnTo>
                  <a:lnTo>
                    <a:pt x="4461" y="4275"/>
                  </a:lnTo>
                  <a:lnTo>
                    <a:pt x="5283" y="3825"/>
                  </a:lnTo>
                  <a:lnTo>
                    <a:pt x="6104" y="3600"/>
                  </a:lnTo>
                  <a:lnTo>
                    <a:pt x="6574" y="3375"/>
                  </a:lnTo>
                  <a:lnTo>
                    <a:pt x="7161" y="3150"/>
                  </a:lnTo>
                  <a:lnTo>
                    <a:pt x="7865" y="2475"/>
                  </a:lnTo>
                  <a:lnTo>
                    <a:pt x="8687" y="2025"/>
                  </a:lnTo>
                  <a:lnTo>
                    <a:pt x="9626" y="1125"/>
                  </a:lnTo>
                  <a:lnTo>
                    <a:pt x="11739" y="225"/>
                  </a:lnTo>
                  <a:lnTo>
                    <a:pt x="12678" y="0"/>
                  </a:lnTo>
                  <a:lnTo>
                    <a:pt x="13852" y="0"/>
                  </a:lnTo>
                  <a:close/>
                </a:path>
              </a:pathLst>
            </a:custGeom>
            <a:solidFill>
              <a:srgbClr val="BFCCD8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66006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56" name="Shape"/>
            <p:cNvSpPr/>
            <p:nvPr/>
          </p:nvSpPr>
          <p:spPr>
            <a:xfrm>
              <a:off x="159780" y="228375"/>
              <a:ext cx="57767" cy="53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2" y="21600"/>
                  </a:moveTo>
                  <a:lnTo>
                    <a:pt x="18417" y="21140"/>
                  </a:lnTo>
                  <a:lnTo>
                    <a:pt x="17280" y="20681"/>
                  </a:lnTo>
                  <a:lnTo>
                    <a:pt x="16371" y="19762"/>
                  </a:lnTo>
                  <a:lnTo>
                    <a:pt x="13642" y="17464"/>
                  </a:lnTo>
                  <a:lnTo>
                    <a:pt x="12505" y="16545"/>
                  </a:lnTo>
                  <a:lnTo>
                    <a:pt x="11141" y="15166"/>
                  </a:lnTo>
                  <a:lnTo>
                    <a:pt x="10459" y="14936"/>
                  </a:lnTo>
                  <a:lnTo>
                    <a:pt x="9549" y="14706"/>
                  </a:lnTo>
                  <a:lnTo>
                    <a:pt x="8185" y="14247"/>
                  </a:lnTo>
                  <a:lnTo>
                    <a:pt x="6366" y="14247"/>
                  </a:lnTo>
                  <a:lnTo>
                    <a:pt x="4775" y="14017"/>
                  </a:lnTo>
                  <a:lnTo>
                    <a:pt x="2956" y="14017"/>
                  </a:lnTo>
                  <a:lnTo>
                    <a:pt x="1364" y="13787"/>
                  </a:lnTo>
                  <a:lnTo>
                    <a:pt x="0" y="13787"/>
                  </a:lnTo>
                  <a:lnTo>
                    <a:pt x="0" y="8043"/>
                  </a:lnTo>
                  <a:lnTo>
                    <a:pt x="455" y="4366"/>
                  </a:lnTo>
                  <a:lnTo>
                    <a:pt x="909" y="2068"/>
                  </a:lnTo>
                  <a:lnTo>
                    <a:pt x="1819" y="1609"/>
                  </a:lnTo>
                  <a:lnTo>
                    <a:pt x="3183" y="1149"/>
                  </a:lnTo>
                  <a:lnTo>
                    <a:pt x="4547" y="919"/>
                  </a:lnTo>
                  <a:lnTo>
                    <a:pt x="5912" y="230"/>
                  </a:lnTo>
                  <a:lnTo>
                    <a:pt x="7276" y="230"/>
                  </a:lnTo>
                  <a:lnTo>
                    <a:pt x="7958" y="0"/>
                  </a:lnTo>
                  <a:lnTo>
                    <a:pt x="8640" y="0"/>
                  </a:lnTo>
                  <a:lnTo>
                    <a:pt x="9095" y="230"/>
                  </a:lnTo>
                  <a:lnTo>
                    <a:pt x="10004" y="919"/>
                  </a:lnTo>
                  <a:lnTo>
                    <a:pt x="11823" y="1149"/>
                  </a:lnTo>
                  <a:lnTo>
                    <a:pt x="13869" y="1609"/>
                  </a:lnTo>
                  <a:lnTo>
                    <a:pt x="15234" y="2068"/>
                  </a:lnTo>
                  <a:lnTo>
                    <a:pt x="16371" y="2987"/>
                  </a:lnTo>
                  <a:lnTo>
                    <a:pt x="17735" y="4366"/>
                  </a:lnTo>
                  <a:lnTo>
                    <a:pt x="18872" y="6204"/>
                  </a:lnTo>
                  <a:lnTo>
                    <a:pt x="19326" y="8043"/>
                  </a:lnTo>
                  <a:lnTo>
                    <a:pt x="19554" y="9651"/>
                  </a:lnTo>
                  <a:lnTo>
                    <a:pt x="20463" y="11949"/>
                  </a:lnTo>
                  <a:lnTo>
                    <a:pt x="21145" y="12868"/>
                  </a:lnTo>
                  <a:lnTo>
                    <a:pt x="21600" y="14017"/>
                  </a:lnTo>
                  <a:lnTo>
                    <a:pt x="21600" y="16545"/>
                  </a:lnTo>
                  <a:lnTo>
                    <a:pt x="20691" y="19072"/>
                  </a:lnTo>
                  <a:lnTo>
                    <a:pt x="18872" y="21600"/>
                  </a:lnTo>
                  <a:close/>
                </a:path>
              </a:pathLst>
            </a:custGeom>
            <a:solidFill>
              <a:srgbClr val="BFCCD8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66006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57" name="Shape"/>
            <p:cNvSpPr/>
            <p:nvPr/>
          </p:nvSpPr>
          <p:spPr>
            <a:xfrm>
              <a:off x="234754" y="374442"/>
              <a:ext cx="40560" cy="1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863" y="4800"/>
                  </a:moveTo>
                  <a:lnTo>
                    <a:pt x="13500" y="2400"/>
                  </a:lnTo>
                  <a:lnTo>
                    <a:pt x="10462" y="800"/>
                  </a:lnTo>
                  <a:lnTo>
                    <a:pt x="7087" y="0"/>
                  </a:lnTo>
                  <a:lnTo>
                    <a:pt x="5063" y="1600"/>
                  </a:lnTo>
                  <a:lnTo>
                    <a:pt x="3037" y="6400"/>
                  </a:lnTo>
                  <a:lnTo>
                    <a:pt x="1012" y="10400"/>
                  </a:lnTo>
                  <a:lnTo>
                    <a:pt x="0" y="14400"/>
                  </a:lnTo>
                  <a:lnTo>
                    <a:pt x="337" y="16800"/>
                  </a:lnTo>
                  <a:lnTo>
                    <a:pt x="1687" y="18400"/>
                  </a:lnTo>
                  <a:lnTo>
                    <a:pt x="3712" y="18400"/>
                  </a:lnTo>
                  <a:lnTo>
                    <a:pt x="5737" y="19200"/>
                  </a:lnTo>
                  <a:lnTo>
                    <a:pt x="7087" y="19200"/>
                  </a:lnTo>
                  <a:lnTo>
                    <a:pt x="8775" y="20000"/>
                  </a:lnTo>
                  <a:lnTo>
                    <a:pt x="10800" y="20800"/>
                  </a:lnTo>
                  <a:lnTo>
                    <a:pt x="13163" y="20800"/>
                  </a:lnTo>
                  <a:lnTo>
                    <a:pt x="15525" y="21600"/>
                  </a:lnTo>
                  <a:lnTo>
                    <a:pt x="17212" y="21600"/>
                  </a:lnTo>
                  <a:lnTo>
                    <a:pt x="19237" y="20800"/>
                  </a:lnTo>
                  <a:lnTo>
                    <a:pt x="20925" y="20800"/>
                  </a:lnTo>
                  <a:lnTo>
                    <a:pt x="21600" y="19200"/>
                  </a:lnTo>
                  <a:lnTo>
                    <a:pt x="21600" y="16800"/>
                  </a:lnTo>
                  <a:lnTo>
                    <a:pt x="21263" y="13600"/>
                  </a:lnTo>
                  <a:lnTo>
                    <a:pt x="19237" y="8800"/>
                  </a:lnTo>
                  <a:lnTo>
                    <a:pt x="15863" y="4800"/>
                  </a:lnTo>
                  <a:close/>
                </a:path>
              </a:pathLst>
            </a:custGeom>
            <a:solidFill>
              <a:srgbClr val="BFCCD8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66006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58" name="Shape"/>
            <p:cNvSpPr/>
            <p:nvPr/>
          </p:nvSpPr>
          <p:spPr>
            <a:xfrm>
              <a:off x="275313" y="392990"/>
              <a:ext cx="45477" cy="2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05" y="0"/>
                  </a:moveTo>
                  <a:lnTo>
                    <a:pt x="16638" y="0"/>
                  </a:lnTo>
                  <a:lnTo>
                    <a:pt x="12551" y="882"/>
                  </a:lnTo>
                  <a:lnTo>
                    <a:pt x="10508" y="2204"/>
                  </a:lnTo>
                  <a:lnTo>
                    <a:pt x="8173" y="3086"/>
                  </a:lnTo>
                  <a:lnTo>
                    <a:pt x="6422" y="4408"/>
                  </a:lnTo>
                  <a:lnTo>
                    <a:pt x="4962" y="6171"/>
                  </a:lnTo>
                  <a:lnTo>
                    <a:pt x="4086" y="7494"/>
                  </a:lnTo>
                  <a:lnTo>
                    <a:pt x="3211" y="10580"/>
                  </a:lnTo>
                  <a:lnTo>
                    <a:pt x="2043" y="12343"/>
                  </a:lnTo>
                  <a:lnTo>
                    <a:pt x="292" y="14106"/>
                  </a:lnTo>
                  <a:lnTo>
                    <a:pt x="0" y="15869"/>
                  </a:lnTo>
                  <a:lnTo>
                    <a:pt x="0" y="18073"/>
                  </a:lnTo>
                  <a:lnTo>
                    <a:pt x="876" y="20718"/>
                  </a:lnTo>
                  <a:lnTo>
                    <a:pt x="2335" y="21600"/>
                  </a:lnTo>
                  <a:lnTo>
                    <a:pt x="4670" y="21600"/>
                  </a:lnTo>
                  <a:lnTo>
                    <a:pt x="7881" y="21159"/>
                  </a:lnTo>
                  <a:lnTo>
                    <a:pt x="12259" y="21159"/>
                  </a:lnTo>
                  <a:lnTo>
                    <a:pt x="14303" y="20278"/>
                  </a:lnTo>
                  <a:lnTo>
                    <a:pt x="16638" y="18073"/>
                  </a:lnTo>
                  <a:lnTo>
                    <a:pt x="18681" y="15869"/>
                  </a:lnTo>
                  <a:lnTo>
                    <a:pt x="20141" y="12784"/>
                  </a:lnTo>
                  <a:lnTo>
                    <a:pt x="21600" y="9257"/>
                  </a:lnTo>
                  <a:lnTo>
                    <a:pt x="21600" y="6171"/>
                  </a:lnTo>
                  <a:lnTo>
                    <a:pt x="20432" y="2645"/>
                  </a:lnTo>
                  <a:lnTo>
                    <a:pt x="17805" y="0"/>
                  </a:lnTo>
                  <a:close/>
                </a:path>
              </a:pathLst>
            </a:custGeom>
            <a:solidFill>
              <a:srgbClr val="BFCCD8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66006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59" name="Shape"/>
            <p:cNvSpPr/>
            <p:nvPr/>
          </p:nvSpPr>
          <p:spPr>
            <a:xfrm>
              <a:off x="1006615" y="338505"/>
              <a:ext cx="62684" cy="30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96" y="21192"/>
                  </a:moveTo>
                  <a:lnTo>
                    <a:pt x="16567" y="21600"/>
                  </a:lnTo>
                  <a:lnTo>
                    <a:pt x="15309" y="21192"/>
                  </a:lnTo>
                  <a:lnTo>
                    <a:pt x="13421" y="20785"/>
                  </a:lnTo>
                  <a:lnTo>
                    <a:pt x="11115" y="20377"/>
                  </a:lnTo>
                  <a:lnTo>
                    <a:pt x="9017" y="19562"/>
                  </a:lnTo>
                  <a:lnTo>
                    <a:pt x="7130" y="18340"/>
                  </a:lnTo>
                  <a:lnTo>
                    <a:pt x="5662" y="17525"/>
                  </a:lnTo>
                  <a:lnTo>
                    <a:pt x="4614" y="16709"/>
                  </a:lnTo>
                  <a:lnTo>
                    <a:pt x="3775" y="15487"/>
                  </a:lnTo>
                  <a:lnTo>
                    <a:pt x="2936" y="14672"/>
                  </a:lnTo>
                  <a:lnTo>
                    <a:pt x="0" y="14672"/>
                  </a:lnTo>
                  <a:lnTo>
                    <a:pt x="1049" y="13857"/>
                  </a:lnTo>
                  <a:lnTo>
                    <a:pt x="2097" y="12634"/>
                  </a:lnTo>
                  <a:lnTo>
                    <a:pt x="4614" y="7743"/>
                  </a:lnTo>
                  <a:lnTo>
                    <a:pt x="5872" y="5706"/>
                  </a:lnTo>
                  <a:lnTo>
                    <a:pt x="6920" y="4075"/>
                  </a:lnTo>
                  <a:lnTo>
                    <a:pt x="7969" y="2038"/>
                  </a:lnTo>
                  <a:lnTo>
                    <a:pt x="9227" y="408"/>
                  </a:lnTo>
                  <a:lnTo>
                    <a:pt x="10695" y="0"/>
                  </a:lnTo>
                  <a:lnTo>
                    <a:pt x="11953" y="0"/>
                  </a:lnTo>
                  <a:lnTo>
                    <a:pt x="13421" y="1223"/>
                  </a:lnTo>
                  <a:lnTo>
                    <a:pt x="14680" y="2038"/>
                  </a:lnTo>
                  <a:lnTo>
                    <a:pt x="15728" y="2853"/>
                  </a:lnTo>
                  <a:lnTo>
                    <a:pt x="16986" y="4483"/>
                  </a:lnTo>
                  <a:lnTo>
                    <a:pt x="18035" y="5706"/>
                  </a:lnTo>
                  <a:lnTo>
                    <a:pt x="19503" y="8151"/>
                  </a:lnTo>
                  <a:lnTo>
                    <a:pt x="21600" y="12226"/>
                  </a:lnTo>
                  <a:lnTo>
                    <a:pt x="20551" y="12634"/>
                  </a:lnTo>
                  <a:lnTo>
                    <a:pt x="18874" y="13449"/>
                  </a:lnTo>
                  <a:lnTo>
                    <a:pt x="17825" y="14264"/>
                  </a:lnTo>
                  <a:lnTo>
                    <a:pt x="17196" y="17117"/>
                  </a:lnTo>
                  <a:lnTo>
                    <a:pt x="17196" y="21192"/>
                  </a:lnTo>
                  <a:close/>
                </a:path>
              </a:pathLst>
            </a:custGeom>
            <a:solidFill>
              <a:srgbClr val="BFCCD8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66006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60" name="Shape"/>
            <p:cNvSpPr/>
            <p:nvPr/>
          </p:nvSpPr>
          <p:spPr>
            <a:xfrm>
              <a:off x="1200810" y="302567"/>
              <a:ext cx="131512" cy="63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0687" y="21214"/>
                  </a:lnTo>
                  <a:lnTo>
                    <a:pt x="19268" y="20443"/>
                  </a:lnTo>
                  <a:lnTo>
                    <a:pt x="17442" y="19479"/>
                  </a:lnTo>
                  <a:lnTo>
                    <a:pt x="15313" y="18707"/>
                  </a:lnTo>
                  <a:lnTo>
                    <a:pt x="13285" y="17936"/>
                  </a:lnTo>
                  <a:lnTo>
                    <a:pt x="11561" y="17550"/>
                  </a:lnTo>
                  <a:lnTo>
                    <a:pt x="10141" y="17357"/>
                  </a:lnTo>
                  <a:lnTo>
                    <a:pt x="9330" y="17357"/>
                  </a:lnTo>
                  <a:lnTo>
                    <a:pt x="8823" y="17550"/>
                  </a:lnTo>
                  <a:lnTo>
                    <a:pt x="7707" y="17550"/>
                  </a:lnTo>
                  <a:lnTo>
                    <a:pt x="5070" y="17164"/>
                  </a:lnTo>
                  <a:lnTo>
                    <a:pt x="3549" y="16779"/>
                  </a:lnTo>
                  <a:lnTo>
                    <a:pt x="2130" y="16200"/>
                  </a:lnTo>
                  <a:lnTo>
                    <a:pt x="913" y="15814"/>
                  </a:lnTo>
                  <a:lnTo>
                    <a:pt x="0" y="15043"/>
                  </a:lnTo>
                  <a:lnTo>
                    <a:pt x="1318" y="11957"/>
                  </a:lnTo>
                  <a:lnTo>
                    <a:pt x="2941" y="10414"/>
                  </a:lnTo>
                  <a:lnTo>
                    <a:pt x="3042" y="10221"/>
                  </a:lnTo>
                  <a:lnTo>
                    <a:pt x="3144" y="9450"/>
                  </a:lnTo>
                  <a:lnTo>
                    <a:pt x="3448" y="8486"/>
                  </a:lnTo>
                  <a:lnTo>
                    <a:pt x="3651" y="7136"/>
                  </a:lnTo>
                  <a:lnTo>
                    <a:pt x="3955" y="5979"/>
                  </a:lnTo>
                  <a:lnTo>
                    <a:pt x="4361" y="5207"/>
                  </a:lnTo>
                  <a:lnTo>
                    <a:pt x="4665" y="4436"/>
                  </a:lnTo>
                  <a:lnTo>
                    <a:pt x="5070" y="4050"/>
                  </a:lnTo>
                  <a:lnTo>
                    <a:pt x="5375" y="3857"/>
                  </a:lnTo>
                  <a:lnTo>
                    <a:pt x="5983" y="3279"/>
                  </a:lnTo>
                  <a:lnTo>
                    <a:pt x="6693" y="2700"/>
                  </a:lnTo>
                  <a:lnTo>
                    <a:pt x="7606" y="1736"/>
                  </a:lnTo>
                  <a:lnTo>
                    <a:pt x="8417" y="1157"/>
                  </a:lnTo>
                  <a:lnTo>
                    <a:pt x="9228" y="386"/>
                  </a:lnTo>
                  <a:lnTo>
                    <a:pt x="9837" y="0"/>
                  </a:lnTo>
                  <a:lnTo>
                    <a:pt x="10141" y="0"/>
                  </a:lnTo>
                  <a:lnTo>
                    <a:pt x="10648" y="386"/>
                  </a:lnTo>
                  <a:lnTo>
                    <a:pt x="11459" y="1543"/>
                  </a:lnTo>
                  <a:lnTo>
                    <a:pt x="12473" y="3086"/>
                  </a:lnTo>
                  <a:lnTo>
                    <a:pt x="13690" y="4629"/>
                  </a:lnTo>
                  <a:lnTo>
                    <a:pt x="15008" y="6557"/>
                  </a:lnTo>
                  <a:lnTo>
                    <a:pt x="16023" y="7714"/>
                  </a:lnTo>
                  <a:lnTo>
                    <a:pt x="16935" y="8871"/>
                  </a:lnTo>
                  <a:lnTo>
                    <a:pt x="17442" y="9450"/>
                  </a:lnTo>
                  <a:lnTo>
                    <a:pt x="18152" y="9836"/>
                  </a:lnTo>
                  <a:lnTo>
                    <a:pt x="19065" y="10221"/>
                  </a:lnTo>
                  <a:lnTo>
                    <a:pt x="19876" y="10607"/>
                  </a:lnTo>
                  <a:lnTo>
                    <a:pt x="20383" y="11186"/>
                  </a:lnTo>
                  <a:lnTo>
                    <a:pt x="20383" y="14271"/>
                  </a:lnTo>
                  <a:lnTo>
                    <a:pt x="20485" y="16393"/>
                  </a:lnTo>
                  <a:lnTo>
                    <a:pt x="20687" y="17743"/>
                  </a:lnTo>
                  <a:lnTo>
                    <a:pt x="20992" y="18514"/>
                  </a:lnTo>
                  <a:lnTo>
                    <a:pt x="21397" y="19479"/>
                  </a:lnTo>
                  <a:lnTo>
                    <a:pt x="21600" y="2063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BFCCD8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66006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61" name="Shape"/>
            <p:cNvSpPr/>
            <p:nvPr/>
          </p:nvSpPr>
          <p:spPr>
            <a:xfrm>
              <a:off x="1025051" y="256197"/>
              <a:ext cx="235985" cy="83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75" y="0"/>
                  </a:moveTo>
                  <a:lnTo>
                    <a:pt x="6637" y="302"/>
                  </a:lnTo>
                  <a:lnTo>
                    <a:pt x="6131" y="906"/>
                  </a:lnTo>
                  <a:lnTo>
                    <a:pt x="5456" y="1510"/>
                  </a:lnTo>
                  <a:lnTo>
                    <a:pt x="4725" y="2115"/>
                  </a:lnTo>
                  <a:lnTo>
                    <a:pt x="2869" y="3776"/>
                  </a:lnTo>
                  <a:lnTo>
                    <a:pt x="2587" y="4078"/>
                  </a:lnTo>
                  <a:lnTo>
                    <a:pt x="2419" y="4683"/>
                  </a:lnTo>
                  <a:lnTo>
                    <a:pt x="2025" y="5589"/>
                  </a:lnTo>
                  <a:lnTo>
                    <a:pt x="1631" y="6797"/>
                  </a:lnTo>
                  <a:lnTo>
                    <a:pt x="731" y="9214"/>
                  </a:lnTo>
                  <a:lnTo>
                    <a:pt x="337" y="10120"/>
                  </a:lnTo>
                  <a:lnTo>
                    <a:pt x="112" y="10724"/>
                  </a:lnTo>
                  <a:lnTo>
                    <a:pt x="0" y="11178"/>
                  </a:lnTo>
                  <a:lnTo>
                    <a:pt x="1012" y="12386"/>
                  </a:lnTo>
                  <a:lnTo>
                    <a:pt x="2081" y="13292"/>
                  </a:lnTo>
                  <a:lnTo>
                    <a:pt x="3262" y="14652"/>
                  </a:lnTo>
                  <a:lnTo>
                    <a:pt x="4387" y="15558"/>
                  </a:lnTo>
                  <a:lnTo>
                    <a:pt x="6244" y="17220"/>
                  </a:lnTo>
                  <a:lnTo>
                    <a:pt x="6862" y="17673"/>
                  </a:lnTo>
                  <a:lnTo>
                    <a:pt x="7256" y="17673"/>
                  </a:lnTo>
                  <a:lnTo>
                    <a:pt x="7706" y="17371"/>
                  </a:lnTo>
                  <a:lnTo>
                    <a:pt x="8212" y="17220"/>
                  </a:lnTo>
                  <a:lnTo>
                    <a:pt x="8663" y="17069"/>
                  </a:lnTo>
                  <a:lnTo>
                    <a:pt x="8944" y="17069"/>
                  </a:lnTo>
                  <a:lnTo>
                    <a:pt x="9788" y="17522"/>
                  </a:lnTo>
                  <a:lnTo>
                    <a:pt x="10575" y="18126"/>
                  </a:lnTo>
                  <a:lnTo>
                    <a:pt x="11419" y="18579"/>
                  </a:lnTo>
                  <a:lnTo>
                    <a:pt x="12263" y="19183"/>
                  </a:lnTo>
                  <a:lnTo>
                    <a:pt x="13050" y="19485"/>
                  </a:lnTo>
                  <a:lnTo>
                    <a:pt x="13613" y="19787"/>
                  </a:lnTo>
                  <a:lnTo>
                    <a:pt x="13894" y="20090"/>
                  </a:lnTo>
                  <a:lnTo>
                    <a:pt x="14175" y="20694"/>
                  </a:lnTo>
                  <a:lnTo>
                    <a:pt x="14400" y="20996"/>
                  </a:lnTo>
                  <a:lnTo>
                    <a:pt x="15075" y="21600"/>
                  </a:lnTo>
                  <a:lnTo>
                    <a:pt x="15525" y="21298"/>
                  </a:lnTo>
                  <a:lnTo>
                    <a:pt x="15975" y="21147"/>
                  </a:lnTo>
                  <a:lnTo>
                    <a:pt x="16369" y="20996"/>
                  </a:lnTo>
                  <a:lnTo>
                    <a:pt x="16875" y="20543"/>
                  </a:lnTo>
                  <a:lnTo>
                    <a:pt x="17213" y="19938"/>
                  </a:lnTo>
                  <a:lnTo>
                    <a:pt x="17438" y="19334"/>
                  </a:lnTo>
                  <a:lnTo>
                    <a:pt x="17663" y="18579"/>
                  </a:lnTo>
                  <a:lnTo>
                    <a:pt x="17775" y="17673"/>
                  </a:lnTo>
                  <a:lnTo>
                    <a:pt x="18000" y="16313"/>
                  </a:lnTo>
                  <a:lnTo>
                    <a:pt x="18225" y="15105"/>
                  </a:lnTo>
                  <a:lnTo>
                    <a:pt x="18563" y="14199"/>
                  </a:lnTo>
                  <a:lnTo>
                    <a:pt x="18788" y="13897"/>
                  </a:lnTo>
                  <a:lnTo>
                    <a:pt x="19181" y="13292"/>
                  </a:lnTo>
                  <a:lnTo>
                    <a:pt x="19631" y="12839"/>
                  </a:lnTo>
                  <a:lnTo>
                    <a:pt x="20194" y="12386"/>
                  </a:lnTo>
                  <a:lnTo>
                    <a:pt x="20644" y="11933"/>
                  </a:lnTo>
                  <a:lnTo>
                    <a:pt x="21094" y="11631"/>
                  </a:lnTo>
                  <a:lnTo>
                    <a:pt x="21600" y="11178"/>
                  </a:lnTo>
                  <a:lnTo>
                    <a:pt x="21488" y="9365"/>
                  </a:lnTo>
                  <a:lnTo>
                    <a:pt x="21150" y="8308"/>
                  </a:lnTo>
                  <a:lnTo>
                    <a:pt x="20700" y="7401"/>
                  </a:lnTo>
                  <a:lnTo>
                    <a:pt x="20306" y="6948"/>
                  </a:lnTo>
                  <a:lnTo>
                    <a:pt x="20025" y="6646"/>
                  </a:lnTo>
                  <a:lnTo>
                    <a:pt x="19631" y="5891"/>
                  </a:lnTo>
                  <a:lnTo>
                    <a:pt x="19181" y="5136"/>
                  </a:lnTo>
                  <a:lnTo>
                    <a:pt x="18675" y="4380"/>
                  </a:lnTo>
                  <a:lnTo>
                    <a:pt x="17775" y="2870"/>
                  </a:lnTo>
                  <a:lnTo>
                    <a:pt x="17381" y="2568"/>
                  </a:lnTo>
                  <a:lnTo>
                    <a:pt x="17213" y="2417"/>
                  </a:lnTo>
                  <a:lnTo>
                    <a:pt x="16988" y="2568"/>
                  </a:lnTo>
                  <a:lnTo>
                    <a:pt x="16650" y="2870"/>
                  </a:lnTo>
                  <a:lnTo>
                    <a:pt x="16313" y="3323"/>
                  </a:lnTo>
                  <a:lnTo>
                    <a:pt x="15806" y="3776"/>
                  </a:lnTo>
                  <a:lnTo>
                    <a:pt x="15469" y="4531"/>
                  </a:lnTo>
                  <a:lnTo>
                    <a:pt x="15131" y="4985"/>
                  </a:lnTo>
                  <a:lnTo>
                    <a:pt x="14794" y="5740"/>
                  </a:lnTo>
                  <a:lnTo>
                    <a:pt x="14681" y="6344"/>
                  </a:lnTo>
                  <a:lnTo>
                    <a:pt x="14344" y="6797"/>
                  </a:lnTo>
                  <a:lnTo>
                    <a:pt x="13950" y="7250"/>
                  </a:lnTo>
                  <a:lnTo>
                    <a:pt x="13556" y="7552"/>
                  </a:lnTo>
                  <a:lnTo>
                    <a:pt x="13162" y="8006"/>
                  </a:lnTo>
                  <a:lnTo>
                    <a:pt x="12769" y="8157"/>
                  </a:lnTo>
                  <a:lnTo>
                    <a:pt x="12488" y="8308"/>
                  </a:lnTo>
                  <a:lnTo>
                    <a:pt x="12263" y="8308"/>
                  </a:lnTo>
                  <a:lnTo>
                    <a:pt x="12150" y="8157"/>
                  </a:lnTo>
                  <a:lnTo>
                    <a:pt x="12094" y="7401"/>
                  </a:lnTo>
                  <a:lnTo>
                    <a:pt x="11869" y="6344"/>
                  </a:lnTo>
                  <a:lnTo>
                    <a:pt x="11700" y="5438"/>
                  </a:lnTo>
                  <a:lnTo>
                    <a:pt x="11475" y="4834"/>
                  </a:lnTo>
                  <a:lnTo>
                    <a:pt x="11306" y="4683"/>
                  </a:lnTo>
                  <a:lnTo>
                    <a:pt x="10913" y="4078"/>
                  </a:lnTo>
                  <a:lnTo>
                    <a:pt x="10406" y="3474"/>
                  </a:lnTo>
                  <a:lnTo>
                    <a:pt x="9281" y="1662"/>
                  </a:lnTo>
                  <a:lnTo>
                    <a:pt x="8775" y="1057"/>
                  </a:lnTo>
                  <a:lnTo>
                    <a:pt x="8381" y="453"/>
                  </a:lnTo>
                  <a:lnTo>
                    <a:pt x="7538" y="0"/>
                  </a:lnTo>
                  <a:lnTo>
                    <a:pt x="6975" y="0"/>
                  </a:lnTo>
                  <a:close/>
                </a:path>
              </a:pathLst>
            </a:custGeom>
            <a:solidFill>
              <a:srgbClr val="BFCCD8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66006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2695575" y="0"/>
            <a:ext cx="7772400" cy="84455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="1">
                <a:solidFill>
                  <a:srgbClr val="0066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164" name="Body Level One…"/>
          <p:cNvSpPr txBox="1">
            <a:spLocks noGrp="1"/>
          </p:cNvSpPr>
          <p:nvPr>
            <p:ph type="body" idx="1"/>
          </p:nvPr>
        </p:nvSpPr>
        <p:spPr>
          <a:xfrm>
            <a:off x="2571750" y="1724025"/>
            <a:ext cx="7029450" cy="513397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400"/>
              </a:spcBef>
              <a:buClr>
                <a:srgbClr val="006600"/>
              </a:buClr>
              <a:buSzPct val="90000"/>
              <a:buFontTx/>
              <a:buChar char="»"/>
              <a:defRPr sz="2000">
                <a:solidFill>
                  <a:srgbClr val="660066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774700" indent="-317500">
              <a:lnSpc>
                <a:spcPct val="100000"/>
              </a:lnSpc>
              <a:spcBef>
                <a:spcPts val="400"/>
              </a:spcBef>
              <a:buClr>
                <a:srgbClr val="006600"/>
              </a:buClr>
              <a:buSzPct val="90000"/>
              <a:buFontTx/>
              <a:buChar char=""/>
              <a:defRPr sz="2000">
                <a:solidFill>
                  <a:srgbClr val="660066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marL="1168400" indent="-254000">
              <a:lnSpc>
                <a:spcPct val="100000"/>
              </a:lnSpc>
              <a:spcBef>
                <a:spcPts val="400"/>
              </a:spcBef>
              <a:buClr>
                <a:srgbClr val="006600"/>
              </a:buClr>
              <a:buSzPct val="90000"/>
              <a:buFontTx/>
              <a:buChar char=""/>
              <a:defRPr sz="2000">
                <a:solidFill>
                  <a:srgbClr val="660066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marL="1625600" indent="-254000">
              <a:lnSpc>
                <a:spcPct val="100000"/>
              </a:lnSpc>
              <a:spcBef>
                <a:spcPts val="400"/>
              </a:spcBef>
              <a:buClr>
                <a:srgbClr val="006600"/>
              </a:buClr>
              <a:buFontTx/>
              <a:buChar char="–"/>
              <a:defRPr sz="2000">
                <a:solidFill>
                  <a:srgbClr val="660066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marL="2082800" indent="-254000">
              <a:lnSpc>
                <a:spcPct val="100000"/>
              </a:lnSpc>
              <a:spcBef>
                <a:spcPts val="400"/>
              </a:spcBef>
              <a:buClr>
                <a:srgbClr val="006600"/>
              </a:buClr>
              <a:buFontTx/>
              <a:buChar char="»"/>
              <a:defRPr sz="2000">
                <a:solidFill>
                  <a:srgbClr val="660066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Text"/>
          <p:cNvSpPr txBox="1">
            <a:spLocks noGrp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077200" y="6248400"/>
            <a:ext cx="1905000" cy="287087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Text"/>
          <p:cNvSpPr txBox="1">
            <a:spLocks noGrp="1"/>
          </p:cNvSpPr>
          <p:nvPr>
            <p:ph type="title"/>
          </p:nvPr>
        </p:nvSpPr>
        <p:spPr>
          <a:xfrm>
            <a:off x="2209800" y="381000"/>
            <a:ext cx="7772400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80" name="Body Level One…"/>
          <p:cNvSpPr txBox="1">
            <a:spLocks noGrp="1"/>
          </p:cNvSpPr>
          <p:nvPr>
            <p:ph type="body" idx="1"/>
          </p:nvPr>
        </p:nvSpPr>
        <p:spPr>
          <a:xfrm>
            <a:off x="2209800" y="1981200"/>
            <a:ext cx="7772400" cy="4876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700"/>
              </a:spcBef>
              <a:buFontTx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83771" indent="-326571">
              <a:lnSpc>
                <a:spcPct val="100000"/>
              </a:lnSpc>
              <a:spcBef>
                <a:spcPts val="700"/>
              </a:spcBef>
              <a:buFontTx/>
              <a:buChar char="–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19200" indent="-304800">
              <a:lnSpc>
                <a:spcPct val="100000"/>
              </a:lnSpc>
              <a:spcBef>
                <a:spcPts val="700"/>
              </a:spcBef>
              <a:buFontTx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37360" indent="-365760">
              <a:lnSpc>
                <a:spcPct val="100000"/>
              </a:lnSpc>
              <a:spcBef>
                <a:spcPts val="700"/>
              </a:spcBef>
              <a:buFontTx/>
              <a:buChar char="–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194560" indent="-365760">
              <a:lnSpc>
                <a:spcPct val="100000"/>
              </a:lnSpc>
              <a:spcBef>
                <a:spcPts val="700"/>
              </a:spcBef>
              <a:buFontTx/>
              <a:buChar char="»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077200" y="6248400"/>
            <a:ext cx="1905000" cy="287087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077200" y="6248400"/>
            <a:ext cx="1905000" cy="287087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Jim Anderson"/>
          <p:cNvSpPr txBox="1"/>
          <p:nvPr/>
        </p:nvSpPr>
        <p:spPr>
          <a:xfrm>
            <a:off x="1524000" y="6456362"/>
            <a:ext cx="1086989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1400">
                <a:solidFill>
                  <a:srgbClr val="0033CC"/>
                </a:solidFill>
              </a:rPr>
              <a:t>Jim Anderson</a:t>
            </a:r>
          </a:p>
        </p:txBody>
      </p:sp>
      <p:sp>
        <p:nvSpPr>
          <p:cNvPr id="196" name="Title Text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9142414" cy="914400"/>
          </a:xfrm>
          <a:prstGeom prst="rect">
            <a:avLst/>
          </a:prstGeom>
        </p:spPr>
        <p:txBody>
          <a:bodyPr lIns="46037" tIns="46037" rIns="46037" bIns="46037">
            <a:noAutofit/>
          </a:bodyPr>
          <a:lstStyle>
            <a:lvl1pPr>
              <a:lnSpc>
                <a:spcPct val="100000"/>
              </a:lnSpc>
              <a:defRPr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9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156824" y="6465694"/>
            <a:ext cx="282577" cy="287724"/>
          </a:xfrm>
          <a:prstGeom prst="rect">
            <a:avLst/>
          </a:prstGeom>
        </p:spPr>
        <p:txBody>
          <a:bodyPr wrap="none" lIns="46037" tIns="46037" rIns="46037" bIns="46037"/>
          <a:lstStyle>
            <a:lvl1pPr>
              <a:defRPr sz="14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Jim Anderson"/>
          <p:cNvSpPr txBox="1"/>
          <p:nvPr/>
        </p:nvSpPr>
        <p:spPr>
          <a:xfrm>
            <a:off x="1524000" y="6456362"/>
            <a:ext cx="1086989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1400">
                <a:solidFill>
                  <a:srgbClr val="0033CC"/>
                </a:solidFill>
              </a:rPr>
              <a:t>Jim Anderson</a:t>
            </a:r>
          </a:p>
        </p:txBody>
      </p:sp>
      <p:sp>
        <p:nvSpPr>
          <p:cNvPr id="205" name="Title Text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9142414" cy="914400"/>
          </a:xfrm>
          <a:prstGeom prst="rect">
            <a:avLst/>
          </a:prstGeom>
        </p:spPr>
        <p:txBody>
          <a:bodyPr lIns="46037" tIns="46037" rIns="46037" bIns="46037">
            <a:noAutofit/>
          </a:bodyPr>
          <a:lstStyle>
            <a:lvl1pPr>
              <a:lnSpc>
                <a:spcPct val="100000"/>
              </a:lnSpc>
              <a:defRPr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06" name="Body Level One…"/>
          <p:cNvSpPr txBox="1">
            <a:spLocks noGrp="1"/>
          </p:cNvSpPr>
          <p:nvPr>
            <p:ph type="body" idx="1"/>
          </p:nvPr>
        </p:nvSpPr>
        <p:spPr>
          <a:xfrm>
            <a:off x="1828800" y="1219200"/>
            <a:ext cx="8458200" cy="5638800"/>
          </a:xfrm>
          <a:prstGeom prst="rect">
            <a:avLst/>
          </a:prstGeom>
        </p:spPr>
        <p:txBody>
          <a:bodyPr lIns="46037" tIns="46037" rIns="46037" bIns="46037">
            <a:noAutofit/>
          </a:bodyPr>
          <a:lstStyle>
            <a:lvl1pPr marL="342900" indent="-3429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Tx/>
              <a:buChar char="■"/>
              <a:defRPr sz="32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83771" indent="-326571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Tx/>
              <a:buChar char="⬥"/>
              <a:defRPr sz="32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62050" indent="-3048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Tx/>
              <a:defRPr sz="32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565910" indent="-3657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Tx/>
              <a:buChar char="–"/>
              <a:defRPr sz="32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908810" indent="-3657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Tx/>
              <a:defRPr sz="32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156824" y="6465694"/>
            <a:ext cx="282577" cy="287724"/>
          </a:xfrm>
          <a:prstGeom prst="rect">
            <a:avLst/>
          </a:prstGeom>
        </p:spPr>
        <p:txBody>
          <a:bodyPr wrap="none" lIns="46037" tIns="46037" rIns="46037" bIns="46037"/>
          <a:lstStyle>
            <a:lvl1pPr>
              <a:defRPr sz="14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455472" y="6627812"/>
            <a:ext cx="212528" cy="231777"/>
          </a:xfrm>
          <a:prstGeom prst="rect">
            <a:avLst/>
          </a:prstGeom>
        </p:spPr>
        <p:txBody>
          <a:bodyPr wrap="none" lIns="46037" tIns="46037" rIns="46037" bIns="46037"/>
          <a:lstStyle>
            <a:lvl1pPr>
              <a:defRPr sz="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5" name="Title Text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9144000" cy="762000"/>
          </a:xfrm>
          <a:prstGeom prst="rect">
            <a:avLst/>
          </a:prstGeom>
        </p:spPr>
        <p:txBody>
          <a:bodyPr lIns="46037" tIns="46037" rIns="46037" bIns="46037">
            <a:noAutofit/>
          </a:bodyPr>
          <a:lstStyle>
            <a:lvl1pPr>
              <a:lnSpc>
                <a:spcPct val="70000"/>
              </a:lnSpc>
              <a:defRPr sz="20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Title Text</a:t>
            </a:r>
          </a:p>
        </p:txBody>
      </p:sp>
      <p:sp>
        <p:nvSpPr>
          <p:cNvPr id="216" name="Body Level One…"/>
          <p:cNvSpPr txBox="1">
            <a:spLocks noGrp="1"/>
          </p:cNvSpPr>
          <p:nvPr>
            <p:ph type="body" idx="1"/>
          </p:nvPr>
        </p:nvSpPr>
        <p:spPr>
          <a:xfrm>
            <a:off x="2133600" y="914400"/>
            <a:ext cx="7848600" cy="5943600"/>
          </a:xfrm>
          <a:prstGeom prst="rect">
            <a:avLst/>
          </a:prstGeom>
        </p:spPr>
        <p:txBody>
          <a:bodyPr lIns="46037" tIns="46037" rIns="46037" bIns="46037"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346075" indent="-231775">
              <a:lnSpc>
                <a:spcPts val="2600"/>
              </a:lnSpc>
              <a:spcBef>
                <a:spcPts val="0"/>
              </a:spcBef>
              <a:buSzPct val="35000"/>
              <a:buFontTx/>
              <a:buChar char=""/>
              <a:defRPr sz="1800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627062" indent="-166687">
              <a:lnSpc>
                <a:spcPts val="2600"/>
              </a:lnSpc>
              <a:spcBef>
                <a:spcPts val="0"/>
              </a:spcBef>
              <a:buSzPct val="80000"/>
              <a:buFontTx/>
              <a:buChar char="–"/>
              <a:defRPr sz="1800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147762" indent="-404812">
              <a:lnSpc>
                <a:spcPts val="2600"/>
              </a:lnSpc>
              <a:spcBef>
                <a:spcPts val="0"/>
              </a:spcBef>
              <a:buFontTx/>
              <a:buChar char="✏"/>
              <a:defRPr sz="1800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39875" indent="-169862">
              <a:lnSpc>
                <a:spcPts val="2600"/>
              </a:lnSpc>
              <a:spcBef>
                <a:spcPts val="0"/>
              </a:spcBef>
              <a:buFontTx/>
              <a:buChar char="–"/>
              <a:defRPr sz="1800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Text"/>
          <p:cNvSpPr txBox="1">
            <a:spLocks noGrp="1"/>
          </p:cNvSpPr>
          <p:nvPr>
            <p:ph type="title"/>
          </p:nvPr>
        </p:nvSpPr>
        <p:spPr>
          <a:xfrm>
            <a:off x="3181349" y="1314449"/>
            <a:ext cx="5829302" cy="857251"/>
          </a:xfrm>
          <a:prstGeom prst="rect">
            <a:avLst/>
          </a:prstGeom>
        </p:spPr>
        <p:txBody>
          <a:bodyPr lIns="34290" tIns="34290" rIns="34290" bIns="34290">
            <a:noAutofit/>
          </a:bodyPr>
          <a:lstStyle>
            <a:lvl1pPr>
              <a:lnSpc>
                <a:spcPct val="100000"/>
              </a:lnSpc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581900" y="5543550"/>
            <a:ext cx="1428751" cy="252606"/>
          </a:xfrm>
          <a:prstGeom prst="rect">
            <a:avLst/>
          </a:prstGeom>
        </p:spPr>
        <p:txBody>
          <a:bodyPr lIns="34290" tIns="34290" rIns="34290" bIns="34290" anchor="t"/>
          <a:lstStyle>
            <a:lvl1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1850" y="4589462"/>
            <a:ext cx="10515600" cy="226853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47090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47090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63675"/>
            <a:ext cx="10515600" cy="158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5210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404292"/>
            <a:ext cx="27432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.unimelb.edu.au/~moshe/620-261/dijkstra/dijkstra.html" TargetMode="External"/><Relationship Id="rId2" Type="http://schemas.openxmlformats.org/officeDocument/2006/relationships/hyperlink" Target="http://ocw.mit.edu/OcwWeb/Electrical-Engineering-and-Computer-Science/6-046JFall-2005/CourseHome/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eksforgeeks.org/dynamic-programming-set-23-bellman-ford-algorithm/" TargetMode="External"/><Relationship Id="rId1" Type="http://schemas.openxmlformats.org/officeDocument/2006/relationships/slideLayout" Target="../slideLayouts/slideLayout1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VU CS502"/>
          <p:cNvSpPr txBox="1"/>
          <p:nvPr/>
        </p:nvSpPr>
        <p:spPr>
          <a:xfrm>
            <a:off x="4038600" y="6400413"/>
            <a:ext cx="411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endParaRPr dirty="0"/>
          </a:p>
        </p:txBody>
      </p:sp>
      <p:sp>
        <p:nvSpPr>
          <p:cNvPr id="234" name="Design and Analysis of Algorithms Lecture-7: Minimum Spanning Trees"/>
          <p:cNvSpPr txBox="1">
            <a:spLocks noGrp="1"/>
          </p:cNvSpPr>
          <p:nvPr>
            <p:ph type="ctrTitle"/>
          </p:nvPr>
        </p:nvSpPr>
        <p:spPr>
          <a:xfrm>
            <a:off x="914400" y="1351280"/>
            <a:ext cx="10439400" cy="250952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>
              <a:defRPr sz="6000"/>
            </a:pPr>
            <a:r>
              <a:rPr sz="4800" dirty="0"/>
              <a:t>Minimum Spanning Trees</a:t>
            </a:r>
          </a:p>
        </p:txBody>
      </p:sp>
      <p:sp>
        <p:nvSpPr>
          <p:cNvPr id="235" name="Dr. Chung-Wen Albert Tsao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4348479"/>
            <a:ext cx="9144000" cy="90932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>
              <a:defRPr sz="2400"/>
            </a:pPr>
            <a:r>
              <a:rPr sz="3600"/>
              <a:t>Dr. Chung-Wen Albert Tsao</a:t>
            </a:r>
          </a:p>
        </p:txBody>
      </p:sp>
      <p:sp>
        <p:nvSpPr>
          <p:cNvPr id="236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4"/>
          <p:cNvSpPr txBox="1"/>
          <p:nvPr/>
        </p:nvSpPr>
        <p:spPr>
          <a:xfrm>
            <a:off x="2111375" y="2819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540" name="Line"/>
          <p:cNvSpPr/>
          <p:nvPr/>
        </p:nvSpPr>
        <p:spPr>
          <a:xfrm flipH="1">
            <a:off x="4757738" y="3124199"/>
            <a:ext cx="3810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41" name="25"/>
          <p:cNvSpPr txBox="1"/>
          <p:nvPr/>
        </p:nvSpPr>
        <p:spPr>
          <a:xfrm>
            <a:off x="4524375" y="3449637"/>
            <a:ext cx="479425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25</a:t>
            </a:r>
          </a:p>
        </p:txBody>
      </p:sp>
      <p:sp>
        <p:nvSpPr>
          <p:cNvPr id="542" name="Line"/>
          <p:cNvSpPr/>
          <p:nvPr/>
        </p:nvSpPr>
        <p:spPr>
          <a:xfrm>
            <a:off x="3505200" y="2133599"/>
            <a:ext cx="152401" cy="685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43" name="Line"/>
          <p:cNvSpPr/>
          <p:nvPr/>
        </p:nvSpPr>
        <p:spPr>
          <a:xfrm flipV="1">
            <a:off x="3809999" y="2285999"/>
            <a:ext cx="5334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44" name="Line"/>
          <p:cNvSpPr/>
          <p:nvPr/>
        </p:nvSpPr>
        <p:spPr>
          <a:xfrm flipH="1" flipV="1">
            <a:off x="3657600" y="2209799"/>
            <a:ext cx="1219201" cy="838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45" name="Line"/>
          <p:cNvSpPr/>
          <p:nvPr/>
        </p:nvSpPr>
        <p:spPr>
          <a:xfrm flipV="1">
            <a:off x="2438399" y="3124199"/>
            <a:ext cx="990602" cy="304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46" name="Line"/>
          <p:cNvSpPr/>
          <p:nvPr/>
        </p:nvSpPr>
        <p:spPr>
          <a:xfrm flipV="1">
            <a:off x="3352800" y="3276599"/>
            <a:ext cx="14478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47" name="Line"/>
          <p:cNvSpPr/>
          <p:nvPr/>
        </p:nvSpPr>
        <p:spPr>
          <a:xfrm flipV="1">
            <a:off x="2286000" y="2743200"/>
            <a:ext cx="76201" cy="5334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48" name="Line"/>
          <p:cNvSpPr/>
          <p:nvPr/>
        </p:nvSpPr>
        <p:spPr>
          <a:xfrm>
            <a:off x="2514600" y="2590799"/>
            <a:ext cx="914400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49" name="Line"/>
          <p:cNvSpPr/>
          <p:nvPr/>
        </p:nvSpPr>
        <p:spPr>
          <a:xfrm>
            <a:off x="3702050" y="1981200"/>
            <a:ext cx="6096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50" name="Line"/>
          <p:cNvSpPr/>
          <p:nvPr/>
        </p:nvSpPr>
        <p:spPr>
          <a:xfrm>
            <a:off x="4572000" y="2285999"/>
            <a:ext cx="381000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553" name="Group"/>
          <p:cNvGrpSpPr/>
          <p:nvPr/>
        </p:nvGrpSpPr>
        <p:grpSpPr>
          <a:xfrm>
            <a:off x="2209800" y="2286000"/>
            <a:ext cx="457200" cy="457200"/>
            <a:chOff x="0" y="0"/>
            <a:chExt cx="457200" cy="457200"/>
          </a:xfrm>
        </p:grpSpPr>
        <p:sp>
          <p:nvSpPr>
            <p:cNvPr id="55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552" name="A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grpSp>
        <p:nvGrpSpPr>
          <p:cNvPr id="556" name="Group"/>
          <p:cNvGrpSpPr/>
          <p:nvPr/>
        </p:nvGrpSpPr>
        <p:grpSpPr>
          <a:xfrm>
            <a:off x="2057400" y="3200400"/>
            <a:ext cx="457200" cy="457200"/>
            <a:chOff x="0" y="0"/>
            <a:chExt cx="457200" cy="457200"/>
          </a:xfrm>
        </p:grpSpPr>
        <p:sp>
          <p:nvSpPr>
            <p:cNvPr id="55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555" name="H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H</a:t>
              </a:r>
            </a:p>
          </p:txBody>
        </p:sp>
      </p:grpSp>
      <p:grpSp>
        <p:nvGrpSpPr>
          <p:cNvPr id="559" name="Group"/>
          <p:cNvGrpSpPr/>
          <p:nvPr/>
        </p:nvGrpSpPr>
        <p:grpSpPr>
          <a:xfrm>
            <a:off x="3429000" y="2819400"/>
            <a:ext cx="457200" cy="457200"/>
            <a:chOff x="0" y="0"/>
            <a:chExt cx="457200" cy="457200"/>
          </a:xfrm>
        </p:grpSpPr>
        <p:sp>
          <p:nvSpPr>
            <p:cNvPr id="55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558" name="B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B</a:t>
              </a:r>
            </a:p>
          </p:txBody>
        </p:sp>
      </p:grpSp>
      <p:grpSp>
        <p:nvGrpSpPr>
          <p:cNvPr id="562" name="Group"/>
          <p:cNvGrpSpPr/>
          <p:nvPr/>
        </p:nvGrpSpPr>
        <p:grpSpPr>
          <a:xfrm>
            <a:off x="3276600" y="1828800"/>
            <a:ext cx="457200" cy="457200"/>
            <a:chOff x="0" y="0"/>
            <a:chExt cx="457200" cy="457200"/>
          </a:xfrm>
        </p:grpSpPr>
        <p:sp>
          <p:nvSpPr>
            <p:cNvPr id="56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561" name="F"/>
            <p:cNvSpPr txBox="1"/>
            <p:nvPr/>
          </p:nvSpPr>
          <p:spPr>
            <a:xfrm>
              <a:off x="83438" y="17904"/>
              <a:ext cx="2903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</p:grpSp>
      <p:grpSp>
        <p:nvGrpSpPr>
          <p:cNvPr id="565" name="Group"/>
          <p:cNvGrpSpPr/>
          <p:nvPr/>
        </p:nvGrpSpPr>
        <p:grpSpPr>
          <a:xfrm>
            <a:off x="4343400" y="3810000"/>
            <a:ext cx="457200" cy="457200"/>
            <a:chOff x="0" y="0"/>
            <a:chExt cx="457200" cy="457200"/>
          </a:xfrm>
        </p:grpSpPr>
        <p:sp>
          <p:nvSpPr>
            <p:cNvPr id="56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564" name="E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</p:grpSp>
      <p:grpSp>
        <p:nvGrpSpPr>
          <p:cNvPr id="568" name="Group"/>
          <p:cNvGrpSpPr/>
          <p:nvPr/>
        </p:nvGrpSpPr>
        <p:grpSpPr>
          <a:xfrm>
            <a:off x="4800600" y="2895600"/>
            <a:ext cx="457200" cy="457200"/>
            <a:chOff x="0" y="0"/>
            <a:chExt cx="457200" cy="457200"/>
          </a:xfrm>
        </p:grpSpPr>
        <p:sp>
          <p:nvSpPr>
            <p:cNvPr id="56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567" name="D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</p:grpSp>
      <p:grpSp>
        <p:nvGrpSpPr>
          <p:cNvPr id="571" name="Group"/>
          <p:cNvGrpSpPr/>
          <p:nvPr/>
        </p:nvGrpSpPr>
        <p:grpSpPr>
          <a:xfrm>
            <a:off x="4267200" y="1905000"/>
            <a:ext cx="457200" cy="457200"/>
            <a:chOff x="0" y="0"/>
            <a:chExt cx="457200" cy="457200"/>
          </a:xfrm>
        </p:grpSpPr>
        <p:sp>
          <p:nvSpPr>
            <p:cNvPr id="56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570" name="C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</p:grpSp>
      <p:grpSp>
        <p:nvGrpSpPr>
          <p:cNvPr id="574" name="Group"/>
          <p:cNvGrpSpPr/>
          <p:nvPr/>
        </p:nvGrpSpPr>
        <p:grpSpPr>
          <a:xfrm>
            <a:off x="3048000" y="3810000"/>
            <a:ext cx="457200" cy="457200"/>
            <a:chOff x="0" y="0"/>
            <a:chExt cx="457200" cy="457200"/>
          </a:xfrm>
        </p:grpSpPr>
        <p:sp>
          <p:nvSpPr>
            <p:cNvPr id="57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573" name="G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G</a:t>
              </a:r>
            </a:p>
          </p:txBody>
        </p:sp>
      </p:grpSp>
      <p:sp>
        <p:nvSpPr>
          <p:cNvPr id="575" name="Line"/>
          <p:cNvSpPr/>
          <p:nvPr/>
        </p:nvSpPr>
        <p:spPr>
          <a:xfrm>
            <a:off x="3809999" y="3200399"/>
            <a:ext cx="609601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76" name="Line"/>
          <p:cNvSpPr/>
          <p:nvPr/>
        </p:nvSpPr>
        <p:spPr>
          <a:xfrm flipH="1">
            <a:off x="3505200" y="41148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77" name="Line"/>
          <p:cNvSpPr/>
          <p:nvPr/>
        </p:nvSpPr>
        <p:spPr>
          <a:xfrm flipH="1" flipV="1">
            <a:off x="2438400" y="3581399"/>
            <a:ext cx="609601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78" name="7"/>
          <p:cNvSpPr txBox="1"/>
          <p:nvPr/>
        </p:nvSpPr>
        <p:spPr>
          <a:xfrm>
            <a:off x="3810000" y="4038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579" name="2"/>
          <p:cNvSpPr txBox="1"/>
          <p:nvPr/>
        </p:nvSpPr>
        <p:spPr>
          <a:xfrm>
            <a:off x="3635375" y="3516312"/>
            <a:ext cx="3048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580" name="10"/>
          <p:cNvSpPr txBox="1"/>
          <p:nvPr/>
        </p:nvSpPr>
        <p:spPr>
          <a:xfrm>
            <a:off x="3895725" y="3178175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581" name="18"/>
          <p:cNvSpPr txBox="1"/>
          <p:nvPr/>
        </p:nvSpPr>
        <p:spPr>
          <a:xfrm>
            <a:off x="4167188" y="2709863"/>
            <a:ext cx="46831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18</a:t>
            </a:r>
          </a:p>
        </p:txBody>
      </p:sp>
      <p:sp>
        <p:nvSpPr>
          <p:cNvPr id="582" name="3"/>
          <p:cNvSpPr txBox="1"/>
          <p:nvPr/>
        </p:nvSpPr>
        <p:spPr>
          <a:xfrm>
            <a:off x="47244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583" name="4"/>
          <p:cNvSpPr txBox="1"/>
          <p:nvPr/>
        </p:nvSpPr>
        <p:spPr>
          <a:xfrm>
            <a:off x="3798888" y="253682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584" name="3"/>
          <p:cNvSpPr txBox="1"/>
          <p:nvPr/>
        </p:nvSpPr>
        <p:spPr>
          <a:xfrm>
            <a:off x="3854450" y="1752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585" name="7"/>
          <p:cNvSpPr txBox="1"/>
          <p:nvPr/>
        </p:nvSpPr>
        <p:spPr>
          <a:xfrm>
            <a:off x="33528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586" name="8"/>
          <p:cNvSpPr txBox="1"/>
          <p:nvPr/>
        </p:nvSpPr>
        <p:spPr>
          <a:xfrm>
            <a:off x="3048000" y="25908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587" name="9"/>
          <p:cNvSpPr txBox="1"/>
          <p:nvPr/>
        </p:nvSpPr>
        <p:spPr>
          <a:xfrm>
            <a:off x="2743200" y="30480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9</a:t>
            </a:r>
          </a:p>
        </p:txBody>
      </p:sp>
      <p:sp>
        <p:nvSpPr>
          <p:cNvPr id="588" name="3"/>
          <p:cNvSpPr txBox="1"/>
          <p:nvPr/>
        </p:nvSpPr>
        <p:spPr>
          <a:xfrm>
            <a:off x="2579687" y="372427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589" name="Line"/>
          <p:cNvSpPr/>
          <p:nvPr/>
        </p:nvSpPr>
        <p:spPr>
          <a:xfrm flipV="1">
            <a:off x="2635250" y="2187575"/>
            <a:ext cx="685801" cy="3048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0" name="10"/>
          <p:cNvSpPr txBox="1"/>
          <p:nvPr/>
        </p:nvSpPr>
        <p:spPr>
          <a:xfrm>
            <a:off x="2667000" y="2057400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591" name="Start with any node, say D"/>
          <p:cNvSpPr txBox="1"/>
          <p:nvPr/>
        </p:nvSpPr>
        <p:spPr>
          <a:xfrm>
            <a:off x="5562600" y="1524000"/>
            <a:ext cx="289560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Start with any node, say D</a:t>
            </a:r>
          </a:p>
        </p:txBody>
      </p:sp>
      <p:graphicFrame>
        <p:nvGraphicFramePr>
          <p:cNvPr id="592" name="Table"/>
          <p:cNvGraphicFramePr/>
          <p:nvPr/>
        </p:nvGraphicFramePr>
        <p:xfrm>
          <a:off x="5867400" y="1981200"/>
          <a:ext cx="2133600" cy="303371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G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H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93" name="Line"/>
          <p:cNvSpPr/>
          <p:nvPr/>
        </p:nvSpPr>
        <p:spPr>
          <a:xfrm>
            <a:off x="3581400" y="1447800"/>
            <a:ext cx="2009775" cy="2514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94" name="2"/>
          <p:cNvSpPr txBox="1"/>
          <p:nvPr/>
        </p:nvSpPr>
        <p:spPr>
          <a:xfrm>
            <a:off x="4724400" y="1295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595" name="Line"/>
          <p:cNvSpPr/>
          <p:nvPr/>
        </p:nvSpPr>
        <p:spPr>
          <a:xfrm flipH="1">
            <a:off x="4800599" y="3810000"/>
            <a:ext cx="228601" cy="195264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6" name="dv = Cheapest edge cost to T…"/>
          <p:cNvSpPr txBox="1">
            <a:spLocks noGrp="1"/>
          </p:cNvSpPr>
          <p:nvPr>
            <p:ph type="body" sz="quarter" idx="4294967295"/>
          </p:nvPr>
        </p:nvSpPr>
        <p:spPr>
          <a:xfrm>
            <a:off x="1195148" y="5235824"/>
            <a:ext cx="9205518" cy="114300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 lim="800000"/>
          </a:ln>
        </p:spPr>
        <p:txBody>
          <a:bodyPr/>
          <a:lstStyle/>
          <a:p>
            <a:pPr marL="0" indent="0" defTabSz="77724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7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d</a:t>
            </a:r>
            <a:r>
              <a:rPr i="1" baseline="-28352"/>
              <a:t>v</a:t>
            </a:r>
            <a:r>
              <a:t> = Cheapest edge cost to T</a:t>
            </a:r>
          </a:p>
          <a:p>
            <a:pPr marL="0" indent="0" defTabSz="77724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7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p</a:t>
            </a:r>
            <a:r>
              <a:rPr i="1" baseline="-28352"/>
              <a:t>v</a:t>
            </a:r>
            <a:r>
              <a:t> = Node in T to which the cheapest edge is connected</a:t>
            </a:r>
          </a:p>
        </p:txBody>
      </p:sp>
      <p:sp>
        <p:nvSpPr>
          <p:cNvPr id="597" name="Prim’s Algorithm: Walk-Through"/>
          <p:cNvSpPr txBox="1"/>
          <p:nvPr/>
        </p:nvSpPr>
        <p:spPr>
          <a:xfrm>
            <a:off x="2032736" y="276320"/>
            <a:ext cx="7530342" cy="715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Prim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Walk-Through</a:t>
            </a:r>
          </a:p>
        </p:txBody>
      </p:sp>
    </p:spTree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7" name="Line"/>
          <p:cNvSpPr/>
          <p:nvPr/>
        </p:nvSpPr>
        <p:spPr>
          <a:xfrm flipH="1">
            <a:off x="4634760" y="4164963"/>
            <a:ext cx="285751" cy="5715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378" name="25"/>
          <p:cNvSpPr txBox="1"/>
          <p:nvPr/>
        </p:nvSpPr>
        <p:spPr>
          <a:xfrm>
            <a:off x="4459737" y="4409041"/>
            <a:ext cx="359570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25</a:t>
            </a:r>
          </a:p>
        </p:txBody>
      </p:sp>
      <p:sp>
        <p:nvSpPr>
          <p:cNvPr id="4379" name="Line"/>
          <p:cNvSpPr/>
          <p:nvPr/>
        </p:nvSpPr>
        <p:spPr>
          <a:xfrm>
            <a:off x="3695356" y="3422013"/>
            <a:ext cx="114301" cy="51435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380" name="Line"/>
          <p:cNvSpPr/>
          <p:nvPr/>
        </p:nvSpPr>
        <p:spPr>
          <a:xfrm flipV="1">
            <a:off x="3923956" y="3536313"/>
            <a:ext cx="400051" cy="5715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381" name="Line"/>
          <p:cNvSpPr/>
          <p:nvPr/>
        </p:nvSpPr>
        <p:spPr>
          <a:xfrm flipH="1" flipV="1">
            <a:off x="3809656" y="3479163"/>
            <a:ext cx="914401" cy="62865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382" name="Line"/>
          <p:cNvSpPr/>
          <p:nvPr/>
        </p:nvSpPr>
        <p:spPr>
          <a:xfrm>
            <a:off x="2952406" y="3764913"/>
            <a:ext cx="685801" cy="28575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383" name="Line"/>
          <p:cNvSpPr/>
          <p:nvPr/>
        </p:nvSpPr>
        <p:spPr>
          <a:xfrm>
            <a:off x="3842993" y="3307713"/>
            <a:ext cx="45720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384" name="Line"/>
          <p:cNvSpPr/>
          <p:nvPr/>
        </p:nvSpPr>
        <p:spPr>
          <a:xfrm>
            <a:off x="4495456" y="3536313"/>
            <a:ext cx="285751" cy="457202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385" name="Circle"/>
          <p:cNvSpPr/>
          <p:nvPr/>
        </p:nvSpPr>
        <p:spPr>
          <a:xfrm>
            <a:off x="2723806" y="3536313"/>
            <a:ext cx="342901" cy="342901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386" name="A"/>
          <p:cNvSpPr txBox="1"/>
          <p:nvPr/>
        </p:nvSpPr>
        <p:spPr>
          <a:xfrm>
            <a:off x="2781243" y="3563490"/>
            <a:ext cx="228026" cy="288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A</a:t>
            </a:r>
          </a:p>
        </p:txBody>
      </p:sp>
      <p:sp>
        <p:nvSpPr>
          <p:cNvPr id="4387" name="Circle"/>
          <p:cNvSpPr/>
          <p:nvPr/>
        </p:nvSpPr>
        <p:spPr>
          <a:xfrm>
            <a:off x="3638206" y="3936363"/>
            <a:ext cx="342901" cy="342902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388" name="B"/>
          <p:cNvSpPr txBox="1"/>
          <p:nvPr/>
        </p:nvSpPr>
        <p:spPr>
          <a:xfrm>
            <a:off x="3701249" y="3963539"/>
            <a:ext cx="216814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B</a:t>
            </a:r>
          </a:p>
        </p:txBody>
      </p:sp>
      <p:sp>
        <p:nvSpPr>
          <p:cNvPr id="4389" name="Circle"/>
          <p:cNvSpPr/>
          <p:nvPr/>
        </p:nvSpPr>
        <p:spPr>
          <a:xfrm>
            <a:off x="3523906" y="3193413"/>
            <a:ext cx="342901" cy="342901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390" name="F"/>
          <p:cNvSpPr txBox="1"/>
          <p:nvPr/>
        </p:nvSpPr>
        <p:spPr>
          <a:xfrm>
            <a:off x="3592654" y="3220590"/>
            <a:ext cx="205404" cy="288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F</a:t>
            </a:r>
          </a:p>
        </p:txBody>
      </p:sp>
      <p:sp>
        <p:nvSpPr>
          <p:cNvPr id="4391" name="Circle"/>
          <p:cNvSpPr/>
          <p:nvPr/>
        </p:nvSpPr>
        <p:spPr>
          <a:xfrm>
            <a:off x="4324006" y="4679313"/>
            <a:ext cx="342901" cy="342901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392" name="E"/>
          <p:cNvSpPr txBox="1"/>
          <p:nvPr/>
        </p:nvSpPr>
        <p:spPr>
          <a:xfrm>
            <a:off x="4387049" y="4706490"/>
            <a:ext cx="216814" cy="288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E</a:t>
            </a:r>
          </a:p>
        </p:txBody>
      </p:sp>
      <p:sp>
        <p:nvSpPr>
          <p:cNvPr id="4393" name="Circle"/>
          <p:cNvSpPr/>
          <p:nvPr/>
        </p:nvSpPr>
        <p:spPr>
          <a:xfrm>
            <a:off x="4691426" y="3993434"/>
            <a:ext cx="342901" cy="342901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394" name="D"/>
          <p:cNvSpPr txBox="1"/>
          <p:nvPr/>
        </p:nvSpPr>
        <p:spPr>
          <a:xfrm>
            <a:off x="4724344" y="4020689"/>
            <a:ext cx="228025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D</a:t>
            </a:r>
          </a:p>
        </p:txBody>
      </p:sp>
      <p:sp>
        <p:nvSpPr>
          <p:cNvPr id="4395" name="Circle"/>
          <p:cNvSpPr/>
          <p:nvPr/>
        </p:nvSpPr>
        <p:spPr>
          <a:xfrm>
            <a:off x="4266856" y="3250563"/>
            <a:ext cx="342901" cy="342902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396" name="C"/>
          <p:cNvSpPr txBox="1"/>
          <p:nvPr/>
        </p:nvSpPr>
        <p:spPr>
          <a:xfrm>
            <a:off x="4324293" y="3277740"/>
            <a:ext cx="228026" cy="288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C</a:t>
            </a:r>
          </a:p>
        </p:txBody>
      </p:sp>
      <p:sp>
        <p:nvSpPr>
          <p:cNvPr id="4397" name="Line"/>
          <p:cNvSpPr/>
          <p:nvPr/>
        </p:nvSpPr>
        <p:spPr>
          <a:xfrm>
            <a:off x="3923955" y="4222113"/>
            <a:ext cx="457201" cy="457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398" name="10"/>
          <p:cNvSpPr txBox="1"/>
          <p:nvPr/>
        </p:nvSpPr>
        <p:spPr>
          <a:xfrm>
            <a:off x="3988249" y="4205445"/>
            <a:ext cx="359570" cy="190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4399" name="18"/>
          <p:cNvSpPr txBox="1"/>
          <p:nvPr/>
        </p:nvSpPr>
        <p:spPr>
          <a:xfrm>
            <a:off x="4191847" y="3854211"/>
            <a:ext cx="351235" cy="190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18</a:t>
            </a:r>
          </a:p>
        </p:txBody>
      </p:sp>
      <p:sp>
        <p:nvSpPr>
          <p:cNvPr id="4400" name="1"/>
          <p:cNvSpPr txBox="1"/>
          <p:nvPr/>
        </p:nvSpPr>
        <p:spPr>
          <a:xfrm>
            <a:off x="4609756" y="3593463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</a:t>
            </a:r>
          </a:p>
        </p:txBody>
      </p:sp>
      <p:sp>
        <p:nvSpPr>
          <p:cNvPr id="4401" name="5"/>
          <p:cNvSpPr txBox="1"/>
          <p:nvPr/>
        </p:nvSpPr>
        <p:spPr>
          <a:xfrm>
            <a:off x="3915622" y="3724432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5</a:t>
            </a:r>
          </a:p>
        </p:txBody>
      </p:sp>
      <p:sp>
        <p:nvSpPr>
          <p:cNvPr id="4402" name="3"/>
          <p:cNvSpPr txBox="1"/>
          <p:nvPr/>
        </p:nvSpPr>
        <p:spPr>
          <a:xfrm>
            <a:off x="3957293" y="3136263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4403" name="7"/>
          <p:cNvSpPr txBox="1"/>
          <p:nvPr/>
        </p:nvSpPr>
        <p:spPr>
          <a:xfrm>
            <a:off x="3581056" y="3593463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4404" name="8"/>
          <p:cNvSpPr txBox="1"/>
          <p:nvPr/>
        </p:nvSpPr>
        <p:spPr>
          <a:xfrm>
            <a:off x="3352456" y="3764913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4405" name="Line"/>
          <p:cNvSpPr/>
          <p:nvPr/>
        </p:nvSpPr>
        <p:spPr>
          <a:xfrm flipV="1">
            <a:off x="3042893" y="3462494"/>
            <a:ext cx="514351" cy="2286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06" name="10"/>
          <p:cNvSpPr txBox="1"/>
          <p:nvPr/>
        </p:nvSpPr>
        <p:spPr>
          <a:xfrm>
            <a:off x="3066706" y="3364863"/>
            <a:ext cx="359569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4407" name="Line"/>
          <p:cNvSpPr/>
          <p:nvPr/>
        </p:nvSpPr>
        <p:spPr>
          <a:xfrm>
            <a:off x="3752506" y="2907663"/>
            <a:ext cx="1507332" cy="1885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408" name="2"/>
          <p:cNvSpPr txBox="1"/>
          <p:nvPr/>
        </p:nvSpPr>
        <p:spPr>
          <a:xfrm>
            <a:off x="4609756" y="2793363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4409" name="Line"/>
          <p:cNvSpPr/>
          <p:nvPr/>
        </p:nvSpPr>
        <p:spPr>
          <a:xfrm flipH="1">
            <a:off x="4666906" y="4679313"/>
            <a:ext cx="171451" cy="146449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10" name="Circle"/>
          <p:cNvSpPr/>
          <p:nvPr/>
        </p:nvSpPr>
        <p:spPr>
          <a:xfrm>
            <a:off x="2719574" y="3529177"/>
            <a:ext cx="342901" cy="342901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411" name="A"/>
          <p:cNvSpPr txBox="1"/>
          <p:nvPr/>
        </p:nvSpPr>
        <p:spPr>
          <a:xfrm>
            <a:off x="2782281" y="3548078"/>
            <a:ext cx="228026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A</a:t>
            </a:r>
          </a:p>
        </p:txBody>
      </p:sp>
      <p:grpSp>
        <p:nvGrpSpPr>
          <p:cNvPr id="4414" name="Group"/>
          <p:cNvGrpSpPr/>
          <p:nvPr/>
        </p:nvGrpSpPr>
        <p:grpSpPr>
          <a:xfrm>
            <a:off x="5491121" y="3051645"/>
            <a:ext cx="4167497" cy="3626643"/>
            <a:chOff x="44428" y="44428"/>
            <a:chExt cx="4167495" cy="3626641"/>
          </a:xfrm>
        </p:grpSpPr>
        <p:graphicFrame>
          <p:nvGraphicFramePr>
            <p:cNvPr id="4412" name="Table"/>
            <p:cNvGraphicFramePr/>
            <p:nvPr/>
          </p:nvGraphicFramePr>
          <p:xfrm>
            <a:off x="2226057" y="44428"/>
            <a:ext cx="1985866" cy="3112936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80054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6266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2264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518823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 b="1" i="1"/>
                          <a:t>edge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 b="1" i="1"/>
                          <a:t>cost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60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8823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/>
                        </a:pPr>
                        <a:r>
                          <a:rPr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(A,B)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/>
                        </a:pPr>
                        <a:r>
                          <a:rPr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8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8823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/>
                        </a:pPr>
                        <a:r>
                          <a:rPr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(A,F)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/>
                        </a:pPr>
                        <a:r>
                          <a:rPr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10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18823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/>
                        </a:pPr>
                        <a:r>
                          <a:rPr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(B,E)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/>
                        </a:pPr>
                        <a:r>
                          <a:rPr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10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518823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/>
                          <a:t>(F,D)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/>
                          <a:t>18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/>
                          <a:t> 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518823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/>
                        </a:pPr>
                        <a:r>
                          <a:rPr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(D,E)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/>
                          <a:t>25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/>
                          <a:t> 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4413" name="Table"/>
            <p:cNvGraphicFramePr/>
            <p:nvPr/>
          </p:nvGraphicFramePr>
          <p:xfrm>
            <a:off x="44428" y="46525"/>
            <a:ext cx="1879282" cy="3624544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80540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3693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3693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604091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 b="1" i="1"/>
                          <a:t>edge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 b="1" i="1"/>
                          <a:t>cost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600" baseline="-2500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04091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/>
                          <a:t>(C,D)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/>
                          <a:t>1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>
                            <a:latin typeface="Symbol"/>
                            <a:ea typeface="Symbol"/>
                            <a:cs typeface="Symbol"/>
                            <a:sym typeface="Symbol"/>
                          </a:rPr>
                          <a:t>Ö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604091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/>
                        </a:pPr>
                        <a:r>
                          <a:rPr sz="160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(E,F)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/>
                          <a:t>2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>
                            <a:latin typeface="Symbol"/>
                            <a:ea typeface="Symbol"/>
                            <a:cs typeface="Symbol"/>
                            <a:sym typeface="Symbol"/>
                          </a:rPr>
                          <a:t>Ö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604091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/>
                        </a:pPr>
                        <a:r>
                          <a:rPr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(F,C)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/>
                        </a:pPr>
                        <a:r>
                          <a:rPr sz="160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3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604091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/>
                          <a:t>(B,C)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/>
                          <a:t>5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604091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/>
                          <a:t>(B,F)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/>
                          <a:t>7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/>
                          <a:t> 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</p:grpSp>
      <p:sp>
        <p:nvSpPr>
          <p:cNvPr id="4415" name="Krusal’s Algorithm"/>
          <p:cNvSpPr txBox="1"/>
          <p:nvPr/>
        </p:nvSpPr>
        <p:spPr>
          <a:xfrm>
            <a:off x="4190642" y="509916"/>
            <a:ext cx="3185638" cy="526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>
            <a:spAutoFit/>
          </a:bodyPr>
          <a:lstStyle/>
          <a:p>
            <a:pPr algn="ctr" defTabSz="642937"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Krusal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</a:t>
            </a:r>
          </a:p>
        </p:txBody>
      </p:sp>
      <p:sp>
        <p:nvSpPr>
          <p:cNvPr id="4416" name="Home Work, Week 14, CS502, Design and Analysis of Algorithm, Spring 2016"/>
          <p:cNvSpPr txBox="1"/>
          <p:nvPr/>
        </p:nvSpPr>
        <p:spPr>
          <a:xfrm>
            <a:off x="2814444" y="1105070"/>
            <a:ext cx="6338915" cy="206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717" tIns="25717" rIns="25717" bIns="25717"/>
          <a:lstStyle/>
          <a:p>
            <a:pPr algn="ctr" defTabSz="4572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387600" algn="l"/>
                <a:tab pos="2667000" algn="l"/>
                <a:tab pos="2933700" algn="l"/>
                <a:tab pos="3200400" algn="l"/>
              </a:tabLst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t>Home Work, Week 14, CS502, Design and Analysis of Algorithm, Spring 2016</a:t>
            </a:r>
          </a:p>
        </p:txBody>
      </p:sp>
      <p:sp>
        <p:nvSpPr>
          <p:cNvPr id="4417" name="Kruskal’s Algorithm: Fill in the following table. (1pt for each number)"/>
          <p:cNvSpPr txBox="1"/>
          <p:nvPr/>
        </p:nvSpPr>
        <p:spPr>
          <a:xfrm>
            <a:off x="2694381" y="2137425"/>
            <a:ext cx="5409150" cy="266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/>
          <a:p>
            <a:pPr defTabSz="642937">
              <a:spcBef>
                <a:spcPts val="12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Kruskal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Fill in the following table. (1pt for each number)</a:t>
            </a:r>
          </a:p>
        </p:txBody>
      </p:sp>
    </p:spTree>
  </p:cSld>
  <p:clrMapOvr>
    <a:masterClrMapping/>
  </p:clrMapOvr>
  <p:transition spd="med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9" name="Line"/>
          <p:cNvSpPr/>
          <p:nvPr/>
        </p:nvSpPr>
        <p:spPr>
          <a:xfrm flipH="1">
            <a:off x="4634760" y="4164963"/>
            <a:ext cx="285751" cy="5715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20" name="25"/>
          <p:cNvSpPr txBox="1"/>
          <p:nvPr/>
        </p:nvSpPr>
        <p:spPr>
          <a:xfrm>
            <a:off x="4459737" y="4409041"/>
            <a:ext cx="359570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25</a:t>
            </a:r>
          </a:p>
        </p:txBody>
      </p:sp>
      <p:sp>
        <p:nvSpPr>
          <p:cNvPr id="4421" name="Line"/>
          <p:cNvSpPr/>
          <p:nvPr/>
        </p:nvSpPr>
        <p:spPr>
          <a:xfrm>
            <a:off x="3695356" y="3422013"/>
            <a:ext cx="114301" cy="51435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22" name="Line"/>
          <p:cNvSpPr/>
          <p:nvPr/>
        </p:nvSpPr>
        <p:spPr>
          <a:xfrm flipV="1">
            <a:off x="3923956" y="3536313"/>
            <a:ext cx="400051" cy="5715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23" name="Line"/>
          <p:cNvSpPr/>
          <p:nvPr/>
        </p:nvSpPr>
        <p:spPr>
          <a:xfrm flipH="1" flipV="1">
            <a:off x="3809656" y="3479163"/>
            <a:ext cx="914401" cy="62865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24" name="Line"/>
          <p:cNvSpPr/>
          <p:nvPr/>
        </p:nvSpPr>
        <p:spPr>
          <a:xfrm>
            <a:off x="2952406" y="3764913"/>
            <a:ext cx="685801" cy="28575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25" name="Line"/>
          <p:cNvSpPr/>
          <p:nvPr/>
        </p:nvSpPr>
        <p:spPr>
          <a:xfrm>
            <a:off x="3842993" y="3307713"/>
            <a:ext cx="45720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26" name="Line"/>
          <p:cNvSpPr/>
          <p:nvPr/>
        </p:nvSpPr>
        <p:spPr>
          <a:xfrm>
            <a:off x="4495456" y="3536313"/>
            <a:ext cx="285751" cy="457202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27" name="Circle"/>
          <p:cNvSpPr/>
          <p:nvPr/>
        </p:nvSpPr>
        <p:spPr>
          <a:xfrm>
            <a:off x="2723806" y="3536313"/>
            <a:ext cx="342901" cy="342901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428" name="A"/>
          <p:cNvSpPr txBox="1"/>
          <p:nvPr/>
        </p:nvSpPr>
        <p:spPr>
          <a:xfrm>
            <a:off x="2781243" y="3563490"/>
            <a:ext cx="228026" cy="288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A</a:t>
            </a:r>
          </a:p>
        </p:txBody>
      </p:sp>
      <p:sp>
        <p:nvSpPr>
          <p:cNvPr id="4429" name="Circle"/>
          <p:cNvSpPr/>
          <p:nvPr/>
        </p:nvSpPr>
        <p:spPr>
          <a:xfrm>
            <a:off x="3638206" y="3936363"/>
            <a:ext cx="342901" cy="342902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430" name="B"/>
          <p:cNvSpPr txBox="1"/>
          <p:nvPr/>
        </p:nvSpPr>
        <p:spPr>
          <a:xfrm>
            <a:off x="3701249" y="3963539"/>
            <a:ext cx="216814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B</a:t>
            </a:r>
          </a:p>
        </p:txBody>
      </p:sp>
      <p:sp>
        <p:nvSpPr>
          <p:cNvPr id="4431" name="Circle"/>
          <p:cNvSpPr/>
          <p:nvPr/>
        </p:nvSpPr>
        <p:spPr>
          <a:xfrm>
            <a:off x="3523906" y="3193413"/>
            <a:ext cx="342901" cy="342901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432" name="F"/>
          <p:cNvSpPr txBox="1"/>
          <p:nvPr/>
        </p:nvSpPr>
        <p:spPr>
          <a:xfrm>
            <a:off x="3592654" y="3220590"/>
            <a:ext cx="205404" cy="288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F</a:t>
            </a:r>
          </a:p>
        </p:txBody>
      </p:sp>
      <p:sp>
        <p:nvSpPr>
          <p:cNvPr id="4433" name="Circle"/>
          <p:cNvSpPr/>
          <p:nvPr/>
        </p:nvSpPr>
        <p:spPr>
          <a:xfrm>
            <a:off x="4324006" y="4679313"/>
            <a:ext cx="342901" cy="342901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434" name="E"/>
          <p:cNvSpPr txBox="1"/>
          <p:nvPr/>
        </p:nvSpPr>
        <p:spPr>
          <a:xfrm>
            <a:off x="4387049" y="4706490"/>
            <a:ext cx="216814" cy="288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E</a:t>
            </a:r>
          </a:p>
        </p:txBody>
      </p:sp>
      <p:sp>
        <p:nvSpPr>
          <p:cNvPr id="4435" name="Circle"/>
          <p:cNvSpPr/>
          <p:nvPr/>
        </p:nvSpPr>
        <p:spPr>
          <a:xfrm>
            <a:off x="4691426" y="3993434"/>
            <a:ext cx="342901" cy="342901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436" name="D"/>
          <p:cNvSpPr txBox="1"/>
          <p:nvPr/>
        </p:nvSpPr>
        <p:spPr>
          <a:xfrm>
            <a:off x="4724344" y="4020689"/>
            <a:ext cx="228025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D</a:t>
            </a:r>
          </a:p>
        </p:txBody>
      </p:sp>
      <p:sp>
        <p:nvSpPr>
          <p:cNvPr id="4437" name="Circle"/>
          <p:cNvSpPr/>
          <p:nvPr/>
        </p:nvSpPr>
        <p:spPr>
          <a:xfrm>
            <a:off x="4266856" y="3250563"/>
            <a:ext cx="342901" cy="342902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438" name="C"/>
          <p:cNvSpPr txBox="1"/>
          <p:nvPr/>
        </p:nvSpPr>
        <p:spPr>
          <a:xfrm>
            <a:off x="4324293" y="3277740"/>
            <a:ext cx="228026" cy="288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C</a:t>
            </a:r>
          </a:p>
        </p:txBody>
      </p:sp>
      <p:sp>
        <p:nvSpPr>
          <p:cNvPr id="4439" name="Line"/>
          <p:cNvSpPr/>
          <p:nvPr/>
        </p:nvSpPr>
        <p:spPr>
          <a:xfrm>
            <a:off x="3923955" y="4222113"/>
            <a:ext cx="457201" cy="457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40" name="10"/>
          <p:cNvSpPr txBox="1"/>
          <p:nvPr/>
        </p:nvSpPr>
        <p:spPr>
          <a:xfrm>
            <a:off x="3988249" y="4205445"/>
            <a:ext cx="359570" cy="190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4441" name="18"/>
          <p:cNvSpPr txBox="1"/>
          <p:nvPr/>
        </p:nvSpPr>
        <p:spPr>
          <a:xfrm>
            <a:off x="4191847" y="3854211"/>
            <a:ext cx="351235" cy="190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18</a:t>
            </a:r>
          </a:p>
        </p:txBody>
      </p:sp>
      <p:sp>
        <p:nvSpPr>
          <p:cNvPr id="4442" name="1"/>
          <p:cNvSpPr txBox="1"/>
          <p:nvPr/>
        </p:nvSpPr>
        <p:spPr>
          <a:xfrm>
            <a:off x="4609756" y="3593463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</a:t>
            </a:r>
          </a:p>
        </p:txBody>
      </p:sp>
      <p:sp>
        <p:nvSpPr>
          <p:cNvPr id="4443" name="5"/>
          <p:cNvSpPr txBox="1"/>
          <p:nvPr/>
        </p:nvSpPr>
        <p:spPr>
          <a:xfrm>
            <a:off x="3915622" y="3724432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5</a:t>
            </a:r>
          </a:p>
        </p:txBody>
      </p:sp>
      <p:sp>
        <p:nvSpPr>
          <p:cNvPr id="4444" name="3"/>
          <p:cNvSpPr txBox="1"/>
          <p:nvPr/>
        </p:nvSpPr>
        <p:spPr>
          <a:xfrm>
            <a:off x="3957293" y="3136263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4445" name="7"/>
          <p:cNvSpPr txBox="1"/>
          <p:nvPr/>
        </p:nvSpPr>
        <p:spPr>
          <a:xfrm>
            <a:off x="3581056" y="3593463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4446" name="8"/>
          <p:cNvSpPr txBox="1"/>
          <p:nvPr/>
        </p:nvSpPr>
        <p:spPr>
          <a:xfrm>
            <a:off x="3352456" y="3764913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4447" name="Line"/>
          <p:cNvSpPr/>
          <p:nvPr/>
        </p:nvSpPr>
        <p:spPr>
          <a:xfrm flipV="1">
            <a:off x="3042893" y="3462494"/>
            <a:ext cx="514351" cy="2286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48" name="10"/>
          <p:cNvSpPr txBox="1"/>
          <p:nvPr/>
        </p:nvSpPr>
        <p:spPr>
          <a:xfrm>
            <a:off x="3066706" y="3364863"/>
            <a:ext cx="359569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4449" name="Line"/>
          <p:cNvSpPr/>
          <p:nvPr/>
        </p:nvSpPr>
        <p:spPr>
          <a:xfrm>
            <a:off x="3752506" y="2907663"/>
            <a:ext cx="1507332" cy="1885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450" name="2"/>
          <p:cNvSpPr txBox="1"/>
          <p:nvPr/>
        </p:nvSpPr>
        <p:spPr>
          <a:xfrm>
            <a:off x="4609756" y="2793363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4451" name="Line"/>
          <p:cNvSpPr/>
          <p:nvPr/>
        </p:nvSpPr>
        <p:spPr>
          <a:xfrm flipH="1">
            <a:off x="4666906" y="4679313"/>
            <a:ext cx="171451" cy="146449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52" name="Circle"/>
          <p:cNvSpPr/>
          <p:nvPr/>
        </p:nvSpPr>
        <p:spPr>
          <a:xfrm>
            <a:off x="2719574" y="3529177"/>
            <a:ext cx="342901" cy="342901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453" name="A"/>
          <p:cNvSpPr txBox="1"/>
          <p:nvPr/>
        </p:nvSpPr>
        <p:spPr>
          <a:xfrm>
            <a:off x="2782281" y="3548078"/>
            <a:ext cx="228026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A</a:t>
            </a:r>
          </a:p>
        </p:txBody>
      </p:sp>
      <p:grpSp>
        <p:nvGrpSpPr>
          <p:cNvPr id="4456" name="Group"/>
          <p:cNvGrpSpPr/>
          <p:nvPr/>
        </p:nvGrpSpPr>
        <p:grpSpPr>
          <a:xfrm>
            <a:off x="6048803" y="3033111"/>
            <a:ext cx="2707028" cy="3097562"/>
            <a:chOff x="28575" y="28575"/>
            <a:chExt cx="2707027" cy="3097560"/>
          </a:xfrm>
        </p:grpSpPr>
        <p:graphicFrame>
          <p:nvGraphicFramePr>
            <p:cNvPr id="4454" name="Table"/>
            <p:cNvGraphicFramePr/>
            <p:nvPr/>
          </p:nvGraphicFramePr>
          <p:xfrm>
            <a:off x="1431715" y="28575"/>
            <a:ext cx="1303887" cy="2499674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5143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8948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000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35359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 b="1" i="1"/>
                          <a:t>edge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 b="1" i="1"/>
                          <a:t>cost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60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35359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/>
                        </a:pPr>
                        <a:r>
                          <a:rPr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(A,B)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/>
                        </a:pPr>
                        <a:r>
                          <a:rPr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8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35359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/>
                        </a:pPr>
                        <a:r>
                          <a:rPr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(A,F)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/>
                        </a:pPr>
                        <a:r>
                          <a:rPr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10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35359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/>
                        </a:pPr>
                        <a:r>
                          <a:rPr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(B,E)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/>
                        </a:pPr>
                        <a:r>
                          <a:rPr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10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35359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/>
                          <a:t>(F,D)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/>
                          <a:t>18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/>
                          <a:t> 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35359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/>
                        </a:pPr>
                        <a:r>
                          <a:rPr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(D,E)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/>
                          <a:t>25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/>
                          <a:t> 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4455" name="Table"/>
            <p:cNvGraphicFramePr/>
            <p:nvPr/>
          </p:nvGraphicFramePr>
          <p:xfrm>
            <a:off x="28575" y="29923"/>
            <a:ext cx="1200150" cy="3096212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5143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429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429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89867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 b="1" i="1"/>
                          <a:t>edge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 b="1" i="1"/>
                          <a:t>cost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600" baseline="-2500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89867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/>
                          <a:t>(C,D)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/>
                          <a:t>1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>
                            <a:latin typeface="Symbol"/>
                            <a:ea typeface="Symbol"/>
                            <a:cs typeface="Symbol"/>
                            <a:sym typeface="Symbol"/>
                          </a:rPr>
                          <a:t>Ö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89867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/>
                        </a:pPr>
                        <a:r>
                          <a:rPr sz="160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(E,F)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/>
                          <a:t>2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>
                            <a:latin typeface="Symbol"/>
                            <a:ea typeface="Symbol"/>
                            <a:cs typeface="Symbol"/>
                            <a:sym typeface="Symbol"/>
                          </a:rPr>
                          <a:t>Ö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89867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/>
                        </a:pPr>
                        <a:r>
                          <a:rPr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(F,C)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/>
                        </a:pPr>
                        <a:r>
                          <a:rPr sz="160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3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>
                            <a:latin typeface="Symbol"/>
                            <a:ea typeface="Symbol"/>
                            <a:cs typeface="Symbol"/>
                            <a:sym typeface="Symbol"/>
                          </a:rPr>
                          <a:t>Ö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89867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/>
                          <a:t>(B,C)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/>
                        </a:pPr>
                        <a:r>
                          <a:rPr sz="160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5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89867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/>
                          <a:t>(B,F)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/>
                          <a:t>7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/>
                          <a:t> 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</p:grpSp>
      <p:sp>
        <p:nvSpPr>
          <p:cNvPr id="4457" name="Krusal’s Algorithm"/>
          <p:cNvSpPr txBox="1"/>
          <p:nvPr/>
        </p:nvSpPr>
        <p:spPr>
          <a:xfrm>
            <a:off x="4190642" y="509916"/>
            <a:ext cx="3185638" cy="526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>
            <a:spAutoFit/>
          </a:bodyPr>
          <a:lstStyle/>
          <a:p>
            <a:pPr algn="ctr" defTabSz="642937"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Krusal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</a:t>
            </a:r>
          </a:p>
        </p:txBody>
      </p:sp>
      <p:sp>
        <p:nvSpPr>
          <p:cNvPr id="4458" name="Home Work, Week 14, CS502, Design and Analysis of Algorithm, Spring 2016"/>
          <p:cNvSpPr txBox="1"/>
          <p:nvPr/>
        </p:nvSpPr>
        <p:spPr>
          <a:xfrm>
            <a:off x="2814444" y="1105070"/>
            <a:ext cx="6338915" cy="206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717" tIns="25717" rIns="25717" bIns="25717"/>
          <a:lstStyle/>
          <a:p>
            <a:pPr algn="ctr" defTabSz="4572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387600" algn="l"/>
                <a:tab pos="2667000" algn="l"/>
                <a:tab pos="2933700" algn="l"/>
                <a:tab pos="3200400" algn="l"/>
              </a:tabLst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t>Home Work, Week 14, CS502, Design and Analysis of Algorithm, Spring 2016</a:t>
            </a:r>
          </a:p>
        </p:txBody>
      </p:sp>
      <p:sp>
        <p:nvSpPr>
          <p:cNvPr id="4459" name="Kruskal’s Algorithm: Fill in the following table. (1pt for each number)"/>
          <p:cNvSpPr txBox="1"/>
          <p:nvPr/>
        </p:nvSpPr>
        <p:spPr>
          <a:xfrm>
            <a:off x="2694381" y="2137425"/>
            <a:ext cx="5409150" cy="266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/>
          <a:p>
            <a:pPr defTabSz="642937">
              <a:spcBef>
                <a:spcPts val="12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Kruskal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Fill in the following table. (1pt for each number)</a:t>
            </a:r>
          </a:p>
        </p:txBody>
      </p:sp>
    </p:spTree>
  </p:cSld>
  <p:clrMapOvr>
    <a:masterClrMapping/>
  </p:clrMapOvr>
  <p:transition spd="med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1" name="Line"/>
          <p:cNvSpPr/>
          <p:nvPr/>
        </p:nvSpPr>
        <p:spPr>
          <a:xfrm flipH="1">
            <a:off x="4634760" y="4164963"/>
            <a:ext cx="285751" cy="5715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62" name="25"/>
          <p:cNvSpPr txBox="1"/>
          <p:nvPr/>
        </p:nvSpPr>
        <p:spPr>
          <a:xfrm>
            <a:off x="4459737" y="4409041"/>
            <a:ext cx="359570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25</a:t>
            </a:r>
          </a:p>
        </p:txBody>
      </p:sp>
      <p:sp>
        <p:nvSpPr>
          <p:cNvPr id="4463" name="Line"/>
          <p:cNvSpPr/>
          <p:nvPr/>
        </p:nvSpPr>
        <p:spPr>
          <a:xfrm>
            <a:off x="3695356" y="3422013"/>
            <a:ext cx="114301" cy="51435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64" name="Line"/>
          <p:cNvSpPr/>
          <p:nvPr/>
        </p:nvSpPr>
        <p:spPr>
          <a:xfrm flipV="1">
            <a:off x="3923956" y="3536313"/>
            <a:ext cx="400051" cy="571501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65" name="Line"/>
          <p:cNvSpPr/>
          <p:nvPr/>
        </p:nvSpPr>
        <p:spPr>
          <a:xfrm flipH="1" flipV="1">
            <a:off x="3809656" y="3479163"/>
            <a:ext cx="914401" cy="62865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66" name="Line"/>
          <p:cNvSpPr/>
          <p:nvPr/>
        </p:nvSpPr>
        <p:spPr>
          <a:xfrm>
            <a:off x="2952406" y="3764913"/>
            <a:ext cx="685801" cy="28575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67" name="Line"/>
          <p:cNvSpPr/>
          <p:nvPr/>
        </p:nvSpPr>
        <p:spPr>
          <a:xfrm>
            <a:off x="3842993" y="3307713"/>
            <a:ext cx="45720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68" name="Line"/>
          <p:cNvSpPr/>
          <p:nvPr/>
        </p:nvSpPr>
        <p:spPr>
          <a:xfrm>
            <a:off x="4495456" y="3536313"/>
            <a:ext cx="285751" cy="457202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69" name="Circle"/>
          <p:cNvSpPr/>
          <p:nvPr/>
        </p:nvSpPr>
        <p:spPr>
          <a:xfrm>
            <a:off x="2723806" y="3536313"/>
            <a:ext cx="342901" cy="342901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470" name="A"/>
          <p:cNvSpPr txBox="1"/>
          <p:nvPr/>
        </p:nvSpPr>
        <p:spPr>
          <a:xfrm>
            <a:off x="2781243" y="3563490"/>
            <a:ext cx="228026" cy="288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A</a:t>
            </a:r>
          </a:p>
        </p:txBody>
      </p:sp>
      <p:sp>
        <p:nvSpPr>
          <p:cNvPr id="4471" name="Circle"/>
          <p:cNvSpPr/>
          <p:nvPr/>
        </p:nvSpPr>
        <p:spPr>
          <a:xfrm>
            <a:off x="3638206" y="3936363"/>
            <a:ext cx="342901" cy="342902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472" name="B"/>
          <p:cNvSpPr txBox="1"/>
          <p:nvPr/>
        </p:nvSpPr>
        <p:spPr>
          <a:xfrm>
            <a:off x="3701249" y="3963539"/>
            <a:ext cx="216814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B</a:t>
            </a:r>
          </a:p>
        </p:txBody>
      </p:sp>
      <p:sp>
        <p:nvSpPr>
          <p:cNvPr id="4473" name="Circle"/>
          <p:cNvSpPr/>
          <p:nvPr/>
        </p:nvSpPr>
        <p:spPr>
          <a:xfrm>
            <a:off x="3523906" y="3193413"/>
            <a:ext cx="342901" cy="342901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474" name="F"/>
          <p:cNvSpPr txBox="1"/>
          <p:nvPr/>
        </p:nvSpPr>
        <p:spPr>
          <a:xfrm>
            <a:off x="3592654" y="3220590"/>
            <a:ext cx="205404" cy="288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F</a:t>
            </a:r>
          </a:p>
        </p:txBody>
      </p:sp>
      <p:sp>
        <p:nvSpPr>
          <p:cNvPr id="4475" name="Circle"/>
          <p:cNvSpPr/>
          <p:nvPr/>
        </p:nvSpPr>
        <p:spPr>
          <a:xfrm>
            <a:off x="4324006" y="4679313"/>
            <a:ext cx="342901" cy="342901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476" name="E"/>
          <p:cNvSpPr txBox="1"/>
          <p:nvPr/>
        </p:nvSpPr>
        <p:spPr>
          <a:xfrm>
            <a:off x="4387049" y="4706490"/>
            <a:ext cx="216814" cy="288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E</a:t>
            </a:r>
          </a:p>
        </p:txBody>
      </p:sp>
      <p:sp>
        <p:nvSpPr>
          <p:cNvPr id="4477" name="Circle"/>
          <p:cNvSpPr/>
          <p:nvPr/>
        </p:nvSpPr>
        <p:spPr>
          <a:xfrm>
            <a:off x="4691426" y="3993434"/>
            <a:ext cx="342901" cy="342901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478" name="D"/>
          <p:cNvSpPr txBox="1"/>
          <p:nvPr/>
        </p:nvSpPr>
        <p:spPr>
          <a:xfrm>
            <a:off x="4724344" y="4020689"/>
            <a:ext cx="228025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D</a:t>
            </a:r>
          </a:p>
        </p:txBody>
      </p:sp>
      <p:sp>
        <p:nvSpPr>
          <p:cNvPr id="4479" name="Circle"/>
          <p:cNvSpPr/>
          <p:nvPr/>
        </p:nvSpPr>
        <p:spPr>
          <a:xfrm>
            <a:off x="4266856" y="3250563"/>
            <a:ext cx="342901" cy="342902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480" name="C"/>
          <p:cNvSpPr txBox="1"/>
          <p:nvPr/>
        </p:nvSpPr>
        <p:spPr>
          <a:xfrm>
            <a:off x="4324293" y="3277740"/>
            <a:ext cx="228026" cy="288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C</a:t>
            </a:r>
          </a:p>
        </p:txBody>
      </p:sp>
      <p:sp>
        <p:nvSpPr>
          <p:cNvPr id="4481" name="Line"/>
          <p:cNvSpPr/>
          <p:nvPr/>
        </p:nvSpPr>
        <p:spPr>
          <a:xfrm>
            <a:off x="3923955" y="4222113"/>
            <a:ext cx="457201" cy="457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82" name="10"/>
          <p:cNvSpPr txBox="1"/>
          <p:nvPr/>
        </p:nvSpPr>
        <p:spPr>
          <a:xfrm>
            <a:off x="3988249" y="4205445"/>
            <a:ext cx="359570" cy="190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4483" name="18"/>
          <p:cNvSpPr txBox="1"/>
          <p:nvPr/>
        </p:nvSpPr>
        <p:spPr>
          <a:xfrm>
            <a:off x="4191847" y="3854211"/>
            <a:ext cx="351235" cy="190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18</a:t>
            </a:r>
          </a:p>
        </p:txBody>
      </p:sp>
      <p:sp>
        <p:nvSpPr>
          <p:cNvPr id="4484" name="1"/>
          <p:cNvSpPr txBox="1"/>
          <p:nvPr/>
        </p:nvSpPr>
        <p:spPr>
          <a:xfrm>
            <a:off x="4609756" y="3593463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</a:t>
            </a:r>
          </a:p>
        </p:txBody>
      </p:sp>
      <p:sp>
        <p:nvSpPr>
          <p:cNvPr id="4485" name="5"/>
          <p:cNvSpPr txBox="1"/>
          <p:nvPr/>
        </p:nvSpPr>
        <p:spPr>
          <a:xfrm>
            <a:off x="3915622" y="3724432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5</a:t>
            </a:r>
          </a:p>
        </p:txBody>
      </p:sp>
      <p:sp>
        <p:nvSpPr>
          <p:cNvPr id="4486" name="3"/>
          <p:cNvSpPr txBox="1"/>
          <p:nvPr/>
        </p:nvSpPr>
        <p:spPr>
          <a:xfrm>
            <a:off x="3957293" y="3136263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4487" name="7"/>
          <p:cNvSpPr txBox="1"/>
          <p:nvPr/>
        </p:nvSpPr>
        <p:spPr>
          <a:xfrm>
            <a:off x="3581056" y="3593463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4488" name="8"/>
          <p:cNvSpPr txBox="1"/>
          <p:nvPr/>
        </p:nvSpPr>
        <p:spPr>
          <a:xfrm>
            <a:off x="3352456" y="3764913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4489" name="Line"/>
          <p:cNvSpPr/>
          <p:nvPr/>
        </p:nvSpPr>
        <p:spPr>
          <a:xfrm flipV="1">
            <a:off x="3042893" y="3462494"/>
            <a:ext cx="514351" cy="2286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90" name="10"/>
          <p:cNvSpPr txBox="1"/>
          <p:nvPr/>
        </p:nvSpPr>
        <p:spPr>
          <a:xfrm>
            <a:off x="3066706" y="3364863"/>
            <a:ext cx="359569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4491" name="Line"/>
          <p:cNvSpPr/>
          <p:nvPr/>
        </p:nvSpPr>
        <p:spPr>
          <a:xfrm>
            <a:off x="3752506" y="2907663"/>
            <a:ext cx="1507332" cy="1885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492" name="2"/>
          <p:cNvSpPr txBox="1"/>
          <p:nvPr/>
        </p:nvSpPr>
        <p:spPr>
          <a:xfrm>
            <a:off x="4609756" y="2793363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4493" name="Line"/>
          <p:cNvSpPr/>
          <p:nvPr/>
        </p:nvSpPr>
        <p:spPr>
          <a:xfrm flipH="1">
            <a:off x="4666906" y="4679313"/>
            <a:ext cx="171451" cy="146449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94" name="Circle"/>
          <p:cNvSpPr/>
          <p:nvPr/>
        </p:nvSpPr>
        <p:spPr>
          <a:xfrm>
            <a:off x="2719574" y="3529177"/>
            <a:ext cx="342901" cy="342901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495" name="A"/>
          <p:cNvSpPr txBox="1"/>
          <p:nvPr/>
        </p:nvSpPr>
        <p:spPr>
          <a:xfrm>
            <a:off x="2782281" y="3548078"/>
            <a:ext cx="228026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A</a:t>
            </a:r>
          </a:p>
        </p:txBody>
      </p:sp>
      <p:graphicFrame>
        <p:nvGraphicFramePr>
          <p:cNvPr id="4496" name="Table"/>
          <p:cNvGraphicFramePr/>
          <p:nvPr/>
        </p:nvGraphicFramePr>
        <p:xfrm>
          <a:off x="8080785" y="3090537"/>
          <a:ext cx="2141820" cy="213375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63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edge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cost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(A,B)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(B,E)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(F,D)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18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(D,E)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25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497" name="Table"/>
          <p:cNvGraphicFramePr/>
          <p:nvPr/>
        </p:nvGraphicFramePr>
        <p:xfrm>
          <a:off x="6048803" y="3034460"/>
          <a:ext cx="1769757" cy="233920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98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6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edge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cost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6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(C,D)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6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(E,F)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86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(F,C)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86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(B,C)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86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7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98" name="Krusal’s Algorithm"/>
          <p:cNvSpPr txBox="1"/>
          <p:nvPr/>
        </p:nvSpPr>
        <p:spPr>
          <a:xfrm>
            <a:off x="4190642" y="509916"/>
            <a:ext cx="3185638" cy="526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>
            <a:spAutoFit/>
          </a:bodyPr>
          <a:lstStyle/>
          <a:p>
            <a:pPr algn="ctr" defTabSz="642937"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Krusal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</a:t>
            </a:r>
          </a:p>
        </p:txBody>
      </p:sp>
      <p:sp>
        <p:nvSpPr>
          <p:cNvPr id="4499" name="Home Work, Week 14, CS502, Design and Analysis of Algorithm, Spring 2016"/>
          <p:cNvSpPr txBox="1"/>
          <p:nvPr/>
        </p:nvSpPr>
        <p:spPr>
          <a:xfrm>
            <a:off x="2814444" y="1105070"/>
            <a:ext cx="6338915" cy="206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717" tIns="25717" rIns="25717" bIns="25717"/>
          <a:lstStyle/>
          <a:p>
            <a:pPr algn="ctr" defTabSz="4572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387600" algn="l"/>
                <a:tab pos="2667000" algn="l"/>
                <a:tab pos="2933700" algn="l"/>
                <a:tab pos="3200400" algn="l"/>
              </a:tabLst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t>Home Work, Week 14, CS502, Design and Analysis of Algorithm, Spring 2016</a:t>
            </a:r>
          </a:p>
        </p:txBody>
      </p:sp>
      <p:sp>
        <p:nvSpPr>
          <p:cNvPr id="4500" name="Kruskal’s Algorithm: Fill in the following table. (1pt for each number)"/>
          <p:cNvSpPr txBox="1"/>
          <p:nvPr/>
        </p:nvSpPr>
        <p:spPr>
          <a:xfrm>
            <a:off x="2694381" y="2137425"/>
            <a:ext cx="5409150" cy="266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/>
          <a:p>
            <a:pPr defTabSz="642937">
              <a:spcBef>
                <a:spcPts val="12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Kruskal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Fill in the following table. (1pt for each number)</a:t>
            </a:r>
          </a:p>
        </p:txBody>
      </p:sp>
    </p:spTree>
  </p:cSld>
  <p:clrMapOvr>
    <a:masterClrMapping/>
  </p:clrMapOvr>
  <p:transition spd="med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2" name="Line"/>
          <p:cNvSpPr/>
          <p:nvPr/>
        </p:nvSpPr>
        <p:spPr>
          <a:xfrm flipH="1">
            <a:off x="4634760" y="4164963"/>
            <a:ext cx="285751" cy="5715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03" name="25"/>
          <p:cNvSpPr txBox="1"/>
          <p:nvPr/>
        </p:nvSpPr>
        <p:spPr>
          <a:xfrm>
            <a:off x="4459737" y="4409041"/>
            <a:ext cx="359570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25</a:t>
            </a:r>
          </a:p>
        </p:txBody>
      </p:sp>
      <p:sp>
        <p:nvSpPr>
          <p:cNvPr id="4504" name="Line"/>
          <p:cNvSpPr/>
          <p:nvPr/>
        </p:nvSpPr>
        <p:spPr>
          <a:xfrm>
            <a:off x="3695356" y="3422013"/>
            <a:ext cx="114301" cy="51435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05" name="Line"/>
          <p:cNvSpPr/>
          <p:nvPr/>
        </p:nvSpPr>
        <p:spPr>
          <a:xfrm flipV="1">
            <a:off x="3923956" y="3536313"/>
            <a:ext cx="400051" cy="571501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06" name="Line"/>
          <p:cNvSpPr/>
          <p:nvPr/>
        </p:nvSpPr>
        <p:spPr>
          <a:xfrm flipH="1" flipV="1">
            <a:off x="3809656" y="3479163"/>
            <a:ext cx="914401" cy="62865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07" name="Line"/>
          <p:cNvSpPr/>
          <p:nvPr/>
        </p:nvSpPr>
        <p:spPr>
          <a:xfrm>
            <a:off x="2952406" y="3764913"/>
            <a:ext cx="685801" cy="28575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08" name="Line"/>
          <p:cNvSpPr/>
          <p:nvPr/>
        </p:nvSpPr>
        <p:spPr>
          <a:xfrm>
            <a:off x="3842993" y="3307713"/>
            <a:ext cx="45720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09" name="Line"/>
          <p:cNvSpPr/>
          <p:nvPr/>
        </p:nvSpPr>
        <p:spPr>
          <a:xfrm>
            <a:off x="4495456" y="3536313"/>
            <a:ext cx="285751" cy="457202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10" name="Circle"/>
          <p:cNvSpPr/>
          <p:nvPr/>
        </p:nvSpPr>
        <p:spPr>
          <a:xfrm>
            <a:off x="2723806" y="3536313"/>
            <a:ext cx="342901" cy="342901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511" name="A"/>
          <p:cNvSpPr txBox="1"/>
          <p:nvPr/>
        </p:nvSpPr>
        <p:spPr>
          <a:xfrm>
            <a:off x="2781243" y="3563490"/>
            <a:ext cx="228026" cy="288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A</a:t>
            </a:r>
          </a:p>
        </p:txBody>
      </p:sp>
      <p:sp>
        <p:nvSpPr>
          <p:cNvPr id="4512" name="Circle"/>
          <p:cNvSpPr/>
          <p:nvPr/>
        </p:nvSpPr>
        <p:spPr>
          <a:xfrm>
            <a:off x="3638206" y="3936363"/>
            <a:ext cx="342901" cy="342902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513" name="B"/>
          <p:cNvSpPr txBox="1"/>
          <p:nvPr/>
        </p:nvSpPr>
        <p:spPr>
          <a:xfrm>
            <a:off x="3701249" y="3963539"/>
            <a:ext cx="216814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B</a:t>
            </a:r>
          </a:p>
        </p:txBody>
      </p:sp>
      <p:sp>
        <p:nvSpPr>
          <p:cNvPr id="4514" name="Circle"/>
          <p:cNvSpPr/>
          <p:nvPr/>
        </p:nvSpPr>
        <p:spPr>
          <a:xfrm>
            <a:off x="3523906" y="3193413"/>
            <a:ext cx="342901" cy="342901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515" name="F"/>
          <p:cNvSpPr txBox="1"/>
          <p:nvPr/>
        </p:nvSpPr>
        <p:spPr>
          <a:xfrm>
            <a:off x="3592654" y="3220590"/>
            <a:ext cx="205404" cy="288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F</a:t>
            </a:r>
          </a:p>
        </p:txBody>
      </p:sp>
      <p:sp>
        <p:nvSpPr>
          <p:cNvPr id="4516" name="Circle"/>
          <p:cNvSpPr/>
          <p:nvPr/>
        </p:nvSpPr>
        <p:spPr>
          <a:xfrm>
            <a:off x="4324006" y="4679313"/>
            <a:ext cx="342901" cy="342901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517" name="E"/>
          <p:cNvSpPr txBox="1"/>
          <p:nvPr/>
        </p:nvSpPr>
        <p:spPr>
          <a:xfrm>
            <a:off x="4387049" y="4706490"/>
            <a:ext cx="216814" cy="288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E</a:t>
            </a:r>
          </a:p>
        </p:txBody>
      </p:sp>
      <p:sp>
        <p:nvSpPr>
          <p:cNvPr id="4518" name="Circle"/>
          <p:cNvSpPr/>
          <p:nvPr/>
        </p:nvSpPr>
        <p:spPr>
          <a:xfrm>
            <a:off x="4691426" y="3993434"/>
            <a:ext cx="342901" cy="342901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519" name="D"/>
          <p:cNvSpPr txBox="1"/>
          <p:nvPr/>
        </p:nvSpPr>
        <p:spPr>
          <a:xfrm>
            <a:off x="4724344" y="4020689"/>
            <a:ext cx="228025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D</a:t>
            </a:r>
          </a:p>
        </p:txBody>
      </p:sp>
      <p:sp>
        <p:nvSpPr>
          <p:cNvPr id="4520" name="Circle"/>
          <p:cNvSpPr/>
          <p:nvPr/>
        </p:nvSpPr>
        <p:spPr>
          <a:xfrm>
            <a:off x="4266856" y="3250563"/>
            <a:ext cx="342901" cy="342902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521" name="C"/>
          <p:cNvSpPr txBox="1"/>
          <p:nvPr/>
        </p:nvSpPr>
        <p:spPr>
          <a:xfrm>
            <a:off x="4324293" y="3277740"/>
            <a:ext cx="228026" cy="288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C</a:t>
            </a:r>
          </a:p>
        </p:txBody>
      </p:sp>
      <p:sp>
        <p:nvSpPr>
          <p:cNvPr id="4522" name="Line"/>
          <p:cNvSpPr/>
          <p:nvPr/>
        </p:nvSpPr>
        <p:spPr>
          <a:xfrm>
            <a:off x="3923955" y="4222113"/>
            <a:ext cx="457201" cy="457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23" name="10"/>
          <p:cNvSpPr txBox="1"/>
          <p:nvPr/>
        </p:nvSpPr>
        <p:spPr>
          <a:xfrm>
            <a:off x="3988249" y="4205445"/>
            <a:ext cx="359570" cy="190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4524" name="18"/>
          <p:cNvSpPr txBox="1"/>
          <p:nvPr/>
        </p:nvSpPr>
        <p:spPr>
          <a:xfrm>
            <a:off x="4191847" y="3854211"/>
            <a:ext cx="351235" cy="190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18</a:t>
            </a:r>
          </a:p>
        </p:txBody>
      </p:sp>
      <p:sp>
        <p:nvSpPr>
          <p:cNvPr id="4525" name="1"/>
          <p:cNvSpPr txBox="1"/>
          <p:nvPr/>
        </p:nvSpPr>
        <p:spPr>
          <a:xfrm>
            <a:off x="4609756" y="3593463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</a:t>
            </a:r>
          </a:p>
        </p:txBody>
      </p:sp>
      <p:sp>
        <p:nvSpPr>
          <p:cNvPr id="4526" name="5"/>
          <p:cNvSpPr txBox="1"/>
          <p:nvPr/>
        </p:nvSpPr>
        <p:spPr>
          <a:xfrm>
            <a:off x="3915622" y="3724432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5</a:t>
            </a:r>
          </a:p>
        </p:txBody>
      </p:sp>
      <p:sp>
        <p:nvSpPr>
          <p:cNvPr id="4527" name="3"/>
          <p:cNvSpPr txBox="1"/>
          <p:nvPr/>
        </p:nvSpPr>
        <p:spPr>
          <a:xfrm>
            <a:off x="3957293" y="3136263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4528" name="7"/>
          <p:cNvSpPr txBox="1"/>
          <p:nvPr/>
        </p:nvSpPr>
        <p:spPr>
          <a:xfrm>
            <a:off x="3581056" y="3593463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4529" name="8"/>
          <p:cNvSpPr txBox="1"/>
          <p:nvPr/>
        </p:nvSpPr>
        <p:spPr>
          <a:xfrm>
            <a:off x="3352456" y="3764913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4530" name="Line"/>
          <p:cNvSpPr/>
          <p:nvPr/>
        </p:nvSpPr>
        <p:spPr>
          <a:xfrm flipV="1">
            <a:off x="3042893" y="3462494"/>
            <a:ext cx="514351" cy="2286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31" name="10"/>
          <p:cNvSpPr txBox="1"/>
          <p:nvPr/>
        </p:nvSpPr>
        <p:spPr>
          <a:xfrm>
            <a:off x="3066706" y="3364863"/>
            <a:ext cx="359569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4532" name="Line"/>
          <p:cNvSpPr/>
          <p:nvPr/>
        </p:nvSpPr>
        <p:spPr>
          <a:xfrm>
            <a:off x="3752506" y="2907663"/>
            <a:ext cx="1507332" cy="1885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533" name="2"/>
          <p:cNvSpPr txBox="1"/>
          <p:nvPr/>
        </p:nvSpPr>
        <p:spPr>
          <a:xfrm>
            <a:off x="4609756" y="2793363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4534" name="Line"/>
          <p:cNvSpPr/>
          <p:nvPr/>
        </p:nvSpPr>
        <p:spPr>
          <a:xfrm flipH="1">
            <a:off x="4666906" y="4679313"/>
            <a:ext cx="171451" cy="146449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35" name="Circle"/>
          <p:cNvSpPr/>
          <p:nvPr/>
        </p:nvSpPr>
        <p:spPr>
          <a:xfrm>
            <a:off x="2719574" y="3529177"/>
            <a:ext cx="342901" cy="342901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536" name="A"/>
          <p:cNvSpPr txBox="1"/>
          <p:nvPr/>
        </p:nvSpPr>
        <p:spPr>
          <a:xfrm>
            <a:off x="2782281" y="3548078"/>
            <a:ext cx="228026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A</a:t>
            </a:r>
          </a:p>
        </p:txBody>
      </p:sp>
      <p:graphicFrame>
        <p:nvGraphicFramePr>
          <p:cNvPr id="4537" name="Table"/>
          <p:cNvGraphicFramePr/>
          <p:nvPr/>
        </p:nvGraphicFramePr>
        <p:xfrm>
          <a:off x="8080785" y="3090537"/>
          <a:ext cx="2141820" cy="213375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63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edge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cost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(A,B)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(B,E)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(F,D)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18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(D,E)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25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538" name="Table"/>
          <p:cNvGraphicFramePr/>
          <p:nvPr/>
        </p:nvGraphicFramePr>
        <p:xfrm>
          <a:off x="6048803" y="3034460"/>
          <a:ext cx="1769757" cy="233920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98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6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edge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cost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6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(C,D)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6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(E,F)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86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(F,C)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86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(B,C)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86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7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</a:t>
                      </a: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  <a:r>
                        <a:rPr sz="1600"/>
                        <a:t> 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39" name="Krusal’s Algorithm"/>
          <p:cNvSpPr txBox="1"/>
          <p:nvPr/>
        </p:nvSpPr>
        <p:spPr>
          <a:xfrm>
            <a:off x="4190642" y="509916"/>
            <a:ext cx="3185638" cy="526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>
            <a:spAutoFit/>
          </a:bodyPr>
          <a:lstStyle/>
          <a:p>
            <a:pPr algn="ctr" defTabSz="642937"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Krusal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</a:t>
            </a:r>
          </a:p>
        </p:txBody>
      </p:sp>
      <p:sp>
        <p:nvSpPr>
          <p:cNvPr id="4540" name="Home Work, Week 14, CS502, Design and Analysis of Algorithm, Spring 2016"/>
          <p:cNvSpPr txBox="1"/>
          <p:nvPr/>
        </p:nvSpPr>
        <p:spPr>
          <a:xfrm>
            <a:off x="2814444" y="1105070"/>
            <a:ext cx="6338915" cy="206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717" tIns="25717" rIns="25717" bIns="25717"/>
          <a:lstStyle/>
          <a:p>
            <a:pPr algn="ctr" defTabSz="4572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387600" algn="l"/>
                <a:tab pos="2667000" algn="l"/>
                <a:tab pos="2933700" algn="l"/>
                <a:tab pos="3200400" algn="l"/>
              </a:tabLst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t>Home Work, Week 14, CS502, Design and Analysis of Algorithm, Spring 2016</a:t>
            </a:r>
          </a:p>
        </p:txBody>
      </p:sp>
      <p:sp>
        <p:nvSpPr>
          <p:cNvPr id="4541" name="Kruskal’s Algorithm: Fill in the following table. (1pt for each number)"/>
          <p:cNvSpPr txBox="1"/>
          <p:nvPr/>
        </p:nvSpPr>
        <p:spPr>
          <a:xfrm>
            <a:off x="2694381" y="2137425"/>
            <a:ext cx="5409150" cy="266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/>
          <a:p>
            <a:pPr defTabSz="642937">
              <a:spcBef>
                <a:spcPts val="12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Kruskal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Fill in the following table. (1pt for each number)</a:t>
            </a:r>
          </a:p>
        </p:txBody>
      </p:sp>
    </p:spTree>
  </p:cSld>
  <p:clrMapOvr>
    <a:masterClrMapping/>
  </p:clrMapOvr>
  <p:transition spd="med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3" name="Line"/>
          <p:cNvSpPr/>
          <p:nvPr/>
        </p:nvSpPr>
        <p:spPr>
          <a:xfrm flipH="1">
            <a:off x="4634760" y="4164963"/>
            <a:ext cx="285751" cy="5715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44" name="25"/>
          <p:cNvSpPr txBox="1"/>
          <p:nvPr/>
        </p:nvSpPr>
        <p:spPr>
          <a:xfrm>
            <a:off x="4459737" y="4409041"/>
            <a:ext cx="359570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25</a:t>
            </a:r>
          </a:p>
        </p:txBody>
      </p:sp>
      <p:sp>
        <p:nvSpPr>
          <p:cNvPr id="4545" name="Line"/>
          <p:cNvSpPr/>
          <p:nvPr/>
        </p:nvSpPr>
        <p:spPr>
          <a:xfrm>
            <a:off x="3695356" y="3422013"/>
            <a:ext cx="114301" cy="51435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46" name="Line"/>
          <p:cNvSpPr/>
          <p:nvPr/>
        </p:nvSpPr>
        <p:spPr>
          <a:xfrm flipV="1">
            <a:off x="3923956" y="3536313"/>
            <a:ext cx="400051" cy="571501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47" name="Line"/>
          <p:cNvSpPr/>
          <p:nvPr/>
        </p:nvSpPr>
        <p:spPr>
          <a:xfrm flipH="1" flipV="1">
            <a:off x="3809656" y="3479163"/>
            <a:ext cx="914401" cy="62865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48" name="Line"/>
          <p:cNvSpPr/>
          <p:nvPr/>
        </p:nvSpPr>
        <p:spPr>
          <a:xfrm>
            <a:off x="2952406" y="3764913"/>
            <a:ext cx="685801" cy="285752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49" name="Line"/>
          <p:cNvSpPr/>
          <p:nvPr/>
        </p:nvSpPr>
        <p:spPr>
          <a:xfrm>
            <a:off x="3842993" y="3307713"/>
            <a:ext cx="45720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50" name="Line"/>
          <p:cNvSpPr/>
          <p:nvPr/>
        </p:nvSpPr>
        <p:spPr>
          <a:xfrm>
            <a:off x="4495456" y="3536313"/>
            <a:ext cx="285751" cy="457202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51" name="Circle"/>
          <p:cNvSpPr/>
          <p:nvPr/>
        </p:nvSpPr>
        <p:spPr>
          <a:xfrm>
            <a:off x="2723806" y="3536313"/>
            <a:ext cx="342901" cy="342901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552" name="A"/>
          <p:cNvSpPr txBox="1"/>
          <p:nvPr/>
        </p:nvSpPr>
        <p:spPr>
          <a:xfrm>
            <a:off x="2781243" y="3563490"/>
            <a:ext cx="228026" cy="288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A</a:t>
            </a:r>
          </a:p>
        </p:txBody>
      </p:sp>
      <p:sp>
        <p:nvSpPr>
          <p:cNvPr id="4553" name="Circle"/>
          <p:cNvSpPr/>
          <p:nvPr/>
        </p:nvSpPr>
        <p:spPr>
          <a:xfrm>
            <a:off x="3638206" y="3936363"/>
            <a:ext cx="342901" cy="342902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554" name="B"/>
          <p:cNvSpPr txBox="1"/>
          <p:nvPr/>
        </p:nvSpPr>
        <p:spPr>
          <a:xfrm>
            <a:off x="3701249" y="3963539"/>
            <a:ext cx="216814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B</a:t>
            </a:r>
          </a:p>
        </p:txBody>
      </p:sp>
      <p:sp>
        <p:nvSpPr>
          <p:cNvPr id="4555" name="Circle"/>
          <p:cNvSpPr/>
          <p:nvPr/>
        </p:nvSpPr>
        <p:spPr>
          <a:xfrm>
            <a:off x="3523906" y="3193413"/>
            <a:ext cx="342901" cy="342901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556" name="F"/>
          <p:cNvSpPr txBox="1"/>
          <p:nvPr/>
        </p:nvSpPr>
        <p:spPr>
          <a:xfrm>
            <a:off x="3592654" y="3220590"/>
            <a:ext cx="205404" cy="288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F</a:t>
            </a:r>
          </a:p>
        </p:txBody>
      </p:sp>
      <p:sp>
        <p:nvSpPr>
          <p:cNvPr id="4557" name="Circle"/>
          <p:cNvSpPr/>
          <p:nvPr/>
        </p:nvSpPr>
        <p:spPr>
          <a:xfrm>
            <a:off x="4324006" y="4679313"/>
            <a:ext cx="342901" cy="342901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558" name="E"/>
          <p:cNvSpPr txBox="1"/>
          <p:nvPr/>
        </p:nvSpPr>
        <p:spPr>
          <a:xfrm>
            <a:off x="4387049" y="4706490"/>
            <a:ext cx="216814" cy="288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E</a:t>
            </a:r>
          </a:p>
        </p:txBody>
      </p:sp>
      <p:sp>
        <p:nvSpPr>
          <p:cNvPr id="4559" name="Circle"/>
          <p:cNvSpPr/>
          <p:nvPr/>
        </p:nvSpPr>
        <p:spPr>
          <a:xfrm>
            <a:off x="4691426" y="3993434"/>
            <a:ext cx="342901" cy="342901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560" name="D"/>
          <p:cNvSpPr txBox="1"/>
          <p:nvPr/>
        </p:nvSpPr>
        <p:spPr>
          <a:xfrm>
            <a:off x="4724344" y="4020689"/>
            <a:ext cx="228025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D</a:t>
            </a:r>
          </a:p>
        </p:txBody>
      </p:sp>
      <p:sp>
        <p:nvSpPr>
          <p:cNvPr id="4561" name="Circle"/>
          <p:cNvSpPr/>
          <p:nvPr/>
        </p:nvSpPr>
        <p:spPr>
          <a:xfrm>
            <a:off x="4266856" y="3250563"/>
            <a:ext cx="342901" cy="342902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562" name="C"/>
          <p:cNvSpPr txBox="1"/>
          <p:nvPr/>
        </p:nvSpPr>
        <p:spPr>
          <a:xfrm>
            <a:off x="4324293" y="3277740"/>
            <a:ext cx="228026" cy="288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C</a:t>
            </a:r>
          </a:p>
        </p:txBody>
      </p:sp>
      <p:sp>
        <p:nvSpPr>
          <p:cNvPr id="4563" name="Line"/>
          <p:cNvSpPr/>
          <p:nvPr/>
        </p:nvSpPr>
        <p:spPr>
          <a:xfrm>
            <a:off x="3923955" y="4222113"/>
            <a:ext cx="457201" cy="457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64" name="10"/>
          <p:cNvSpPr txBox="1"/>
          <p:nvPr/>
        </p:nvSpPr>
        <p:spPr>
          <a:xfrm>
            <a:off x="3988249" y="4205445"/>
            <a:ext cx="359570" cy="190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4565" name="18"/>
          <p:cNvSpPr txBox="1"/>
          <p:nvPr/>
        </p:nvSpPr>
        <p:spPr>
          <a:xfrm>
            <a:off x="4191847" y="3854211"/>
            <a:ext cx="351235" cy="190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18</a:t>
            </a:r>
          </a:p>
        </p:txBody>
      </p:sp>
      <p:sp>
        <p:nvSpPr>
          <p:cNvPr id="4566" name="1"/>
          <p:cNvSpPr txBox="1"/>
          <p:nvPr/>
        </p:nvSpPr>
        <p:spPr>
          <a:xfrm>
            <a:off x="4609756" y="3593463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</a:t>
            </a:r>
          </a:p>
        </p:txBody>
      </p:sp>
      <p:sp>
        <p:nvSpPr>
          <p:cNvPr id="4567" name="5"/>
          <p:cNvSpPr txBox="1"/>
          <p:nvPr/>
        </p:nvSpPr>
        <p:spPr>
          <a:xfrm>
            <a:off x="3915622" y="3724432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5</a:t>
            </a:r>
          </a:p>
        </p:txBody>
      </p:sp>
      <p:sp>
        <p:nvSpPr>
          <p:cNvPr id="4568" name="3"/>
          <p:cNvSpPr txBox="1"/>
          <p:nvPr/>
        </p:nvSpPr>
        <p:spPr>
          <a:xfrm>
            <a:off x="3957293" y="3136263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4569" name="7"/>
          <p:cNvSpPr txBox="1"/>
          <p:nvPr/>
        </p:nvSpPr>
        <p:spPr>
          <a:xfrm>
            <a:off x="3581056" y="3593463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4570" name="8"/>
          <p:cNvSpPr txBox="1"/>
          <p:nvPr/>
        </p:nvSpPr>
        <p:spPr>
          <a:xfrm>
            <a:off x="3352456" y="3764913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4571" name="Line"/>
          <p:cNvSpPr/>
          <p:nvPr/>
        </p:nvSpPr>
        <p:spPr>
          <a:xfrm flipV="1">
            <a:off x="3042893" y="3462494"/>
            <a:ext cx="514351" cy="2286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72" name="10"/>
          <p:cNvSpPr txBox="1"/>
          <p:nvPr/>
        </p:nvSpPr>
        <p:spPr>
          <a:xfrm>
            <a:off x="3066706" y="3364863"/>
            <a:ext cx="359569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4573" name="Line"/>
          <p:cNvSpPr/>
          <p:nvPr/>
        </p:nvSpPr>
        <p:spPr>
          <a:xfrm>
            <a:off x="3752506" y="2907663"/>
            <a:ext cx="1507332" cy="1885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574" name="2"/>
          <p:cNvSpPr txBox="1"/>
          <p:nvPr/>
        </p:nvSpPr>
        <p:spPr>
          <a:xfrm>
            <a:off x="4609756" y="2793363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4575" name="Line"/>
          <p:cNvSpPr/>
          <p:nvPr/>
        </p:nvSpPr>
        <p:spPr>
          <a:xfrm flipH="1">
            <a:off x="4666906" y="4679313"/>
            <a:ext cx="171451" cy="146449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76" name="Circle"/>
          <p:cNvSpPr/>
          <p:nvPr/>
        </p:nvSpPr>
        <p:spPr>
          <a:xfrm>
            <a:off x="2719574" y="3529177"/>
            <a:ext cx="342901" cy="342901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577" name="A"/>
          <p:cNvSpPr txBox="1"/>
          <p:nvPr/>
        </p:nvSpPr>
        <p:spPr>
          <a:xfrm>
            <a:off x="2782281" y="3548078"/>
            <a:ext cx="228026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A</a:t>
            </a:r>
          </a:p>
        </p:txBody>
      </p:sp>
      <p:graphicFrame>
        <p:nvGraphicFramePr>
          <p:cNvPr id="4578" name="Table"/>
          <p:cNvGraphicFramePr/>
          <p:nvPr/>
        </p:nvGraphicFramePr>
        <p:xfrm>
          <a:off x="8080785" y="3090537"/>
          <a:ext cx="2141820" cy="213375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63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edge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cost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(A,B)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(B,E)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(F,D)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18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(D,E)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25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579" name="Table"/>
          <p:cNvGraphicFramePr/>
          <p:nvPr/>
        </p:nvGraphicFramePr>
        <p:xfrm>
          <a:off x="6048803" y="3034460"/>
          <a:ext cx="1769757" cy="233920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98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6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edge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cost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6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(C,D)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6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(E,F)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86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(F,C)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86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(B,C)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86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7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</a:t>
                      </a: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  <a:r>
                        <a:rPr sz="1600"/>
                        <a:t> 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80" name="Krusal’s Algorithm"/>
          <p:cNvSpPr txBox="1"/>
          <p:nvPr/>
        </p:nvSpPr>
        <p:spPr>
          <a:xfrm>
            <a:off x="4190642" y="509916"/>
            <a:ext cx="3185638" cy="526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>
            <a:spAutoFit/>
          </a:bodyPr>
          <a:lstStyle/>
          <a:p>
            <a:pPr algn="ctr" defTabSz="642937"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Krusal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</a:t>
            </a:r>
          </a:p>
        </p:txBody>
      </p:sp>
      <p:sp>
        <p:nvSpPr>
          <p:cNvPr id="4581" name="Home Work, Week 14, CS502, Design and Analysis of Algorithm, Spring 2016"/>
          <p:cNvSpPr txBox="1"/>
          <p:nvPr/>
        </p:nvSpPr>
        <p:spPr>
          <a:xfrm>
            <a:off x="2814444" y="1105070"/>
            <a:ext cx="6338915" cy="206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717" tIns="25717" rIns="25717" bIns="25717"/>
          <a:lstStyle/>
          <a:p>
            <a:pPr algn="ctr" defTabSz="4572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387600" algn="l"/>
                <a:tab pos="2667000" algn="l"/>
                <a:tab pos="2933700" algn="l"/>
                <a:tab pos="3200400" algn="l"/>
              </a:tabLst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t>Home Work, Week 14, CS502, Design and Analysis of Algorithm, Spring 2016</a:t>
            </a:r>
          </a:p>
        </p:txBody>
      </p:sp>
      <p:sp>
        <p:nvSpPr>
          <p:cNvPr id="4582" name="Kruskal’s Algorithm: Fill in the following table. (1pt for each number)"/>
          <p:cNvSpPr txBox="1"/>
          <p:nvPr/>
        </p:nvSpPr>
        <p:spPr>
          <a:xfrm>
            <a:off x="2694381" y="2137425"/>
            <a:ext cx="5409150" cy="266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/>
          <a:p>
            <a:pPr defTabSz="642937">
              <a:spcBef>
                <a:spcPts val="12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Kruskal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Fill in the following table. (1pt for each number)</a:t>
            </a:r>
          </a:p>
        </p:txBody>
      </p:sp>
    </p:spTree>
  </p:cSld>
  <p:clrMapOvr>
    <a:masterClrMapping/>
  </p:clrMapOvr>
  <p:transition spd="med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defTabSz="642937"/>
          </a:lstStyle>
          <a:p>
            <a:fld id="{86CB4B4D-7CA3-9044-876B-883B54F8677D}" type="slidenum">
              <a:t>105</a:t>
            </a:fld>
            <a:endParaRPr/>
          </a:p>
        </p:txBody>
      </p:sp>
      <p:sp>
        <p:nvSpPr>
          <p:cNvPr id="4585" name="Dijkstra’s Algorithm"/>
          <p:cNvSpPr txBox="1"/>
          <p:nvPr/>
        </p:nvSpPr>
        <p:spPr>
          <a:xfrm>
            <a:off x="4077731" y="509916"/>
            <a:ext cx="3411459" cy="526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>
            <a:spAutoFit/>
          </a:bodyPr>
          <a:lstStyle/>
          <a:p>
            <a:pPr algn="ctr" defTabSz="642937"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Dijkstra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</a:t>
            </a:r>
          </a:p>
        </p:txBody>
      </p:sp>
    </p:spTree>
  </p:cSld>
  <p:clrMapOvr>
    <a:masterClrMapping/>
  </p:clrMapOvr>
  <p:transition spd="med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87" name="Table"/>
          <p:cNvGraphicFramePr/>
          <p:nvPr/>
        </p:nvGraphicFramePr>
        <p:xfrm>
          <a:off x="6995628" y="1867107"/>
          <a:ext cx="1600200" cy="283725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79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
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588" name="dv = Shortest path length from source node s to v…"/>
          <p:cNvSpPr txBox="1">
            <a:spLocks noGrp="1"/>
          </p:cNvSpPr>
          <p:nvPr>
            <p:ph type="body" sz="quarter" idx="4294967295"/>
          </p:nvPr>
        </p:nvSpPr>
        <p:spPr>
          <a:xfrm>
            <a:off x="2420360" y="4784118"/>
            <a:ext cx="6904140" cy="85725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3175">
            <a:solidFill>
              <a:schemeClr val="accent4"/>
            </a:solidFill>
            <a:miter lim="800000"/>
          </a:ln>
        </p:spPr>
        <p:txBody>
          <a:bodyPr lIns="34290" tIns="34290" rIns="34290" bIns="34290"/>
          <a:lstStyle/>
          <a:p>
            <a:pPr marL="0" indent="0" defTabSz="594359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95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d</a:t>
            </a:r>
            <a:r>
              <a:rPr i="1" baseline="-37179"/>
              <a:t>v</a:t>
            </a:r>
            <a:r>
              <a:t> = S</a:t>
            </a:r>
            <a:r>
              <a:rPr b="1"/>
              <a:t>hortest path length from source node </a:t>
            </a:r>
            <a:r>
              <a:rPr b="1" i="1"/>
              <a:t>s </a:t>
            </a:r>
            <a:r>
              <a:rPr b="1"/>
              <a:t>to </a:t>
            </a:r>
            <a:r>
              <a:rPr b="1" i="1"/>
              <a:t>v</a:t>
            </a:r>
            <a:endParaRPr i="1"/>
          </a:p>
          <a:p>
            <a:pPr marL="0" indent="0" defTabSz="594359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95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p</a:t>
            </a:r>
            <a:r>
              <a:rPr i="1" baseline="-37179"/>
              <a:t>v</a:t>
            </a:r>
            <a:r>
              <a:t> = Node in </a:t>
            </a:r>
            <a:r>
              <a:rPr i="1"/>
              <a:t>T</a:t>
            </a:r>
            <a:r>
              <a:t> to which Node </a:t>
            </a:r>
            <a:r>
              <a:rPr i="1"/>
              <a:t>v</a:t>
            </a:r>
            <a:r>
              <a:t> is connected</a:t>
            </a:r>
          </a:p>
        </p:txBody>
      </p:sp>
      <p:sp>
        <p:nvSpPr>
          <p:cNvPr id="4589" name="Dijkstra’s Algorithm"/>
          <p:cNvSpPr txBox="1"/>
          <p:nvPr/>
        </p:nvSpPr>
        <p:spPr>
          <a:xfrm>
            <a:off x="4077731" y="509916"/>
            <a:ext cx="3411459" cy="526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>
            <a:spAutoFit/>
          </a:bodyPr>
          <a:lstStyle/>
          <a:p>
            <a:pPr algn="ctr" defTabSz="642937"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Dijkstra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</a:t>
            </a:r>
          </a:p>
        </p:txBody>
      </p:sp>
      <p:sp>
        <p:nvSpPr>
          <p:cNvPr id="4590" name="Line"/>
          <p:cNvSpPr/>
          <p:nvPr/>
        </p:nvSpPr>
        <p:spPr>
          <a:xfrm flipH="1">
            <a:off x="4930148" y="3761298"/>
            <a:ext cx="285751" cy="5715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91" name="25"/>
          <p:cNvSpPr txBox="1"/>
          <p:nvPr/>
        </p:nvSpPr>
        <p:spPr>
          <a:xfrm>
            <a:off x="4755126" y="4005377"/>
            <a:ext cx="359570" cy="190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25</a:t>
            </a:r>
          </a:p>
        </p:txBody>
      </p:sp>
      <p:sp>
        <p:nvSpPr>
          <p:cNvPr id="4592" name="Line"/>
          <p:cNvSpPr/>
          <p:nvPr/>
        </p:nvSpPr>
        <p:spPr>
          <a:xfrm>
            <a:off x="3990745" y="3018348"/>
            <a:ext cx="114301" cy="51435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93" name="Line"/>
          <p:cNvSpPr/>
          <p:nvPr/>
        </p:nvSpPr>
        <p:spPr>
          <a:xfrm flipV="1">
            <a:off x="4219345" y="3132648"/>
            <a:ext cx="400051" cy="5715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94" name="Line"/>
          <p:cNvSpPr/>
          <p:nvPr/>
        </p:nvSpPr>
        <p:spPr>
          <a:xfrm flipH="1" flipV="1">
            <a:off x="4105045" y="3075498"/>
            <a:ext cx="914401" cy="62865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95" name="Line"/>
          <p:cNvSpPr/>
          <p:nvPr/>
        </p:nvSpPr>
        <p:spPr>
          <a:xfrm>
            <a:off x="3247795" y="3361248"/>
            <a:ext cx="685801" cy="28575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96" name="Line"/>
          <p:cNvSpPr/>
          <p:nvPr/>
        </p:nvSpPr>
        <p:spPr>
          <a:xfrm>
            <a:off x="4138382" y="2904048"/>
            <a:ext cx="45720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97" name="Line"/>
          <p:cNvSpPr/>
          <p:nvPr/>
        </p:nvSpPr>
        <p:spPr>
          <a:xfrm>
            <a:off x="4790845" y="3132648"/>
            <a:ext cx="285750" cy="4572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98" name="Circle"/>
          <p:cNvSpPr/>
          <p:nvPr/>
        </p:nvSpPr>
        <p:spPr>
          <a:xfrm>
            <a:off x="3019195" y="3132648"/>
            <a:ext cx="342901" cy="342901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599" name="A"/>
          <p:cNvSpPr txBox="1"/>
          <p:nvPr/>
        </p:nvSpPr>
        <p:spPr>
          <a:xfrm>
            <a:off x="3076632" y="3159824"/>
            <a:ext cx="228026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A</a:t>
            </a:r>
          </a:p>
        </p:txBody>
      </p:sp>
      <p:sp>
        <p:nvSpPr>
          <p:cNvPr id="4600" name="Circle"/>
          <p:cNvSpPr/>
          <p:nvPr/>
        </p:nvSpPr>
        <p:spPr>
          <a:xfrm>
            <a:off x="3933595" y="3532699"/>
            <a:ext cx="342901" cy="342901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601" name="B"/>
          <p:cNvSpPr txBox="1"/>
          <p:nvPr/>
        </p:nvSpPr>
        <p:spPr>
          <a:xfrm>
            <a:off x="3996638" y="3559875"/>
            <a:ext cx="216814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B</a:t>
            </a:r>
          </a:p>
        </p:txBody>
      </p:sp>
      <p:sp>
        <p:nvSpPr>
          <p:cNvPr id="4602" name="Circle"/>
          <p:cNvSpPr/>
          <p:nvPr/>
        </p:nvSpPr>
        <p:spPr>
          <a:xfrm>
            <a:off x="3819295" y="2789748"/>
            <a:ext cx="342901" cy="342901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603" name="F"/>
          <p:cNvSpPr txBox="1"/>
          <p:nvPr/>
        </p:nvSpPr>
        <p:spPr>
          <a:xfrm>
            <a:off x="3888043" y="2816924"/>
            <a:ext cx="205404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F</a:t>
            </a:r>
          </a:p>
        </p:txBody>
      </p:sp>
      <p:sp>
        <p:nvSpPr>
          <p:cNvPr id="4604" name="Circle"/>
          <p:cNvSpPr/>
          <p:nvPr/>
        </p:nvSpPr>
        <p:spPr>
          <a:xfrm>
            <a:off x="4619395" y="4275648"/>
            <a:ext cx="342901" cy="342901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605" name="E"/>
          <p:cNvSpPr txBox="1"/>
          <p:nvPr/>
        </p:nvSpPr>
        <p:spPr>
          <a:xfrm>
            <a:off x="4682438" y="4302824"/>
            <a:ext cx="216814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E</a:t>
            </a:r>
          </a:p>
        </p:txBody>
      </p:sp>
      <p:sp>
        <p:nvSpPr>
          <p:cNvPr id="4606" name="Circle"/>
          <p:cNvSpPr/>
          <p:nvPr/>
        </p:nvSpPr>
        <p:spPr>
          <a:xfrm>
            <a:off x="4962295" y="3589848"/>
            <a:ext cx="342901" cy="342901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607" name="D"/>
          <p:cNvSpPr txBox="1"/>
          <p:nvPr/>
        </p:nvSpPr>
        <p:spPr>
          <a:xfrm>
            <a:off x="5019733" y="3617024"/>
            <a:ext cx="228025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D</a:t>
            </a:r>
          </a:p>
        </p:txBody>
      </p:sp>
      <p:sp>
        <p:nvSpPr>
          <p:cNvPr id="4608" name="Circle"/>
          <p:cNvSpPr/>
          <p:nvPr/>
        </p:nvSpPr>
        <p:spPr>
          <a:xfrm>
            <a:off x="4562245" y="2846898"/>
            <a:ext cx="342901" cy="342901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609" name="C"/>
          <p:cNvSpPr txBox="1"/>
          <p:nvPr/>
        </p:nvSpPr>
        <p:spPr>
          <a:xfrm>
            <a:off x="4619683" y="2874074"/>
            <a:ext cx="228025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C</a:t>
            </a:r>
          </a:p>
        </p:txBody>
      </p:sp>
      <p:sp>
        <p:nvSpPr>
          <p:cNvPr id="4610" name="Line"/>
          <p:cNvSpPr/>
          <p:nvPr/>
        </p:nvSpPr>
        <p:spPr>
          <a:xfrm>
            <a:off x="4219345" y="3818448"/>
            <a:ext cx="457201" cy="4572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11" name="10"/>
          <p:cNvSpPr txBox="1"/>
          <p:nvPr/>
        </p:nvSpPr>
        <p:spPr>
          <a:xfrm>
            <a:off x="4283639" y="3801780"/>
            <a:ext cx="359570" cy="190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4612" name="18"/>
          <p:cNvSpPr txBox="1"/>
          <p:nvPr/>
        </p:nvSpPr>
        <p:spPr>
          <a:xfrm>
            <a:off x="4487236" y="3450545"/>
            <a:ext cx="351235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18</a:t>
            </a:r>
          </a:p>
        </p:txBody>
      </p:sp>
      <p:sp>
        <p:nvSpPr>
          <p:cNvPr id="4613" name="1"/>
          <p:cNvSpPr txBox="1"/>
          <p:nvPr/>
        </p:nvSpPr>
        <p:spPr>
          <a:xfrm>
            <a:off x="4905145" y="3189798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</a:t>
            </a:r>
          </a:p>
        </p:txBody>
      </p:sp>
      <p:sp>
        <p:nvSpPr>
          <p:cNvPr id="4614" name="5"/>
          <p:cNvSpPr txBox="1"/>
          <p:nvPr/>
        </p:nvSpPr>
        <p:spPr>
          <a:xfrm>
            <a:off x="4211011" y="3320767"/>
            <a:ext cx="228601" cy="190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5</a:t>
            </a:r>
          </a:p>
        </p:txBody>
      </p:sp>
      <p:sp>
        <p:nvSpPr>
          <p:cNvPr id="4615" name="3"/>
          <p:cNvSpPr txBox="1"/>
          <p:nvPr/>
        </p:nvSpPr>
        <p:spPr>
          <a:xfrm>
            <a:off x="4252683" y="2732598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4616" name="7"/>
          <p:cNvSpPr txBox="1"/>
          <p:nvPr/>
        </p:nvSpPr>
        <p:spPr>
          <a:xfrm>
            <a:off x="3876445" y="3189798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4617" name="8"/>
          <p:cNvSpPr txBox="1"/>
          <p:nvPr/>
        </p:nvSpPr>
        <p:spPr>
          <a:xfrm>
            <a:off x="3647845" y="3361248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4618" name="Line"/>
          <p:cNvSpPr/>
          <p:nvPr/>
        </p:nvSpPr>
        <p:spPr>
          <a:xfrm flipV="1">
            <a:off x="3338282" y="3058829"/>
            <a:ext cx="514351" cy="2286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19" name="10"/>
          <p:cNvSpPr txBox="1"/>
          <p:nvPr/>
        </p:nvSpPr>
        <p:spPr>
          <a:xfrm>
            <a:off x="3362095" y="2961198"/>
            <a:ext cx="359569" cy="190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4620" name="Line"/>
          <p:cNvSpPr/>
          <p:nvPr/>
        </p:nvSpPr>
        <p:spPr>
          <a:xfrm>
            <a:off x="4047895" y="2503998"/>
            <a:ext cx="1507332" cy="1885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621" name="2"/>
          <p:cNvSpPr txBox="1"/>
          <p:nvPr/>
        </p:nvSpPr>
        <p:spPr>
          <a:xfrm>
            <a:off x="4905145" y="2389698"/>
            <a:ext cx="228601" cy="190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4622" name="Line"/>
          <p:cNvSpPr/>
          <p:nvPr/>
        </p:nvSpPr>
        <p:spPr>
          <a:xfrm flipH="1">
            <a:off x="4962295" y="4275648"/>
            <a:ext cx="171451" cy="146448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23" name="Circle"/>
          <p:cNvSpPr/>
          <p:nvPr/>
        </p:nvSpPr>
        <p:spPr>
          <a:xfrm>
            <a:off x="3014963" y="3125512"/>
            <a:ext cx="342901" cy="342901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624" name="A"/>
          <p:cNvSpPr txBox="1"/>
          <p:nvPr/>
        </p:nvSpPr>
        <p:spPr>
          <a:xfrm>
            <a:off x="3066651" y="3160921"/>
            <a:ext cx="228026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A</a:t>
            </a:r>
          </a:p>
        </p:txBody>
      </p:sp>
      <p:sp>
        <p:nvSpPr>
          <p:cNvPr id="4625" name="Dijkstra’s Algorithm: Fill in the table. (1pt for each number)"/>
          <p:cNvSpPr txBox="1"/>
          <p:nvPr/>
        </p:nvSpPr>
        <p:spPr>
          <a:xfrm>
            <a:off x="1731276" y="1958970"/>
            <a:ext cx="5409149" cy="266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/>
          <a:p>
            <a:pPr defTabSz="642937">
              <a:spcBef>
                <a:spcPts val="12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Dijkstra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Fill in the table. (1pt for each number)</a:t>
            </a:r>
          </a:p>
        </p:txBody>
      </p:sp>
    </p:spTree>
  </p:cSld>
  <p:clrMapOvr>
    <a:masterClrMapping/>
  </p:clrMapOvr>
  <p:transition spd="med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27" name="Table"/>
          <p:cNvGraphicFramePr/>
          <p:nvPr/>
        </p:nvGraphicFramePr>
        <p:xfrm>
          <a:off x="6995628" y="1867107"/>
          <a:ext cx="1600200" cy="283725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79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13</a:t>
                      </a:r>
                      <a:r>
                        <a:rPr sz="1600"/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
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663" name="Group"/>
          <p:cNvGrpSpPr/>
          <p:nvPr/>
        </p:nvGrpSpPr>
        <p:grpSpPr>
          <a:xfrm>
            <a:off x="3014963" y="2389698"/>
            <a:ext cx="2540264" cy="2228851"/>
            <a:chOff x="687897" y="578306"/>
            <a:chExt cx="2540262" cy="2228849"/>
          </a:xfrm>
        </p:grpSpPr>
        <p:sp>
          <p:nvSpPr>
            <p:cNvPr id="4628" name="Line"/>
            <p:cNvSpPr/>
            <p:nvPr/>
          </p:nvSpPr>
          <p:spPr>
            <a:xfrm flipH="1">
              <a:off x="2603082" y="1949906"/>
              <a:ext cx="285751" cy="5715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629" name="25"/>
            <p:cNvSpPr txBox="1"/>
            <p:nvPr/>
          </p:nvSpPr>
          <p:spPr>
            <a:xfrm>
              <a:off x="2428060" y="2193984"/>
              <a:ext cx="359569" cy="190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25</a:t>
              </a:r>
            </a:p>
          </p:txBody>
        </p:sp>
        <p:sp>
          <p:nvSpPr>
            <p:cNvPr id="4630" name="Line"/>
            <p:cNvSpPr/>
            <p:nvPr/>
          </p:nvSpPr>
          <p:spPr>
            <a:xfrm>
              <a:off x="1663678" y="1206956"/>
              <a:ext cx="114301" cy="5143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631" name="Line"/>
            <p:cNvSpPr/>
            <p:nvPr/>
          </p:nvSpPr>
          <p:spPr>
            <a:xfrm flipV="1">
              <a:off x="1892279" y="1321256"/>
              <a:ext cx="400051" cy="5715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632" name="Line"/>
            <p:cNvSpPr/>
            <p:nvPr/>
          </p:nvSpPr>
          <p:spPr>
            <a:xfrm flipH="1" flipV="1">
              <a:off x="1777978" y="1264106"/>
              <a:ext cx="914401" cy="6286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633" name="Line"/>
            <p:cNvSpPr/>
            <p:nvPr/>
          </p:nvSpPr>
          <p:spPr>
            <a:xfrm>
              <a:off x="920728" y="1549856"/>
              <a:ext cx="685801" cy="28575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634" name="Line"/>
            <p:cNvSpPr/>
            <p:nvPr/>
          </p:nvSpPr>
          <p:spPr>
            <a:xfrm>
              <a:off x="1811316" y="1092656"/>
              <a:ext cx="457201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635" name="Line"/>
            <p:cNvSpPr/>
            <p:nvPr/>
          </p:nvSpPr>
          <p:spPr>
            <a:xfrm>
              <a:off x="2463778" y="1321256"/>
              <a:ext cx="285751" cy="4572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636" name="Circle"/>
            <p:cNvSpPr/>
            <p:nvPr/>
          </p:nvSpPr>
          <p:spPr>
            <a:xfrm>
              <a:off x="692128" y="1321256"/>
              <a:ext cx="342901" cy="342901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ctr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637" name="A"/>
            <p:cNvSpPr txBox="1"/>
            <p:nvPr/>
          </p:nvSpPr>
          <p:spPr>
            <a:xfrm>
              <a:off x="749566" y="1348432"/>
              <a:ext cx="228026" cy="28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  <p:sp>
          <p:nvSpPr>
            <p:cNvPr id="4638" name="Circle"/>
            <p:cNvSpPr/>
            <p:nvPr/>
          </p:nvSpPr>
          <p:spPr>
            <a:xfrm>
              <a:off x="1606528" y="1721306"/>
              <a:ext cx="342901" cy="342901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ctr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639" name="B"/>
            <p:cNvSpPr txBox="1"/>
            <p:nvPr/>
          </p:nvSpPr>
          <p:spPr>
            <a:xfrm>
              <a:off x="1669572" y="1748482"/>
              <a:ext cx="216814" cy="28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B</a:t>
              </a:r>
            </a:p>
          </p:txBody>
        </p:sp>
        <p:sp>
          <p:nvSpPr>
            <p:cNvPr id="4640" name="Circle"/>
            <p:cNvSpPr/>
            <p:nvPr/>
          </p:nvSpPr>
          <p:spPr>
            <a:xfrm>
              <a:off x="1492228" y="978356"/>
              <a:ext cx="342901" cy="342901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ctr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641" name="F"/>
            <p:cNvSpPr txBox="1"/>
            <p:nvPr/>
          </p:nvSpPr>
          <p:spPr>
            <a:xfrm>
              <a:off x="1560977" y="1005532"/>
              <a:ext cx="205404" cy="28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  <p:sp>
          <p:nvSpPr>
            <p:cNvPr id="4642" name="Circle"/>
            <p:cNvSpPr/>
            <p:nvPr/>
          </p:nvSpPr>
          <p:spPr>
            <a:xfrm>
              <a:off x="2292328" y="2464256"/>
              <a:ext cx="342901" cy="342901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ctr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643" name="E"/>
            <p:cNvSpPr txBox="1"/>
            <p:nvPr/>
          </p:nvSpPr>
          <p:spPr>
            <a:xfrm>
              <a:off x="2355372" y="2491432"/>
              <a:ext cx="216814" cy="28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  <p:sp>
          <p:nvSpPr>
            <p:cNvPr id="4644" name="Circle"/>
            <p:cNvSpPr/>
            <p:nvPr/>
          </p:nvSpPr>
          <p:spPr>
            <a:xfrm>
              <a:off x="2635229" y="1778456"/>
              <a:ext cx="342901" cy="342901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ctr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645" name="D"/>
            <p:cNvSpPr txBox="1"/>
            <p:nvPr/>
          </p:nvSpPr>
          <p:spPr>
            <a:xfrm>
              <a:off x="2692666" y="1805632"/>
              <a:ext cx="228026" cy="28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  <p:sp>
          <p:nvSpPr>
            <p:cNvPr id="4646" name="Circle"/>
            <p:cNvSpPr/>
            <p:nvPr/>
          </p:nvSpPr>
          <p:spPr>
            <a:xfrm>
              <a:off x="2235178" y="1035506"/>
              <a:ext cx="342901" cy="342901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ctr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647" name="C"/>
            <p:cNvSpPr txBox="1"/>
            <p:nvPr/>
          </p:nvSpPr>
          <p:spPr>
            <a:xfrm>
              <a:off x="2292616" y="1062682"/>
              <a:ext cx="228026" cy="28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  <p:sp>
          <p:nvSpPr>
            <p:cNvPr id="4648" name="Line"/>
            <p:cNvSpPr/>
            <p:nvPr/>
          </p:nvSpPr>
          <p:spPr>
            <a:xfrm>
              <a:off x="1892278" y="2007056"/>
              <a:ext cx="457201" cy="4572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649" name="10"/>
            <p:cNvSpPr txBox="1"/>
            <p:nvPr/>
          </p:nvSpPr>
          <p:spPr>
            <a:xfrm>
              <a:off x="1956572" y="1990388"/>
              <a:ext cx="359570" cy="190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10</a:t>
              </a:r>
            </a:p>
          </p:txBody>
        </p:sp>
        <p:sp>
          <p:nvSpPr>
            <p:cNvPr id="4650" name="18"/>
            <p:cNvSpPr txBox="1"/>
            <p:nvPr/>
          </p:nvSpPr>
          <p:spPr>
            <a:xfrm>
              <a:off x="2160170" y="1639153"/>
              <a:ext cx="351235" cy="190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18</a:t>
              </a:r>
            </a:p>
          </p:txBody>
        </p:sp>
        <p:sp>
          <p:nvSpPr>
            <p:cNvPr id="4651" name="1"/>
            <p:cNvSpPr txBox="1"/>
            <p:nvPr/>
          </p:nvSpPr>
          <p:spPr>
            <a:xfrm>
              <a:off x="2578078" y="1378406"/>
              <a:ext cx="228601" cy="190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</a:t>
              </a:r>
            </a:p>
          </p:txBody>
        </p:sp>
        <p:sp>
          <p:nvSpPr>
            <p:cNvPr id="4652" name="5"/>
            <p:cNvSpPr txBox="1"/>
            <p:nvPr/>
          </p:nvSpPr>
          <p:spPr>
            <a:xfrm>
              <a:off x="1883945" y="1509375"/>
              <a:ext cx="228601" cy="190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5</a:t>
              </a:r>
            </a:p>
          </p:txBody>
        </p:sp>
        <p:sp>
          <p:nvSpPr>
            <p:cNvPr id="4653" name="3"/>
            <p:cNvSpPr txBox="1"/>
            <p:nvPr/>
          </p:nvSpPr>
          <p:spPr>
            <a:xfrm>
              <a:off x="1925616" y="921206"/>
              <a:ext cx="228601" cy="190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3</a:t>
              </a:r>
            </a:p>
          </p:txBody>
        </p:sp>
        <p:sp>
          <p:nvSpPr>
            <p:cNvPr id="4654" name="7"/>
            <p:cNvSpPr txBox="1"/>
            <p:nvPr/>
          </p:nvSpPr>
          <p:spPr>
            <a:xfrm>
              <a:off x="1549378" y="1378406"/>
              <a:ext cx="228601" cy="190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7</a:t>
              </a:r>
            </a:p>
          </p:txBody>
        </p:sp>
        <p:sp>
          <p:nvSpPr>
            <p:cNvPr id="4655" name="8"/>
            <p:cNvSpPr txBox="1"/>
            <p:nvPr/>
          </p:nvSpPr>
          <p:spPr>
            <a:xfrm>
              <a:off x="1320778" y="1549856"/>
              <a:ext cx="228601" cy="190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8</a:t>
              </a:r>
            </a:p>
          </p:txBody>
        </p:sp>
        <p:sp>
          <p:nvSpPr>
            <p:cNvPr id="4656" name="Line"/>
            <p:cNvSpPr/>
            <p:nvPr/>
          </p:nvSpPr>
          <p:spPr>
            <a:xfrm flipV="1">
              <a:off x="1011216" y="1247437"/>
              <a:ext cx="514351" cy="2286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657" name="10"/>
            <p:cNvSpPr txBox="1"/>
            <p:nvPr/>
          </p:nvSpPr>
          <p:spPr>
            <a:xfrm>
              <a:off x="1035028" y="1149806"/>
              <a:ext cx="359570" cy="190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10</a:t>
              </a:r>
            </a:p>
          </p:txBody>
        </p:sp>
        <p:sp>
          <p:nvSpPr>
            <p:cNvPr id="4658" name="Line"/>
            <p:cNvSpPr/>
            <p:nvPr/>
          </p:nvSpPr>
          <p:spPr>
            <a:xfrm>
              <a:off x="1720828" y="692606"/>
              <a:ext cx="1507332" cy="1885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600" extrusionOk="0">
                  <a:moveTo>
                    <a:pt x="0" y="3927"/>
                  </a:moveTo>
                  <a:cubicBezTo>
                    <a:pt x="1667" y="1964"/>
                    <a:pt x="3333" y="0"/>
                    <a:pt x="6400" y="0"/>
                  </a:cubicBezTo>
                  <a:cubicBezTo>
                    <a:pt x="9467" y="0"/>
                    <a:pt x="16000" y="1527"/>
                    <a:pt x="18400" y="3927"/>
                  </a:cubicBezTo>
                  <a:cubicBezTo>
                    <a:pt x="20800" y="6327"/>
                    <a:pt x="21600" y="11455"/>
                    <a:pt x="20800" y="14400"/>
                  </a:cubicBezTo>
                  <a:cubicBezTo>
                    <a:pt x="20000" y="17345"/>
                    <a:pt x="14800" y="20400"/>
                    <a:pt x="13600" y="21600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659" name="2"/>
            <p:cNvSpPr txBox="1"/>
            <p:nvPr/>
          </p:nvSpPr>
          <p:spPr>
            <a:xfrm>
              <a:off x="2578078" y="578306"/>
              <a:ext cx="228601" cy="190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</a:t>
              </a:r>
            </a:p>
          </p:txBody>
        </p:sp>
        <p:sp>
          <p:nvSpPr>
            <p:cNvPr id="4660" name="Line"/>
            <p:cNvSpPr/>
            <p:nvPr/>
          </p:nvSpPr>
          <p:spPr>
            <a:xfrm flipH="1">
              <a:off x="2635229" y="2464256"/>
              <a:ext cx="171451" cy="146448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661" name="Circle"/>
            <p:cNvSpPr/>
            <p:nvPr/>
          </p:nvSpPr>
          <p:spPr>
            <a:xfrm>
              <a:off x="687897" y="1314119"/>
              <a:ext cx="342901" cy="342902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662" name="A"/>
            <p:cNvSpPr txBox="1"/>
            <p:nvPr/>
          </p:nvSpPr>
          <p:spPr>
            <a:xfrm>
              <a:off x="739585" y="1349529"/>
              <a:ext cx="228025" cy="28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sp>
        <p:nvSpPr>
          <p:cNvPr id="4664" name="Dijkstra’s Algorithm"/>
          <p:cNvSpPr txBox="1"/>
          <p:nvPr/>
        </p:nvSpPr>
        <p:spPr>
          <a:xfrm>
            <a:off x="4077731" y="509916"/>
            <a:ext cx="3411459" cy="526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>
            <a:spAutoFit/>
          </a:bodyPr>
          <a:lstStyle/>
          <a:p>
            <a:pPr algn="ctr" defTabSz="642937"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Dijkstra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</a:t>
            </a:r>
          </a:p>
        </p:txBody>
      </p:sp>
    </p:spTree>
  </p:cSld>
  <p:clrMapOvr>
    <a:masterClrMapping/>
  </p:clrMapOvr>
  <p:transition spd="med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66" name="Table"/>
          <p:cNvGraphicFramePr/>
          <p:nvPr/>
        </p:nvGraphicFramePr>
        <p:xfrm>
          <a:off x="6216215" y="2262955"/>
          <a:ext cx="1600200" cy="283725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79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13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
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704" name="Group"/>
          <p:cNvGrpSpPr/>
          <p:nvPr/>
        </p:nvGrpSpPr>
        <p:grpSpPr>
          <a:xfrm>
            <a:off x="3014963" y="2389698"/>
            <a:ext cx="2540264" cy="2228851"/>
            <a:chOff x="0" y="0"/>
            <a:chExt cx="2540262" cy="2228849"/>
          </a:xfrm>
        </p:grpSpPr>
        <p:sp>
          <p:nvSpPr>
            <p:cNvPr id="4667" name="Line"/>
            <p:cNvSpPr/>
            <p:nvPr/>
          </p:nvSpPr>
          <p:spPr>
            <a:xfrm flipH="1">
              <a:off x="1915185" y="1371599"/>
              <a:ext cx="285751" cy="5715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668" name="25"/>
            <p:cNvSpPr txBox="1"/>
            <p:nvPr/>
          </p:nvSpPr>
          <p:spPr>
            <a:xfrm>
              <a:off x="1740162" y="1615678"/>
              <a:ext cx="359570" cy="190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25</a:t>
              </a:r>
            </a:p>
          </p:txBody>
        </p:sp>
        <p:sp>
          <p:nvSpPr>
            <p:cNvPr id="4669" name="Line"/>
            <p:cNvSpPr/>
            <p:nvPr/>
          </p:nvSpPr>
          <p:spPr>
            <a:xfrm>
              <a:off x="975781" y="628649"/>
              <a:ext cx="114301" cy="51435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670" name="Line"/>
            <p:cNvSpPr/>
            <p:nvPr/>
          </p:nvSpPr>
          <p:spPr>
            <a:xfrm flipV="1">
              <a:off x="1204382" y="742949"/>
              <a:ext cx="400051" cy="57150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671" name="Line"/>
            <p:cNvSpPr/>
            <p:nvPr/>
          </p:nvSpPr>
          <p:spPr>
            <a:xfrm flipH="1" flipV="1">
              <a:off x="1090082" y="685799"/>
              <a:ext cx="914401" cy="62865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672" name="Line"/>
            <p:cNvSpPr/>
            <p:nvPr/>
          </p:nvSpPr>
          <p:spPr>
            <a:xfrm>
              <a:off x="232831" y="971549"/>
              <a:ext cx="685801" cy="285752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673" name="Line"/>
            <p:cNvSpPr/>
            <p:nvPr/>
          </p:nvSpPr>
          <p:spPr>
            <a:xfrm>
              <a:off x="1123419" y="514350"/>
              <a:ext cx="457201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674" name="Line"/>
            <p:cNvSpPr/>
            <p:nvPr/>
          </p:nvSpPr>
          <p:spPr>
            <a:xfrm>
              <a:off x="1775881" y="742949"/>
              <a:ext cx="285751" cy="45720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675" name="Circle"/>
            <p:cNvSpPr/>
            <p:nvPr/>
          </p:nvSpPr>
          <p:spPr>
            <a:xfrm>
              <a:off x="918631" y="1143000"/>
              <a:ext cx="342901" cy="342901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ctr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676" name="B"/>
            <p:cNvSpPr txBox="1"/>
            <p:nvPr/>
          </p:nvSpPr>
          <p:spPr>
            <a:xfrm>
              <a:off x="981675" y="1170176"/>
              <a:ext cx="216814" cy="28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B</a:t>
              </a:r>
            </a:p>
          </p:txBody>
        </p:sp>
        <p:sp>
          <p:nvSpPr>
            <p:cNvPr id="4677" name="Circle"/>
            <p:cNvSpPr/>
            <p:nvPr/>
          </p:nvSpPr>
          <p:spPr>
            <a:xfrm>
              <a:off x="804331" y="400050"/>
              <a:ext cx="342901" cy="342901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ctr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678" name="F"/>
            <p:cNvSpPr txBox="1"/>
            <p:nvPr/>
          </p:nvSpPr>
          <p:spPr>
            <a:xfrm>
              <a:off x="873080" y="427226"/>
              <a:ext cx="205404" cy="2885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  <p:sp>
          <p:nvSpPr>
            <p:cNvPr id="4679" name="Line"/>
            <p:cNvSpPr/>
            <p:nvPr/>
          </p:nvSpPr>
          <p:spPr>
            <a:xfrm>
              <a:off x="1204381" y="1428749"/>
              <a:ext cx="457201" cy="4572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680" name="10"/>
            <p:cNvSpPr txBox="1"/>
            <p:nvPr/>
          </p:nvSpPr>
          <p:spPr>
            <a:xfrm>
              <a:off x="1268675" y="1412081"/>
              <a:ext cx="359570" cy="190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10</a:t>
              </a:r>
            </a:p>
          </p:txBody>
        </p:sp>
        <p:sp>
          <p:nvSpPr>
            <p:cNvPr id="4681" name="18"/>
            <p:cNvSpPr txBox="1"/>
            <p:nvPr/>
          </p:nvSpPr>
          <p:spPr>
            <a:xfrm>
              <a:off x="1472273" y="1060846"/>
              <a:ext cx="351235" cy="190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18</a:t>
              </a:r>
            </a:p>
          </p:txBody>
        </p:sp>
        <p:sp>
          <p:nvSpPr>
            <p:cNvPr id="4682" name="1"/>
            <p:cNvSpPr txBox="1"/>
            <p:nvPr/>
          </p:nvSpPr>
          <p:spPr>
            <a:xfrm>
              <a:off x="1890181" y="800100"/>
              <a:ext cx="228601" cy="190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</a:t>
              </a:r>
            </a:p>
          </p:txBody>
        </p:sp>
        <p:sp>
          <p:nvSpPr>
            <p:cNvPr id="4683" name="5"/>
            <p:cNvSpPr txBox="1"/>
            <p:nvPr/>
          </p:nvSpPr>
          <p:spPr>
            <a:xfrm>
              <a:off x="1196048" y="931068"/>
              <a:ext cx="228601" cy="190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5</a:t>
              </a:r>
            </a:p>
          </p:txBody>
        </p:sp>
        <p:sp>
          <p:nvSpPr>
            <p:cNvPr id="4684" name="3"/>
            <p:cNvSpPr txBox="1"/>
            <p:nvPr/>
          </p:nvSpPr>
          <p:spPr>
            <a:xfrm>
              <a:off x="1237719" y="342900"/>
              <a:ext cx="228601" cy="190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3</a:t>
              </a:r>
            </a:p>
          </p:txBody>
        </p:sp>
        <p:sp>
          <p:nvSpPr>
            <p:cNvPr id="4685" name="7"/>
            <p:cNvSpPr txBox="1"/>
            <p:nvPr/>
          </p:nvSpPr>
          <p:spPr>
            <a:xfrm>
              <a:off x="861481" y="800100"/>
              <a:ext cx="228601" cy="190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7</a:t>
              </a:r>
            </a:p>
          </p:txBody>
        </p:sp>
        <p:sp>
          <p:nvSpPr>
            <p:cNvPr id="4686" name="8"/>
            <p:cNvSpPr txBox="1"/>
            <p:nvPr/>
          </p:nvSpPr>
          <p:spPr>
            <a:xfrm>
              <a:off x="632881" y="971550"/>
              <a:ext cx="228601" cy="190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8</a:t>
              </a:r>
            </a:p>
          </p:txBody>
        </p:sp>
        <p:sp>
          <p:nvSpPr>
            <p:cNvPr id="4687" name="Line"/>
            <p:cNvSpPr/>
            <p:nvPr/>
          </p:nvSpPr>
          <p:spPr>
            <a:xfrm flipV="1">
              <a:off x="323319" y="669131"/>
              <a:ext cx="514351" cy="2286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688" name="10"/>
            <p:cNvSpPr txBox="1"/>
            <p:nvPr/>
          </p:nvSpPr>
          <p:spPr>
            <a:xfrm>
              <a:off x="347131" y="571500"/>
              <a:ext cx="359570" cy="190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10</a:t>
              </a:r>
            </a:p>
          </p:txBody>
        </p:sp>
        <p:grpSp>
          <p:nvGrpSpPr>
            <p:cNvPr id="4699" name="Group"/>
            <p:cNvGrpSpPr/>
            <p:nvPr/>
          </p:nvGrpSpPr>
          <p:grpSpPr>
            <a:xfrm>
              <a:off x="4231" y="114299"/>
              <a:ext cx="2536032" cy="2114551"/>
              <a:chOff x="0" y="0"/>
              <a:chExt cx="2536031" cy="2114549"/>
            </a:xfrm>
          </p:grpSpPr>
          <p:grpSp>
            <p:nvGrpSpPr>
              <p:cNvPr id="4697" name="Group"/>
              <p:cNvGrpSpPr/>
              <p:nvPr/>
            </p:nvGrpSpPr>
            <p:grpSpPr>
              <a:xfrm>
                <a:off x="0" y="342900"/>
                <a:ext cx="2286001" cy="1771650"/>
                <a:chOff x="0" y="0"/>
                <a:chExt cx="2286000" cy="1771649"/>
              </a:xfrm>
            </p:grpSpPr>
            <p:sp>
              <p:nvSpPr>
                <p:cNvPr id="4689" name="Circle"/>
                <p:cNvSpPr/>
                <p:nvPr/>
              </p:nvSpPr>
              <p:spPr>
                <a:xfrm>
                  <a:off x="0" y="285750"/>
                  <a:ext cx="342901" cy="342901"/>
                </a:xfrm>
                <a:prstGeom prst="ellipse">
                  <a:avLst/>
                </a:prstGeom>
                <a:solidFill>
                  <a:srgbClr val="CCCCFF"/>
                </a:solidFill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34290" tIns="34290" rIns="34290" bIns="34290" numCol="1" anchor="ctr">
                  <a:noAutofit/>
                </a:bodyPr>
                <a:lstStyle/>
                <a:p>
                  <a:pPr algn="ctr" defTabSz="642937">
                    <a:spcBef>
                      <a:spcPts val="400"/>
                    </a:spcBef>
                    <a:defRPr sz="1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4690" name="A"/>
                <p:cNvSpPr txBox="1"/>
                <p:nvPr/>
              </p:nvSpPr>
              <p:spPr>
                <a:xfrm>
                  <a:off x="57437" y="312926"/>
                  <a:ext cx="228026" cy="28854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34290" tIns="34290" rIns="34290" bIns="34290" numCol="1" anchor="ctr">
                  <a:spAutoFit/>
                </a:bodyPr>
                <a:lstStyle>
                  <a:lvl1pPr algn="ctr" defTabSz="642937">
                    <a:spcBef>
                      <a:spcPts val="500"/>
                    </a:spcBef>
                    <a:defRPr sz="1600" b="1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b="0"/>
                  </a:pPr>
                  <a:r>
                    <a:rPr b="1"/>
                    <a:t>A</a:t>
                  </a:r>
                </a:p>
              </p:txBody>
            </p:sp>
            <p:sp>
              <p:nvSpPr>
                <p:cNvPr id="4691" name="Circle"/>
                <p:cNvSpPr/>
                <p:nvPr/>
              </p:nvSpPr>
              <p:spPr>
                <a:xfrm>
                  <a:off x="1600200" y="1428749"/>
                  <a:ext cx="342901" cy="342901"/>
                </a:xfrm>
                <a:prstGeom prst="ellipse">
                  <a:avLst/>
                </a:prstGeom>
                <a:solidFill>
                  <a:srgbClr val="CCCCFF"/>
                </a:solidFill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34290" tIns="34290" rIns="34290" bIns="34290" numCol="1" anchor="ctr">
                  <a:noAutofit/>
                </a:bodyPr>
                <a:lstStyle/>
                <a:p>
                  <a:pPr algn="ctr" defTabSz="642937">
                    <a:spcBef>
                      <a:spcPts val="400"/>
                    </a:spcBef>
                    <a:defRPr sz="1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4692" name="E"/>
                <p:cNvSpPr txBox="1"/>
                <p:nvPr/>
              </p:nvSpPr>
              <p:spPr>
                <a:xfrm>
                  <a:off x="1663243" y="1455925"/>
                  <a:ext cx="216814" cy="28854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34290" tIns="34290" rIns="34290" bIns="34290" numCol="1" anchor="ctr">
                  <a:spAutoFit/>
                </a:bodyPr>
                <a:lstStyle>
                  <a:lvl1pPr algn="ctr" defTabSz="642937">
                    <a:spcBef>
                      <a:spcPts val="500"/>
                    </a:spcBef>
                    <a:defRPr sz="1600" b="1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b="0"/>
                  </a:pPr>
                  <a:r>
                    <a:rPr b="1"/>
                    <a:t>E</a:t>
                  </a:r>
                </a:p>
              </p:txBody>
            </p:sp>
            <p:sp>
              <p:nvSpPr>
                <p:cNvPr id="4693" name="Circle"/>
                <p:cNvSpPr/>
                <p:nvPr/>
              </p:nvSpPr>
              <p:spPr>
                <a:xfrm>
                  <a:off x="1943100" y="742950"/>
                  <a:ext cx="342901" cy="342901"/>
                </a:xfrm>
                <a:prstGeom prst="ellipse">
                  <a:avLst/>
                </a:prstGeom>
                <a:solidFill>
                  <a:srgbClr val="CCCCFF"/>
                </a:solidFill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34290" tIns="34290" rIns="34290" bIns="34290" numCol="1" anchor="ctr">
                  <a:noAutofit/>
                </a:bodyPr>
                <a:lstStyle/>
                <a:p>
                  <a:pPr algn="ctr" defTabSz="642937">
                    <a:spcBef>
                      <a:spcPts val="400"/>
                    </a:spcBef>
                    <a:defRPr sz="1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4694" name="D"/>
                <p:cNvSpPr txBox="1"/>
                <p:nvPr/>
              </p:nvSpPr>
              <p:spPr>
                <a:xfrm>
                  <a:off x="2000538" y="770126"/>
                  <a:ext cx="228025" cy="28854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34290" tIns="34290" rIns="34290" bIns="34290" numCol="1" anchor="ctr">
                  <a:spAutoFit/>
                </a:bodyPr>
                <a:lstStyle>
                  <a:lvl1pPr algn="ctr" defTabSz="642937">
                    <a:spcBef>
                      <a:spcPts val="500"/>
                    </a:spcBef>
                    <a:defRPr sz="1600" b="1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b="0"/>
                  </a:pPr>
                  <a:r>
                    <a:rPr b="1"/>
                    <a:t>D</a:t>
                  </a:r>
                </a:p>
              </p:txBody>
            </p:sp>
            <p:sp>
              <p:nvSpPr>
                <p:cNvPr id="4695" name="Circle"/>
                <p:cNvSpPr/>
                <p:nvPr/>
              </p:nvSpPr>
              <p:spPr>
                <a:xfrm>
                  <a:off x="1543050" y="0"/>
                  <a:ext cx="342901" cy="342901"/>
                </a:xfrm>
                <a:prstGeom prst="ellipse">
                  <a:avLst/>
                </a:prstGeom>
                <a:solidFill>
                  <a:srgbClr val="CCCCFF"/>
                </a:solidFill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34290" tIns="34290" rIns="34290" bIns="34290" numCol="1" anchor="ctr">
                  <a:noAutofit/>
                </a:bodyPr>
                <a:lstStyle/>
                <a:p>
                  <a:pPr algn="ctr" defTabSz="642937">
                    <a:spcBef>
                      <a:spcPts val="400"/>
                    </a:spcBef>
                    <a:defRPr sz="1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4696" name="C"/>
                <p:cNvSpPr txBox="1"/>
                <p:nvPr/>
              </p:nvSpPr>
              <p:spPr>
                <a:xfrm>
                  <a:off x="1600487" y="27176"/>
                  <a:ext cx="228026" cy="28854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34290" tIns="34290" rIns="34290" bIns="34290" numCol="1" anchor="ctr">
                  <a:spAutoFit/>
                </a:bodyPr>
                <a:lstStyle>
                  <a:lvl1pPr algn="ctr" defTabSz="642937">
                    <a:spcBef>
                      <a:spcPts val="500"/>
                    </a:spcBef>
                    <a:defRPr sz="1600" b="1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b="0"/>
                  </a:pPr>
                  <a:r>
                    <a:rPr b="1"/>
                    <a:t>C</a:t>
                  </a:r>
                </a:p>
              </p:txBody>
            </p:sp>
          </p:grpSp>
          <p:sp>
            <p:nvSpPr>
              <p:cNvPr id="4698" name="Line"/>
              <p:cNvSpPr/>
              <p:nvPr/>
            </p:nvSpPr>
            <p:spPr>
              <a:xfrm>
                <a:off x="1028700" y="0"/>
                <a:ext cx="1507332" cy="1885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00" h="21600" extrusionOk="0">
                    <a:moveTo>
                      <a:pt x="0" y="3927"/>
                    </a:moveTo>
                    <a:cubicBezTo>
                      <a:pt x="1667" y="1964"/>
                      <a:pt x="3333" y="0"/>
                      <a:pt x="6400" y="0"/>
                    </a:cubicBezTo>
                    <a:cubicBezTo>
                      <a:pt x="9467" y="0"/>
                      <a:pt x="16000" y="1527"/>
                      <a:pt x="18400" y="3927"/>
                    </a:cubicBezTo>
                    <a:cubicBezTo>
                      <a:pt x="20800" y="6327"/>
                      <a:pt x="21600" y="11455"/>
                      <a:pt x="20800" y="14400"/>
                    </a:cubicBezTo>
                    <a:cubicBezTo>
                      <a:pt x="20000" y="17345"/>
                      <a:pt x="14800" y="20400"/>
                      <a:pt x="13600" y="21600"/>
                    </a:cubicBezTo>
                  </a:path>
                </a:pathLst>
              </a:cu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4290" tIns="34290" rIns="34290" bIns="34290" numCol="1" anchor="t">
                <a:noAutofit/>
              </a:bodyPr>
              <a:lstStyle/>
              <a:p>
                <a:pPr algn="ctr" defTabSz="642937">
                  <a:spcBef>
                    <a:spcPts val="400"/>
                  </a:spcBef>
                  <a:defRPr sz="1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</p:grpSp>
        <p:sp>
          <p:nvSpPr>
            <p:cNvPr id="4700" name="2"/>
            <p:cNvSpPr txBox="1"/>
            <p:nvPr/>
          </p:nvSpPr>
          <p:spPr>
            <a:xfrm>
              <a:off x="1890181" y="0"/>
              <a:ext cx="228601" cy="190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</a:t>
              </a:r>
            </a:p>
          </p:txBody>
        </p:sp>
        <p:sp>
          <p:nvSpPr>
            <p:cNvPr id="4701" name="Line"/>
            <p:cNvSpPr/>
            <p:nvPr/>
          </p:nvSpPr>
          <p:spPr>
            <a:xfrm flipH="1">
              <a:off x="1947332" y="1885949"/>
              <a:ext cx="171451" cy="146449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702" name="Circle"/>
            <p:cNvSpPr/>
            <p:nvPr/>
          </p:nvSpPr>
          <p:spPr>
            <a:xfrm>
              <a:off x="0" y="735813"/>
              <a:ext cx="342901" cy="342901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703" name="A"/>
            <p:cNvSpPr txBox="1"/>
            <p:nvPr/>
          </p:nvSpPr>
          <p:spPr>
            <a:xfrm>
              <a:off x="51688" y="771222"/>
              <a:ext cx="228025" cy="28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sp>
        <p:nvSpPr>
          <p:cNvPr id="4705" name="Dijkstra’s Algorithm"/>
          <p:cNvSpPr txBox="1"/>
          <p:nvPr/>
        </p:nvSpPr>
        <p:spPr>
          <a:xfrm>
            <a:off x="4077731" y="518845"/>
            <a:ext cx="3411459" cy="526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>
            <a:spAutoFit/>
          </a:bodyPr>
          <a:lstStyle/>
          <a:p>
            <a:pPr algn="ctr" defTabSz="642937"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Dijkstra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</a:t>
            </a:r>
          </a:p>
        </p:txBody>
      </p:sp>
      <p:sp>
        <p:nvSpPr>
          <p:cNvPr id="4706" name="Home Work, Week 14, CS502, Design and Analysis of Algorithm, Spring 2016"/>
          <p:cNvSpPr txBox="1"/>
          <p:nvPr/>
        </p:nvSpPr>
        <p:spPr>
          <a:xfrm>
            <a:off x="2814444" y="1114000"/>
            <a:ext cx="6338915" cy="206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717" tIns="25717" rIns="25717" bIns="25717"/>
          <a:lstStyle/>
          <a:p>
            <a:pPr algn="ctr" defTabSz="4572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387600" algn="l"/>
                <a:tab pos="2667000" algn="l"/>
                <a:tab pos="2933700" algn="l"/>
                <a:tab pos="3200400" algn="l"/>
              </a:tabLst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t>Home Work, Week 14, CS502, Design and Analysis of Algorithm, Spring 2016</a:t>
            </a:r>
          </a:p>
        </p:txBody>
      </p:sp>
    </p:spTree>
  </p:cSld>
  <p:clrMapOvr>
    <a:masterClrMapping/>
  </p:clrMapOvr>
  <p:transition spd="med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08" name="Table"/>
          <p:cNvGraphicFramePr/>
          <p:nvPr/>
        </p:nvGraphicFramePr>
        <p:xfrm>
          <a:off x="6995628" y="1867107"/>
          <a:ext cx="1600200" cy="283725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79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13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
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09" name="Line"/>
          <p:cNvSpPr/>
          <p:nvPr/>
        </p:nvSpPr>
        <p:spPr>
          <a:xfrm flipH="1">
            <a:off x="4930148" y="3761298"/>
            <a:ext cx="285751" cy="5715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710" name="25"/>
          <p:cNvSpPr txBox="1"/>
          <p:nvPr/>
        </p:nvSpPr>
        <p:spPr>
          <a:xfrm>
            <a:off x="4755126" y="4005377"/>
            <a:ext cx="359570" cy="190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25</a:t>
            </a:r>
          </a:p>
        </p:txBody>
      </p:sp>
      <p:sp>
        <p:nvSpPr>
          <p:cNvPr id="4711" name="Line"/>
          <p:cNvSpPr/>
          <p:nvPr/>
        </p:nvSpPr>
        <p:spPr>
          <a:xfrm>
            <a:off x="3990745" y="3018348"/>
            <a:ext cx="114301" cy="51435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712" name="Line"/>
          <p:cNvSpPr/>
          <p:nvPr/>
        </p:nvSpPr>
        <p:spPr>
          <a:xfrm flipV="1">
            <a:off x="4219345" y="3132648"/>
            <a:ext cx="400051" cy="5715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713" name="Line"/>
          <p:cNvSpPr/>
          <p:nvPr/>
        </p:nvSpPr>
        <p:spPr>
          <a:xfrm flipH="1" flipV="1">
            <a:off x="4105045" y="3075498"/>
            <a:ext cx="914401" cy="62865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714" name="Line"/>
          <p:cNvSpPr/>
          <p:nvPr/>
        </p:nvSpPr>
        <p:spPr>
          <a:xfrm>
            <a:off x="3247795" y="3361248"/>
            <a:ext cx="685801" cy="285751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715" name="Line"/>
          <p:cNvSpPr/>
          <p:nvPr/>
        </p:nvSpPr>
        <p:spPr>
          <a:xfrm>
            <a:off x="4138382" y="2904048"/>
            <a:ext cx="45720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716" name="Line"/>
          <p:cNvSpPr/>
          <p:nvPr/>
        </p:nvSpPr>
        <p:spPr>
          <a:xfrm>
            <a:off x="4790845" y="3132648"/>
            <a:ext cx="285750" cy="4572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4719" name="Group"/>
          <p:cNvGrpSpPr/>
          <p:nvPr/>
        </p:nvGrpSpPr>
        <p:grpSpPr>
          <a:xfrm>
            <a:off x="3019195" y="3132648"/>
            <a:ext cx="342901" cy="342901"/>
            <a:chOff x="0" y="0"/>
            <a:chExt cx="342900" cy="342900"/>
          </a:xfrm>
        </p:grpSpPr>
        <p:sp>
          <p:nvSpPr>
            <p:cNvPr id="4717" name="Circle"/>
            <p:cNvSpPr/>
            <p:nvPr/>
          </p:nvSpPr>
          <p:spPr>
            <a:xfrm>
              <a:off x="0" y="0"/>
              <a:ext cx="342901" cy="342901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ctr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718" name="A"/>
            <p:cNvSpPr txBox="1"/>
            <p:nvPr/>
          </p:nvSpPr>
          <p:spPr>
            <a:xfrm>
              <a:off x="57437" y="27176"/>
              <a:ext cx="228026" cy="28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sp>
        <p:nvSpPr>
          <p:cNvPr id="4720" name="Circle"/>
          <p:cNvSpPr/>
          <p:nvPr/>
        </p:nvSpPr>
        <p:spPr>
          <a:xfrm>
            <a:off x="3933595" y="3532698"/>
            <a:ext cx="342901" cy="342901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721" name="B"/>
          <p:cNvSpPr txBox="1"/>
          <p:nvPr/>
        </p:nvSpPr>
        <p:spPr>
          <a:xfrm>
            <a:off x="3996638" y="3559875"/>
            <a:ext cx="216814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B</a:t>
            </a:r>
          </a:p>
        </p:txBody>
      </p:sp>
      <p:sp>
        <p:nvSpPr>
          <p:cNvPr id="4722" name="Circle"/>
          <p:cNvSpPr/>
          <p:nvPr/>
        </p:nvSpPr>
        <p:spPr>
          <a:xfrm>
            <a:off x="3819295" y="2789748"/>
            <a:ext cx="342901" cy="342901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723" name="F"/>
          <p:cNvSpPr txBox="1"/>
          <p:nvPr/>
        </p:nvSpPr>
        <p:spPr>
          <a:xfrm>
            <a:off x="3888043" y="2816924"/>
            <a:ext cx="205404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F</a:t>
            </a:r>
          </a:p>
        </p:txBody>
      </p:sp>
      <p:sp>
        <p:nvSpPr>
          <p:cNvPr id="4724" name="Circle"/>
          <p:cNvSpPr/>
          <p:nvPr/>
        </p:nvSpPr>
        <p:spPr>
          <a:xfrm>
            <a:off x="4619395" y="4275648"/>
            <a:ext cx="342901" cy="342901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725" name="E"/>
          <p:cNvSpPr txBox="1"/>
          <p:nvPr/>
        </p:nvSpPr>
        <p:spPr>
          <a:xfrm>
            <a:off x="4682438" y="4302824"/>
            <a:ext cx="216814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E</a:t>
            </a:r>
          </a:p>
        </p:txBody>
      </p:sp>
      <p:grpSp>
        <p:nvGrpSpPr>
          <p:cNvPr id="4728" name="Group"/>
          <p:cNvGrpSpPr/>
          <p:nvPr/>
        </p:nvGrpSpPr>
        <p:grpSpPr>
          <a:xfrm>
            <a:off x="4962295" y="3589848"/>
            <a:ext cx="342901" cy="342901"/>
            <a:chOff x="0" y="0"/>
            <a:chExt cx="342900" cy="342900"/>
          </a:xfrm>
        </p:grpSpPr>
        <p:sp>
          <p:nvSpPr>
            <p:cNvPr id="4726" name="Circle"/>
            <p:cNvSpPr/>
            <p:nvPr/>
          </p:nvSpPr>
          <p:spPr>
            <a:xfrm>
              <a:off x="0" y="0"/>
              <a:ext cx="342901" cy="342901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ctr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727" name="D"/>
            <p:cNvSpPr txBox="1"/>
            <p:nvPr/>
          </p:nvSpPr>
          <p:spPr>
            <a:xfrm>
              <a:off x="57437" y="27176"/>
              <a:ext cx="228026" cy="28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</p:grpSp>
      <p:grpSp>
        <p:nvGrpSpPr>
          <p:cNvPr id="4731" name="Group"/>
          <p:cNvGrpSpPr/>
          <p:nvPr/>
        </p:nvGrpSpPr>
        <p:grpSpPr>
          <a:xfrm>
            <a:off x="4562245" y="2846898"/>
            <a:ext cx="342901" cy="342901"/>
            <a:chOff x="0" y="0"/>
            <a:chExt cx="342900" cy="342900"/>
          </a:xfrm>
        </p:grpSpPr>
        <p:sp>
          <p:nvSpPr>
            <p:cNvPr id="4729" name="Circle"/>
            <p:cNvSpPr/>
            <p:nvPr/>
          </p:nvSpPr>
          <p:spPr>
            <a:xfrm>
              <a:off x="0" y="0"/>
              <a:ext cx="342901" cy="342901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ctr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730" name="C"/>
            <p:cNvSpPr txBox="1"/>
            <p:nvPr/>
          </p:nvSpPr>
          <p:spPr>
            <a:xfrm>
              <a:off x="57437" y="27176"/>
              <a:ext cx="228026" cy="28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</p:grpSp>
      <p:sp>
        <p:nvSpPr>
          <p:cNvPr id="4732" name="Line"/>
          <p:cNvSpPr/>
          <p:nvPr/>
        </p:nvSpPr>
        <p:spPr>
          <a:xfrm>
            <a:off x="4219344" y="3818448"/>
            <a:ext cx="457201" cy="4572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733" name="10"/>
          <p:cNvSpPr txBox="1"/>
          <p:nvPr/>
        </p:nvSpPr>
        <p:spPr>
          <a:xfrm>
            <a:off x="4283639" y="3801779"/>
            <a:ext cx="359570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4734" name="18"/>
          <p:cNvSpPr txBox="1"/>
          <p:nvPr/>
        </p:nvSpPr>
        <p:spPr>
          <a:xfrm>
            <a:off x="4487236" y="3450545"/>
            <a:ext cx="351235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18</a:t>
            </a:r>
          </a:p>
        </p:txBody>
      </p:sp>
      <p:sp>
        <p:nvSpPr>
          <p:cNvPr id="4735" name="1"/>
          <p:cNvSpPr txBox="1"/>
          <p:nvPr/>
        </p:nvSpPr>
        <p:spPr>
          <a:xfrm>
            <a:off x="4905145" y="3189798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</a:t>
            </a:r>
          </a:p>
        </p:txBody>
      </p:sp>
      <p:sp>
        <p:nvSpPr>
          <p:cNvPr id="4736" name="5"/>
          <p:cNvSpPr txBox="1"/>
          <p:nvPr/>
        </p:nvSpPr>
        <p:spPr>
          <a:xfrm>
            <a:off x="4211011" y="3320767"/>
            <a:ext cx="228601" cy="190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5</a:t>
            </a:r>
          </a:p>
        </p:txBody>
      </p:sp>
      <p:sp>
        <p:nvSpPr>
          <p:cNvPr id="4737" name="3"/>
          <p:cNvSpPr txBox="1"/>
          <p:nvPr/>
        </p:nvSpPr>
        <p:spPr>
          <a:xfrm>
            <a:off x="4252682" y="2732598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4738" name="7"/>
          <p:cNvSpPr txBox="1"/>
          <p:nvPr/>
        </p:nvSpPr>
        <p:spPr>
          <a:xfrm>
            <a:off x="3876445" y="3189798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4739" name="8"/>
          <p:cNvSpPr txBox="1"/>
          <p:nvPr/>
        </p:nvSpPr>
        <p:spPr>
          <a:xfrm>
            <a:off x="3647845" y="3361248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4740" name="Line"/>
          <p:cNvSpPr/>
          <p:nvPr/>
        </p:nvSpPr>
        <p:spPr>
          <a:xfrm flipV="1">
            <a:off x="3338282" y="3058829"/>
            <a:ext cx="514351" cy="228601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741" name="10"/>
          <p:cNvSpPr txBox="1"/>
          <p:nvPr/>
        </p:nvSpPr>
        <p:spPr>
          <a:xfrm>
            <a:off x="3362095" y="2961198"/>
            <a:ext cx="359569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4742" name="Line"/>
          <p:cNvSpPr/>
          <p:nvPr/>
        </p:nvSpPr>
        <p:spPr>
          <a:xfrm>
            <a:off x="4047895" y="2503998"/>
            <a:ext cx="1507332" cy="1885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743" name="2"/>
          <p:cNvSpPr txBox="1"/>
          <p:nvPr/>
        </p:nvSpPr>
        <p:spPr>
          <a:xfrm>
            <a:off x="4905145" y="2389698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4744" name="Line"/>
          <p:cNvSpPr/>
          <p:nvPr/>
        </p:nvSpPr>
        <p:spPr>
          <a:xfrm flipH="1">
            <a:off x="4962295" y="4275648"/>
            <a:ext cx="171451" cy="146448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745" name="Circle"/>
          <p:cNvSpPr/>
          <p:nvPr/>
        </p:nvSpPr>
        <p:spPr>
          <a:xfrm>
            <a:off x="3014963" y="3125512"/>
            <a:ext cx="342901" cy="342901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746" name="A"/>
          <p:cNvSpPr txBox="1"/>
          <p:nvPr/>
        </p:nvSpPr>
        <p:spPr>
          <a:xfrm>
            <a:off x="3066651" y="3160921"/>
            <a:ext cx="228026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A</a:t>
            </a:r>
          </a:p>
        </p:txBody>
      </p:sp>
      <p:sp>
        <p:nvSpPr>
          <p:cNvPr id="4747" name="Dijkstra’s Algorithm"/>
          <p:cNvSpPr txBox="1"/>
          <p:nvPr/>
        </p:nvSpPr>
        <p:spPr>
          <a:xfrm>
            <a:off x="4077731" y="518845"/>
            <a:ext cx="3411459" cy="526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>
            <a:spAutoFit/>
          </a:bodyPr>
          <a:lstStyle/>
          <a:p>
            <a:pPr algn="ctr" defTabSz="642937"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Dijkstra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</a:t>
            </a:r>
          </a:p>
        </p:txBody>
      </p:sp>
      <p:sp>
        <p:nvSpPr>
          <p:cNvPr id="4748" name="Home Work, Week 14, CS502, Design and Analysis of Algorithm, Spring 2016"/>
          <p:cNvSpPr txBox="1"/>
          <p:nvPr/>
        </p:nvSpPr>
        <p:spPr>
          <a:xfrm>
            <a:off x="2814444" y="1114000"/>
            <a:ext cx="6338915" cy="206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717" tIns="25717" rIns="25717" bIns="25717"/>
          <a:lstStyle/>
          <a:p>
            <a:pPr algn="ctr" defTabSz="4572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387600" algn="l"/>
                <a:tab pos="2667000" algn="l"/>
                <a:tab pos="2933700" algn="l"/>
                <a:tab pos="3200400" algn="l"/>
              </a:tabLst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t>Home Work, Week 14, CS502, Design and Analysis of Algorithm, Spring 2016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4"/>
          <p:cNvSpPr txBox="1"/>
          <p:nvPr/>
        </p:nvSpPr>
        <p:spPr>
          <a:xfrm>
            <a:off x="2111375" y="2819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600" name="Line"/>
          <p:cNvSpPr/>
          <p:nvPr/>
        </p:nvSpPr>
        <p:spPr>
          <a:xfrm flipH="1">
            <a:off x="4757738" y="3124199"/>
            <a:ext cx="3810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1" name="25"/>
          <p:cNvSpPr txBox="1"/>
          <p:nvPr/>
        </p:nvSpPr>
        <p:spPr>
          <a:xfrm>
            <a:off x="4524375" y="3449637"/>
            <a:ext cx="479425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25</a:t>
            </a:r>
          </a:p>
        </p:txBody>
      </p:sp>
      <p:sp>
        <p:nvSpPr>
          <p:cNvPr id="602" name="Line"/>
          <p:cNvSpPr/>
          <p:nvPr/>
        </p:nvSpPr>
        <p:spPr>
          <a:xfrm>
            <a:off x="3505200" y="2133599"/>
            <a:ext cx="152401" cy="685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3" name="Line"/>
          <p:cNvSpPr/>
          <p:nvPr/>
        </p:nvSpPr>
        <p:spPr>
          <a:xfrm flipV="1">
            <a:off x="3809999" y="2285999"/>
            <a:ext cx="5334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4" name="Line"/>
          <p:cNvSpPr/>
          <p:nvPr/>
        </p:nvSpPr>
        <p:spPr>
          <a:xfrm flipH="1" flipV="1">
            <a:off x="3657600" y="2209799"/>
            <a:ext cx="1219201" cy="838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5" name="Line"/>
          <p:cNvSpPr/>
          <p:nvPr/>
        </p:nvSpPr>
        <p:spPr>
          <a:xfrm flipV="1">
            <a:off x="2438399" y="3124199"/>
            <a:ext cx="990602" cy="304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6" name="Line"/>
          <p:cNvSpPr/>
          <p:nvPr/>
        </p:nvSpPr>
        <p:spPr>
          <a:xfrm flipV="1">
            <a:off x="3352800" y="3276599"/>
            <a:ext cx="14478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7" name="Line"/>
          <p:cNvSpPr/>
          <p:nvPr/>
        </p:nvSpPr>
        <p:spPr>
          <a:xfrm flipV="1">
            <a:off x="2286000" y="2743200"/>
            <a:ext cx="76201" cy="5334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8" name="Line"/>
          <p:cNvSpPr/>
          <p:nvPr/>
        </p:nvSpPr>
        <p:spPr>
          <a:xfrm>
            <a:off x="2514600" y="2590799"/>
            <a:ext cx="914400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9" name="Line"/>
          <p:cNvSpPr/>
          <p:nvPr/>
        </p:nvSpPr>
        <p:spPr>
          <a:xfrm>
            <a:off x="3702050" y="1981200"/>
            <a:ext cx="6096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10" name="Line"/>
          <p:cNvSpPr/>
          <p:nvPr/>
        </p:nvSpPr>
        <p:spPr>
          <a:xfrm>
            <a:off x="4572000" y="2285999"/>
            <a:ext cx="381000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613" name="Group"/>
          <p:cNvGrpSpPr/>
          <p:nvPr/>
        </p:nvGrpSpPr>
        <p:grpSpPr>
          <a:xfrm>
            <a:off x="2209800" y="2286000"/>
            <a:ext cx="457200" cy="457200"/>
            <a:chOff x="0" y="0"/>
            <a:chExt cx="457200" cy="457200"/>
          </a:xfrm>
        </p:grpSpPr>
        <p:sp>
          <p:nvSpPr>
            <p:cNvPr id="61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612" name="A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grpSp>
        <p:nvGrpSpPr>
          <p:cNvPr id="616" name="Group"/>
          <p:cNvGrpSpPr/>
          <p:nvPr/>
        </p:nvGrpSpPr>
        <p:grpSpPr>
          <a:xfrm>
            <a:off x="2057400" y="3200400"/>
            <a:ext cx="457200" cy="457200"/>
            <a:chOff x="0" y="0"/>
            <a:chExt cx="457200" cy="457200"/>
          </a:xfrm>
        </p:grpSpPr>
        <p:sp>
          <p:nvSpPr>
            <p:cNvPr id="61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615" name="H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H</a:t>
              </a:r>
            </a:p>
          </p:txBody>
        </p:sp>
      </p:grpSp>
      <p:grpSp>
        <p:nvGrpSpPr>
          <p:cNvPr id="619" name="Group"/>
          <p:cNvGrpSpPr/>
          <p:nvPr/>
        </p:nvGrpSpPr>
        <p:grpSpPr>
          <a:xfrm>
            <a:off x="3429000" y="2819400"/>
            <a:ext cx="457200" cy="457200"/>
            <a:chOff x="0" y="0"/>
            <a:chExt cx="457200" cy="457200"/>
          </a:xfrm>
        </p:grpSpPr>
        <p:sp>
          <p:nvSpPr>
            <p:cNvPr id="61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618" name="B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B</a:t>
              </a:r>
            </a:p>
          </p:txBody>
        </p:sp>
      </p:grpSp>
      <p:grpSp>
        <p:nvGrpSpPr>
          <p:cNvPr id="622" name="Group"/>
          <p:cNvGrpSpPr/>
          <p:nvPr/>
        </p:nvGrpSpPr>
        <p:grpSpPr>
          <a:xfrm>
            <a:off x="3276600" y="1828800"/>
            <a:ext cx="457200" cy="457200"/>
            <a:chOff x="0" y="0"/>
            <a:chExt cx="457200" cy="457200"/>
          </a:xfrm>
        </p:grpSpPr>
        <p:sp>
          <p:nvSpPr>
            <p:cNvPr id="62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621" name="F"/>
            <p:cNvSpPr txBox="1"/>
            <p:nvPr/>
          </p:nvSpPr>
          <p:spPr>
            <a:xfrm>
              <a:off x="83438" y="17904"/>
              <a:ext cx="2903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</p:grpSp>
      <p:grpSp>
        <p:nvGrpSpPr>
          <p:cNvPr id="625" name="Group"/>
          <p:cNvGrpSpPr/>
          <p:nvPr/>
        </p:nvGrpSpPr>
        <p:grpSpPr>
          <a:xfrm>
            <a:off x="4343400" y="3810000"/>
            <a:ext cx="457200" cy="457200"/>
            <a:chOff x="0" y="0"/>
            <a:chExt cx="457200" cy="457200"/>
          </a:xfrm>
        </p:grpSpPr>
        <p:sp>
          <p:nvSpPr>
            <p:cNvPr id="62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624" name="E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</p:grpSp>
      <p:grpSp>
        <p:nvGrpSpPr>
          <p:cNvPr id="628" name="Group"/>
          <p:cNvGrpSpPr/>
          <p:nvPr/>
        </p:nvGrpSpPr>
        <p:grpSpPr>
          <a:xfrm>
            <a:off x="4800600" y="2895600"/>
            <a:ext cx="457200" cy="457200"/>
            <a:chOff x="0" y="0"/>
            <a:chExt cx="457200" cy="457200"/>
          </a:xfrm>
        </p:grpSpPr>
        <p:sp>
          <p:nvSpPr>
            <p:cNvPr id="62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627" name="D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</p:grpSp>
      <p:grpSp>
        <p:nvGrpSpPr>
          <p:cNvPr id="631" name="Group"/>
          <p:cNvGrpSpPr/>
          <p:nvPr/>
        </p:nvGrpSpPr>
        <p:grpSpPr>
          <a:xfrm>
            <a:off x="4267200" y="1905000"/>
            <a:ext cx="457200" cy="457200"/>
            <a:chOff x="0" y="0"/>
            <a:chExt cx="457200" cy="457200"/>
          </a:xfrm>
        </p:grpSpPr>
        <p:sp>
          <p:nvSpPr>
            <p:cNvPr id="62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630" name="C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</p:grpSp>
      <p:grpSp>
        <p:nvGrpSpPr>
          <p:cNvPr id="634" name="Group"/>
          <p:cNvGrpSpPr/>
          <p:nvPr/>
        </p:nvGrpSpPr>
        <p:grpSpPr>
          <a:xfrm>
            <a:off x="3048000" y="3810000"/>
            <a:ext cx="457200" cy="457200"/>
            <a:chOff x="0" y="0"/>
            <a:chExt cx="457200" cy="457200"/>
          </a:xfrm>
        </p:grpSpPr>
        <p:sp>
          <p:nvSpPr>
            <p:cNvPr id="63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633" name="G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G</a:t>
              </a:r>
            </a:p>
          </p:txBody>
        </p:sp>
      </p:grpSp>
      <p:sp>
        <p:nvSpPr>
          <p:cNvPr id="635" name="Line"/>
          <p:cNvSpPr/>
          <p:nvPr/>
        </p:nvSpPr>
        <p:spPr>
          <a:xfrm>
            <a:off x="3809999" y="3200399"/>
            <a:ext cx="609601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36" name="Line"/>
          <p:cNvSpPr/>
          <p:nvPr/>
        </p:nvSpPr>
        <p:spPr>
          <a:xfrm flipH="1">
            <a:off x="3505200" y="41148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37" name="Line"/>
          <p:cNvSpPr/>
          <p:nvPr/>
        </p:nvSpPr>
        <p:spPr>
          <a:xfrm flipH="1" flipV="1">
            <a:off x="2438400" y="3581399"/>
            <a:ext cx="609601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38" name="7"/>
          <p:cNvSpPr txBox="1"/>
          <p:nvPr/>
        </p:nvSpPr>
        <p:spPr>
          <a:xfrm>
            <a:off x="3810000" y="4038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639" name="2"/>
          <p:cNvSpPr txBox="1"/>
          <p:nvPr/>
        </p:nvSpPr>
        <p:spPr>
          <a:xfrm>
            <a:off x="3635375" y="3516312"/>
            <a:ext cx="3048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640" name="10"/>
          <p:cNvSpPr txBox="1"/>
          <p:nvPr/>
        </p:nvSpPr>
        <p:spPr>
          <a:xfrm>
            <a:off x="3895725" y="3178175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641" name="18"/>
          <p:cNvSpPr txBox="1"/>
          <p:nvPr/>
        </p:nvSpPr>
        <p:spPr>
          <a:xfrm>
            <a:off x="4167188" y="2709863"/>
            <a:ext cx="46831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18</a:t>
            </a:r>
          </a:p>
        </p:txBody>
      </p:sp>
      <p:sp>
        <p:nvSpPr>
          <p:cNvPr id="642" name="3"/>
          <p:cNvSpPr txBox="1"/>
          <p:nvPr/>
        </p:nvSpPr>
        <p:spPr>
          <a:xfrm>
            <a:off x="47244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643" name="4"/>
          <p:cNvSpPr txBox="1"/>
          <p:nvPr/>
        </p:nvSpPr>
        <p:spPr>
          <a:xfrm>
            <a:off x="3798888" y="253682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644" name="3"/>
          <p:cNvSpPr txBox="1"/>
          <p:nvPr/>
        </p:nvSpPr>
        <p:spPr>
          <a:xfrm>
            <a:off x="3854450" y="1752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645" name="7"/>
          <p:cNvSpPr txBox="1"/>
          <p:nvPr/>
        </p:nvSpPr>
        <p:spPr>
          <a:xfrm>
            <a:off x="33528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646" name="8"/>
          <p:cNvSpPr txBox="1"/>
          <p:nvPr/>
        </p:nvSpPr>
        <p:spPr>
          <a:xfrm>
            <a:off x="3048000" y="25908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647" name="9"/>
          <p:cNvSpPr txBox="1"/>
          <p:nvPr/>
        </p:nvSpPr>
        <p:spPr>
          <a:xfrm>
            <a:off x="2743200" y="30480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9</a:t>
            </a:r>
          </a:p>
        </p:txBody>
      </p:sp>
      <p:sp>
        <p:nvSpPr>
          <p:cNvPr id="648" name="3"/>
          <p:cNvSpPr txBox="1"/>
          <p:nvPr/>
        </p:nvSpPr>
        <p:spPr>
          <a:xfrm>
            <a:off x="2579687" y="372427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649" name="Line"/>
          <p:cNvSpPr/>
          <p:nvPr/>
        </p:nvSpPr>
        <p:spPr>
          <a:xfrm flipV="1">
            <a:off x="2635250" y="2187575"/>
            <a:ext cx="685801" cy="3048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50" name="10"/>
          <p:cNvSpPr txBox="1"/>
          <p:nvPr/>
        </p:nvSpPr>
        <p:spPr>
          <a:xfrm>
            <a:off x="2667000" y="2057400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651" name="Update distances of adjacent, unselected nodes"/>
          <p:cNvSpPr txBox="1"/>
          <p:nvPr/>
        </p:nvSpPr>
        <p:spPr>
          <a:xfrm>
            <a:off x="5486400" y="1219200"/>
            <a:ext cx="2895600" cy="66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Update distances of adjacent, unselected nodes</a:t>
            </a:r>
          </a:p>
        </p:txBody>
      </p:sp>
      <p:graphicFrame>
        <p:nvGraphicFramePr>
          <p:cNvPr id="652" name="Table"/>
          <p:cNvGraphicFramePr/>
          <p:nvPr/>
        </p:nvGraphicFramePr>
        <p:xfrm>
          <a:off x="5867400" y="1981200"/>
          <a:ext cx="2133600" cy="303371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 sz="1200" b="1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tree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</a:t>
                      </a:r>
                      <a:r>
                        <a:rPr sz="160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18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G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H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53" name="Line"/>
          <p:cNvSpPr/>
          <p:nvPr/>
        </p:nvSpPr>
        <p:spPr>
          <a:xfrm>
            <a:off x="3581400" y="1447800"/>
            <a:ext cx="2009775" cy="2514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54" name="2"/>
          <p:cNvSpPr txBox="1"/>
          <p:nvPr/>
        </p:nvSpPr>
        <p:spPr>
          <a:xfrm>
            <a:off x="4724400" y="1295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655" name="Line"/>
          <p:cNvSpPr/>
          <p:nvPr/>
        </p:nvSpPr>
        <p:spPr>
          <a:xfrm flipH="1">
            <a:off x="4800599" y="3810000"/>
            <a:ext cx="228601" cy="195264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56" name="dv = Cheapest edge cost to T…"/>
          <p:cNvSpPr txBox="1">
            <a:spLocks noGrp="1"/>
          </p:cNvSpPr>
          <p:nvPr>
            <p:ph type="body" sz="quarter" idx="4294967295"/>
          </p:nvPr>
        </p:nvSpPr>
        <p:spPr>
          <a:xfrm>
            <a:off x="1195148" y="5235824"/>
            <a:ext cx="9205518" cy="114300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 lim="800000"/>
          </a:ln>
        </p:spPr>
        <p:txBody>
          <a:bodyPr/>
          <a:lstStyle/>
          <a:p>
            <a:pPr marL="0" indent="0" defTabSz="77724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7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d</a:t>
            </a:r>
            <a:r>
              <a:rPr i="1" baseline="-28352"/>
              <a:t>v</a:t>
            </a:r>
            <a:r>
              <a:t> = Cheapest edge cost to T</a:t>
            </a:r>
          </a:p>
          <a:p>
            <a:pPr marL="0" indent="0" defTabSz="77724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7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p</a:t>
            </a:r>
            <a:r>
              <a:rPr i="1" baseline="-28352"/>
              <a:t>v</a:t>
            </a:r>
            <a:r>
              <a:t> = Node in T to which the cheapest edge is connected</a:t>
            </a:r>
          </a:p>
        </p:txBody>
      </p:sp>
      <p:sp>
        <p:nvSpPr>
          <p:cNvPr id="657" name="Prim’s Algorithm: Walk-Through"/>
          <p:cNvSpPr txBox="1"/>
          <p:nvPr/>
        </p:nvSpPr>
        <p:spPr>
          <a:xfrm>
            <a:off x="2032736" y="276320"/>
            <a:ext cx="7530342" cy="715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Prim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Walk-Through</a:t>
            </a:r>
          </a:p>
        </p:txBody>
      </p:sp>
    </p:spTree>
  </p:cSld>
  <p:clrMapOvr>
    <a:masterClrMapping/>
  </p:clrMapOvr>
  <p:transition spd="med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50" name="Table"/>
          <p:cNvGraphicFramePr/>
          <p:nvPr/>
        </p:nvGraphicFramePr>
        <p:xfrm>
          <a:off x="6995628" y="1867107"/>
          <a:ext cx="1600200" cy="283725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79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13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
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788" name="Group"/>
          <p:cNvGrpSpPr/>
          <p:nvPr/>
        </p:nvGrpSpPr>
        <p:grpSpPr>
          <a:xfrm>
            <a:off x="3014963" y="2389698"/>
            <a:ext cx="2540264" cy="2228851"/>
            <a:chOff x="0" y="0"/>
            <a:chExt cx="2540262" cy="2228849"/>
          </a:xfrm>
        </p:grpSpPr>
        <p:sp>
          <p:nvSpPr>
            <p:cNvPr id="4751" name="Line"/>
            <p:cNvSpPr/>
            <p:nvPr/>
          </p:nvSpPr>
          <p:spPr>
            <a:xfrm flipH="1">
              <a:off x="1915185" y="1371599"/>
              <a:ext cx="285751" cy="5715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752" name="25"/>
            <p:cNvSpPr txBox="1"/>
            <p:nvPr/>
          </p:nvSpPr>
          <p:spPr>
            <a:xfrm>
              <a:off x="1740162" y="1615678"/>
              <a:ext cx="359570" cy="190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25</a:t>
              </a:r>
            </a:p>
          </p:txBody>
        </p:sp>
        <p:sp>
          <p:nvSpPr>
            <p:cNvPr id="4753" name="Line"/>
            <p:cNvSpPr/>
            <p:nvPr/>
          </p:nvSpPr>
          <p:spPr>
            <a:xfrm>
              <a:off x="975781" y="628649"/>
              <a:ext cx="114301" cy="51435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754" name="Line"/>
            <p:cNvSpPr/>
            <p:nvPr/>
          </p:nvSpPr>
          <p:spPr>
            <a:xfrm flipV="1">
              <a:off x="1204382" y="742949"/>
              <a:ext cx="400051" cy="571502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755" name="Line"/>
            <p:cNvSpPr/>
            <p:nvPr/>
          </p:nvSpPr>
          <p:spPr>
            <a:xfrm flipH="1" flipV="1">
              <a:off x="1090082" y="685799"/>
              <a:ext cx="914401" cy="62865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756" name="Line"/>
            <p:cNvSpPr/>
            <p:nvPr/>
          </p:nvSpPr>
          <p:spPr>
            <a:xfrm>
              <a:off x="232831" y="971549"/>
              <a:ext cx="685801" cy="285752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757" name="Line"/>
            <p:cNvSpPr/>
            <p:nvPr/>
          </p:nvSpPr>
          <p:spPr>
            <a:xfrm>
              <a:off x="1123419" y="514350"/>
              <a:ext cx="457201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758" name="Line"/>
            <p:cNvSpPr/>
            <p:nvPr/>
          </p:nvSpPr>
          <p:spPr>
            <a:xfrm>
              <a:off x="1775881" y="742949"/>
              <a:ext cx="285751" cy="45720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4761" name="Group"/>
            <p:cNvGrpSpPr/>
            <p:nvPr/>
          </p:nvGrpSpPr>
          <p:grpSpPr>
            <a:xfrm>
              <a:off x="4231" y="742950"/>
              <a:ext cx="342901" cy="342901"/>
              <a:chOff x="0" y="0"/>
              <a:chExt cx="342900" cy="342900"/>
            </a:xfrm>
          </p:grpSpPr>
          <p:sp>
            <p:nvSpPr>
              <p:cNvPr id="4759" name="Circle"/>
              <p:cNvSpPr/>
              <p:nvPr/>
            </p:nvSpPr>
            <p:spPr>
              <a:xfrm>
                <a:off x="0" y="0"/>
                <a:ext cx="342901" cy="342901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4290" tIns="34290" rIns="34290" bIns="34290" numCol="1" anchor="ctr">
                <a:noAutofit/>
              </a:bodyPr>
              <a:lstStyle/>
              <a:p>
                <a:pPr algn="ctr" defTabSz="642937">
                  <a:spcBef>
                    <a:spcPts val="400"/>
                  </a:spcBef>
                  <a:defRPr sz="1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4760" name="A"/>
              <p:cNvSpPr txBox="1"/>
              <p:nvPr/>
            </p:nvSpPr>
            <p:spPr>
              <a:xfrm>
                <a:off x="57437" y="27176"/>
                <a:ext cx="228026" cy="2885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4290" tIns="34290" rIns="34290" bIns="34290" numCol="1" anchor="ctr">
                <a:spAutoFit/>
              </a:bodyPr>
              <a:lstStyle>
                <a:lvl1pPr algn="ctr" defTabSz="642937">
                  <a:spcBef>
                    <a:spcPts val="500"/>
                  </a:spcBef>
                  <a:defRPr sz="16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A</a:t>
                </a:r>
              </a:p>
            </p:txBody>
          </p:sp>
        </p:grpSp>
        <p:sp>
          <p:nvSpPr>
            <p:cNvPr id="4762" name="Circle"/>
            <p:cNvSpPr/>
            <p:nvPr/>
          </p:nvSpPr>
          <p:spPr>
            <a:xfrm>
              <a:off x="918631" y="1143000"/>
              <a:ext cx="342901" cy="342901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ctr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763" name="B"/>
            <p:cNvSpPr txBox="1"/>
            <p:nvPr/>
          </p:nvSpPr>
          <p:spPr>
            <a:xfrm>
              <a:off x="981675" y="1170176"/>
              <a:ext cx="216814" cy="28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B</a:t>
              </a:r>
            </a:p>
          </p:txBody>
        </p:sp>
        <p:sp>
          <p:nvSpPr>
            <p:cNvPr id="4764" name="Circle"/>
            <p:cNvSpPr/>
            <p:nvPr/>
          </p:nvSpPr>
          <p:spPr>
            <a:xfrm>
              <a:off x="804331" y="400050"/>
              <a:ext cx="342901" cy="342901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ctr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765" name="F"/>
            <p:cNvSpPr txBox="1"/>
            <p:nvPr/>
          </p:nvSpPr>
          <p:spPr>
            <a:xfrm>
              <a:off x="873080" y="427226"/>
              <a:ext cx="205404" cy="2885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  <p:sp>
          <p:nvSpPr>
            <p:cNvPr id="4766" name="Circle"/>
            <p:cNvSpPr/>
            <p:nvPr/>
          </p:nvSpPr>
          <p:spPr>
            <a:xfrm>
              <a:off x="1604431" y="1885949"/>
              <a:ext cx="342901" cy="342901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ctr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767" name="E"/>
            <p:cNvSpPr txBox="1"/>
            <p:nvPr/>
          </p:nvSpPr>
          <p:spPr>
            <a:xfrm>
              <a:off x="1667475" y="1913125"/>
              <a:ext cx="216814" cy="28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  <p:grpSp>
          <p:nvGrpSpPr>
            <p:cNvPr id="4770" name="Group"/>
            <p:cNvGrpSpPr/>
            <p:nvPr/>
          </p:nvGrpSpPr>
          <p:grpSpPr>
            <a:xfrm>
              <a:off x="1947332" y="1200150"/>
              <a:ext cx="342901" cy="342901"/>
              <a:chOff x="0" y="0"/>
              <a:chExt cx="342900" cy="342900"/>
            </a:xfrm>
          </p:grpSpPr>
          <p:sp>
            <p:nvSpPr>
              <p:cNvPr id="4768" name="Circle"/>
              <p:cNvSpPr/>
              <p:nvPr/>
            </p:nvSpPr>
            <p:spPr>
              <a:xfrm>
                <a:off x="0" y="0"/>
                <a:ext cx="342901" cy="342901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4290" tIns="34290" rIns="34290" bIns="34290" numCol="1" anchor="ctr">
                <a:noAutofit/>
              </a:bodyPr>
              <a:lstStyle/>
              <a:p>
                <a:pPr algn="ctr" defTabSz="642937">
                  <a:spcBef>
                    <a:spcPts val="400"/>
                  </a:spcBef>
                  <a:defRPr sz="1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4769" name="D"/>
              <p:cNvSpPr txBox="1"/>
              <p:nvPr/>
            </p:nvSpPr>
            <p:spPr>
              <a:xfrm>
                <a:off x="57437" y="27176"/>
                <a:ext cx="228026" cy="2885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4290" tIns="34290" rIns="34290" bIns="34290" numCol="1" anchor="ctr">
                <a:spAutoFit/>
              </a:bodyPr>
              <a:lstStyle>
                <a:lvl1pPr algn="ctr" defTabSz="642937">
                  <a:spcBef>
                    <a:spcPts val="500"/>
                  </a:spcBef>
                  <a:defRPr sz="16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D</a:t>
                </a:r>
              </a:p>
            </p:txBody>
          </p:sp>
        </p:grpSp>
        <p:sp>
          <p:nvSpPr>
            <p:cNvPr id="4771" name="Circle"/>
            <p:cNvSpPr/>
            <p:nvPr/>
          </p:nvSpPr>
          <p:spPr>
            <a:xfrm>
              <a:off x="1547281" y="457200"/>
              <a:ext cx="342901" cy="342901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ctr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772" name="C"/>
            <p:cNvSpPr txBox="1"/>
            <p:nvPr/>
          </p:nvSpPr>
          <p:spPr>
            <a:xfrm>
              <a:off x="1604719" y="484376"/>
              <a:ext cx="228025" cy="28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  <p:sp>
          <p:nvSpPr>
            <p:cNvPr id="4773" name="Line"/>
            <p:cNvSpPr/>
            <p:nvPr/>
          </p:nvSpPr>
          <p:spPr>
            <a:xfrm>
              <a:off x="1204381" y="1428749"/>
              <a:ext cx="457201" cy="4572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774" name="10"/>
            <p:cNvSpPr txBox="1"/>
            <p:nvPr/>
          </p:nvSpPr>
          <p:spPr>
            <a:xfrm>
              <a:off x="1268675" y="1412081"/>
              <a:ext cx="359570" cy="190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10</a:t>
              </a:r>
            </a:p>
          </p:txBody>
        </p:sp>
        <p:sp>
          <p:nvSpPr>
            <p:cNvPr id="4775" name="18"/>
            <p:cNvSpPr txBox="1"/>
            <p:nvPr/>
          </p:nvSpPr>
          <p:spPr>
            <a:xfrm>
              <a:off x="1472273" y="1060846"/>
              <a:ext cx="351235" cy="190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18</a:t>
              </a:r>
            </a:p>
          </p:txBody>
        </p:sp>
        <p:sp>
          <p:nvSpPr>
            <p:cNvPr id="4776" name="1"/>
            <p:cNvSpPr txBox="1"/>
            <p:nvPr/>
          </p:nvSpPr>
          <p:spPr>
            <a:xfrm>
              <a:off x="1890181" y="800100"/>
              <a:ext cx="228601" cy="190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</a:t>
              </a:r>
            </a:p>
          </p:txBody>
        </p:sp>
        <p:sp>
          <p:nvSpPr>
            <p:cNvPr id="4777" name="5"/>
            <p:cNvSpPr txBox="1"/>
            <p:nvPr/>
          </p:nvSpPr>
          <p:spPr>
            <a:xfrm>
              <a:off x="1196048" y="931068"/>
              <a:ext cx="228601" cy="190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5</a:t>
              </a:r>
            </a:p>
          </p:txBody>
        </p:sp>
        <p:sp>
          <p:nvSpPr>
            <p:cNvPr id="4778" name="3"/>
            <p:cNvSpPr txBox="1"/>
            <p:nvPr/>
          </p:nvSpPr>
          <p:spPr>
            <a:xfrm>
              <a:off x="1237719" y="342900"/>
              <a:ext cx="228601" cy="190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3</a:t>
              </a:r>
            </a:p>
          </p:txBody>
        </p:sp>
        <p:sp>
          <p:nvSpPr>
            <p:cNvPr id="4779" name="7"/>
            <p:cNvSpPr txBox="1"/>
            <p:nvPr/>
          </p:nvSpPr>
          <p:spPr>
            <a:xfrm>
              <a:off x="861481" y="800100"/>
              <a:ext cx="228601" cy="190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7</a:t>
              </a:r>
            </a:p>
          </p:txBody>
        </p:sp>
        <p:sp>
          <p:nvSpPr>
            <p:cNvPr id="4780" name="8"/>
            <p:cNvSpPr txBox="1"/>
            <p:nvPr/>
          </p:nvSpPr>
          <p:spPr>
            <a:xfrm>
              <a:off x="632881" y="971550"/>
              <a:ext cx="228601" cy="190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8</a:t>
              </a:r>
            </a:p>
          </p:txBody>
        </p:sp>
        <p:sp>
          <p:nvSpPr>
            <p:cNvPr id="4781" name="Line"/>
            <p:cNvSpPr/>
            <p:nvPr/>
          </p:nvSpPr>
          <p:spPr>
            <a:xfrm flipV="1">
              <a:off x="323319" y="669131"/>
              <a:ext cx="514351" cy="2286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782" name="10"/>
            <p:cNvSpPr txBox="1"/>
            <p:nvPr/>
          </p:nvSpPr>
          <p:spPr>
            <a:xfrm>
              <a:off x="347131" y="571500"/>
              <a:ext cx="359570" cy="190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10</a:t>
              </a:r>
            </a:p>
          </p:txBody>
        </p:sp>
        <p:sp>
          <p:nvSpPr>
            <p:cNvPr id="4783" name="Line"/>
            <p:cNvSpPr/>
            <p:nvPr/>
          </p:nvSpPr>
          <p:spPr>
            <a:xfrm>
              <a:off x="1032931" y="114299"/>
              <a:ext cx="1507332" cy="1885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600" extrusionOk="0">
                  <a:moveTo>
                    <a:pt x="0" y="3927"/>
                  </a:moveTo>
                  <a:cubicBezTo>
                    <a:pt x="1667" y="1964"/>
                    <a:pt x="3333" y="0"/>
                    <a:pt x="6400" y="0"/>
                  </a:cubicBezTo>
                  <a:cubicBezTo>
                    <a:pt x="9467" y="0"/>
                    <a:pt x="16000" y="1527"/>
                    <a:pt x="18400" y="3927"/>
                  </a:cubicBezTo>
                  <a:cubicBezTo>
                    <a:pt x="20800" y="6327"/>
                    <a:pt x="21600" y="11455"/>
                    <a:pt x="20800" y="14400"/>
                  </a:cubicBezTo>
                  <a:cubicBezTo>
                    <a:pt x="20000" y="17345"/>
                    <a:pt x="14800" y="20400"/>
                    <a:pt x="13600" y="21600"/>
                  </a:cubicBezTo>
                </a:path>
              </a:pathLst>
            </a:cu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784" name="2"/>
            <p:cNvSpPr txBox="1"/>
            <p:nvPr/>
          </p:nvSpPr>
          <p:spPr>
            <a:xfrm>
              <a:off x="1890181" y="0"/>
              <a:ext cx="228601" cy="190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</a:t>
              </a:r>
            </a:p>
          </p:txBody>
        </p:sp>
        <p:sp>
          <p:nvSpPr>
            <p:cNvPr id="4785" name="Line"/>
            <p:cNvSpPr/>
            <p:nvPr/>
          </p:nvSpPr>
          <p:spPr>
            <a:xfrm flipH="1">
              <a:off x="1947332" y="1885949"/>
              <a:ext cx="171451" cy="146449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786" name="Circle"/>
            <p:cNvSpPr/>
            <p:nvPr/>
          </p:nvSpPr>
          <p:spPr>
            <a:xfrm>
              <a:off x="0" y="735813"/>
              <a:ext cx="342901" cy="342901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787" name="A"/>
            <p:cNvSpPr txBox="1"/>
            <p:nvPr/>
          </p:nvSpPr>
          <p:spPr>
            <a:xfrm>
              <a:off x="51688" y="771222"/>
              <a:ext cx="228025" cy="28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sp>
        <p:nvSpPr>
          <p:cNvPr id="4789" name="Fill in the above table (5pt)…"/>
          <p:cNvSpPr txBox="1"/>
          <p:nvPr/>
        </p:nvSpPr>
        <p:spPr>
          <a:xfrm>
            <a:off x="2327066" y="1811392"/>
            <a:ext cx="4683075" cy="619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/>
          <a:p>
            <a:pPr defTabSz="642937">
              <a:spcBef>
                <a:spcPts val="12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Fill in the above table (5pt)</a:t>
            </a:r>
          </a:p>
          <a:p>
            <a:pPr defTabSz="642937">
              <a:spcBef>
                <a:spcPts val="12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cost of the minimum spanning tree? (1pt)</a:t>
            </a:r>
          </a:p>
        </p:txBody>
      </p:sp>
      <p:sp>
        <p:nvSpPr>
          <p:cNvPr id="4790" name="Dijkstra’s Algorithm"/>
          <p:cNvSpPr txBox="1"/>
          <p:nvPr/>
        </p:nvSpPr>
        <p:spPr>
          <a:xfrm>
            <a:off x="4077731" y="509916"/>
            <a:ext cx="3411459" cy="526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>
            <a:spAutoFit/>
          </a:bodyPr>
          <a:lstStyle/>
          <a:p>
            <a:pPr algn="ctr" defTabSz="642937"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Dijkstra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</a:t>
            </a:r>
          </a:p>
        </p:txBody>
      </p:sp>
      <p:sp>
        <p:nvSpPr>
          <p:cNvPr id="4791" name="Home Work, Week 14, CS502, Design and Analysis of Algorithm, Spring 2016"/>
          <p:cNvSpPr txBox="1"/>
          <p:nvPr/>
        </p:nvSpPr>
        <p:spPr>
          <a:xfrm>
            <a:off x="2814444" y="1105070"/>
            <a:ext cx="6338915" cy="206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717" tIns="25717" rIns="25717" bIns="25717"/>
          <a:lstStyle/>
          <a:p>
            <a:pPr algn="ctr" defTabSz="4572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387600" algn="l"/>
                <a:tab pos="2667000" algn="l"/>
                <a:tab pos="2933700" algn="l"/>
                <a:tab pos="3200400" algn="l"/>
              </a:tabLst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t>Home Work, Week 14, CS502, Design and Analysis of Algorithm, Spring 2016</a:t>
            </a:r>
          </a:p>
        </p:txBody>
      </p:sp>
    </p:spTree>
  </p:cSld>
  <p:clrMapOvr>
    <a:masterClrMapping/>
  </p:clrMapOvr>
  <p:transition spd="med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93" name="Table"/>
          <p:cNvGraphicFramePr/>
          <p:nvPr/>
        </p:nvGraphicFramePr>
        <p:xfrm>
          <a:off x="6995628" y="1867107"/>
          <a:ext cx="1600200" cy="283725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79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13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
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94" name="Line"/>
          <p:cNvSpPr/>
          <p:nvPr/>
        </p:nvSpPr>
        <p:spPr>
          <a:xfrm flipH="1">
            <a:off x="4930148" y="3761298"/>
            <a:ext cx="285751" cy="5715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795" name="25"/>
          <p:cNvSpPr txBox="1"/>
          <p:nvPr/>
        </p:nvSpPr>
        <p:spPr>
          <a:xfrm>
            <a:off x="4755126" y="4005377"/>
            <a:ext cx="359570" cy="190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25</a:t>
            </a:r>
          </a:p>
        </p:txBody>
      </p:sp>
      <p:sp>
        <p:nvSpPr>
          <p:cNvPr id="4796" name="Line"/>
          <p:cNvSpPr/>
          <p:nvPr/>
        </p:nvSpPr>
        <p:spPr>
          <a:xfrm>
            <a:off x="3990745" y="3018348"/>
            <a:ext cx="114301" cy="51435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797" name="Line"/>
          <p:cNvSpPr/>
          <p:nvPr/>
        </p:nvSpPr>
        <p:spPr>
          <a:xfrm flipV="1">
            <a:off x="4219345" y="3132648"/>
            <a:ext cx="400051" cy="571501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798" name="Line"/>
          <p:cNvSpPr/>
          <p:nvPr/>
        </p:nvSpPr>
        <p:spPr>
          <a:xfrm flipH="1" flipV="1">
            <a:off x="4105045" y="3075498"/>
            <a:ext cx="914401" cy="62865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799" name="Line"/>
          <p:cNvSpPr/>
          <p:nvPr/>
        </p:nvSpPr>
        <p:spPr>
          <a:xfrm>
            <a:off x="3247795" y="3361248"/>
            <a:ext cx="685801" cy="285751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00" name="Line"/>
          <p:cNvSpPr/>
          <p:nvPr/>
        </p:nvSpPr>
        <p:spPr>
          <a:xfrm>
            <a:off x="4138382" y="2904048"/>
            <a:ext cx="45720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01" name="Line"/>
          <p:cNvSpPr/>
          <p:nvPr/>
        </p:nvSpPr>
        <p:spPr>
          <a:xfrm>
            <a:off x="4790845" y="3132648"/>
            <a:ext cx="285750" cy="457201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4804" name="Group"/>
          <p:cNvGrpSpPr/>
          <p:nvPr/>
        </p:nvGrpSpPr>
        <p:grpSpPr>
          <a:xfrm>
            <a:off x="3019195" y="3132648"/>
            <a:ext cx="342901" cy="342901"/>
            <a:chOff x="0" y="0"/>
            <a:chExt cx="342900" cy="342900"/>
          </a:xfrm>
        </p:grpSpPr>
        <p:sp>
          <p:nvSpPr>
            <p:cNvPr id="4802" name="Circle"/>
            <p:cNvSpPr/>
            <p:nvPr/>
          </p:nvSpPr>
          <p:spPr>
            <a:xfrm>
              <a:off x="0" y="0"/>
              <a:ext cx="342901" cy="342901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ctr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803" name="A"/>
            <p:cNvSpPr txBox="1"/>
            <p:nvPr/>
          </p:nvSpPr>
          <p:spPr>
            <a:xfrm>
              <a:off x="57437" y="27176"/>
              <a:ext cx="228026" cy="28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sp>
        <p:nvSpPr>
          <p:cNvPr id="4805" name="Circle"/>
          <p:cNvSpPr/>
          <p:nvPr/>
        </p:nvSpPr>
        <p:spPr>
          <a:xfrm>
            <a:off x="3933595" y="3532698"/>
            <a:ext cx="342901" cy="342901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806" name="B"/>
          <p:cNvSpPr txBox="1"/>
          <p:nvPr/>
        </p:nvSpPr>
        <p:spPr>
          <a:xfrm>
            <a:off x="3996638" y="3559875"/>
            <a:ext cx="216814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B</a:t>
            </a:r>
          </a:p>
        </p:txBody>
      </p:sp>
      <p:sp>
        <p:nvSpPr>
          <p:cNvPr id="4807" name="Circle"/>
          <p:cNvSpPr/>
          <p:nvPr/>
        </p:nvSpPr>
        <p:spPr>
          <a:xfrm>
            <a:off x="3819295" y="2789748"/>
            <a:ext cx="342901" cy="342901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808" name="F"/>
          <p:cNvSpPr txBox="1"/>
          <p:nvPr/>
        </p:nvSpPr>
        <p:spPr>
          <a:xfrm>
            <a:off x="3888043" y="2816924"/>
            <a:ext cx="205404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F</a:t>
            </a:r>
          </a:p>
        </p:txBody>
      </p:sp>
      <p:sp>
        <p:nvSpPr>
          <p:cNvPr id="4809" name="Circle"/>
          <p:cNvSpPr/>
          <p:nvPr/>
        </p:nvSpPr>
        <p:spPr>
          <a:xfrm>
            <a:off x="4619395" y="4275648"/>
            <a:ext cx="342901" cy="342901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810" name="E"/>
          <p:cNvSpPr txBox="1"/>
          <p:nvPr/>
        </p:nvSpPr>
        <p:spPr>
          <a:xfrm>
            <a:off x="4682438" y="4302824"/>
            <a:ext cx="216814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E</a:t>
            </a:r>
          </a:p>
        </p:txBody>
      </p:sp>
      <p:sp>
        <p:nvSpPr>
          <p:cNvPr id="4811" name="Circle"/>
          <p:cNvSpPr/>
          <p:nvPr/>
        </p:nvSpPr>
        <p:spPr>
          <a:xfrm>
            <a:off x="4962295" y="3589848"/>
            <a:ext cx="342901" cy="342901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812" name="D"/>
          <p:cNvSpPr txBox="1"/>
          <p:nvPr/>
        </p:nvSpPr>
        <p:spPr>
          <a:xfrm>
            <a:off x="5019733" y="3617025"/>
            <a:ext cx="228025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D</a:t>
            </a:r>
          </a:p>
        </p:txBody>
      </p:sp>
      <p:sp>
        <p:nvSpPr>
          <p:cNvPr id="4813" name="Circle"/>
          <p:cNvSpPr/>
          <p:nvPr/>
        </p:nvSpPr>
        <p:spPr>
          <a:xfrm>
            <a:off x="4562245" y="2846898"/>
            <a:ext cx="342901" cy="342901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814" name="C"/>
          <p:cNvSpPr txBox="1"/>
          <p:nvPr/>
        </p:nvSpPr>
        <p:spPr>
          <a:xfrm>
            <a:off x="4619682" y="2874074"/>
            <a:ext cx="228026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C</a:t>
            </a:r>
          </a:p>
        </p:txBody>
      </p:sp>
      <p:sp>
        <p:nvSpPr>
          <p:cNvPr id="4815" name="Line"/>
          <p:cNvSpPr/>
          <p:nvPr/>
        </p:nvSpPr>
        <p:spPr>
          <a:xfrm>
            <a:off x="4219344" y="3818448"/>
            <a:ext cx="457201" cy="4572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16" name="10"/>
          <p:cNvSpPr txBox="1"/>
          <p:nvPr/>
        </p:nvSpPr>
        <p:spPr>
          <a:xfrm>
            <a:off x="4283639" y="3801779"/>
            <a:ext cx="359570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4817" name="18"/>
          <p:cNvSpPr txBox="1"/>
          <p:nvPr/>
        </p:nvSpPr>
        <p:spPr>
          <a:xfrm>
            <a:off x="4487236" y="3450545"/>
            <a:ext cx="351235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18</a:t>
            </a:r>
          </a:p>
        </p:txBody>
      </p:sp>
      <p:sp>
        <p:nvSpPr>
          <p:cNvPr id="4818" name="1"/>
          <p:cNvSpPr txBox="1"/>
          <p:nvPr/>
        </p:nvSpPr>
        <p:spPr>
          <a:xfrm>
            <a:off x="4905145" y="3189798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</a:t>
            </a:r>
          </a:p>
        </p:txBody>
      </p:sp>
      <p:sp>
        <p:nvSpPr>
          <p:cNvPr id="4819" name="5"/>
          <p:cNvSpPr txBox="1"/>
          <p:nvPr/>
        </p:nvSpPr>
        <p:spPr>
          <a:xfrm>
            <a:off x="4211011" y="3320767"/>
            <a:ext cx="228601" cy="190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5</a:t>
            </a:r>
          </a:p>
        </p:txBody>
      </p:sp>
      <p:sp>
        <p:nvSpPr>
          <p:cNvPr id="4820" name="3"/>
          <p:cNvSpPr txBox="1"/>
          <p:nvPr/>
        </p:nvSpPr>
        <p:spPr>
          <a:xfrm>
            <a:off x="4252682" y="2732598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4821" name="7"/>
          <p:cNvSpPr txBox="1"/>
          <p:nvPr/>
        </p:nvSpPr>
        <p:spPr>
          <a:xfrm>
            <a:off x="3876445" y="3189798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4822" name="8"/>
          <p:cNvSpPr txBox="1"/>
          <p:nvPr/>
        </p:nvSpPr>
        <p:spPr>
          <a:xfrm>
            <a:off x="3647845" y="3361248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4823" name="Line"/>
          <p:cNvSpPr/>
          <p:nvPr/>
        </p:nvSpPr>
        <p:spPr>
          <a:xfrm flipV="1">
            <a:off x="3338282" y="3058829"/>
            <a:ext cx="514351" cy="228601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24" name="10"/>
          <p:cNvSpPr txBox="1"/>
          <p:nvPr/>
        </p:nvSpPr>
        <p:spPr>
          <a:xfrm>
            <a:off x="3362095" y="2961198"/>
            <a:ext cx="359569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4825" name="Line"/>
          <p:cNvSpPr/>
          <p:nvPr/>
        </p:nvSpPr>
        <p:spPr>
          <a:xfrm>
            <a:off x="4047895" y="2503998"/>
            <a:ext cx="1507332" cy="1885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826" name="2"/>
          <p:cNvSpPr txBox="1"/>
          <p:nvPr/>
        </p:nvSpPr>
        <p:spPr>
          <a:xfrm>
            <a:off x="4905145" y="2389698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4827" name="Line"/>
          <p:cNvSpPr/>
          <p:nvPr/>
        </p:nvSpPr>
        <p:spPr>
          <a:xfrm flipH="1">
            <a:off x="4962295" y="4275648"/>
            <a:ext cx="171451" cy="146448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28" name="Circle"/>
          <p:cNvSpPr/>
          <p:nvPr/>
        </p:nvSpPr>
        <p:spPr>
          <a:xfrm>
            <a:off x="3014963" y="3125512"/>
            <a:ext cx="342901" cy="342901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829" name="A"/>
          <p:cNvSpPr txBox="1"/>
          <p:nvPr/>
        </p:nvSpPr>
        <p:spPr>
          <a:xfrm>
            <a:off x="3066651" y="3160921"/>
            <a:ext cx="228026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A</a:t>
            </a:r>
          </a:p>
        </p:txBody>
      </p:sp>
      <p:sp>
        <p:nvSpPr>
          <p:cNvPr id="4830" name="Fill in the above table (5pt)…"/>
          <p:cNvSpPr txBox="1"/>
          <p:nvPr/>
        </p:nvSpPr>
        <p:spPr>
          <a:xfrm>
            <a:off x="2327066" y="1811392"/>
            <a:ext cx="4683075" cy="619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/>
          <a:p>
            <a:pPr defTabSz="642937">
              <a:spcBef>
                <a:spcPts val="12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Fill in the above table (5pt)</a:t>
            </a:r>
          </a:p>
          <a:p>
            <a:pPr defTabSz="642937">
              <a:spcBef>
                <a:spcPts val="12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cost of the minimum spanning tree? (1pt) 26</a:t>
            </a:r>
          </a:p>
        </p:txBody>
      </p:sp>
      <p:sp>
        <p:nvSpPr>
          <p:cNvPr id="4831" name="Dijkstra’s Algorithm"/>
          <p:cNvSpPr txBox="1"/>
          <p:nvPr/>
        </p:nvSpPr>
        <p:spPr>
          <a:xfrm>
            <a:off x="4077731" y="509916"/>
            <a:ext cx="3411459" cy="526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>
            <a:spAutoFit/>
          </a:bodyPr>
          <a:lstStyle/>
          <a:p>
            <a:pPr algn="ctr" defTabSz="642937"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Dijkstra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</a:t>
            </a:r>
          </a:p>
        </p:txBody>
      </p:sp>
      <p:sp>
        <p:nvSpPr>
          <p:cNvPr id="4832" name="Home Work, Week 14, CS502, Design and Analysis of Algorithm, Spring 2016"/>
          <p:cNvSpPr txBox="1"/>
          <p:nvPr/>
        </p:nvSpPr>
        <p:spPr>
          <a:xfrm>
            <a:off x="2814444" y="1105070"/>
            <a:ext cx="6338915" cy="206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717" tIns="25717" rIns="25717" bIns="25717"/>
          <a:lstStyle/>
          <a:p>
            <a:pPr algn="ctr" defTabSz="4572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387600" algn="l"/>
                <a:tab pos="2667000" algn="l"/>
                <a:tab pos="2933700" algn="l"/>
                <a:tab pos="3200400" algn="l"/>
              </a:tabLst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t>Home Work, Week 14, CS502, Design and Analysis of Algorithm, Spring 2016</a:t>
            </a:r>
          </a:p>
        </p:txBody>
      </p:sp>
      <p:sp>
        <p:nvSpPr>
          <p:cNvPr id="4833" name="(1pt)"/>
          <p:cNvSpPr txBox="1"/>
          <p:nvPr/>
        </p:nvSpPr>
        <p:spPr>
          <a:xfrm>
            <a:off x="8688972" y="2612460"/>
            <a:ext cx="55430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(1pt)</a:t>
            </a:r>
          </a:p>
        </p:txBody>
      </p:sp>
      <p:sp>
        <p:nvSpPr>
          <p:cNvPr id="4834" name="(1pt)"/>
          <p:cNvSpPr txBox="1"/>
          <p:nvPr/>
        </p:nvSpPr>
        <p:spPr>
          <a:xfrm>
            <a:off x="8688972" y="2941060"/>
            <a:ext cx="55430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(1pt)</a:t>
            </a:r>
          </a:p>
        </p:txBody>
      </p:sp>
      <p:sp>
        <p:nvSpPr>
          <p:cNvPr id="4835" name="(1pt)"/>
          <p:cNvSpPr txBox="1"/>
          <p:nvPr/>
        </p:nvSpPr>
        <p:spPr>
          <a:xfrm>
            <a:off x="8688972" y="3534113"/>
            <a:ext cx="55430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(1pt)</a:t>
            </a:r>
          </a:p>
        </p:txBody>
      </p:sp>
      <p:sp>
        <p:nvSpPr>
          <p:cNvPr id="4836" name="(1pt)"/>
          <p:cNvSpPr txBox="1"/>
          <p:nvPr/>
        </p:nvSpPr>
        <p:spPr>
          <a:xfrm>
            <a:off x="8688972" y="3871183"/>
            <a:ext cx="55430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(1pt)</a:t>
            </a:r>
          </a:p>
        </p:txBody>
      </p:sp>
    </p:spTree>
  </p:cSld>
  <p:clrMapOvr>
    <a:masterClrMapping/>
  </p:clrMapOvr>
  <p:transition spd="med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112</a:t>
            </a:fld>
            <a:endParaRPr/>
          </a:p>
        </p:txBody>
      </p:sp>
      <p:sp>
        <p:nvSpPr>
          <p:cNvPr id="4839" name="0-1  1-2 2-3 3-4…"/>
          <p:cNvSpPr txBox="1"/>
          <p:nvPr/>
        </p:nvSpPr>
        <p:spPr>
          <a:xfrm>
            <a:off x="1112868" y="448863"/>
            <a:ext cx="270379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0-1  1-2 2-3 3-4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2-5 2-8 8-6 6-7</a:t>
            </a:r>
          </a:p>
        </p:txBody>
      </p:sp>
      <p:grpSp>
        <p:nvGrpSpPr>
          <p:cNvPr id="4857" name="Group"/>
          <p:cNvGrpSpPr/>
          <p:nvPr/>
        </p:nvGrpSpPr>
        <p:grpSpPr>
          <a:xfrm>
            <a:off x="2364524" y="1694762"/>
            <a:ext cx="7429501" cy="3467101"/>
            <a:chOff x="0" y="0"/>
            <a:chExt cx="7429500" cy="3467100"/>
          </a:xfrm>
        </p:grpSpPr>
        <p:pic>
          <p:nvPicPr>
            <p:cNvPr id="484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0" y="0"/>
              <a:ext cx="7429500" cy="3467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41" name="Line" descr="Line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18900000">
              <a:off x="107280" y="913002"/>
              <a:ext cx="1872672" cy="203201"/>
            </a:xfrm>
            <a:prstGeom prst="rect">
              <a:avLst/>
            </a:prstGeom>
            <a:effectLst/>
          </p:spPr>
        </p:pic>
        <p:pic>
          <p:nvPicPr>
            <p:cNvPr id="4843" name="Line" descr="Line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000144" y="309046"/>
              <a:ext cx="1428751" cy="203201"/>
            </a:xfrm>
            <a:prstGeom prst="rect">
              <a:avLst/>
            </a:prstGeom>
            <a:effectLst/>
          </p:spPr>
        </p:pic>
        <p:pic>
          <p:nvPicPr>
            <p:cNvPr id="4845" name="Line" descr="Lin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44227" y="309046"/>
              <a:ext cx="1647152" cy="203201"/>
            </a:xfrm>
            <a:prstGeom prst="rect">
              <a:avLst/>
            </a:prstGeom>
            <a:effectLst/>
          </p:spPr>
        </p:pic>
        <p:pic>
          <p:nvPicPr>
            <p:cNvPr id="4847" name="Line" descr="Line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2463032">
              <a:off x="5559092" y="913002"/>
              <a:ext cx="1655733" cy="203201"/>
            </a:xfrm>
            <a:prstGeom prst="rect">
              <a:avLst/>
            </a:prstGeom>
            <a:effectLst/>
          </p:spPr>
        </p:pic>
        <p:pic>
          <p:nvPicPr>
            <p:cNvPr id="4849" name="Line" descr="Line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 rot="3602847">
              <a:off x="3329399" y="1632637"/>
              <a:ext cx="2657756" cy="203201"/>
            </a:xfrm>
            <a:prstGeom prst="rect">
              <a:avLst/>
            </a:prstGeom>
            <a:effectLst/>
          </p:spPr>
        </p:pic>
        <p:pic>
          <p:nvPicPr>
            <p:cNvPr id="4851" name="Line" descr="Line"/>
            <p:cNvPicPr>
              <a:picLocks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 rot="5400000">
              <a:off x="3305295" y="913002"/>
              <a:ext cx="890653" cy="203201"/>
            </a:xfrm>
            <a:prstGeom prst="rect">
              <a:avLst/>
            </a:prstGeom>
            <a:effectLst/>
          </p:spPr>
        </p:pic>
        <p:pic>
          <p:nvPicPr>
            <p:cNvPr id="4853" name="Line" descr="Line"/>
            <p:cNvPicPr>
              <a:picLocks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 rot="5400000">
              <a:off x="3305295" y="2316795"/>
              <a:ext cx="890653" cy="203201"/>
            </a:xfrm>
            <a:prstGeom prst="rect">
              <a:avLst/>
            </a:prstGeom>
            <a:effectLst/>
          </p:spPr>
        </p:pic>
        <p:pic>
          <p:nvPicPr>
            <p:cNvPr id="4855" name="Line" descr="Lin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44227" y="2945222"/>
              <a:ext cx="1647152" cy="2032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4"/>
          <p:cNvSpPr txBox="1"/>
          <p:nvPr/>
        </p:nvSpPr>
        <p:spPr>
          <a:xfrm>
            <a:off x="2111375" y="2819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660" name="Line"/>
          <p:cNvSpPr/>
          <p:nvPr/>
        </p:nvSpPr>
        <p:spPr>
          <a:xfrm flipH="1">
            <a:off x="4757738" y="3124199"/>
            <a:ext cx="3810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61" name="25"/>
          <p:cNvSpPr txBox="1"/>
          <p:nvPr/>
        </p:nvSpPr>
        <p:spPr>
          <a:xfrm>
            <a:off x="4524375" y="3449637"/>
            <a:ext cx="479425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25</a:t>
            </a:r>
          </a:p>
        </p:txBody>
      </p:sp>
      <p:sp>
        <p:nvSpPr>
          <p:cNvPr id="662" name="Line"/>
          <p:cNvSpPr/>
          <p:nvPr/>
        </p:nvSpPr>
        <p:spPr>
          <a:xfrm>
            <a:off x="3505200" y="2133599"/>
            <a:ext cx="152401" cy="685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63" name="Line"/>
          <p:cNvSpPr/>
          <p:nvPr/>
        </p:nvSpPr>
        <p:spPr>
          <a:xfrm flipV="1">
            <a:off x="3809999" y="2285999"/>
            <a:ext cx="5334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64" name="Line"/>
          <p:cNvSpPr/>
          <p:nvPr/>
        </p:nvSpPr>
        <p:spPr>
          <a:xfrm flipH="1" flipV="1">
            <a:off x="3657600" y="2209799"/>
            <a:ext cx="1219201" cy="838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65" name="Line"/>
          <p:cNvSpPr/>
          <p:nvPr/>
        </p:nvSpPr>
        <p:spPr>
          <a:xfrm flipV="1">
            <a:off x="2438399" y="3124199"/>
            <a:ext cx="990602" cy="304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66" name="Line"/>
          <p:cNvSpPr/>
          <p:nvPr/>
        </p:nvSpPr>
        <p:spPr>
          <a:xfrm flipV="1">
            <a:off x="3505200" y="3200399"/>
            <a:ext cx="1447801" cy="7620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67" name="Line"/>
          <p:cNvSpPr/>
          <p:nvPr/>
        </p:nvSpPr>
        <p:spPr>
          <a:xfrm flipV="1">
            <a:off x="2286000" y="2743200"/>
            <a:ext cx="76201" cy="5334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68" name="Line"/>
          <p:cNvSpPr/>
          <p:nvPr/>
        </p:nvSpPr>
        <p:spPr>
          <a:xfrm>
            <a:off x="2514600" y="2590799"/>
            <a:ext cx="914400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69" name="Line"/>
          <p:cNvSpPr/>
          <p:nvPr/>
        </p:nvSpPr>
        <p:spPr>
          <a:xfrm>
            <a:off x="3702050" y="1981200"/>
            <a:ext cx="6096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70" name="Line"/>
          <p:cNvSpPr/>
          <p:nvPr/>
        </p:nvSpPr>
        <p:spPr>
          <a:xfrm>
            <a:off x="4572000" y="2285999"/>
            <a:ext cx="381000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673" name="Group"/>
          <p:cNvGrpSpPr/>
          <p:nvPr/>
        </p:nvGrpSpPr>
        <p:grpSpPr>
          <a:xfrm>
            <a:off x="2209800" y="2286000"/>
            <a:ext cx="457200" cy="457200"/>
            <a:chOff x="0" y="0"/>
            <a:chExt cx="457200" cy="457200"/>
          </a:xfrm>
        </p:grpSpPr>
        <p:sp>
          <p:nvSpPr>
            <p:cNvPr id="67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672" name="A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grpSp>
        <p:nvGrpSpPr>
          <p:cNvPr id="676" name="Group"/>
          <p:cNvGrpSpPr/>
          <p:nvPr/>
        </p:nvGrpSpPr>
        <p:grpSpPr>
          <a:xfrm>
            <a:off x="2057400" y="3200400"/>
            <a:ext cx="457200" cy="457200"/>
            <a:chOff x="0" y="0"/>
            <a:chExt cx="457200" cy="457200"/>
          </a:xfrm>
        </p:grpSpPr>
        <p:sp>
          <p:nvSpPr>
            <p:cNvPr id="67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675" name="H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H</a:t>
              </a:r>
            </a:p>
          </p:txBody>
        </p:sp>
      </p:grpSp>
      <p:grpSp>
        <p:nvGrpSpPr>
          <p:cNvPr id="679" name="Group"/>
          <p:cNvGrpSpPr/>
          <p:nvPr/>
        </p:nvGrpSpPr>
        <p:grpSpPr>
          <a:xfrm>
            <a:off x="3429000" y="2819400"/>
            <a:ext cx="457200" cy="457200"/>
            <a:chOff x="0" y="0"/>
            <a:chExt cx="457200" cy="457200"/>
          </a:xfrm>
        </p:grpSpPr>
        <p:sp>
          <p:nvSpPr>
            <p:cNvPr id="67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678" name="B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B</a:t>
              </a:r>
            </a:p>
          </p:txBody>
        </p:sp>
      </p:grpSp>
      <p:grpSp>
        <p:nvGrpSpPr>
          <p:cNvPr id="682" name="Group"/>
          <p:cNvGrpSpPr/>
          <p:nvPr/>
        </p:nvGrpSpPr>
        <p:grpSpPr>
          <a:xfrm>
            <a:off x="3276600" y="1828800"/>
            <a:ext cx="457200" cy="457200"/>
            <a:chOff x="0" y="0"/>
            <a:chExt cx="457200" cy="457200"/>
          </a:xfrm>
        </p:grpSpPr>
        <p:sp>
          <p:nvSpPr>
            <p:cNvPr id="68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681" name="F"/>
            <p:cNvSpPr txBox="1"/>
            <p:nvPr/>
          </p:nvSpPr>
          <p:spPr>
            <a:xfrm>
              <a:off x="83438" y="17904"/>
              <a:ext cx="2903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</p:grpSp>
      <p:grpSp>
        <p:nvGrpSpPr>
          <p:cNvPr id="685" name="Group"/>
          <p:cNvGrpSpPr/>
          <p:nvPr/>
        </p:nvGrpSpPr>
        <p:grpSpPr>
          <a:xfrm>
            <a:off x="4343400" y="3810000"/>
            <a:ext cx="457200" cy="457200"/>
            <a:chOff x="0" y="0"/>
            <a:chExt cx="457200" cy="457200"/>
          </a:xfrm>
        </p:grpSpPr>
        <p:sp>
          <p:nvSpPr>
            <p:cNvPr id="68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684" name="E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</p:grpSp>
      <p:grpSp>
        <p:nvGrpSpPr>
          <p:cNvPr id="688" name="Group"/>
          <p:cNvGrpSpPr/>
          <p:nvPr/>
        </p:nvGrpSpPr>
        <p:grpSpPr>
          <a:xfrm>
            <a:off x="4800600" y="2895600"/>
            <a:ext cx="457200" cy="457200"/>
            <a:chOff x="0" y="0"/>
            <a:chExt cx="457200" cy="457200"/>
          </a:xfrm>
        </p:grpSpPr>
        <p:sp>
          <p:nvSpPr>
            <p:cNvPr id="68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687" name="D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</p:grpSp>
      <p:grpSp>
        <p:nvGrpSpPr>
          <p:cNvPr id="691" name="Group"/>
          <p:cNvGrpSpPr/>
          <p:nvPr/>
        </p:nvGrpSpPr>
        <p:grpSpPr>
          <a:xfrm>
            <a:off x="4267200" y="1905000"/>
            <a:ext cx="457200" cy="457200"/>
            <a:chOff x="0" y="0"/>
            <a:chExt cx="457200" cy="457200"/>
          </a:xfrm>
        </p:grpSpPr>
        <p:sp>
          <p:nvSpPr>
            <p:cNvPr id="68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690" name="C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</p:grpSp>
      <p:grpSp>
        <p:nvGrpSpPr>
          <p:cNvPr id="694" name="Group"/>
          <p:cNvGrpSpPr/>
          <p:nvPr/>
        </p:nvGrpSpPr>
        <p:grpSpPr>
          <a:xfrm>
            <a:off x="3048000" y="3810000"/>
            <a:ext cx="457200" cy="457200"/>
            <a:chOff x="0" y="0"/>
            <a:chExt cx="457200" cy="457200"/>
          </a:xfrm>
        </p:grpSpPr>
        <p:sp>
          <p:nvSpPr>
            <p:cNvPr id="69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693" name="G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G</a:t>
              </a:r>
            </a:p>
          </p:txBody>
        </p:sp>
      </p:grpSp>
      <p:sp>
        <p:nvSpPr>
          <p:cNvPr id="695" name="Line"/>
          <p:cNvSpPr/>
          <p:nvPr/>
        </p:nvSpPr>
        <p:spPr>
          <a:xfrm>
            <a:off x="3809999" y="3200399"/>
            <a:ext cx="609601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96" name="Line"/>
          <p:cNvSpPr/>
          <p:nvPr/>
        </p:nvSpPr>
        <p:spPr>
          <a:xfrm flipH="1">
            <a:off x="3505200" y="41148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97" name="Line"/>
          <p:cNvSpPr/>
          <p:nvPr/>
        </p:nvSpPr>
        <p:spPr>
          <a:xfrm flipH="1" flipV="1">
            <a:off x="2438400" y="3581399"/>
            <a:ext cx="609601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98" name="7"/>
          <p:cNvSpPr txBox="1"/>
          <p:nvPr/>
        </p:nvSpPr>
        <p:spPr>
          <a:xfrm>
            <a:off x="3810000" y="4038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699" name="2"/>
          <p:cNvSpPr txBox="1"/>
          <p:nvPr/>
        </p:nvSpPr>
        <p:spPr>
          <a:xfrm>
            <a:off x="3635375" y="3516312"/>
            <a:ext cx="3048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700" name="10"/>
          <p:cNvSpPr txBox="1"/>
          <p:nvPr/>
        </p:nvSpPr>
        <p:spPr>
          <a:xfrm>
            <a:off x="3895725" y="3178175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701" name="18"/>
          <p:cNvSpPr txBox="1"/>
          <p:nvPr/>
        </p:nvSpPr>
        <p:spPr>
          <a:xfrm>
            <a:off x="4167188" y="2709863"/>
            <a:ext cx="46831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18</a:t>
            </a:r>
          </a:p>
        </p:txBody>
      </p:sp>
      <p:sp>
        <p:nvSpPr>
          <p:cNvPr id="702" name="3"/>
          <p:cNvSpPr txBox="1"/>
          <p:nvPr/>
        </p:nvSpPr>
        <p:spPr>
          <a:xfrm>
            <a:off x="47244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703" name="4"/>
          <p:cNvSpPr txBox="1"/>
          <p:nvPr/>
        </p:nvSpPr>
        <p:spPr>
          <a:xfrm>
            <a:off x="3798888" y="253682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704" name="3"/>
          <p:cNvSpPr txBox="1"/>
          <p:nvPr/>
        </p:nvSpPr>
        <p:spPr>
          <a:xfrm>
            <a:off x="3854450" y="1752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705" name="7"/>
          <p:cNvSpPr txBox="1"/>
          <p:nvPr/>
        </p:nvSpPr>
        <p:spPr>
          <a:xfrm>
            <a:off x="33528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706" name="8"/>
          <p:cNvSpPr txBox="1"/>
          <p:nvPr/>
        </p:nvSpPr>
        <p:spPr>
          <a:xfrm>
            <a:off x="3048000" y="25908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707" name="9"/>
          <p:cNvSpPr txBox="1"/>
          <p:nvPr/>
        </p:nvSpPr>
        <p:spPr>
          <a:xfrm>
            <a:off x="2743200" y="30480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9</a:t>
            </a:r>
          </a:p>
        </p:txBody>
      </p:sp>
      <p:sp>
        <p:nvSpPr>
          <p:cNvPr id="708" name="3"/>
          <p:cNvSpPr txBox="1"/>
          <p:nvPr/>
        </p:nvSpPr>
        <p:spPr>
          <a:xfrm>
            <a:off x="2579687" y="372427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709" name="Line"/>
          <p:cNvSpPr/>
          <p:nvPr/>
        </p:nvSpPr>
        <p:spPr>
          <a:xfrm flipV="1">
            <a:off x="2635250" y="2187575"/>
            <a:ext cx="685801" cy="3048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10" name="10"/>
          <p:cNvSpPr txBox="1"/>
          <p:nvPr/>
        </p:nvSpPr>
        <p:spPr>
          <a:xfrm>
            <a:off x="2667000" y="2057400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711" name="Select node with minimum distance"/>
          <p:cNvSpPr txBox="1"/>
          <p:nvPr/>
        </p:nvSpPr>
        <p:spPr>
          <a:xfrm>
            <a:off x="5486400" y="1219200"/>
            <a:ext cx="2895600" cy="66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Select node with minimum distance</a:t>
            </a:r>
          </a:p>
        </p:txBody>
      </p:sp>
      <p:graphicFrame>
        <p:nvGraphicFramePr>
          <p:cNvPr id="712" name="Table"/>
          <p:cNvGraphicFramePr/>
          <p:nvPr/>
        </p:nvGraphicFramePr>
        <p:xfrm>
          <a:off x="5867400" y="1981200"/>
          <a:ext cx="2133600" cy="303371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25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18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G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H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13" name="Line"/>
          <p:cNvSpPr/>
          <p:nvPr/>
        </p:nvSpPr>
        <p:spPr>
          <a:xfrm>
            <a:off x="3581400" y="1447800"/>
            <a:ext cx="2009775" cy="2514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14" name="2"/>
          <p:cNvSpPr txBox="1"/>
          <p:nvPr/>
        </p:nvSpPr>
        <p:spPr>
          <a:xfrm>
            <a:off x="4724400" y="1295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715" name="Line"/>
          <p:cNvSpPr/>
          <p:nvPr/>
        </p:nvSpPr>
        <p:spPr>
          <a:xfrm flipH="1">
            <a:off x="4800599" y="3810000"/>
            <a:ext cx="228601" cy="195264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16" name="dv = Cheapest edge cost to T…"/>
          <p:cNvSpPr txBox="1">
            <a:spLocks noGrp="1"/>
          </p:cNvSpPr>
          <p:nvPr>
            <p:ph type="body" sz="quarter" idx="4294967295"/>
          </p:nvPr>
        </p:nvSpPr>
        <p:spPr>
          <a:xfrm>
            <a:off x="1195148" y="5235824"/>
            <a:ext cx="9205518" cy="114300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 lim="800000"/>
          </a:ln>
        </p:spPr>
        <p:txBody>
          <a:bodyPr/>
          <a:lstStyle/>
          <a:p>
            <a:pPr marL="0" indent="0" defTabSz="77724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7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d</a:t>
            </a:r>
            <a:r>
              <a:rPr i="1" baseline="-28352"/>
              <a:t>v</a:t>
            </a:r>
            <a:r>
              <a:t> = Cheapest edge cost to T</a:t>
            </a:r>
          </a:p>
          <a:p>
            <a:pPr marL="0" indent="0" defTabSz="77724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7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p</a:t>
            </a:r>
            <a:r>
              <a:rPr i="1" baseline="-28352"/>
              <a:t>v</a:t>
            </a:r>
            <a:r>
              <a:t> = Node in T to which the cheapest edge is connected</a:t>
            </a:r>
          </a:p>
        </p:txBody>
      </p:sp>
      <p:sp>
        <p:nvSpPr>
          <p:cNvPr id="717" name="Prim’s Algorithm: Walk-Through"/>
          <p:cNvSpPr txBox="1"/>
          <p:nvPr/>
        </p:nvSpPr>
        <p:spPr>
          <a:xfrm>
            <a:off x="2032736" y="276320"/>
            <a:ext cx="7530342" cy="715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Prim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Walk-Through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4"/>
          <p:cNvSpPr txBox="1"/>
          <p:nvPr/>
        </p:nvSpPr>
        <p:spPr>
          <a:xfrm>
            <a:off x="2111375" y="2819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720" name="Line"/>
          <p:cNvSpPr/>
          <p:nvPr/>
        </p:nvSpPr>
        <p:spPr>
          <a:xfrm flipH="1">
            <a:off x="4757738" y="3124199"/>
            <a:ext cx="3810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21" name="25"/>
          <p:cNvSpPr txBox="1"/>
          <p:nvPr/>
        </p:nvSpPr>
        <p:spPr>
          <a:xfrm>
            <a:off x="4524375" y="3449637"/>
            <a:ext cx="479425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25</a:t>
            </a:r>
          </a:p>
        </p:txBody>
      </p:sp>
      <p:sp>
        <p:nvSpPr>
          <p:cNvPr id="722" name="Line"/>
          <p:cNvSpPr/>
          <p:nvPr/>
        </p:nvSpPr>
        <p:spPr>
          <a:xfrm>
            <a:off x="3505200" y="2133599"/>
            <a:ext cx="152401" cy="685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23" name="Line"/>
          <p:cNvSpPr/>
          <p:nvPr/>
        </p:nvSpPr>
        <p:spPr>
          <a:xfrm flipV="1">
            <a:off x="3809999" y="2285999"/>
            <a:ext cx="5334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24" name="Line"/>
          <p:cNvSpPr/>
          <p:nvPr/>
        </p:nvSpPr>
        <p:spPr>
          <a:xfrm flipH="1" flipV="1">
            <a:off x="3657600" y="2209799"/>
            <a:ext cx="1219201" cy="838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25" name="Line"/>
          <p:cNvSpPr/>
          <p:nvPr/>
        </p:nvSpPr>
        <p:spPr>
          <a:xfrm flipV="1">
            <a:off x="2438399" y="3124199"/>
            <a:ext cx="990602" cy="304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26" name="Line"/>
          <p:cNvSpPr/>
          <p:nvPr/>
        </p:nvSpPr>
        <p:spPr>
          <a:xfrm flipV="1">
            <a:off x="3505200" y="3200399"/>
            <a:ext cx="1447801" cy="7620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27" name="Line"/>
          <p:cNvSpPr/>
          <p:nvPr/>
        </p:nvSpPr>
        <p:spPr>
          <a:xfrm flipV="1">
            <a:off x="2286000" y="2743200"/>
            <a:ext cx="76201" cy="5334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28" name="Line"/>
          <p:cNvSpPr/>
          <p:nvPr/>
        </p:nvSpPr>
        <p:spPr>
          <a:xfrm>
            <a:off x="2514600" y="2590799"/>
            <a:ext cx="914400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29" name="Line"/>
          <p:cNvSpPr/>
          <p:nvPr/>
        </p:nvSpPr>
        <p:spPr>
          <a:xfrm>
            <a:off x="3702050" y="1981200"/>
            <a:ext cx="6096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30" name="Line"/>
          <p:cNvSpPr/>
          <p:nvPr/>
        </p:nvSpPr>
        <p:spPr>
          <a:xfrm>
            <a:off x="4572000" y="2285999"/>
            <a:ext cx="381000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733" name="Group"/>
          <p:cNvGrpSpPr/>
          <p:nvPr/>
        </p:nvGrpSpPr>
        <p:grpSpPr>
          <a:xfrm>
            <a:off x="2209800" y="2286000"/>
            <a:ext cx="457200" cy="457200"/>
            <a:chOff x="0" y="0"/>
            <a:chExt cx="457200" cy="457200"/>
          </a:xfrm>
        </p:grpSpPr>
        <p:sp>
          <p:nvSpPr>
            <p:cNvPr id="73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732" name="A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grpSp>
        <p:nvGrpSpPr>
          <p:cNvPr id="736" name="Group"/>
          <p:cNvGrpSpPr/>
          <p:nvPr/>
        </p:nvGrpSpPr>
        <p:grpSpPr>
          <a:xfrm>
            <a:off x="2057400" y="3200400"/>
            <a:ext cx="457200" cy="457200"/>
            <a:chOff x="0" y="0"/>
            <a:chExt cx="457200" cy="457200"/>
          </a:xfrm>
        </p:grpSpPr>
        <p:sp>
          <p:nvSpPr>
            <p:cNvPr id="73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735" name="H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H</a:t>
              </a:r>
            </a:p>
          </p:txBody>
        </p:sp>
      </p:grpSp>
      <p:grpSp>
        <p:nvGrpSpPr>
          <p:cNvPr id="739" name="Group"/>
          <p:cNvGrpSpPr/>
          <p:nvPr/>
        </p:nvGrpSpPr>
        <p:grpSpPr>
          <a:xfrm>
            <a:off x="3429000" y="2819400"/>
            <a:ext cx="457200" cy="457200"/>
            <a:chOff x="0" y="0"/>
            <a:chExt cx="457200" cy="457200"/>
          </a:xfrm>
        </p:grpSpPr>
        <p:sp>
          <p:nvSpPr>
            <p:cNvPr id="73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738" name="B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B</a:t>
              </a:r>
            </a:p>
          </p:txBody>
        </p:sp>
      </p:grpSp>
      <p:grpSp>
        <p:nvGrpSpPr>
          <p:cNvPr id="742" name="Group"/>
          <p:cNvGrpSpPr/>
          <p:nvPr/>
        </p:nvGrpSpPr>
        <p:grpSpPr>
          <a:xfrm>
            <a:off x="3276600" y="1828800"/>
            <a:ext cx="457200" cy="457200"/>
            <a:chOff x="0" y="0"/>
            <a:chExt cx="457200" cy="457200"/>
          </a:xfrm>
        </p:grpSpPr>
        <p:sp>
          <p:nvSpPr>
            <p:cNvPr id="74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741" name="F"/>
            <p:cNvSpPr txBox="1"/>
            <p:nvPr/>
          </p:nvSpPr>
          <p:spPr>
            <a:xfrm>
              <a:off x="83438" y="17904"/>
              <a:ext cx="2903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</p:grpSp>
      <p:grpSp>
        <p:nvGrpSpPr>
          <p:cNvPr id="745" name="Group"/>
          <p:cNvGrpSpPr/>
          <p:nvPr/>
        </p:nvGrpSpPr>
        <p:grpSpPr>
          <a:xfrm>
            <a:off x="4343400" y="3810000"/>
            <a:ext cx="457200" cy="457200"/>
            <a:chOff x="0" y="0"/>
            <a:chExt cx="457200" cy="457200"/>
          </a:xfrm>
        </p:grpSpPr>
        <p:sp>
          <p:nvSpPr>
            <p:cNvPr id="74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744" name="E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</p:grpSp>
      <p:grpSp>
        <p:nvGrpSpPr>
          <p:cNvPr id="748" name="Group"/>
          <p:cNvGrpSpPr/>
          <p:nvPr/>
        </p:nvGrpSpPr>
        <p:grpSpPr>
          <a:xfrm>
            <a:off x="4800600" y="2895600"/>
            <a:ext cx="457200" cy="457200"/>
            <a:chOff x="0" y="0"/>
            <a:chExt cx="457200" cy="457200"/>
          </a:xfrm>
        </p:grpSpPr>
        <p:sp>
          <p:nvSpPr>
            <p:cNvPr id="74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747" name="D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</p:grpSp>
      <p:grpSp>
        <p:nvGrpSpPr>
          <p:cNvPr id="751" name="Group"/>
          <p:cNvGrpSpPr/>
          <p:nvPr/>
        </p:nvGrpSpPr>
        <p:grpSpPr>
          <a:xfrm>
            <a:off x="4267200" y="1905000"/>
            <a:ext cx="457200" cy="457200"/>
            <a:chOff x="0" y="0"/>
            <a:chExt cx="457200" cy="457200"/>
          </a:xfrm>
        </p:grpSpPr>
        <p:sp>
          <p:nvSpPr>
            <p:cNvPr id="74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750" name="C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</p:grpSp>
      <p:grpSp>
        <p:nvGrpSpPr>
          <p:cNvPr id="754" name="Group"/>
          <p:cNvGrpSpPr/>
          <p:nvPr/>
        </p:nvGrpSpPr>
        <p:grpSpPr>
          <a:xfrm>
            <a:off x="3048000" y="3810000"/>
            <a:ext cx="457200" cy="457200"/>
            <a:chOff x="0" y="0"/>
            <a:chExt cx="457200" cy="457200"/>
          </a:xfrm>
        </p:grpSpPr>
        <p:sp>
          <p:nvSpPr>
            <p:cNvPr id="75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753" name="G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G</a:t>
              </a:r>
            </a:p>
          </p:txBody>
        </p:sp>
      </p:grpSp>
      <p:sp>
        <p:nvSpPr>
          <p:cNvPr id="755" name="Line"/>
          <p:cNvSpPr/>
          <p:nvPr/>
        </p:nvSpPr>
        <p:spPr>
          <a:xfrm>
            <a:off x="3809999" y="3200399"/>
            <a:ext cx="609601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56" name="Line"/>
          <p:cNvSpPr/>
          <p:nvPr/>
        </p:nvSpPr>
        <p:spPr>
          <a:xfrm flipH="1">
            <a:off x="3505200" y="41148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57" name="Line"/>
          <p:cNvSpPr/>
          <p:nvPr/>
        </p:nvSpPr>
        <p:spPr>
          <a:xfrm flipH="1" flipV="1">
            <a:off x="2438400" y="3581399"/>
            <a:ext cx="609601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58" name="7"/>
          <p:cNvSpPr txBox="1"/>
          <p:nvPr/>
        </p:nvSpPr>
        <p:spPr>
          <a:xfrm>
            <a:off x="3810000" y="4038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759" name="2"/>
          <p:cNvSpPr txBox="1"/>
          <p:nvPr/>
        </p:nvSpPr>
        <p:spPr>
          <a:xfrm>
            <a:off x="3635375" y="3516312"/>
            <a:ext cx="3048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760" name="10"/>
          <p:cNvSpPr txBox="1"/>
          <p:nvPr/>
        </p:nvSpPr>
        <p:spPr>
          <a:xfrm>
            <a:off x="3895725" y="3178175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761" name="18"/>
          <p:cNvSpPr txBox="1"/>
          <p:nvPr/>
        </p:nvSpPr>
        <p:spPr>
          <a:xfrm>
            <a:off x="4167188" y="2709863"/>
            <a:ext cx="46831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18</a:t>
            </a:r>
          </a:p>
        </p:txBody>
      </p:sp>
      <p:sp>
        <p:nvSpPr>
          <p:cNvPr id="762" name="3"/>
          <p:cNvSpPr txBox="1"/>
          <p:nvPr/>
        </p:nvSpPr>
        <p:spPr>
          <a:xfrm>
            <a:off x="47244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763" name="4"/>
          <p:cNvSpPr txBox="1"/>
          <p:nvPr/>
        </p:nvSpPr>
        <p:spPr>
          <a:xfrm>
            <a:off x="3798888" y="253682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764" name="3"/>
          <p:cNvSpPr txBox="1"/>
          <p:nvPr/>
        </p:nvSpPr>
        <p:spPr>
          <a:xfrm>
            <a:off x="3854450" y="1752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765" name="7"/>
          <p:cNvSpPr txBox="1"/>
          <p:nvPr/>
        </p:nvSpPr>
        <p:spPr>
          <a:xfrm>
            <a:off x="33528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766" name="8"/>
          <p:cNvSpPr txBox="1"/>
          <p:nvPr/>
        </p:nvSpPr>
        <p:spPr>
          <a:xfrm>
            <a:off x="3048000" y="25908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767" name="9"/>
          <p:cNvSpPr txBox="1"/>
          <p:nvPr/>
        </p:nvSpPr>
        <p:spPr>
          <a:xfrm>
            <a:off x="2743200" y="30480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9</a:t>
            </a:r>
          </a:p>
        </p:txBody>
      </p:sp>
      <p:sp>
        <p:nvSpPr>
          <p:cNvPr id="768" name="3"/>
          <p:cNvSpPr txBox="1"/>
          <p:nvPr/>
        </p:nvSpPr>
        <p:spPr>
          <a:xfrm>
            <a:off x="2579687" y="372427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769" name="Line"/>
          <p:cNvSpPr/>
          <p:nvPr/>
        </p:nvSpPr>
        <p:spPr>
          <a:xfrm flipV="1">
            <a:off x="2635250" y="2187575"/>
            <a:ext cx="685801" cy="3048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70" name="10"/>
          <p:cNvSpPr txBox="1"/>
          <p:nvPr/>
        </p:nvSpPr>
        <p:spPr>
          <a:xfrm>
            <a:off x="2667000" y="2057400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771" name="Update distances of adjacent, unselected nodes"/>
          <p:cNvSpPr txBox="1"/>
          <p:nvPr/>
        </p:nvSpPr>
        <p:spPr>
          <a:xfrm>
            <a:off x="5486400" y="1219200"/>
            <a:ext cx="2895600" cy="66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Update distances of adjacent, unselected nodes</a:t>
            </a:r>
          </a:p>
        </p:txBody>
      </p:sp>
      <p:graphicFrame>
        <p:nvGraphicFramePr>
          <p:cNvPr id="772" name="Table"/>
          <p:cNvGraphicFramePr/>
          <p:nvPr/>
        </p:nvGraphicFramePr>
        <p:xfrm>
          <a:off x="5867400" y="1981200"/>
          <a:ext cx="2133600" cy="303371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G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18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G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H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G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73" name="Line"/>
          <p:cNvSpPr/>
          <p:nvPr/>
        </p:nvSpPr>
        <p:spPr>
          <a:xfrm>
            <a:off x="3581400" y="1447800"/>
            <a:ext cx="2009775" cy="2514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74" name="2"/>
          <p:cNvSpPr txBox="1"/>
          <p:nvPr/>
        </p:nvSpPr>
        <p:spPr>
          <a:xfrm>
            <a:off x="4724400" y="1295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775" name="Line"/>
          <p:cNvSpPr/>
          <p:nvPr/>
        </p:nvSpPr>
        <p:spPr>
          <a:xfrm flipH="1">
            <a:off x="4800599" y="3810000"/>
            <a:ext cx="228601" cy="195264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76" name="dv = Cheapest edge cost to T…"/>
          <p:cNvSpPr txBox="1">
            <a:spLocks noGrp="1"/>
          </p:cNvSpPr>
          <p:nvPr>
            <p:ph type="body" sz="quarter" idx="4294967295"/>
          </p:nvPr>
        </p:nvSpPr>
        <p:spPr>
          <a:xfrm>
            <a:off x="1195148" y="5235824"/>
            <a:ext cx="9205518" cy="114300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 lim="800000"/>
          </a:ln>
        </p:spPr>
        <p:txBody>
          <a:bodyPr/>
          <a:lstStyle/>
          <a:p>
            <a:pPr marL="0" indent="0" defTabSz="77724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7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d</a:t>
            </a:r>
            <a:r>
              <a:rPr i="1" baseline="-28352"/>
              <a:t>v</a:t>
            </a:r>
            <a:r>
              <a:t> = Cheapest edge cost to T</a:t>
            </a:r>
          </a:p>
          <a:p>
            <a:pPr marL="0" indent="0" defTabSz="77724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7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p</a:t>
            </a:r>
            <a:r>
              <a:rPr i="1" baseline="-28352"/>
              <a:t>v</a:t>
            </a:r>
            <a:r>
              <a:t> = Node in T to which the cheapest edge is connected</a:t>
            </a:r>
          </a:p>
        </p:txBody>
      </p:sp>
      <p:sp>
        <p:nvSpPr>
          <p:cNvPr id="777" name="Prim’s Algorithm: Walk-Through"/>
          <p:cNvSpPr txBox="1"/>
          <p:nvPr/>
        </p:nvSpPr>
        <p:spPr>
          <a:xfrm>
            <a:off x="2032736" y="276320"/>
            <a:ext cx="7530342" cy="715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Prim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Walk-Through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4"/>
          <p:cNvSpPr txBox="1"/>
          <p:nvPr/>
        </p:nvSpPr>
        <p:spPr>
          <a:xfrm>
            <a:off x="2111375" y="2819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780" name="Line"/>
          <p:cNvSpPr/>
          <p:nvPr/>
        </p:nvSpPr>
        <p:spPr>
          <a:xfrm flipH="1">
            <a:off x="4757738" y="3124199"/>
            <a:ext cx="3810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81" name="25"/>
          <p:cNvSpPr txBox="1"/>
          <p:nvPr/>
        </p:nvSpPr>
        <p:spPr>
          <a:xfrm>
            <a:off x="4524375" y="3449637"/>
            <a:ext cx="479425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25</a:t>
            </a:r>
          </a:p>
        </p:txBody>
      </p:sp>
      <p:sp>
        <p:nvSpPr>
          <p:cNvPr id="782" name="Line"/>
          <p:cNvSpPr/>
          <p:nvPr/>
        </p:nvSpPr>
        <p:spPr>
          <a:xfrm>
            <a:off x="3505200" y="2133599"/>
            <a:ext cx="152401" cy="685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83" name="Line"/>
          <p:cNvSpPr/>
          <p:nvPr/>
        </p:nvSpPr>
        <p:spPr>
          <a:xfrm flipV="1">
            <a:off x="3809999" y="2285999"/>
            <a:ext cx="5334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84" name="Line"/>
          <p:cNvSpPr/>
          <p:nvPr/>
        </p:nvSpPr>
        <p:spPr>
          <a:xfrm flipH="1" flipV="1">
            <a:off x="3657600" y="2209799"/>
            <a:ext cx="1219201" cy="838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85" name="Line"/>
          <p:cNvSpPr/>
          <p:nvPr/>
        </p:nvSpPr>
        <p:spPr>
          <a:xfrm flipV="1">
            <a:off x="2438399" y="3124199"/>
            <a:ext cx="990602" cy="304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86" name="Line"/>
          <p:cNvSpPr/>
          <p:nvPr/>
        </p:nvSpPr>
        <p:spPr>
          <a:xfrm flipV="1">
            <a:off x="3505200" y="3200399"/>
            <a:ext cx="1447801" cy="7620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87" name="Line"/>
          <p:cNvSpPr/>
          <p:nvPr/>
        </p:nvSpPr>
        <p:spPr>
          <a:xfrm flipV="1">
            <a:off x="2286000" y="2743200"/>
            <a:ext cx="76201" cy="5334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88" name="Line"/>
          <p:cNvSpPr/>
          <p:nvPr/>
        </p:nvSpPr>
        <p:spPr>
          <a:xfrm>
            <a:off x="2514600" y="2590799"/>
            <a:ext cx="914400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89" name="Line"/>
          <p:cNvSpPr/>
          <p:nvPr/>
        </p:nvSpPr>
        <p:spPr>
          <a:xfrm>
            <a:off x="3702050" y="1981200"/>
            <a:ext cx="6096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90" name="Line"/>
          <p:cNvSpPr/>
          <p:nvPr/>
        </p:nvSpPr>
        <p:spPr>
          <a:xfrm>
            <a:off x="4572000" y="2285999"/>
            <a:ext cx="381000" cy="6096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793" name="Group"/>
          <p:cNvGrpSpPr/>
          <p:nvPr/>
        </p:nvGrpSpPr>
        <p:grpSpPr>
          <a:xfrm>
            <a:off x="2209800" y="2286000"/>
            <a:ext cx="457200" cy="457200"/>
            <a:chOff x="0" y="0"/>
            <a:chExt cx="457200" cy="457200"/>
          </a:xfrm>
        </p:grpSpPr>
        <p:sp>
          <p:nvSpPr>
            <p:cNvPr id="79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792" name="A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grpSp>
        <p:nvGrpSpPr>
          <p:cNvPr id="796" name="Group"/>
          <p:cNvGrpSpPr/>
          <p:nvPr/>
        </p:nvGrpSpPr>
        <p:grpSpPr>
          <a:xfrm>
            <a:off x="2057400" y="3200400"/>
            <a:ext cx="457200" cy="457200"/>
            <a:chOff x="0" y="0"/>
            <a:chExt cx="457200" cy="457200"/>
          </a:xfrm>
        </p:grpSpPr>
        <p:sp>
          <p:nvSpPr>
            <p:cNvPr id="79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795" name="H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H</a:t>
              </a:r>
            </a:p>
          </p:txBody>
        </p:sp>
      </p:grpSp>
      <p:grpSp>
        <p:nvGrpSpPr>
          <p:cNvPr id="799" name="Group"/>
          <p:cNvGrpSpPr/>
          <p:nvPr/>
        </p:nvGrpSpPr>
        <p:grpSpPr>
          <a:xfrm>
            <a:off x="3429000" y="2819400"/>
            <a:ext cx="457200" cy="457200"/>
            <a:chOff x="0" y="0"/>
            <a:chExt cx="457200" cy="457200"/>
          </a:xfrm>
        </p:grpSpPr>
        <p:sp>
          <p:nvSpPr>
            <p:cNvPr id="79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798" name="B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B</a:t>
              </a:r>
            </a:p>
          </p:txBody>
        </p:sp>
      </p:grpSp>
      <p:grpSp>
        <p:nvGrpSpPr>
          <p:cNvPr id="802" name="Group"/>
          <p:cNvGrpSpPr/>
          <p:nvPr/>
        </p:nvGrpSpPr>
        <p:grpSpPr>
          <a:xfrm>
            <a:off x="3276600" y="1828800"/>
            <a:ext cx="457200" cy="457200"/>
            <a:chOff x="0" y="0"/>
            <a:chExt cx="457200" cy="457200"/>
          </a:xfrm>
        </p:grpSpPr>
        <p:sp>
          <p:nvSpPr>
            <p:cNvPr id="80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801" name="F"/>
            <p:cNvSpPr txBox="1"/>
            <p:nvPr/>
          </p:nvSpPr>
          <p:spPr>
            <a:xfrm>
              <a:off x="83438" y="17904"/>
              <a:ext cx="2903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</p:grpSp>
      <p:grpSp>
        <p:nvGrpSpPr>
          <p:cNvPr id="805" name="Group"/>
          <p:cNvGrpSpPr/>
          <p:nvPr/>
        </p:nvGrpSpPr>
        <p:grpSpPr>
          <a:xfrm>
            <a:off x="4343400" y="3810000"/>
            <a:ext cx="457200" cy="457200"/>
            <a:chOff x="0" y="0"/>
            <a:chExt cx="457200" cy="457200"/>
          </a:xfrm>
        </p:grpSpPr>
        <p:sp>
          <p:nvSpPr>
            <p:cNvPr id="80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804" name="E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</p:grpSp>
      <p:grpSp>
        <p:nvGrpSpPr>
          <p:cNvPr id="808" name="Group"/>
          <p:cNvGrpSpPr/>
          <p:nvPr/>
        </p:nvGrpSpPr>
        <p:grpSpPr>
          <a:xfrm>
            <a:off x="4800600" y="2895600"/>
            <a:ext cx="457200" cy="457200"/>
            <a:chOff x="0" y="0"/>
            <a:chExt cx="457200" cy="457200"/>
          </a:xfrm>
        </p:grpSpPr>
        <p:sp>
          <p:nvSpPr>
            <p:cNvPr id="80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807" name="D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</p:grpSp>
      <p:grpSp>
        <p:nvGrpSpPr>
          <p:cNvPr id="811" name="Group"/>
          <p:cNvGrpSpPr/>
          <p:nvPr/>
        </p:nvGrpSpPr>
        <p:grpSpPr>
          <a:xfrm>
            <a:off x="4267200" y="1905000"/>
            <a:ext cx="457200" cy="457200"/>
            <a:chOff x="0" y="0"/>
            <a:chExt cx="457200" cy="457200"/>
          </a:xfrm>
        </p:grpSpPr>
        <p:sp>
          <p:nvSpPr>
            <p:cNvPr id="80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810" name="C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</p:grpSp>
      <p:grpSp>
        <p:nvGrpSpPr>
          <p:cNvPr id="814" name="Group"/>
          <p:cNvGrpSpPr/>
          <p:nvPr/>
        </p:nvGrpSpPr>
        <p:grpSpPr>
          <a:xfrm>
            <a:off x="3048000" y="3810000"/>
            <a:ext cx="457200" cy="457200"/>
            <a:chOff x="0" y="0"/>
            <a:chExt cx="457200" cy="457200"/>
          </a:xfrm>
        </p:grpSpPr>
        <p:sp>
          <p:nvSpPr>
            <p:cNvPr id="81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813" name="G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G</a:t>
              </a:r>
            </a:p>
          </p:txBody>
        </p:sp>
      </p:grpSp>
      <p:sp>
        <p:nvSpPr>
          <p:cNvPr id="815" name="Line"/>
          <p:cNvSpPr/>
          <p:nvPr/>
        </p:nvSpPr>
        <p:spPr>
          <a:xfrm>
            <a:off x="3809999" y="3200399"/>
            <a:ext cx="609601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6" name="Line"/>
          <p:cNvSpPr/>
          <p:nvPr/>
        </p:nvSpPr>
        <p:spPr>
          <a:xfrm flipH="1">
            <a:off x="3505200" y="41148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7" name="Line"/>
          <p:cNvSpPr/>
          <p:nvPr/>
        </p:nvSpPr>
        <p:spPr>
          <a:xfrm flipH="1" flipV="1">
            <a:off x="2438400" y="3581399"/>
            <a:ext cx="609601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8" name="7"/>
          <p:cNvSpPr txBox="1"/>
          <p:nvPr/>
        </p:nvSpPr>
        <p:spPr>
          <a:xfrm>
            <a:off x="3810000" y="4038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819" name="2"/>
          <p:cNvSpPr txBox="1"/>
          <p:nvPr/>
        </p:nvSpPr>
        <p:spPr>
          <a:xfrm>
            <a:off x="3635375" y="3516312"/>
            <a:ext cx="3048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820" name="10"/>
          <p:cNvSpPr txBox="1"/>
          <p:nvPr/>
        </p:nvSpPr>
        <p:spPr>
          <a:xfrm>
            <a:off x="3895725" y="3178175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821" name="18"/>
          <p:cNvSpPr txBox="1"/>
          <p:nvPr/>
        </p:nvSpPr>
        <p:spPr>
          <a:xfrm>
            <a:off x="4167188" y="2709863"/>
            <a:ext cx="46831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18</a:t>
            </a:r>
          </a:p>
        </p:txBody>
      </p:sp>
      <p:sp>
        <p:nvSpPr>
          <p:cNvPr id="822" name="3"/>
          <p:cNvSpPr txBox="1"/>
          <p:nvPr/>
        </p:nvSpPr>
        <p:spPr>
          <a:xfrm>
            <a:off x="47244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823" name="4"/>
          <p:cNvSpPr txBox="1"/>
          <p:nvPr/>
        </p:nvSpPr>
        <p:spPr>
          <a:xfrm>
            <a:off x="3798888" y="253682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824" name="3"/>
          <p:cNvSpPr txBox="1"/>
          <p:nvPr/>
        </p:nvSpPr>
        <p:spPr>
          <a:xfrm>
            <a:off x="3854450" y="1752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825" name="7"/>
          <p:cNvSpPr txBox="1"/>
          <p:nvPr/>
        </p:nvSpPr>
        <p:spPr>
          <a:xfrm>
            <a:off x="33528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826" name="8"/>
          <p:cNvSpPr txBox="1"/>
          <p:nvPr/>
        </p:nvSpPr>
        <p:spPr>
          <a:xfrm>
            <a:off x="3048000" y="25908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827" name="9"/>
          <p:cNvSpPr txBox="1"/>
          <p:nvPr/>
        </p:nvSpPr>
        <p:spPr>
          <a:xfrm>
            <a:off x="2743200" y="30480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9</a:t>
            </a:r>
          </a:p>
        </p:txBody>
      </p:sp>
      <p:sp>
        <p:nvSpPr>
          <p:cNvPr id="828" name="3"/>
          <p:cNvSpPr txBox="1"/>
          <p:nvPr/>
        </p:nvSpPr>
        <p:spPr>
          <a:xfrm>
            <a:off x="2579687" y="372427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829" name="Line"/>
          <p:cNvSpPr/>
          <p:nvPr/>
        </p:nvSpPr>
        <p:spPr>
          <a:xfrm flipV="1">
            <a:off x="2635250" y="2187575"/>
            <a:ext cx="685801" cy="3048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30" name="10"/>
          <p:cNvSpPr txBox="1"/>
          <p:nvPr/>
        </p:nvSpPr>
        <p:spPr>
          <a:xfrm>
            <a:off x="2667000" y="2057400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831" name="Select node with minimum distance"/>
          <p:cNvSpPr txBox="1"/>
          <p:nvPr/>
        </p:nvSpPr>
        <p:spPr>
          <a:xfrm>
            <a:off x="5486400" y="1219200"/>
            <a:ext cx="2895600" cy="66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Select node with minimum distance</a:t>
            </a:r>
          </a:p>
        </p:txBody>
      </p:sp>
      <p:graphicFrame>
        <p:nvGraphicFramePr>
          <p:cNvPr id="832" name="Table"/>
          <p:cNvGraphicFramePr/>
          <p:nvPr/>
        </p:nvGraphicFramePr>
        <p:xfrm>
          <a:off x="5867400" y="1981200"/>
          <a:ext cx="2133600" cy="303371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sz="1600"/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7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G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18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G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H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G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33" name="Line"/>
          <p:cNvSpPr/>
          <p:nvPr/>
        </p:nvSpPr>
        <p:spPr>
          <a:xfrm>
            <a:off x="3581400" y="1447800"/>
            <a:ext cx="2009775" cy="2514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34" name="2"/>
          <p:cNvSpPr txBox="1"/>
          <p:nvPr/>
        </p:nvSpPr>
        <p:spPr>
          <a:xfrm>
            <a:off x="4724400" y="1295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835" name="Line"/>
          <p:cNvSpPr/>
          <p:nvPr/>
        </p:nvSpPr>
        <p:spPr>
          <a:xfrm flipH="1">
            <a:off x="4800599" y="3810000"/>
            <a:ext cx="228601" cy="195264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36" name="dv = Cheapest edge cost to T…"/>
          <p:cNvSpPr txBox="1">
            <a:spLocks noGrp="1"/>
          </p:cNvSpPr>
          <p:nvPr>
            <p:ph type="body" sz="quarter" idx="4294967295"/>
          </p:nvPr>
        </p:nvSpPr>
        <p:spPr>
          <a:xfrm>
            <a:off x="1195148" y="5235824"/>
            <a:ext cx="9205518" cy="114300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 lim="800000"/>
          </a:ln>
        </p:spPr>
        <p:txBody>
          <a:bodyPr/>
          <a:lstStyle/>
          <a:p>
            <a:pPr marL="0" indent="0" defTabSz="77724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7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d</a:t>
            </a:r>
            <a:r>
              <a:rPr i="1" baseline="-28352"/>
              <a:t>v</a:t>
            </a:r>
            <a:r>
              <a:t> = Cheapest edge cost to T</a:t>
            </a:r>
          </a:p>
          <a:p>
            <a:pPr marL="0" indent="0" defTabSz="77724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7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p</a:t>
            </a:r>
            <a:r>
              <a:rPr i="1" baseline="-28352"/>
              <a:t>v</a:t>
            </a:r>
            <a:r>
              <a:t> = Node in T to which the cheapest edge is connected</a:t>
            </a:r>
          </a:p>
        </p:txBody>
      </p:sp>
      <p:sp>
        <p:nvSpPr>
          <p:cNvPr id="837" name="Prim’s Algorithm: Walk-Through"/>
          <p:cNvSpPr txBox="1"/>
          <p:nvPr/>
        </p:nvSpPr>
        <p:spPr>
          <a:xfrm>
            <a:off x="2032736" y="276320"/>
            <a:ext cx="7530342" cy="715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Prim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Walk-Through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4"/>
          <p:cNvSpPr txBox="1"/>
          <p:nvPr/>
        </p:nvSpPr>
        <p:spPr>
          <a:xfrm>
            <a:off x="2111375" y="2819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840" name="Line"/>
          <p:cNvSpPr/>
          <p:nvPr/>
        </p:nvSpPr>
        <p:spPr>
          <a:xfrm flipH="1">
            <a:off x="4757738" y="3124199"/>
            <a:ext cx="3810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41" name="25"/>
          <p:cNvSpPr txBox="1"/>
          <p:nvPr/>
        </p:nvSpPr>
        <p:spPr>
          <a:xfrm>
            <a:off x="4524375" y="3449637"/>
            <a:ext cx="479425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25</a:t>
            </a:r>
          </a:p>
        </p:txBody>
      </p:sp>
      <p:sp>
        <p:nvSpPr>
          <p:cNvPr id="842" name="Line"/>
          <p:cNvSpPr/>
          <p:nvPr/>
        </p:nvSpPr>
        <p:spPr>
          <a:xfrm>
            <a:off x="3505200" y="2133599"/>
            <a:ext cx="152401" cy="685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43" name="Line"/>
          <p:cNvSpPr/>
          <p:nvPr/>
        </p:nvSpPr>
        <p:spPr>
          <a:xfrm flipV="1">
            <a:off x="3809999" y="2285999"/>
            <a:ext cx="5334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44" name="Line"/>
          <p:cNvSpPr/>
          <p:nvPr/>
        </p:nvSpPr>
        <p:spPr>
          <a:xfrm flipH="1" flipV="1">
            <a:off x="3657600" y="2209799"/>
            <a:ext cx="1219201" cy="838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45" name="Line"/>
          <p:cNvSpPr/>
          <p:nvPr/>
        </p:nvSpPr>
        <p:spPr>
          <a:xfrm flipV="1">
            <a:off x="2438399" y="3124199"/>
            <a:ext cx="990602" cy="304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46" name="Line"/>
          <p:cNvSpPr/>
          <p:nvPr/>
        </p:nvSpPr>
        <p:spPr>
          <a:xfrm flipV="1">
            <a:off x="3505200" y="3200399"/>
            <a:ext cx="1447801" cy="7620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47" name="Line"/>
          <p:cNvSpPr/>
          <p:nvPr/>
        </p:nvSpPr>
        <p:spPr>
          <a:xfrm flipV="1">
            <a:off x="2286000" y="2743200"/>
            <a:ext cx="76201" cy="5334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48" name="Line"/>
          <p:cNvSpPr/>
          <p:nvPr/>
        </p:nvSpPr>
        <p:spPr>
          <a:xfrm>
            <a:off x="2514600" y="2590799"/>
            <a:ext cx="914400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49" name="Line"/>
          <p:cNvSpPr/>
          <p:nvPr/>
        </p:nvSpPr>
        <p:spPr>
          <a:xfrm>
            <a:off x="3702050" y="2014538"/>
            <a:ext cx="609600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50" name="Line"/>
          <p:cNvSpPr/>
          <p:nvPr/>
        </p:nvSpPr>
        <p:spPr>
          <a:xfrm>
            <a:off x="4572000" y="2285999"/>
            <a:ext cx="381000" cy="6096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853" name="Group"/>
          <p:cNvGrpSpPr/>
          <p:nvPr/>
        </p:nvGrpSpPr>
        <p:grpSpPr>
          <a:xfrm>
            <a:off x="2209800" y="2286000"/>
            <a:ext cx="457200" cy="457200"/>
            <a:chOff x="0" y="0"/>
            <a:chExt cx="457200" cy="457200"/>
          </a:xfrm>
        </p:grpSpPr>
        <p:sp>
          <p:nvSpPr>
            <p:cNvPr id="85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852" name="A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grpSp>
        <p:nvGrpSpPr>
          <p:cNvPr id="856" name="Group"/>
          <p:cNvGrpSpPr/>
          <p:nvPr/>
        </p:nvGrpSpPr>
        <p:grpSpPr>
          <a:xfrm>
            <a:off x="2057400" y="3200400"/>
            <a:ext cx="457200" cy="457200"/>
            <a:chOff x="0" y="0"/>
            <a:chExt cx="457200" cy="457200"/>
          </a:xfrm>
        </p:grpSpPr>
        <p:sp>
          <p:nvSpPr>
            <p:cNvPr id="85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855" name="H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H</a:t>
              </a:r>
            </a:p>
          </p:txBody>
        </p:sp>
      </p:grpSp>
      <p:grpSp>
        <p:nvGrpSpPr>
          <p:cNvPr id="859" name="Group"/>
          <p:cNvGrpSpPr/>
          <p:nvPr/>
        </p:nvGrpSpPr>
        <p:grpSpPr>
          <a:xfrm>
            <a:off x="3429000" y="2819400"/>
            <a:ext cx="457200" cy="457200"/>
            <a:chOff x="0" y="0"/>
            <a:chExt cx="457200" cy="457200"/>
          </a:xfrm>
        </p:grpSpPr>
        <p:sp>
          <p:nvSpPr>
            <p:cNvPr id="85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858" name="B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B</a:t>
              </a:r>
            </a:p>
          </p:txBody>
        </p:sp>
      </p:grpSp>
      <p:grpSp>
        <p:nvGrpSpPr>
          <p:cNvPr id="862" name="Group"/>
          <p:cNvGrpSpPr/>
          <p:nvPr/>
        </p:nvGrpSpPr>
        <p:grpSpPr>
          <a:xfrm>
            <a:off x="3276600" y="1828800"/>
            <a:ext cx="457200" cy="457200"/>
            <a:chOff x="0" y="0"/>
            <a:chExt cx="457200" cy="457200"/>
          </a:xfrm>
        </p:grpSpPr>
        <p:sp>
          <p:nvSpPr>
            <p:cNvPr id="86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861" name="F"/>
            <p:cNvSpPr txBox="1"/>
            <p:nvPr/>
          </p:nvSpPr>
          <p:spPr>
            <a:xfrm>
              <a:off x="83438" y="17904"/>
              <a:ext cx="2903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</p:grpSp>
      <p:grpSp>
        <p:nvGrpSpPr>
          <p:cNvPr id="865" name="Group"/>
          <p:cNvGrpSpPr/>
          <p:nvPr/>
        </p:nvGrpSpPr>
        <p:grpSpPr>
          <a:xfrm>
            <a:off x="4343400" y="3810000"/>
            <a:ext cx="457200" cy="457200"/>
            <a:chOff x="0" y="0"/>
            <a:chExt cx="457200" cy="457200"/>
          </a:xfrm>
        </p:grpSpPr>
        <p:sp>
          <p:nvSpPr>
            <p:cNvPr id="86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864" name="E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</p:grpSp>
      <p:grpSp>
        <p:nvGrpSpPr>
          <p:cNvPr id="868" name="Group"/>
          <p:cNvGrpSpPr/>
          <p:nvPr/>
        </p:nvGrpSpPr>
        <p:grpSpPr>
          <a:xfrm>
            <a:off x="4800600" y="2895600"/>
            <a:ext cx="457200" cy="457200"/>
            <a:chOff x="0" y="0"/>
            <a:chExt cx="457200" cy="457200"/>
          </a:xfrm>
        </p:grpSpPr>
        <p:sp>
          <p:nvSpPr>
            <p:cNvPr id="86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867" name="D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</p:grpSp>
      <p:grpSp>
        <p:nvGrpSpPr>
          <p:cNvPr id="871" name="Group"/>
          <p:cNvGrpSpPr/>
          <p:nvPr/>
        </p:nvGrpSpPr>
        <p:grpSpPr>
          <a:xfrm>
            <a:off x="4267200" y="1905000"/>
            <a:ext cx="457200" cy="457200"/>
            <a:chOff x="0" y="0"/>
            <a:chExt cx="457200" cy="457200"/>
          </a:xfrm>
        </p:grpSpPr>
        <p:sp>
          <p:nvSpPr>
            <p:cNvPr id="86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870" name="C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</p:grpSp>
      <p:grpSp>
        <p:nvGrpSpPr>
          <p:cNvPr id="874" name="Group"/>
          <p:cNvGrpSpPr/>
          <p:nvPr/>
        </p:nvGrpSpPr>
        <p:grpSpPr>
          <a:xfrm>
            <a:off x="3048000" y="3810000"/>
            <a:ext cx="457200" cy="457200"/>
            <a:chOff x="0" y="0"/>
            <a:chExt cx="457200" cy="457200"/>
          </a:xfrm>
        </p:grpSpPr>
        <p:sp>
          <p:nvSpPr>
            <p:cNvPr id="87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873" name="G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G</a:t>
              </a:r>
            </a:p>
          </p:txBody>
        </p:sp>
      </p:grpSp>
      <p:sp>
        <p:nvSpPr>
          <p:cNvPr id="875" name="Line"/>
          <p:cNvSpPr/>
          <p:nvPr/>
        </p:nvSpPr>
        <p:spPr>
          <a:xfrm>
            <a:off x="3809999" y="3200399"/>
            <a:ext cx="609601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76" name="Line"/>
          <p:cNvSpPr/>
          <p:nvPr/>
        </p:nvSpPr>
        <p:spPr>
          <a:xfrm flipH="1">
            <a:off x="3505200" y="41148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77" name="Line"/>
          <p:cNvSpPr/>
          <p:nvPr/>
        </p:nvSpPr>
        <p:spPr>
          <a:xfrm flipH="1" flipV="1">
            <a:off x="2438400" y="3581399"/>
            <a:ext cx="609601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78" name="7"/>
          <p:cNvSpPr txBox="1"/>
          <p:nvPr/>
        </p:nvSpPr>
        <p:spPr>
          <a:xfrm>
            <a:off x="3810000" y="4038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879" name="2"/>
          <p:cNvSpPr txBox="1"/>
          <p:nvPr/>
        </p:nvSpPr>
        <p:spPr>
          <a:xfrm>
            <a:off x="3635375" y="3516312"/>
            <a:ext cx="3048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880" name="10"/>
          <p:cNvSpPr txBox="1"/>
          <p:nvPr/>
        </p:nvSpPr>
        <p:spPr>
          <a:xfrm>
            <a:off x="3895725" y="3178175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881" name="18"/>
          <p:cNvSpPr txBox="1"/>
          <p:nvPr/>
        </p:nvSpPr>
        <p:spPr>
          <a:xfrm>
            <a:off x="4167188" y="2709863"/>
            <a:ext cx="46831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18</a:t>
            </a:r>
          </a:p>
        </p:txBody>
      </p:sp>
      <p:sp>
        <p:nvSpPr>
          <p:cNvPr id="882" name="3"/>
          <p:cNvSpPr txBox="1"/>
          <p:nvPr/>
        </p:nvSpPr>
        <p:spPr>
          <a:xfrm>
            <a:off x="47244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883" name="4"/>
          <p:cNvSpPr txBox="1"/>
          <p:nvPr/>
        </p:nvSpPr>
        <p:spPr>
          <a:xfrm>
            <a:off x="3798888" y="253682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884" name="3"/>
          <p:cNvSpPr txBox="1"/>
          <p:nvPr/>
        </p:nvSpPr>
        <p:spPr>
          <a:xfrm>
            <a:off x="3854450" y="1752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885" name="7"/>
          <p:cNvSpPr txBox="1"/>
          <p:nvPr/>
        </p:nvSpPr>
        <p:spPr>
          <a:xfrm>
            <a:off x="33528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886" name="8"/>
          <p:cNvSpPr txBox="1"/>
          <p:nvPr/>
        </p:nvSpPr>
        <p:spPr>
          <a:xfrm>
            <a:off x="3048000" y="25908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887" name="9"/>
          <p:cNvSpPr txBox="1"/>
          <p:nvPr/>
        </p:nvSpPr>
        <p:spPr>
          <a:xfrm>
            <a:off x="2743200" y="30480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9</a:t>
            </a:r>
          </a:p>
        </p:txBody>
      </p:sp>
      <p:sp>
        <p:nvSpPr>
          <p:cNvPr id="888" name="3"/>
          <p:cNvSpPr txBox="1"/>
          <p:nvPr/>
        </p:nvSpPr>
        <p:spPr>
          <a:xfrm>
            <a:off x="2579687" y="372427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889" name="Line"/>
          <p:cNvSpPr/>
          <p:nvPr/>
        </p:nvSpPr>
        <p:spPr>
          <a:xfrm flipV="1">
            <a:off x="2635250" y="2187575"/>
            <a:ext cx="685801" cy="3048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90" name="10"/>
          <p:cNvSpPr txBox="1"/>
          <p:nvPr/>
        </p:nvSpPr>
        <p:spPr>
          <a:xfrm>
            <a:off x="2667000" y="2057400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891" name="Update distances of adjacent, unselected nodes"/>
          <p:cNvSpPr txBox="1"/>
          <p:nvPr/>
        </p:nvSpPr>
        <p:spPr>
          <a:xfrm>
            <a:off x="5486400" y="1219200"/>
            <a:ext cx="2895600" cy="66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Update distances of adjacent, unselected nodes</a:t>
            </a:r>
          </a:p>
        </p:txBody>
      </p:sp>
      <p:graphicFrame>
        <p:nvGraphicFramePr>
          <p:cNvPr id="892" name="Table"/>
          <p:cNvGraphicFramePr/>
          <p:nvPr/>
        </p:nvGraphicFramePr>
        <p:xfrm>
          <a:off x="5867400" y="1981200"/>
          <a:ext cx="2133600" cy="303371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7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G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G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H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G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93" name="Line"/>
          <p:cNvSpPr/>
          <p:nvPr/>
        </p:nvSpPr>
        <p:spPr>
          <a:xfrm>
            <a:off x="3581400" y="1447800"/>
            <a:ext cx="2009775" cy="2514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94" name="2"/>
          <p:cNvSpPr txBox="1"/>
          <p:nvPr/>
        </p:nvSpPr>
        <p:spPr>
          <a:xfrm>
            <a:off x="4724400" y="1295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895" name="Line"/>
          <p:cNvSpPr/>
          <p:nvPr/>
        </p:nvSpPr>
        <p:spPr>
          <a:xfrm flipH="1">
            <a:off x="4800599" y="3810000"/>
            <a:ext cx="228601" cy="195264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96" name="dv = Cheapest edge cost to T…"/>
          <p:cNvSpPr txBox="1">
            <a:spLocks noGrp="1"/>
          </p:cNvSpPr>
          <p:nvPr>
            <p:ph type="body" sz="quarter" idx="4294967295"/>
          </p:nvPr>
        </p:nvSpPr>
        <p:spPr>
          <a:xfrm>
            <a:off x="1195148" y="5235824"/>
            <a:ext cx="9205518" cy="114300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 lim="800000"/>
          </a:ln>
        </p:spPr>
        <p:txBody>
          <a:bodyPr/>
          <a:lstStyle/>
          <a:p>
            <a:pPr marL="0" indent="0" defTabSz="77724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7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d</a:t>
            </a:r>
            <a:r>
              <a:rPr i="1" baseline="-28352"/>
              <a:t>v</a:t>
            </a:r>
            <a:r>
              <a:t> = Cheapest edge cost to T</a:t>
            </a:r>
          </a:p>
          <a:p>
            <a:pPr marL="0" indent="0" defTabSz="77724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7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p</a:t>
            </a:r>
            <a:r>
              <a:rPr i="1" baseline="-28352"/>
              <a:t>v</a:t>
            </a:r>
            <a:r>
              <a:t> = Node in T to which the cheapest edge is connected</a:t>
            </a:r>
          </a:p>
        </p:txBody>
      </p:sp>
      <p:sp>
        <p:nvSpPr>
          <p:cNvPr id="897" name="Prim’s Algorithm: Walk-Through"/>
          <p:cNvSpPr txBox="1"/>
          <p:nvPr/>
        </p:nvSpPr>
        <p:spPr>
          <a:xfrm>
            <a:off x="2032736" y="276320"/>
            <a:ext cx="7530342" cy="715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Prim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Walk-Through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4"/>
          <p:cNvSpPr txBox="1"/>
          <p:nvPr/>
        </p:nvSpPr>
        <p:spPr>
          <a:xfrm>
            <a:off x="2111375" y="2819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900" name="Line"/>
          <p:cNvSpPr/>
          <p:nvPr/>
        </p:nvSpPr>
        <p:spPr>
          <a:xfrm flipH="1">
            <a:off x="4757738" y="3124199"/>
            <a:ext cx="3810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01" name="25"/>
          <p:cNvSpPr txBox="1"/>
          <p:nvPr/>
        </p:nvSpPr>
        <p:spPr>
          <a:xfrm>
            <a:off x="4524375" y="3449637"/>
            <a:ext cx="479425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25</a:t>
            </a:r>
          </a:p>
        </p:txBody>
      </p:sp>
      <p:sp>
        <p:nvSpPr>
          <p:cNvPr id="902" name="Line"/>
          <p:cNvSpPr/>
          <p:nvPr/>
        </p:nvSpPr>
        <p:spPr>
          <a:xfrm>
            <a:off x="3505200" y="2133599"/>
            <a:ext cx="152401" cy="685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03" name="Line"/>
          <p:cNvSpPr/>
          <p:nvPr/>
        </p:nvSpPr>
        <p:spPr>
          <a:xfrm flipV="1">
            <a:off x="3809999" y="2285999"/>
            <a:ext cx="5334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04" name="Line"/>
          <p:cNvSpPr/>
          <p:nvPr/>
        </p:nvSpPr>
        <p:spPr>
          <a:xfrm flipH="1" flipV="1">
            <a:off x="3657600" y="2209799"/>
            <a:ext cx="1219201" cy="838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05" name="Line"/>
          <p:cNvSpPr/>
          <p:nvPr/>
        </p:nvSpPr>
        <p:spPr>
          <a:xfrm flipV="1">
            <a:off x="2438399" y="3124199"/>
            <a:ext cx="990602" cy="304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06" name="Line"/>
          <p:cNvSpPr/>
          <p:nvPr/>
        </p:nvSpPr>
        <p:spPr>
          <a:xfrm flipV="1">
            <a:off x="3505200" y="3200399"/>
            <a:ext cx="1447801" cy="7620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07" name="Line"/>
          <p:cNvSpPr/>
          <p:nvPr/>
        </p:nvSpPr>
        <p:spPr>
          <a:xfrm flipV="1">
            <a:off x="2286000" y="2743200"/>
            <a:ext cx="76201" cy="5334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08" name="Line"/>
          <p:cNvSpPr/>
          <p:nvPr/>
        </p:nvSpPr>
        <p:spPr>
          <a:xfrm>
            <a:off x="2514600" y="2590799"/>
            <a:ext cx="914400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09" name="Line"/>
          <p:cNvSpPr/>
          <p:nvPr/>
        </p:nvSpPr>
        <p:spPr>
          <a:xfrm>
            <a:off x="3702050" y="2014538"/>
            <a:ext cx="717550" cy="1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10" name="Line"/>
          <p:cNvSpPr/>
          <p:nvPr/>
        </p:nvSpPr>
        <p:spPr>
          <a:xfrm>
            <a:off x="4572000" y="2285999"/>
            <a:ext cx="381000" cy="6096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913" name="Group"/>
          <p:cNvGrpSpPr/>
          <p:nvPr/>
        </p:nvGrpSpPr>
        <p:grpSpPr>
          <a:xfrm>
            <a:off x="2209800" y="2286000"/>
            <a:ext cx="457200" cy="457200"/>
            <a:chOff x="0" y="0"/>
            <a:chExt cx="457200" cy="457200"/>
          </a:xfrm>
        </p:grpSpPr>
        <p:sp>
          <p:nvSpPr>
            <p:cNvPr id="91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912" name="A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grpSp>
        <p:nvGrpSpPr>
          <p:cNvPr id="916" name="Group"/>
          <p:cNvGrpSpPr/>
          <p:nvPr/>
        </p:nvGrpSpPr>
        <p:grpSpPr>
          <a:xfrm>
            <a:off x="2057400" y="3200400"/>
            <a:ext cx="457200" cy="457200"/>
            <a:chOff x="0" y="0"/>
            <a:chExt cx="457200" cy="457200"/>
          </a:xfrm>
        </p:grpSpPr>
        <p:sp>
          <p:nvSpPr>
            <p:cNvPr id="91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915" name="H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H</a:t>
              </a:r>
            </a:p>
          </p:txBody>
        </p:sp>
      </p:grpSp>
      <p:grpSp>
        <p:nvGrpSpPr>
          <p:cNvPr id="919" name="Group"/>
          <p:cNvGrpSpPr/>
          <p:nvPr/>
        </p:nvGrpSpPr>
        <p:grpSpPr>
          <a:xfrm>
            <a:off x="3429000" y="2819400"/>
            <a:ext cx="457200" cy="457200"/>
            <a:chOff x="0" y="0"/>
            <a:chExt cx="457200" cy="457200"/>
          </a:xfrm>
        </p:grpSpPr>
        <p:sp>
          <p:nvSpPr>
            <p:cNvPr id="91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918" name="B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B</a:t>
              </a:r>
            </a:p>
          </p:txBody>
        </p:sp>
      </p:grpSp>
      <p:grpSp>
        <p:nvGrpSpPr>
          <p:cNvPr id="922" name="Group"/>
          <p:cNvGrpSpPr/>
          <p:nvPr/>
        </p:nvGrpSpPr>
        <p:grpSpPr>
          <a:xfrm>
            <a:off x="3276600" y="1828800"/>
            <a:ext cx="457200" cy="457200"/>
            <a:chOff x="0" y="0"/>
            <a:chExt cx="457200" cy="457200"/>
          </a:xfrm>
        </p:grpSpPr>
        <p:sp>
          <p:nvSpPr>
            <p:cNvPr id="92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921" name="F"/>
            <p:cNvSpPr txBox="1"/>
            <p:nvPr/>
          </p:nvSpPr>
          <p:spPr>
            <a:xfrm>
              <a:off x="83438" y="17904"/>
              <a:ext cx="2903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</p:grpSp>
      <p:grpSp>
        <p:nvGrpSpPr>
          <p:cNvPr id="925" name="Group"/>
          <p:cNvGrpSpPr/>
          <p:nvPr/>
        </p:nvGrpSpPr>
        <p:grpSpPr>
          <a:xfrm>
            <a:off x="4343400" y="3810000"/>
            <a:ext cx="457200" cy="457200"/>
            <a:chOff x="0" y="0"/>
            <a:chExt cx="457200" cy="457200"/>
          </a:xfrm>
        </p:grpSpPr>
        <p:sp>
          <p:nvSpPr>
            <p:cNvPr id="92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924" name="E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</p:grpSp>
      <p:grpSp>
        <p:nvGrpSpPr>
          <p:cNvPr id="928" name="Group"/>
          <p:cNvGrpSpPr/>
          <p:nvPr/>
        </p:nvGrpSpPr>
        <p:grpSpPr>
          <a:xfrm>
            <a:off x="4800600" y="2895600"/>
            <a:ext cx="457200" cy="457200"/>
            <a:chOff x="0" y="0"/>
            <a:chExt cx="457200" cy="457200"/>
          </a:xfrm>
        </p:grpSpPr>
        <p:sp>
          <p:nvSpPr>
            <p:cNvPr id="92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927" name="D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</p:grpSp>
      <p:grpSp>
        <p:nvGrpSpPr>
          <p:cNvPr id="931" name="Group"/>
          <p:cNvGrpSpPr/>
          <p:nvPr/>
        </p:nvGrpSpPr>
        <p:grpSpPr>
          <a:xfrm>
            <a:off x="4267200" y="1905000"/>
            <a:ext cx="457200" cy="457200"/>
            <a:chOff x="0" y="0"/>
            <a:chExt cx="457200" cy="457200"/>
          </a:xfrm>
        </p:grpSpPr>
        <p:sp>
          <p:nvSpPr>
            <p:cNvPr id="92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930" name="C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</p:grpSp>
      <p:grpSp>
        <p:nvGrpSpPr>
          <p:cNvPr id="934" name="Group"/>
          <p:cNvGrpSpPr/>
          <p:nvPr/>
        </p:nvGrpSpPr>
        <p:grpSpPr>
          <a:xfrm>
            <a:off x="3048000" y="3810000"/>
            <a:ext cx="457200" cy="457200"/>
            <a:chOff x="0" y="0"/>
            <a:chExt cx="457200" cy="457200"/>
          </a:xfrm>
        </p:grpSpPr>
        <p:sp>
          <p:nvSpPr>
            <p:cNvPr id="93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933" name="G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G</a:t>
              </a:r>
            </a:p>
          </p:txBody>
        </p:sp>
      </p:grpSp>
      <p:sp>
        <p:nvSpPr>
          <p:cNvPr id="935" name="Line"/>
          <p:cNvSpPr/>
          <p:nvPr/>
        </p:nvSpPr>
        <p:spPr>
          <a:xfrm>
            <a:off x="3809999" y="3200399"/>
            <a:ext cx="609601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36" name="Line"/>
          <p:cNvSpPr/>
          <p:nvPr/>
        </p:nvSpPr>
        <p:spPr>
          <a:xfrm flipH="1">
            <a:off x="3505200" y="41148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37" name="Line"/>
          <p:cNvSpPr/>
          <p:nvPr/>
        </p:nvSpPr>
        <p:spPr>
          <a:xfrm flipH="1" flipV="1">
            <a:off x="2438400" y="3581399"/>
            <a:ext cx="609601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38" name="7"/>
          <p:cNvSpPr txBox="1"/>
          <p:nvPr/>
        </p:nvSpPr>
        <p:spPr>
          <a:xfrm>
            <a:off x="3810000" y="4038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939" name="2"/>
          <p:cNvSpPr txBox="1"/>
          <p:nvPr/>
        </p:nvSpPr>
        <p:spPr>
          <a:xfrm>
            <a:off x="3635375" y="3516312"/>
            <a:ext cx="3048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940" name="10"/>
          <p:cNvSpPr txBox="1"/>
          <p:nvPr/>
        </p:nvSpPr>
        <p:spPr>
          <a:xfrm>
            <a:off x="3895725" y="3178175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941" name="18"/>
          <p:cNvSpPr txBox="1"/>
          <p:nvPr/>
        </p:nvSpPr>
        <p:spPr>
          <a:xfrm>
            <a:off x="4167188" y="2709863"/>
            <a:ext cx="46831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18</a:t>
            </a:r>
          </a:p>
        </p:txBody>
      </p:sp>
      <p:sp>
        <p:nvSpPr>
          <p:cNvPr id="942" name="3"/>
          <p:cNvSpPr txBox="1"/>
          <p:nvPr/>
        </p:nvSpPr>
        <p:spPr>
          <a:xfrm>
            <a:off x="47244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943" name="4"/>
          <p:cNvSpPr txBox="1"/>
          <p:nvPr/>
        </p:nvSpPr>
        <p:spPr>
          <a:xfrm>
            <a:off x="3798888" y="253682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944" name="3"/>
          <p:cNvSpPr txBox="1"/>
          <p:nvPr/>
        </p:nvSpPr>
        <p:spPr>
          <a:xfrm>
            <a:off x="3854450" y="1752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945" name="7"/>
          <p:cNvSpPr txBox="1"/>
          <p:nvPr/>
        </p:nvSpPr>
        <p:spPr>
          <a:xfrm>
            <a:off x="33528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946" name="8"/>
          <p:cNvSpPr txBox="1"/>
          <p:nvPr/>
        </p:nvSpPr>
        <p:spPr>
          <a:xfrm>
            <a:off x="3048000" y="25908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947" name="9"/>
          <p:cNvSpPr txBox="1"/>
          <p:nvPr/>
        </p:nvSpPr>
        <p:spPr>
          <a:xfrm>
            <a:off x="2743200" y="30480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9</a:t>
            </a:r>
          </a:p>
        </p:txBody>
      </p:sp>
      <p:sp>
        <p:nvSpPr>
          <p:cNvPr id="948" name="3"/>
          <p:cNvSpPr txBox="1"/>
          <p:nvPr/>
        </p:nvSpPr>
        <p:spPr>
          <a:xfrm>
            <a:off x="2579687" y="372427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949" name="Line"/>
          <p:cNvSpPr/>
          <p:nvPr/>
        </p:nvSpPr>
        <p:spPr>
          <a:xfrm flipV="1">
            <a:off x="2635250" y="2187575"/>
            <a:ext cx="685801" cy="3048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50" name="10"/>
          <p:cNvSpPr txBox="1"/>
          <p:nvPr/>
        </p:nvSpPr>
        <p:spPr>
          <a:xfrm>
            <a:off x="2667000" y="2057400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951" name="Select node with minimum distance"/>
          <p:cNvSpPr txBox="1"/>
          <p:nvPr/>
        </p:nvSpPr>
        <p:spPr>
          <a:xfrm>
            <a:off x="5486400" y="1219200"/>
            <a:ext cx="2895600" cy="66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Select node with minimum distance</a:t>
            </a:r>
          </a:p>
        </p:txBody>
      </p:sp>
      <p:graphicFrame>
        <p:nvGraphicFramePr>
          <p:cNvPr id="952" name="Table"/>
          <p:cNvGraphicFramePr/>
          <p:nvPr/>
        </p:nvGraphicFramePr>
        <p:xfrm>
          <a:off x="5867400" y="1981200"/>
          <a:ext cx="2133600" cy="303371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7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G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G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H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G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53" name="Line"/>
          <p:cNvSpPr/>
          <p:nvPr/>
        </p:nvSpPr>
        <p:spPr>
          <a:xfrm>
            <a:off x="3581400" y="1447800"/>
            <a:ext cx="2009775" cy="2514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954" name="2"/>
          <p:cNvSpPr txBox="1"/>
          <p:nvPr/>
        </p:nvSpPr>
        <p:spPr>
          <a:xfrm>
            <a:off x="4724400" y="1295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955" name="Line"/>
          <p:cNvSpPr/>
          <p:nvPr/>
        </p:nvSpPr>
        <p:spPr>
          <a:xfrm flipH="1">
            <a:off x="4800599" y="3810000"/>
            <a:ext cx="228601" cy="195264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56" name="dv = Cheapest edge cost to T…"/>
          <p:cNvSpPr txBox="1">
            <a:spLocks noGrp="1"/>
          </p:cNvSpPr>
          <p:nvPr>
            <p:ph type="body" sz="quarter" idx="4294967295"/>
          </p:nvPr>
        </p:nvSpPr>
        <p:spPr>
          <a:xfrm>
            <a:off x="1195148" y="5235824"/>
            <a:ext cx="9205518" cy="114300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 lim="800000"/>
          </a:ln>
        </p:spPr>
        <p:txBody>
          <a:bodyPr/>
          <a:lstStyle/>
          <a:p>
            <a:pPr marL="0" indent="0" defTabSz="77724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7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d</a:t>
            </a:r>
            <a:r>
              <a:rPr i="1" baseline="-28352"/>
              <a:t>v</a:t>
            </a:r>
            <a:r>
              <a:t> = Cheapest edge cost to T</a:t>
            </a:r>
          </a:p>
          <a:p>
            <a:pPr marL="0" indent="0" defTabSz="77724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7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p</a:t>
            </a:r>
            <a:r>
              <a:rPr i="1" baseline="-28352"/>
              <a:t>v</a:t>
            </a:r>
            <a:r>
              <a:t> = Node in T to which the cheapest edge is connected</a:t>
            </a:r>
          </a:p>
        </p:txBody>
      </p:sp>
      <p:sp>
        <p:nvSpPr>
          <p:cNvPr id="957" name="Prim’s Algorithm: Walk-Through"/>
          <p:cNvSpPr txBox="1"/>
          <p:nvPr/>
        </p:nvSpPr>
        <p:spPr>
          <a:xfrm>
            <a:off x="2032736" y="276320"/>
            <a:ext cx="7530342" cy="715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Prim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Walk-Through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4"/>
          <p:cNvSpPr txBox="1"/>
          <p:nvPr/>
        </p:nvSpPr>
        <p:spPr>
          <a:xfrm>
            <a:off x="2111375" y="2819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960" name="Line"/>
          <p:cNvSpPr/>
          <p:nvPr/>
        </p:nvSpPr>
        <p:spPr>
          <a:xfrm flipH="1">
            <a:off x="4757738" y="3124199"/>
            <a:ext cx="3810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61" name="25"/>
          <p:cNvSpPr txBox="1"/>
          <p:nvPr/>
        </p:nvSpPr>
        <p:spPr>
          <a:xfrm>
            <a:off x="4524375" y="3449637"/>
            <a:ext cx="479425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25</a:t>
            </a:r>
          </a:p>
        </p:txBody>
      </p:sp>
      <p:sp>
        <p:nvSpPr>
          <p:cNvPr id="962" name="Line"/>
          <p:cNvSpPr/>
          <p:nvPr/>
        </p:nvSpPr>
        <p:spPr>
          <a:xfrm>
            <a:off x="3505200" y="2133599"/>
            <a:ext cx="152401" cy="685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63" name="Line"/>
          <p:cNvSpPr/>
          <p:nvPr/>
        </p:nvSpPr>
        <p:spPr>
          <a:xfrm flipV="1">
            <a:off x="3809999" y="2285999"/>
            <a:ext cx="5334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64" name="Line"/>
          <p:cNvSpPr/>
          <p:nvPr/>
        </p:nvSpPr>
        <p:spPr>
          <a:xfrm flipH="1" flipV="1">
            <a:off x="3657600" y="2209799"/>
            <a:ext cx="1219201" cy="838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65" name="Line"/>
          <p:cNvSpPr/>
          <p:nvPr/>
        </p:nvSpPr>
        <p:spPr>
          <a:xfrm flipV="1">
            <a:off x="2438399" y="3124199"/>
            <a:ext cx="990602" cy="304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66" name="Line"/>
          <p:cNvSpPr/>
          <p:nvPr/>
        </p:nvSpPr>
        <p:spPr>
          <a:xfrm flipV="1">
            <a:off x="3505200" y="3200399"/>
            <a:ext cx="1447801" cy="7620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67" name="Line"/>
          <p:cNvSpPr/>
          <p:nvPr/>
        </p:nvSpPr>
        <p:spPr>
          <a:xfrm flipV="1">
            <a:off x="2286000" y="2743200"/>
            <a:ext cx="76201" cy="5334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68" name="Line"/>
          <p:cNvSpPr/>
          <p:nvPr/>
        </p:nvSpPr>
        <p:spPr>
          <a:xfrm>
            <a:off x="2514600" y="2590799"/>
            <a:ext cx="914400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69" name="Line"/>
          <p:cNvSpPr/>
          <p:nvPr/>
        </p:nvSpPr>
        <p:spPr>
          <a:xfrm>
            <a:off x="3702050" y="2014538"/>
            <a:ext cx="717550" cy="1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70" name="Line"/>
          <p:cNvSpPr/>
          <p:nvPr/>
        </p:nvSpPr>
        <p:spPr>
          <a:xfrm>
            <a:off x="4572000" y="2285999"/>
            <a:ext cx="381000" cy="6096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973" name="Group"/>
          <p:cNvGrpSpPr/>
          <p:nvPr/>
        </p:nvGrpSpPr>
        <p:grpSpPr>
          <a:xfrm>
            <a:off x="2209800" y="2286000"/>
            <a:ext cx="457200" cy="457200"/>
            <a:chOff x="0" y="0"/>
            <a:chExt cx="457200" cy="457200"/>
          </a:xfrm>
        </p:grpSpPr>
        <p:sp>
          <p:nvSpPr>
            <p:cNvPr id="97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972" name="A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grpSp>
        <p:nvGrpSpPr>
          <p:cNvPr id="976" name="Group"/>
          <p:cNvGrpSpPr/>
          <p:nvPr/>
        </p:nvGrpSpPr>
        <p:grpSpPr>
          <a:xfrm>
            <a:off x="2057400" y="3200400"/>
            <a:ext cx="457200" cy="457200"/>
            <a:chOff x="0" y="0"/>
            <a:chExt cx="457200" cy="457200"/>
          </a:xfrm>
        </p:grpSpPr>
        <p:sp>
          <p:nvSpPr>
            <p:cNvPr id="97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975" name="H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H</a:t>
              </a:r>
            </a:p>
          </p:txBody>
        </p:sp>
      </p:grpSp>
      <p:grpSp>
        <p:nvGrpSpPr>
          <p:cNvPr id="979" name="Group"/>
          <p:cNvGrpSpPr/>
          <p:nvPr/>
        </p:nvGrpSpPr>
        <p:grpSpPr>
          <a:xfrm>
            <a:off x="3429000" y="2819400"/>
            <a:ext cx="457200" cy="457200"/>
            <a:chOff x="0" y="0"/>
            <a:chExt cx="457200" cy="457200"/>
          </a:xfrm>
        </p:grpSpPr>
        <p:sp>
          <p:nvSpPr>
            <p:cNvPr id="97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978" name="B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B</a:t>
              </a:r>
            </a:p>
          </p:txBody>
        </p:sp>
      </p:grpSp>
      <p:grpSp>
        <p:nvGrpSpPr>
          <p:cNvPr id="982" name="Group"/>
          <p:cNvGrpSpPr/>
          <p:nvPr/>
        </p:nvGrpSpPr>
        <p:grpSpPr>
          <a:xfrm>
            <a:off x="3276600" y="1828800"/>
            <a:ext cx="457200" cy="457200"/>
            <a:chOff x="0" y="0"/>
            <a:chExt cx="457200" cy="457200"/>
          </a:xfrm>
        </p:grpSpPr>
        <p:sp>
          <p:nvSpPr>
            <p:cNvPr id="98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981" name="F"/>
            <p:cNvSpPr txBox="1"/>
            <p:nvPr/>
          </p:nvSpPr>
          <p:spPr>
            <a:xfrm>
              <a:off x="83438" y="17904"/>
              <a:ext cx="2903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</p:grpSp>
      <p:grpSp>
        <p:nvGrpSpPr>
          <p:cNvPr id="985" name="Group"/>
          <p:cNvGrpSpPr/>
          <p:nvPr/>
        </p:nvGrpSpPr>
        <p:grpSpPr>
          <a:xfrm>
            <a:off x="4343400" y="3810000"/>
            <a:ext cx="457200" cy="457200"/>
            <a:chOff x="0" y="0"/>
            <a:chExt cx="457200" cy="457200"/>
          </a:xfrm>
        </p:grpSpPr>
        <p:sp>
          <p:nvSpPr>
            <p:cNvPr id="98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984" name="E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</p:grpSp>
      <p:grpSp>
        <p:nvGrpSpPr>
          <p:cNvPr id="988" name="Group"/>
          <p:cNvGrpSpPr/>
          <p:nvPr/>
        </p:nvGrpSpPr>
        <p:grpSpPr>
          <a:xfrm>
            <a:off x="4800600" y="2895600"/>
            <a:ext cx="457200" cy="457200"/>
            <a:chOff x="0" y="0"/>
            <a:chExt cx="457200" cy="457200"/>
          </a:xfrm>
        </p:grpSpPr>
        <p:sp>
          <p:nvSpPr>
            <p:cNvPr id="98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987" name="D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</p:grpSp>
      <p:grpSp>
        <p:nvGrpSpPr>
          <p:cNvPr id="991" name="Group"/>
          <p:cNvGrpSpPr/>
          <p:nvPr/>
        </p:nvGrpSpPr>
        <p:grpSpPr>
          <a:xfrm>
            <a:off x="4267200" y="1905000"/>
            <a:ext cx="457200" cy="457200"/>
            <a:chOff x="0" y="0"/>
            <a:chExt cx="457200" cy="457200"/>
          </a:xfrm>
        </p:grpSpPr>
        <p:sp>
          <p:nvSpPr>
            <p:cNvPr id="98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990" name="C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</p:grpSp>
      <p:grpSp>
        <p:nvGrpSpPr>
          <p:cNvPr id="994" name="Group"/>
          <p:cNvGrpSpPr/>
          <p:nvPr/>
        </p:nvGrpSpPr>
        <p:grpSpPr>
          <a:xfrm>
            <a:off x="3048000" y="3810000"/>
            <a:ext cx="457200" cy="457200"/>
            <a:chOff x="0" y="0"/>
            <a:chExt cx="457200" cy="457200"/>
          </a:xfrm>
        </p:grpSpPr>
        <p:sp>
          <p:nvSpPr>
            <p:cNvPr id="99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993" name="G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G</a:t>
              </a:r>
            </a:p>
          </p:txBody>
        </p:sp>
      </p:grpSp>
      <p:sp>
        <p:nvSpPr>
          <p:cNvPr id="995" name="Line"/>
          <p:cNvSpPr/>
          <p:nvPr/>
        </p:nvSpPr>
        <p:spPr>
          <a:xfrm>
            <a:off x="3809999" y="3200399"/>
            <a:ext cx="609601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96" name="Line"/>
          <p:cNvSpPr/>
          <p:nvPr/>
        </p:nvSpPr>
        <p:spPr>
          <a:xfrm flipH="1">
            <a:off x="3505200" y="41148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97" name="Line"/>
          <p:cNvSpPr/>
          <p:nvPr/>
        </p:nvSpPr>
        <p:spPr>
          <a:xfrm flipH="1" flipV="1">
            <a:off x="2438400" y="3581399"/>
            <a:ext cx="609601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98" name="7"/>
          <p:cNvSpPr txBox="1"/>
          <p:nvPr/>
        </p:nvSpPr>
        <p:spPr>
          <a:xfrm>
            <a:off x="3810000" y="4038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999" name="2"/>
          <p:cNvSpPr txBox="1"/>
          <p:nvPr/>
        </p:nvSpPr>
        <p:spPr>
          <a:xfrm>
            <a:off x="3635375" y="3516312"/>
            <a:ext cx="3048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1000" name="10"/>
          <p:cNvSpPr txBox="1"/>
          <p:nvPr/>
        </p:nvSpPr>
        <p:spPr>
          <a:xfrm>
            <a:off x="3895725" y="3178175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1001" name="18"/>
          <p:cNvSpPr txBox="1"/>
          <p:nvPr/>
        </p:nvSpPr>
        <p:spPr>
          <a:xfrm>
            <a:off x="4167188" y="2709863"/>
            <a:ext cx="46831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18</a:t>
            </a:r>
          </a:p>
        </p:txBody>
      </p:sp>
      <p:sp>
        <p:nvSpPr>
          <p:cNvPr id="1002" name="3"/>
          <p:cNvSpPr txBox="1"/>
          <p:nvPr/>
        </p:nvSpPr>
        <p:spPr>
          <a:xfrm>
            <a:off x="47244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003" name="4"/>
          <p:cNvSpPr txBox="1"/>
          <p:nvPr/>
        </p:nvSpPr>
        <p:spPr>
          <a:xfrm>
            <a:off x="3798888" y="253682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004" name="3"/>
          <p:cNvSpPr txBox="1"/>
          <p:nvPr/>
        </p:nvSpPr>
        <p:spPr>
          <a:xfrm>
            <a:off x="3854450" y="1752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005" name="7"/>
          <p:cNvSpPr txBox="1"/>
          <p:nvPr/>
        </p:nvSpPr>
        <p:spPr>
          <a:xfrm>
            <a:off x="33528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1006" name="8"/>
          <p:cNvSpPr txBox="1"/>
          <p:nvPr/>
        </p:nvSpPr>
        <p:spPr>
          <a:xfrm>
            <a:off x="3048000" y="25908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1007" name="9"/>
          <p:cNvSpPr txBox="1"/>
          <p:nvPr/>
        </p:nvSpPr>
        <p:spPr>
          <a:xfrm>
            <a:off x="2743200" y="30480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9</a:t>
            </a:r>
          </a:p>
        </p:txBody>
      </p:sp>
      <p:sp>
        <p:nvSpPr>
          <p:cNvPr id="1008" name="3"/>
          <p:cNvSpPr txBox="1"/>
          <p:nvPr/>
        </p:nvSpPr>
        <p:spPr>
          <a:xfrm>
            <a:off x="2579687" y="372427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009" name="Line"/>
          <p:cNvSpPr/>
          <p:nvPr/>
        </p:nvSpPr>
        <p:spPr>
          <a:xfrm flipV="1">
            <a:off x="2635250" y="2187575"/>
            <a:ext cx="685801" cy="3048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10" name="10"/>
          <p:cNvSpPr txBox="1"/>
          <p:nvPr/>
        </p:nvSpPr>
        <p:spPr>
          <a:xfrm>
            <a:off x="2667000" y="2057400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1011" name="Update distances of adjacent, unselected nodes"/>
          <p:cNvSpPr txBox="1"/>
          <p:nvPr/>
        </p:nvSpPr>
        <p:spPr>
          <a:xfrm>
            <a:off x="5486400" y="1219200"/>
            <a:ext cx="2895600" cy="66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Update distances of adjacent, unselected nodes</a:t>
            </a:r>
          </a:p>
        </p:txBody>
      </p:sp>
      <p:graphicFrame>
        <p:nvGraphicFramePr>
          <p:cNvPr id="1012" name="Table"/>
          <p:cNvGraphicFramePr/>
          <p:nvPr/>
        </p:nvGraphicFramePr>
        <p:xfrm>
          <a:off x="5867400" y="1981200"/>
          <a:ext cx="2133600" cy="303371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G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H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G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13" name="Line"/>
          <p:cNvSpPr/>
          <p:nvPr/>
        </p:nvSpPr>
        <p:spPr>
          <a:xfrm>
            <a:off x="3581400" y="1447800"/>
            <a:ext cx="2009775" cy="2514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014" name="2"/>
          <p:cNvSpPr txBox="1"/>
          <p:nvPr/>
        </p:nvSpPr>
        <p:spPr>
          <a:xfrm>
            <a:off x="4724400" y="1295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1015" name="Line"/>
          <p:cNvSpPr/>
          <p:nvPr/>
        </p:nvSpPr>
        <p:spPr>
          <a:xfrm flipH="1">
            <a:off x="4800599" y="3810000"/>
            <a:ext cx="228601" cy="195264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16" name="dv = Cheapest edge cost to T…"/>
          <p:cNvSpPr txBox="1">
            <a:spLocks noGrp="1"/>
          </p:cNvSpPr>
          <p:nvPr>
            <p:ph type="body" sz="quarter" idx="4294967295"/>
          </p:nvPr>
        </p:nvSpPr>
        <p:spPr>
          <a:xfrm>
            <a:off x="1195148" y="5235824"/>
            <a:ext cx="9205518" cy="114300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 lim="800000"/>
          </a:ln>
        </p:spPr>
        <p:txBody>
          <a:bodyPr/>
          <a:lstStyle/>
          <a:p>
            <a:pPr marL="0" indent="0" defTabSz="77724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7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d</a:t>
            </a:r>
            <a:r>
              <a:rPr i="1" baseline="-28352"/>
              <a:t>v</a:t>
            </a:r>
            <a:r>
              <a:t> = Cheapest edge cost to T</a:t>
            </a:r>
          </a:p>
          <a:p>
            <a:pPr marL="0" indent="0" defTabSz="77724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7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p</a:t>
            </a:r>
            <a:r>
              <a:rPr i="1" baseline="-28352"/>
              <a:t>v</a:t>
            </a:r>
            <a:r>
              <a:t> = Node in T to which the cheapest edge is connected</a:t>
            </a:r>
          </a:p>
        </p:txBody>
      </p:sp>
      <p:sp>
        <p:nvSpPr>
          <p:cNvPr id="1017" name="Prim’s Algorithm: Walk-Through"/>
          <p:cNvSpPr txBox="1"/>
          <p:nvPr/>
        </p:nvSpPr>
        <p:spPr>
          <a:xfrm>
            <a:off x="2032736" y="276320"/>
            <a:ext cx="7530342" cy="715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Prim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Walk-Through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4"/>
          <p:cNvSpPr txBox="1"/>
          <p:nvPr/>
        </p:nvSpPr>
        <p:spPr>
          <a:xfrm>
            <a:off x="2111375" y="2819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020" name="25"/>
          <p:cNvSpPr txBox="1"/>
          <p:nvPr/>
        </p:nvSpPr>
        <p:spPr>
          <a:xfrm>
            <a:off x="4524375" y="3449637"/>
            <a:ext cx="479425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25</a:t>
            </a:r>
          </a:p>
        </p:txBody>
      </p:sp>
      <p:sp>
        <p:nvSpPr>
          <p:cNvPr id="1021" name="Line"/>
          <p:cNvSpPr/>
          <p:nvPr/>
        </p:nvSpPr>
        <p:spPr>
          <a:xfrm>
            <a:off x="3505200" y="2133599"/>
            <a:ext cx="152401" cy="685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22" name="Line"/>
          <p:cNvSpPr/>
          <p:nvPr/>
        </p:nvSpPr>
        <p:spPr>
          <a:xfrm flipV="1">
            <a:off x="3809999" y="2285999"/>
            <a:ext cx="5334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23" name="Line"/>
          <p:cNvSpPr/>
          <p:nvPr/>
        </p:nvSpPr>
        <p:spPr>
          <a:xfrm flipH="1" flipV="1">
            <a:off x="3657600" y="2209799"/>
            <a:ext cx="1219201" cy="838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24" name="Line"/>
          <p:cNvSpPr/>
          <p:nvPr/>
        </p:nvSpPr>
        <p:spPr>
          <a:xfrm flipV="1">
            <a:off x="2438399" y="3124199"/>
            <a:ext cx="990602" cy="304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25" name="Line"/>
          <p:cNvSpPr/>
          <p:nvPr/>
        </p:nvSpPr>
        <p:spPr>
          <a:xfrm flipV="1">
            <a:off x="3505200" y="3200399"/>
            <a:ext cx="1447801" cy="76200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26" name="Line"/>
          <p:cNvSpPr/>
          <p:nvPr/>
        </p:nvSpPr>
        <p:spPr>
          <a:xfrm flipV="1">
            <a:off x="2286000" y="2743200"/>
            <a:ext cx="76201" cy="5334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27" name="Line"/>
          <p:cNvSpPr/>
          <p:nvPr/>
        </p:nvSpPr>
        <p:spPr>
          <a:xfrm>
            <a:off x="2514600" y="2590799"/>
            <a:ext cx="914400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28" name="Line"/>
          <p:cNvSpPr/>
          <p:nvPr/>
        </p:nvSpPr>
        <p:spPr>
          <a:xfrm>
            <a:off x="3702050" y="2014538"/>
            <a:ext cx="717550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29" name="Line"/>
          <p:cNvSpPr/>
          <p:nvPr/>
        </p:nvSpPr>
        <p:spPr>
          <a:xfrm>
            <a:off x="4572000" y="2285999"/>
            <a:ext cx="381000" cy="60960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032" name="Group"/>
          <p:cNvGrpSpPr/>
          <p:nvPr/>
        </p:nvGrpSpPr>
        <p:grpSpPr>
          <a:xfrm>
            <a:off x="2209800" y="2286000"/>
            <a:ext cx="457200" cy="457200"/>
            <a:chOff x="0" y="0"/>
            <a:chExt cx="457200" cy="457200"/>
          </a:xfrm>
        </p:grpSpPr>
        <p:sp>
          <p:nvSpPr>
            <p:cNvPr id="103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031" name="A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grpSp>
        <p:nvGrpSpPr>
          <p:cNvPr id="1035" name="Group"/>
          <p:cNvGrpSpPr/>
          <p:nvPr/>
        </p:nvGrpSpPr>
        <p:grpSpPr>
          <a:xfrm>
            <a:off x="2057400" y="3200400"/>
            <a:ext cx="457200" cy="457200"/>
            <a:chOff x="0" y="0"/>
            <a:chExt cx="457200" cy="457200"/>
          </a:xfrm>
        </p:grpSpPr>
        <p:sp>
          <p:nvSpPr>
            <p:cNvPr id="103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034" name="H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H</a:t>
              </a:r>
            </a:p>
          </p:txBody>
        </p:sp>
      </p:grpSp>
      <p:grpSp>
        <p:nvGrpSpPr>
          <p:cNvPr id="1038" name="Group"/>
          <p:cNvGrpSpPr/>
          <p:nvPr/>
        </p:nvGrpSpPr>
        <p:grpSpPr>
          <a:xfrm>
            <a:off x="3429000" y="2819400"/>
            <a:ext cx="457200" cy="457200"/>
            <a:chOff x="0" y="0"/>
            <a:chExt cx="457200" cy="457200"/>
          </a:xfrm>
        </p:grpSpPr>
        <p:sp>
          <p:nvSpPr>
            <p:cNvPr id="103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037" name="B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B</a:t>
              </a:r>
            </a:p>
          </p:txBody>
        </p:sp>
      </p:grpSp>
      <p:grpSp>
        <p:nvGrpSpPr>
          <p:cNvPr id="1041" name="Group"/>
          <p:cNvGrpSpPr/>
          <p:nvPr/>
        </p:nvGrpSpPr>
        <p:grpSpPr>
          <a:xfrm>
            <a:off x="3276600" y="1828800"/>
            <a:ext cx="457200" cy="457200"/>
            <a:chOff x="0" y="0"/>
            <a:chExt cx="457200" cy="457200"/>
          </a:xfrm>
        </p:grpSpPr>
        <p:sp>
          <p:nvSpPr>
            <p:cNvPr id="103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040" name="F"/>
            <p:cNvSpPr txBox="1"/>
            <p:nvPr/>
          </p:nvSpPr>
          <p:spPr>
            <a:xfrm>
              <a:off x="83438" y="17904"/>
              <a:ext cx="2903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</p:grpSp>
      <p:grpSp>
        <p:nvGrpSpPr>
          <p:cNvPr id="1044" name="Group"/>
          <p:cNvGrpSpPr/>
          <p:nvPr/>
        </p:nvGrpSpPr>
        <p:grpSpPr>
          <a:xfrm>
            <a:off x="4343400" y="3810000"/>
            <a:ext cx="457200" cy="457200"/>
            <a:chOff x="0" y="0"/>
            <a:chExt cx="457200" cy="457200"/>
          </a:xfrm>
        </p:grpSpPr>
        <p:sp>
          <p:nvSpPr>
            <p:cNvPr id="104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043" name="E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</p:grpSp>
      <p:grpSp>
        <p:nvGrpSpPr>
          <p:cNvPr id="1047" name="Group"/>
          <p:cNvGrpSpPr/>
          <p:nvPr/>
        </p:nvGrpSpPr>
        <p:grpSpPr>
          <a:xfrm>
            <a:off x="4800600" y="2895600"/>
            <a:ext cx="457200" cy="457200"/>
            <a:chOff x="0" y="0"/>
            <a:chExt cx="457200" cy="457200"/>
          </a:xfrm>
        </p:grpSpPr>
        <p:sp>
          <p:nvSpPr>
            <p:cNvPr id="104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046" name="D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</p:grpSp>
      <p:grpSp>
        <p:nvGrpSpPr>
          <p:cNvPr id="1050" name="Group"/>
          <p:cNvGrpSpPr/>
          <p:nvPr/>
        </p:nvGrpSpPr>
        <p:grpSpPr>
          <a:xfrm>
            <a:off x="4267200" y="1905000"/>
            <a:ext cx="457200" cy="457200"/>
            <a:chOff x="0" y="0"/>
            <a:chExt cx="457200" cy="457200"/>
          </a:xfrm>
        </p:grpSpPr>
        <p:sp>
          <p:nvSpPr>
            <p:cNvPr id="104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049" name="C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</p:grpSp>
      <p:grpSp>
        <p:nvGrpSpPr>
          <p:cNvPr id="1053" name="Group"/>
          <p:cNvGrpSpPr/>
          <p:nvPr/>
        </p:nvGrpSpPr>
        <p:grpSpPr>
          <a:xfrm>
            <a:off x="3048000" y="3810000"/>
            <a:ext cx="457200" cy="457200"/>
            <a:chOff x="0" y="0"/>
            <a:chExt cx="457200" cy="457200"/>
          </a:xfrm>
        </p:grpSpPr>
        <p:sp>
          <p:nvSpPr>
            <p:cNvPr id="105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052" name="G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G</a:t>
              </a:r>
            </a:p>
          </p:txBody>
        </p:sp>
      </p:grpSp>
      <p:sp>
        <p:nvSpPr>
          <p:cNvPr id="1054" name="Line"/>
          <p:cNvSpPr/>
          <p:nvPr/>
        </p:nvSpPr>
        <p:spPr>
          <a:xfrm>
            <a:off x="3809999" y="3200399"/>
            <a:ext cx="609601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55" name="Line"/>
          <p:cNvSpPr/>
          <p:nvPr/>
        </p:nvSpPr>
        <p:spPr>
          <a:xfrm flipH="1">
            <a:off x="3505200" y="41148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56" name="Line"/>
          <p:cNvSpPr/>
          <p:nvPr/>
        </p:nvSpPr>
        <p:spPr>
          <a:xfrm flipH="1" flipV="1">
            <a:off x="2438400" y="3581399"/>
            <a:ext cx="609601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57" name="7"/>
          <p:cNvSpPr txBox="1"/>
          <p:nvPr/>
        </p:nvSpPr>
        <p:spPr>
          <a:xfrm>
            <a:off x="3810000" y="4038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1058" name="2"/>
          <p:cNvSpPr txBox="1"/>
          <p:nvPr/>
        </p:nvSpPr>
        <p:spPr>
          <a:xfrm>
            <a:off x="3635375" y="3516312"/>
            <a:ext cx="3048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1059" name="10"/>
          <p:cNvSpPr txBox="1"/>
          <p:nvPr/>
        </p:nvSpPr>
        <p:spPr>
          <a:xfrm>
            <a:off x="3895725" y="3178175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1060" name="18"/>
          <p:cNvSpPr txBox="1"/>
          <p:nvPr/>
        </p:nvSpPr>
        <p:spPr>
          <a:xfrm>
            <a:off x="4167188" y="2709863"/>
            <a:ext cx="46831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18</a:t>
            </a:r>
          </a:p>
        </p:txBody>
      </p:sp>
      <p:sp>
        <p:nvSpPr>
          <p:cNvPr id="1061" name="3"/>
          <p:cNvSpPr txBox="1"/>
          <p:nvPr/>
        </p:nvSpPr>
        <p:spPr>
          <a:xfrm>
            <a:off x="47244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062" name="4"/>
          <p:cNvSpPr txBox="1"/>
          <p:nvPr/>
        </p:nvSpPr>
        <p:spPr>
          <a:xfrm>
            <a:off x="3798888" y="253682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063" name="3"/>
          <p:cNvSpPr txBox="1"/>
          <p:nvPr/>
        </p:nvSpPr>
        <p:spPr>
          <a:xfrm>
            <a:off x="3854450" y="1752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064" name="7"/>
          <p:cNvSpPr txBox="1"/>
          <p:nvPr/>
        </p:nvSpPr>
        <p:spPr>
          <a:xfrm>
            <a:off x="33528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1065" name="8"/>
          <p:cNvSpPr txBox="1"/>
          <p:nvPr/>
        </p:nvSpPr>
        <p:spPr>
          <a:xfrm>
            <a:off x="3048000" y="25908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1066" name="9"/>
          <p:cNvSpPr txBox="1"/>
          <p:nvPr/>
        </p:nvSpPr>
        <p:spPr>
          <a:xfrm>
            <a:off x="2743200" y="30480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9</a:t>
            </a:r>
          </a:p>
        </p:txBody>
      </p:sp>
      <p:sp>
        <p:nvSpPr>
          <p:cNvPr id="1067" name="3"/>
          <p:cNvSpPr txBox="1"/>
          <p:nvPr/>
        </p:nvSpPr>
        <p:spPr>
          <a:xfrm>
            <a:off x="2579687" y="372427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068" name="Line"/>
          <p:cNvSpPr/>
          <p:nvPr/>
        </p:nvSpPr>
        <p:spPr>
          <a:xfrm flipV="1">
            <a:off x="2635250" y="2187575"/>
            <a:ext cx="685801" cy="3048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69" name="10"/>
          <p:cNvSpPr txBox="1"/>
          <p:nvPr/>
        </p:nvSpPr>
        <p:spPr>
          <a:xfrm>
            <a:off x="2667000" y="2057400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1070" name="Select node with minimum distance"/>
          <p:cNvSpPr txBox="1"/>
          <p:nvPr/>
        </p:nvSpPr>
        <p:spPr>
          <a:xfrm>
            <a:off x="5486400" y="1219200"/>
            <a:ext cx="2895600" cy="66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Select node with minimum distance</a:t>
            </a:r>
          </a:p>
        </p:txBody>
      </p:sp>
      <p:graphicFrame>
        <p:nvGraphicFramePr>
          <p:cNvPr id="1071" name="Table"/>
          <p:cNvGraphicFramePr/>
          <p:nvPr/>
        </p:nvGraphicFramePr>
        <p:xfrm>
          <a:off x="5867400" y="1981200"/>
          <a:ext cx="2133600" cy="303371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G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H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G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72" name="2"/>
          <p:cNvSpPr txBox="1"/>
          <p:nvPr/>
        </p:nvSpPr>
        <p:spPr>
          <a:xfrm>
            <a:off x="4724400" y="1295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1073" name="Line"/>
          <p:cNvSpPr/>
          <p:nvPr/>
        </p:nvSpPr>
        <p:spPr>
          <a:xfrm flipH="1">
            <a:off x="4800599" y="3810000"/>
            <a:ext cx="228601" cy="195264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74" name="dv = Cheapest edge cost to T…"/>
          <p:cNvSpPr txBox="1">
            <a:spLocks noGrp="1"/>
          </p:cNvSpPr>
          <p:nvPr>
            <p:ph type="body" sz="quarter" idx="4294967295"/>
          </p:nvPr>
        </p:nvSpPr>
        <p:spPr>
          <a:xfrm>
            <a:off x="1195148" y="5235824"/>
            <a:ext cx="9205518" cy="114300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 lim="800000"/>
          </a:ln>
        </p:spPr>
        <p:txBody>
          <a:bodyPr/>
          <a:lstStyle/>
          <a:p>
            <a:pPr marL="0" indent="0" defTabSz="77724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7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d</a:t>
            </a:r>
            <a:r>
              <a:rPr i="1" baseline="-28352"/>
              <a:t>v</a:t>
            </a:r>
            <a:r>
              <a:t> = Cheapest edge cost to T</a:t>
            </a:r>
          </a:p>
          <a:p>
            <a:pPr marL="0" indent="0" defTabSz="77724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7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p</a:t>
            </a:r>
            <a:r>
              <a:rPr i="1" baseline="-28352"/>
              <a:t>v</a:t>
            </a:r>
            <a:r>
              <a:t> = Node in T to which the cheapest edge is connected</a:t>
            </a:r>
          </a:p>
        </p:txBody>
      </p:sp>
      <p:sp>
        <p:nvSpPr>
          <p:cNvPr id="1075" name="Prim’s Algorithm: Walk-Through"/>
          <p:cNvSpPr txBox="1"/>
          <p:nvPr/>
        </p:nvSpPr>
        <p:spPr>
          <a:xfrm>
            <a:off x="2032736" y="276320"/>
            <a:ext cx="7530342" cy="715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Prim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Walk-Through</a:t>
            </a:r>
          </a:p>
        </p:txBody>
      </p:sp>
      <p:sp>
        <p:nvSpPr>
          <p:cNvPr id="1076" name="Line"/>
          <p:cNvSpPr/>
          <p:nvPr/>
        </p:nvSpPr>
        <p:spPr>
          <a:xfrm>
            <a:off x="3581400" y="1447800"/>
            <a:ext cx="2009775" cy="2514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1080" name="Group"/>
          <p:cNvGrpSpPr/>
          <p:nvPr/>
        </p:nvGrpSpPr>
        <p:grpSpPr>
          <a:xfrm>
            <a:off x="3505199" y="2014538"/>
            <a:ext cx="1447802" cy="1947863"/>
            <a:chOff x="0" y="0"/>
            <a:chExt cx="1447800" cy="1947861"/>
          </a:xfrm>
        </p:grpSpPr>
        <p:sp>
          <p:nvSpPr>
            <p:cNvPr id="1077" name="Line"/>
            <p:cNvSpPr/>
            <p:nvPr/>
          </p:nvSpPr>
          <p:spPr>
            <a:xfrm flipV="1">
              <a:off x="0" y="1185861"/>
              <a:ext cx="1447801" cy="762001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78" name="Line"/>
            <p:cNvSpPr/>
            <p:nvPr/>
          </p:nvSpPr>
          <p:spPr>
            <a:xfrm>
              <a:off x="196849" y="0"/>
              <a:ext cx="717551" cy="0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79" name="Line"/>
            <p:cNvSpPr/>
            <p:nvPr/>
          </p:nvSpPr>
          <p:spPr>
            <a:xfrm>
              <a:off x="1066799" y="271461"/>
              <a:ext cx="381001" cy="609601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1081" name="Line"/>
          <p:cNvSpPr/>
          <p:nvPr/>
        </p:nvSpPr>
        <p:spPr>
          <a:xfrm flipH="1">
            <a:off x="4757738" y="3124199"/>
            <a:ext cx="3810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Line"/>
          <p:cNvSpPr/>
          <p:nvPr/>
        </p:nvSpPr>
        <p:spPr>
          <a:xfrm>
            <a:off x="3581400" y="1447800"/>
            <a:ext cx="2009775" cy="2514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084" name="4"/>
          <p:cNvSpPr txBox="1"/>
          <p:nvPr/>
        </p:nvSpPr>
        <p:spPr>
          <a:xfrm>
            <a:off x="2111375" y="2819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085" name="Line"/>
          <p:cNvSpPr/>
          <p:nvPr/>
        </p:nvSpPr>
        <p:spPr>
          <a:xfrm flipH="1">
            <a:off x="4757738" y="3124199"/>
            <a:ext cx="3810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86" name="25"/>
          <p:cNvSpPr txBox="1"/>
          <p:nvPr/>
        </p:nvSpPr>
        <p:spPr>
          <a:xfrm>
            <a:off x="4524375" y="3449637"/>
            <a:ext cx="479425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25</a:t>
            </a:r>
          </a:p>
        </p:txBody>
      </p:sp>
      <p:sp>
        <p:nvSpPr>
          <p:cNvPr id="1087" name="Line"/>
          <p:cNvSpPr/>
          <p:nvPr/>
        </p:nvSpPr>
        <p:spPr>
          <a:xfrm>
            <a:off x="3505200" y="2133599"/>
            <a:ext cx="152401" cy="685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88" name="Line"/>
          <p:cNvSpPr/>
          <p:nvPr/>
        </p:nvSpPr>
        <p:spPr>
          <a:xfrm flipV="1">
            <a:off x="3809999" y="2285999"/>
            <a:ext cx="5334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89" name="Line"/>
          <p:cNvSpPr/>
          <p:nvPr/>
        </p:nvSpPr>
        <p:spPr>
          <a:xfrm flipH="1" flipV="1">
            <a:off x="3657600" y="2209799"/>
            <a:ext cx="1219201" cy="838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90" name="Line"/>
          <p:cNvSpPr/>
          <p:nvPr/>
        </p:nvSpPr>
        <p:spPr>
          <a:xfrm flipV="1">
            <a:off x="2438399" y="3124199"/>
            <a:ext cx="990602" cy="304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91" name="Line"/>
          <p:cNvSpPr/>
          <p:nvPr/>
        </p:nvSpPr>
        <p:spPr>
          <a:xfrm flipV="1">
            <a:off x="3505200" y="3200399"/>
            <a:ext cx="1447801" cy="76200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92" name="Line"/>
          <p:cNvSpPr/>
          <p:nvPr/>
        </p:nvSpPr>
        <p:spPr>
          <a:xfrm flipV="1">
            <a:off x="2286000" y="2743200"/>
            <a:ext cx="76201" cy="5334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93" name="Line"/>
          <p:cNvSpPr/>
          <p:nvPr/>
        </p:nvSpPr>
        <p:spPr>
          <a:xfrm>
            <a:off x="2514600" y="2590799"/>
            <a:ext cx="914400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94" name="Line"/>
          <p:cNvSpPr/>
          <p:nvPr/>
        </p:nvSpPr>
        <p:spPr>
          <a:xfrm>
            <a:off x="3702050" y="2014538"/>
            <a:ext cx="717550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95" name="Line"/>
          <p:cNvSpPr/>
          <p:nvPr/>
        </p:nvSpPr>
        <p:spPr>
          <a:xfrm>
            <a:off x="4572000" y="2285999"/>
            <a:ext cx="381000" cy="60960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098" name="Group"/>
          <p:cNvGrpSpPr/>
          <p:nvPr/>
        </p:nvGrpSpPr>
        <p:grpSpPr>
          <a:xfrm>
            <a:off x="2209800" y="2286000"/>
            <a:ext cx="457200" cy="457200"/>
            <a:chOff x="0" y="0"/>
            <a:chExt cx="457200" cy="457200"/>
          </a:xfrm>
        </p:grpSpPr>
        <p:sp>
          <p:nvSpPr>
            <p:cNvPr id="109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097" name="A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grpSp>
        <p:nvGrpSpPr>
          <p:cNvPr id="1101" name="Group"/>
          <p:cNvGrpSpPr/>
          <p:nvPr/>
        </p:nvGrpSpPr>
        <p:grpSpPr>
          <a:xfrm>
            <a:off x="2057400" y="3200400"/>
            <a:ext cx="457200" cy="457200"/>
            <a:chOff x="0" y="0"/>
            <a:chExt cx="457200" cy="457200"/>
          </a:xfrm>
        </p:grpSpPr>
        <p:sp>
          <p:nvSpPr>
            <p:cNvPr id="109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00" name="H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H</a:t>
              </a:r>
            </a:p>
          </p:txBody>
        </p:sp>
      </p:grpSp>
      <p:grpSp>
        <p:nvGrpSpPr>
          <p:cNvPr id="1104" name="Group"/>
          <p:cNvGrpSpPr/>
          <p:nvPr/>
        </p:nvGrpSpPr>
        <p:grpSpPr>
          <a:xfrm>
            <a:off x="3429000" y="2819400"/>
            <a:ext cx="457200" cy="457200"/>
            <a:chOff x="0" y="0"/>
            <a:chExt cx="457200" cy="457200"/>
          </a:xfrm>
        </p:grpSpPr>
        <p:sp>
          <p:nvSpPr>
            <p:cNvPr id="110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03" name="B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B</a:t>
              </a:r>
            </a:p>
          </p:txBody>
        </p:sp>
      </p:grpSp>
      <p:grpSp>
        <p:nvGrpSpPr>
          <p:cNvPr id="1107" name="Group"/>
          <p:cNvGrpSpPr/>
          <p:nvPr/>
        </p:nvGrpSpPr>
        <p:grpSpPr>
          <a:xfrm>
            <a:off x="3276600" y="1828800"/>
            <a:ext cx="457200" cy="457200"/>
            <a:chOff x="0" y="0"/>
            <a:chExt cx="457200" cy="457200"/>
          </a:xfrm>
        </p:grpSpPr>
        <p:sp>
          <p:nvSpPr>
            <p:cNvPr id="110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06" name="F"/>
            <p:cNvSpPr txBox="1"/>
            <p:nvPr/>
          </p:nvSpPr>
          <p:spPr>
            <a:xfrm>
              <a:off x="83438" y="17904"/>
              <a:ext cx="2903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</p:grpSp>
      <p:grpSp>
        <p:nvGrpSpPr>
          <p:cNvPr id="1110" name="Group"/>
          <p:cNvGrpSpPr/>
          <p:nvPr/>
        </p:nvGrpSpPr>
        <p:grpSpPr>
          <a:xfrm>
            <a:off x="4343400" y="3810000"/>
            <a:ext cx="457200" cy="457200"/>
            <a:chOff x="0" y="0"/>
            <a:chExt cx="457200" cy="457200"/>
          </a:xfrm>
        </p:grpSpPr>
        <p:sp>
          <p:nvSpPr>
            <p:cNvPr id="110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09" name="E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</p:grpSp>
      <p:grpSp>
        <p:nvGrpSpPr>
          <p:cNvPr id="1113" name="Group"/>
          <p:cNvGrpSpPr/>
          <p:nvPr/>
        </p:nvGrpSpPr>
        <p:grpSpPr>
          <a:xfrm>
            <a:off x="4800600" y="2895600"/>
            <a:ext cx="457200" cy="457200"/>
            <a:chOff x="0" y="0"/>
            <a:chExt cx="457200" cy="457200"/>
          </a:xfrm>
        </p:grpSpPr>
        <p:sp>
          <p:nvSpPr>
            <p:cNvPr id="111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12" name="D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</p:grpSp>
      <p:grpSp>
        <p:nvGrpSpPr>
          <p:cNvPr id="1116" name="Group"/>
          <p:cNvGrpSpPr/>
          <p:nvPr/>
        </p:nvGrpSpPr>
        <p:grpSpPr>
          <a:xfrm>
            <a:off x="4267200" y="1905000"/>
            <a:ext cx="457200" cy="457200"/>
            <a:chOff x="0" y="0"/>
            <a:chExt cx="457200" cy="457200"/>
          </a:xfrm>
        </p:grpSpPr>
        <p:sp>
          <p:nvSpPr>
            <p:cNvPr id="111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15" name="C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</p:grpSp>
      <p:grpSp>
        <p:nvGrpSpPr>
          <p:cNvPr id="1119" name="Group"/>
          <p:cNvGrpSpPr/>
          <p:nvPr/>
        </p:nvGrpSpPr>
        <p:grpSpPr>
          <a:xfrm>
            <a:off x="3048000" y="3810000"/>
            <a:ext cx="457200" cy="457200"/>
            <a:chOff x="0" y="0"/>
            <a:chExt cx="457200" cy="457200"/>
          </a:xfrm>
        </p:grpSpPr>
        <p:sp>
          <p:nvSpPr>
            <p:cNvPr id="111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18" name="G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G</a:t>
              </a:r>
            </a:p>
          </p:txBody>
        </p:sp>
      </p:grpSp>
      <p:sp>
        <p:nvSpPr>
          <p:cNvPr id="1120" name="Line"/>
          <p:cNvSpPr/>
          <p:nvPr/>
        </p:nvSpPr>
        <p:spPr>
          <a:xfrm>
            <a:off x="3809999" y="3200399"/>
            <a:ext cx="609601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21" name="Line"/>
          <p:cNvSpPr/>
          <p:nvPr/>
        </p:nvSpPr>
        <p:spPr>
          <a:xfrm flipH="1">
            <a:off x="3505200" y="41148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22" name="Line"/>
          <p:cNvSpPr/>
          <p:nvPr/>
        </p:nvSpPr>
        <p:spPr>
          <a:xfrm flipH="1" flipV="1">
            <a:off x="2438400" y="3581399"/>
            <a:ext cx="609601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23" name="7"/>
          <p:cNvSpPr txBox="1"/>
          <p:nvPr/>
        </p:nvSpPr>
        <p:spPr>
          <a:xfrm>
            <a:off x="3810000" y="4038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1124" name="2"/>
          <p:cNvSpPr txBox="1"/>
          <p:nvPr/>
        </p:nvSpPr>
        <p:spPr>
          <a:xfrm>
            <a:off x="3635375" y="3516312"/>
            <a:ext cx="3048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1125" name="10"/>
          <p:cNvSpPr txBox="1"/>
          <p:nvPr/>
        </p:nvSpPr>
        <p:spPr>
          <a:xfrm>
            <a:off x="3895725" y="3178175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1126" name="18"/>
          <p:cNvSpPr txBox="1"/>
          <p:nvPr/>
        </p:nvSpPr>
        <p:spPr>
          <a:xfrm>
            <a:off x="4167188" y="2709863"/>
            <a:ext cx="46831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18</a:t>
            </a:r>
          </a:p>
        </p:txBody>
      </p:sp>
      <p:sp>
        <p:nvSpPr>
          <p:cNvPr id="1127" name="3"/>
          <p:cNvSpPr txBox="1"/>
          <p:nvPr/>
        </p:nvSpPr>
        <p:spPr>
          <a:xfrm>
            <a:off x="47244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128" name="4"/>
          <p:cNvSpPr txBox="1"/>
          <p:nvPr/>
        </p:nvSpPr>
        <p:spPr>
          <a:xfrm>
            <a:off x="3798888" y="253682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129" name="3"/>
          <p:cNvSpPr txBox="1"/>
          <p:nvPr/>
        </p:nvSpPr>
        <p:spPr>
          <a:xfrm>
            <a:off x="3854450" y="1752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130" name="7"/>
          <p:cNvSpPr txBox="1"/>
          <p:nvPr/>
        </p:nvSpPr>
        <p:spPr>
          <a:xfrm>
            <a:off x="33528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1131" name="8"/>
          <p:cNvSpPr txBox="1"/>
          <p:nvPr/>
        </p:nvSpPr>
        <p:spPr>
          <a:xfrm>
            <a:off x="3048000" y="25908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1132" name="9"/>
          <p:cNvSpPr txBox="1"/>
          <p:nvPr/>
        </p:nvSpPr>
        <p:spPr>
          <a:xfrm>
            <a:off x="2743200" y="30480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9</a:t>
            </a:r>
          </a:p>
        </p:txBody>
      </p:sp>
      <p:sp>
        <p:nvSpPr>
          <p:cNvPr id="1133" name="3"/>
          <p:cNvSpPr txBox="1"/>
          <p:nvPr/>
        </p:nvSpPr>
        <p:spPr>
          <a:xfrm>
            <a:off x="2579687" y="372427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134" name="Line"/>
          <p:cNvSpPr/>
          <p:nvPr/>
        </p:nvSpPr>
        <p:spPr>
          <a:xfrm flipV="1">
            <a:off x="2635250" y="2187575"/>
            <a:ext cx="685801" cy="3048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35" name="10"/>
          <p:cNvSpPr txBox="1"/>
          <p:nvPr/>
        </p:nvSpPr>
        <p:spPr>
          <a:xfrm>
            <a:off x="2667000" y="2057400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1136" name="Update distances of adjacent, unselected nodes"/>
          <p:cNvSpPr txBox="1"/>
          <p:nvPr/>
        </p:nvSpPr>
        <p:spPr>
          <a:xfrm>
            <a:off x="5486400" y="1219200"/>
            <a:ext cx="2895600" cy="66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Update distances of adjacent, unselected nodes</a:t>
            </a:r>
          </a:p>
        </p:txBody>
      </p:sp>
      <p:graphicFrame>
        <p:nvGraphicFramePr>
          <p:cNvPr id="1137" name="Table"/>
          <p:cNvGraphicFramePr/>
          <p:nvPr/>
        </p:nvGraphicFramePr>
        <p:xfrm>
          <a:off x="5867400" y="1981200"/>
          <a:ext cx="2133600" cy="303371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G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H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G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38" name="2"/>
          <p:cNvSpPr txBox="1"/>
          <p:nvPr/>
        </p:nvSpPr>
        <p:spPr>
          <a:xfrm>
            <a:off x="4724400" y="1295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1139" name="Line"/>
          <p:cNvSpPr/>
          <p:nvPr/>
        </p:nvSpPr>
        <p:spPr>
          <a:xfrm flipH="1">
            <a:off x="4800599" y="3810000"/>
            <a:ext cx="228601" cy="195264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40" name="Table entries unchanged"/>
          <p:cNvSpPr txBox="1"/>
          <p:nvPr/>
        </p:nvSpPr>
        <p:spPr>
          <a:xfrm>
            <a:off x="5486400" y="5029200"/>
            <a:ext cx="281940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Table entries unchanged</a:t>
            </a:r>
          </a:p>
        </p:txBody>
      </p:sp>
      <p:sp>
        <p:nvSpPr>
          <p:cNvPr id="1141" name="dv = Cheapest edge cost to T…"/>
          <p:cNvSpPr txBox="1">
            <a:spLocks noGrp="1"/>
          </p:cNvSpPr>
          <p:nvPr>
            <p:ph type="body" sz="quarter" idx="4294967295"/>
          </p:nvPr>
        </p:nvSpPr>
        <p:spPr>
          <a:xfrm>
            <a:off x="1195148" y="5545631"/>
            <a:ext cx="9205518" cy="114300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 lim="800000"/>
          </a:ln>
        </p:spPr>
        <p:txBody>
          <a:bodyPr/>
          <a:lstStyle/>
          <a:p>
            <a:pPr marL="0" indent="0" defTabSz="77724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7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d</a:t>
            </a:r>
            <a:r>
              <a:rPr i="1" baseline="-28352"/>
              <a:t>v</a:t>
            </a:r>
            <a:r>
              <a:t> = Cheapest edge cost to T</a:t>
            </a:r>
          </a:p>
          <a:p>
            <a:pPr marL="0" indent="0" defTabSz="77724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7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p</a:t>
            </a:r>
            <a:r>
              <a:rPr i="1" baseline="-28352"/>
              <a:t>v</a:t>
            </a:r>
            <a:r>
              <a:t> = Node in T to which the cheapest edge is connected</a:t>
            </a:r>
          </a:p>
        </p:txBody>
      </p:sp>
      <p:sp>
        <p:nvSpPr>
          <p:cNvPr id="1142" name="Prim’s Algorithm: Walk-Through"/>
          <p:cNvSpPr txBox="1"/>
          <p:nvPr/>
        </p:nvSpPr>
        <p:spPr>
          <a:xfrm>
            <a:off x="2032736" y="276320"/>
            <a:ext cx="7530342" cy="715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Prim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Walk-Through</a:t>
            </a:r>
          </a:p>
        </p:txBody>
      </p:sp>
      <p:sp>
        <p:nvSpPr>
          <p:cNvPr id="1143" name="Line"/>
          <p:cNvSpPr/>
          <p:nvPr/>
        </p:nvSpPr>
        <p:spPr>
          <a:xfrm>
            <a:off x="3581400" y="1447800"/>
            <a:ext cx="2009775" cy="2514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144" name="Line"/>
          <p:cNvSpPr/>
          <p:nvPr/>
        </p:nvSpPr>
        <p:spPr>
          <a:xfrm flipV="1">
            <a:off x="3505200" y="3200399"/>
            <a:ext cx="1447801" cy="7620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45" name="Line"/>
          <p:cNvSpPr/>
          <p:nvPr/>
        </p:nvSpPr>
        <p:spPr>
          <a:xfrm>
            <a:off x="3702050" y="2014538"/>
            <a:ext cx="717550" cy="1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46" name="Line"/>
          <p:cNvSpPr/>
          <p:nvPr/>
        </p:nvSpPr>
        <p:spPr>
          <a:xfrm>
            <a:off x="4572000" y="2285999"/>
            <a:ext cx="381000" cy="6096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Minimum Spanning Trees (MST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Minimum Spanning Trees (MST)</a:t>
            </a:r>
          </a:p>
        </p:txBody>
      </p:sp>
      <p:sp>
        <p:nvSpPr>
          <p:cNvPr id="240" name="Definitions:…"/>
          <p:cNvSpPr txBox="1"/>
          <p:nvPr/>
        </p:nvSpPr>
        <p:spPr>
          <a:xfrm>
            <a:off x="1447800" y="1676400"/>
            <a:ext cx="9846583" cy="4784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Definitions:</a:t>
            </a:r>
            <a:endParaRPr sz="2400"/>
          </a:p>
          <a:p>
            <a:pPr marL="457200" lvl="1" indent="0">
              <a:spcBef>
                <a:spcPts val="400"/>
              </a:spcBef>
              <a:buSzPct val="100000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subgraph of an undirected graph that  spans (includes) all nodes, is  connected and has minimum total edge weight.</a:t>
            </a:r>
          </a:p>
          <a:p>
            <a:pPr>
              <a:spcBef>
                <a:spcPts val="500"/>
              </a:spcBef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Prim’s Algorithm </a:t>
            </a:r>
          </a:p>
          <a:p>
            <a:pPr marL="457200" lvl="1" indent="0">
              <a:spcBef>
                <a:spcPts val="400"/>
              </a:spcBef>
              <a:buSzPct val="100000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Start with any vertex s and </a:t>
            </a:r>
            <a:r>
              <a:rPr b="1"/>
              <a:t>greedily</a:t>
            </a:r>
            <a:r>
              <a:t> grow a tree T from s. </a:t>
            </a:r>
          </a:p>
          <a:p>
            <a:pPr marL="457200" lvl="1" indent="0">
              <a:spcBef>
                <a:spcPts val="400"/>
              </a:spcBef>
              <a:buSzPct val="100000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At each step, add the </a:t>
            </a:r>
            <a:r>
              <a:rPr b="1"/>
              <a:t>cheapest</a:t>
            </a:r>
            <a:r>
              <a:t> edge to T that has exactly one endpoint in T</a:t>
            </a:r>
          </a:p>
          <a:p>
            <a:pPr marL="457200" lvl="1" indent="0">
              <a:spcBef>
                <a:spcPts val="400"/>
              </a:spcBef>
              <a:buSzPct val="100000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Similar to Dijkstra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 </a:t>
            </a:r>
          </a:p>
          <a:p>
            <a:pPr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200"/>
              <a:t>Kruskal</a:t>
            </a:r>
            <a:r>
              <a:rPr sz="320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sz="3200"/>
              <a:t>s Algorithm</a:t>
            </a:r>
          </a:p>
          <a:p>
            <a:pPr marL="457200" lvl="1" indent="0">
              <a:spcBef>
                <a:spcPts val="400"/>
              </a:spcBef>
              <a:buSzPct val="100000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Sort edges in ascending order of cost.</a:t>
            </a:r>
          </a:p>
          <a:p>
            <a:pPr marL="457200" lvl="1" indent="0">
              <a:spcBef>
                <a:spcPts val="400"/>
              </a:spcBef>
              <a:buSzPct val="100000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Add the next edge to T unless doing so would create a cycle</a:t>
            </a:r>
          </a:p>
          <a:p>
            <a:pPr marL="457200" lvl="1" indent="0">
              <a:spcBef>
                <a:spcPts val="400"/>
              </a:spcBef>
              <a:buSzPct val="100000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Focuses on edges, rather than nodes 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Circle"/>
          <p:cNvSpPr/>
          <p:nvPr/>
        </p:nvSpPr>
        <p:spPr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149" name="Line"/>
          <p:cNvSpPr/>
          <p:nvPr/>
        </p:nvSpPr>
        <p:spPr>
          <a:xfrm>
            <a:off x="3581400" y="1447800"/>
            <a:ext cx="2009775" cy="2514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150" name="4"/>
          <p:cNvSpPr txBox="1"/>
          <p:nvPr/>
        </p:nvSpPr>
        <p:spPr>
          <a:xfrm>
            <a:off x="2111375" y="2819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151" name="Line"/>
          <p:cNvSpPr/>
          <p:nvPr/>
        </p:nvSpPr>
        <p:spPr>
          <a:xfrm flipH="1">
            <a:off x="4757738" y="3124199"/>
            <a:ext cx="3810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2" name="25"/>
          <p:cNvSpPr txBox="1"/>
          <p:nvPr/>
        </p:nvSpPr>
        <p:spPr>
          <a:xfrm>
            <a:off x="4524375" y="3449637"/>
            <a:ext cx="479425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25</a:t>
            </a:r>
          </a:p>
        </p:txBody>
      </p:sp>
      <p:sp>
        <p:nvSpPr>
          <p:cNvPr id="1153" name="Line"/>
          <p:cNvSpPr/>
          <p:nvPr/>
        </p:nvSpPr>
        <p:spPr>
          <a:xfrm>
            <a:off x="3505200" y="2133599"/>
            <a:ext cx="152401" cy="685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4" name="Line"/>
          <p:cNvSpPr/>
          <p:nvPr/>
        </p:nvSpPr>
        <p:spPr>
          <a:xfrm flipV="1">
            <a:off x="3809999" y="2285999"/>
            <a:ext cx="5334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5" name="Line"/>
          <p:cNvSpPr/>
          <p:nvPr/>
        </p:nvSpPr>
        <p:spPr>
          <a:xfrm flipH="1" flipV="1">
            <a:off x="3657600" y="2209799"/>
            <a:ext cx="1219201" cy="838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6" name="Line"/>
          <p:cNvSpPr/>
          <p:nvPr/>
        </p:nvSpPr>
        <p:spPr>
          <a:xfrm flipV="1">
            <a:off x="2438399" y="3124199"/>
            <a:ext cx="990602" cy="304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7" name="Line"/>
          <p:cNvSpPr/>
          <p:nvPr/>
        </p:nvSpPr>
        <p:spPr>
          <a:xfrm flipV="1">
            <a:off x="3505200" y="3200399"/>
            <a:ext cx="1447801" cy="76200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8" name="Line"/>
          <p:cNvSpPr/>
          <p:nvPr/>
        </p:nvSpPr>
        <p:spPr>
          <a:xfrm flipV="1">
            <a:off x="2286000" y="2743200"/>
            <a:ext cx="76201" cy="5334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9" name="Line"/>
          <p:cNvSpPr/>
          <p:nvPr/>
        </p:nvSpPr>
        <p:spPr>
          <a:xfrm>
            <a:off x="2514600" y="2590799"/>
            <a:ext cx="914400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60" name="Line"/>
          <p:cNvSpPr/>
          <p:nvPr/>
        </p:nvSpPr>
        <p:spPr>
          <a:xfrm>
            <a:off x="3702050" y="2014538"/>
            <a:ext cx="717550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61" name="Line"/>
          <p:cNvSpPr/>
          <p:nvPr/>
        </p:nvSpPr>
        <p:spPr>
          <a:xfrm>
            <a:off x="4572000" y="2285999"/>
            <a:ext cx="381000" cy="60960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164" name="Group"/>
          <p:cNvGrpSpPr/>
          <p:nvPr/>
        </p:nvGrpSpPr>
        <p:grpSpPr>
          <a:xfrm>
            <a:off x="2209800" y="2286000"/>
            <a:ext cx="457200" cy="457200"/>
            <a:chOff x="0" y="0"/>
            <a:chExt cx="457200" cy="457200"/>
          </a:xfrm>
        </p:grpSpPr>
        <p:sp>
          <p:nvSpPr>
            <p:cNvPr id="116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63" name="A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grpSp>
        <p:nvGrpSpPr>
          <p:cNvPr id="1167" name="Group"/>
          <p:cNvGrpSpPr/>
          <p:nvPr/>
        </p:nvGrpSpPr>
        <p:grpSpPr>
          <a:xfrm>
            <a:off x="2057400" y="3200400"/>
            <a:ext cx="457200" cy="457200"/>
            <a:chOff x="0" y="0"/>
            <a:chExt cx="457200" cy="457200"/>
          </a:xfrm>
        </p:grpSpPr>
        <p:sp>
          <p:nvSpPr>
            <p:cNvPr id="116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66" name="H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H</a:t>
              </a:r>
            </a:p>
          </p:txBody>
        </p:sp>
      </p:grpSp>
      <p:grpSp>
        <p:nvGrpSpPr>
          <p:cNvPr id="1170" name="Group"/>
          <p:cNvGrpSpPr/>
          <p:nvPr/>
        </p:nvGrpSpPr>
        <p:grpSpPr>
          <a:xfrm>
            <a:off x="3429000" y="2819400"/>
            <a:ext cx="457200" cy="457200"/>
            <a:chOff x="0" y="0"/>
            <a:chExt cx="457200" cy="457200"/>
          </a:xfrm>
        </p:grpSpPr>
        <p:sp>
          <p:nvSpPr>
            <p:cNvPr id="116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69" name="B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B</a:t>
              </a:r>
            </a:p>
          </p:txBody>
        </p:sp>
      </p:grpSp>
      <p:grpSp>
        <p:nvGrpSpPr>
          <p:cNvPr id="1173" name="Group"/>
          <p:cNvGrpSpPr/>
          <p:nvPr/>
        </p:nvGrpSpPr>
        <p:grpSpPr>
          <a:xfrm>
            <a:off x="3276600" y="1828800"/>
            <a:ext cx="457200" cy="457200"/>
            <a:chOff x="0" y="0"/>
            <a:chExt cx="457200" cy="457200"/>
          </a:xfrm>
        </p:grpSpPr>
        <p:sp>
          <p:nvSpPr>
            <p:cNvPr id="117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72" name="F"/>
            <p:cNvSpPr txBox="1"/>
            <p:nvPr/>
          </p:nvSpPr>
          <p:spPr>
            <a:xfrm>
              <a:off x="83438" y="17904"/>
              <a:ext cx="2903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</p:grpSp>
      <p:grpSp>
        <p:nvGrpSpPr>
          <p:cNvPr id="1176" name="Group"/>
          <p:cNvGrpSpPr/>
          <p:nvPr/>
        </p:nvGrpSpPr>
        <p:grpSpPr>
          <a:xfrm>
            <a:off x="4343400" y="3810000"/>
            <a:ext cx="457200" cy="457200"/>
            <a:chOff x="0" y="0"/>
            <a:chExt cx="457200" cy="457200"/>
          </a:xfrm>
        </p:grpSpPr>
        <p:sp>
          <p:nvSpPr>
            <p:cNvPr id="117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75" name="E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</p:grpSp>
      <p:grpSp>
        <p:nvGrpSpPr>
          <p:cNvPr id="1179" name="Group"/>
          <p:cNvGrpSpPr/>
          <p:nvPr/>
        </p:nvGrpSpPr>
        <p:grpSpPr>
          <a:xfrm>
            <a:off x="4267200" y="1905000"/>
            <a:ext cx="457200" cy="457200"/>
            <a:chOff x="0" y="0"/>
            <a:chExt cx="457200" cy="457200"/>
          </a:xfrm>
        </p:grpSpPr>
        <p:sp>
          <p:nvSpPr>
            <p:cNvPr id="117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78" name="C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</p:grpSp>
      <p:grpSp>
        <p:nvGrpSpPr>
          <p:cNvPr id="1182" name="Group"/>
          <p:cNvGrpSpPr/>
          <p:nvPr/>
        </p:nvGrpSpPr>
        <p:grpSpPr>
          <a:xfrm>
            <a:off x="3048000" y="3810000"/>
            <a:ext cx="457200" cy="457200"/>
            <a:chOff x="0" y="0"/>
            <a:chExt cx="457200" cy="457200"/>
          </a:xfrm>
        </p:grpSpPr>
        <p:sp>
          <p:nvSpPr>
            <p:cNvPr id="118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81" name="G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G</a:t>
              </a:r>
            </a:p>
          </p:txBody>
        </p:sp>
      </p:grpSp>
      <p:sp>
        <p:nvSpPr>
          <p:cNvPr id="1183" name="Line"/>
          <p:cNvSpPr/>
          <p:nvPr/>
        </p:nvSpPr>
        <p:spPr>
          <a:xfrm>
            <a:off x="3809999" y="3200399"/>
            <a:ext cx="609601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84" name="Line"/>
          <p:cNvSpPr/>
          <p:nvPr/>
        </p:nvSpPr>
        <p:spPr>
          <a:xfrm flipH="1">
            <a:off x="3505200" y="41148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85" name="7"/>
          <p:cNvSpPr txBox="1"/>
          <p:nvPr/>
        </p:nvSpPr>
        <p:spPr>
          <a:xfrm>
            <a:off x="3810000" y="4038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1186" name="2"/>
          <p:cNvSpPr txBox="1"/>
          <p:nvPr/>
        </p:nvSpPr>
        <p:spPr>
          <a:xfrm>
            <a:off x="3635375" y="3516312"/>
            <a:ext cx="3048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1187" name="10"/>
          <p:cNvSpPr txBox="1"/>
          <p:nvPr/>
        </p:nvSpPr>
        <p:spPr>
          <a:xfrm>
            <a:off x="3895725" y="3178175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1188" name="18"/>
          <p:cNvSpPr txBox="1"/>
          <p:nvPr/>
        </p:nvSpPr>
        <p:spPr>
          <a:xfrm>
            <a:off x="4167188" y="2709863"/>
            <a:ext cx="46831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18</a:t>
            </a:r>
          </a:p>
        </p:txBody>
      </p:sp>
      <p:sp>
        <p:nvSpPr>
          <p:cNvPr id="1189" name="3"/>
          <p:cNvSpPr txBox="1"/>
          <p:nvPr/>
        </p:nvSpPr>
        <p:spPr>
          <a:xfrm>
            <a:off x="47244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190" name="4"/>
          <p:cNvSpPr txBox="1"/>
          <p:nvPr/>
        </p:nvSpPr>
        <p:spPr>
          <a:xfrm>
            <a:off x="3798888" y="253682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191" name="3"/>
          <p:cNvSpPr txBox="1"/>
          <p:nvPr/>
        </p:nvSpPr>
        <p:spPr>
          <a:xfrm>
            <a:off x="3854450" y="1752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192" name="7"/>
          <p:cNvSpPr txBox="1"/>
          <p:nvPr/>
        </p:nvSpPr>
        <p:spPr>
          <a:xfrm>
            <a:off x="33528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1193" name="8"/>
          <p:cNvSpPr txBox="1"/>
          <p:nvPr/>
        </p:nvSpPr>
        <p:spPr>
          <a:xfrm>
            <a:off x="3048000" y="25908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1194" name="9"/>
          <p:cNvSpPr txBox="1"/>
          <p:nvPr/>
        </p:nvSpPr>
        <p:spPr>
          <a:xfrm>
            <a:off x="2743200" y="30480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9</a:t>
            </a:r>
          </a:p>
        </p:txBody>
      </p:sp>
      <p:sp>
        <p:nvSpPr>
          <p:cNvPr id="1195" name="3"/>
          <p:cNvSpPr txBox="1"/>
          <p:nvPr/>
        </p:nvSpPr>
        <p:spPr>
          <a:xfrm>
            <a:off x="2579687" y="372427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196" name="Line"/>
          <p:cNvSpPr/>
          <p:nvPr/>
        </p:nvSpPr>
        <p:spPr>
          <a:xfrm flipV="1">
            <a:off x="2635250" y="2187575"/>
            <a:ext cx="685801" cy="3048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97" name="10"/>
          <p:cNvSpPr txBox="1"/>
          <p:nvPr/>
        </p:nvSpPr>
        <p:spPr>
          <a:xfrm>
            <a:off x="2667000" y="2057400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1198" name="Select node with minimum distance"/>
          <p:cNvSpPr txBox="1"/>
          <p:nvPr/>
        </p:nvSpPr>
        <p:spPr>
          <a:xfrm>
            <a:off x="5486400" y="1219200"/>
            <a:ext cx="2895600" cy="66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Select node with minimum distance</a:t>
            </a:r>
          </a:p>
        </p:txBody>
      </p:sp>
      <p:graphicFrame>
        <p:nvGraphicFramePr>
          <p:cNvPr id="1199" name="Table"/>
          <p:cNvGraphicFramePr/>
          <p:nvPr/>
        </p:nvGraphicFramePr>
        <p:xfrm>
          <a:off x="5867400" y="1981200"/>
          <a:ext cx="2133600" cy="303371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G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H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G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00" name="2"/>
          <p:cNvSpPr txBox="1"/>
          <p:nvPr/>
        </p:nvSpPr>
        <p:spPr>
          <a:xfrm>
            <a:off x="4724400" y="1295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1201" name="Line"/>
          <p:cNvSpPr/>
          <p:nvPr/>
        </p:nvSpPr>
        <p:spPr>
          <a:xfrm flipH="1">
            <a:off x="4800599" y="3810000"/>
            <a:ext cx="228601" cy="195264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02" name="dv = Cheapest edge cost to T…"/>
          <p:cNvSpPr txBox="1">
            <a:spLocks noGrp="1"/>
          </p:cNvSpPr>
          <p:nvPr>
            <p:ph type="body" sz="quarter" idx="4294967295"/>
          </p:nvPr>
        </p:nvSpPr>
        <p:spPr>
          <a:xfrm>
            <a:off x="1195148" y="5235824"/>
            <a:ext cx="9205518" cy="114300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 lim="800000"/>
          </a:ln>
        </p:spPr>
        <p:txBody>
          <a:bodyPr/>
          <a:lstStyle/>
          <a:p>
            <a:pPr marL="0" indent="0" defTabSz="77724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7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d</a:t>
            </a:r>
            <a:r>
              <a:rPr i="1" baseline="-28352"/>
              <a:t>v</a:t>
            </a:r>
            <a:r>
              <a:t> = Cheapest edge cost to T</a:t>
            </a:r>
          </a:p>
          <a:p>
            <a:pPr marL="0" indent="0" defTabSz="77724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7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p</a:t>
            </a:r>
            <a:r>
              <a:rPr i="1" baseline="-28352"/>
              <a:t>v</a:t>
            </a:r>
            <a:r>
              <a:t> = Node in T to which the cheapest edge is connected</a:t>
            </a:r>
          </a:p>
        </p:txBody>
      </p:sp>
      <p:sp>
        <p:nvSpPr>
          <p:cNvPr id="1203" name="Prim’s Algorithm: Walk-Through"/>
          <p:cNvSpPr txBox="1"/>
          <p:nvPr/>
        </p:nvSpPr>
        <p:spPr>
          <a:xfrm>
            <a:off x="2032736" y="276320"/>
            <a:ext cx="7530342" cy="715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Prim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Walk-Through</a:t>
            </a:r>
          </a:p>
        </p:txBody>
      </p:sp>
      <p:sp>
        <p:nvSpPr>
          <p:cNvPr id="1204" name="Line"/>
          <p:cNvSpPr/>
          <p:nvPr/>
        </p:nvSpPr>
        <p:spPr>
          <a:xfrm>
            <a:off x="3702050" y="2014538"/>
            <a:ext cx="717550" cy="1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05" name="Line"/>
          <p:cNvSpPr/>
          <p:nvPr/>
        </p:nvSpPr>
        <p:spPr>
          <a:xfrm flipH="1" flipV="1">
            <a:off x="2438400" y="3581399"/>
            <a:ext cx="609601" cy="3810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06" name="Line"/>
          <p:cNvSpPr/>
          <p:nvPr/>
        </p:nvSpPr>
        <p:spPr>
          <a:xfrm>
            <a:off x="3581400" y="1447800"/>
            <a:ext cx="2009775" cy="2514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207" name="Line"/>
          <p:cNvSpPr/>
          <p:nvPr/>
        </p:nvSpPr>
        <p:spPr>
          <a:xfrm flipV="1">
            <a:off x="3505200" y="3200399"/>
            <a:ext cx="1447801" cy="7620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08" name="Line"/>
          <p:cNvSpPr/>
          <p:nvPr/>
        </p:nvSpPr>
        <p:spPr>
          <a:xfrm>
            <a:off x="4572000" y="2285999"/>
            <a:ext cx="381000" cy="6096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09" name="D"/>
          <p:cNvSpPr txBox="1"/>
          <p:nvPr/>
        </p:nvSpPr>
        <p:spPr>
          <a:xfrm>
            <a:off x="4867071" y="2913504"/>
            <a:ext cx="324258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D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Line"/>
          <p:cNvSpPr/>
          <p:nvPr/>
        </p:nvSpPr>
        <p:spPr>
          <a:xfrm>
            <a:off x="3581400" y="1447800"/>
            <a:ext cx="2009775" cy="2514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212" name="4"/>
          <p:cNvSpPr txBox="1"/>
          <p:nvPr/>
        </p:nvSpPr>
        <p:spPr>
          <a:xfrm>
            <a:off x="2111375" y="2819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213" name="Line"/>
          <p:cNvSpPr/>
          <p:nvPr/>
        </p:nvSpPr>
        <p:spPr>
          <a:xfrm flipH="1">
            <a:off x="4757738" y="3124199"/>
            <a:ext cx="3810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14" name="25"/>
          <p:cNvSpPr txBox="1"/>
          <p:nvPr/>
        </p:nvSpPr>
        <p:spPr>
          <a:xfrm>
            <a:off x="4524375" y="3449637"/>
            <a:ext cx="479425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25</a:t>
            </a:r>
          </a:p>
        </p:txBody>
      </p:sp>
      <p:sp>
        <p:nvSpPr>
          <p:cNvPr id="1215" name="Line"/>
          <p:cNvSpPr/>
          <p:nvPr/>
        </p:nvSpPr>
        <p:spPr>
          <a:xfrm>
            <a:off x="3505200" y="2133599"/>
            <a:ext cx="152401" cy="685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16" name="Line"/>
          <p:cNvSpPr/>
          <p:nvPr/>
        </p:nvSpPr>
        <p:spPr>
          <a:xfrm flipV="1">
            <a:off x="3809999" y="2285999"/>
            <a:ext cx="5334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17" name="Line"/>
          <p:cNvSpPr/>
          <p:nvPr/>
        </p:nvSpPr>
        <p:spPr>
          <a:xfrm flipH="1" flipV="1">
            <a:off x="3657600" y="2209799"/>
            <a:ext cx="1219201" cy="838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18" name="Line"/>
          <p:cNvSpPr/>
          <p:nvPr/>
        </p:nvSpPr>
        <p:spPr>
          <a:xfrm flipV="1">
            <a:off x="2438399" y="3124199"/>
            <a:ext cx="990602" cy="304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19" name="Line"/>
          <p:cNvSpPr/>
          <p:nvPr/>
        </p:nvSpPr>
        <p:spPr>
          <a:xfrm flipV="1">
            <a:off x="3505200" y="3200399"/>
            <a:ext cx="1447801" cy="76200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20" name="Line"/>
          <p:cNvSpPr/>
          <p:nvPr/>
        </p:nvSpPr>
        <p:spPr>
          <a:xfrm flipV="1">
            <a:off x="2286000" y="2743200"/>
            <a:ext cx="76201" cy="5334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21" name="Line"/>
          <p:cNvSpPr/>
          <p:nvPr/>
        </p:nvSpPr>
        <p:spPr>
          <a:xfrm>
            <a:off x="2514600" y="2590799"/>
            <a:ext cx="914400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22" name="Line"/>
          <p:cNvSpPr/>
          <p:nvPr/>
        </p:nvSpPr>
        <p:spPr>
          <a:xfrm>
            <a:off x="3702050" y="2014538"/>
            <a:ext cx="717550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23" name="Line"/>
          <p:cNvSpPr/>
          <p:nvPr/>
        </p:nvSpPr>
        <p:spPr>
          <a:xfrm>
            <a:off x="4572000" y="2285999"/>
            <a:ext cx="381000" cy="60960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226" name="Group"/>
          <p:cNvGrpSpPr/>
          <p:nvPr/>
        </p:nvGrpSpPr>
        <p:grpSpPr>
          <a:xfrm>
            <a:off x="2209800" y="2286000"/>
            <a:ext cx="457200" cy="457200"/>
            <a:chOff x="0" y="0"/>
            <a:chExt cx="457200" cy="457200"/>
          </a:xfrm>
        </p:grpSpPr>
        <p:sp>
          <p:nvSpPr>
            <p:cNvPr id="122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25" name="A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grpSp>
        <p:nvGrpSpPr>
          <p:cNvPr id="1229" name="Group"/>
          <p:cNvGrpSpPr/>
          <p:nvPr/>
        </p:nvGrpSpPr>
        <p:grpSpPr>
          <a:xfrm>
            <a:off x="2057400" y="3200400"/>
            <a:ext cx="457200" cy="457200"/>
            <a:chOff x="0" y="0"/>
            <a:chExt cx="457200" cy="457200"/>
          </a:xfrm>
        </p:grpSpPr>
        <p:sp>
          <p:nvSpPr>
            <p:cNvPr id="122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28" name="H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H</a:t>
              </a:r>
            </a:p>
          </p:txBody>
        </p:sp>
      </p:grpSp>
      <p:grpSp>
        <p:nvGrpSpPr>
          <p:cNvPr id="1232" name="Group"/>
          <p:cNvGrpSpPr/>
          <p:nvPr/>
        </p:nvGrpSpPr>
        <p:grpSpPr>
          <a:xfrm>
            <a:off x="3429000" y="2819400"/>
            <a:ext cx="457200" cy="457200"/>
            <a:chOff x="0" y="0"/>
            <a:chExt cx="457200" cy="457200"/>
          </a:xfrm>
        </p:grpSpPr>
        <p:sp>
          <p:nvSpPr>
            <p:cNvPr id="123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31" name="B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B</a:t>
              </a:r>
            </a:p>
          </p:txBody>
        </p:sp>
      </p:grpSp>
      <p:grpSp>
        <p:nvGrpSpPr>
          <p:cNvPr id="1235" name="Group"/>
          <p:cNvGrpSpPr/>
          <p:nvPr/>
        </p:nvGrpSpPr>
        <p:grpSpPr>
          <a:xfrm>
            <a:off x="3276600" y="1828800"/>
            <a:ext cx="457200" cy="457200"/>
            <a:chOff x="0" y="0"/>
            <a:chExt cx="457200" cy="457200"/>
          </a:xfrm>
        </p:grpSpPr>
        <p:sp>
          <p:nvSpPr>
            <p:cNvPr id="123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34" name="F"/>
            <p:cNvSpPr txBox="1"/>
            <p:nvPr/>
          </p:nvSpPr>
          <p:spPr>
            <a:xfrm>
              <a:off x="83438" y="17904"/>
              <a:ext cx="2903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</p:grpSp>
      <p:grpSp>
        <p:nvGrpSpPr>
          <p:cNvPr id="1238" name="Group"/>
          <p:cNvGrpSpPr/>
          <p:nvPr/>
        </p:nvGrpSpPr>
        <p:grpSpPr>
          <a:xfrm>
            <a:off x="4343400" y="3810000"/>
            <a:ext cx="457200" cy="457200"/>
            <a:chOff x="0" y="0"/>
            <a:chExt cx="457200" cy="457200"/>
          </a:xfrm>
        </p:grpSpPr>
        <p:sp>
          <p:nvSpPr>
            <p:cNvPr id="123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37" name="E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</p:grpSp>
      <p:grpSp>
        <p:nvGrpSpPr>
          <p:cNvPr id="1241" name="Group"/>
          <p:cNvGrpSpPr/>
          <p:nvPr/>
        </p:nvGrpSpPr>
        <p:grpSpPr>
          <a:xfrm>
            <a:off x="4800600" y="2895600"/>
            <a:ext cx="457200" cy="457200"/>
            <a:chOff x="0" y="0"/>
            <a:chExt cx="457200" cy="457200"/>
          </a:xfrm>
        </p:grpSpPr>
        <p:sp>
          <p:nvSpPr>
            <p:cNvPr id="123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40" name="D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</p:grpSp>
      <p:grpSp>
        <p:nvGrpSpPr>
          <p:cNvPr id="1244" name="Group"/>
          <p:cNvGrpSpPr/>
          <p:nvPr/>
        </p:nvGrpSpPr>
        <p:grpSpPr>
          <a:xfrm>
            <a:off x="4267200" y="1905000"/>
            <a:ext cx="457200" cy="457200"/>
            <a:chOff x="0" y="0"/>
            <a:chExt cx="457200" cy="457200"/>
          </a:xfrm>
        </p:grpSpPr>
        <p:sp>
          <p:nvSpPr>
            <p:cNvPr id="124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43" name="C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</p:grpSp>
      <p:grpSp>
        <p:nvGrpSpPr>
          <p:cNvPr id="1247" name="Group"/>
          <p:cNvGrpSpPr/>
          <p:nvPr/>
        </p:nvGrpSpPr>
        <p:grpSpPr>
          <a:xfrm>
            <a:off x="3048000" y="3810000"/>
            <a:ext cx="457200" cy="457200"/>
            <a:chOff x="0" y="0"/>
            <a:chExt cx="457200" cy="457200"/>
          </a:xfrm>
        </p:grpSpPr>
        <p:sp>
          <p:nvSpPr>
            <p:cNvPr id="124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46" name="G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G</a:t>
              </a:r>
            </a:p>
          </p:txBody>
        </p:sp>
      </p:grpSp>
      <p:sp>
        <p:nvSpPr>
          <p:cNvPr id="1248" name="Line"/>
          <p:cNvSpPr/>
          <p:nvPr/>
        </p:nvSpPr>
        <p:spPr>
          <a:xfrm>
            <a:off x="3809999" y="3200399"/>
            <a:ext cx="609601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49" name="Line"/>
          <p:cNvSpPr/>
          <p:nvPr/>
        </p:nvSpPr>
        <p:spPr>
          <a:xfrm flipH="1">
            <a:off x="3505200" y="41148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50" name="Line"/>
          <p:cNvSpPr/>
          <p:nvPr/>
        </p:nvSpPr>
        <p:spPr>
          <a:xfrm flipH="1" flipV="1">
            <a:off x="2438400" y="3581399"/>
            <a:ext cx="609601" cy="38100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51" name="7"/>
          <p:cNvSpPr txBox="1"/>
          <p:nvPr/>
        </p:nvSpPr>
        <p:spPr>
          <a:xfrm>
            <a:off x="3810000" y="4038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1252" name="2"/>
          <p:cNvSpPr txBox="1"/>
          <p:nvPr/>
        </p:nvSpPr>
        <p:spPr>
          <a:xfrm>
            <a:off x="3635375" y="3516312"/>
            <a:ext cx="3048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1253" name="10"/>
          <p:cNvSpPr txBox="1"/>
          <p:nvPr/>
        </p:nvSpPr>
        <p:spPr>
          <a:xfrm>
            <a:off x="3895725" y="3178175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1254" name="18"/>
          <p:cNvSpPr txBox="1"/>
          <p:nvPr/>
        </p:nvSpPr>
        <p:spPr>
          <a:xfrm>
            <a:off x="4167188" y="2709863"/>
            <a:ext cx="46831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18</a:t>
            </a:r>
          </a:p>
        </p:txBody>
      </p:sp>
      <p:sp>
        <p:nvSpPr>
          <p:cNvPr id="1255" name="3"/>
          <p:cNvSpPr txBox="1"/>
          <p:nvPr/>
        </p:nvSpPr>
        <p:spPr>
          <a:xfrm>
            <a:off x="47244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256" name="4"/>
          <p:cNvSpPr txBox="1"/>
          <p:nvPr/>
        </p:nvSpPr>
        <p:spPr>
          <a:xfrm>
            <a:off x="3798888" y="253682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257" name="3"/>
          <p:cNvSpPr txBox="1"/>
          <p:nvPr/>
        </p:nvSpPr>
        <p:spPr>
          <a:xfrm>
            <a:off x="3854450" y="1752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258" name="7"/>
          <p:cNvSpPr txBox="1"/>
          <p:nvPr/>
        </p:nvSpPr>
        <p:spPr>
          <a:xfrm>
            <a:off x="33528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1259" name="8"/>
          <p:cNvSpPr txBox="1"/>
          <p:nvPr/>
        </p:nvSpPr>
        <p:spPr>
          <a:xfrm>
            <a:off x="3048000" y="25908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1260" name="9"/>
          <p:cNvSpPr txBox="1"/>
          <p:nvPr/>
        </p:nvSpPr>
        <p:spPr>
          <a:xfrm>
            <a:off x="2743200" y="30480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9</a:t>
            </a:r>
          </a:p>
        </p:txBody>
      </p:sp>
      <p:sp>
        <p:nvSpPr>
          <p:cNvPr id="1261" name="3"/>
          <p:cNvSpPr txBox="1"/>
          <p:nvPr/>
        </p:nvSpPr>
        <p:spPr>
          <a:xfrm>
            <a:off x="2579687" y="372427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262" name="Line"/>
          <p:cNvSpPr/>
          <p:nvPr/>
        </p:nvSpPr>
        <p:spPr>
          <a:xfrm flipV="1">
            <a:off x="2635250" y="2187575"/>
            <a:ext cx="685801" cy="3048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63" name="10"/>
          <p:cNvSpPr txBox="1"/>
          <p:nvPr/>
        </p:nvSpPr>
        <p:spPr>
          <a:xfrm>
            <a:off x="2667000" y="2057400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1264" name="Update distances of adjacent, unselected nodes"/>
          <p:cNvSpPr txBox="1"/>
          <p:nvPr/>
        </p:nvSpPr>
        <p:spPr>
          <a:xfrm>
            <a:off x="5486400" y="1219200"/>
            <a:ext cx="2895600" cy="66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Update distances of adjacent, unselected nodes</a:t>
            </a:r>
          </a:p>
        </p:txBody>
      </p:sp>
      <p:graphicFrame>
        <p:nvGraphicFramePr>
          <p:cNvPr id="1265" name="Table"/>
          <p:cNvGraphicFramePr/>
          <p:nvPr/>
        </p:nvGraphicFramePr>
        <p:xfrm>
          <a:off x="5867400" y="1981200"/>
          <a:ext cx="2133600" cy="303371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G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H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G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66" name="2"/>
          <p:cNvSpPr txBox="1"/>
          <p:nvPr/>
        </p:nvSpPr>
        <p:spPr>
          <a:xfrm>
            <a:off x="4724400" y="1295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1267" name="Line"/>
          <p:cNvSpPr/>
          <p:nvPr/>
        </p:nvSpPr>
        <p:spPr>
          <a:xfrm flipH="1">
            <a:off x="4800599" y="3810000"/>
            <a:ext cx="228601" cy="195264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68" name="dv = Cheapest edge cost to T…"/>
          <p:cNvSpPr txBox="1">
            <a:spLocks noGrp="1"/>
          </p:cNvSpPr>
          <p:nvPr>
            <p:ph type="body" sz="quarter" idx="4294967295"/>
          </p:nvPr>
        </p:nvSpPr>
        <p:spPr>
          <a:xfrm>
            <a:off x="1195148" y="5235824"/>
            <a:ext cx="9205518" cy="114300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 lim="800000"/>
          </a:ln>
        </p:spPr>
        <p:txBody>
          <a:bodyPr/>
          <a:lstStyle/>
          <a:p>
            <a:pPr marL="0" indent="0" defTabSz="77724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7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d</a:t>
            </a:r>
            <a:r>
              <a:rPr i="1" baseline="-28352"/>
              <a:t>v</a:t>
            </a:r>
            <a:r>
              <a:t> = Cheapest edge cost to T</a:t>
            </a:r>
          </a:p>
          <a:p>
            <a:pPr marL="0" indent="0" defTabSz="77724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7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p</a:t>
            </a:r>
            <a:r>
              <a:rPr i="1" baseline="-28352"/>
              <a:t>v</a:t>
            </a:r>
            <a:r>
              <a:t> = Node in T to which the cheapest edge is connected</a:t>
            </a:r>
          </a:p>
        </p:txBody>
      </p:sp>
      <p:sp>
        <p:nvSpPr>
          <p:cNvPr id="1269" name="Prim’s Algorithm: Walk-Through"/>
          <p:cNvSpPr txBox="1"/>
          <p:nvPr/>
        </p:nvSpPr>
        <p:spPr>
          <a:xfrm>
            <a:off x="2032736" y="276320"/>
            <a:ext cx="7530342" cy="715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Prim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Walk-Through</a:t>
            </a:r>
          </a:p>
        </p:txBody>
      </p:sp>
      <p:sp>
        <p:nvSpPr>
          <p:cNvPr id="1270" name="Line"/>
          <p:cNvSpPr/>
          <p:nvPr/>
        </p:nvSpPr>
        <p:spPr>
          <a:xfrm flipH="1" flipV="1">
            <a:off x="2438400" y="3581399"/>
            <a:ext cx="609601" cy="3810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71" name="Line"/>
          <p:cNvSpPr/>
          <p:nvPr/>
        </p:nvSpPr>
        <p:spPr>
          <a:xfrm>
            <a:off x="3581400" y="1447800"/>
            <a:ext cx="2009775" cy="2514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272" name="Line"/>
          <p:cNvSpPr/>
          <p:nvPr/>
        </p:nvSpPr>
        <p:spPr>
          <a:xfrm flipV="1">
            <a:off x="3505200" y="3200399"/>
            <a:ext cx="1447801" cy="7620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73" name="Line"/>
          <p:cNvSpPr/>
          <p:nvPr/>
        </p:nvSpPr>
        <p:spPr>
          <a:xfrm>
            <a:off x="4572000" y="2285999"/>
            <a:ext cx="381000" cy="6096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74" name="Line"/>
          <p:cNvSpPr/>
          <p:nvPr/>
        </p:nvSpPr>
        <p:spPr>
          <a:xfrm>
            <a:off x="3702050" y="2014538"/>
            <a:ext cx="717550" cy="1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Line"/>
          <p:cNvSpPr/>
          <p:nvPr/>
        </p:nvSpPr>
        <p:spPr>
          <a:xfrm>
            <a:off x="3581400" y="1447800"/>
            <a:ext cx="2009775" cy="2514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277" name="4"/>
          <p:cNvSpPr txBox="1"/>
          <p:nvPr/>
        </p:nvSpPr>
        <p:spPr>
          <a:xfrm>
            <a:off x="2111375" y="2819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278" name="25"/>
          <p:cNvSpPr txBox="1"/>
          <p:nvPr/>
        </p:nvSpPr>
        <p:spPr>
          <a:xfrm>
            <a:off x="4524375" y="3449637"/>
            <a:ext cx="479425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25</a:t>
            </a:r>
          </a:p>
        </p:txBody>
      </p:sp>
      <p:sp>
        <p:nvSpPr>
          <p:cNvPr id="1279" name="Line"/>
          <p:cNvSpPr/>
          <p:nvPr/>
        </p:nvSpPr>
        <p:spPr>
          <a:xfrm>
            <a:off x="3505200" y="2133599"/>
            <a:ext cx="152401" cy="685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80" name="Line"/>
          <p:cNvSpPr/>
          <p:nvPr/>
        </p:nvSpPr>
        <p:spPr>
          <a:xfrm flipV="1">
            <a:off x="3809999" y="2285999"/>
            <a:ext cx="5334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81" name="Line"/>
          <p:cNvSpPr/>
          <p:nvPr/>
        </p:nvSpPr>
        <p:spPr>
          <a:xfrm flipH="1" flipV="1">
            <a:off x="3657600" y="2209799"/>
            <a:ext cx="1219201" cy="838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82" name="Line"/>
          <p:cNvSpPr/>
          <p:nvPr/>
        </p:nvSpPr>
        <p:spPr>
          <a:xfrm flipV="1">
            <a:off x="2438399" y="3124199"/>
            <a:ext cx="990602" cy="304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83" name="Line"/>
          <p:cNvSpPr/>
          <p:nvPr/>
        </p:nvSpPr>
        <p:spPr>
          <a:xfrm flipV="1">
            <a:off x="3505200" y="3200399"/>
            <a:ext cx="1447801" cy="76200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84" name="Line"/>
          <p:cNvSpPr/>
          <p:nvPr/>
        </p:nvSpPr>
        <p:spPr>
          <a:xfrm>
            <a:off x="2514600" y="2590799"/>
            <a:ext cx="914400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85" name="Line"/>
          <p:cNvSpPr/>
          <p:nvPr/>
        </p:nvSpPr>
        <p:spPr>
          <a:xfrm>
            <a:off x="3702050" y="2014538"/>
            <a:ext cx="717550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86" name="Line"/>
          <p:cNvSpPr/>
          <p:nvPr/>
        </p:nvSpPr>
        <p:spPr>
          <a:xfrm>
            <a:off x="4572000" y="2285999"/>
            <a:ext cx="381000" cy="60960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289" name="Group"/>
          <p:cNvGrpSpPr/>
          <p:nvPr/>
        </p:nvGrpSpPr>
        <p:grpSpPr>
          <a:xfrm>
            <a:off x="2209800" y="2286000"/>
            <a:ext cx="457200" cy="457200"/>
            <a:chOff x="0" y="0"/>
            <a:chExt cx="457200" cy="457200"/>
          </a:xfrm>
        </p:grpSpPr>
        <p:sp>
          <p:nvSpPr>
            <p:cNvPr id="128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88" name="A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grpSp>
        <p:nvGrpSpPr>
          <p:cNvPr id="1292" name="Group"/>
          <p:cNvGrpSpPr/>
          <p:nvPr/>
        </p:nvGrpSpPr>
        <p:grpSpPr>
          <a:xfrm>
            <a:off x="2057400" y="3200400"/>
            <a:ext cx="457200" cy="457200"/>
            <a:chOff x="0" y="0"/>
            <a:chExt cx="457200" cy="457200"/>
          </a:xfrm>
        </p:grpSpPr>
        <p:sp>
          <p:nvSpPr>
            <p:cNvPr id="129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91" name="H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H</a:t>
              </a:r>
            </a:p>
          </p:txBody>
        </p:sp>
      </p:grpSp>
      <p:grpSp>
        <p:nvGrpSpPr>
          <p:cNvPr id="1295" name="Group"/>
          <p:cNvGrpSpPr/>
          <p:nvPr/>
        </p:nvGrpSpPr>
        <p:grpSpPr>
          <a:xfrm>
            <a:off x="3429000" y="2819400"/>
            <a:ext cx="457200" cy="457200"/>
            <a:chOff x="0" y="0"/>
            <a:chExt cx="457200" cy="457200"/>
          </a:xfrm>
        </p:grpSpPr>
        <p:sp>
          <p:nvSpPr>
            <p:cNvPr id="129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94" name="B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B</a:t>
              </a:r>
            </a:p>
          </p:txBody>
        </p:sp>
      </p:grpSp>
      <p:grpSp>
        <p:nvGrpSpPr>
          <p:cNvPr id="1298" name="Group"/>
          <p:cNvGrpSpPr/>
          <p:nvPr/>
        </p:nvGrpSpPr>
        <p:grpSpPr>
          <a:xfrm>
            <a:off x="3276600" y="1828800"/>
            <a:ext cx="457200" cy="457200"/>
            <a:chOff x="0" y="0"/>
            <a:chExt cx="457200" cy="457200"/>
          </a:xfrm>
        </p:grpSpPr>
        <p:sp>
          <p:nvSpPr>
            <p:cNvPr id="129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97" name="F"/>
            <p:cNvSpPr txBox="1"/>
            <p:nvPr/>
          </p:nvSpPr>
          <p:spPr>
            <a:xfrm>
              <a:off x="83438" y="17904"/>
              <a:ext cx="2903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</p:grpSp>
      <p:grpSp>
        <p:nvGrpSpPr>
          <p:cNvPr id="1301" name="Group"/>
          <p:cNvGrpSpPr/>
          <p:nvPr/>
        </p:nvGrpSpPr>
        <p:grpSpPr>
          <a:xfrm>
            <a:off x="4343400" y="3810000"/>
            <a:ext cx="457200" cy="457200"/>
            <a:chOff x="0" y="0"/>
            <a:chExt cx="457200" cy="457200"/>
          </a:xfrm>
        </p:grpSpPr>
        <p:sp>
          <p:nvSpPr>
            <p:cNvPr id="129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00" name="E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</p:grpSp>
      <p:grpSp>
        <p:nvGrpSpPr>
          <p:cNvPr id="1304" name="Group"/>
          <p:cNvGrpSpPr/>
          <p:nvPr/>
        </p:nvGrpSpPr>
        <p:grpSpPr>
          <a:xfrm>
            <a:off x="4800600" y="2895600"/>
            <a:ext cx="457200" cy="457200"/>
            <a:chOff x="0" y="0"/>
            <a:chExt cx="457200" cy="457200"/>
          </a:xfrm>
        </p:grpSpPr>
        <p:sp>
          <p:nvSpPr>
            <p:cNvPr id="130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03" name="D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</p:grpSp>
      <p:grpSp>
        <p:nvGrpSpPr>
          <p:cNvPr id="1307" name="Group"/>
          <p:cNvGrpSpPr/>
          <p:nvPr/>
        </p:nvGrpSpPr>
        <p:grpSpPr>
          <a:xfrm>
            <a:off x="4267200" y="1905000"/>
            <a:ext cx="457200" cy="457200"/>
            <a:chOff x="0" y="0"/>
            <a:chExt cx="457200" cy="457200"/>
          </a:xfrm>
        </p:grpSpPr>
        <p:sp>
          <p:nvSpPr>
            <p:cNvPr id="130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06" name="C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</p:grpSp>
      <p:grpSp>
        <p:nvGrpSpPr>
          <p:cNvPr id="1310" name="Group"/>
          <p:cNvGrpSpPr/>
          <p:nvPr/>
        </p:nvGrpSpPr>
        <p:grpSpPr>
          <a:xfrm>
            <a:off x="3048000" y="3810000"/>
            <a:ext cx="457200" cy="457200"/>
            <a:chOff x="0" y="0"/>
            <a:chExt cx="457200" cy="457200"/>
          </a:xfrm>
        </p:grpSpPr>
        <p:sp>
          <p:nvSpPr>
            <p:cNvPr id="130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09" name="G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G</a:t>
              </a:r>
            </a:p>
          </p:txBody>
        </p:sp>
      </p:grpSp>
      <p:sp>
        <p:nvSpPr>
          <p:cNvPr id="1311" name="Line"/>
          <p:cNvSpPr/>
          <p:nvPr/>
        </p:nvSpPr>
        <p:spPr>
          <a:xfrm>
            <a:off x="3809999" y="3200399"/>
            <a:ext cx="609601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12" name="Line"/>
          <p:cNvSpPr/>
          <p:nvPr/>
        </p:nvSpPr>
        <p:spPr>
          <a:xfrm flipH="1">
            <a:off x="3505200" y="41148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13" name="Line"/>
          <p:cNvSpPr/>
          <p:nvPr/>
        </p:nvSpPr>
        <p:spPr>
          <a:xfrm flipH="1" flipV="1">
            <a:off x="2438400" y="3581399"/>
            <a:ext cx="609601" cy="38100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14" name="7"/>
          <p:cNvSpPr txBox="1"/>
          <p:nvPr/>
        </p:nvSpPr>
        <p:spPr>
          <a:xfrm>
            <a:off x="3810000" y="4038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1315" name="2"/>
          <p:cNvSpPr txBox="1"/>
          <p:nvPr/>
        </p:nvSpPr>
        <p:spPr>
          <a:xfrm>
            <a:off x="3635375" y="3516312"/>
            <a:ext cx="3048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1316" name="10"/>
          <p:cNvSpPr txBox="1"/>
          <p:nvPr/>
        </p:nvSpPr>
        <p:spPr>
          <a:xfrm>
            <a:off x="3895725" y="3178175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1317" name="18"/>
          <p:cNvSpPr txBox="1"/>
          <p:nvPr/>
        </p:nvSpPr>
        <p:spPr>
          <a:xfrm>
            <a:off x="4167188" y="2709863"/>
            <a:ext cx="46831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18</a:t>
            </a:r>
          </a:p>
        </p:txBody>
      </p:sp>
      <p:sp>
        <p:nvSpPr>
          <p:cNvPr id="1318" name="3"/>
          <p:cNvSpPr txBox="1"/>
          <p:nvPr/>
        </p:nvSpPr>
        <p:spPr>
          <a:xfrm>
            <a:off x="47244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319" name="4"/>
          <p:cNvSpPr txBox="1"/>
          <p:nvPr/>
        </p:nvSpPr>
        <p:spPr>
          <a:xfrm>
            <a:off x="3798888" y="253682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320" name="3"/>
          <p:cNvSpPr txBox="1"/>
          <p:nvPr/>
        </p:nvSpPr>
        <p:spPr>
          <a:xfrm>
            <a:off x="3854450" y="1752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321" name="7"/>
          <p:cNvSpPr txBox="1"/>
          <p:nvPr/>
        </p:nvSpPr>
        <p:spPr>
          <a:xfrm>
            <a:off x="33528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1322" name="8"/>
          <p:cNvSpPr txBox="1"/>
          <p:nvPr/>
        </p:nvSpPr>
        <p:spPr>
          <a:xfrm>
            <a:off x="3048000" y="25908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1323" name="9"/>
          <p:cNvSpPr txBox="1"/>
          <p:nvPr/>
        </p:nvSpPr>
        <p:spPr>
          <a:xfrm>
            <a:off x="2743200" y="30480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9</a:t>
            </a:r>
          </a:p>
        </p:txBody>
      </p:sp>
      <p:sp>
        <p:nvSpPr>
          <p:cNvPr id="1324" name="3"/>
          <p:cNvSpPr txBox="1"/>
          <p:nvPr/>
        </p:nvSpPr>
        <p:spPr>
          <a:xfrm>
            <a:off x="2579687" y="372427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325" name="Line"/>
          <p:cNvSpPr/>
          <p:nvPr/>
        </p:nvSpPr>
        <p:spPr>
          <a:xfrm flipV="1">
            <a:off x="2635250" y="2187575"/>
            <a:ext cx="685801" cy="3048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26" name="10"/>
          <p:cNvSpPr txBox="1"/>
          <p:nvPr/>
        </p:nvSpPr>
        <p:spPr>
          <a:xfrm>
            <a:off x="2667000" y="2057400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1327" name="Select node with minimum distance"/>
          <p:cNvSpPr txBox="1"/>
          <p:nvPr/>
        </p:nvSpPr>
        <p:spPr>
          <a:xfrm>
            <a:off x="5486400" y="1219200"/>
            <a:ext cx="2895600" cy="66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Select node with minimum distance</a:t>
            </a:r>
          </a:p>
        </p:txBody>
      </p:sp>
      <p:graphicFrame>
        <p:nvGraphicFramePr>
          <p:cNvPr id="1328" name="Table"/>
          <p:cNvGraphicFramePr/>
          <p:nvPr/>
        </p:nvGraphicFramePr>
        <p:xfrm>
          <a:off x="5867400" y="1981200"/>
          <a:ext cx="2133600" cy="303371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H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G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H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G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29" name="2"/>
          <p:cNvSpPr txBox="1"/>
          <p:nvPr/>
        </p:nvSpPr>
        <p:spPr>
          <a:xfrm>
            <a:off x="4724400" y="1295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1330" name="Line"/>
          <p:cNvSpPr/>
          <p:nvPr/>
        </p:nvSpPr>
        <p:spPr>
          <a:xfrm flipH="1">
            <a:off x="4800599" y="3810000"/>
            <a:ext cx="228601" cy="195264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31" name="dv = Cheapest edge cost to T…"/>
          <p:cNvSpPr txBox="1">
            <a:spLocks noGrp="1"/>
          </p:cNvSpPr>
          <p:nvPr>
            <p:ph type="body" sz="quarter" idx="4294967295"/>
          </p:nvPr>
        </p:nvSpPr>
        <p:spPr>
          <a:xfrm>
            <a:off x="1195148" y="5235824"/>
            <a:ext cx="9205518" cy="114300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 lim="800000"/>
          </a:ln>
        </p:spPr>
        <p:txBody>
          <a:bodyPr/>
          <a:lstStyle/>
          <a:p>
            <a:pPr marL="0" indent="0" defTabSz="77724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7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d</a:t>
            </a:r>
            <a:r>
              <a:rPr i="1" baseline="-28352"/>
              <a:t>v</a:t>
            </a:r>
            <a:r>
              <a:t> = Cheapest edge cost to T</a:t>
            </a:r>
          </a:p>
          <a:p>
            <a:pPr marL="0" indent="0" defTabSz="77724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7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p</a:t>
            </a:r>
            <a:r>
              <a:rPr i="1" baseline="-28352"/>
              <a:t>v</a:t>
            </a:r>
            <a:r>
              <a:t> = Node in T to which the cheapest edge is connected</a:t>
            </a:r>
          </a:p>
        </p:txBody>
      </p:sp>
      <p:sp>
        <p:nvSpPr>
          <p:cNvPr id="1332" name="Prim’s Algorithm: Walk-Through"/>
          <p:cNvSpPr txBox="1"/>
          <p:nvPr/>
        </p:nvSpPr>
        <p:spPr>
          <a:xfrm>
            <a:off x="2032736" y="276320"/>
            <a:ext cx="7530342" cy="715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Prim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Walk-Through</a:t>
            </a:r>
          </a:p>
        </p:txBody>
      </p:sp>
      <p:sp>
        <p:nvSpPr>
          <p:cNvPr id="1333" name="Line"/>
          <p:cNvSpPr/>
          <p:nvPr/>
        </p:nvSpPr>
        <p:spPr>
          <a:xfrm flipV="1">
            <a:off x="2286000" y="2743200"/>
            <a:ext cx="76201" cy="533400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34" name="Line"/>
          <p:cNvSpPr/>
          <p:nvPr/>
        </p:nvSpPr>
        <p:spPr>
          <a:xfrm flipH="1" flipV="1">
            <a:off x="2438399" y="3581399"/>
            <a:ext cx="609601" cy="3810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35" name="Line"/>
          <p:cNvSpPr/>
          <p:nvPr/>
        </p:nvSpPr>
        <p:spPr>
          <a:xfrm>
            <a:off x="3581399" y="1447800"/>
            <a:ext cx="2009776" cy="2514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336" name="Line"/>
          <p:cNvSpPr/>
          <p:nvPr/>
        </p:nvSpPr>
        <p:spPr>
          <a:xfrm flipV="1">
            <a:off x="3505199" y="3200399"/>
            <a:ext cx="1447801" cy="7620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37" name="Line"/>
          <p:cNvSpPr/>
          <p:nvPr/>
        </p:nvSpPr>
        <p:spPr>
          <a:xfrm>
            <a:off x="4571999" y="2285999"/>
            <a:ext cx="381001" cy="6096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38" name="Line"/>
          <p:cNvSpPr/>
          <p:nvPr/>
        </p:nvSpPr>
        <p:spPr>
          <a:xfrm flipH="1">
            <a:off x="4757738" y="3124199"/>
            <a:ext cx="3810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39" name="Line"/>
          <p:cNvSpPr/>
          <p:nvPr/>
        </p:nvSpPr>
        <p:spPr>
          <a:xfrm>
            <a:off x="3702050" y="2014538"/>
            <a:ext cx="717550" cy="1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Line"/>
          <p:cNvSpPr/>
          <p:nvPr/>
        </p:nvSpPr>
        <p:spPr>
          <a:xfrm>
            <a:off x="3581400" y="1447800"/>
            <a:ext cx="2009775" cy="2514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342" name="4"/>
          <p:cNvSpPr txBox="1"/>
          <p:nvPr/>
        </p:nvSpPr>
        <p:spPr>
          <a:xfrm>
            <a:off x="2111375" y="2819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343" name="Line"/>
          <p:cNvSpPr/>
          <p:nvPr/>
        </p:nvSpPr>
        <p:spPr>
          <a:xfrm flipH="1">
            <a:off x="4757738" y="3124199"/>
            <a:ext cx="3810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44" name="25"/>
          <p:cNvSpPr txBox="1"/>
          <p:nvPr/>
        </p:nvSpPr>
        <p:spPr>
          <a:xfrm>
            <a:off x="4524375" y="3449637"/>
            <a:ext cx="479425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25</a:t>
            </a:r>
          </a:p>
        </p:txBody>
      </p:sp>
      <p:sp>
        <p:nvSpPr>
          <p:cNvPr id="1345" name="Line"/>
          <p:cNvSpPr/>
          <p:nvPr/>
        </p:nvSpPr>
        <p:spPr>
          <a:xfrm>
            <a:off x="3505200" y="2133599"/>
            <a:ext cx="152401" cy="685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46" name="Line"/>
          <p:cNvSpPr/>
          <p:nvPr/>
        </p:nvSpPr>
        <p:spPr>
          <a:xfrm flipV="1">
            <a:off x="3809999" y="2285999"/>
            <a:ext cx="5334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47" name="Line"/>
          <p:cNvSpPr/>
          <p:nvPr/>
        </p:nvSpPr>
        <p:spPr>
          <a:xfrm flipH="1" flipV="1">
            <a:off x="3657600" y="2209799"/>
            <a:ext cx="1219201" cy="838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48" name="Line"/>
          <p:cNvSpPr/>
          <p:nvPr/>
        </p:nvSpPr>
        <p:spPr>
          <a:xfrm flipV="1">
            <a:off x="2438399" y="3124199"/>
            <a:ext cx="990602" cy="304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49" name="Line"/>
          <p:cNvSpPr/>
          <p:nvPr/>
        </p:nvSpPr>
        <p:spPr>
          <a:xfrm flipV="1">
            <a:off x="3505200" y="3200399"/>
            <a:ext cx="1447801" cy="76200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50" name="Line"/>
          <p:cNvSpPr/>
          <p:nvPr/>
        </p:nvSpPr>
        <p:spPr>
          <a:xfrm flipV="1">
            <a:off x="2286000" y="2743200"/>
            <a:ext cx="76201" cy="533400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51" name="Line"/>
          <p:cNvSpPr/>
          <p:nvPr/>
        </p:nvSpPr>
        <p:spPr>
          <a:xfrm>
            <a:off x="2514600" y="2590799"/>
            <a:ext cx="914400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52" name="Line"/>
          <p:cNvSpPr/>
          <p:nvPr/>
        </p:nvSpPr>
        <p:spPr>
          <a:xfrm>
            <a:off x="3702050" y="2014538"/>
            <a:ext cx="717550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53" name="Line"/>
          <p:cNvSpPr/>
          <p:nvPr/>
        </p:nvSpPr>
        <p:spPr>
          <a:xfrm>
            <a:off x="4572000" y="2285999"/>
            <a:ext cx="381000" cy="60960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356" name="Group"/>
          <p:cNvGrpSpPr/>
          <p:nvPr/>
        </p:nvGrpSpPr>
        <p:grpSpPr>
          <a:xfrm>
            <a:off x="2209800" y="2286000"/>
            <a:ext cx="457200" cy="457200"/>
            <a:chOff x="0" y="0"/>
            <a:chExt cx="457200" cy="457200"/>
          </a:xfrm>
        </p:grpSpPr>
        <p:sp>
          <p:nvSpPr>
            <p:cNvPr id="135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55" name="A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grpSp>
        <p:nvGrpSpPr>
          <p:cNvPr id="1359" name="Group"/>
          <p:cNvGrpSpPr/>
          <p:nvPr/>
        </p:nvGrpSpPr>
        <p:grpSpPr>
          <a:xfrm>
            <a:off x="2057400" y="3200400"/>
            <a:ext cx="457200" cy="457200"/>
            <a:chOff x="0" y="0"/>
            <a:chExt cx="457200" cy="457200"/>
          </a:xfrm>
        </p:grpSpPr>
        <p:sp>
          <p:nvSpPr>
            <p:cNvPr id="135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58" name="H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H</a:t>
              </a:r>
            </a:p>
          </p:txBody>
        </p:sp>
      </p:grpSp>
      <p:grpSp>
        <p:nvGrpSpPr>
          <p:cNvPr id="1362" name="Group"/>
          <p:cNvGrpSpPr/>
          <p:nvPr/>
        </p:nvGrpSpPr>
        <p:grpSpPr>
          <a:xfrm>
            <a:off x="3429000" y="2819400"/>
            <a:ext cx="457200" cy="457200"/>
            <a:chOff x="0" y="0"/>
            <a:chExt cx="457200" cy="457200"/>
          </a:xfrm>
        </p:grpSpPr>
        <p:sp>
          <p:nvSpPr>
            <p:cNvPr id="136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61" name="B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B</a:t>
              </a:r>
            </a:p>
          </p:txBody>
        </p:sp>
      </p:grpSp>
      <p:grpSp>
        <p:nvGrpSpPr>
          <p:cNvPr id="1365" name="Group"/>
          <p:cNvGrpSpPr/>
          <p:nvPr/>
        </p:nvGrpSpPr>
        <p:grpSpPr>
          <a:xfrm>
            <a:off x="3276600" y="1828800"/>
            <a:ext cx="457200" cy="457200"/>
            <a:chOff x="0" y="0"/>
            <a:chExt cx="457200" cy="457200"/>
          </a:xfrm>
        </p:grpSpPr>
        <p:sp>
          <p:nvSpPr>
            <p:cNvPr id="136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64" name="F"/>
            <p:cNvSpPr txBox="1"/>
            <p:nvPr/>
          </p:nvSpPr>
          <p:spPr>
            <a:xfrm>
              <a:off x="83438" y="17904"/>
              <a:ext cx="2903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</p:grpSp>
      <p:grpSp>
        <p:nvGrpSpPr>
          <p:cNvPr id="1368" name="Group"/>
          <p:cNvGrpSpPr/>
          <p:nvPr/>
        </p:nvGrpSpPr>
        <p:grpSpPr>
          <a:xfrm>
            <a:off x="4343400" y="3810000"/>
            <a:ext cx="457200" cy="457200"/>
            <a:chOff x="0" y="0"/>
            <a:chExt cx="457200" cy="457200"/>
          </a:xfrm>
        </p:grpSpPr>
        <p:sp>
          <p:nvSpPr>
            <p:cNvPr id="136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67" name="E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</p:grpSp>
      <p:grpSp>
        <p:nvGrpSpPr>
          <p:cNvPr id="1371" name="Group"/>
          <p:cNvGrpSpPr/>
          <p:nvPr/>
        </p:nvGrpSpPr>
        <p:grpSpPr>
          <a:xfrm>
            <a:off x="4800600" y="2895600"/>
            <a:ext cx="457200" cy="457200"/>
            <a:chOff x="0" y="0"/>
            <a:chExt cx="457200" cy="457200"/>
          </a:xfrm>
        </p:grpSpPr>
        <p:sp>
          <p:nvSpPr>
            <p:cNvPr id="136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70" name="D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</p:grpSp>
      <p:grpSp>
        <p:nvGrpSpPr>
          <p:cNvPr id="1374" name="Group"/>
          <p:cNvGrpSpPr/>
          <p:nvPr/>
        </p:nvGrpSpPr>
        <p:grpSpPr>
          <a:xfrm>
            <a:off x="4267200" y="1905000"/>
            <a:ext cx="457200" cy="457200"/>
            <a:chOff x="0" y="0"/>
            <a:chExt cx="457200" cy="457200"/>
          </a:xfrm>
        </p:grpSpPr>
        <p:sp>
          <p:nvSpPr>
            <p:cNvPr id="137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73" name="C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</p:grpSp>
      <p:grpSp>
        <p:nvGrpSpPr>
          <p:cNvPr id="1377" name="Group"/>
          <p:cNvGrpSpPr/>
          <p:nvPr/>
        </p:nvGrpSpPr>
        <p:grpSpPr>
          <a:xfrm>
            <a:off x="3048000" y="3810000"/>
            <a:ext cx="457200" cy="457200"/>
            <a:chOff x="0" y="0"/>
            <a:chExt cx="457200" cy="457200"/>
          </a:xfrm>
        </p:grpSpPr>
        <p:sp>
          <p:nvSpPr>
            <p:cNvPr id="137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76" name="G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G</a:t>
              </a:r>
            </a:p>
          </p:txBody>
        </p:sp>
      </p:grpSp>
      <p:sp>
        <p:nvSpPr>
          <p:cNvPr id="1378" name="Line"/>
          <p:cNvSpPr/>
          <p:nvPr/>
        </p:nvSpPr>
        <p:spPr>
          <a:xfrm>
            <a:off x="3809999" y="3200399"/>
            <a:ext cx="609601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79" name="Line"/>
          <p:cNvSpPr/>
          <p:nvPr/>
        </p:nvSpPr>
        <p:spPr>
          <a:xfrm flipH="1">
            <a:off x="3505200" y="41148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80" name="Line"/>
          <p:cNvSpPr/>
          <p:nvPr/>
        </p:nvSpPr>
        <p:spPr>
          <a:xfrm flipH="1" flipV="1">
            <a:off x="2438400" y="3581399"/>
            <a:ext cx="609601" cy="38100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81" name="7"/>
          <p:cNvSpPr txBox="1"/>
          <p:nvPr/>
        </p:nvSpPr>
        <p:spPr>
          <a:xfrm>
            <a:off x="3810000" y="4038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1382" name="2"/>
          <p:cNvSpPr txBox="1"/>
          <p:nvPr/>
        </p:nvSpPr>
        <p:spPr>
          <a:xfrm>
            <a:off x="3635375" y="3516312"/>
            <a:ext cx="3048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1383" name="10"/>
          <p:cNvSpPr txBox="1"/>
          <p:nvPr/>
        </p:nvSpPr>
        <p:spPr>
          <a:xfrm>
            <a:off x="3895725" y="3178175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1384" name="18"/>
          <p:cNvSpPr txBox="1"/>
          <p:nvPr/>
        </p:nvSpPr>
        <p:spPr>
          <a:xfrm>
            <a:off x="4167188" y="2709863"/>
            <a:ext cx="46831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18</a:t>
            </a:r>
          </a:p>
        </p:txBody>
      </p:sp>
      <p:sp>
        <p:nvSpPr>
          <p:cNvPr id="1385" name="3"/>
          <p:cNvSpPr txBox="1"/>
          <p:nvPr/>
        </p:nvSpPr>
        <p:spPr>
          <a:xfrm>
            <a:off x="47244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386" name="4"/>
          <p:cNvSpPr txBox="1"/>
          <p:nvPr/>
        </p:nvSpPr>
        <p:spPr>
          <a:xfrm>
            <a:off x="3798888" y="253682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387" name="3"/>
          <p:cNvSpPr txBox="1"/>
          <p:nvPr/>
        </p:nvSpPr>
        <p:spPr>
          <a:xfrm>
            <a:off x="3854450" y="1752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388" name="7"/>
          <p:cNvSpPr txBox="1"/>
          <p:nvPr/>
        </p:nvSpPr>
        <p:spPr>
          <a:xfrm>
            <a:off x="33528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1389" name="8"/>
          <p:cNvSpPr txBox="1"/>
          <p:nvPr/>
        </p:nvSpPr>
        <p:spPr>
          <a:xfrm>
            <a:off x="3048000" y="25908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1390" name="9"/>
          <p:cNvSpPr txBox="1"/>
          <p:nvPr/>
        </p:nvSpPr>
        <p:spPr>
          <a:xfrm>
            <a:off x="2743200" y="30480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9</a:t>
            </a:r>
          </a:p>
        </p:txBody>
      </p:sp>
      <p:sp>
        <p:nvSpPr>
          <p:cNvPr id="1391" name="3"/>
          <p:cNvSpPr txBox="1"/>
          <p:nvPr/>
        </p:nvSpPr>
        <p:spPr>
          <a:xfrm>
            <a:off x="2579687" y="372427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392" name="Line"/>
          <p:cNvSpPr/>
          <p:nvPr/>
        </p:nvSpPr>
        <p:spPr>
          <a:xfrm flipV="1">
            <a:off x="2635250" y="2187575"/>
            <a:ext cx="685801" cy="3048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93" name="10"/>
          <p:cNvSpPr txBox="1"/>
          <p:nvPr/>
        </p:nvSpPr>
        <p:spPr>
          <a:xfrm>
            <a:off x="2667000" y="2057400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1394" name="Update distances of adjacent, unselected nodes"/>
          <p:cNvSpPr txBox="1"/>
          <p:nvPr/>
        </p:nvSpPr>
        <p:spPr>
          <a:xfrm>
            <a:off x="5486400" y="1219200"/>
            <a:ext cx="2895600" cy="66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Update distances of adjacent, unselected nodes</a:t>
            </a:r>
          </a:p>
        </p:txBody>
      </p:sp>
      <p:graphicFrame>
        <p:nvGraphicFramePr>
          <p:cNvPr id="1395" name="Table"/>
          <p:cNvGraphicFramePr/>
          <p:nvPr/>
        </p:nvGraphicFramePr>
        <p:xfrm>
          <a:off x="5867400" y="1981200"/>
          <a:ext cx="2133600" cy="303371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H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G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H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G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96" name="2"/>
          <p:cNvSpPr txBox="1"/>
          <p:nvPr/>
        </p:nvSpPr>
        <p:spPr>
          <a:xfrm>
            <a:off x="4724400" y="1295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1397" name="Line"/>
          <p:cNvSpPr/>
          <p:nvPr/>
        </p:nvSpPr>
        <p:spPr>
          <a:xfrm flipH="1">
            <a:off x="4800599" y="3810000"/>
            <a:ext cx="228601" cy="195264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98" name="Table entries unchanged"/>
          <p:cNvSpPr txBox="1"/>
          <p:nvPr/>
        </p:nvSpPr>
        <p:spPr>
          <a:xfrm>
            <a:off x="5486400" y="5029200"/>
            <a:ext cx="281940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Table entries unchanged</a:t>
            </a:r>
          </a:p>
        </p:txBody>
      </p:sp>
      <p:sp>
        <p:nvSpPr>
          <p:cNvPr id="1399" name="dv = Cheapest edge cost to T…"/>
          <p:cNvSpPr txBox="1">
            <a:spLocks noGrp="1"/>
          </p:cNvSpPr>
          <p:nvPr>
            <p:ph type="body" sz="quarter" idx="4294967295"/>
          </p:nvPr>
        </p:nvSpPr>
        <p:spPr>
          <a:xfrm>
            <a:off x="1195148" y="5235824"/>
            <a:ext cx="9205518" cy="114300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 lim="800000"/>
          </a:ln>
        </p:spPr>
        <p:txBody>
          <a:bodyPr/>
          <a:lstStyle/>
          <a:p>
            <a:pPr marL="0" indent="0" defTabSz="77724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7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d</a:t>
            </a:r>
            <a:r>
              <a:rPr i="1" baseline="-28352"/>
              <a:t>v</a:t>
            </a:r>
            <a:r>
              <a:t> = Cheapest edge cost to T</a:t>
            </a:r>
          </a:p>
          <a:p>
            <a:pPr marL="0" indent="0" defTabSz="77724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7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p</a:t>
            </a:r>
            <a:r>
              <a:rPr i="1" baseline="-28352"/>
              <a:t>v</a:t>
            </a:r>
            <a:r>
              <a:t> = Node in T to which the cheapest edge is connected</a:t>
            </a:r>
          </a:p>
        </p:txBody>
      </p:sp>
      <p:sp>
        <p:nvSpPr>
          <p:cNvPr id="1400" name="Prim’s Algorithm: Walk-Through"/>
          <p:cNvSpPr txBox="1"/>
          <p:nvPr/>
        </p:nvSpPr>
        <p:spPr>
          <a:xfrm>
            <a:off x="2032736" y="276320"/>
            <a:ext cx="7530342" cy="715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Prim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Walk-Through</a:t>
            </a:r>
          </a:p>
        </p:txBody>
      </p:sp>
      <p:sp>
        <p:nvSpPr>
          <p:cNvPr id="1401" name="Line"/>
          <p:cNvSpPr/>
          <p:nvPr/>
        </p:nvSpPr>
        <p:spPr>
          <a:xfrm flipV="1">
            <a:off x="2286000" y="2743200"/>
            <a:ext cx="76201" cy="533400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02" name="Line"/>
          <p:cNvSpPr/>
          <p:nvPr/>
        </p:nvSpPr>
        <p:spPr>
          <a:xfrm flipH="1" flipV="1">
            <a:off x="2438399" y="3581399"/>
            <a:ext cx="609601" cy="3810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03" name="Line"/>
          <p:cNvSpPr/>
          <p:nvPr/>
        </p:nvSpPr>
        <p:spPr>
          <a:xfrm>
            <a:off x="3581399" y="1447800"/>
            <a:ext cx="2009776" cy="2514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404" name="Line"/>
          <p:cNvSpPr/>
          <p:nvPr/>
        </p:nvSpPr>
        <p:spPr>
          <a:xfrm flipV="1">
            <a:off x="3505199" y="3200399"/>
            <a:ext cx="1447801" cy="7620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05" name="Line"/>
          <p:cNvSpPr/>
          <p:nvPr/>
        </p:nvSpPr>
        <p:spPr>
          <a:xfrm>
            <a:off x="4571999" y="2285999"/>
            <a:ext cx="381001" cy="6096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06" name="Line"/>
          <p:cNvSpPr/>
          <p:nvPr/>
        </p:nvSpPr>
        <p:spPr>
          <a:xfrm>
            <a:off x="3702050" y="2014538"/>
            <a:ext cx="717550" cy="1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8" name="Table"/>
          <p:cNvGraphicFramePr/>
          <p:nvPr/>
        </p:nvGraphicFramePr>
        <p:xfrm>
          <a:off x="5867400" y="1981200"/>
          <a:ext cx="2133600" cy="303371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H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G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H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G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09" name="Line"/>
          <p:cNvSpPr/>
          <p:nvPr/>
        </p:nvSpPr>
        <p:spPr>
          <a:xfrm>
            <a:off x="3581400" y="1447800"/>
            <a:ext cx="2009775" cy="2514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410" name="4"/>
          <p:cNvSpPr txBox="1"/>
          <p:nvPr/>
        </p:nvSpPr>
        <p:spPr>
          <a:xfrm>
            <a:off x="2111375" y="2819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411" name="Line"/>
          <p:cNvSpPr/>
          <p:nvPr/>
        </p:nvSpPr>
        <p:spPr>
          <a:xfrm flipH="1">
            <a:off x="4757738" y="3124199"/>
            <a:ext cx="3810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12" name="25"/>
          <p:cNvSpPr txBox="1"/>
          <p:nvPr/>
        </p:nvSpPr>
        <p:spPr>
          <a:xfrm>
            <a:off x="4524375" y="3449637"/>
            <a:ext cx="479425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25</a:t>
            </a:r>
          </a:p>
        </p:txBody>
      </p:sp>
      <p:sp>
        <p:nvSpPr>
          <p:cNvPr id="1413" name="Line"/>
          <p:cNvSpPr/>
          <p:nvPr/>
        </p:nvSpPr>
        <p:spPr>
          <a:xfrm>
            <a:off x="3505200" y="2133599"/>
            <a:ext cx="152401" cy="685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14" name="Line"/>
          <p:cNvSpPr/>
          <p:nvPr/>
        </p:nvSpPr>
        <p:spPr>
          <a:xfrm flipV="1">
            <a:off x="3809999" y="2285999"/>
            <a:ext cx="533401" cy="7620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15" name="Line"/>
          <p:cNvSpPr/>
          <p:nvPr/>
        </p:nvSpPr>
        <p:spPr>
          <a:xfrm flipH="1" flipV="1">
            <a:off x="3657600" y="2209799"/>
            <a:ext cx="1219201" cy="838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16" name="Line"/>
          <p:cNvSpPr/>
          <p:nvPr/>
        </p:nvSpPr>
        <p:spPr>
          <a:xfrm flipV="1">
            <a:off x="2438399" y="3124199"/>
            <a:ext cx="990602" cy="304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17" name="Line"/>
          <p:cNvSpPr/>
          <p:nvPr/>
        </p:nvSpPr>
        <p:spPr>
          <a:xfrm flipV="1">
            <a:off x="3505200" y="3200399"/>
            <a:ext cx="1447801" cy="76200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18" name="Line"/>
          <p:cNvSpPr/>
          <p:nvPr/>
        </p:nvSpPr>
        <p:spPr>
          <a:xfrm flipV="1">
            <a:off x="2286000" y="2743200"/>
            <a:ext cx="76201" cy="533400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19" name="Line"/>
          <p:cNvSpPr/>
          <p:nvPr/>
        </p:nvSpPr>
        <p:spPr>
          <a:xfrm>
            <a:off x="2514600" y="2590799"/>
            <a:ext cx="914400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20" name="Line"/>
          <p:cNvSpPr/>
          <p:nvPr/>
        </p:nvSpPr>
        <p:spPr>
          <a:xfrm>
            <a:off x="3702050" y="2014538"/>
            <a:ext cx="717550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21" name="Line"/>
          <p:cNvSpPr/>
          <p:nvPr/>
        </p:nvSpPr>
        <p:spPr>
          <a:xfrm>
            <a:off x="4572000" y="2285999"/>
            <a:ext cx="381000" cy="60960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424" name="Group"/>
          <p:cNvGrpSpPr/>
          <p:nvPr/>
        </p:nvGrpSpPr>
        <p:grpSpPr>
          <a:xfrm>
            <a:off x="2209800" y="2286000"/>
            <a:ext cx="457200" cy="457200"/>
            <a:chOff x="0" y="0"/>
            <a:chExt cx="457200" cy="457200"/>
          </a:xfrm>
        </p:grpSpPr>
        <p:sp>
          <p:nvSpPr>
            <p:cNvPr id="142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423" name="A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grpSp>
        <p:nvGrpSpPr>
          <p:cNvPr id="1427" name="Group"/>
          <p:cNvGrpSpPr/>
          <p:nvPr/>
        </p:nvGrpSpPr>
        <p:grpSpPr>
          <a:xfrm>
            <a:off x="2057400" y="3200400"/>
            <a:ext cx="457200" cy="457200"/>
            <a:chOff x="0" y="0"/>
            <a:chExt cx="457200" cy="457200"/>
          </a:xfrm>
        </p:grpSpPr>
        <p:sp>
          <p:nvSpPr>
            <p:cNvPr id="142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426" name="H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H</a:t>
              </a:r>
            </a:p>
          </p:txBody>
        </p:sp>
      </p:grpSp>
      <p:grpSp>
        <p:nvGrpSpPr>
          <p:cNvPr id="1430" name="Group"/>
          <p:cNvGrpSpPr/>
          <p:nvPr/>
        </p:nvGrpSpPr>
        <p:grpSpPr>
          <a:xfrm>
            <a:off x="3429000" y="2819400"/>
            <a:ext cx="457200" cy="457200"/>
            <a:chOff x="0" y="0"/>
            <a:chExt cx="457200" cy="457200"/>
          </a:xfrm>
        </p:grpSpPr>
        <p:sp>
          <p:nvSpPr>
            <p:cNvPr id="142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429" name="B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B</a:t>
              </a:r>
            </a:p>
          </p:txBody>
        </p:sp>
      </p:grpSp>
      <p:grpSp>
        <p:nvGrpSpPr>
          <p:cNvPr id="1433" name="Group"/>
          <p:cNvGrpSpPr/>
          <p:nvPr/>
        </p:nvGrpSpPr>
        <p:grpSpPr>
          <a:xfrm>
            <a:off x="3276600" y="1828800"/>
            <a:ext cx="457200" cy="457200"/>
            <a:chOff x="0" y="0"/>
            <a:chExt cx="457200" cy="457200"/>
          </a:xfrm>
        </p:grpSpPr>
        <p:sp>
          <p:nvSpPr>
            <p:cNvPr id="143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432" name="F"/>
            <p:cNvSpPr txBox="1"/>
            <p:nvPr/>
          </p:nvSpPr>
          <p:spPr>
            <a:xfrm>
              <a:off x="83438" y="17904"/>
              <a:ext cx="2903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</p:grpSp>
      <p:grpSp>
        <p:nvGrpSpPr>
          <p:cNvPr id="1436" name="Group"/>
          <p:cNvGrpSpPr/>
          <p:nvPr/>
        </p:nvGrpSpPr>
        <p:grpSpPr>
          <a:xfrm>
            <a:off x="4343400" y="3810000"/>
            <a:ext cx="457200" cy="457200"/>
            <a:chOff x="0" y="0"/>
            <a:chExt cx="457200" cy="457200"/>
          </a:xfrm>
        </p:grpSpPr>
        <p:sp>
          <p:nvSpPr>
            <p:cNvPr id="143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435" name="E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</p:grpSp>
      <p:grpSp>
        <p:nvGrpSpPr>
          <p:cNvPr id="1439" name="Group"/>
          <p:cNvGrpSpPr/>
          <p:nvPr/>
        </p:nvGrpSpPr>
        <p:grpSpPr>
          <a:xfrm>
            <a:off x="4800600" y="2895600"/>
            <a:ext cx="457200" cy="457200"/>
            <a:chOff x="0" y="0"/>
            <a:chExt cx="457200" cy="457200"/>
          </a:xfrm>
        </p:grpSpPr>
        <p:sp>
          <p:nvSpPr>
            <p:cNvPr id="143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438" name="D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</p:grpSp>
      <p:grpSp>
        <p:nvGrpSpPr>
          <p:cNvPr id="1442" name="Group"/>
          <p:cNvGrpSpPr/>
          <p:nvPr/>
        </p:nvGrpSpPr>
        <p:grpSpPr>
          <a:xfrm>
            <a:off x="4267200" y="1905000"/>
            <a:ext cx="457200" cy="457200"/>
            <a:chOff x="0" y="0"/>
            <a:chExt cx="457200" cy="457200"/>
          </a:xfrm>
        </p:grpSpPr>
        <p:sp>
          <p:nvSpPr>
            <p:cNvPr id="144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441" name="C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</p:grpSp>
      <p:grpSp>
        <p:nvGrpSpPr>
          <p:cNvPr id="1445" name="Group"/>
          <p:cNvGrpSpPr/>
          <p:nvPr/>
        </p:nvGrpSpPr>
        <p:grpSpPr>
          <a:xfrm>
            <a:off x="3048000" y="3810000"/>
            <a:ext cx="457200" cy="457200"/>
            <a:chOff x="0" y="0"/>
            <a:chExt cx="457200" cy="457200"/>
          </a:xfrm>
        </p:grpSpPr>
        <p:sp>
          <p:nvSpPr>
            <p:cNvPr id="144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444" name="G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G</a:t>
              </a:r>
            </a:p>
          </p:txBody>
        </p:sp>
      </p:grpSp>
      <p:sp>
        <p:nvSpPr>
          <p:cNvPr id="1446" name="Line"/>
          <p:cNvSpPr/>
          <p:nvPr/>
        </p:nvSpPr>
        <p:spPr>
          <a:xfrm>
            <a:off x="3809999" y="3200399"/>
            <a:ext cx="609601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47" name="Line"/>
          <p:cNvSpPr/>
          <p:nvPr/>
        </p:nvSpPr>
        <p:spPr>
          <a:xfrm flipH="1">
            <a:off x="3505200" y="41148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48" name="Line"/>
          <p:cNvSpPr/>
          <p:nvPr/>
        </p:nvSpPr>
        <p:spPr>
          <a:xfrm flipH="1" flipV="1">
            <a:off x="2438400" y="3581399"/>
            <a:ext cx="609601" cy="38100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49" name="7"/>
          <p:cNvSpPr txBox="1"/>
          <p:nvPr/>
        </p:nvSpPr>
        <p:spPr>
          <a:xfrm>
            <a:off x="3810000" y="4038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1450" name="2"/>
          <p:cNvSpPr txBox="1"/>
          <p:nvPr/>
        </p:nvSpPr>
        <p:spPr>
          <a:xfrm>
            <a:off x="3635375" y="3516312"/>
            <a:ext cx="3048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1451" name="10"/>
          <p:cNvSpPr txBox="1"/>
          <p:nvPr/>
        </p:nvSpPr>
        <p:spPr>
          <a:xfrm>
            <a:off x="3895725" y="3178175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1452" name="18"/>
          <p:cNvSpPr txBox="1"/>
          <p:nvPr/>
        </p:nvSpPr>
        <p:spPr>
          <a:xfrm>
            <a:off x="4167188" y="2709863"/>
            <a:ext cx="46831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18</a:t>
            </a:r>
          </a:p>
        </p:txBody>
      </p:sp>
      <p:sp>
        <p:nvSpPr>
          <p:cNvPr id="1453" name="3"/>
          <p:cNvSpPr txBox="1"/>
          <p:nvPr/>
        </p:nvSpPr>
        <p:spPr>
          <a:xfrm>
            <a:off x="47244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454" name="4"/>
          <p:cNvSpPr txBox="1"/>
          <p:nvPr/>
        </p:nvSpPr>
        <p:spPr>
          <a:xfrm>
            <a:off x="3798888" y="253682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455" name="3"/>
          <p:cNvSpPr txBox="1"/>
          <p:nvPr/>
        </p:nvSpPr>
        <p:spPr>
          <a:xfrm>
            <a:off x="3854450" y="1752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456" name="7"/>
          <p:cNvSpPr txBox="1"/>
          <p:nvPr/>
        </p:nvSpPr>
        <p:spPr>
          <a:xfrm>
            <a:off x="33528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1457" name="8"/>
          <p:cNvSpPr txBox="1"/>
          <p:nvPr/>
        </p:nvSpPr>
        <p:spPr>
          <a:xfrm>
            <a:off x="3048000" y="25908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1458" name="9"/>
          <p:cNvSpPr txBox="1"/>
          <p:nvPr/>
        </p:nvSpPr>
        <p:spPr>
          <a:xfrm>
            <a:off x="2743200" y="30480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9</a:t>
            </a:r>
          </a:p>
        </p:txBody>
      </p:sp>
      <p:sp>
        <p:nvSpPr>
          <p:cNvPr id="1459" name="3"/>
          <p:cNvSpPr txBox="1"/>
          <p:nvPr/>
        </p:nvSpPr>
        <p:spPr>
          <a:xfrm>
            <a:off x="2579687" y="372427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460" name="Line"/>
          <p:cNvSpPr/>
          <p:nvPr/>
        </p:nvSpPr>
        <p:spPr>
          <a:xfrm flipV="1">
            <a:off x="2635250" y="2187575"/>
            <a:ext cx="685801" cy="3048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61" name="10"/>
          <p:cNvSpPr txBox="1"/>
          <p:nvPr/>
        </p:nvSpPr>
        <p:spPr>
          <a:xfrm>
            <a:off x="2667000" y="2057400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1462" name="Select node with minimum distance"/>
          <p:cNvSpPr txBox="1"/>
          <p:nvPr/>
        </p:nvSpPr>
        <p:spPr>
          <a:xfrm>
            <a:off x="5486400" y="1219200"/>
            <a:ext cx="2895600" cy="66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Select node with minimum distance</a:t>
            </a:r>
          </a:p>
        </p:txBody>
      </p:sp>
      <p:sp>
        <p:nvSpPr>
          <p:cNvPr id="1463" name="2"/>
          <p:cNvSpPr txBox="1"/>
          <p:nvPr/>
        </p:nvSpPr>
        <p:spPr>
          <a:xfrm>
            <a:off x="4724400" y="1295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1464" name="Line"/>
          <p:cNvSpPr/>
          <p:nvPr/>
        </p:nvSpPr>
        <p:spPr>
          <a:xfrm flipH="1">
            <a:off x="4800599" y="3810000"/>
            <a:ext cx="228601" cy="195264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65" name="dv = Cheapest edge cost to T…"/>
          <p:cNvSpPr txBox="1">
            <a:spLocks noGrp="1"/>
          </p:cNvSpPr>
          <p:nvPr>
            <p:ph type="body" sz="quarter" idx="4294967295"/>
          </p:nvPr>
        </p:nvSpPr>
        <p:spPr>
          <a:xfrm>
            <a:off x="1195148" y="5235824"/>
            <a:ext cx="9205518" cy="114300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 lim="800000"/>
          </a:ln>
        </p:spPr>
        <p:txBody>
          <a:bodyPr/>
          <a:lstStyle/>
          <a:p>
            <a:pPr marL="0" indent="0" defTabSz="77724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7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d</a:t>
            </a:r>
            <a:r>
              <a:rPr i="1" baseline="-28352"/>
              <a:t>v</a:t>
            </a:r>
            <a:r>
              <a:t> = Cheapest edge cost to T</a:t>
            </a:r>
          </a:p>
          <a:p>
            <a:pPr marL="0" indent="0" defTabSz="77724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7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p</a:t>
            </a:r>
            <a:r>
              <a:rPr i="1" baseline="-28352"/>
              <a:t>v</a:t>
            </a:r>
            <a:r>
              <a:t> = Node in T to which the cheapest edge is connected</a:t>
            </a:r>
          </a:p>
        </p:txBody>
      </p:sp>
      <p:sp>
        <p:nvSpPr>
          <p:cNvPr id="1466" name="Prim’s Algorithm: Walk-Through"/>
          <p:cNvSpPr txBox="1"/>
          <p:nvPr/>
        </p:nvSpPr>
        <p:spPr>
          <a:xfrm>
            <a:off x="2032736" y="276320"/>
            <a:ext cx="7530342" cy="715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Prim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Walk-Through</a:t>
            </a:r>
          </a:p>
        </p:txBody>
      </p:sp>
      <p:sp>
        <p:nvSpPr>
          <p:cNvPr id="1467" name="Line"/>
          <p:cNvSpPr/>
          <p:nvPr/>
        </p:nvSpPr>
        <p:spPr>
          <a:xfrm flipV="1">
            <a:off x="2286000" y="2743200"/>
            <a:ext cx="76201" cy="533400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68" name="Line"/>
          <p:cNvSpPr/>
          <p:nvPr/>
        </p:nvSpPr>
        <p:spPr>
          <a:xfrm flipH="1" flipV="1">
            <a:off x="2438399" y="3581399"/>
            <a:ext cx="609601" cy="3810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69" name="Line"/>
          <p:cNvSpPr/>
          <p:nvPr/>
        </p:nvSpPr>
        <p:spPr>
          <a:xfrm>
            <a:off x="3581399" y="1447800"/>
            <a:ext cx="2009776" cy="2514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470" name="Line"/>
          <p:cNvSpPr/>
          <p:nvPr/>
        </p:nvSpPr>
        <p:spPr>
          <a:xfrm flipV="1">
            <a:off x="3505199" y="3200399"/>
            <a:ext cx="1447801" cy="7620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71" name="Line"/>
          <p:cNvSpPr/>
          <p:nvPr/>
        </p:nvSpPr>
        <p:spPr>
          <a:xfrm>
            <a:off x="4571999" y="2285999"/>
            <a:ext cx="381001" cy="6096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72" name="Line"/>
          <p:cNvSpPr/>
          <p:nvPr/>
        </p:nvSpPr>
        <p:spPr>
          <a:xfrm>
            <a:off x="3702050" y="2014538"/>
            <a:ext cx="717550" cy="1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Line"/>
          <p:cNvSpPr/>
          <p:nvPr/>
        </p:nvSpPr>
        <p:spPr>
          <a:xfrm>
            <a:off x="3581400" y="1447800"/>
            <a:ext cx="2009775" cy="2514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475" name="4"/>
          <p:cNvSpPr txBox="1"/>
          <p:nvPr/>
        </p:nvSpPr>
        <p:spPr>
          <a:xfrm>
            <a:off x="2111375" y="2819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476" name="Line"/>
          <p:cNvSpPr/>
          <p:nvPr/>
        </p:nvSpPr>
        <p:spPr>
          <a:xfrm flipV="1">
            <a:off x="3809999" y="2285999"/>
            <a:ext cx="533401" cy="7620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77" name="Line"/>
          <p:cNvSpPr/>
          <p:nvPr/>
        </p:nvSpPr>
        <p:spPr>
          <a:xfrm flipV="1">
            <a:off x="3505200" y="3200399"/>
            <a:ext cx="1447801" cy="7620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78" name="Line"/>
          <p:cNvSpPr/>
          <p:nvPr/>
        </p:nvSpPr>
        <p:spPr>
          <a:xfrm flipV="1">
            <a:off x="2286000" y="2743200"/>
            <a:ext cx="76201" cy="533400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79" name="Line"/>
          <p:cNvSpPr/>
          <p:nvPr/>
        </p:nvSpPr>
        <p:spPr>
          <a:xfrm>
            <a:off x="3702050" y="2014538"/>
            <a:ext cx="717550" cy="1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80" name="Line"/>
          <p:cNvSpPr/>
          <p:nvPr/>
        </p:nvSpPr>
        <p:spPr>
          <a:xfrm>
            <a:off x="4572000" y="2285999"/>
            <a:ext cx="381000" cy="6096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483" name="Group"/>
          <p:cNvGrpSpPr/>
          <p:nvPr/>
        </p:nvGrpSpPr>
        <p:grpSpPr>
          <a:xfrm>
            <a:off x="2209800" y="2286000"/>
            <a:ext cx="457200" cy="457200"/>
            <a:chOff x="0" y="0"/>
            <a:chExt cx="457200" cy="457200"/>
          </a:xfrm>
        </p:grpSpPr>
        <p:sp>
          <p:nvSpPr>
            <p:cNvPr id="148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482" name="A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grpSp>
        <p:nvGrpSpPr>
          <p:cNvPr id="1486" name="Group"/>
          <p:cNvGrpSpPr/>
          <p:nvPr/>
        </p:nvGrpSpPr>
        <p:grpSpPr>
          <a:xfrm>
            <a:off x="2057400" y="3200400"/>
            <a:ext cx="457200" cy="457200"/>
            <a:chOff x="0" y="0"/>
            <a:chExt cx="457200" cy="457200"/>
          </a:xfrm>
        </p:grpSpPr>
        <p:sp>
          <p:nvSpPr>
            <p:cNvPr id="148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485" name="H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H</a:t>
              </a:r>
            </a:p>
          </p:txBody>
        </p:sp>
      </p:grpSp>
      <p:grpSp>
        <p:nvGrpSpPr>
          <p:cNvPr id="1489" name="Group"/>
          <p:cNvGrpSpPr/>
          <p:nvPr/>
        </p:nvGrpSpPr>
        <p:grpSpPr>
          <a:xfrm>
            <a:off x="3429000" y="2819400"/>
            <a:ext cx="457200" cy="457200"/>
            <a:chOff x="0" y="0"/>
            <a:chExt cx="457200" cy="457200"/>
          </a:xfrm>
        </p:grpSpPr>
        <p:sp>
          <p:nvSpPr>
            <p:cNvPr id="148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488" name="B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B</a:t>
              </a:r>
            </a:p>
          </p:txBody>
        </p:sp>
      </p:grpSp>
      <p:grpSp>
        <p:nvGrpSpPr>
          <p:cNvPr id="1492" name="Group"/>
          <p:cNvGrpSpPr/>
          <p:nvPr/>
        </p:nvGrpSpPr>
        <p:grpSpPr>
          <a:xfrm>
            <a:off x="3276600" y="1828800"/>
            <a:ext cx="457200" cy="457200"/>
            <a:chOff x="0" y="0"/>
            <a:chExt cx="457200" cy="457200"/>
          </a:xfrm>
        </p:grpSpPr>
        <p:sp>
          <p:nvSpPr>
            <p:cNvPr id="149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491" name="F"/>
            <p:cNvSpPr txBox="1"/>
            <p:nvPr/>
          </p:nvSpPr>
          <p:spPr>
            <a:xfrm>
              <a:off x="83438" y="17904"/>
              <a:ext cx="2903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</p:grpSp>
      <p:grpSp>
        <p:nvGrpSpPr>
          <p:cNvPr id="1495" name="Group"/>
          <p:cNvGrpSpPr/>
          <p:nvPr/>
        </p:nvGrpSpPr>
        <p:grpSpPr>
          <a:xfrm>
            <a:off x="4343400" y="3810000"/>
            <a:ext cx="457200" cy="457200"/>
            <a:chOff x="0" y="0"/>
            <a:chExt cx="457200" cy="457200"/>
          </a:xfrm>
        </p:grpSpPr>
        <p:sp>
          <p:nvSpPr>
            <p:cNvPr id="149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494" name="E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</p:grpSp>
      <p:grpSp>
        <p:nvGrpSpPr>
          <p:cNvPr id="1498" name="Group"/>
          <p:cNvGrpSpPr/>
          <p:nvPr/>
        </p:nvGrpSpPr>
        <p:grpSpPr>
          <a:xfrm>
            <a:off x="4800600" y="2895600"/>
            <a:ext cx="457200" cy="457200"/>
            <a:chOff x="0" y="0"/>
            <a:chExt cx="457200" cy="457200"/>
          </a:xfrm>
        </p:grpSpPr>
        <p:sp>
          <p:nvSpPr>
            <p:cNvPr id="149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497" name="D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</p:grpSp>
      <p:grpSp>
        <p:nvGrpSpPr>
          <p:cNvPr id="1501" name="Group"/>
          <p:cNvGrpSpPr/>
          <p:nvPr/>
        </p:nvGrpSpPr>
        <p:grpSpPr>
          <a:xfrm>
            <a:off x="4267200" y="1905000"/>
            <a:ext cx="457200" cy="457200"/>
            <a:chOff x="0" y="0"/>
            <a:chExt cx="457200" cy="457200"/>
          </a:xfrm>
        </p:grpSpPr>
        <p:sp>
          <p:nvSpPr>
            <p:cNvPr id="149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500" name="C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</p:grpSp>
      <p:grpSp>
        <p:nvGrpSpPr>
          <p:cNvPr id="1504" name="Group"/>
          <p:cNvGrpSpPr/>
          <p:nvPr/>
        </p:nvGrpSpPr>
        <p:grpSpPr>
          <a:xfrm>
            <a:off x="3048000" y="3810000"/>
            <a:ext cx="457200" cy="457200"/>
            <a:chOff x="0" y="0"/>
            <a:chExt cx="457200" cy="457200"/>
          </a:xfrm>
        </p:grpSpPr>
        <p:sp>
          <p:nvSpPr>
            <p:cNvPr id="150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503" name="G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G</a:t>
              </a:r>
            </a:p>
          </p:txBody>
        </p:sp>
      </p:grpSp>
      <p:sp>
        <p:nvSpPr>
          <p:cNvPr id="1505" name="Line"/>
          <p:cNvSpPr/>
          <p:nvPr/>
        </p:nvSpPr>
        <p:spPr>
          <a:xfrm flipH="1" flipV="1">
            <a:off x="2438400" y="3581399"/>
            <a:ext cx="609601" cy="3810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06" name="2"/>
          <p:cNvSpPr txBox="1"/>
          <p:nvPr/>
        </p:nvSpPr>
        <p:spPr>
          <a:xfrm>
            <a:off x="3635375" y="3516312"/>
            <a:ext cx="3048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1507" name="3"/>
          <p:cNvSpPr txBox="1"/>
          <p:nvPr/>
        </p:nvSpPr>
        <p:spPr>
          <a:xfrm>
            <a:off x="47244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508" name="4"/>
          <p:cNvSpPr txBox="1"/>
          <p:nvPr/>
        </p:nvSpPr>
        <p:spPr>
          <a:xfrm>
            <a:off x="3798888" y="253682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509" name="3"/>
          <p:cNvSpPr txBox="1"/>
          <p:nvPr/>
        </p:nvSpPr>
        <p:spPr>
          <a:xfrm>
            <a:off x="3854450" y="1752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510" name="3"/>
          <p:cNvSpPr txBox="1"/>
          <p:nvPr/>
        </p:nvSpPr>
        <p:spPr>
          <a:xfrm>
            <a:off x="2579687" y="372427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511" name="Cost of Minimum Spanning Tree = Σ dv = 21"/>
          <p:cNvSpPr txBox="1"/>
          <p:nvPr/>
        </p:nvSpPr>
        <p:spPr>
          <a:xfrm>
            <a:off x="5486400" y="1219200"/>
            <a:ext cx="2895600" cy="6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Cost of Minimum Spanning Tree =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S </a:t>
            </a:r>
            <a:r>
              <a:rPr sz="1600" b="1" i="1"/>
              <a:t>d</a:t>
            </a:r>
            <a:r>
              <a:rPr sz="1600" b="1" i="1" baseline="-25000"/>
              <a:t>v </a:t>
            </a:r>
            <a:r>
              <a:rPr sz="1600" b="1" i="1"/>
              <a:t>= </a:t>
            </a:r>
            <a:r>
              <a:rPr sz="1600" b="1">
                <a:solidFill>
                  <a:srgbClr val="FF0000"/>
                </a:solidFill>
              </a:rPr>
              <a:t>21</a:t>
            </a:r>
          </a:p>
        </p:txBody>
      </p:sp>
      <p:graphicFrame>
        <p:nvGraphicFramePr>
          <p:cNvPr id="1512" name="Table"/>
          <p:cNvGraphicFramePr/>
          <p:nvPr/>
        </p:nvGraphicFramePr>
        <p:xfrm>
          <a:off x="5867400" y="1981200"/>
          <a:ext cx="2133600" cy="303371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H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G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H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G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13" name="2"/>
          <p:cNvSpPr txBox="1"/>
          <p:nvPr/>
        </p:nvSpPr>
        <p:spPr>
          <a:xfrm>
            <a:off x="4724400" y="1295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1514" name="Line"/>
          <p:cNvSpPr/>
          <p:nvPr/>
        </p:nvSpPr>
        <p:spPr>
          <a:xfrm flipH="1">
            <a:off x="4800599" y="3810000"/>
            <a:ext cx="228601" cy="195264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15" name="Done"/>
          <p:cNvSpPr txBox="1"/>
          <p:nvPr/>
        </p:nvSpPr>
        <p:spPr>
          <a:xfrm>
            <a:off x="6062662" y="5181600"/>
            <a:ext cx="1828801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Done</a:t>
            </a:r>
          </a:p>
        </p:txBody>
      </p:sp>
      <p:sp>
        <p:nvSpPr>
          <p:cNvPr id="1516" name="dv = Cheapest edge cost to T…"/>
          <p:cNvSpPr txBox="1">
            <a:spLocks noGrp="1"/>
          </p:cNvSpPr>
          <p:nvPr>
            <p:ph type="body" sz="quarter" idx="4294967295"/>
          </p:nvPr>
        </p:nvSpPr>
        <p:spPr>
          <a:xfrm>
            <a:off x="1195148" y="5235824"/>
            <a:ext cx="9205518" cy="114300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 lim="800000"/>
          </a:ln>
        </p:spPr>
        <p:txBody>
          <a:bodyPr/>
          <a:lstStyle/>
          <a:p>
            <a:pPr marL="0" indent="0" defTabSz="77724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7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d</a:t>
            </a:r>
            <a:r>
              <a:rPr i="1" baseline="-28352"/>
              <a:t>v</a:t>
            </a:r>
            <a:r>
              <a:t> = Cheapest edge cost to T</a:t>
            </a:r>
          </a:p>
          <a:p>
            <a:pPr marL="0" indent="0" defTabSz="77724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7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p</a:t>
            </a:r>
            <a:r>
              <a:rPr i="1" baseline="-28352"/>
              <a:t>v</a:t>
            </a:r>
            <a:r>
              <a:t> = Node in T to which the cheapest edge is connected</a:t>
            </a:r>
          </a:p>
        </p:txBody>
      </p:sp>
      <p:sp>
        <p:nvSpPr>
          <p:cNvPr id="1517" name="Prim’s Algorithm: Walk-Through"/>
          <p:cNvSpPr txBox="1"/>
          <p:nvPr/>
        </p:nvSpPr>
        <p:spPr>
          <a:xfrm>
            <a:off x="2032736" y="276320"/>
            <a:ext cx="7530342" cy="715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Prim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Walk-Through</a:t>
            </a:r>
          </a:p>
        </p:txBody>
      </p:sp>
      <p:sp>
        <p:nvSpPr>
          <p:cNvPr id="1518" name="Line"/>
          <p:cNvSpPr/>
          <p:nvPr/>
        </p:nvSpPr>
        <p:spPr>
          <a:xfrm flipH="1">
            <a:off x="4757738" y="3124199"/>
            <a:ext cx="3810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1521" name="MST-PRIM(G, w, r)…"/>
          <p:cNvSpPr txBox="1"/>
          <p:nvPr/>
        </p:nvSpPr>
        <p:spPr>
          <a:xfrm>
            <a:off x="943819" y="1678249"/>
            <a:ext cx="4143193" cy="4431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300"/>
            </a:pPr>
            <a:r>
              <a:t>MST-PRIM(G, w, r)</a:t>
            </a:r>
          </a:p>
          <a:p>
            <a:pPr>
              <a:defRPr sz="2300"/>
            </a:pPr>
            <a:r>
              <a:t>1  for each u ∈ G.V</a:t>
            </a:r>
          </a:p>
          <a:p>
            <a:pPr>
              <a:defRPr sz="2300"/>
            </a:pPr>
            <a:r>
              <a:t>2       u.key ← ∞</a:t>
            </a:r>
          </a:p>
          <a:p>
            <a:pPr>
              <a:defRPr sz="2300"/>
            </a:pPr>
            <a:r>
              <a:t>3       u.π ← NIL</a:t>
            </a:r>
          </a:p>
          <a:p>
            <a:pPr>
              <a:defRPr sz="2300"/>
            </a:pPr>
            <a:r>
              <a:t>4   r.key ← 0</a:t>
            </a:r>
          </a:p>
          <a:p>
            <a:pPr>
              <a:defRPr sz="2300"/>
            </a:pPr>
            <a:r>
              <a:t>5   Q ← G.V</a:t>
            </a:r>
          </a:p>
          <a:p>
            <a:pPr>
              <a:defRPr sz="2300"/>
            </a:pPr>
            <a:r>
              <a:t>6   while Q ≠ Ø</a:t>
            </a:r>
          </a:p>
          <a:p>
            <a:pPr>
              <a:defRPr sz="2300"/>
            </a:pPr>
            <a:r>
              <a:t>7       u ← EXTRACT-MIN(Q)</a:t>
            </a:r>
          </a:p>
          <a:p>
            <a:pPr>
              <a:defRPr sz="2300"/>
            </a:pPr>
            <a:r>
              <a:t>8       for each v ∈ G.Adj[u]</a:t>
            </a:r>
          </a:p>
          <a:p>
            <a:pPr>
              <a:defRPr sz="2300"/>
            </a:pPr>
            <a:r>
              <a:t>9           if v ∈ Q and w(u, v) &lt; v.key</a:t>
            </a:r>
          </a:p>
          <a:p>
            <a:pPr>
              <a:defRPr sz="2300"/>
            </a:pPr>
            <a:r>
              <a:t>10              v.π ← u</a:t>
            </a:r>
          </a:p>
          <a:p>
            <a:pPr>
              <a:defRPr sz="2300"/>
            </a:pPr>
            <a:r>
              <a:t>11              v.key ← w(u, v)</a:t>
            </a:r>
          </a:p>
        </p:txBody>
      </p:sp>
      <p:sp>
        <p:nvSpPr>
          <p:cNvPr id="1522" name="Prim’s Algorithm:"/>
          <p:cNvSpPr txBox="1"/>
          <p:nvPr/>
        </p:nvSpPr>
        <p:spPr>
          <a:xfrm>
            <a:off x="3665616" y="276320"/>
            <a:ext cx="4264581" cy="715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Prim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</a:t>
            </a:r>
          </a:p>
        </p:txBody>
      </p:sp>
      <p:sp>
        <p:nvSpPr>
          <p:cNvPr id="1523" name="USING A BINARY HEAP: O(VlogV + ElogV)…"/>
          <p:cNvSpPr txBox="1"/>
          <p:nvPr/>
        </p:nvSpPr>
        <p:spPr>
          <a:xfrm>
            <a:off x="4819639" y="1892436"/>
            <a:ext cx="6205685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t>USING A BINARY HEAP: O(VlogV + ElogV)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t>USING A FIBONACCI HEAP: O(E+VlogV)</a:t>
            </a:r>
          </a:p>
        </p:txBody>
      </p:sp>
      <p:sp>
        <p:nvSpPr>
          <p:cNvPr id="1524" name="http://stackoverflow.com/questions/20430740/time-complexity-of-prims-algorithm"/>
          <p:cNvSpPr txBox="1"/>
          <p:nvPr/>
        </p:nvSpPr>
        <p:spPr>
          <a:xfrm>
            <a:off x="694572" y="6206523"/>
            <a:ext cx="786158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http://stackoverflow.com/questions/20430740/time-complexity-of-prims-algorithm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1527" name="KRUSKAL(G):…"/>
          <p:cNvSpPr txBox="1"/>
          <p:nvPr/>
        </p:nvSpPr>
        <p:spPr>
          <a:xfrm>
            <a:off x="943819" y="1678249"/>
            <a:ext cx="6201585" cy="336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300"/>
            </a:pPr>
            <a:r>
              <a:t>KRUSKAL(G):</a:t>
            </a:r>
          </a:p>
          <a:p>
            <a:pPr>
              <a:defRPr sz="2300"/>
            </a:pPr>
            <a:r>
              <a:t>1 A = ∅</a:t>
            </a:r>
          </a:p>
          <a:p>
            <a:pPr>
              <a:defRPr sz="2300"/>
            </a:pPr>
            <a:r>
              <a:t>2 foreach v ∈ G.V:</a:t>
            </a:r>
          </a:p>
          <a:p>
            <a:pPr>
              <a:defRPr sz="2300"/>
            </a:pPr>
            <a:r>
              <a:t>3    MAKE-SET(v)</a:t>
            </a:r>
          </a:p>
          <a:p>
            <a:pPr>
              <a:defRPr sz="2300"/>
            </a:pPr>
            <a:r>
              <a:t>4 foreach (u, v) ordered by weight(u, v), increasing:</a:t>
            </a:r>
          </a:p>
          <a:p>
            <a:pPr>
              <a:defRPr sz="2300"/>
            </a:pPr>
            <a:r>
              <a:t>5    if FIND-SET(u) ≠ FIND-SET(v):</a:t>
            </a:r>
          </a:p>
          <a:p>
            <a:pPr>
              <a:defRPr sz="2300"/>
            </a:pPr>
            <a:r>
              <a:t>6       A = A ∪ {(u, v)}</a:t>
            </a:r>
          </a:p>
          <a:p>
            <a:pPr>
              <a:defRPr sz="2300"/>
            </a:pPr>
            <a:r>
              <a:t>7       UNION(u, v)</a:t>
            </a:r>
          </a:p>
          <a:p>
            <a:pPr>
              <a:defRPr sz="2300"/>
            </a:pPr>
            <a:r>
              <a:t>8 return A</a:t>
            </a:r>
          </a:p>
        </p:txBody>
      </p:sp>
      <p:sp>
        <p:nvSpPr>
          <p:cNvPr id="1528" name="Kruskal’s Algorithm:"/>
          <p:cNvSpPr txBox="1"/>
          <p:nvPr/>
        </p:nvSpPr>
        <p:spPr>
          <a:xfrm>
            <a:off x="3308862" y="276320"/>
            <a:ext cx="4978089" cy="715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Kruskal’s Algorithm: </a:t>
            </a:r>
          </a:p>
        </p:txBody>
      </p:sp>
      <p:sp>
        <p:nvSpPr>
          <p:cNvPr id="1529" name="http://stackoverflow.com/questions/20430740/time-complexity-of-prims-algorithm"/>
          <p:cNvSpPr txBox="1"/>
          <p:nvPr/>
        </p:nvSpPr>
        <p:spPr>
          <a:xfrm>
            <a:off x="694572" y="6206523"/>
            <a:ext cx="786158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http://stackoverflow.com/questions/20430740/time-complexity-of-prims-algorithm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Prim’s Algorithm"/>
          <p:cNvSpPr txBox="1">
            <a:spLocks noGrp="1"/>
          </p:cNvSpPr>
          <p:nvPr>
            <p:ph type="title"/>
          </p:nvPr>
        </p:nvSpPr>
        <p:spPr>
          <a:xfrm>
            <a:off x="2214084" y="1363457"/>
            <a:ext cx="77724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Prim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</a:t>
            </a:r>
          </a:p>
        </p:txBody>
      </p:sp>
      <p:grpSp>
        <p:nvGrpSpPr>
          <p:cNvPr id="1571" name="Group"/>
          <p:cNvGrpSpPr/>
          <p:nvPr/>
        </p:nvGrpSpPr>
        <p:grpSpPr>
          <a:xfrm>
            <a:off x="6689469" y="2413322"/>
            <a:ext cx="3381376" cy="2971801"/>
            <a:chOff x="0" y="0"/>
            <a:chExt cx="3381375" cy="2971799"/>
          </a:xfrm>
        </p:grpSpPr>
        <p:sp>
          <p:nvSpPr>
            <p:cNvPr id="1532" name="Line"/>
            <p:cNvSpPr/>
            <p:nvPr/>
          </p:nvSpPr>
          <p:spPr>
            <a:xfrm flipH="1">
              <a:off x="2547938" y="1828799"/>
              <a:ext cx="381001" cy="7620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533" name="25"/>
            <p:cNvSpPr txBox="1"/>
            <p:nvPr/>
          </p:nvSpPr>
          <p:spPr>
            <a:xfrm>
              <a:off x="2314575" y="2154237"/>
              <a:ext cx="479425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25</a:t>
              </a:r>
            </a:p>
          </p:txBody>
        </p:sp>
        <p:sp>
          <p:nvSpPr>
            <p:cNvPr id="1534" name="Line"/>
            <p:cNvSpPr/>
            <p:nvPr/>
          </p:nvSpPr>
          <p:spPr>
            <a:xfrm>
              <a:off x="1295400" y="838200"/>
              <a:ext cx="152401" cy="6858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535" name="Line"/>
            <p:cNvSpPr/>
            <p:nvPr/>
          </p:nvSpPr>
          <p:spPr>
            <a:xfrm flipV="1">
              <a:off x="1600200" y="990600"/>
              <a:ext cx="533401" cy="7620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536" name="Line"/>
            <p:cNvSpPr/>
            <p:nvPr/>
          </p:nvSpPr>
          <p:spPr>
            <a:xfrm flipH="1" flipV="1">
              <a:off x="1447800" y="914400"/>
              <a:ext cx="1219201" cy="8382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537" name="Line"/>
            <p:cNvSpPr/>
            <p:nvPr/>
          </p:nvSpPr>
          <p:spPr>
            <a:xfrm>
              <a:off x="304800" y="1295400"/>
              <a:ext cx="914400" cy="3810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538" name="Line"/>
            <p:cNvSpPr/>
            <p:nvPr/>
          </p:nvSpPr>
          <p:spPr>
            <a:xfrm>
              <a:off x="1492250" y="685800"/>
              <a:ext cx="609600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539" name="Line"/>
            <p:cNvSpPr/>
            <p:nvPr/>
          </p:nvSpPr>
          <p:spPr>
            <a:xfrm>
              <a:off x="2362200" y="990600"/>
              <a:ext cx="381000" cy="6096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542" name="Group"/>
            <p:cNvGrpSpPr/>
            <p:nvPr/>
          </p:nvGrpSpPr>
          <p:grpSpPr>
            <a:xfrm>
              <a:off x="0" y="990600"/>
              <a:ext cx="457200" cy="457201"/>
              <a:chOff x="0" y="0"/>
              <a:chExt cx="457200" cy="457200"/>
            </a:xfrm>
          </p:grpSpPr>
          <p:sp>
            <p:nvSpPr>
              <p:cNvPr id="1540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1541" name="A"/>
              <p:cNvSpPr txBox="1"/>
              <p:nvPr/>
            </p:nvSpPr>
            <p:spPr>
              <a:xfrm>
                <a:off x="66471" y="17904"/>
                <a:ext cx="324258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A</a:t>
                </a:r>
              </a:p>
            </p:txBody>
          </p:sp>
        </p:grpSp>
        <p:grpSp>
          <p:nvGrpSpPr>
            <p:cNvPr id="1545" name="Group"/>
            <p:cNvGrpSpPr/>
            <p:nvPr/>
          </p:nvGrpSpPr>
          <p:grpSpPr>
            <a:xfrm>
              <a:off x="1219200" y="1524000"/>
              <a:ext cx="457200" cy="457201"/>
              <a:chOff x="0" y="0"/>
              <a:chExt cx="457200" cy="457200"/>
            </a:xfrm>
          </p:grpSpPr>
          <p:sp>
            <p:nvSpPr>
              <p:cNvPr id="1543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1544" name="B"/>
              <p:cNvSpPr txBox="1"/>
              <p:nvPr/>
            </p:nvSpPr>
            <p:spPr>
              <a:xfrm>
                <a:off x="74880" y="17904"/>
                <a:ext cx="3074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B</a:t>
                </a:r>
              </a:p>
            </p:txBody>
          </p:sp>
        </p:grpSp>
        <p:grpSp>
          <p:nvGrpSpPr>
            <p:cNvPr id="1548" name="Group"/>
            <p:cNvGrpSpPr/>
            <p:nvPr/>
          </p:nvGrpSpPr>
          <p:grpSpPr>
            <a:xfrm>
              <a:off x="1066800" y="533400"/>
              <a:ext cx="457200" cy="457201"/>
              <a:chOff x="0" y="0"/>
              <a:chExt cx="457200" cy="457200"/>
            </a:xfrm>
          </p:grpSpPr>
          <p:sp>
            <p:nvSpPr>
              <p:cNvPr id="1546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1547" name="F"/>
              <p:cNvSpPr txBox="1"/>
              <p:nvPr/>
            </p:nvSpPr>
            <p:spPr>
              <a:xfrm>
                <a:off x="83438" y="17904"/>
                <a:ext cx="290324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F</a:t>
                </a:r>
              </a:p>
            </p:txBody>
          </p:sp>
        </p:grpSp>
        <p:grpSp>
          <p:nvGrpSpPr>
            <p:cNvPr id="1551" name="Group"/>
            <p:cNvGrpSpPr/>
            <p:nvPr/>
          </p:nvGrpSpPr>
          <p:grpSpPr>
            <a:xfrm>
              <a:off x="2133600" y="2514599"/>
              <a:ext cx="457200" cy="457201"/>
              <a:chOff x="0" y="0"/>
              <a:chExt cx="457200" cy="457200"/>
            </a:xfrm>
          </p:grpSpPr>
          <p:sp>
            <p:nvSpPr>
              <p:cNvPr id="1549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1550" name="E"/>
              <p:cNvSpPr txBox="1"/>
              <p:nvPr/>
            </p:nvSpPr>
            <p:spPr>
              <a:xfrm>
                <a:off x="74880" y="17904"/>
                <a:ext cx="3074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E</a:t>
                </a:r>
              </a:p>
            </p:txBody>
          </p:sp>
        </p:grpSp>
        <p:grpSp>
          <p:nvGrpSpPr>
            <p:cNvPr id="1554" name="Group"/>
            <p:cNvGrpSpPr/>
            <p:nvPr/>
          </p:nvGrpSpPr>
          <p:grpSpPr>
            <a:xfrm>
              <a:off x="2590800" y="1600200"/>
              <a:ext cx="457200" cy="457201"/>
              <a:chOff x="0" y="0"/>
              <a:chExt cx="457200" cy="457200"/>
            </a:xfrm>
          </p:grpSpPr>
          <p:sp>
            <p:nvSpPr>
              <p:cNvPr id="1552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1553" name="D"/>
              <p:cNvSpPr txBox="1"/>
              <p:nvPr/>
            </p:nvSpPr>
            <p:spPr>
              <a:xfrm>
                <a:off x="66471" y="17904"/>
                <a:ext cx="324258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D</a:t>
                </a:r>
              </a:p>
            </p:txBody>
          </p:sp>
        </p:grpSp>
        <p:grpSp>
          <p:nvGrpSpPr>
            <p:cNvPr id="1557" name="Group"/>
            <p:cNvGrpSpPr/>
            <p:nvPr/>
          </p:nvGrpSpPr>
          <p:grpSpPr>
            <a:xfrm>
              <a:off x="2057400" y="609600"/>
              <a:ext cx="457200" cy="457201"/>
              <a:chOff x="0" y="0"/>
              <a:chExt cx="457200" cy="457200"/>
            </a:xfrm>
          </p:grpSpPr>
          <p:sp>
            <p:nvSpPr>
              <p:cNvPr id="1555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1556" name="C"/>
              <p:cNvSpPr txBox="1"/>
              <p:nvPr/>
            </p:nvSpPr>
            <p:spPr>
              <a:xfrm>
                <a:off x="66471" y="17904"/>
                <a:ext cx="324258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C</a:t>
                </a:r>
              </a:p>
            </p:txBody>
          </p:sp>
        </p:grpSp>
        <p:sp>
          <p:nvSpPr>
            <p:cNvPr id="1558" name="Line"/>
            <p:cNvSpPr/>
            <p:nvPr/>
          </p:nvSpPr>
          <p:spPr>
            <a:xfrm>
              <a:off x="1600199" y="1904999"/>
              <a:ext cx="609601" cy="6096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559" name="10"/>
            <p:cNvSpPr txBox="1"/>
            <p:nvPr/>
          </p:nvSpPr>
          <p:spPr>
            <a:xfrm>
              <a:off x="1685925" y="1882775"/>
              <a:ext cx="479425" cy="28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10</a:t>
              </a:r>
            </a:p>
          </p:txBody>
        </p:sp>
        <p:sp>
          <p:nvSpPr>
            <p:cNvPr id="1560" name="18"/>
            <p:cNvSpPr txBox="1"/>
            <p:nvPr/>
          </p:nvSpPr>
          <p:spPr>
            <a:xfrm>
              <a:off x="1957388" y="1414463"/>
              <a:ext cx="468313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18</a:t>
              </a:r>
            </a:p>
          </p:txBody>
        </p:sp>
        <p:sp>
          <p:nvSpPr>
            <p:cNvPr id="1561" name="3"/>
            <p:cNvSpPr txBox="1"/>
            <p:nvPr/>
          </p:nvSpPr>
          <p:spPr>
            <a:xfrm>
              <a:off x="2514600" y="1066800"/>
              <a:ext cx="304800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3</a:t>
              </a:r>
            </a:p>
          </p:txBody>
        </p:sp>
        <p:sp>
          <p:nvSpPr>
            <p:cNvPr id="1562" name="4"/>
            <p:cNvSpPr txBox="1"/>
            <p:nvPr/>
          </p:nvSpPr>
          <p:spPr>
            <a:xfrm>
              <a:off x="1589088" y="1241425"/>
              <a:ext cx="304801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4</a:t>
              </a:r>
            </a:p>
          </p:txBody>
        </p:sp>
        <p:sp>
          <p:nvSpPr>
            <p:cNvPr id="1563" name="3"/>
            <p:cNvSpPr txBox="1"/>
            <p:nvPr/>
          </p:nvSpPr>
          <p:spPr>
            <a:xfrm>
              <a:off x="1644650" y="457200"/>
              <a:ext cx="304800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3</a:t>
              </a:r>
            </a:p>
          </p:txBody>
        </p:sp>
        <p:sp>
          <p:nvSpPr>
            <p:cNvPr id="1564" name="7"/>
            <p:cNvSpPr txBox="1"/>
            <p:nvPr/>
          </p:nvSpPr>
          <p:spPr>
            <a:xfrm>
              <a:off x="1143000" y="1066800"/>
              <a:ext cx="304800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7</a:t>
              </a:r>
            </a:p>
          </p:txBody>
        </p:sp>
        <p:sp>
          <p:nvSpPr>
            <p:cNvPr id="1565" name="8"/>
            <p:cNvSpPr txBox="1"/>
            <p:nvPr/>
          </p:nvSpPr>
          <p:spPr>
            <a:xfrm>
              <a:off x="838200" y="1295400"/>
              <a:ext cx="304800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8</a:t>
              </a:r>
            </a:p>
          </p:txBody>
        </p:sp>
        <p:sp>
          <p:nvSpPr>
            <p:cNvPr id="1566" name="Line"/>
            <p:cNvSpPr/>
            <p:nvPr/>
          </p:nvSpPr>
          <p:spPr>
            <a:xfrm flipV="1">
              <a:off x="425450" y="892175"/>
              <a:ext cx="685801" cy="3048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567" name="10"/>
            <p:cNvSpPr txBox="1"/>
            <p:nvPr/>
          </p:nvSpPr>
          <p:spPr>
            <a:xfrm>
              <a:off x="457200" y="762000"/>
              <a:ext cx="479425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10</a:t>
              </a:r>
            </a:p>
          </p:txBody>
        </p:sp>
        <p:sp>
          <p:nvSpPr>
            <p:cNvPr id="1568" name="Line"/>
            <p:cNvSpPr/>
            <p:nvPr/>
          </p:nvSpPr>
          <p:spPr>
            <a:xfrm>
              <a:off x="1371600" y="152400"/>
              <a:ext cx="2009775" cy="251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600" extrusionOk="0">
                  <a:moveTo>
                    <a:pt x="0" y="3927"/>
                  </a:moveTo>
                  <a:cubicBezTo>
                    <a:pt x="1667" y="1964"/>
                    <a:pt x="3333" y="0"/>
                    <a:pt x="6400" y="0"/>
                  </a:cubicBezTo>
                  <a:cubicBezTo>
                    <a:pt x="9467" y="0"/>
                    <a:pt x="16000" y="1527"/>
                    <a:pt x="18400" y="3927"/>
                  </a:cubicBezTo>
                  <a:cubicBezTo>
                    <a:pt x="20800" y="6327"/>
                    <a:pt x="21600" y="11455"/>
                    <a:pt x="20800" y="14400"/>
                  </a:cubicBezTo>
                  <a:cubicBezTo>
                    <a:pt x="20000" y="17345"/>
                    <a:pt x="14800" y="20400"/>
                    <a:pt x="13600" y="21600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569" name="2"/>
            <p:cNvSpPr txBox="1"/>
            <p:nvPr/>
          </p:nvSpPr>
          <p:spPr>
            <a:xfrm>
              <a:off x="2514600" y="0"/>
              <a:ext cx="304800" cy="28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</a:t>
              </a:r>
            </a:p>
          </p:txBody>
        </p:sp>
        <p:sp>
          <p:nvSpPr>
            <p:cNvPr id="1570" name="Line"/>
            <p:cNvSpPr/>
            <p:nvPr/>
          </p:nvSpPr>
          <p:spPr>
            <a:xfrm flipH="1">
              <a:off x="2590799" y="2514599"/>
              <a:ext cx="228601" cy="195264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1572" name="CS502, Design and Analysis of Algorithm, Spring 2016…"/>
          <p:cNvSpPr txBox="1"/>
          <p:nvPr/>
        </p:nvSpPr>
        <p:spPr>
          <a:xfrm>
            <a:off x="1720592" y="247083"/>
            <a:ext cx="8451887" cy="1657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/>
          <a:lstStyle/>
          <a:p>
            <a:pPr algn="ctr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CS502, Design and Analysis of Algorithm, Spring 2016</a:t>
            </a:r>
          </a:p>
          <a:p>
            <a:pPr algn="ctr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ctr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Student ID: ________________  Name: ________________</a:t>
            </a:r>
          </a:p>
          <a:p>
            <a:pPr algn="ctr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Student ID: ________________  Name: ________________</a:t>
            </a:r>
          </a:p>
          <a:p>
            <a:pPr algn="ctr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Student ID: ________________  Name: ________________</a:t>
            </a:r>
          </a:p>
        </p:txBody>
      </p:sp>
      <p:sp>
        <p:nvSpPr>
          <p:cNvPr id="1573" name="Start with any node, say D"/>
          <p:cNvSpPr txBox="1"/>
          <p:nvPr/>
        </p:nvSpPr>
        <p:spPr>
          <a:xfrm>
            <a:off x="4883605" y="2403606"/>
            <a:ext cx="289560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Start with any node, say D</a:t>
            </a:r>
          </a:p>
        </p:txBody>
      </p:sp>
      <p:graphicFrame>
        <p:nvGraphicFramePr>
          <p:cNvPr id="1574" name="Table"/>
          <p:cNvGraphicFramePr/>
          <p:nvPr/>
        </p:nvGraphicFramePr>
        <p:xfrm>
          <a:off x="2611311" y="2382366"/>
          <a:ext cx="2133600" cy="303370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51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577" name="Group"/>
          <p:cNvGrpSpPr/>
          <p:nvPr/>
        </p:nvGrpSpPr>
        <p:grpSpPr>
          <a:xfrm>
            <a:off x="9291225" y="4022114"/>
            <a:ext cx="457201" cy="457201"/>
            <a:chOff x="0" y="0"/>
            <a:chExt cx="457200" cy="457200"/>
          </a:xfrm>
        </p:grpSpPr>
        <p:sp>
          <p:nvSpPr>
            <p:cNvPr id="157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576" name="D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</p:grpSp>
      <p:sp>
        <p:nvSpPr>
          <p:cNvPr id="1578" name="Fill in the above table (5pt)…"/>
          <p:cNvSpPr txBox="1"/>
          <p:nvPr/>
        </p:nvSpPr>
        <p:spPr>
          <a:xfrm>
            <a:off x="2460828" y="5886296"/>
            <a:ext cx="6244099" cy="81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Fill in the above table (5pt)</a:t>
            </a:r>
          </a:p>
          <a:p>
            <a:pPr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cost of the minimum spanning tree? (1pt)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Kruskal’s Algorithm"/>
          <p:cNvSpPr txBox="1"/>
          <p:nvPr/>
        </p:nvSpPr>
        <p:spPr>
          <a:xfrm>
            <a:off x="2209800" y="823399"/>
            <a:ext cx="7772400" cy="715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4400"/>
              <a:t>Kruskal</a:t>
            </a:r>
            <a:r>
              <a:rPr sz="440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sz="4400"/>
              <a:t>s Algorithm</a:t>
            </a:r>
          </a:p>
        </p:txBody>
      </p:sp>
      <p:sp>
        <p:nvSpPr>
          <p:cNvPr id="1581" name="Work with edges, rather than nodes…"/>
          <p:cNvSpPr txBox="1"/>
          <p:nvPr/>
        </p:nvSpPr>
        <p:spPr>
          <a:xfrm>
            <a:off x="2209800" y="1981200"/>
            <a:ext cx="7772400" cy="3562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ctr">
              <a:spcBef>
                <a:spcPts val="400"/>
              </a:spcBef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548640" indent="-548640">
              <a:spcBef>
                <a:spcPts val="700"/>
              </a:spcBef>
              <a:buSzPct val="100000"/>
              <a:buChar char="•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Work with edges, rather than nodes</a:t>
            </a:r>
          </a:p>
          <a:p>
            <a:pPr marL="548640" indent="-548640">
              <a:spcBef>
                <a:spcPts val="700"/>
              </a:spcBef>
              <a:buSzPct val="100000"/>
              <a:buChar char="•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Two steps:</a:t>
            </a:r>
          </a:p>
          <a:p>
            <a:pPr marL="857250" lvl="1" indent="-400050">
              <a:spcBef>
                <a:spcPts val="600"/>
              </a:spcBef>
              <a:buSzPct val="100000"/>
              <a:buChar char="–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Sort edges by increasing edge weight</a:t>
            </a:r>
          </a:p>
          <a:p>
            <a:pPr marL="857250" lvl="1" indent="-400050">
              <a:spcBef>
                <a:spcPts val="600"/>
              </a:spcBef>
              <a:buSzPct val="100000"/>
              <a:buChar char="–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Select the first |V| – 1 edges that do not generate a cycle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Minimum Spanning Trees (MST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Minimum Spanning Trees (MST)</a:t>
            </a:r>
          </a:p>
        </p:txBody>
      </p:sp>
      <p:sp>
        <p:nvSpPr>
          <p:cNvPr id="243" name="Given an undirected graph G, finding a  spanning tree that  includes all nodes and has minimum total edge weight.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998493" cy="64423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defTabSz="557784">
              <a:lnSpc>
                <a:spcPct val="100000"/>
              </a:lnSpc>
              <a:spcBef>
                <a:spcPts val="400"/>
              </a:spcBef>
              <a:buSzTx/>
              <a:buNone/>
              <a:defRPr sz="1952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Given an undirected graph G, finding a  spanning tree that  includes all nodes and has minimum total edge weight.</a:t>
            </a:r>
          </a:p>
        </p:txBody>
      </p:sp>
      <p:sp>
        <p:nvSpPr>
          <p:cNvPr id="2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grpSp>
        <p:nvGrpSpPr>
          <p:cNvPr id="299" name="Group"/>
          <p:cNvGrpSpPr/>
          <p:nvPr/>
        </p:nvGrpSpPr>
        <p:grpSpPr>
          <a:xfrm>
            <a:off x="1360336" y="2224895"/>
            <a:ext cx="4428803" cy="3895807"/>
            <a:chOff x="0" y="0"/>
            <a:chExt cx="4428801" cy="3895806"/>
          </a:xfrm>
        </p:grpSpPr>
        <p:sp>
          <p:nvSpPr>
            <p:cNvPr id="245" name="Line"/>
            <p:cNvSpPr/>
            <p:nvPr/>
          </p:nvSpPr>
          <p:spPr>
            <a:xfrm>
              <a:off x="1844989" y="107028"/>
              <a:ext cx="2583813" cy="3330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600" extrusionOk="0">
                  <a:moveTo>
                    <a:pt x="0" y="3927"/>
                  </a:moveTo>
                  <a:cubicBezTo>
                    <a:pt x="1667" y="1964"/>
                    <a:pt x="3333" y="0"/>
                    <a:pt x="6400" y="0"/>
                  </a:cubicBezTo>
                  <a:cubicBezTo>
                    <a:pt x="9467" y="0"/>
                    <a:pt x="16000" y="1527"/>
                    <a:pt x="18400" y="3927"/>
                  </a:cubicBezTo>
                  <a:cubicBezTo>
                    <a:pt x="20800" y="6327"/>
                    <a:pt x="21600" y="11455"/>
                    <a:pt x="20800" y="14400"/>
                  </a:cubicBezTo>
                  <a:cubicBezTo>
                    <a:pt x="20000" y="17345"/>
                    <a:pt x="14800" y="20400"/>
                    <a:pt x="13600" y="21600"/>
                  </a:cubicBezTo>
                </a:path>
              </a:pathLst>
            </a:cu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46" name="4"/>
            <p:cNvSpPr txBox="1"/>
            <p:nvPr/>
          </p:nvSpPr>
          <p:spPr>
            <a:xfrm>
              <a:off x="69391" y="1959289"/>
              <a:ext cx="391859" cy="369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4</a:t>
              </a:r>
            </a:p>
          </p:txBody>
        </p:sp>
        <p:sp>
          <p:nvSpPr>
            <p:cNvPr id="247" name="Line"/>
            <p:cNvSpPr/>
            <p:nvPr/>
          </p:nvSpPr>
          <p:spPr>
            <a:xfrm flipH="1">
              <a:off x="3471616" y="2351147"/>
              <a:ext cx="489824" cy="97964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8" name="25"/>
            <p:cNvSpPr txBox="1"/>
            <p:nvPr/>
          </p:nvSpPr>
          <p:spPr>
            <a:xfrm>
              <a:off x="3171599" y="2769537"/>
              <a:ext cx="616360" cy="369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25</a:t>
              </a:r>
            </a:p>
          </p:txBody>
        </p:sp>
        <p:sp>
          <p:nvSpPr>
            <p:cNvPr id="249" name="Line"/>
            <p:cNvSpPr/>
            <p:nvPr/>
          </p:nvSpPr>
          <p:spPr>
            <a:xfrm>
              <a:off x="1861324" y="1077609"/>
              <a:ext cx="195930" cy="88168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0" name="Line"/>
            <p:cNvSpPr/>
            <p:nvPr/>
          </p:nvSpPr>
          <p:spPr>
            <a:xfrm flipV="1">
              <a:off x="2253182" y="1273537"/>
              <a:ext cx="685752" cy="979646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1" name="Line"/>
            <p:cNvSpPr/>
            <p:nvPr/>
          </p:nvSpPr>
          <p:spPr>
            <a:xfrm flipH="1" flipV="1">
              <a:off x="2057253" y="1175573"/>
              <a:ext cx="1567433" cy="107761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2" name="Line"/>
            <p:cNvSpPr/>
            <p:nvPr/>
          </p:nvSpPr>
          <p:spPr>
            <a:xfrm flipV="1">
              <a:off x="489822" y="2351146"/>
              <a:ext cx="1273539" cy="391859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3" name="Line"/>
            <p:cNvSpPr/>
            <p:nvPr/>
          </p:nvSpPr>
          <p:spPr>
            <a:xfrm flipV="1">
              <a:off x="1861324" y="2449111"/>
              <a:ext cx="1861326" cy="979646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4" name="Line"/>
            <p:cNvSpPr/>
            <p:nvPr/>
          </p:nvSpPr>
          <p:spPr>
            <a:xfrm flipV="1">
              <a:off x="305270" y="1800956"/>
              <a:ext cx="97965" cy="685752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5" name="Line"/>
            <p:cNvSpPr/>
            <p:nvPr/>
          </p:nvSpPr>
          <p:spPr>
            <a:xfrm>
              <a:off x="587786" y="1665395"/>
              <a:ext cx="1175575" cy="489824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6" name="Line"/>
            <p:cNvSpPr/>
            <p:nvPr/>
          </p:nvSpPr>
          <p:spPr>
            <a:xfrm>
              <a:off x="2114399" y="924540"/>
              <a:ext cx="922500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7" name="Line"/>
            <p:cNvSpPr/>
            <p:nvPr/>
          </p:nvSpPr>
          <p:spPr>
            <a:xfrm>
              <a:off x="3232827" y="1273538"/>
              <a:ext cx="489823" cy="783716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260" name="Group"/>
            <p:cNvGrpSpPr/>
            <p:nvPr/>
          </p:nvGrpSpPr>
          <p:grpSpPr>
            <a:xfrm>
              <a:off x="195928" y="1273538"/>
              <a:ext cx="587788" cy="587787"/>
              <a:chOff x="0" y="0"/>
              <a:chExt cx="587786" cy="587786"/>
            </a:xfrm>
          </p:grpSpPr>
          <p:sp>
            <p:nvSpPr>
              <p:cNvPr id="258" name="Circle"/>
              <p:cNvSpPr/>
              <p:nvPr/>
            </p:nvSpPr>
            <p:spPr>
              <a:xfrm>
                <a:off x="0" y="0"/>
                <a:ext cx="587787" cy="587787"/>
              </a:xfrm>
              <a:prstGeom prst="ellipse">
                <a:avLst/>
              </a:prstGeom>
              <a:solidFill>
                <a:srgbClr val="FF000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59" name="A"/>
              <p:cNvSpPr txBox="1"/>
              <p:nvPr/>
            </p:nvSpPr>
            <p:spPr>
              <a:xfrm>
                <a:off x="85457" y="23017"/>
                <a:ext cx="416873" cy="5417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A</a:t>
                </a:r>
              </a:p>
            </p:txBody>
          </p:sp>
        </p:grpSp>
        <p:grpSp>
          <p:nvGrpSpPr>
            <p:cNvPr id="263" name="Group"/>
            <p:cNvGrpSpPr/>
            <p:nvPr/>
          </p:nvGrpSpPr>
          <p:grpSpPr>
            <a:xfrm>
              <a:off x="0" y="2449111"/>
              <a:ext cx="587787" cy="587788"/>
              <a:chOff x="0" y="0"/>
              <a:chExt cx="587786" cy="587786"/>
            </a:xfrm>
          </p:grpSpPr>
          <p:sp>
            <p:nvSpPr>
              <p:cNvPr id="261" name="Circle"/>
              <p:cNvSpPr/>
              <p:nvPr/>
            </p:nvSpPr>
            <p:spPr>
              <a:xfrm>
                <a:off x="0" y="0"/>
                <a:ext cx="587787" cy="587787"/>
              </a:xfrm>
              <a:prstGeom prst="ellipse">
                <a:avLst/>
              </a:prstGeom>
              <a:solidFill>
                <a:srgbClr val="FF000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62" name="H"/>
              <p:cNvSpPr txBox="1"/>
              <p:nvPr/>
            </p:nvSpPr>
            <p:spPr>
              <a:xfrm>
                <a:off x="74551" y="23017"/>
                <a:ext cx="438685" cy="5417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H</a:t>
                </a:r>
              </a:p>
            </p:txBody>
          </p:sp>
        </p:grpSp>
        <p:grpSp>
          <p:nvGrpSpPr>
            <p:cNvPr id="266" name="Group"/>
            <p:cNvGrpSpPr/>
            <p:nvPr/>
          </p:nvGrpSpPr>
          <p:grpSpPr>
            <a:xfrm>
              <a:off x="1763360" y="1959289"/>
              <a:ext cx="587787" cy="587788"/>
              <a:chOff x="0" y="0"/>
              <a:chExt cx="587786" cy="587786"/>
            </a:xfrm>
          </p:grpSpPr>
          <p:sp>
            <p:nvSpPr>
              <p:cNvPr id="264" name="Circle"/>
              <p:cNvSpPr/>
              <p:nvPr/>
            </p:nvSpPr>
            <p:spPr>
              <a:xfrm>
                <a:off x="0" y="0"/>
                <a:ext cx="587787" cy="587787"/>
              </a:xfrm>
              <a:prstGeom prst="ellipse">
                <a:avLst/>
              </a:prstGeom>
              <a:solidFill>
                <a:srgbClr val="FF000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65" name="B"/>
              <p:cNvSpPr txBox="1"/>
              <p:nvPr/>
            </p:nvSpPr>
            <p:spPr>
              <a:xfrm>
                <a:off x="96267" y="23017"/>
                <a:ext cx="395252" cy="5417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B</a:t>
                </a:r>
              </a:p>
            </p:txBody>
          </p:sp>
        </p:grpSp>
        <p:grpSp>
          <p:nvGrpSpPr>
            <p:cNvPr id="269" name="Group"/>
            <p:cNvGrpSpPr/>
            <p:nvPr/>
          </p:nvGrpSpPr>
          <p:grpSpPr>
            <a:xfrm>
              <a:off x="1567431" y="685751"/>
              <a:ext cx="587788" cy="587787"/>
              <a:chOff x="0" y="0"/>
              <a:chExt cx="587786" cy="587786"/>
            </a:xfrm>
          </p:grpSpPr>
          <p:sp>
            <p:nvSpPr>
              <p:cNvPr id="267" name="Circle"/>
              <p:cNvSpPr/>
              <p:nvPr/>
            </p:nvSpPr>
            <p:spPr>
              <a:xfrm>
                <a:off x="0" y="0"/>
                <a:ext cx="587787" cy="587787"/>
              </a:xfrm>
              <a:prstGeom prst="ellipse">
                <a:avLst/>
              </a:prstGeom>
              <a:solidFill>
                <a:srgbClr val="FF000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68" name="F"/>
              <p:cNvSpPr txBox="1"/>
              <p:nvPr/>
            </p:nvSpPr>
            <p:spPr>
              <a:xfrm>
                <a:off x="107269" y="23017"/>
                <a:ext cx="373248" cy="5417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F</a:t>
                </a:r>
              </a:p>
            </p:txBody>
          </p:sp>
        </p:grpSp>
        <p:grpSp>
          <p:nvGrpSpPr>
            <p:cNvPr id="272" name="Group"/>
            <p:cNvGrpSpPr/>
            <p:nvPr/>
          </p:nvGrpSpPr>
          <p:grpSpPr>
            <a:xfrm>
              <a:off x="2938933" y="3232827"/>
              <a:ext cx="587788" cy="587788"/>
              <a:chOff x="0" y="0"/>
              <a:chExt cx="587786" cy="587786"/>
            </a:xfrm>
          </p:grpSpPr>
          <p:sp>
            <p:nvSpPr>
              <p:cNvPr id="270" name="Circle"/>
              <p:cNvSpPr/>
              <p:nvPr/>
            </p:nvSpPr>
            <p:spPr>
              <a:xfrm>
                <a:off x="0" y="0"/>
                <a:ext cx="587787" cy="587787"/>
              </a:xfrm>
              <a:prstGeom prst="ellipse">
                <a:avLst/>
              </a:prstGeom>
              <a:solidFill>
                <a:srgbClr val="FF000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71" name="E"/>
              <p:cNvSpPr txBox="1"/>
              <p:nvPr/>
            </p:nvSpPr>
            <p:spPr>
              <a:xfrm>
                <a:off x="96267" y="23017"/>
                <a:ext cx="395252" cy="5417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E</a:t>
                </a:r>
              </a:p>
            </p:txBody>
          </p:sp>
        </p:grpSp>
        <p:grpSp>
          <p:nvGrpSpPr>
            <p:cNvPr id="275" name="Group"/>
            <p:cNvGrpSpPr/>
            <p:nvPr/>
          </p:nvGrpSpPr>
          <p:grpSpPr>
            <a:xfrm>
              <a:off x="3526720" y="2057253"/>
              <a:ext cx="587788" cy="587788"/>
              <a:chOff x="0" y="0"/>
              <a:chExt cx="587786" cy="587786"/>
            </a:xfrm>
          </p:grpSpPr>
          <p:sp>
            <p:nvSpPr>
              <p:cNvPr id="273" name="Circle"/>
              <p:cNvSpPr/>
              <p:nvPr/>
            </p:nvSpPr>
            <p:spPr>
              <a:xfrm>
                <a:off x="0" y="0"/>
                <a:ext cx="587787" cy="587787"/>
              </a:xfrm>
              <a:prstGeom prst="ellipse">
                <a:avLst/>
              </a:prstGeom>
              <a:solidFill>
                <a:srgbClr val="FF000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74" name="D"/>
              <p:cNvSpPr txBox="1"/>
              <p:nvPr/>
            </p:nvSpPr>
            <p:spPr>
              <a:xfrm>
                <a:off x="85457" y="23017"/>
                <a:ext cx="416873" cy="5417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D</a:t>
                </a:r>
              </a:p>
            </p:txBody>
          </p:sp>
        </p:grpSp>
        <p:grpSp>
          <p:nvGrpSpPr>
            <p:cNvPr id="278" name="Group"/>
            <p:cNvGrpSpPr/>
            <p:nvPr/>
          </p:nvGrpSpPr>
          <p:grpSpPr>
            <a:xfrm>
              <a:off x="2840969" y="783715"/>
              <a:ext cx="587788" cy="587788"/>
              <a:chOff x="0" y="0"/>
              <a:chExt cx="587786" cy="587786"/>
            </a:xfrm>
          </p:grpSpPr>
          <p:sp>
            <p:nvSpPr>
              <p:cNvPr id="276" name="Circle"/>
              <p:cNvSpPr/>
              <p:nvPr/>
            </p:nvSpPr>
            <p:spPr>
              <a:xfrm>
                <a:off x="0" y="0"/>
                <a:ext cx="587787" cy="587787"/>
              </a:xfrm>
              <a:prstGeom prst="ellipse">
                <a:avLst/>
              </a:prstGeom>
              <a:solidFill>
                <a:srgbClr val="FF000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77" name="C"/>
              <p:cNvSpPr txBox="1"/>
              <p:nvPr/>
            </p:nvSpPr>
            <p:spPr>
              <a:xfrm>
                <a:off x="85457" y="23017"/>
                <a:ext cx="416873" cy="5417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C</a:t>
                </a:r>
              </a:p>
            </p:txBody>
          </p:sp>
        </p:grpSp>
        <p:grpSp>
          <p:nvGrpSpPr>
            <p:cNvPr id="281" name="Group"/>
            <p:cNvGrpSpPr/>
            <p:nvPr/>
          </p:nvGrpSpPr>
          <p:grpSpPr>
            <a:xfrm>
              <a:off x="1273537" y="3232827"/>
              <a:ext cx="587788" cy="587788"/>
              <a:chOff x="0" y="0"/>
              <a:chExt cx="587786" cy="587786"/>
            </a:xfrm>
          </p:grpSpPr>
          <p:sp>
            <p:nvSpPr>
              <p:cNvPr id="279" name="Circle"/>
              <p:cNvSpPr/>
              <p:nvPr/>
            </p:nvSpPr>
            <p:spPr>
              <a:xfrm>
                <a:off x="0" y="0"/>
                <a:ext cx="587787" cy="587787"/>
              </a:xfrm>
              <a:prstGeom prst="ellipse">
                <a:avLst/>
              </a:prstGeom>
              <a:solidFill>
                <a:srgbClr val="FF000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80" name="G"/>
              <p:cNvSpPr txBox="1"/>
              <p:nvPr/>
            </p:nvSpPr>
            <p:spPr>
              <a:xfrm>
                <a:off x="74551" y="23017"/>
                <a:ext cx="438685" cy="5417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G</a:t>
                </a:r>
              </a:p>
            </p:txBody>
          </p:sp>
        </p:grpSp>
        <p:sp>
          <p:nvSpPr>
            <p:cNvPr id="282" name="Line"/>
            <p:cNvSpPr/>
            <p:nvPr/>
          </p:nvSpPr>
          <p:spPr>
            <a:xfrm>
              <a:off x="2253182" y="2449111"/>
              <a:ext cx="783717" cy="783717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3" name="Line"/>
            <p:cNvSpPr/>
            <p:nvPr/>
          </p:nvSpPr>
          <p:spPr>
            <a:xfrm flipH="1">
              <a:off x="1861324" y="3624685"/>
              <a:ext cx="1077610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4" name="Line"/>
            <p:cNvSpPr/>
            <p:nvPr/>
          </p:nvSpPr>
          <p:spPr>
            <a:xfrm flipH="1" flipV="1">
              <a:off x="489822" y="2938934"/>
              <a:ext cx="783716" cy="489823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5" name="7"/>
            <p:cNvSpPr txBox="1"/>
            <p:nvPr/>
          </p:nvSpPr>
          <p:spPr>
            <a:xfrm>
              <a:off x="2253182" y="3526720"/>
              <a:ext cx="391859" cy="369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7</a:t>
              </a:r>
            </a:p>
          </p:txBody>
        </p:sp>
        <p:sp>
          <p:nvSpPr>
            <p:cNvPr id="286" name="2"/>
            <p:cNvSpPr txBox="1"/>
            <p:nvPr/>
          </p:nvSpPr>
          <p:spPr>
            <a:xfrm>
              <a:off x="2028680" y="2855256"/>
              <a:ext cx="391859" cy="369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</a:t>
              </a:r>
            </a:p>
          </p:txBody>
        </p:sp>
        <p:sp>
          <p:nvSpPr>
            <p:cNvPr id="287" name="10"/>
            <p:cNvSpPr txBox="1"/>
            <p:nvPr/>
          </p:nvSpPr>
          <p:spPr>
            <a:xfrm>
              <a:off x="2363392" y="2420538"/>
              <a:ext cx="616361" cy="369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10</a:t>
              </a:r>
            </a:p>
          </p:txBody>
        </p:sp>
        <p:sp>
          <p:nvSpPr>
            <p:cNvPr id="288" name="18"/>
            <p:cNvSpPr txBox="1"/>
            <p:nvPr/>
          </p:nvSpPr>
          <p:spPr>
            <a:xfrm>
              <a:off x="2712392" y="1818466"/>
              <a:ext cx="602073" cy="369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18</a:t>
              </a:r>
            </a:p>
          </p:txBody>
        </p:sp>
        <p:sp>
          <p:nvSpPr>
            <p:cNvPr id="289" name="3"/>
            <p:cNvSpPr txBox="1"/>
            <p:nvPr/>
          </p:nvSpPr>
          <p:spPr>
            <a:xfrm>
              <a:off x="3428756" y="1371502"/>
              <a:ext cx="391859" cy="369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3</a:t>
              </a:r>
            </a:p>
          </p:txBody>
        </p:sp>
        <p:sp>
          <p:nvSpPr>
            <p:cNvPr id="290" name="4"/>
            <p:cNvSpPr txBox="1"/>
            <p:nvPr/>
          </p:nvSpPr>
          <p:spPr>
            <a:xfrm>
              <a:off x="2238897" y="1596004"/>
              <a:ext cx="391858" cy="369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4</a:t>
              </a:r>
            </a:p>
          </p:txBody>
        </p:sp>
        <p:sp>
          <p:nvSpPr>
            <p:cNvPr id="291" name="3"/>
            <p:cNvSpPr txBox="1"/>
            <p:nvPr/>
          </p:nvSpPr>
          <p:spPr>
            <a:xfrm>
              <a:off x="2310328" y="587786"/>
              <a:ext cx="391859" cy="369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3</a:t>
              </a:r>
            </a:p>
          </p:txBody>
        </p:sp>
        <p:sp>
          <p:nvSpPr>
            <p:cNvPr id="292" name="7"/>
            <p:cNvSpPr txBox="1"/>
            <p:nvPr/>
          </p:nvSpPr>
          <p:spPr>
            <a:xfrm>
              <a:off x="1665395" y="1371502"/>
              <a:ext cx="391859" cy="369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7</a:t>
              </a:r>
            </a:p>
          </p:txBody>
        </p:sp>
        <p:sp>
          <p:nvSpPr>
            <p:cNvPr id="293" name="8"/>
            <p:cNvSpPr txBox="1"/>
            <p:nvPr/>
          </p:nvSpPr>
          <p:spPr>
            <a:xfrm>
              <a:off x="1273537" y="1665396"/>
              <a:ext cx="391859" cy="369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8</a:t>
              </a:r>
            </a:p>
          </p:txBody>
        </p:sp>
        <p:sp>
          <p:nvSpPr>
            <p:cNvPr id="294" name="9"/>
            <p:cNvSpPr txBox="1"/>
            <p:nvPr/>
          </p:nvSpPr>
          <p:spPr>
            <a:xfrm>
              <a:off x="881680" y="2253182"/>
              <a:ext cx="391859" cy="369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9</a:t>
              </a:r>
            </a:p>
          </p:txBody>
        </p:sp>
        <p:sp>
          <p:nvSpPr>
            <p:cNvPr id="295" name="3"/>
            <p:cNvSpPr txBox="1"/>
            <p:nvPr/>
          </p:nvSpPr>
          <p:spPr>
            <a:xfrm>
              <a:off x="671465" y="3122617"/>
              <a:ext cx="391859" cy="369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3</a:t>
              </a:r>
            </a:p>
          </p:txBody>
        </p:sp>
        <p:sp>
          <p:nvSpPr>
            <p:cNvPr id="296" name="Line"/>
            <p:cNvSpPr/>
            <p:nvPr/>
          </p:nvSpPr>
          <p:spPr>
            <a:xfrm flipV="1">
              <a:off x="742896" y="1147000"/>
              <a:ext cx="881682" cy="391859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97" name="10"/>
            <p:cNvSpPr txBox="1"/>
            <p:nvPr/>
          </p:nvSpPr>
          <p:spPr>
            <a:xfrm>
              <a:off x="783715" y="979644"/>
              <a:ext cx="616361" cy="369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10</a:t>
              </a:r>
            </a:p>
          </p:txBody>
        </p:sp>
        <p:sp>
          <p:nvSpPr>
            <p:cNvPr id="298" name="2"/>
            <p:cNvSpPr txBox="1"/>
            <p:nvPr/>
          </p:nvSpPr>
          <p:spPr>
            <a:xfrm>
              <a:off x="3428756" y="0"/>
              <a:ext cx="391859" cy="369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</a:t>
              </a:r>
            </a:p>
          </p:txBody>
        </p:sp>
      </p:grpSp>
      <p:grpSp>
        <p:nvGrpSpPr>
          <p:cNvPr id="354" name="Group"/>
          <p:cNvGrpSpPr/>
          <p:nvPr/>
        </p:nvGrpSpPr>
        <p:grpSpPr>
          <a:xfrm>
            <a:off x="6642108" y="2224895"/>
            <a:ext cx="4428803" cy="3895807"/>
            <a:chOff x="0" y="0"/>
            <a:chExt cx="4428801" cy="3895806"/>
          </a:xfrm>
        </p:grpSpPr>
        <p:sp>
          <p:nvSpPr>
            <p:cNvPr id="300" name="Line"/>
            <p:cNvSpPr/>
            <p:nvPr/>
          </p:nvSpPr>
          <p:spPr>
            <a:xfrm>
              <a:off x="1844989" y="107028"/>
              <a:ext cx="2583813" cy="3330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600" extrusionOk="0">
                  <a:moveTo>
                    <a:pt x="0" y="3927"/>
                  </a:moveTo>
                  <a:cubicBezTo>
                    <a:pt x="1667" y="1964"/>
                    <a:pt x="3333" y="0"/>
                    <a:pt x="6400" y="0"/>
                  </a:cubicBezTo>
                  <a:cubicBezTo>
                    <a:pt x="9467" y="0"/>
                    <a:pt x="16000" y="1527"/>
                    <a:pt x="18400" y="3927"/>
                  </a:cubicBezTo>
                  <a:cubicBezTo>
                    <a:pt x="20800" y="6327"/>
                    <a:pt x="21600" y="11455"/>
                    <a:pt x="20800" y="14400"/>
                  </a:cubicBezTo>
                  <a:cubicBezTo>
                    <a:pt x="20000" y="17345"/>
                    <a:pt x="14800" y="20400"/>
                    <a:pt x="13600" y="21600"/>
                  </a:cubicBezTo>
                </a:path>
              </a:pathLst>
            </a:cu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01" name="4"/>
            <p:cNvSpPr txBox="1"/>
            <p:nvPr/>
          </p:nvSpPr>
          <p:spPr>
            <a:xfrm>
              <a:off x="69391" y="1959289"/>
              <a:ext cx="391859" cy="369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4</a:t>
              </a:r>
            </a:p>
          </p:txBody>
        </p:sp>
        <p:sp>
          <p:nvSpPr>
            <p:cNvPr id="302" name="Line"/>
            <p:cNvSpPr/>
            <p:nvPr/>
          </p:nvSpPr>
          <p:spPr>
            <a:xfrm flipH="1">
              <a:off x="3471616" y="2351147"/>
              <a:ext cx="489824" cy="97964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03" name="25"/>
            <p:cNvSpPr txBox="1"/>
            <p:nvPr/>
          </p:nvSpPr>
          <p:spPr>
            <a:xfrm>
              <a:off x="3171599" y="2769537"/>
              <a:ext cx="616360" cy="369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25</a:t>
              </a:r>
            </a:p>
          </p:txBody>
        </p:sp>
        <p:sp>
          <p:nvSpPr>
            <p:cNvPr id="304" name="Line"/>
            <p:cNvSpPr/>
            <p:nvPr/>
          </p:nvSpPr>
          <p:spPr>
            <a:xfrm>
              <a:off x="1861324" y="1077609"/>
              <a:ext cx="195930" cy="88168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05" name="Line"/>
            <p:cNvSpPr/>
            <p:nvPr/>
          </p:nvSpPr>
          <p:spPr>
            <a:xfrm flipV="1">
              <a:off x="2253182" y="1273537"/>
              <a:ext cx="685752" cy="979646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06" name="Line"/>
            <p:cNvSpPr/>
            <p:nvPr/>
          </p:nvSpPr>
          <p:spPr>
            <a:xfrm flipH="1" flipV="1">
              <a:off x="2057253" y="1175573"/>
              <a:ext cx="1567433" cy="107761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07" name="Line"/>
            <p:cNvSpPr/>
            <p:nvPr/>
          </p:nvSpPr>
          <p:spPr>
            <a:xfrm flipV="1">
              <a:off x="489822" y="2351146"/>
              <a:ext cx="1273539" cy="391859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08" name="Line"/>
            <p:cNvSpPr/>
            <p:nvPr/>
          </p:nvSpPr>
          <p:spPr>
            <a:xfrm flipV="1">
              <a:off x="1861324" y="2449111"/>
              <a:ext cx="1861326" cy="979646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09" name="Line"/>
            <p:cNvSpPr/>
            <p:nvPr/>
          </p:nvSpPr>
          <p:spPr>
            <a:xfrm flipV="1">
              <a:off x="305270" y="1800956"/>
              <a:ext cx="97965" cy="685752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10" name="Line"/>
            <p:cNvSpPr/>
            <p:nvPr/>
          </p:nvSpPr>
          <p:spPr>
            <a:xfrm>
              <a:off x="587786" y="1665395"/>
              <a:ext cx="1175575" cy="489824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11" name="Line"/>
            <p:cNvSpPr/>
            <p:nvPr/>
          </p:nvSpPr>
          <p:spPr>
            <a:xfrm>
              <a:off x="2114399" y="924540"/>
              <a:ext cx="922500" cy="1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12" name="Line"/>
            <p:cNvSpPr/>
            <p:nvPr/>
          </p:nvSpPr>
          <p:spPr>
            <a:xfrm>
              <a:off x="3232827" y="1273538"/>
              <a:ext cx="489823" cy="783716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315" name="Group"/>
            <p:cNvGrpSpPr/>
            <p:nvPr/>
          </p:nvGrpSpPr>
          <p:grpSpPr>
            <a:xfrm>
              <a:off x="195928" y="1273538"/>
              <a:ext cx="587788" cy="587787"/>
              <a:chOff x="0" y="0"/>
              <a:chExt cx="587786" cy="587786"/>
            </a:xfrm>
          </p:grpSpPr>
          <p:sp>
            <p:nvSpPr>
              <p:cNvPr id="313" name="Circle"/>
              <p:cNvSpPr/>
              <p:nvPr/>
            </p:nvSpPr>
            <p:spPr>
              <a:xfrm>
                <a:off x="0" y="0"/>
                <a:ext cx="587787" cy="587787"/>
              </a:xfrm>
              <a:prstGeom prst="ellipse">
                <a:avLst/>
              </a:prstGeom>
              <a:solidFill>
                <a:srgbClr val="FF000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314" name="A"/>
              <p:cNvSpPr txBox="1"/>
              <p:nvPr/>
            </p:nvSpPr>
            <p:spPr>
              <a:xfrm>
                <a:off x="85457" y="23017"/>
                <a:ext cx="416873" cy="5417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A</a:t>
                </a:r>
              </a:p>
            </p:txBody>
          </p:sp>
        </p:grpSp>
        <p:grpSp>
          <p:nvGrpSpPr>
            <p:cNvPr id="318" name="Group"/>
            <p:cNvGrpSpPr/>
            <p:nvPr/>
          </p:nvGrpSpPr>
          <p:grpSpPr>
            <a:xfrm>
              <a:off x="0" y="2449111"/>
              <a:ext cx="587787" cy="587788"/>
              <a:chOff x="0" y="0"/>
              <a:chExt cx="587786" cy="587786"/>
            </a:xfrm>
          </p:grpSpPr>
          <p:sp>
            <p:nvSpPr>
              <p:cNvPr id="316" name="Circle"/>
              <p:cNvSpPr/>
              <p:nvPr/>
            </p:nvSpPr>
            <p:spPr>
              <a:xfrm>
                <a:off x="0" y="0"/>
                <a:ext cx="587787" cy="587787"/>
              </a:xfrm>
              <a:prstGeom prst="ellipse">
                <a:avLst/>
              </a:prstGeom>
              <a:solidFill>
                <a:srgbClr val="FF000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317" name="H"/>
              <p:cNvSpPr txBox="1"/>
              <p:nvPr/>
            </p:nvSpPr>
            <p:spPr>
              <a:xfrm>
                <a:off x="74551" y="23017"/>
                <a:ext cx="438685" cy="5417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H</a:t>
                </a:r>
              </a:p>
            </p:txBody>
          </p:sp>
        </p:grpSp>
        <p:grpSp>
          <p:nvGrpSpPr>
            <p:cNvPr id="321" name="Group"/>
            <p:cNvGrpSpPr/>
            <p:nvPr/>
          </p:nvGrpSpPr>
          <p:grpSpPr>
            <a:xfrm>
              <a:off x="1763360" y="1959289"/>
              <a:ext cx="587787" cy="587788"/>
              <a:chOff x="0" y="0"/>
              <a:chExt cx="587786" cy="587786"/>
            </a:xfrm>
          </p:grpSpPr>
          <p:sp>
            <p:nvSpPr>
              <p:cNvPr id="319" name="Circle"/>
              <p:cNvSpPr/>
              <p:nvPr/>
            </p:nvSpPr>
            <p:spPr>
              <a:xfrm>
                <a:off x="0" y="0"/>
                <a:ext cx="587787" cy="587787"/>
              </a:xfrm>
              <a:prstGeom prst="ellipse">
                <a:avLst/>
              </a:prstGeom>
              <a:solidFill>
                <a:srgbClr val="FF000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320" name="B"/>
              <p:cNvSpPr txBox="1"/>
              <p:nvPr/>
            </p:nvSpPr>
            <p:spPr>
              <a:xfrm>
                <a:off x="96267" y="23017"/>
                <a:ext cx="395252" cy="5417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B</a:t>
                </a:r>
              </a:p>
            </p:txBody>
          </p:sp>
        </p:grpSp>
        <p:grpSp>
          <p:nvGrpSpPr>
            <p:cNvPr id="324" name="Group"/>
            <p:cNvGrpSpPr/>
            <p:nvPr/>
          </p:nvGrpSpPr>
          <p:grpSpPr>
            <a:xfrm>
              <a:off x="1567431" y="685751"/>
              <a:ext cx="587788" cy="587787"/>
              <a:chOff x="0" y="0"/>
              <a:chExt cx="587786" cy="587786"/>
            </a:xfrm>
          </p:grpSpPr>
          <p:sp>
            <p:nvSpPr>
              <p:cNvPr id="322" name="Circle"/>
              <p:cNvSpPr/>
              <p:nvPr/>
            </p:nvSpPr>
            <p:spPr>
              <a:xfrm>
                <a:off x="0" y="0"/>
                <a:ext cx="587787" cy="587787"/>
              </a:xfrm>
              <a:prstGeom prst="ellipse">
                <a:avLst/>
              </a:prstGeom>
              <a:solidFill>
                <a:srgbClr val="FF000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323" name="F"/>
              <p:cNvSpPr txBox="1"/>
              <p:nvPr/>
            </p:nvSpPr>
            <p:spPr>
              <a:xfrm>
                <a:off x="107269" y="23017"/>
                <a:ext cx="373248" cy="5417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F</a:t>
                </a:r>
              </a:p>
            </p:txBody>
          </p:sp>
        </p:grpSp>
        <p:grpSp>
          <p:nvGrpSpPr>
            <p:cNvPr id="327" name="Group"/>
            <p:cNvGrpSpPr/>
            <p:nvPr/>
          </p:nvGrpSpPr>
          <p:grpSpPr>
            <a:xfrm>
              <a:off x="2938933" y="3232827"/>
              <a:ext cx="587788" cy="587788"/>
              <a:chOff x="0" y="0"/>
              <a:chExt cx="587786" cy="587786"/>
            </a:xfrm>
          </p:grpSpPr>
          <p:sp>
            <p:nvSpPr>
              <p:cNvPr id="325" name="Circle"/>
              <p:cNvSpPr/>
              <p:nvPr/>
            </p:nvSpPr>
            <p:spPr>
              <a:xfrm>
                <a:off x="0" y="0"/>
                <a:ext cx="587787" cy="587787"/>
              </a:xfrm>
              <a:prstGeom prst="ellipse">
                <a:avLst/>
              </a:prstGeom>
              <a:solidFill>
                <a:srgbClr val="FF000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326" name="E"/>
              <p:cNvSpPr txBox="1"/>
              <p:nvPr/>
            </p:nvSpPr>
            <p:spPr>
              <a:xfrm>
                <a:off x="96267" y="23017"/>
                <a:ext cx="395252" cy="5417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E</a:t>
                </a:r>
              </a:p>
            </p:txBody>
          </p:sp>
        </p:grpSp>
        <p:grpSp>
          <p:nvGrpSpPr>
            <p:cNvPr id="330" name="Group"/>
            <p:cNvGrpSpPr/>
            <p:nvPr/>
          </p:nvGrpSpPr>
          <p:grpSpPr>
            <a:xfrm>
              <a:off x="3526720" y="2057253"/>
              <a:ext cx="587788" cy="587788"/>
              <a:chOff x="0" y="0"/>
              <a:chExt cx="587786" cy="587786"/>
            </a:xfrm>
          </p:grpSpPr>
          <p:sp>
            <p:nvSpPr>
              <p:cNvPr id="328" name="Circle"/>
              <p:cNvSpPr/>
              <p:nvPr/>
            </p:nvSpPr>
            <p:spPr>
              <a:xfrm>
                <a:off x="0" y="0"/>
                <a:ext cx="587787" cy="587787"/>
              </a:xfrm>
              <a:prstGeom prst="ellipse">
                <a:avLst/>
              </a:prstGeom>
              <a:solidFill>
                <a:srgbClr val="FF000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329" name="D"/>
              <p:cNvSpPr txBox="1"/>
              <p:nvPr/>
            </p:nvSpPr>
            <p:spPr>
              <a:xfrm>
                <a:off x="85457" y="23017"/>
                <a:ext cx="416873" cy="5417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D</a:t>
                </a:r>
              </a:p>
            </p:txBody>
          </p:sp>
        </p:grpSp>
        <p:grpSp>
          <p:nvGrpSpPr>
            <p:cNvPr id="333" name="Group"/>
            <p:cNvGrpSpPr/>
            <p:nvPr/>
          </p:nvGrpSpPr>
          <p:grpSpPr>
            <a:xfrm>
              <a:off x="2840969" y="783715"/>
              <a:ext cx="587788" cy="587788"/>
              <a:chOff x="0" y="0"/>
              <a:chExt cx="587786" cy="587786"/>
            </a:xfrm>
          </p:grpSpPr>
          <p:sp>
            <p:nvSpPr>
              <p:cNvPr id="331" name="Circle"/>
              <p:cNvSpPr/>
              <p:nvPr/>
            </p:nvSpPr>
            <p:spPr>
              <a:xfrm>
                <a:off x="0" y="0"/>
                <a:ext cx="587787" cy="587787"/>
              </a:xfrm>
              <a:prstGeom prst="ellipse">
                <a:avLst/>
              </a:prstGeom>
              <a:solidFill>
                <a:srgbClr val="FF000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332" name="C"/>
              <p:cNvSpPr txBox="1"/>
              <p:nvPr/>
            </p:nvSpPr>
            <p:spPr>
              <a:xfrm>
                <a:off x="85457" y="23017"/>
                <a:ext cx="416873" cy="5417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C</a:t>
                </a:r>
              </a:p>
            </p:txBody>
          </p:sp>
        </p:grpSp>
        <p:grpSp>
          <p:nvGrpSpPr>
            <p:cNvPr id="336" name="Group"/>
            <p:cNvGrpSpPr/>
            <p:nvPr/>
          </p:nvGrpSpPr>
          <p:grpSpPr>
            <a:xfrm>
              <a:off x="1273537" y="3232827"/>
              <a:ext cx="587788" cy="587788"/>
              <a:chOff x="0" y="0"/>
              <a:chExt cx="587786" cy="587786"/>
            </a:xfrm>
          </p:grpSpPr>
          <p:sp>
            <p:nvSpPr>
              <p:cNvPr id="334" name="Circle"/>
              <p:cNvSpPr/>
              <p:nvPr/>
            </p:nvSpPr>
            <p:spPr>
              <a:xfrm>
                <a:off x="0" y="0"/>
                <a:ext cx="587787" cy="587787"/>
              </a:xfrm>
              <a:prstGeom prst="ellipse">
                <a:avLst/>
              </a:prstGeom>
              <a:solidFill>
                <a:srgbClr val="FF000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335" name="G"/>
              <p:cNvSpPr txBox="1"/>
              <p:nvPr/>
            </p:nvSpPr>
            <p:spPr>
              <a:xfrm>
                <a:off x="74551" y="23017"/>
                <a:ext cx="438685" cy="5417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G</a:t>
                </a:r>
              </a:p>
            </p:txBody>
          </p:sp>
        </p:grpSp>
        <p:sp>
          <p:nvSpPr>
            <p:cNvPr id="337" name="Line"/>
            <p:cNvSpPr/>
            <p:nvPr/>
          </p:nvSpPr>
          <p:spPr>
            <a:xfrm>
              <a:off x="2253182" y="2449111"/>
              <a:ext cx="783717" cy="783717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38" name="Line"/>
            <p:cNvSpPr/>
            <p:nvPr/>
          </p:nvSpPr>
          <p:spPr>
            <a:xfrm flipH="1">
              <a:off x="1861324" y="3624685"/>
              <a:ext cx="1077610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39" name="Line"/>
            <p:cNvSpPr/>
            <p:nvPr/>
          </p:nvSpPr>
          <p:spPr>
            <a:xfrm flipH="1" flipV="1">
              <a:off x="489822" y="2938934"/>
              <a:ext cx="783716" cy="489823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40" name="7"/>
            <p:cNvSpPr txBox="1"/>
            <p:nvPr/>
          </p:nvSpPr>
          <p:spPr>
            <a:xfrm>
              <a:off x="2253182" y="3526720"/>
              <a:ext cx="391859" cy="369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7</a:t>
              </a:r>
            </a:p>
          </p:txBody>
        </p:sp>
        <p:sp>
          <p:nvSpPr>
            <p:cNvPr id="341" name="2"/>
            <p:cNvSpPr txBox="1"/>
            <p:nvPr/>
          </p:nvSpPr>
          <p:spPr>
            <a:xfrm>
              <a:off x="2028680" y="2855256"/>
              <a:ext cx="391859" cy="369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</a:t>
              </a:r>
            </a:p>
          </p:txBody>
        </p:sp>
        <p:sp>
          <p:nvSpPr>
            <p:cNvPr id="342" name="10"/>
            <p:cNvSpPr txBox="1"/>
            <p:nvPr/>
          </p:nvSpPr>
          <p:spPr>
            <a:xfrm>
              <a:off x="2363392" y="2420538"/>
              <a:ext cx="616361" cy="369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10</a:t>
              </a:r>
            </a:p>
          </p:txBody>
        </p:sp>
        <p:sp>
          <p:nvSpPr>
            <p:cNvPr id="343" name="18"/>
            <p:cNvSpPr txBox="1"/>
            <p:nvPr/>
          </p:nvSpPr>
          <p:spPr>
            <a:xfrm>
              <a:off x="2712392" y="1818466"/>
              <a:ext cx="602073" cy="369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18</a:t>
              </a:r>
            </a:p>
          </p:txBody>
        </p:sp>
        <p:sp>
          <p:nvSpPr>
            <p:cNvPr id="344" name="3"/>
            <p:cNvSpPr txBox="1"/>
            <p:nvPr/>
          </p:nvSpPr>
          <p:spPr>
            <a:xfrm>
              <a:off x="3428756" y="1371502"/>
              <a:ext cx="391859" cy="369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3</a:t>
              </a:r>
            </a:p>
          </p:txBody>
        </p:sp>
        <p:sp>
          <p:nvSpPr>
            <p:cNvPr id="345" name="4"/>
            <p:cNvSpPr txBox="1"/>
            <p:nvPr/>
          </p:nvSpPr>
          <p:spPr>
            <a:xfrm>
              <a:off x="2238897" y="1596004"/>
              <a:ext cx="391858" cy="369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4</a:t>
              </a:r>
            </a:p>
          </p:txBody>
        </p:sp>
        <p:sp>
          <p:nvSpPr>
            <p:cNvPr id="346" name="3"/>
            <p:cNvSpPr txBox="1"/>
            <p:nvPr/>
          </p:nvSpPr>
          <p:spPr>
            <a:xfrm>
              <a:off x="2310328" y="587786"/>
              <a:ext cx="391859" cy="369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3</a:t>
              </a:r>
            </a:p>
          </p:txBody>
        </p:sp>
        <p:sp>
          <p:nvSpPr>
            <p:cNvPr id="347" name="7"/>
            <p:cNvSpPr txBox="1"/>
            <p:nvPr/>
          </p:nvSpPr>
          <p:spPr>
            <a:xfrm>
              <a:off x="1665395" y="1371502"/>
              <a:ext cx="391859" cy="369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7</a:t>
              </a:r>
            </a:p>
          </p:txBody>
        </p:sp>
        <p:sp>
          <p:nvSpPr>
            <p:cNvPr id="348" name="8"/>
            <p:cNvSpPr txBox="1"/>
            <p:nvPr/>
          </p:nvSpPr>
          <p:spPr>
            <a:xfrm>
              <a:off x="1273537" y="1665396"/>
              <a:ext cx="391859" cy="369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8</a:t>
              </a:r>
            </a:p>
          </p:txBody>
        </p:sp>
        <p:sp>
          <p:nvSpPr>
            <p:cNvPr id="349" name="9"/>
            <p:cNvSpPr txBox="1"/>
            <p:nvPr/>
          </p:nvSpPr>
          <p:spPr>
            <a:xfrm>
              <a:off x="881680" y="2253182"/>
              <a:ext cx="391859" cy="369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9</a:t>
              </a:r>
            </a:p>
          </p:txBody>
        </p:sp>
        <p:sp>
          <p:nvSpPr>
            <p:cNvPr id="350" name="3"/>
            <p:cNvSpPr txBox="1"/>
            <p:nvPr/>
          </p:nvSpPr>
          <p:spPr>
            <a:xfrm>
              <a:off x="671465" y="3122617"/>
              <a:ext cx="391859" cy="369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3</a:t>
              </a:r>
            </a:p>
          </p:txBody>
        </p:sp>
        <p:sp>
          <p:nvSpPr>
            <p:cNvPr id="351" name="Line"/>
            <p:cNvSpPr/>
            <p:nvPr/>
          </p:nvSpPr>
          <p:spPr>
            <a:xfrm flipV="1">
              <a:off x="742896" y="1147000"/>
              <a:ext cx="881682" cy="391859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52" name="10"/>
            <p:cNvSpPr txBox="1"/>
            <p:nvPr/>
          </p:nvSpPr>
          <p:spPr>
            <a:xfrm>
              <a:off x="783715" y="979644"/>
              <a:ext cx="616361" cy="369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10</a:t>
              </a:r>
            </a:p>
          </p:txBody>
        </p:sp>
        <p:sp>
          <p:nvSpPr>
            <p:cNvPr id="353" name="2"/>
            <p:cNvSpPr txBox="1"/>
            <p:nvPr/>
          </p:nvSpPr>
          <p:spPr>
            <a:xfrm>
              <a:off x="3428756" y="0"/>
              <a:ext cx="391859" cy="369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</a:t>
              </a:r>
            </a:p>
          </p:txBody>
        </p:sp>
      </p:grpSp>
      <p:sp>
        <p:nvSpPr>
          <p:cNvPr id="355" name="Star"/>
          <p:cNvSpPr/>
          <p:nvPr/>
        </p:nvSpPr>
        <p:spPr>
          <a:xfrm>
            <a:off x="8884855" y="2863444"/>
            <a:ext cx="628480" cy="603810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6" name="Star"/>
          <p:cNvSpPr/>
          <p:nvPr/>
        </p:nvSpPr>
        <p:spPr>
          <a:xfrm>
            <a:off x="2348038" y="3301136"/>
            <a:ext cx="628479" cy="603811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Kruskal’s Algorithm: Walk-Through"/>
          <p:cNvSpPr txBox="1"/>
          <p:nvPr/>
        </p:nvSpPr>
        <p:spPr>
          <a:xfrm>
            <a:off x="1724693" y="532122"/>
            <a:ext cx="8737672" cy="715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Kruskal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Walk-Through</a:t>
            </a:r>
          </a:p>
        </p:txBody>
      </p:sp>
      <p:sp>
        <p:nvSpPr>
          <p:cNvPr id="1584" name="Consider an undirected, weight graph"/>
          <p:cNvSpPr txBox="1"/>
          <p:nvPr/>
        </p:nvSpPr>
        <p:spPr>
          <a:xfrm>
            <a:off x="5605462" y="1524000"/>
            <a:ext cx="4071938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Consider an undirected, weight graph</a:t>
            </a:r>
          </a:p>
        </p:txBody>
      </p:sp>
      <p:sp>
        <p:nvSpPr>
          <p:cNvPr id="1585" name="5"/>
          <p:cNvSpPr txBox="1"/>
          <p:nvPr/>
        </p:nvSpPr>
        <p:spPr>
          <a:xfrm>
            <a:off x="2111375" y="2819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5</a:t>
            </a:r>
          </a:p>
        </p:txBody>
      </p:sp>
      <p:sp>
        <p:nvSpPr>
          <p:cNvPr id="1586" name="Line"/>
          <p:cNvSpPr/>
          <p:nvPr/>
        </p:nvSpPr>
        <p:spPr>
          <a:xfrm flipH="1">
            <a:off x="4757738" y="3124199"/>
            <a:ext cx="3810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87" name="1"/>
          <p:cNvSpPr txBox="1"/>
          <p:nvPr/>
        </p:nvSpPr>
        <p:spPr>
          <a:xfrm>
            <a:off x="4524375" y="3449637"/>
            <a:ext cx="479425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</a:t>
            </a:r>
          </a:p>
        </p:txBody>
      </p:sp>
      <p:sp>
        <p:nvSpPr>
          <p:cNvPr id="1588" name="Line"/>
          <p:cNvSpPr/>
          <p:nvPr/>
        </p:nvSpPr>
        <p:spPr>
          <a:xfrm>
            <a:off x="3505200" y="2133599"/>
            <a:ext cx="152401" cy="685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89" name="Line"/>
          <p:cNvSpPr/>
          <p:nvPr/>
        </p:nvSpPr>
        <p:spPr>
          <a:xfrm flipV="1">
            <a:off x="3809999" y="2285999"/>
            <a:ext cx="5334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90" name="Line"/>
          <p:cNvSpPr/>
          <p:nvPr/>
        </p:nvSpPr>
        <p:spPr>
          <a:xfrm flipH="1" flipV="1">
            <a:off x="3657600" y="2209799"/>
            <a:ext cx="1219201" cy="838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91" name="Line"/>
          <p:cNvSpPr/>
          <p:nvPr/>
        </p:nvSpPr>
        <p:spPr>
          <a:xfrm flipV="1">
            <a:off x="2438399" y="3124199"/>
            <a:ext cx="990602" cy="304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92" name="Line"/>
          <p:cNvSpPr/>
          <p:nvPr/>
        </p:nvSpPr>
        <p:spPr>
          <a:xfrm flipV="1">
            <a:off x="3352800" y="3200399"/>
            <a:ext cx="1600201" cy="838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93" name="Line"/>
          <p:cNvSpPr/>
          <p:nvPr/>
        </p:nvSpPr>
        <p:spPr>
          <a:xfrm flipV="1">
            <a:off x="2286000" y="2743200"/>
            <a:ext cx="76201" cy="5334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94" name="Line"/>
          <p:cNvSpPr/>
          <p:nvPr/>
        </p:nvSpPr>
        <p:spPr>
          <a:xfrm>
            <a:off x="2514600" y="2590799"/>
            <a:ext cx="914400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95" name="Line"/>
          <p:cNvSpPr/>
          <p:nvPr/>
        </p:nvSpPr>
        <p:spPr>
          <a:xfrm>
            <a:off x="3702050" y="2014538"/>
            <a:ext cx="609600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96" name="Line"/>
          <p:cNvSpPr/>
          <p:nvPr/>
        </p:nvSpPr>
        <p:spPr>
          <a:xfrm>
            <a:off x="4572000" y="2285999"/>
            <a:ext cx="381000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599" name="Group"/>
          <p:cNvGrpSpPr/>
          <p:nvPr/>
        </p:nvGrpSpPr>
        <p:grpSpPr>
          <a:xfrm>
            <a:off x="2209800" y="2286000"/>
            <a:ext cx="457200" cy="457200"/>
            <a:chOff x="0" y="0"/>
            <a:chExt cx="457200" cy="457200"/>
          </a:xfrm>
        </p:grpSpPr>
        <p:sp>
          <p:nvSpPr>
            <p:cNvPr id="159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598" name="A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grpSp>
        <p:nvGrpSpPr>
          <p:cNvPr id="1602" name="Group"/>
          <p:cNvGrpSpPr/>
          <p:nvPr/>
        </p:nvGrpSpPr>
        <p:grpSpPr>
          <a:xfrm>
            <a:off x="2057400" y="3200400"/>
            <a:ext cx="457200" cy="457200"/>
            <a:chOff x="0" y="0"/>
            <a:chExt cx="457200" cy="457200"/>
          </a:xfrm>
        </p:grpSpPr>
        <p:sp>
          <p:nvSpPr>
            <p:cNvPr id="160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601" name="H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H</a:t>
              </a:r>
            </a:p>
          </p:txBody>
        </p:sp>
      </p:grpSp>
      <p:grpSp>
        <p:nvGrpSpPr>
          <p:cNvPr id="1605" name="Group"/>
          <p:cNvGrpSpPr/>
          <p:nvPr/>
        </p:nvGrpSpPr>
        <p:grpSpPr>
          <a:xfrm>
            <a:off x="3429000" y="2819400"/>
            <a:ext cx="457200" cy="457200"/>
            <a:chOff x="0" y="0"/>
            <a:chExt cx="457200" cy="457200"/>
          </a:xfrm>
        </p:grpSpPr>
        <p:sp>
          <p:nvSpPr>
            <p:cNvPr id="160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604" name="B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B</a:t>
              </a:r>
            </a:p>
          </p:txBody>
        </p:sp>
      </p:grpSp>
      <p:grpSp>
        <p:nvGrpSpPr>
          <p:cNvPr id="1608" name="Group"/>
          <p:cNvGrpSpPr/>
          <p:nvPr/>
        </p:nvGrpSpPr>
        <p:grpSpPr>
          <a:xfrm>
            <a:off x="3276600" y="1828800"/>
            <a:ext cx="457200" cy="457200"/>
            <a:chOff x="0" y="0"/>
            <a:chExt cx="457200" cy="457200"/>
          </a:xfrm>
        </p:grpSpPr>
        <p:sp>
          <p:nvSpPr>
            <p:cNvPr id="160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607" name="F"/>
            <p:cNvSpPr txBox="1"/>
            <p:nvPr/>
          </p:nvSpPr>
          <p:spPr>
            <a:xfrm>
              <a:off x="83438" y="17904"/>
              <a:ext cx="2903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</p:grpSp>
      <p:grpSp>
        <p:nvGrpSpPr>
          <p:cNvPr id="1611" name="Group"/>
          <p:cNvGrpSpPr/>
          <p:nvPr/>
        </p:nvGrpSpPr>
        <p:grpSpPr>
          <a:xfrm>
            <a:off x="4343400" y="3810000"/>
            <a:ext cx="457200" cy="457200"/>
            <a:chOff x="0" y="0"/>
            <a:chExt cx="457200" cy="457200"/>
          </a:xfrm>
        </p:grpSpPr>
        <p:sp>
          <p:nvSpPr>
            <p:cNvPr id="160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610" name="E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</p:grpSp>
      <p:grpSp>
        <p:nvGrpSpPr>
          <p:cNvPr id="1614" name="Group"/>
          <p:cNvGrpSpPr/>
          <p:nvPr/>
        </p:nvGrpSpPr>
        <p:grpSpPr>
          <a:xfrm>
            <a:off x="4800600" y="2895600"/>
            <a:ext cx="457200" cy="457200"/>
            <a:chOff x="0" y="0"/>
            <a:chExt cx="457200" cy="457200"/>
          </a:xfrm>
        </p:grpSpPr>
        <p:sp>
          <p:nvSpPr>
            <p:cNvPr id="161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613" name="D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</p:grpSp>
      <p:grpSp>
        <p:nvGrpSpPr>
          <p:cNvPr id="1617" name="Group"/>
          <p:cNvGrpSpPr/>
          <p:nvPr/>
        </p:nvGrpSpPr>
        <p:grpSpPr>
          <a:xfrm>
            <a:off x="4267200" y="1905000"/>
            <a:ext cx="457200" cy="457200"/>
            <a:chOff x="0" y="0"/>
            <a:chExt cx="457200" cy="457200"/>
          </a:xfrm>
        </p:grpSpPr>
        <p:sp>
          <p:nvSpPr>
            <p:cNvPr id="161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616" name="C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</p:grpSp>
      <p:grpSp>
        <p:nvGrpSpPr>
          <p:cNvPr id="1620" name="Group"/>
          <p:cNvGrpSpPr/>
          <p:nvPr/>
        </p:nvGrpSpPr>
        <p:grpSpPr>
          <a:xfrm>
            <a:off x="3048000" y="3810000"/>
            <a:ext cx="457200" cy="457200"/>
            <a:chOff x="0" y="0"/>
            <a:chExt cx="457200" cy="457200"/>
          </a:xfrm>
        </p:grpSpPr>
        <p:sp>
          <p:nvSpPr>
            <p:cNvPr id="161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619" name="G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G</a:t>
              </a:r>
            </a:p>
          </p:txBody>
        </p:sp>
      </p:grpSp>
      <p:sp>
        <p:nvSpPr>
          <p:cNvPr id="1621" name="Line"/>
          <p:cNvSpPr/>
          <p:nvPr/>
        </p:nvSpPr>
        <p:spPr>
          <a:xfrm>
            <a:off x="3809999" y="3200399"/>
            <a:ext cx="609601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22" name="Line"/>
          <p:cNvSpPr/>
          <p:nvPr/>
        </p:nvSpPr>
        <p:spPr>
          <a:xfrm flipH="1">
            <a:off x="3505200" y="41148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23" name="Line"/>
          <p:cNvSpPr/>
          <p:nvPr/>
        </p:nvSpPr>
        <p:spPr>
          <a:xfrm flipH="1" flipV="1">
            <a:off x="2438400" y="3581399"/>
            <a:ext cx="609601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24" name="3"/>
          <p:cNvSpPr txBox="1"/>
          <p:nvPr/>
        </p:nvSpPr>
        <p:spPr>
          <a:xfrm>
            <a:off x="3810000" y="4038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625" name="2"/>
          <p:cNvSpPr txBox="1"/>
          <p:nvPr/>
        </p:nvSpPr>
        <p:spPr>
          <a:xfrm>
            <a:off x="3635375" y="3516312"/>
            <a:ext cx="3048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1626" name="4"/>
          <p:cNvSpPr txBox="1"/>
          <p:nvPr/>
        </p:nvSpPr>
        <p:spPr>
          <a:xfrm>
            <a:off x="3895725" y="3178175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627" name="6"/>
          <p:cNvSpPr txBox="1"/>
          <p:nvPr/>
        </p:nvSpPr>
        <p:spPr>
          <a:xfrm>
            <a:off x="4167188" y="2709863"/>
            <a:ext cx="46831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6</a:t>
            </a:r>
          </a:p>
        </p:txBody>
      </p:sp>
      <p:sp>
        <p:nvSpPr>
          <p:cNvPr id="1628" name="3"/>
          <p:cNvSpPr txBox="1"/>
          <p:nvPr/>
        </p:nvSpPr>
        <p:spPr>
          <a:xfrm>
            <a:off x="47244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629" name="4"/>
          <p:cNvSpPr txBox="1"/>
          <p:nvPr/>
        </p:nvSpPr>
        <p:spPr>
          <a:xfrm>
            <a:off x="3798888" y="253682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630" name="3"/>
          <p:cNvSpPr txBox="1"/>
          <p:nvPr/>
        </p:nvSpPr>
        <p:spPr>
          <a:xfrm>
            <a:off x="3854450" y="1752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631" name="4"/>
          <p:cNvSpPr txBox="1"/>
          <p:nvPr/>
        </p:nvSpPr>
        <p:spPr>
          <a:xfrm>
            <a:off x="33528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632" name="8"/>
          <p:cNvSpPr txBox="1"/>
          <p:nvPr/>
        </p:nvSpPr>
        <p:spPr>
          <a:xfrm>
            <a:off x="3048000" y="25908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1633" name="4"/>
          <p:cNvSpPr txBox="1"/>
          <p:nvPr/>
        </p:nvSpPr>
        <p:spPr>
          <a:xfrm>
            <a:off x="2743200" y="30480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634" name="3"/>
          <p:cNvSpPr txBox="1"/>
          <p:nvPr/>
        </p:nvSpPr>
        <p:spPr>
          <a:xfrm>
            <a:off x="2579687" y="372427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635" name="Line"/>
          <p:cNvSpPr/>
          <p:nvPr/>
        </p:nvSpPr>
        <p:spPr>
          <a:xfrm flipV="1">
            <a:off x="2635250" y="2187575"/>
            <a:ext cx="685801" cy="3048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36" name="10"/>
          <p:cNvSpPr txBox="1"/>
          <p:nvPr/>
        </p:nvSpPr>
        <p:spPr>
          <a:xfrm>
            <a:off x="2667000" y="2057400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Sort the edges by increasing edge weight"/>
          <p:cNvSpPr txBox="1"/>
          <p:nvPr/>
        </p:nvSpPr>
        <p:spPr>
          <a:xfrm>
            <a:off x="5453062" y="1524000"/>
            <a:ext cx="4529138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Sort the edges by increasing edge weight</a:t>
            </a:r>
          </a:p>
        </p:txBody>
      </p:sp>
      <p:graphicFrame>
        <p:nvGraphicFramePr>
          <p:cNvPr id="1639" name="Table"/>
          <p:cNvGraphicFramePr/>
          <p:nvPr/>
        </p:nvGraphicFramePr>
        <p:xfrm>
          <a:off x="5867400" y="1981200"/>
          <a:ext cx="1600200" cy="268287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edge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(D,E)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(D,G)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(E,G)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(C,D)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(G,H)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(C,F)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(B,C)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40" name="5"/>
          <p:cNvSpPr txBox="1"/>
          <p:nvPr/>
        </p:nvSpPr>
        <p:spPr>
          <a:xfrm>
            <a:off x="2111375" y="2819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5</a:t>
            </a:r>
          </a:p>
        </p:txBody>
      </p:sp>
      <p:sp>
        <p:nvSpPr>
          <p:cNvPr id="1641" name="Line"/>
          <p:cNvSpPr/>
          <p:nvPr/>
        </p:nvSpPr>
        <p:spPr>
          <a:xfrm flipH="1">
            <a:off x="4757738" y="3124199"/>
            <a:ext cx="3810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42" name="1"/>
          <p:cNvSpPr txBox="1"/>
          <p:nvPr/>
        </p:nvSpPr>
        <p:spPr>
          <a:xfrm>
            <a:off x="4524375" y="3449637"/>
            <a:ext cx="479425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</a:t>
            </a:r>
          </a:p>
        </p:txBody>
      </p:sp>
      <p:sp>
        <p:nvSpPr>
          <p:cNvPr id="1643" name="Line"/>
          <p:cNvSpPr/>
          <p:nvPr/>
        </p:nvSpPr>
        <p:spPr>
          <a:xfrm>
            <a:off x="3505200" y="2133599"/>
            <a:ext cx="152401" cy="685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44" name="Line"/>
          <p:cNvSpPr/>
          <p:nvPr/>
        </p:nvSpPr>
        <p:spPr>
          <a:xfrm flipV="1">
            <a:off x="3809999" y="2285999"/>
            <a:ext cx="5334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45" name="Line"/>
          <p:cNvSpPr/>
          <p:nvPr/>
        </p:nvSpPr>
        <p:spPr>
          <a:xfrm flipH="1" flipV="1">
            <a:off x="3657600" y="2209799"/>
            <a:ext cx="1219201" cy="838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46" name="Line"/>
          <p:cNvSpPr/>
          <p:nvPr/>
        </p:nvSpPr>
        <p:spPr>
          <a:xfrm flipV="1">
            <a:off x="2438399" y="3124199"/>
            <a:ext cx="990602" cy="304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47" name="Line"/>
          <p:cNvSpPr/>
          <p:nvPr/>
        </p:nvSpPr>
        <p:spPr>
          <a:xfrm flipV="1">
            <a:off x="3352800" y="3200399"/>
            <a:ext cx="1600201" cy="838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48" name="Line"/>
          <p:cNvSpPr/>
          <p:nvPr/>
        </p:nvSpPr>
        <p:spPr>
          <a:xfrm flipV="1">
            <a:off x="2286000" y="2743200"/>
            <a:ext cx="76201" cy="5334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49" name="Line"/>
          <p:cNvSpPr/>
          <p:nvPr/>
        </p:nvSpPr>
        <p:spPr>
          <a:xfrm>
            <a:off x="2514600" y="2590799"/>
            <a:ext cx="914400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50" name="Line"/>
          <p:cNvSpPr/>
          <p:nvPr/>
        </p:nvSpPr>
        <p:spPr>
          <a:xfrm>
            <a:off x="3702050" y="2014538"/>
            <a:ext cx="609600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51" name="Line"/>
          <p:cNvSpPr/>
          <p:nvPr/>
        </p:nvSpPr>
        <p:spPr>
          <a:xfrm>
            <a:off x="4572000" y="2285999"/>
            <a:ext cx="381000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654" name="Group"/>
          <p:cNvGrpSpPr/>
          <p:nvPr/>
        </p:nvGrpSpPr>
        <p:grpSpPr>
          <a:xfrm>
            <a:off x="2209800" y="2286000"/>
            <a:ext cx="457200" cy="457200"/>
            <a:chOff x="0" y="0"/>
            <a:chExt cx="457200" cy="457200"/>
          </a:xfrm>
        </p:grpSpPr>
        <p:sp>
          <p:nvSpPr>
            <p:cNvPr id="165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653" name="A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grpSp>
        <p:nvGrpSpPr>
          <p:cNvPr id="1657" name="Group"/>
          <p:cNvGrpSpPr/>
          <p:nvPr/>
        </p:nvGrpSpPr>
        <p:grpSpPr>
          <a:xfrm>
            <a:off x="2057400" y="3200400"/>
            <a:ext cx="457200" cy="457200"/>
            <a:chOff x="0" y="0"/>
            <a:chExt cx="457200" cy="457200"/>
          </a:xfrm>
        </p:grpSpPr>
        <p:sp>
          <p:nvSpPr>
            <p:cNvPr id="165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656" name="H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H</a:t>
              </a:r>
            </a:p>
          </p:txBody>
        </p:sp>
      </p:grpSp>
      <p:grpSp>
        <p:nvGrpSpPr>
          <p:cNvPr id="1660" name="Group"/>
          <p:cNvGrpSpPr/>
          <p:nvPr/>
        </p:nvGrpSpPr>
        <p:grpSpPr>
          <a:xfrm>
            <a:off x="3429000" y="2819400"/>
            <a:ext cx="457200" cy="457200"/>
            <a:chOff x="0" y="0"/>
            <a:chExt cx="457200" cy="457200"/>
          </a:xfrm>
        </p:grpSpPr>
        <p:sp>
          <p:nvSpPr>
            <p:cNvPr id="165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659" name="B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B</a:t>
              </a:r>
            </a:p>
          </p:txBody>
        </p:sp>
      </p:grpSp>
      <p:grpSp>
        <p:nvGrpSpPr>
          <p:cNvPr id="1663" name="Group"/>
          <p:cNvGrpSpPr/>
          <p:nvPr/>
        </p:nvGrpSpPr>
        <p:grpSpPr>
          <a:xfrm>
            <a:off x="3276600" y="1828800"/>
            <a:ext cx="457200" cy="457200"/>
            <a:chOff x="0" y="0"/>
            <a:chExt cx="457200" cy="457200"/>
          </a:xfrm>
        </p:grpSpPr>
        <p:sp>
          <p:nvSpPr>
            <p:cNvPr id="166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662" name="F"/>
            <p:cNvSpPr txBox="1"/>
            <p:nvPr/>
          </p:nvSpPr>
          <p:spPr>
            <a:xfrm>
              <a:off x="83438" y="17904"/>
              <a:ext cx="2903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</p:grpSp>
      <p:grpSp>
        <p:nvGrpSpPr>
          <p:cNvPr id="1666" name="Group"/>
          <p:cNvGrpSpPr/>
          <p:nvPr/>
        </p:nvGrpSpPr>
        <p:grpSpPr>
          <a:xfrm>
            <a:off x="4343400" y="3810000"/>
            <a:ext cx="457200" cy="457200"/>
            <a:chOff x="0" y="0"/>
            <a:chExt cx="457200" cy="457200"/>
          </a:xfrm>
        </p:grpSpPr>
        <p:sp>
          <p:nvSpPr>
            <p:cNvPr id="166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665" name="E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</p:grpSp>
      <p:grpSp>
        <p:nvGrpSpPr>
          <p:cNvPr id="1669" name="Group"/>
          <p:cNvGrpSpPr/>
          <p:nvPr/>
        </p:nvGrpSpPr>
        <p:grpSpPr>
          <a:xfrm>
            <a:off x="4800600" y="2895600"/>
            <a:ext cx="457200" cy="457200"/>
            <a:chOff x="0" y="0"/>
            <a:chExt cx="457200" cy="457200"/>
          </a:xfrm>
        </p:grpSpPr>
        <p:sp>
          <p:nvSpPr>
            <p:cNvPr id="166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668" name="D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</p:grpSp>
      <p:grpSp>
        <p:nvGrpSpPr>
          <p:cNvPr id="1672" name="Group"/>
          <p:cNvGrpSpPr/>
          <p:nvPr/>
        </p:nvGrpSpPr>
        <p:grpSpPr>
          <a:xfrm>
            <a:off x="4267200" y="1905000"/>
            <a:ext cx="457200" cy="457200"/>
            <a:chOff x="0" y="0"/>
            <a:chExt cx="457200" cy="457200"/>
          </a:xfrm>
        </p:grpSpPr>
        <p:sp>
          <p:nvSpPr>
            <p:cNvPr id="167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671" name="C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</p:grpSp>
      <p:grpSp>
        <p:nvGrpSpPr>
          <p:cNvPr id="1675" name="Group"/>
          <p:cNvGrpSpPr/>
          <p:nvPr/>
        </p:nvGrpSpPr>
        <p:grpSpPr>
          <a:xfrm>
            <a:off x="3048000" y="3810000"/>
            <a:ext cx="457200" cy="457200"/>
            <a:chOff x="0" y="0"/>
            <a:chExt cx="457200" cy="457200"/>
          </a:xfrm>
        </p:grpSpPr>
        <p:sp>
          <p:nvSpPr>
            <p:cNvPr id="167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674" name="G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G</a:t>
              </a:r>
            </a:p>
          </p:txBody>
        </p:sp>
      </p:grpSp>
      <p:sp>
        <p:nvSpPr>
          <p:cNvPr id="1676" name="Line"/>
          <p:cNvSpPr/>
          <p:nvPr/>
        </p:nvSpPr>
        <p:spPr>
          <a:xfrm>
            <a:off x="3809999" y="3200399"/>
            <a:ext cx="609601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77" name="Line"/>
          <p:cNvSpPr/>
          <p:nvPr/>
        </p:nvSpPr>
        <p:spPr>
          <a:xfrm flipH="1">
            <a:off x="3505200" y="41148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78" name="Line"/>
          <p:cNvSpPr/>
          <p:nvPr/>
        </p:nvSpPr>
        <p:spPr>
          <a:xfrm flipH="1" flipV="1">
            <a:off x="2438400" y="3581399"/>
            <a:ext cx="609601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79" name="3"/>
          <p:cNvSpPr txBox="1"/>
          <p:nvPr/>
        </p:nvSpPr>
        <p:spPr>
          <a:xfrm>
            <a:off x="3810000" y="4038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680" name="2"/>
          <p:cNvSpPr txBox="1"/>
          <p:nvPr/>
        </p:nvSpPr>
        <p:spPr>
          <a:xfrm>
            <a:off x="3635375" y="3516312"/>
            <a:ext cx="3048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1681" name="4"/>
          <p:cNvSpPr txBox="1"/>
          <p:nvPr/>
        </p:nvSpPr>
        <p:spPr>
          <a:xfrm>
            <a:off x="3895725" y="3178175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682" name="6"/>
          <p:cNvSpPr txBox="1"/>
          <p:nvPr/>
        </p:nvSpPr>
        <p:spPr>
          <a:xfrm>
            <a:off x="4167188" y="2709863"/>
            <a:ext cx="46831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6</a:t>
            </a:r>
          </a:p>
        </p:txBody>
      </p:sp>
      <p:sp>
        <p:nvSpPr>
          <p:cNvPr id="1683" name="3"/>
          <p:cNvSpPr txBox="1"/>
          <p:nvPr/>
        </p:nvSpPr>
        <p:spPr>
          <a:xfrm>
            <a:off x="47244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684" name="4"/>
          <p:cNvSpPr txBox="1"/>
          <p:nvPr/>
        </p:nvSpPr>
        <p:spPr>
          <a:xfrm>
            <a:off x="3798888" y="253682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685" name="3"/>
          <p:cNvSpPr txBox="1"/>
          <p:nvPr/>
        </p:nvSpPr>
        <p:spPr>
          <a:xfrm>
            <a:off x="3854450" y="1752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686" name="4"/>
          <p:cNvSpPr txBox="1"/>
          <p:nvPr/>
        </p:nvSpPr>
        <p:spPr>
          <a:xfrm>
            <a:off x="33528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687" name="8"/>
          <p:cNvSpPr txBox="1"/>
          <p:nvPr/>
        </p:nvSpPr>
        <p:spPr>
          <a:xfrm>
            <a:off x="3048000" y="25908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1688" name="4"/>
          <p:cNvSpPr txBox="1"/>
          <p:nvPr/>
        </p:nvSpPr>
        <p:spPr>
          <a:xfrm>
            <a:off x="2743200" y="30480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689" name="3"/>
          <p:cNvSpPr txBox="1"/>
          <p:nvPr/>
        </p:nvSpPr>
        <p:spPr>
          <a:xfrm>
            <a:off x="2579687" y="372427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690" name="Line"/>
          <p:cNvSpPr/>
          <p:nvPr/>
        </p:nvSpPr>
        <p:spPr>
          <a:xfrm flipV="1">
            <a:off x="2635250" y="2187575"/>
            <a:ext cx="685801" cy="3048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91" name="10"/>
          <p:cNvSpPr txBox="1"/>
          <p:nvPr/>
        </p:nvSpPr>
        <p:spPr>
          <a:xfrm>
            <a:off x="2667000" y="2057400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graphicFrame>
        <p:nvGraphicFramePr>
          <p:cNvPr id="1692" name="Table"/>
          <p:cNvGraphicFramePr/>
          <p:nvPr/>
        </p:nvGraphicFramePr>
        <p:xfrm>
          <a:off x="7772400" y="1968500"/>
          <a:ext cx="1600200" cy="268287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edge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(B,E)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(B,H)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(A,H)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(D,F)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(A,B)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(A,F)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93" name="Kruskal’s Algorithm: Walk-Through"/>
          <p:cNvSpPr txBox="1"/>
          <p:nvPr/>
        </p:nvSpPr>
        <p:spPr>
          <a:xfrm>
            <a:off x="1724693" y="532122"/>
            <a:ext cx="8737672" cy="715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Kruskal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Walk-Through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5" name="Table"/>
          <p:cNvGraphicFramePr/>
          <p:nvPr/>
        </p:nvGraphicFramePr>
        <p:xfrm>
          <a:off x="5867400" y="1981200"/>
          <a:ext cx="1600200" cy="268287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edge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(D,E)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(D,G)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(E,G)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(C,D)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(G,H)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(C,F)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(B,C)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96" name="5"/>
          <p:cNvSpPr txBox="1"/>
          <p:nvPr/>
        </p:nvSpPr>
        <p:spPr>
          <a:xfrm>
            <a:off x="2111375" y="2819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5</a:t>
            </a:r>
          </a:p>
        </p:txBody>
      </p:sp>
      <p:sp>
        <p:nvSpPr>
          <p:cNvPr id="1697" name="Line"/>
          <p:cNvSpPr/>
          <p:nvPr/>
        </p:nvSpPr>
        <p:spPr>
          <a:xfrm flipH="1">
            <a:off x="4757738" y="3124199"/>
            <a:ext cx="381001" cy="7620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98" name="1"/>
          <p:cNvSpPr txBox="1"/>
          <p:nvPr/>
        </p:nvSpPr>
        <p:spPr>
          <a:xfrm>
            <a:off x="4524375" y="3449637"/>
            <a:ext cx="479425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</a:t>
            </a:r>
          </a:p>
        </p:txBody>
      </p:sp>
      <p:sp>
        <p:nvSpPr>
          <p:cNvPr id="1699" name="Line"/>
          <p:cNvSpPr/>
          <p:nvPr/>
        </p:nvSpPr>
        <p:spPr>
          <a:xfrm>
            <a:off x="3505200" y="2133599"/>
            <a:ext cx="152401" cy="685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00" name="Line"/>
          <p:cNvSpPr/>
          <p:nvPr/>
        </p:nvSpPr>
        <p:spPr>
          <a:xfrm flipV="1">
            <a:off x="3809999" y="2285999"/>
            <a:ext cx="5334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01" name="Line"/>
          <p:cNvSpPr/>
          <p:nvPr/>
        </p:nvSpPr>
        <p:spPr>
          <a:xfrm flipH="1" flipV="1">
            <a:off x="3657600" y="2209799"/>
            <a:ext cx="1219201" cy="838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02" name="Line"/>
          <p:cNvSpPr/>
          <p:nvPr/>
        </p:nvSpPr>
        <p:spPr>
          <a:xfrm flipV="1">
            <a:off x="2438399" y="3124199"/>
            <a:ext cx="990602" cy="304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03" name="Line"/>
          <p:cNvSpPr/>
          <p:nvPr/>
        </p:nvSpPr>
        <p:spPr>
          <a:xfrm flipV="1">
            <a:off x="3352800" y="3200399"/>
            <a:ext cx="1600201" cy="838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04" name="Line"/>
          <p:cNvSpPr/>
          <p:nvPr/>
        </p:nvSpPr>
        <p:spPr>
          <a:xfrm flipV="1">
            <a:off x="2286000" y="2743200"/>
            <a:ext cx="76201" cy="5334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05" name="Line"/>
          <p:cNvSpPr/>
          <p:nvPr/>
        </p:nvSpPr>
        <p:spPr>
          <a:xfrm>
            <a:off x="2514600" y="2590799"/>
            <a:ext cx="914400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06" name="Line"/>
          <p:cNvSpPr/>
          <p:nvPr/>
        </p:nvSpPr>
        <p:spPr>
          <a:xfrm>
            <a:off x="3702050" y="2014538"/>
            <a:ext cx="609600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07" name="Line"/>
          <p:cNvSpPr/>
          <p:nvPr/>
        </p:nvSpPr>
        <p:spPr>
          <a:xfrm>
            <a:off x="4572000" y="2285999"/>
            <a:ext cx="381000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710" name="Group"/>
          <p:cNvGrpSpPr/>
          <p:nvPr/>
        </p:nvGrpSpPr>
        <p:grpSpPr>
          <a:xfrm>
            <a:off x="2209800" y="2286000"/>
            <a:ext cx="457200" cy="457200"/>
            <a:chOff x="0" y="0"/>
            <a:chExt cx="457200" cy="457200"/>
          </a:xfrm>
        </p:grpSpPr>
        <p:sp>
          <p:nvSpPr>
            <p:cNvPr id="170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709" name="A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grpSp>
        <p:nvGrpSpPr>
          <p:cNvPr id="1713" name="Group"/>
          <p:cNvGrpSpPr/>
          <p:nvPr/>
        </p:nvGrpSpPr>
        <p:grpSpPr>
          <a:xfrm>
            <a:off x="2057400" y="3200400"/>
            <a:ext cx="457200" cy="457200"/>
            <a:chOff x="0" y="0"/>
            <a:chExt cx="457200" cy="457200"/>
          </a:xfrm>
        </p:grpSpPr>
        <p:sp>
          <p:nvSpPr>
            <p:cNvPr id="171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712" name="H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H</a:t>
              </a:r>
            </a:p>
          </p:txBody>
        </p:sp>
      </p:grpSp>
      <p:grpSp>
        <p:nvGrpSpPr>
          <p:cNvPr id="1716" name="Group"/>
          <p:cNvGrpSpPr/>
          <p:nvPr/>
        </p:nvGrpSpPr>
        <p:grpSpPr>
          <a:xfrm>
            <a:off x="3429000" y="2819400"/>
            <a:ext cx="457200" cy="457200"/>
            <a:chOff x="0" y="0"/>
            <a:chExt cx="457200" cy="457200"/>
          </a:xfrm>
        </p:grpSpPr>
        <p:sp>
          <p:nvSpPr>
            <p:cNvPr id="171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715" name="B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B</a:t>
              </a:r>
            </a:p>
          </p:txBody>
        </p:sp>
      </p:grpSp>
      <p:grpSp>
        <p:nvGrpSpPr>
          <p:cNvPr id="1719" name="Group"/>
          <p:cNvGrpSpPr/>
          <p:nvPr/>
        </p:nvGrpSpPr>
        <p:grpSpPr>
          <a:xfrm>
            <a:off x="3276600" y="1828800"/>
            <a:ext cx="457200" cy="457200"/>
            <a:chOff x="0" y="0"/>
            <a:chExt cx="457200" cy="457200"/>
          </a:xfrm>
        </p:grpSpPr>
        <p:sp>
          <p:nvSpPr>
            <p:cNvPr id="171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718" name="F"/>
            <p:cNvSpPr txBox="1"/>
            <p:nvPr/>
          </p:nvSpPr>
          <p:spPr>
            <a:xfrm>
              <a:off x="83438" y="17904"/>
              <a:ext cx="2903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</p:grpSp>
      <p:grpSp>
        <p:nvGrpSpPr>
          <p:cNvPr id="1722" name="Group"/>
          <p:cNvGrpSpPr/>
          <p:nvPr/>
        </p:nvGrpSpPr>
        <p:grpSpPr>
          <a:xfrm>
            <a:off x="4343400" y="3810000"/>
            <a:ext cx="457200" cy="457200"/>
            <a:chOff x="0" y="0"/>
            <a:chExt cx="457200" cy="457200"/>
          </a:xfrm>
        </p:grpSpPr>
        <p:sp>
          <p:nvSpPr>
            <p:cNvPr id="172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721" name="E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</p:grpSp>
      <p:grpSp>
        <p:nvGrpSpPr>
          <p:cNvPr id="1725" name="Group"/>
          <p:cNvGrpSpPr/>
          <p:nvPr/>
        </p:nvGrpSpPr>
        <p:grpSpPr>
          <a:xfrm>
            <a:off x="4800600" y="2895600"/>
            <a:ext cx="457200" cy="457200"/>
            <a:chOff x="0" y="0"/>
            <a:chExt cx="457200" cy="457200"/>
          </a:xfrm>
        </p:grpSpPr>
        <p:sp>
          <p:nvSpPr>
            <p:cNvPr id="172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724" name="D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</p:grpSp>
      <p:grpSp>
        <p:nvGrpSpPr>
          <p:cNvPr id="1728" name="Group"/>
          <p:cNvGrpSpPr/>
          <p:nvPr/>
        </p:nvGrpSpPr>
        <p:grpSpPr>
          <a:xfrm>
            <a:off x="4267200" y="1905000"/>
            <a:ext cx="457200" cy="457200"/>
            <a:chOff x="0" y="0"/>
            <a:chExt cx="457200" cy="457200"/>
          </a:xfrm>
        </p:grpSpPr>
        <p:sp>
          <p:nvSpPr>
            <p:cNvPr id="172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727" name="C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</p:grpSp>
      <p:grpSp>
        <p:nvGrpSpPr>
          <p:cNvPr id="1731" name="Group"/>
          <p:cNvGrpSpPr/>
          <p:nvPr/>
        </p:nvGrpSpPr>
        <p:grpSpPr>
          <a:xfrm>
            <a:off x="3048000" y="3810000"/>
            <a:ext cx="457200" cy="457200"/>
            <a:chOff x="0" y="0"/>
            <a:chExt cx="457200" cy="457200"/>
          </a:xfrm>
        </p:grpSpPr>
        <p:sp>
          <p:nvSpPr>
            <p:cNvPr id="172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730" name="G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G</a:t>
              </a:r>
            </a:p>
          </p:txBody>
        </p:sp>
      </p:grpSp>
      <p:sp>
        <p:nvSpPr>
          <p:cNvPr id="1732" name="Line"/>
          <p:cNvSpPr/>
          <p:nvPr/>
        </p:nvSpPr>
        <p:spPr>
          <a:xfrm>
            <a:off x="3809999" y="3200399"/>
            <a:ext cx="609601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33" name="Line"/>
          <p:cNvSpPr/>
          <p:nvPr/>
        </p:nvSpPr>
        <p:spPr>
          <a:xfrm flipH="1">
            <a:off x="3505200" y="41148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34" name="Line"/>
          <p:cNvSpPr/>
          <p:nvPr/>
        </p:nvSpPr>
        <p:spPr>
          <a:xfrm flipH="1" flipV="1">
            <a:off x="2438400" y="3581399"/>
            <a:ext cx="609601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35" name="3"/>
          <p:cNvSpPr txBox="1"/>
          <p:nvPr/>
        </p:nvSpPr>
        <p:spPr>
          <a:xfrm>
            <a:off x="3810000" y="4038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736" name="2"/>
          <p:cNvSpPr txBox="1"/>
          <p:nvPr/>
        </p:nvSpPr>
        <p:spPr>
          <a:xfrm>
            <a:off x="3635375" y="3516312"/>
            <a:ext cx="3048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1737" name="4"/>
          <p:cNvSpPr txBox="1"/>
          <p:nvPr/>
        </p:nvSpPr>
        <p:spPr>
          <a:xfrm>
            <a:off x="3895725" y="3178175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738" name="6"/>
          <p:cNvSpPr txBox="1"/>
          <p:nvPr/>
        </p:nvSpPr>
        <p:spPr>
          <a:xfrm>
            <a:off x="4167188" y="2709863"/>
            <a:ext cx="46831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6</a:t>
            </a:r>
          </a:p>
        </p:txBody>
      </p:sp>
      <p:sp>
        <p:nvSpPr>
          <p:cNvPr id="1739" name="3"/>
          <p:cNvSpPr txBox="1"/>
          <p:nvPr/>
        </p:nvSpPr>
        <p:spPr>
          <a:xfrm>
            <a:off x="47244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740" name="4"/>
          <p:cNvSpPr txBox="1"/>
          <p:nvPr/>
        </p:nvSpPr>
        <p:spPr>
          <a:xfrm>
            <a:off x="3798888" y="253682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741" name="3"/>
          <p:cNvSpPr txBox="1"/>
          <p:nvPr/>
        </p:nvSpPr>
        <p:spPr>
          <a:xfrm>
            <a:off x="3854450" y="1752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742" name="4"/>
          <p:cNvSpPr txBox="1"/>
          <p:nvPr/>
        </p:nvSpPr>
        <p:spPr>
          <a:xfrm>
            <a:off x="33528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743" name="8"/>
          <p:cNvSpPr txBox="1"/>
          <p:nvPr/>
        </p:nvSpPr>
        <p:spPr>
          <a:xfrm>
            <a:off x="3048000" y="25908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1744" name="4"/>
          <p:cNvSpPr txBox="1"/>
          <p:nvPr/>
        </p:nvSpPr>
        <p:spPr>
          <a:xfrm>
            <a:off x="2743200" y="30480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745" name="3"/>
          <p:cNvSpPr txBox="1"/>
          <p:nvPr/>
        </p:nvSpPr>
        <p:spPr>
          <a:xfrm>
            <a:off x="2579687" y="372427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746" name="Line"/>
          <p:cNvSpPr/>
          <p:nvPr/>
        </p:nvSpPr>
        <p:spPr>
          <a:xfrm flipV="1">
            <a:off x="2635250" y="2187575"/>
            <a:ext cx="685801" cy="3048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47" name="10"/>
          <p:cNvSpPr txBox="1"/>
          <p:nvPr/>
        </p:nvSpPr>
        <p:spPr>
          <a:xfrm>
            <a:off x="2667000" y="2057400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graphicFrame>
        <p:nvGraphicFramePr>
          <p:cNvPr id="1748" name="Table"/>
          <p:cNvGraphicFramePr/>
          <p:nvPr/>
        </p:nvGraphicFramePr>
        <p:xfrm>
          <a:off x="7772400" y="1968500"/>
          <a:ext cx="1600200" cy="268287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edge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(B,E)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(B,H)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(A,H)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(D,F)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(A,B)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(A,F)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49" name="Kruskal’s Algorithm: Walk-Through"/>
          <p:cNvSpPr txBox="1"/>
          <p:nvPr/>
        </p:nvSpPr>
        <p:spPr>
          <a:xfrm>
            <a:off x="1724693" y="532122"/>
            <a:ext cx="8737672" cy="715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Kruskal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Walk-Through</a:t>
            </a:r>
          </a:p>
        </p:txBody>
      </p:sp>
      <p:sp>
        <p:nvSpPr>
          <p:cNvPr id="1750" name="Select first |V|–1 edges which do not generate a cycle"/>
          <p:cNvSpPr txBox="1"/>
          <p:nvPr/>
        </p:nvSpPr>
        <p:spPr>
          <a:xfrm>
            <a:off x="5135617" y="1420843"/>
            <a:ext cx="552572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Select first |V|–1 edges which do not generate a cycle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2" name="Table"/>
          <p:cNvGraphicFramePr/>
          <p:nvPr/>
        </p:nvGraphicFramePr>
        <p:xfrm>
          <a:off x="5867400" y="1981200"/>
          <a:ext cx="1600200" cy="268287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edge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(D,E)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(D,G)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(E,G)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(C,D)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(G,H)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(C,F)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(B,C)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53" name="5"/>
          <p:cNvSpPr txBox="1"/>
          <p:nvPr/>
        </p:nvSpPr>
        <p:spPr>
          <a:xfrm>
            <a:off x="2111375" y="2819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5</a:t>
            </a:r>
          </a:p>
        </p:txBody>
      </p:sp>
      <p:sp>
        <p:nvSpPr>
          <p:cNvPr id="1754" name="Line"/>
          <p:cNvSpPr/>
          <p:nvPr/>
        </p:nvSpPr>
        <p:spPr>
          <a:xfrm flipH="1">
            <a:off x="4757738" y="3124199"/>
            <a:ext cx="381001" cy="7620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55" name="1"/>
          <p:cNvSpPr txBox="1"/>
          <p:nvPr/>
        </p:nvSpPr>
        <p:spPr>
          <a:xfrm>
            <a:off x="4524375" y="3449637"/>
            <a:ext cx="479425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</a:t>
            </a:r>
          </a:p>
        </p:txBody>
      </p:sp>
      <p:sp>
        <p:nvSpPr>
          <p:cNvPr id="1756" name="Line"/>
          <p:cNvSpPr/>
          <p:nvPr/>
        </p:nvSpPr>
        <p:spPr>
          <a:xfrm>
            <a:off x="3505200" y="2133599"/>
            <a:ext cx="152401" cy="685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57" name="Line"/>
          <p:cNvSpPr/>
          <p:nvPr/>
        </p:nvSpPr>
        <p:spPr>
          <a:xfrm flipV="1">
            <a:off x="3809999" y="2285999"/>
            <a:ext cx="5334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58" name="Line"/>
          <p:cNvSpPr/>
          <p:nvPr/>
        </p:nvSpPr>
        <p:spPr>
          <a:xfrm flipH="1" flipV="1">
            <a:off x="3657600" y="2209799"/>
            <a:ext cx="1219201" cy="838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59" name="Line"/>
          <p:cNvSpPr/>
          <p:nvPr/>
        </p:nvSpPr>
        <p:spPr>
          <a:xfrm flipV="1">
            <a:off x="2438399" y="3124199"/>
            <a:ext cx="990602" cy="304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60" name="Line"/>
          <p:cNvSpPr/>
          <p:nvPr/>
        </p:nvSpPr>
        <p:spPr>
          <a:xfrm flipV="1">
            <a:off x="3352800" y="3200399"/>
            <a:ext cx="1600201" cy="8382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61" name="Line"/>
          <p:cNvSpPr/>
          <p:nvPr/>
        </p:nvSpPr>
        <p:spPr>
          <a:xfrm flipV="1">
            <a:off x="2286000" y="2743200"/>
            <a:ext cx="76201" cy="5334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62" name="Line"/>
          <p:cNvSpPr/>
          <p:nvPr/>
        </p:nvSpPr>
        <p:spPr>
          <a:xfrm>
            <a:off x="2514600" y="2590799"/>
            <a:ext cx="914400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63" name="Line"/>
          <p:cNvSpPr/>
          <p:nvPr/>
        </p:nvSpPr>
        <p:spPr>
          <a:xfrm>
            <a:off x="3702050" y="2014538"/>
            <a:ext cx="609600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64" name="Line"/>
          <p:cNvSpPr/>
          <p:nvPr/>
        </p:nvSpPr>
        <p:spPr>
          <a:xfrm>
            <a:off x="4572000" y="2285999"/>
            <a:ext cx="381000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767" name="Group"/>
          <p:cNvGrpSpPr/>
          <p:nvPr/>
        </p:nvGrpSpPr>
        <p:grpSpPr>
          <a:xfrm>
            <a:off x="2209800" y="2286000"/>
            <a:ext cx="457200" cy="457200"/>
            <a:chOff x="0" y="0"/>
            <a:chExt cx="457200" cy="457200"/>
          </a:xfrm>
        </p:grpSpPr>
        <p:sp>
          <p:nvSpPr>
            <p:cNvPr id="176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766" name="A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grpSp>
        <p:nvGrpSpPr>
          <p:cNvPr id="1770" name="Group"/>
          <p:cNvGrpSpPr/>
          <p:nvPr/>
        </p:nvGrpSpPr>
        <p:grpSpPr>
          <a:xfrm>
            <a:off x="2057400" y="3200400"/>
            <a:ext cx="457200" cy="457200"/>
            <a:chOff x="0" y="0"/>
            <a:chExt cx="457200" cy="457200"/>
          </a:xfrm>
        </p:grpSpPr>
        <p:sp>
          <p:nvSpPr>
            <p:cNvPr id="176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769" name="H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H</a:t>
              </a:r>
            </a:p>
          </p:txBody>
        </p:sp>
      </p:grpSp>
      <p:grpSp>
        <p:nvGrpSpPr>
          <p:cNvPr id="1773" name="Group"/>
          <p:cNvGrpSpPr/>
          <p:nvPr/>
        </p:nvGrpSpPr>
        <p:grpSpPr>
          <a:xfrm>
            <a:off x="3429000" y="2819400"/>
            <a:ext cx="457200" cy="457200"/>
            <a:chOff x="0" y="0"/>
            <a:chExt cx="457200" cy="457200"/>
          </a:xfrm>
        </p:grpSpPr>
        <p:sp>
          <p:nvSpPr>
            <p:cNvPr id="177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772" name="B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B</a:t>
              </a:r>
            </a:p>
          </p:txBody>
        </p:sp>
      </p:grpSp>
      <p:grpSp>
        <p:nvGrpSpPr>
          <p:cNvPr id="1776" name="Group"/>
          <p:cNvGrpSpPr/>
          <p:nvPr/>
        </p:nvGrpSpPr>
        <p:grpSpPr>
          <a:xfrm>
            <a:off x="3276600" y="1828800"/>
            <a:ext cx="457200" cy="457200"/>
            <a:chOff x="0" y="0"/>
            <a:chExt cx="457200" cy="457200"/>
          </a:xfrm>
        </p:grpSpPr>
        <p:sp>
          <p:nvSpPr>
            <p:cNvPr id="177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775" name="F"/>
            <p:cNvSpPr txBox="1"/>
            <p:nvPr/>
          </p:nvSpPr>
          <p:spPr>
            <a:xfrm>
              <a:off x="83438" y="17904"/>
              <a:ext cx="2903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</p:grpSp>
      <p:grpSp>
        <p:nvGrpSpPr>
          <p:cNvPr id="1779" name="Group"/>
          <p:cNvGrpSpPr/>
          <p:nvPr/>
        </p:nvGrpSpPr>
        <p:grpSpPr>
          <a:xfrm>
            <a:off x="4343400" y="3810000"/>
            <a:ext cx="457200" cy="457200"/>
            <a:chOff x="0" y="0"/>
            <a:chExt cx="457200" cy="457200"/>
          </a:xfrm>
        </p:grpSpPr>
        <p:sp>
          <p:nvSpPr>
            <p:cNvPr id="177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778" name="E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</p:grpSp>
      <p:grpSp>
        <p:nvGrpSpPr>
          <p:cNvPr id="1782" name="Group"/>
          <p:cNvGrpSpPr/>
          <p:nvPr/>
        </p:nvGrpSpPr>
        <p:grpSpPr>
          <a:xfrm>
            <a:off x="4800600" y="2895600"/>
            <a:ext cx="457200" cy="457200"/>
            <a:chOff x="0" y="0"/>
            <a:chExt cx="457200" cy="457200"/>
          </a:xfrm>
        </p:grpSpPr>
        <p:sp>
          <p:nvSpPr>
            <p:cNvPr id="178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781" name="D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</p:grpSp>
      <p:grpSp>
        <p:nvGrpSpPr>
          <p:cNvPr id="1785" name="Group"/>
          <p:cNvGrpSpPr/>
          <p:nvPr/>
        </p:nvGrpSpPr>
        <p:grpSpPr>
          <a:xfrm>
            <a:off x="4267200" y="1905000"/>
            <a:ext cx="457200" cy="457200"/>
            <a:chOff x="0" y="0"/>
            <a:chExt cx="457200" cy="457200"/>
          </a:xfrm>
        </p:grpSpPr>
        <p:sp>
          <p:nvSpPr>
            <p:cNvPr id="178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784" name="C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</p:grpSp>
      <p:grpSp>
        <p:nvGrpSpPr>
          <p:cNvPr id="1788" name="Group"/>
          <p:cNvGrpSpPr/>
          <p:nvPr/>
        </p:nvGrpSpPr>
        <p:grpSpPr>
          <a:xfrm>
            <a:off x="3048000" y="3810000"/>
            <a:ext cx="457200" cy="457200"/>
            <a:chOff x="0" y="0"/>
            <a:chExt cx="457200" cy="457200"/>
          </a:xfrm>
        </p:grpSpPr>
        <p:sp>
          <p:nvSpPr>
            <p:cNvPr id="178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787" name="G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G</a:t>
              </a:r>
            </a:p>
          </p:txBody>
        </p:sp>
      </p:grpSp>
      <p:sp>
        <p:nvSpPr>
          <p:cNvPr id="1789" name="Line"/>
          <p:cNvSpPr/>
          <p:nvPr/>
        </p:nvSpPr>
        <p:spPr>
          <a:xfrm>
            <a:off x="3809999" y="3200399"/>
            <a:ext cx="609601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90" name="Line"/>
          <p:cNvSpPr/>
          <p:nvPr/>
        </p:nvSpPr>
        <p:spPr>
          <a:xfrm flipH="1">
            <a:off x="3505200" y="41148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91" name="Line"/>
          <p:cNvSpPr/>
          <p:nvPr/>
        </p:nvSpPr>
        <p:spPr>
          <a:xfrm flipH="1" flipV="1">
            <a:off x="2438400" y="3581399"/>
            <a:ext cx="609601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92" name="3"/>
          <p:cNvSpPr txBox="1"/>
          <p:nvPr/>
        </p:nvSpPr>
        <p:spPr>
          <a:xfrm>
            <a:off x="3810000" y="4038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793" name="2"/>
          <p:cNvSpPr txBox="1"/>
          <p:nvPr/>
        </p:nvSpPr>
        <p:spPr>
          <a:xfrm>
            <a:off x="3635375" y="3516312"/>
            <a:ext cx="3048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1794" name="4"/>
          <p:cNvSpPr txBox="1"/>
          <p:nvPr/>
        </p:nvSpPr>
        <p:spPr>
          <a:xfrm>
            <a:off x="3895725" y="3178175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795" name="6"/>
          <p:cNvSpPr txBox="1"/>
          <p:nvPr/>
        </p:nvSpPr>
        <p:spPr>
          <a:xfrm>
            <a:off x="4167188" y="2709863"/>
            <a:ext cx="46831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6</a:t>
            </a:r>
          </a:p>
        </p:txBody>
      </p:sp>
      <p:sp>
        <p:nvSpPr>
          <p:cNvPr id="1796" name="3"/>
          <p:cNvSpPr txBox="1"/>
          <p:nvPr/>
        </p:nvSpPr>
        <p:spPr>
          <a:xfrm>
            <a:off x="47244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797" name="4"/>
          <p:cNvSpPr txBox="1"/>
          <p:nvPr/>
        </p:nvSpPr>
        <p:spPr>
          <a:xfrm>
            <a:off x="3798888" y="253682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798" name="3"/>
          <p:cNvSpPr txBox="1"/>
          <p:nvPr/>
        </p:nvSpPr>
        <p:spPr>
          <a:xfrm>
            <a:off x="3854450" y="1752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799" name="4"/>
          <p:cNvSpPr txBox="1"/>
          <p:nvPr/>
        </p:nvSpPr>
        <p:spPr>
          <a:xfrm>
            <a:off x="33528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800" name="8"/>
          <p:cNvSpPr txBox="1"/>
          <p:nvPr/>
        </p:nvSpPr>
        <p:spPr>
          <a:xfrm>
            <a:off x="3048000" y="25908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1801" name="4"/>
          <p:cNvSpPr txBox="1"/>
          <p:nvPr/>
        </p:nvSpPr>
        <p:spPr>
          <a:xfrm>
            <a:off x="2743200" y="30480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802" name="3"/>
          <p:cNvSpPr txBox="1"/>
          <p:nvPr/>
        </p:nvSpPr>
        <p:spPr>
          <a:xfrm>
            <a:off x="2579687" y="372427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803" name="Line"/>
          <p:cNvSpPr/>
          <p:nvPr/>
        </p:nvSpPr>
        <p:spPr>
          <a:xfrm flipV="1">
            <a:off x="2635250" y="2187575"/>
            <a:ext cx="685801" cy="3048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04" name="10"/>
          <p:cNvSpPr txBox="1"/>
          <p:nvPr/>
        </p:nvSpPr>
        <p:spPr>
          <a:xfrm>
            <a:off x="2667000" y="2057400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graphicFrame>
        <p:nvGraphicFramePr>
          <p:cNvPr id="1805" name="Table"/>
          <p:cNvGraphicFramePr/>
          <p:nvPr/>
        </p:nvGraphicFramePr>
        <p:xfrm>
          <a:off x="7772400" y="1968500"/>
          <a:ext cx="1600200" cy="268287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edge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(B,E)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(B,H)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(A,H)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(D,F)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(A,B)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(A,F)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06" name="Select first |V|–1 edges which do not generate a cycle"/>
          <p:cNvSpPr txBox="1"/>
          <p:nvPr/>
        </p:nvSpPr>
        <p:spPr>
          <a:xfrm>
            <a:off x="5135617" y="1420843"/>
            <a:ext cx="552572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Select first |V|–1 edges which do not generate a cycle</a:t>
            </a:r>
          </a:p>
        </p:txBody>
      </p:sp>
      <p:sp>
        <p:nvSpPr>
          <p:cNvPr id="1807" name="Kruskal’s Algorithm: Walk-Through"/>
          <p:cNvSpPr txBox="1"/>
          <p:nvPr/>
        </p:nvSpPr>
        <p:spPr>
          <a:xfrm>
            <a:off x="1724693" y="532122"/>
            <a:ext cx="8737672" cy="715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Kruskal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Walk-Through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9" name="Table"/>
          <p:cNvGraphicFramePr/>
          <p:nvPr/>
        </p:nvGraphicFramePr>
        <p:xfrm>
          <a:off x="5867400" y="1981200"/>
          <a:ext cx="1600200" cy="268287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edge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(D,E)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(D,G)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(E,G)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(C,D)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(G,H)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(C,F)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(B,C)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10" name="5"/>
          <p:cNvSpPr txBox="1"/>
          <p:nvPr/>
        </p:nvSpPr>
        <p:spPr>
          <a:xfrm>
            <a:off x="2111375" y="2819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5</a:t>
            </a:r>
          </a:p>
        </p:txBody>
      </p:sp>
      <p:sp>
        <p:nvSpPr>
          <p:cNvPr id="1811" name="Line"/>
          <p:cNvSpPr/>
          <p:nvPr/>
        </p:nvSpPr>
        <p:spPr>
          <a:xfrm flipH="1">
            <a:off x="4757738" y="3124199"/>
            <a:ext cx="381001" cy="7620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12" name="1"/>
          <p:cNvSpPr txBox="1"/>
          <p:nvPr/>
        </p:nvSpPr>
        <p:spPr>
          <a:xfrm>
            <a:off x="4524375" y="3449637"/>
            <a:ext cx="479425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</a:t>
            </a:r>
          </a:p>
        </p:txBody>
      </p:sp>
      <p:sp>
        <p:nvSpPr>
          <p:cNvPr id="1813" name="Line"/>
          <p:cNvSpPr/>
          <p:nvPr/>
        </p:nvSpPr>
        <p:spPr>
          <a:xfrm>
            <a:off x="3505200" y="2133599"/>
            <a:ext cx="152401" cy="685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14" name="Line"/>
          <p:cNvSpPr/>
          <p:nvPr/>
        </p:nvSpPr>
        <p:spPr>
          <a:xfrm flipV="1">
            <a:off x="3809999" y="2285999"/>
            <a:ext cx="5334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15" name="Line"/>
          <p:cNvSpPr/>
          <p:nvPr/>
        </p:nvSpPr>
        <p:spPr>
          <a:xfrm flipH="1" flipV="1">
            <a:off x="3657600" y="2209799"/>
            <a:ext cx="1219201" cy="838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16" name="Line"/>
          <p:cNvSpPr/>
          <p:nvPr/>
        </p:nvSpPr>
        <p:spPr>
          <a:xfrm flipV="1">
            <a:off x="2438399" y="3124199"/>
            <a:ext cx="990602" cy="304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17" name="Line"/>
          <p:cNvSpPr/>
          <p:nvPr/>
        </p:nvSpPr>
        <p:spPr>
          <a:xfrm flipV="1">
            <a:off x="3352800" y="3200399"/>
            <a:ext cx="1600201" cy="8382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18" name="Line"/>
          <p:cNvSpPr/>
          <p:nvPr/>
        </p:nvSpPr>
        <p:spPr>
          <a:xfrm flipV="1">
            <a:off x="2286000" y="2743200"/>
            <a:ext cx="76201" cy="5334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19" name="Line"/>
          <p:cNvSpPr/>
          <p:nvPr/>
        </p:nvSpPr>
        <p:spPr>
          <a:xfrm>
            <a:off x="2514600" y="2590799"/>
            <a:ext cx="914400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20" name="Line"/>
          <p:cNvSpPr/>
          <p:nvPr/>
        </p:nvSpPr>
        <p:spPr>
          <a:xfrm>
            <a:off x="3702050" y="2014538"/>
            <a:ext cx="609600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21" name="Line"/>
          <p:cNvSpPr/>
          <p:nvPr/>
        </p:nvSpPr>
        <p:spPr>
          <a:xfrm>
            <a:off x="4572000" y="2285999"/>
            <a:ext cx="381000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824" name="Group"/>
          <p:cNvGrpSpPr/>
          <p:nvPr/>
        </p:nvGrpSpPr>
        <p:grpSpPr>
          <a:xfrm>
            <a:off x="2209800" y="2286000"/>
            <a:ext cx="457200" cy="457200"/>
            <a:chOff x="0" y="0"/>
            <a:chExt cx="457200" cy="457200"/>
          </a:xfrm>
        </p:grpSpPr>
        <p:sp>
          <p:nvSpPr>
            <p:cNvPr id="182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823" name="A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grpSp>
        <p:nvGrpSpPr>
          <p:cNvPr id="1827" name="Group"/>
          <p:cNvGrpSpPr/>
          <p:nvPr/>
        </p:nvGrpSpPr>
        <p:grpSpPr>
          <a:xfrm>
            <a:off x="2057400" y="3200400"/>
            <a:ext cx="457200" cy="457200"/>
            <a:chOff x="0" y="0"/>
            <a:chExt cx="457200" cy="457200"/>
          </a:xfrm>
        </p:grpSpPr>
        <p:sp>
          <p:nvSpPr>
            <p:cNvPr id="182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826" name="H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H</a:t>
              </a:r>
            </a:p>
          </p:txBody>
        </p:sp>
      </p:grpSp>
      <p:grpSp>
        <p:nvGrpSpPr>
          <p:cNvPr id="1830" name="Group"/>
          <p:cNvGrpSpPr/>
          <p:nvPr/>
        </p:nvGrpSpPr>
        <p:grpSpPr>
          <a:xfrm>
            <a:off x="3429000" y="2819400"/>
            <a:ext cx="457200" cy="457200"/>
            <a:chOff x="0" y="0"/>
            <a:chExt cx="457200" cy="457200"/>
          </a:xfrm>
        </p:grpSpPr>
        <p:sp>
          <p:nvSpPr>
            <p:cNvPr id="182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829" name="B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B</a:t>
              </a:r>
            </a:p>
          </p:txBody>
        </p:sp>
      </p:grpSp>
      <p:grpSp>
        <p:nvGrpSpPr>
          <p:cNvPr id="1833" name="Group"/>
          <p:cNvGrpSpPr/>
          <p:nvPr/>
        </p:nvGrpSpPr>
        <p:grpSpPr>
          <a:xfrm>
            <a:off x="3276600" y="1828800"/>
            <a:ext cx="457200" cy="457200"/>
            <a:chOff x="0" y="0"/>
            <a:chExt cx="457200" cy="457200"/>
          </a:xfrm>
        </p:grpSpPr>
        <p:sp>
          <p:nvSpPr>
            <p:cNvPr id="183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832" name="F"/>
            <p:cNvSpPr txBox="1"/>
            <p:nvPr/>
          </p:nvSpPr>
          <p:spPr>
            <a:xfrm>
              <a:off x="83438" y="17904"/>
              <a:ext cx="2903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</p:grpSp>
      <p:grpSp>
        <p:nvGrpSpPr>
          <p:cNvPr id="1836" name="Group"/>
          <p:cNvGrpSpPr/>
          <p:nvPr/>
        </p:nvGrpSpPr>
        <p:grpSpPr>
          <a:xfrm>
            <a:off x="4343400" y="3810000"/>
            <a:ext cx="457200" cy="457200"/>
            <a:chOff x="0" y="0"/>
            <a:chExt cx="457200" cy="457200"/>
          </a:xfrm>
        </p:grpSpPr>
        <p:sp>
          <p:nvSpPr>
            <p:cNvPr id="183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835" name="E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</p:grpSp>
      <p:grpSp>
        <p:nvGrpSpPr>
          <p:cNvPr id="1839" name="Group"/>
          <p:cNvGrpSpPr/>
          <p:nvPr/>
        </p:nvGrpSpPr>
        <p:grpSpPr>
          <a:xfrm>
            <a:off x="4800600" y="2895600"/>
            <a:ext cx="457200" cy="457200"/>
            <a:chOff x="0" y="0"/>
            <a:chExt cx="457200" cy="457200"/>
          </a:xfrm>
        </p:grpSpPr>
        <p:sp>
          <p:nvSpPr>
            <p:cNvPr id="183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838" name="D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</p:grpSp>
      <p:grpSp>
        <p:nvGrpSpPr>
          <p:cNvPr id="1842" name="Group"/>
          <p:cNvGrpSpPr/>
          <p:nvPr/>
        </p:nvGrpSpPr>
        <p:grpSpPr>
          <a:xfrm>
            <a:off x="4267200" y="1905000"/>
            <a:ext cx="457200" cy="457200"/>
            <a:chOff x="0" y="0"/>
            <a:chExt cx="457200" cy="457200"/>
          </a:xfrm>
        </p:grpSpPr>
        <p:sp>
          <p:nvSpPr>
            <p:cNvPr id="184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841" name="C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</p:grpSp>
      <p:grpSp>
        <p:nvGrpSpPr>
          <p:cNvPr id="1845" name="Group"/>
          <p:cNvGrpSpPr/>
          <p:nvPr/>
        </p:nvGrpSpPr>
        <p:grpSpPr>
          <a:xfrm>
            <a:off x="3048000" y="3810000"/>
            <a:ext cx="457200" cy="457200"/>
            <a:chOff x="0" y="0"/>
            <a:chExt cx="457200" cy="457200"/>
          </a:xfrm>
        </p:grpSpPr>
        <p:sp>
          <p:nvSpPr>
            <p:cNvPr id="184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844" name="G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G</a:t>
              </a:r>
            </a:p>
          </p:txBody>
        </p:sp>
      </p:grpSp>
      <p:sp>
        <p:nvSpPr>
          <p:cNvPr id="1846" name="Line"/>
          <p:cNvSpPr/>
          <p:nvPr/>
        </p:nvSpPr>
        <p:spPr>
          <a:xfrm>
            <a:off x="3809999" y="3200399"/>
            <a:ext cx="609601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47" name="Line"/>
          <p:cNvSpPr/>
          <p:nvPr/>
        </p:nvSpPr>
        <p:spPr>
          <a:xfrm flipH="1">
            <a:off x="3505200" y="41148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48" name="Line"/>
          <p:cNvSpPr/>
          <p:nvPr/>
        </p:nvSpPr>
        <p:spPr>
          <a:xfrm flipH="1" flipV="1">
            <a:off x="2438400" y="3581399"/>
            <a:ext cx="609601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49" name="3"/>
          <p:cNvSpPr txBox="1"/>
          <p:nvPr/>
        </p:nvSpPr>
        <p:spPr>
          <a:xfrm>
            <a:off x="3810000" y="4038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850" name="2"/>
          <p:cNvSpPr txBox="1"/>
          <p:nvPr/>
        </p:nvSpPr>
        <p:spPr>
          <a:xfrm>
            <a:off x="3635375" y="3516312"/>
            <a:ext cx="3048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1851" name="4"/>
          <p:cNvSpPr txBox="1"/>
          <p:nvPr/>
        </p:nvSpPr>
        <p:spPr>
          <a:xfrm>
            <a:off x="3895725" y="3178175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852" name="6"/>
          <p:cNvSpPr txBox="1"/>
          <p:nvPr/>
        </p:nvSpPr>
        <p:spPr>
          <a:xfrm>
            <a:off x="4167188" y="2709863"/>
            <a:ext cx="46831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6</a:t>
            </a:r>
          </a:p>
        </p:txBody>
      </p:sp>
      <p:sp>
        <p:nvSpPr>
          <p:cNvPr id="1853" name="3"/>
          <p:cNvSpPr txBox="1"/>
          <p:nvPr/>
        </p:nvSpPr>
        <p:spPr>
          <a:xfrm>
            <a:off x="47244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854" name="4"/>
          <p:cNvSpPr txBox="1"/>
          <p:nvPr/>
        </p:nvSpPr>
        <p:spPr>
          <a:xfrm>
            <a:off x="3798888" y="253682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855" name="3"/>
          <p:cNvSpPr txBox="1"/>
          <p:nvPr/>
        </p:nvSpPr>
        <p:spPr>
          <a:xfrm>
            <a:off x="3854450" y="1752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856" name="4"/>
          <p:cNvSpPr txBox="1"/>
          <p:nvPr/>
        </p:nvSpPr>
        <p:spPr>
          <a:xfrm>
            <a:off x="33528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857" name="8"/>
          <p:cNvSpPr txBox="1"/>
          <p:nvPr/>
        </p:nvSpPr>
        <p:spPr>
          <a:xfrm>
            <a:off x="3048000" y="25908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1858" name="4"/>
          <p:cNvSpPr txBox="1"/>
          <p:nvPr/>
        </p:nvSpPr>
        <p:spPr>
          <a:xfrm>
            <a:off x="2743200" y="30480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859" name="3"/>
          <p:cNvSpPr txBox="1"/>
          <p:nvPr/>
        </p:nvSpPr>
        <p:spPr>
          <a:xfrm>
            <a:off x="2579687" y="372427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860" name="Line"/>
          <p:cNvSpPr/>
          <p:nvPr/>
        </p:nvSpPr>
        <p:spPr>
          <a:xfrm flipV="1">
            <a:off x="2635250" y="2187575"/>
            <a:ext cx="685801" cy="3048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61" name="10"/>
          <p:cNvSpPr txBox="1"/>
          <p:nvPr/>
        </p:nvSpPr>
        <p:spPr>
          <a:xfrm>
            <a:off x="2667000" y="2057400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graphicFrame>
        <p:nvGraphicFramePr>
          <p:cNvPr id="1862" name="Table"/>
          <p:cNvGraphicFramePr/>
          <p:nvPr/>
        </p:nvGraphicFramePr>
        <p:xfrm>
          <a:off x="7772400" y="1968500"/>
          <a:ext cx="1600200" cy="268287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edge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(B,E)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(B,H)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(A,H)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(D,F)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(A,B)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(A,F)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63" name="Accepting edge (E,G) would create a cycle"/>
          <p:cNvSpPr txBox="1"/>
          <p:nvPr/>
        </p:nvSpPr>
        <p:spPr>
          <a:xfrm>
            <a:off x="5257800" y="4708525"/>
            <a:ext cx="464820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Accepting edge (E,G) would create a cycle</a:t>
            </a:r>
          </a:p>
        </p:txBody>
      </p:sp>
      <p:sp>
        <p:nvSpPr>
          <p:cNvPr id="1864" name="Kruskal’s Algorithm: Walk-Through"/>
          <p:cNvSpPr txBox="1"/>
          <p:nvPr/>
        </p:nvSpPr>
        <p:spPr>
          <a:xfrm>
            <a:off x="1724693" y="532122"/>
            <a:ext cx="8737672" cy="715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Kruskal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Walk-Through</a:t>
            </a:r>
          </a:p>
        </p:txBody>
      </p:sp>
      <p:sp>
        <p:nvSpPr>
          <p:cNvPr id="1865" name="Select first |V|–1 edges which do not generate a cycle"/>
          <p:cNvSpPr txBox="1"/>
          <p:nvPr/>
        </p:nvSpPr>
        <p:spPr>
          <a:xfrm>
            <a:off x="5135617" y="1420843"/>
            <a:ext cx="552572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Select first |V|–1 edges which do not generate a cycle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7" name="Table"/>
          <p:cNvGraphicFramePr/>
          <p:nvPr/>
        </p:nvGraphicFramePr>
        <p:xfrm>
          <a:off x="5867400" y="1981200"/>
          <a:ext cx="1600200" cy="268287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edge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(D,E)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(D,G)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(E,G)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(C,D)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(G,H)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(C,F)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(B,C)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68" name="5"/>
          <p:cNvSpPr txBox="1"/>
          <p:nvPr/>
        </p:nvSpPr>
        <p:spPr>
          <a:xfrm>
            <a:off x="2111375" y="2819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5</a:t>
            </a:r>
          </a:p>
        </p:txBody>
      </p:sp>
      <p:sp>
        <p:nvSpPr>
          <p:cNvPr id="1869" name="Line"/>
          <p:cNvSpPr/>
          <p:nvPr/>
        </p:nvSpPr>
        <p:spPr>
          <a:xfrm flipH="1">
            <a:off x="4757738" y="3124199"/>
            <a:ext cx="381001" cy="7620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70" name="1"/>
          <p:cNvSpPr txBox="1"/>
          <p:nvPr/>
        </p:nvSpPr>
        <p:spPr>
          <a:xfrm>
            <a:off x="4524375" y="3449637"/>
            <a:ext cx="479425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</a:t>
            </a:r>
          </a:p>
        </p:txBody>
      </p:sp>
      <p:sp>
        <p:nvSpPr>
          <p:cNvPr id="1871" name="Line"/>
          <p:cNvSpPr/>
          <p:nvPr/>
        </p:nvSpPr>
        <p:spPr>
          <a:xfrm>
            <a:off x="3505200" y="2133599"/>
            <a:ext cx="152401" cy="685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72" name="Line"/>
          <p:cNvSpPr/>
          <p:nvPr/>
        </p:nvSpPr>
        <p:spPr>
          <a:xfrm flipV="1">
            <a:off x="3809999" y="2285999"/>
            <a:ext cx="5334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73" name="Line"/>
          <p:cNvSpPr/>
          <p:nvPr/>
        </p:nvSpPr>
        <p:spPr>
          <a:xfrm flipH="1" flipV="1">
            <a:off x="3657600" y="2209799"/>
            <a:ext cx="1219201" cy="838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74" name="Line"/>
          <p:cNvSpPr/>
          <p:nvPr/>
        </p:nvSpPr>
        <p:spPr>
          <a:xfrm flipV="1">
            <a:off x="2438399" y="3124199"/>
            <a:ext cx="990602" cy="304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75" name="Line"/>
          <p:cNvSpPr/>
          <p:nvPr/>
        </p:nvSpPr>
        <p:spPr>
          <a:xfrm flipV="1">
            <a:off x="3352800" y="3200399"/>
            <a:ext cx="1600201" cy="8382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76" name="Line"/>
          <p:cNvSpPr/>
          <p:nvPr/>
        </p:nvSpPr>
        <p:spPr>
          <a:xfrm flipV="1">
            <a:off x="2286000" y="2743200"/>
            <a:ext cx="76201" cy="5334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77" name="Line"/>
          <p:cNvSpPr/>
          <p:nvPr/>
        </p:nvSpPr>
        <p:spPr>
          <a:xfrm>
            <a:off x="2514600" y="2590799"/>
            <a:ext cx="914400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78" name="Line"/>
          <p:cNvSpPr/>
          <p:nvPr/>
        </p:nvSpPr>
        <p:spPr>
          <a:xfrm>
            <a:off x="3702050" y="2014538"/>
            <a:ext cx="609600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79" name="Line"/>
          <p:cNvSpPr/>
          <p:nvPr/>
        </p:nvSpPr>
        <p:spPr>
          <a:xfrm>
            <a:off x="4572000" y="2285999"/>
            <a:ext cx="381000" cy="6096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882" name="Group"/>
          <p:cNvGrpSpPr/>
          <p:nvPr/>
        </p:nvGrpSpPr>
        <p:grpSpPr>
          <a:xfrm>
            <a:off x="2209800" y="2286000"/>
            <a:ext cx="457200" cy="457200"/>
            <a:chOff x="0" y="0"/>
            <a:chExt cx="457200" cy="457200"/>
          </a:xfrm>
        </p:grpSpPr>
        <p:sp>
          <p:nvSpPr>
            <p:cNvPr id="188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881" name="A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grpSp>
        <p:nvGrpSpPr>
          <p:cNvPr id="1885" name="Group"/>
          <p:cNvGrpSpPr/>
          <p:nvPr/>
        </p:nvGrpSpPr>
        <p:grpSpPr>
          <a:xfrm>
            <a:off x="2057400" y="3200400"/>
            <a:ext cx="457200" cy="457200"/>
            <a:chOff x="0" y="0"/>
            <a:chExt cx="457200" cy="457200"/>
          </a:xfrm>
        </p:grpSpPr>
        <p:sp>
          <p:nvSpPr>
            <p:cNvPr id="188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884" name="H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H</a:t>
              </a:r>
            </a:p>
          </p:txBody>
        </p:sp>
      </p:grpSp>
      <p:grpSp>
        <p:nvGrpSpPr>
          <p:cNvPr id="1888" name="Group"/>
          <p:cNvGrpSpPr/>
          <p:nvPr/>
        </p:nvGrpSpPr>
        <p:grpSpPr>
          <a:xfrm>
            <a:off x="3429000" y="2819400"/>
            <a:ext cx="457200" cy="457200"/>
            <a:chOff x="0" y="0"/>
            <a:chExt cx="457200" cy="457200"/>
          </a:xfrm>
        </p:grpSpPr>
        <p:sp>
          <p:nvSpPr>
            <p:cNvPr id="188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887" name="B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B</a:t>
              </a:r>
            </a:p>
          </p:txBody>
        </p:sp>
      </p:grpSp>
      <p:grpSp>
        <p:nvGrpSpPr>
          <p:cNvPr id="1891" name="Group"/>
          <p:cNvGrpSpPr/>
          <p:nvPr/>
        </p:nvGrpSpPr>
        <p:grpSpPr>
          <a:xfrm>
            <a:off x="3276600" y="1828800"/>
            <a:ext cx="457200" cy="457200"/>
            <a:chOff x="0" y="0"/>
            <a:chExt cx="457200" cy="457200"/>
          </a:xfrm>
        </p:grpSpPr>
        <p:sp>
          <p:nvSpPr>
            <p:cNvPr id="188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890" name="F"/>
            <p:cNvSpPr txBox="1"/>
            <p:nvPr/>
          </p:nvSpPr>
          <p:spPr>
            <a:xfrm>
              <a:off x="83438" y="17904"/>
              <a:ext cx="2903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</p:grpSp>
      <p:grpSp>
        <p:nvGrpSpPr>
          <p:cNvPr id="1894" name="Group"/>
          <p:cNvGrpSpPr/>
          <p:nvPr/>
        </p:nvGrpSpPr>
        <p:grpSpPr>
          <a:xfrm>
            <a:off x="4343400" y="3810000"/>
            <a:ext cx="457200" cy="457200"/>
            <a:chOff x="0" y="0"/>
            <a:chExt cx="457200" cy="457200"/>
          </a:xfrm>
        </p:grpSpPr>
        <p:sp>
          <p:nvSpPr>
            <p:cNvPr id="189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893" name="E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</p:grpSp>
      <p:grpSp>
        <p:nvGrpSpPr>
          <p:cNvPr id="1897" name="Group"/>
          <p:cNvGrpSpPr/>
          <p:nvPr/>
        </p:nvGrpSpPr>
        <p:grpSpPr>
          <a:xfrm>
            <a:off x="4800600" y="2895600"/>
            <a:ext cx="457200" cy="457200"/>
            <a:chOff x="0" y="0"/>
            <a:chExt cx="457200" cy="457200"/>
          </a:xfrm>
        </p:grpSpPr>
        <p:sp>
          <p:nvSpPr>
            <p:cNvPr id="189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896" name="D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</p:grpSp>
      <p:grpSp>
        <p:nvGrpSpPr>
          <p:cNvPr id="1900" name="Group"/>
          <p:cNvGrpSpPr/>
          <p:nvPr/>
        </p:nvGrpSpPr>
        <p:grpSpPr>
          <a:xfrm>
            <a:off x="4267200" y="1905000"/>
            <a:ext cx="457200" cy="457200"/>
            <a:chOff x="0" y="0"/>
            <a:chExt cx="457200" cy="457200"/>
          </a:xfrm>
        </p:grpSpPr>
        <p:sp>
          <p:nvSpPr>
            <p:cNvPr id="189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899" name="C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</p:grpSp>
      <p:grpSp>
        <p:nvGrpSpPr>
          <p:cNvPr id="1903" name="Group"/>
          <p:cNvGrpSpPr/>
          <p:nvPr/>
        </p:nvGrpSpPr>
        <p:grpSpPr>
          <a:xfrm>
            <a:off x="3048000" y="3810000"/>
            <a:ext cx="457200" cy="457200"/>
            <a:chOff x="0" y="0"/>
            <a:chExt cx="457200" cy="457200"/>
          </a:xfrm>
        </p:grpSpPr>
        <p:sp>
          <p:nvSpPr>
            <p:cNvPr id="190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902" name="G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G</a:t>
              </a:r>
            </a:p>
          </p:txBody>
        </p:sp>
      </p:grpSp>
      <p:sp>
        <p:nvSpPr>
          <p:cNvPr id="1904" name="Line"/>
          <p:cNvSpPr/>
          <p:nvPr/>
        </p:nvSpPr>
        <p:spPr>
          <a:xfrm>
            <a:off x="3809999" y="3200399"/>
            <a:ext cx="609601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05" name="Line"/>
          <p:cNvSpPr/>
          <p:nvPr/>
        </p:nvSpPr>
        <p:spPr>
          <a:xfrm flipH="1">
            <a:off x="3505200" y="41148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06" name="Line"/>
          <p:cNvSpPr/>
          <p:nvPr/>
        </p:nvSpPr>
        <p:spPr>
          <a:xfrm flipH="1" flipV="1">
            <a:off x="2438400" y="3581399"/>
            <a:ext cx="609601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07" name="3"/>
          <p:cNvSpPr txBox="1"/>
          <p:nvPr/>
        </p:nvSpPr>
        <p:spPr>
          <a:xfrm>
            <a:off x="3810000" y="4038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908" name="2"/>
          <p:cNvSpPr txBox="1"/>
          <p:nvPr/>
        </p:nvSpPr>
        <p:spPr>
          <a:xfrm>
            <a:off x="3635375" y="3516312"/>
            <a:ext cx="3048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1909" name="4"/>
          <p:cNvSpPr txBox="1"/>
          <p:nvPr/>
        </p:nvSpPr>
        <p:spPr>
          <a:xfrm>
            <a:off x="3895725" y="3178175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910" name="6"/>
          <p:cNvSpPr txBox="1"/>
          <p:nvPr/>
        </p:nvSpPr>
        <p:spPr>
          <a:xfrm>
            <a:off x="4167188" y="2709863"/>
            <a:ext cx="46831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6</a:t>
            </a:r>
          </a:p>
        </p:txBody>
      </p:sp>
      <p:sp>
        <p:nvSpPr>
          <p:cNvPr id="1911" name="3"/>
          <p:cNvSpPr txBox="1"/>
          <p:nvPr/>
        </p:nvSpPr>
        <p:spPr>
          <a:xfrm>
            <a:off x="47244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912" name="4"/>
          <p:cNvSpPr txBox="1"/>
          <p:nvPr/>
        </p:nvSpPr>
        <p:spPr>
          <a:xfrm>
            <a:off x="3798888" y="253682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913" name="3"/>
          <p:cNvSpPr txBox="1"/>
          <p:nvPr/>
        </p:nvSpPr>
        <p:spPr>
          <a:xfrm>
            <a:off x="3854450" y="1752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914" name="4"/>
          <p:cNvSpPr txBox="1"/>
          <p:nvPr/>
        </p:nvSpPr>
        <p:spPr>
          <a:xfrm>
            <a:off x="33528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915" name="8"/>
          <p:cNvSpPr txBox="1"/>
          <p:nvPr/>
        </p:nvSpPr>
        <p:spPr>
          <a:xfrm>
            <a:off x="3048000" y="25908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1916" name="4"/>
          <p:cNvSpPr txBox="1"/>
          <p:nvPr/>
        </p:nvSpPr>
        <p:spPr>
          <a:xfrm>
            <a:off x="2743200" y="30480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917" name="3"/>
          <p:cNvSpPr txBox="1"/>
          <p:nvPr/>
        </p:nvSpPr>
        <p:spPr>
          <a:xfrm>
            <a:off x="2579687" y="372427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918" name="Line"/>
          <p:cNvSpPr/>
          <p:nvPr/>
        </p:nvSpPr>
        <p:spPr>
          <a:xfrm flipV="1">
            <a:off x="2635250" y="2187575"/>
            <a:ext cx="685801" cy="3048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19" name="10"/>
          <p:cNvSpPr txBox="1"/>
          <p:nvPr/>
        </p:nvSpPr>
        <p:spPr>
          <a:xfrm>
            <a:off x="2667000" y="2057400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graphicFrame>
        <p:nvGraphicFramePr>
          <p:cNvPr id="1920" name="Table"/>
          <p:cNvGraphicFramePr/>
          <p:nvPr/>
        </p:nvGraphicFramePr>
        <p:xfrm>
          <a:off x="7772400" y="1968500"/>
          <a:ext cx="1600200" cy="268287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edge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(B,E)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(B,H)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(A,H)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(D,F)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(A,B)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(A,F)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21" name="Kruskal’s Algorithm: Walk-Through"/>
          <p:cNvSpPr txBox="1"/>
          <p:nvPr/>
        </p:nvSpPr>
        <p:spPr>
          <a:xfrm>
            <a:off x="1724693" y="532122"/>
            <a:ext cx="8737672" cy="715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Kruskal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Walk-Through</a:t>
            </a:r>
          </a:p>
        </p:txBody>
      </p:sp>
      <p:sp>
        <p:nvSpPr>
          <p:cNvPr id="1922" name="Select first |V|–1 edges which do not generate a cycle"/>
          <p:cNvSpPr txBox="1"/>
          <p:nvPr/>
        </p:nvSpPr>
        <p:spPr>
          <a:xfrm>
            <a:off x="5135617" y="1420843"/>
            <a:ext cx="552572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Select first |V|–1 edges which do not generate a cycle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4" name="Table"/>
          <p:cNvGraphicFramePr/>
          <p:nvPr/>
        </p:nvGraphicFramePr>
        <p:xfrm>
          <a:off x="5867400" y="1981200"/>
          <a:ext cx="1600200" cy="268287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edge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(D,E)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(D,G)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(E,G)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(C,D)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(G,H)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(C,F)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(B,C)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25" name="5"/>
          <p:cNvSpPr txBox="1"/>
          <p:nvPr/>
        </p:nvSpPr>
        <p:spPr>
          <a:xfrm>
            <a:off x="2111375" y="2819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5</a:t>
            </a:r>
          </a:p>
        </p:txBody>
      </p:sp>
      <p:sp>
        <p:nvSpPr>
          <p:cNvPr id="1926" name="Line"/>
          <p:cNvSpPr/>
          <p:nvPr/>
        </p:nvSpPr>
        <p:spPr>
          <a:xfrm flipH="1">
            <a:off x="4757738" y="3124199"/>
            <a:ext cx="381001" cy="7620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27" name="1"/>
          <p:cNvSpPr txBox="1"/>
          <p:nvPr/>
        </p:nvSpPr>
        <p:spPr>
          <a:xfrm>
            <a:off x="4524375" y="3449637"/>
            <a:ext cx="479425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</a:t>
            </a:r>
          </a:p>
        </p:txBody>
      </p:sp>
      <p:sp>
        <p:nvSpPr>
          <p:cNvPr id="1928" name="Line"/>
          <p:cNvSpPr/>
          <p:nvPr/>
        </p:nvSpPr>
        <p:spPr>
          <a:xfrm>
            <a:off x="3505200" y="2133599"/>
            <a:ext cx="152401" cy="685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29" name="Line"/>
          <p:cNvSpPr/>
          <p:nvPr/>
        </p:nvSpPr>
        <p:spPr>
          <a:xfrm flipV="1">
            <a:off x="3809999" y="2285999"/>
            <a:ext cx="5334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30" name="Line"/>
          <p:cNvSpPr/>
          <p:nvPr/>
        </p:nvSpPr>
        <p:spPr>
          <a:xfrm flipH="1" flipV="1">
            <a:off x="3657600" y="2209799"/>
            <a:ext cx="1219201" cy="838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31" name="Line"/>
          <p:cNvSpPr/>
          <p:nvPr/>
        </p:nvSpPr>
        <p:spPr>
          <a:xfrm flipV="1">
            <a:off x="2438399" y="3124199"/>
            <a:ext cx="990602" cy="304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32" name="Line"/>
          <p:cNvSpPr/>
          <p:nvPr/>
        </p:nvSpPr>
        <p:spPr>
          <a:xfrm flipV="1">
            <a:off x="3352800" y="3200399"/>
            <a:ext cx="1600201" cy="8382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33" name="Line"/>
          <p:cNvSpPr/>
          <p:nvPr/>
        </p:nvSpPr>
        <p:spPr>
          <a:xfrm flipV="1">
            <a:off x="2286000" y="2743200"/>
            <a:ext cx="76201" cy="5334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34" name="Line"/>
          <p:cNvSpPr/>
          <p:nvPr/>
        </p:nvSpPr>
        <p:spPr>
          <a:xfrm>
            <a:off x="2514600" y="2590799"/>
            <a:ext cx="914400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35" name="Line"/>
          <p:cNvSpPr/>
          <p:nvPr/>
        </p:nvSpPr>
        <p:spPr>
          <a:xfrm>
            <a:off x="3702050" y="2014538"/>
            <a:ext cx="609600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36" name="Line"/>
          <p:cNvSpPr/>
          <p:nvPr/>
        </p:nvSpPr>
        <p:spPr>
          <a:xfrm>
            <a:off x="4572000" y="2285999"/>
            <a:ext cx="381000" cy="6096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939" name="Group"/>
          <p:cNvGrpSpPr/>
          <p:nvPr/>
        </p:nvGrpSpPr>
        <p:grpSpPr>
          <a:xfrm>
            <a:off x="2209800" y="2286000"/>
            <a:ext cx="457200" cy="457200"/>
            <a:chOff x="0" y="0"/>
            <a:chExt cx="457200" cy="457200"/>
          </a:xfrm>
        </p:grpSpPr>
        <p:sp>
          <p:nvSpPr>
            <p:cNvPr id="193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938" name="A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grpSp>
        <p:nvGrpSpPr>
          <p:cNvPr id="1942" name="Group"/>
          <p:cNvGrpSpPr/>
          <p:nvPr/>
        </p:nvGrpSpPr>
        <p:grpSpPr>
          <a:xfrm>
            <a:off x="2057400" y="3200400"/>
            <a:ext cx="457200" cy="457200"/>
            <a:chOff x="0" y="0"/>
            <a:chExt cx="457200" cy="457200"/>
          </a:xfrm>
        </p:grpSpPr>
        <p:sp>
          <p:nvSpPr>
            <p:cNvPr id="194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941" name="H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H</a:t>
              </a:r>
            </a:p>
          </p:txBody>
        </p:sp>
      </p:grpSp>
      <p:grpSp>
        <p:nvGrpSpPr>
          <p:cNvPr id="1945" name="Group"/>
          <p:cNvGrpSpPr/>
          <p:nvPr/>
        </p:nvGrpSpPr>
        <p:grpSpPr>
          <a:xfrm>
            <a:off x="3429000" y="2819400"/>
            <a:ext cx="457200" cy="457200"/>
            <a:chOff x="0" y="0"/>
            <a:chExt cx="457200" cy="457200"/>
          </a:xfrm>
        </p:grpSpPr>
        <p:sp>
          <p:nvSpPr>
            <p:cNvPr id="194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944" name="B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B</a:t>
              </a:r>
            </a:p>
          </p:txBody>
        </p:sp>
      </p:grpSp>
      <p:grpSp>
        <p:nvGrpSpPr>
          <p:cNvPr id="1948" name="Group"/>
          <p:cNvGrpSpPr/>
          <p:nvPr/>
        </p:nvGrpSpPr>
        <p:grpSpPr>
          <a:xfrm>
            <a:off x="3276600" y="1828800"/>
            <a:ext cx="457200" cy="457200"/>
            <a:chOff x="0" y="0"/>
            <a:chExt cx="457200" cy="457200"/>
          </a:xfrm>
        </p:grpSpPr>
        <p:sp>
          <p:nvSpPr>
            <p:cNvPr id="194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947" name="F"/>
            <p:cNvSpPr txBox="1"/>
            <p:nvPr/>
          </p:nvSpPr>
          <p:spPr>
            <a:xfrm>
              <a:off x="83438" y="17904"/>
              <a:ext cx="2903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</p:grpSp>
      <p:grpSp>
        <p:nvGrpSpPr>
          <p:cNvPr id="1951" name="Group"/>
          <p:cNvGrpSpPr/>
          <p:nvPr/>
        </p:nvGrpSpPr>
        <p:grpSpPr>
          <a:xfrm>
            <a:off x="4343400" y="3810000"/>
            <a:ext cx="457200" cy="457200"/>
            <a:chOff x="0" y="0"/>
            <a:chExt cx="457200" cy="457200"/>
          </a:xfrm>
        </p:grpSpPr>
        <p:sp>
          <p:nvSpPr>
            <p:cNvPr id="194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950" name="E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</p:grpSp>
      <p:grpSp>
        <p:nvGrpSpPr>
          <p:cNvPr id="1954" name="Group"/>
          <p:cNvGrpSpPr/>
          <p:nvPr/>
        </p:nvGrpSpPr>
        <p:grpSpPr>
          <a:xfrm>
            <a:off x="4800600" y="2895600"/>
            <a:ext cx="457200" cy="457200"/>
            <a:chOff x="0" y="0"/>
            <a:chExt cx="457200" cy="457200"/>
          </a:xfrm>
        </p:grpSpPr>
        <p:sp>
          <p:nvSpPr>
            <p:cNvPr id="195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953" name="D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</p:grpSp>
      <p:grpSp>
        <p:nvGrpSpPr>
          <p:cNvPr id="1957" name="Group"/>
          <p:cNvGrpSpPr/>
          <p:nvPr/>
        </p:nvGrpSpPr>
        <p:grpSpPr>
          <a:xfrm>
            <a:off x="4267200" y="1905000"/>
            <a:ext cx="457200" cy="457200"/>
            <a:chOff x="0" y="0"/>
            <a:chExt cx="457200" cy="457200"/>
          </a:xfrm>
        </p:grpSpPr>
        <p:sp>
          <p:nvSpPr>
            <p:cNvPr id="195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956" name="C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</p:grpSp>
      <p:grpSp>
        <p:nvGrpSpPr>
          <p:cNvPr id="1960" name="Group"/>
          <p:cNvGrpSpPr/>
          <p:nvPr/>
        </p:nvGrpSpPr>
        <p:grpSpPr>
          <a:xfrm>
            <a:off x="3048000" y="3810000"/>
            <a:ext cx="457200" cy="457200"/>
            <a:chOff x="0" y="0"/>
            <a:chExt cx="457200" cy="457200"/>
          </a:xfrm>
        </p:grpSpPr>
        <p:sp>
          <p:nvSpPr>
            <p:cNvPr id="195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959" name="G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G</a:t>
              </a:r>
            </a:p>
          </p:txBody>
        </p:sp>
      </p:grpSp>
      <p:sp>
        <p:nvSpPr>
          <p:cNvPr id="1961" name="Line"/>
          <p:cNvSpPr/>
          <p:nvPr/>
        </p:nvSpPr>
        <p:spPr>
          <a:xfrm>
            <a:off x="3809999" y="3200399"/>
            <a:ext cx="609601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62" name="Line"/>
          <p:cNvSpPr/>
          <p:nvPr/>
        </p:nvSpPr>
        <p:spPr>
          <a:xfrm flipH="1">
            <a:off x="3505200" y="41148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63" name="Line"/>
          <p:cNvSpPr/>
          <p:nvPr/>
        </p:nvSpPr>
        <p:spPr>
          <a:xfrm flipH="1" flipV="1">
            <a:off x="2438400" y="3581399"/>
            <a:ext cx="609601" cy="3810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64" name="3"/>
          <p:cNvSpPr txBox="1"/>
          <p:nvPr/>
        </p:nvSpPr>
        <p:spPr>
          <a:xfrm>
            <a:off x="3810000" y="4038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965" name="2"/>
          <p:cNvSpPr txBox="1"/>
          <p:nvPr/>
        </p:nvSpPr>
        <p:spPr>
          <a:xfrm>
            <a:off x="3635375" y="3516312"/>
            <a:ext cx="3048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1966" name="4"/>
          <p:cNvSpPr txBox="1"/>
          <p:nvPr/>
        </p:nvSpPr>
        <p:spPr>
          <a:xfrm>
            <a:off x="3895725" y="3178175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967" name="6"/>
          <p:cNvSpPr txBox="1"/>
          <p:nvPr/>
        </p:nvSpPr>
        <p:spPr>
          <a:xfrm>
            <a:off x="4167188" y="2709863"/>
            <a:ext cx="46831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6</a:t>
            </a:r>
          </a:p>
        </p:txBody>
      </p:sp>
      <p:sp>
        <p:nvSpPr>
          <p:cNvPr id="1968" name="3"/>
          <p:cNvSpPr txBox="1"/>
          <p:nvPr/>
        </p:nvSpPr>
        <p:spPr>
          <a:xfrm>
            <a:off x="47244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969" name="4"/>
          <p:cNvSpPr txBox="1"/>
          <p:nvPr/>
        </p:nvSpPr>
        <p:spPr>
          <a:xfrm>
            <a:off x="3798888" y="253682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970" name="3"/>
          <p:cNvSpPr txBox="1"/>
          <p:nvPr/>
        </p:nvSpPr>
        <p:spPr>
          <a:xfrm>
            <a:off x="3854450" y="1752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971" name="4"/>
          <p:cNvSpPr txBox="1"/>
          <p:nvPr/>
        </p:nvSpPr>
        <p:spPr>
          <a:xfrm>
            <a:off x="33528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972" name="8"/>
          <p:cNvSpPr txBox="1"/>
          <p:nvPr/>
        </p:nvSpPr>
        <p:spPr>
          <a:xfrm>
            <a:off x="3048000" y="25908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1973" name="4"/>
          <p:cNvSpPr txBox="1"/>
          <p:nvPr/>
        </p:nvSpPr>
        <p:spPr>
          <a:xfrm>
            <a:off x="2743200" y="30480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1974" name="3"/>
          <p:cNvSpPr txBox="1"/>
          <p:nvPr/>
        </p:nvSpPr>
        <p:spPr>
          <a:xfrm>
            <a:off x="2579687" y="372427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1975" name="Line"/>
          <p:cNvSpPr/>
          <p:nvPr/>
        </p:nvSpPr>
        <p:spPr>
          <a:xfrm flipV="1">
            <a:off x="2635250" y="2187575"/>
            <a:ext cx="685801" cy="3048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76" name="10"/>
          <p:cNvSpPr txBox="1"/>
          <p:nvPr/>
        </p:nvSpPr>
        <p:spPr>
          <a:xfrm>
            <a:off x="2667000" y="2057400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graphicFrame>
        <p:nvGraphicFramePr>
          <p:cNvPr id="1977" name="Table"/>
          <p:cNvGraphicFramePr/>
          <p:nvPr/>
        </p:nvGraphicFramePr>
        <p:xfrm>
          <a:off x="7772400" y="1968500"/>
          <a:ext cx="1600200" cy="268287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edge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(B,E)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(B,H)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(A,H)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(D,F)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(A,B)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(A,F)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78" name="Kruskal’s Algorithm: Walk-Through"/>
          <p:cNvSpPr txBox="1"/>
          <p:nvPr/>
        </p:nvSpPr>
        <p:spPr>
          <a:xfrm>
            <a:off x="1724693" y="532122"/>
            <a:ext cx="8737672" cy="715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Kruskal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Walk-Through</a:t>
            </a:r>
          </a:p>
        </p:txBody>
      </p:sp>
      <p:sp>
        <p:nvSpPr>
          <p:cNvPr id="1979" name="Select first |V|–1 edges which do not generate a cycle"/>
          <p:cNvSpPr txBox="1"/>
          <p:nvPr/>
        </p:nvSpPr>
        <p:spPr>
          <a:xfrm>
            <a:off x="5135617" y="1420843"/>
            <a:ext cx="552572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Select first |V|–1 edges which do not generate a cycle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1" name="Table"/>
          <p:cNvGraphicFramePr/>
          <p:nvPr/>
        </p:nvGraphicFramePr>
        <p:xfrm>
          <a:off x="5867400" y="1981200"/>
          <a:ext cx="1600200" cy="268287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edge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(D,E)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(D,G)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(E,G)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(C,D)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(G,H)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(C,F)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(B,C)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82" name="5"/>
          <p:cNvSpPr txBox="1"/>
          <p:nvPr/>
        </p:nvSpPr>
        <p:spPr>
          <a:xfrm>
            <a:off x="2111375" y="2819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5</a:t>
            </a:r>
          </a:p>
        </p:txBody>
      </p:sp>
      <p:sp>
        <p:nvSpPr>
          <p:cNvPr id="1983" name="Line"/>
          <p:cNvSpPr/>
          <p:nvPr/>
        </p:nvSpPr>
        <p:spPr>
          <a:xfrm flipH="1">
            <a:off x="4757738" y="3124199"/>
            <a:ext cx="381001" cy="7620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84" name="1"/>
          <p:cNvSpPr txBox="1"/>
          <p:nvPr/>
        </p:nvSpPr>
        <p:spPr>
          <a:xfrm>
            <a:off x="4524375" y="3449637"/>
            <a:ext cx="479425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</a:t>
            </a:r>
          </a:p>
        </p:txBody>
      </p:sp>
      <p:sp>
        <p:nvSpPr>
          <p:cNvPr id="1985" name="Line"/>
          <p:cNvSpPr/>
          <p:nvPr/>
        </p:nvSpPr>
        <p:spPr>
          <a:xfrm>
            <a:off x="3505200" y="2133599"/>
            <a:ext cx="152401" cy="685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86" name="Line"/>
          <p:cNvSpPr/>
          <p:nvPr/>
        </p:nvSpPr>
        <p:spPr>
          <a:xfrm flipV="1">
            <a:off x="3809999" y="2285999"/>
            <a:ext cx="5334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87" name="Line"/>
          <p:cNvSpPr/>
          <p:nvPr/>
        </p:nvSpPr>
        <p:spPr>
          <a:xfrm flipH="1" flipV="1">
            <a:off x="3657600" y="2209799"/>
            <a:ext cx="1219201" cy="838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88" name="Line"/>
          <p:cNvSpPr/>
          <p:nvPr/>
        </p:nvSpPr>
        <p:spPr>
          <a:xfrm flipV="1">
            <a:off x="2438399" y="3124199"/>
            <a:ext cx="990602" cy="304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89" name="Line"/>
          <p:cNvSpPr/>
          <p:nvPr/>
        </p:nvSpPr>
        <p:spPr>
          <a:xfrm flipV="1">
            <a:off x="3352800" y="3200399"/>
            <a:ext cx="1600201" cy="8382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90" name="Line"/>
          <p:cNvSpPr/>
          <p:nvPr/>
        </p:nvSpPr>
        <p:spPr>
          <a:xfrm flipV="1">
            <a:off x="2286000" y="2743200"/>
            <a:ext cx="76201" cy="5334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91" name="Line"/>
          <p:cNvSpPr/>
          <p:nvPr/>
        </p:nvSpPr>
        <p:spPr>
          <a:xfrm>
            <a:off x="2514600" y="2590799"/>
            <a:ext cx="914400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92" name="Line"/>
          <p:cNvSpPr/>
          <p:nvPr/>
        </p:nvSpPr>
        <p:spPr>
          <a:xfrm>
            <a:off x="3702050" y="2014538"/>
            <a:ext cx="609600" cy="1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93" name="Line"/>
          <p:cNvSpPr/>
          <p:nvPr/>
        </p:nvSpPr>
        <p:spPr>
          <a:xfrm>
            <a:off x="4572000" y="2285999"/>
            <a:ext cx="381000" cy="6096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996" name="Group"/>
          <p:cNvGrpSpPr/>
          <p:nvPr/>
        </p:nvGrpSpPr>
        <p:grpSpPr>
          <a:xfrm>
            <a:off x="2209800" y="2286000"/>
            <a:ext cx="457200" cy="457200"/>
            <a:chOff x="0" y="0"/>
            <a:chExt cx="457200" cy="457200"/>
          </a:xfrm>
        </p:grpSpPr>
        <p:sp>
          <p:nvSpPr>
            <p:cNvPr id="199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995" name="A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grpSp>
        <p:nvGrpSpPr>
          <p:cNvPr id="1999" name="Group"/>
          <p:cNvGrpSpPr/>
          <p:nvPr/>
        </p:nvGrpSpPr>
        <p:grpSpPr>
          <a:xfrm>
            <a:off x="2057400" y="3200400"/>
            <a:ext cx="457200" cy="457200"/>
            <a:chOff x="0" y="0"/>
            <a:chExt cx="457200" cy="457200"/>
          </a:xfrm>
        </p:grpSpPr>
        <p:sp>
          <p:nvSpPr>
            <p:cNvPr id="199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998" name="H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H</a:t>
              </a:r>
            </a:p>
          </p:txBody>
        </p:sp>
      </p:grpSp>
      <p:grpSp>
        <p:nvGrpSpPr>
          <p:cNvPr id="2002" name="Group"/>
          <p:cNvGrpSpPr/>
          <p:nvPr/>
        </p:nvGrpSpPr>
        <p:grpSpPr>
          <a:xfrm>
            <a:off x="3429000" y="2819400"/>
            <a:ext cx="457200" cy="457200"/>
            <a:chOff x="0" y="0"/>
            <a:chExt cx="457200" cy="457200"/>
          </a:xfrm>
        </p:grpSpPr>
        <p:sp>
          <p:nvSpPr>
            <p:cNvPr id="200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001" name="B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B</a:t>
              </a:r>
            </a:p>
          </p:txBody>
        </p:sp>
      </p:grpSp>
      <p:grpSp>
        <p:nvGrpSpPr>
          <p:cNvPr id="2005" name="Group"/>
          <p:cNvGrpSpPr/>
          <p:nvPr/>
        </p:nvGrpSpPr>
        <p:grpSpPr>
          <a:xfrm>
            <a:off x="3276600" y="1828800"/>
            <a:ext cx="457200" cy="457200"/>
            <a:chOff x="0" y="0"/>
            <a:chExt cx="457200" cy="457200"/>
          </a:xfrm>
        </p:grpSpPr>
        <p:sp>
          <p:nvSpPr>
            <p:cNvPr id="200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004" name="F"/>
            <p:cNvSpPr txBox="1"/>
            <p:nvPr/>
          </p:nvSpPr>
          <p:spPr>
            <a:xfrm>
              <a:off x="83438" y="17904"/>
              <a:ext cx="2903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</p:grpSp>
      <p:grpSp>
        <p:nvGrpSpPr>
          <p:cNvPr id="2008" name="Group"/>
          <p:cNvGrpSpPr/>
          <p:nvPr/>
        </p:nvGrpSpPr>
        <p:grpSpPr>
          <a:xfrm>
            <a:off x="4343400" y="3810000"/>
            <a:ext cx="457200" cy="457200"/>
            <a:chOff x="0" y="0"/>
            <a:chExt cx="457200" cy="457200"/>
          </a:xfrm>
        </p:grpSpPr>
        <p:sp>
          <p:nvSpPr>
            <p:cNvPr id="200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007" name="E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</p:grpSp>
      <p:grpSp>
        <p:nvGrpSpPr>
          <p:cNvPr id="2011" name="Group"/>
          <p:cNvGrpSpPr/>
          <p:nvPr/>
        </p:nvGrpSpPr>
        <p:grpSpPr>
          <a:xfrm>
            <a:off x="4800600" y="2895600"/>
            <a:ext cx="457200" cy="457200"/>
            <a:chOff x="0" y="0"/>
            <a:chExt cx="457200" cy="457200"/>
          </a:xfrm>
        </p:grpSpPr>
        <p:sp>
          <p:nvSpPr>
            <p:cNvPr id="200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010" name="D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</p:grpSp>
      <p:grpSp>
        <p:nvGrpSpPr>
          <p:cNvPr id="2014" name="Group"/>
          <p:cNvGrpSpPr/>
          <p:nvPr/>
        </p:nvGrpSpPr>
        <p:grpSpPr>
          <a:xfrm>
            <a:off x="4267200" y="1905000"/>
            <a:ext cx="457200" cy="457200"/>
            <a:chOff x="0" y="0"/>
            <a:chExt cx="457200" cy="457200"/>
          </a:xfrm>
        </p:grpSpPr>
        <p:sp>
          <p:nvSpPr>
            <p:cNvPr id="201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013" name="C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</p:grpSp>
      <p:grpSp>
        <p:nvGrpSpPr>
          <p:cNvPr id="2017" name="Group"/>
          <p:cNvGrpSpPr/>
          <p:nvPr/>
        </p:nvGrpSpPr>
        <p:grpSpPr>
          <a:xfrm>
            <a:off x="3048000" y="3810000"/>
            <a:ext cx="457200" cy="457200"/>
            <a:chOff x="0" y="0"/>
            <a:chExt cx="457200" cy="457200"/>
          </a:xfrm>
        </p:grpSpPr>
        <p:sp>
          <p:nvSpPr>
            <p:cNvPr id="201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016" name="G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G</a:t>
              </a:r>
            </a:p>
          </p:txBody>
        </p:sp>
      </p:grpSp>
      <p:sp>
        <p:nvSpPr>
          <p:cNvPr id="2018" name="Line"/>
          <p:cNvSpPr/>
          <p:nvPr/>
        </p:nvSpPr>
        <p:spPr>
          <a:xfrm>
            <a:off x="3809999" y="3200399"/>
            <a:ext cx="609601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19" name="Line"/>
          <p:cNvSpPr/>
          <p:nvPr/>
        </p:nvSpPr>
        <p:spPr>
          <a:xfrm flipH="1">
            <a:off x="3505200" y="41148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20" name="Line"/>
          <p:cNvSpPr/>
          <p:nvPr/>
        </p:nvSpPr>
        <p:spPr>
          <a:xfrm flipH="1" flipV="1">
            <a:off x="2438400" y="3581399"/>
            <a:ext cx="609601" cy="3810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21" name="3"/>
          <p:cNvSpPr txBox="1"/>
          <p:nvPr/>
        </p:nvSpPr>
        <p:spPr>
          <a:xfrm>
            <a:off x="3810000" y="4038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2022" name="2"/>
          <p:cNvSpPr txBox="1"/>
          <p:nvPr/>
        </p:nvSpPr>
        <p:spPr>
          <a:xfrm>
            <a:off x="3635375" y="3516312"/>
            <a:ext cx="3048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2023" name="4"/>
          <p:cNvSpPr txBox="1"/>
          <p:nvPr/>
        </p:nvSpPr>
        <p:spPr>
          <a:xfrm>
            <a:off x="3895725" y="3178175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2024" name="6"/>
          <p:cNvSpPr txBox="1"/>
          <p:nvPr/>
        </p:nvSpPr>
        <p:spPr>
          <a:xfrm>
            <a:off x="4167188" y="2709863"/>
            <a:ext cx="46831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6</a:t>
            </a:r>
          </a:p>
        </p:txBody>
      </p:sp>
      <p:sp>
        <p:nvSpPr>
          <p:cNvPr id="2025" name="3"/>
          <p:cNvSpPr txBox="1"/>
          <p:nvPr/>
        </p:nvSpPr>
        <p:spPr>
          <a:xfrm>
            <a:off x="47244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2026" name="4"/>
          <p:cNvSpPr txBox="1"/>
          <p:nvPr/>
        </p:nvSpPr>
        <p:spPr>
          <a:xfrm>
            <a:off x="3798888" y="253682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2027" name="3"/>
          <p:cNvSpPr txBox="1"/>
          <p:nvPr/>
        </p:nvSpPr>
        <p:spPr>
          <a:xfrm>
            <a:off x="3854450" y="1752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2028" name="4"/>
          <p:cNvSpPr txBox="1"/>
          <p:nvPr/>
        </p:nvSpPr>
        <p:spPr>
          <a:xfrm>
            <a:off x="33528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2029" name="8"/>
          <p:cNvSpPr txBox="1"/>
          <p:nvPr/>
        </p:nvSpPr>
        <p:spPr>
          <a:xfrm>
            <a:off x="3048000" y="25908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2030" name="4"/>
          <p:cNvSpPr txBox="1"/>
          <p:nvPr/>
        </p:nvSpPr>
        <p:spPr>
          <a:xfrm>
            <a:off x="2743200" y="30480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2031" name="3"/>
          <p:cNvSpPr txBox="1"/>
          <p:nvPr/>
        </p:nvSpPr>
        <p:spPr>
          <a:xfrm>
            <a:off x="2579687" y="372427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2032" name="Line"/>
          <p:cNvSpPr/>
          <p:nvPr/>
        </p:nvSpPr>
        <p:spPr>
          <a:xfrm flipV="1">
            <a:off x="2635250" y="2187575"/>
            <a:ext cx="685801" cy="3048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33" name="10"/>
          <p:cNvSpPr txBox="1"/>
          <p:nvPr/>
        </p:nvSpPr>
        <p:spPr>
          <a:xfrm>
            <a:off x="2667000" y="2057400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graphicFrame>
        <p:nvGraphicFramePr>
          <p:cNvPr id="2034" name="Table"/>
          <p:cNvGraphicFramePr/>
          <p:nvPr/>
        </p:nvGraphicFramePr>
        <p:xfrm>
          <a:off x="7772400" y="1968500"/>
          <a:ext cx="1600200" cy="268287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edge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(B,E)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(B,H)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(A,H)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(D,F)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(A,B)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(A,F)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35" name="Kruskal’s Algorithm: Walk-Through"/>
          <p:cNvSpPr txBox="1"/>
          <p:nvPr/>
        </p:nvSpPr>
        <p:spPr>
          <a:xfrm>
            <a:off x="1724693" y="532122"/>
            <a:ext cx="8737672" cy="715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Kruskal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Walk-Through</a:t>
            </a:r>
          </a:p>
        </p:txBody>
      </p:sp>
      <p:sp>
        <p:nvSpPr>
          <p:cNvPr id="2036" name="Select first |V|–1 edges which do not generate a cycle"/>
          <p:cNvSpPr txBox="1"/>
          <p:nvPr/>
        </p:nvSpPr>
        <p:spPr>
          <a:xfrm>
            <a:off x="5135617" y="1420843"/>
            <a:ext cx="552572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Select first |V|–1 edges which do not generate a cycle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8" name="Table"/>
          <p:cNvGraphicFramePr/>
          <p:nvPr/>
        </p:nvGraphicFramePr>
        <p:xfrm>
          <a:off x="5867400" y="1981200"/>
          <a:ext cx="1600200" cy="268287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edge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(D,E)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(D,G)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(E,G)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(C,D)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(G,H)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(C,F)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(B,C)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39" name="5"/>
          <p:cNvSpPr txBox="1"/>
          <p:nvPr/>
        </p:nvSpPr>
        <p:spPr>
          <a:xfrm>
            <a:off x="2111375" y="2819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5</a:t>
            </a:r>
          </a:p>
        </p:txBody>
      </p:sp>
      <p:sp>
        <p:nvSpPr>
          <p:cNvPr id="2040" name="1"/>
          <p:cNvSpPr txBox="1"/>
          <p:nvPr/>
        </p:nvSpPr>
        <p:spPr>
          <a:xfrm>
            <a:off x="4524375" y="3449637"/>
            <a:ext cx="479425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</a:t>
            </a:r>
          </a:p>
        </p:txBody>
      </p:sp>
      <p:sp>
        <p:nvSpPr>
          <p:cNvPr id="2041" name="Line"/>
          <p:cNvSpPr/>
          <p:nvPr/>
        </p:nvSpPr>
        <p:spPr>
          <a:xfrm>
            <a:off x="3505200" y="2133599"/>
            <a:ext cx="152401" cy="685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42" name="Line"/>
          <p:cNvSpPr/>
          <p:nvPr/>
        </p:nvSpPr>
        <p:spPr>
          <a:xfrm flipH="1" flipV="1">
            <a:off x="3657600" y="2209799"/>
            <a:ext cx="1219201" cy="838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43" name="Line"/>
          <p:cNvSpPr/>
          <p:nvPr/>
        </p:nvSpPr>
        <p:spPr>
          <a:xfrm flipV="1">
            <a:off x="2438399" y="3124199"/>
            <a:ext cx="990602" cy="304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44" name="Line"/>
          <p:cNvSpPr/>
          <p:nvPr/>
        </p:nvSpPr>
        <p:spPr>
          <a:xfrm flipV="1">
            <a:off x="2286000" y="2743200"/>
            <a:ext cx="76201" cy="5334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45" name="Line"/>
          <p:cNvSpPr/>
          <p:nvPr/>
        </p:nvSpPr>
        <p:spPr>
          <a:xfrm>
            <a:off x="2514600" y="2590799"/>
            <a:ext cx="914400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2048" name="Group"/>
          <p:cNvGrpSpPr/>
          <p:nvPr/>
        </p:nvGrpSpPr>
        <p:grpSpPr>
          <a:xfrm>
            <a:off x="2209800" y="2286000"/>
            <a:ext cx="457200" cy="457200"/>
            <a:chOff x="0" y="0"/>
            <a:chExt cx="457200" cy="457200"/>
          </a:xfrm>
        </p:grpSpPr>
        <p:sp>
          <p:nvSpPr>
            <p:cNvPr id="204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047" name="A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grpSp>
        <p:nvGrpSpPr>
          <p:cNvPr id="2051" name="Group"/>
          <p:cNvGrpSpPr/>
          <p:nvPr/>
        </p:nvGrpSpPr>
        <p:grpSpPr>
          <a:xfrm>
            <a:off x="2057400" y="3200400"/>
            <a:ext cx="457200" cy="457200"/>
            <a:chOff x="0" y="0"/>
            <a:chExt cx="457200" cy="457200"/>
          </a:xfrm>
        </p:grpSpPr>
        <p:sp>
          <p:nvSpPr>
            <p:cNvPr id="204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050" name="H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H</a:t>
              </a:r>
            </a:p>
          </p:txBody>
        </p:sp>
      </p:grpSp>
      <p:grpSp>
        <p:nvGrpSpPr>
          <p:cNvPr id="2054" name="Group"/>
          <p:cNvGrpSpPr/>
          <p:nvPr/>
        </p:nvGrpSpPr>
        <p:grpSpPr>
          <a:xfrm>
            <a:off x="3429000" y="2819400"/>
            <a:ext cx="457200" cy="457200"/>
            <a:chOff x="0" y="0"/>
            <a:chExt cx="457200" cy="457200"/>
          </a:xfrm>
        </p:grpSpPr>
        <p:sp>
          <p:nvSpPr>
            <p:cNvPr id="205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053" name="B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B</a:t>
              </a:r>
            </a:p>
          </p:txBody>
        </p:sp>
      </p:grpSp>
      <p:grpSp>
        <p:nvGrpSpPr>
          <p:cNvPr id="2057" name="Group"/>
          <p:cNvGrpSpPr/>
          <p:nvPr/>
        </p:nvGrpSpPr>
        <p:grpSpPr>
          <a:xfrm>
            <a:off x="3276600" y="1828800"/>
            <a:ext cx="457200" cy="457200"/>
            <a:chOff x="0" y="0"/>
            <a:chExt cx="457200" cy="457200"/>
          </a:xfrm>
        </p:grpSpPr>
        <p:sp>
          <p:nvSpPr>
            <p:cNvPr id="205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056" name="F"/>
            <p:cNvSpPr txBox="1"/>
            <p:nvPr/>
          </p:nvSpPr>
          <p:spPr>
            <a:xfrm>
              <a:off x="83438" y="17904"/>
              <a:ext cx="2903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</p:grpSp>
      <p:grpSp>
        <p:nvGrpSpPr>
          <p:cNvPr id="2060" name="Group"/>
          <p:cNvGrpSpPr/>
          <p:nvPr/>
        </p:nvGrpSpPr>
        <p:grpSpPr>
          <a:xfrm>
            <a:off x="4343400" y="3810000"/>
            <a:ext cx="457200" cy="457200"/>
            <a:chOff x="0" y="0"/>
            <a:chExt cx="457200" cy="457200"/>
          </a:xfrm>
        </p:grpSpPr>
        <p:sp>
          <p:nvSpPr>
            <p:cNvPr id="205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059" name="E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</p:grpSp>
      <p:grpSp>
        <p:nvGrpSpPr>
          <p:cNvPr id="2063" name="Group"/>
          <p:cNvGrpSpPr/>
          <p:nvPr/>
        </p:nvGrpSpPr>
        <p:grpSpPr>
          <a:xfrm>
            <a:off x="4800600" y="2895600"/>
            <a:ext cx="457200" cy="457200"/>
            <a:chOff x="0" y="0"/>
            <a:chExt cx="457200" cy="457200"/>
          </a:xfrm>
        </p:grpSpPr>
        <p:sp>
          <p:nvSpPr>
            <p:cNvPr id="206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062" name="D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</p:grpSp>
      <p:grpSp>
        <p:nvGrpSpPr>
          <p:cNvPr id="2066" name="Group"/>
          <p:cNvGrpSpPr/>
          <p:nvPr/>
        </p:nvGrpSpPr>
        <p:grpSpPr>
          <a:xfrm>
            <a:off x="4267200" y="1905000"/>
            <a:ext cx="457200" cy="457200"/>
            <a:chOff x="0" y="0"/>
            <a:chExt cx="457200" cy="457200"/>
          </a:xfrm>
        </p:grpSpPr>
        <p:sp>
          <p:nvSpPr>
            <p:cNvPr id="206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065" name="C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</p:grpSp>
      <p:grpSp>
        <p:nvGrpSpPr>
          <p:cNvPr id="2069" name="Group"/>
          <p:cNvGrpSpPr/>
          <p:nvPr/>
        </p:nvGrpSpPr>
        <p:grpSpPr>
          <a:xfrm>
            <a:off x="3048000" y="3810000"/>
            <a:ext cx="457200" cy="457200"/>
            <a:chOff x="0" y="0"/>
            <a:chExt cx="457200" cy="457200"/>
          </a:xfrm>
        </p:grpSpPr>
        <p:sp>
          <p:nvSpPr>
            <p:cNvPr id="206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068" name="G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G</a:t>
              </a:r>
            </a:p>
          </p:txBody>
        </p:sp>
      </p:grpSp>
      <p:sp>
        <p:nvSpPr>
          <p:cNvPr id="2070" name="Line"/>
          <p:cNvSpPr/>
          <p:nvPr/>
        </p:nvSpPr>
        <p:spPr>
          <a:xfrm>
            <a:off x="3809999" y="3200399"/>
            <a:ext cx="609601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71" name="Line"/>
          <p:cNvSpPr/>
          <p:nvPr/>
        </p:nvSpPr>
        <p:spPr>
          <a:xfrm flipH="1">
            <a:off x="3505200" y="41148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2078" name="Group"/>
          <p:cNvGrpSpPr/>
          <p:nvPr/>
        </p:nvGrpSpPr>
        <p:grpSpPr>
          <a:xfrm>
            <a:off x="2438400" y="2014538"/>
            <a:ext cx="2700339" cy="2024062"/>
            <a:chOff x="0" y="0"/>
            <a:chExt cx="2700338" cy="2024061"/>
          </a:xfrm>
        </p:grpSpPr>
        <p:sp>
          <p:nvSpPr>
            <p:cNvPr id="2072" name="Line"/>
            <p:cNvSpPr/>
            <p:nvPr/>
          </p:nvSpPr>
          <p:spPr>
            <a:xfrm flipH="1">
              <a:off x="2319338" y="1109661"/>
              <a:ext cx="381001" cy="762001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73" name="Line"/>
            <p:cNvSpPr/>
            <p:nvPr/>
          </p:nvSpPr>
          <p:spPr>
            <a:xfrm flipV="1">
              <a:off x="1371599" y="271461"/>
              <a:ext cx="533401" cy="762001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74" name="Line"/>
            <p:cNvSpPr/>
            <p:nvPr/>
          </p:nvSpPr>
          <p:spPr>
            <a:xfrm flipV="1">
              <a:off x="914400" y="1185861"/>
              <a:ext cx="1600201" cy="838201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75" name="Line"/>
            <p:cNvSpPr/>
            <p:nvPr/>
          </p:nvSpPr>
          <p:spPr>
            <a:xfrm>
              <a:off x="1263650" y="0"/>
              <a:ext cx="609600" cy="0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76" name="Line"/>
            <p:cNvSpPr/>
            <p:nvPr/>
          </p:nvSpPr>
          <p:spPr>
            <a:xfrm>
              <a:off x="2133600" y="271461"/>
              <a:ext cx="381000" cy="609601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77" name="Line"/>
            <p:cNvSpPr/>
            <p:nvPr/>
          </p:nvSpPr>
          <p:spPr>
            <a:xfrm flipH="1" flipV="1">
              <a:off x="0" y="1566861"/>
              <a:ext cx="609601" cy="381001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2079" name="3"/>
          <p:cNvSpPr txBox="1"/>
          <p:nvPr/>
        </p:nvSpPr>
        <p:spPr>
          <a:xfrm>
            <a:off x="3810000" y="4038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2080" name="2"/>
          <p:cNvSpPr txBox="1"/>
          <p:nvPr/>
        </p:nvSpPr>
        <p:spPr>
          <a:xfrm>
            <a:off x="3635375" y="3516312"/>
            <a:ext cx="3048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2081" name="4"/>
          <p:cNvSpPr txBox="1"/>
          <p:nvPr/>
        </p:nvSpPr>
        <p:spPr>
          <a:xfrm>
            <a:off x="3895725" y="3178175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2082" name="6"/>
          <p:cNvSpPr txBox="1"/>
          <p:nvPr/>
        </p:nvSpPr>
        <p:spPr>
          <a:xfrm>
            <a:off x="4167188" y="2709863"/>
            <a:ext cx="46831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6</a:t>
            </a:r>
          </a:p>
        </p:txBody>
      </p:sp>
      <p:sp>
        <p:nvSpPr>
          <p:cNvPr id="2083" name="3"/>
          <p:cNvSpPr txBox="1"/>
          <p:nvPr/>
        </p:nvSpPr>
        <p:spPr>
          <a:xfrm>
            <a:off x="47244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2084" name="4"/>
          <p:cNvSpPr txBox="1"/>
          <p:nvPr/>
        </p:nvSpPr>
        <p:spPr>
          <a:xfrm>
            <a:off x="3798888" y="253682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2085" name="3"/>
          <p:cNvSpPr txBox="1"/>
          <p:nvPr/>
        </p:nvSpPr>
        <p:spPr>
          <a:xfrm>
            <a:off x="3854450" y="1752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2086" name="4"/>
          <p:cNvSpPr txBox="1"/>
          <p:nvPr/>
        </p:nvSpPr>
        <p:spPr>
          <a:xfrm>
            <a:off x="33528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2087" name="8"/>
          <p:cNvSpPr txBox="1"/>
          <p:nvPr/>
        </p:nvSpPr>
        <p:spPr>
          <a:xfrm>
            <a:off x="3048000" y="25908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2088" name="4"/>
          <p:cNvSpPr txBox="1"/>
          <p:nvPr/>
        </p:nvSpPr>
        <p:spPr>
          <a:xfrm>
            <a:off x="2743200" y="30480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2089" name="3"/>
          <p:cNvSpPr txBox="1"/>
          <p:nvPr/>
        </p:nvSpPr>
        <p:spPr>
          <a:xfrm>
            <a:off x="2579687" y="372427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2090" name="Line"/>
          <p:cNvSpPr/>
          <p:nvPr/>
        </p:nvSpPr>
        <p:spPr>
          <a:xfrm flipV="1">
            <a:off x="2635250" y="2187575"/>
            <a:ext cx="685801" cy="3048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91" name="10"/>
          <p:cNvSpPr txBox="1"/>
          <p:nvPr/>
        </p:nvSpPr>
        <p:spPr>
          <a:xfrm>
            <a:off x="2667000" y="2057400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graphicFrame>
        <p:nvGraphicFramePr>
          <p:cNvPr id="2092" name="Table"/>
          <p:cNvGraphicFramePr/>
          <p:nvPr/>
        </p:nvGraphicFramePr>
        <p:xfrm>
          <a:off x="7772400" y="1968500"/>
          <a:ext cx="1600200" cy="268287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edge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(B,E)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(B,H)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(A,H)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(D,F)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(A,B)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(A,F)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93" name="Kruskal’s Algorithm: Walk-Through"/>
          <p:cNvSpPr txBox="1"/>
          <p:nvPr/>
        </p:nvSpPr>
        <p:spPr>
          <a:xfrm>
            <a:off x="1724693" y="532122"/>
            <a:ext cx="8737672" cy="715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Kruskal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Walk-Through</a:t>
            </a:r>
          </a:p>
        </p:txBody>
      </p:sp>
      <p:sp>
        <p:nvSpPr>
          <p:cNvPr id="2094" name="Select first |V|–1 edges which do not generate a cycle"/>
          <p:cNvSpPr txBox="1"/>
          <p:nvPr/>
        </p:nvSpPr>
        <p:spPr>
          <a:xfrm>
            <a:off x="5135617" y="1420843"/>
            <a:ext cx="552572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Select first |V|–1 edges which do not generate a cycle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6" name="Table"/>
          <p:cNvGraphicFramePr/>
          <p:nvPr/>
        </p:nvGraphicFramePr>
        <p:xfrm>
          <a:off x="5867400" y="1981200"/>
          <a:ext cx="1600200" cy="268287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edge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(D,E)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(D,G)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(E,G)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(C,D)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(G,H)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(C,F)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(B,C)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97" name="5"/>
          <p:cNvSpPr txBox="1"/>
          <p:nvPr/>
        </p:nvSpPr>
        <p:spPr>
          <a:xfrm>
            <a:off x="2111375" y="2819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5</a:t>
            </a:r>
          </a:p>
        </p:txBody>
      </p:sp>
      <p:sp>
        <p:nvSpPr>
          <p:cNvPr id="2098" name="Line"/>
          <p:cNvSpPr/>
          <p:nvPr/>
        </p:nvSpPr>
        <p:spPr>
          <a:xfrm flipH="1">
            <a:off x="4757738" y="3124199"/>
            <a:ext cx="381001" cy="76200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99" name="1"/>
          <p:cNvSpPr txBox="1"/>
          <p:nvPr/>
        </p:nvSpPr>
        <p:spPr>
          <a:xfrm>
            <a:off x="4524375" y="3449637"/>
            <a:ext cx="479425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</a:t>
            </a:r>
          </a:p>
        </p:txBody>
      </p:sp>
      <p:sp>
        <p:nvSpPr>
          <p:cNvPr id="2100" name="Line"/>
          <p:cNvSpPr/>
          <p:nvPr/>
        </p:nvSpPr>
        <p:spPr>
          <a:xfrm>
            <a:off x="3505200" y="2133599"/>
            <a:ext cx="152401" cy="685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01" name="Line"/>
          <p:cNvSpPr/>
          <p:nvPr/>
        </p:nvSpPr>
        <p:spPr>
          <a:xfrm flipV="1">
            <a:off x="3809999" y="2285999"/>
            <a:ext cx="533401" cy="76200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02" name="Line"/>
          <p:cNvSpPr/>
          <p:nvPr/>
        </p:nvSpPr>
        <p:spPr>
          <a:xfrm flipH="1" flipV="1">
            <a:off x="3657600" y="2209799"/>
            <a:ext cx="1219201" cy="838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03" name="Line"/>
          <p:cNvSpPr/>
          <p:nvPr/>
        </p:nvSpPr>
        <p:spPr>
          <a:xfrm flipV="1">
            <a:off x="2438399" y="3124199"/>
            <a:ext cx="990602" cy="304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04" name="Line"/>
          <p:cNvSpPr/>
          <p:nvPr/>
        </p:nvSpPr>
        <p:spPr>
          <a:xfrm flipV="1">
            <a:off x="3352800" y="3200399"/>
            <a:ext cx="1600201" cy="83820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05" name="Line"/>
          <p:cNvSpPr/>
          <p:nvPr/>
        </p:nvSpPr>
        <p:spPr>
          <a:xfrm flipV="1">
            <a:off x="2286000" y="2743200"/>
            <a:ext cx="76201" cy="5334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06" name="Line"/>
          <p:cNvSpPr/>
          <p:nvPr/>
        </p:nvSpPr>
        <p:spPr>
          <a:xfrm>
            <a:off x="2514600" y="2590799"/>
            <a:ext cx="914400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07" name="Line"/>
          <p:cNvSpPr/>
          <p:nvPr/>
        </p:nvSpPr>
        <p:spPr>
          <a:xfrm>
            <a:off x="3702050" y="2014538"/>
            <a:ext cx="609600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08" name="Line"/>
          <p:cNvSpPr/>
          <p:nvPr/>
        </p:nvSpPr>
        <p:spPr>
          <a:xfrm>
            <a:off x="4572000" y="2285999"/>
            <a:ext cx="381000" cy="60960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2111" name="Group"/>
          <p:cNvGrpSpPr/>
          <p:nvPr/>
        </p:nvGrpSpPr>
        <p:grpSpPr>
          <a:xfrm>
            <a:off x="2209800" y="2286000"/>
            <a:ext cx="457200" cy="457200"/>
            <a:chOff x="0" y="0"/>
            <a:chExt cx="457200" cy="457200"/>
          </a:xfrm>
        </p:grpSpPr>
        <p:sp>
          <p:nvSpPr>
            <p:cNvPr id="210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110" name="A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grpSp>
        <p:nvGrpSpPr>
          <p:cNvPr id="2114" name="Group"/>
          <p:cNvGrpSpPr/>
          <p:nvPr/>
        </p:nvGrpSpPr>
        <p:grpSpPr>
          <a:xfrm>
            <a:off x="2057400" y="3200400"/>
            <a:ext cx="457200" cy="457200"/>
            <a:chOff x="0" y="0"/>
            <a:chExt cx="457200" cy="457200"/>
          </a:xfrm>
        </p:grpSpPr>
        <p:sp>
          <p:nvSpPr>
            <p:cNvPr id="211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113" name="H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H</a:t>
              </a:r>
            </a:p>
          </p:txBody>
        </p:sp>
      </p:grpSp>
      <p:grpSp>
        <p:nvGrpSpPr>
          <p:cNvPr id="2117" name="Group"/>
          <p:cNvGrpSpPr/>
          <p:nvPr/>
        </p:nvGrpSpPr>
        <p:grpSpPr>
          <a:xfrm>
            <a:off x="3429000" y="2819400"/>
            <a:ext cx="457200" cy="457200"/>
            <a:chOff x="0" y="0"/>
            <a:chExt cx="457200" cy="457200"/>
          </a:xfrm>
        </p:grpSpPr>
        <p:sp>
          <p:nvSpPr>
            <p:cNvPr id="211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116" name="B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B</a:t>
              </a:r>
            </a:p>
          </p:txBody>
        </p:sp>
      </p:grpSp>
      <p:grpSp>
        <p:nvGrpSpPr>
          <p:cNvPr id="2120" name="Group"/>
          <p:cNvGrpSpPr/>
          <p:nvPr/>
        </p:nvGrpSpPr>
        <p:grpSpPr>
          <a:xfrm>
            <a:off x="3276600" y="1828800"/>
            <a:ext cx="457200" cy="457200"/>
            <a:chOff x="0" y="0"/>
            <a:chExt cx="457200" cy="457200"/>
          </a:xfrm>
        </p:grpSpPr>
        <p:sp>
          <p:nvSpPr>
            <p:cNvPr id="211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119" name="F"/>
            <p:cNvSpPr txBox="1"/>
            <p:nvPr/>
          </p:nvSpPr>
          <p:spPr>
            <a:xfrm>
              <a:off x="83438" y="17904"/>
              <a:ext cx="2903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</p:grpSp>
      <p:grpSp>
        <p:nvGrpSpPr>
          <p:cNvPr id="2123" name="Group"/>
          <p:cNvGrpSpPr/>
          <p:nvPr/>
        </p:nvGrpSpPr>
        <p:grpSpPr>
          <a:xfrm>
            <a:off x="4343400" y="3810000"/>
            <a:ext cx="457200" cy="457200"/>
            <a:chOff x="0" y="0"/>
            <a:chExt cx="457200" cy="457200"/>
          </a:xfrm>
        </p:grpSpPr>
        <p:sp>
          <p:nvSpPr>
            <p:cNvPr id="212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122" name="E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</p:grpSp>
      <p:grpSp>
        <p:nvGrpSpPr>
          <p:cNvPr id="2126" name="Group"/>
          <p:cNvGrpSpPr/>
          <p:nvPr/>
        </p:nvGrpSpPr>
        <p:grpSpPr>
          <a:xfrm>
            <a:off x="4800600" y="2895600"/>
            <a:ext cx="457200" cy="457200"/>
            <a:chOff x="0" y="0"/>
            <a:chExt cx="457200" cy="457200"/>
          </a:xfrm>
        </p:grpSpPr>
        <p:sp>
          <p:nvSpPr>
            <p:cNvPr id="212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125" name="D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</p:grpSp>
      <p:grpSp>
        <p:nvGrpSpPr>
          <p:cNvPr id="2129" name="Group"/>
          <p:cNvGrpSpPr/>
          <p:nvPr/>
        </p:nvGrpSpPr>
        <p:grpSpPr>
          <a:xfrm>
            <a:off x="4267200" y="1905000"/>
            <a:ext cx="457200" cy="457200"/>
            <a:chOff x="0" y="0"/>
            <a:chExt cx="457200" cy="457200"/>
          </a:xfrm>
        </p:grpSpPr>
        <p:sp>
          <p:nvSpPr>
            <p:cNvPr id="212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128" name="C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</p:grpSp>
      <p:grpSp>
        <p:nvGrpSpPr>
          <p:cNvPr id="2132" name="Group"/>
          <p:cNvGrpSpPr/>
          <p:nvPr/>
        </p:nvGrpSpPr>
        <p:grpSpPr>
          <a:xfrm>
            <a:off x="3048000" y="3810000"/>
            <a:ext cx="457200" cy="457200"/>
            <a:chOff x="0" y="0"/>
            <a:chExt cx="457200" cy="457200"/>
          </a:xfrm>
        </p:grpSpPr>
        <p:sp>
          <p:nvSpPr>
            <p:cNvPr id="213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131" name="G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G</a:t>
              </a:r>
            </a:p>
          </p:txBody>
        </p:sp>
      </p:grpSp>
      <p:sp>
        <p:nvSpPr>
          <p:cNvPr id="2133" name="Line"/>
          <p:cNvSpPr/>
          <p:nvPr/>
        </p:nvSpPr>
        <p:spPr>
          <a:xfrm>
            <a:off x="3809999" y="3200399"/>
            <a:ext cx="609601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34" name="Line"/>
          <p:cNvSpPr/>
          <p:nvPr/>
        </p:nvSpPr>
        <p:spPr>
          <a:xfrm flipH="1">
            <a:off x="3505200" y="41148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35" name="Line"/>
          <p:cNvSpPr/>
          <p:nvPr/>
        </p:nvSpPr>
        <p:spPr>
          <a:xfrm flipH="1" flipV="1">
            <a:off x="2438400" y="3581399"/>
            <a:ext cx="609601" cy="38100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36" name="3"/>
          <p:cNvSpPr txBox="1"/>
          <p:nvPr/>
        </p:nvSpPr>
        <p:spPr>
          <a:xfrm>
            <a:off x="3810000" y="4038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2137" name="2"/>
          <p:cNvSpPr txBox="1"/>
          <p:nvPr/>
        </p:nvSpPr>
        <p:spPr>
          <a:xfrm>
            <a:off x="3635375" y="3516312"/>
            <a:ext cx="3048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2138" name="4"/>
          <p:cNvSpPr txBox="1"/>
          <p:nvPr/>
        </p:nvSpPr>
        <p:spPr>
          <a:xfrm>
            <a:off x="3895725" y="3178175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2139" name="6"/>
          <p:cNvSpPr txBox="1"/>
          <p:nvPr/>
        </p:nvSpPr>
        <p:spPr>
          <a:xfrm>
            <a:off x="4167188" y="2709863"/>
            <a:ext cx="46831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6</a:t>
            </a:r>
          </a:p>
        </p:txBody>
      </p:sp>
      <p:sp>
        <p:nvSpPr>
          <p:cNvPr id="2140" name="3"/>
          <p:cNvSpPr txBox="1"/>
          <p:nvPr/>
        </p:nvSpPr>
        <p:spPr>
          <a:xfrm>
            <a:off x="47244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2141" name="4"/>
          <p:cNvSpPr txBox="1"/>
          <p:nvPr/>
        </p:nvSpPr>
        <p:spPr>
          <a:xfrm>
            <a:off x="3798888" y="253682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2142" name="3"/>
          <p:cNvSpPr txBox="1"/>
          <p:nvPr/>
        </p:nvSpPr>
        <p:spPr>
          <a:xfrm>
            <a:off x="3854450" y="1752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2143" name="4"/>
          <p:cNvSpPr txBox="1"/>
          <p:nvPr/>
        </p:nvSpPr>
        <p:spPr>
          <a:xfrm>
            <a:off x="33528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2144" name="8"/>
          <p:cNvSpPr txBox="1"/>
          <p:nvPr/>
        </p:nvSpPr>
        <p:spPr>
          <a:xfrm>
            <a:off x="3048000" y="25908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2145" name="4"/>
          <p:cNvSpPr txBox="1"/>
          <p:nvPr/>
        </p:nvSpPr>
        <p:spPr>
          <a:xfrm>
            <a:off x="2743200" y="30480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2146" name="3"/>
          <p:cNvSpPr txBox="1"/>
          <p:nvPr/>
        </p:nvSpPr>
        <p:spPr>
          <a:xfrm>
            <a:off x="2579687" y="372427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2147" name="Line"/>
          <p:cNvSpPr/>
          <p:nvPr/>
        </p:nvSpPr>
        <p:spPr>
          <a:xfrm flipV="1">
            <a:off x="2635250" y="2187575"/>
            <a:ext cx="685801" cy="3048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48" name="10"/>
          <p:cNvSpPr txBox="1"/>
          <p:nvPr/>
        </p:nvSpPr>
        <p:spPr>
          <a:xfrm>
            <a:off x="2667000" y="2057400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graphicFrame>
        <p:nvGraphicFramePr>
          <p:cNvPr id="2149" name="Table"/>
          <p:cNvGraphicFramePr/>
          <p:nvPr/>
        </p:nvGraphicFramePr>
        <p:xfrm>
          <a:off x="7772400" y="1968500"/>
          <a:ext cx="1600200" cy="268287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edge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(B,E)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(B,H)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(A,H)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(D,F)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(A,B)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(A,F)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156" name="Group"/>
          <p:cNvGrpSpPr/>
          <p:nvPr/>
        </p:nvGrpSpPr>
        <p:grpSpPr>
          <a:xfrm>
            <a:off x="2438400" y="2014538"/>
            <a:ext cx="2700339" cy="2024062"/>
            <a:chOff x="0" y="0"/>
            <a:chExt cx="2700338" cy="2024061"/>
          </a:xfrm>
        </p:grpSpPr>
        <p:sp>
          <p:nvSpPr>
            <p:cNvPr id="2150" name="Line"/>
            <p:cNvSpPr/>
            <p:nvPr/>
          </p:nvSpPr>
          <p:spPr>
            <a:xfrm flipH="1">
              <a:off x="2319338" y="1109661"/>
              <a:ext cx="381001" cy="762001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151" name="Line"/>
            <p:cNvSpPr/>
            <p:nvPr/>
          </p:nvSpPr>
          <p:spPr>
            <a:xfrm flipV="1">
              <a:off x="1371599" y="271461"/>
              <a:ext cx="533401" cy="762001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152" name="Line"/>
            <p:cNvSpPr/>
            <p:nvPr/>
          </p:nvSpPr>
          <p:spPr>
            <a:xfrm flipV="1">
              <a:off x="914400" y="1185861"/>
              <a:ext cx="1600201" cy="838201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153" name="Line"/>
            <p:cNvSpPr/>
            <p:nvPr/>
          </p:nvSpPr>
          <p:spPr>
            <a:xfrm>
              <a:off x="1263650" y="0"/>
              <a:ext cx="609600" cy="0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154" name="Line"/>
            <p:cNvSpPr/>
            <p:nvPr/>
          </p:nvSpPr>
          <p:spPr>
            <a:xfrm>
              <a:off x="2133600" y="271461"/>
              <a:ext cx="381000" cy="609601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155" name="Line"/>
            <p:cNvSpPr/>
            <p:nvPr/>
          </p:nvSpPr>
          <p:spPr>
            <a:xfrm flipH="1" flipV="1">
              <a:off x="0" y="1566861"/>
              <a:ext cx="609601" cy="381001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2157" name="Kruskal’s Algorithm: Walk-Through"/>
          <p:cNvSpPr txBox="1"/>
          <p:nvPr/>
        </p:nvSpPr>
        <p:spPr>
          <a:xfrm>
            <a:off x="1724693" y="532122"/>
            <a:ext cx="8737672" cy="715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Kruskal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Walk-Through</a:t>
            </a:r>
          </a:p>
        </p:txBody>
      </p:sp>
      <p:sp>
        <p:nvSpPr>
          <p:cNvPr id="2158" name="Select first |V|–1 edges which do not generate a cycle"/>
          <p:cNvSpPr txBox="1"/>
          <p:nvPr/>
        </p:nvSpPr>
        <p:spPr>
          <a:xfrm>
            <a:off x="5135617" y="1420843"/>
            <a:ext cx="552572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Select first |V|–1 edges which do not generate a cycle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Minimum Spanning Trees (MST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Minimum Spanning Trees (MST)</a:t>
            </a:r>
          </a:p>
        </p:txBody>
      </p:sp>
      <p:sp>
        <p:nvSpPr>
          <p:cNvPr id="359" name="Given an undirected graph G, finding a  spanning tree that  includes all nodes and has minimum total edge weight.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998493" cy="64423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defTabSz="557784">
              <a:lnSpc>
                <a:spcPct val="100000"/>
              </a:lnSpc>
              <a:spcBef>
                <a:spcPts val="400"/>
              </a:spcBef>
              <a:buSzTx/>
              <a:buNone/>
              <a:defRPr sz="1952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Given an undirected graph G, finding a  spanning tree that  includes all nodes and has minimum total edge weight.</a:t>
            </a:r>
          </a:p>
        </p:txBody>
      </p:sp>
      <p:sp>
        <p:nvSpPr>
          <p:cNvPr id="3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pSp>
        <p:nvGrpSpPr>
          <p:cNvPr id="415" name="Group"/>
          <p:cNvGrpSpPr/>
          <p:nvPr/>
        </p:nvGrpSpPr>
        <p:grpSpPr>
          <a:xfrm>
            <a:off x="3824449" y="2492733"/>
            <a:ext cx="4428803" cy="3895808"/>
            <a:chOff x="0" y="0"/>
            <a:chExt cx="4428801" cy="3895806"/>
          </a:xfrm>
        </p:grpSpPr>
        <p:sp>
          <p:nvSpPr>
            <p:cNvPr id="361" name="Line"/>
            <p:cNvSpPr/>
            <p:nvPr/>
          </p:nvSpPr>
          <p:spPr>
            <a:xfrm>
              <a:off x="1844989" y="107028"/>
              <a:ext cx="2583813" cy="3330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600" extrusionOk="0">
                  <a:moveTo>
                    <a:pt x="0" y="3927"/>
                  </a:moveTo>
                  <a:cubicBezTo>
                    <a:pt x="1667" y="1964"/>
                    <a:pt x="3333" y="0"/>
                    <a:pt x="6400" y="0"/>
                  </a:cubicBezTo>
                  <a:cubicBezTo>
                    <a:pt x="9467" y="0"/>
                    <a:pt x="16000" y="1527"/>
                    <a:pt x="18400" y="3927"/>
                  </a:cubicBezTo>
                  <a:cubicBezTo>
                    <a:pt x="20800" y="6327"/>
                    <a:pt x="21600" y="11455"/>
                    <a:pt x="20800" y="14400"/>
                  </a:cubicBezTo>
                  <a:cubicBezTo>
                    <a:pt x="20000" y="17345"/>
                    <a:pt x="14800" y="20400"/>
                    <a:pt x="13600" y="21600"/>
                  </a:cubicBezTo>
                </a:path>
              </a:pathLst>
            </a:cu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62" name="4"/>
            <p:cNvSpPr txBox="1"/>
            <p:nvPr/>
          </p:nvSpPr>
          <p:spPr>
            <a:xfrm>
              <a:off x="69391" y="1959289"/>
              <a:ext cx="391859" cy="369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4</a:t>
              </a:r>
            </a:p>
          </p:txBody>
        </p:sp>
        <p:sp>
          <p:nvSpPr>
            <p:cNvPr id="363" name="Line"/>
            <p:cNvSpPr/>
            <p:nvPr/>
          </p:nvSpPr>
          <p:spPr>
            <a:xfrm flipH="1">
              <a:off x="3471616" y="2351147"/>
              <a:ext cx="489824" cy="97964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64" name="25"/>
            <p:cNvSpPr txBox="1"/>
            <p:nvPr/>
          </p:nvSpPr>
          <p:spPr>
            <a:xfrm>
              <a:off x="3171599" y="2769537"/>
              <a:ext cx="616360" cy="369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25</a:t>
              </a:r>
            </a:p>
          </p:txBody>
        </p:sp>
        <p:sp>
          <p:nvSpPr>
            <p:cNvPr id="365" name="Line"/>
            <p:cNvSpPr/>
            <p:nvPr/>
          </p:nvSpPr>
          <p:spPr>
            <a:xfrm>
              <a:off x="1861324" y="1077609"/>
              <a:ext cx="195930" cy="88168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66" name="Line"/>
            <p:cNvSpPr/>
            <p:nvPr/>
          </p:nvSpPr>
          <p:spPr>
            <a:xfrm flipV="1">
              <a:off x="2253182" y="1273537"/>
              <a:ext cx="685752" cy="979646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67" name="Line"/>
            <p:cNvSpPr/>
            <p:nvPr/>
          </p:nvSpPr>
          <p:spPr>
            <a:xfrm flipH="1" flipV="1">
              <a:off x="2057253" y="1175573"/>
              <a:ext cx="1567433" cy="107761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68" name="Line"/>
            <p:cNvSpPr/>
            <p:nvPr/>
          </p:nvSpPr>
          <p:spPr>
            <a:xfrm flipV="1">
              <a:off x="489822" y="2351146"/>
              <a:ext cx="1273539" cy="391859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69" name="Line"/>
            <p:cNvSpPr/>
            <p:nvPr/>
          </p:nvSpPr>
          <p:spPr>
            <a:xfrm flipV="1">
              <a:off x="1861324" y="2449111"/>
              <a:ext cx="1861326" cy="979646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70" name="Line"/>
            <p:cNvSpPr/>
            <p:nvPr/>
          </p:nvSpPr>
          <p:spPr>
            <a:xfrm flipV="1">
              <a:off x="305270" y="1800956"/>
              <a:ext cx="97965" cy="685752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71" name="Line"/>
            <p:cNvSpPr/>
            <p:nvPr/>
          </p:nvSpPr>
          <p:spPr>
            <a:xfrm>
              <a:off x="587786" y="1665395"/>
              <a:ext cx="1175575" cy="489824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72" name="Line"/>
            <p:cNvSpPr/>
            <p:nvPr/>
          </p:nvSpPr>
          <p:spPr>
            <a:xfrm>
              <a:off x="2114399" y="924540"/>
              <a:ext cx="922500" cy="1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73" name="Line"/>
            <p:cNvSpPr/>
            <p:nvPr/>
          </p:nvSpPr>
          <p:spPr>
            <a:xfrm>
              <a:off x="3232827" y="1273538"/>
              <a:ext cx="489823" cy="783716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376" name="Group"/>
            <p:cNvGrpSpPr/>
            <p:nvPr/>
          </p:nvGrpSpPr>
          <p:grpSpPr>
            <a:xfrm>
              <a:off x="195928" y="1273538"/>
              <a:ext cx="587788" cy="587787"/>
              <a:chOff x="0" y="0"/>
              <a:chExt cx="587786" cy="587786"/>
            </a:xfrm>
          </p:grpSpPr>
          <p:sp>
            <p:nvSpPr>
              <p:cNvPr id="374" name="Circle"/>
              <p:cNvSpPr/>
              <p:nvPr/>
            </p:nvSpPr>
            <p:spPr>
              <a:xfrm>
                <a:off x="0" y="0"/>
                <a:ext cx="587787" cy="587787"/>
              </a:xfrm>
              <a:prstGeom prst="ellipse">
                <a:avLst/>
              </a:prstGeom>
              <a:solidFill>
                <a:srgbClr val="FF000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375" name="A"/>
              <p:cNvSpPr txBox="1"/>
              <p:nvPr/>
            </p:nvSpPr>
            <p:spPr>
              <a:xfrm>
                <a:off x="85457" y="23017"/>
                <a:ext cx="416873" cy="5417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A</a:t>
                </a:r>
              </a:p>
            </p:txBody>
          </p:sp>
        </p:grpSp>
        <p:grpSp>
          <p:nvGrpSpPr>
            <p:cNvPr id="379" name="Group"/>
            <p:cNvGrpSpPr/>
            <p:nvPr/>
          </p:nvGrpSpPr>
          <p:grpSpPr>
            <a:xfrm>
              <a:off x="0" y="2449111"/>
              <a:ext cx="587787" cy="587788"/>
              <a:chOff x="0" y="0"/>
              <a:chExt cx="587786" cy="587786"/>
            </a:xfrm>
          </p:grpSpPr>
          <p:sp>
            <p:nvSpPr>
              <p:cNvPr id="377" name="Circle"/>
              <p:cNvSpPr/>
              <p:nvPr/>
            </p:nvSpPr>
            <p:spPr>
              <a:xfrm>
                <a:off x="0" y="0"/>
                <a:ext cx="587787" cy="587787"/>
              </a:xfrm>
              <a:prstGeom prst="ellipse">
                <a:avLst/>
              </a:prstGeom>
              <a:solidFill>
                <a:srgbClr val="FF000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378" name="H"/>
              <p:cNvSpPr txBox="1"/>
              <p:nvPr/>
            </p:nvSpPr>
            <p:spPr>
              <a:xfrm>
                <a:off x="74551" y="23017"/>
                <a:ext cx="438685" cy="5417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H</a:t>
                </a:r>
              </a:p>
            </p:txBody>
          </p:sp>
        </p:grpSp>
        <p:grpSp>
          <p:nvGrpSpPr>
            <p:cNvPr id="382" name="Group"/>
            <p:cNvGrpSpPr/>
            <p:nvPr/>
          </p:nvGrpSpPr>
          <p:grpSpPr>
            <a:xfrm>
              <a:off x="1763360" y="1959289"/>
              <a:ext cx="587787" cy="587788"/>
              <a:chOff x="0" y="0"/>
              <a:chExt cx="587786" cy="587786"/>
            </a:xfrm>
          </p:grpSpPr>
          <p:sp>
            <p:nvSpPr>
              <p:cNvPr id="380" name="Circle"/>
              <p:cNvSpPr/>
              <p:nvPr/>
            </p:nvSpPr>
            <p:spPr>
              <a:xfrm>
                <a:off x="0" y="0"/>
                <a:ext cx="587787" cy="587787"/>
              </a:xfrm>
              <a:prstGeom prst="ellipse">
                <a:avLst/>
              </a:prstGeom>
              <a:solidFill>
                <a:srgbClr val="FF000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381" name="B"/>
              <p:cNvSpPr txBox="1"/>
              <p:nvPr/>
            </p:nvSpPr>
            <p:spPr>
              <a:xfrm>
                <a:off x="96267" y="23017"/>
                <a:ext cx="395252" cy="5417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B</a:t>
                </a:r>
              </a:p>
            </p:txBody>
          </p:sp>
        </p:grpSp>
        <p:grpSp>
          <p:nvGrpSpPr>
            <p:cNvPr id="385" name="Group"/>
            <p:cNvGrpSpPr/>
            <p:nvPr/>
          </p:nvGrpSpPr>
          <p:grpSpPr>
            <a:xfrm>
              <a:off x="1567431" y="685751"/>
              <a:ext cx="587788" cy="587787"/>
              <a:chOff x="0" y="0"/>
              <a:chExt cx="587786" cy="587786"/>
            </a:xfrm>
          </p:grpSpPr>
          <p:sp>
            <p:nvSpPr>
              <p:cNvPr id="383" name="Circle"/>
              <p:cNvSpPr/>
              <p:nvPr/>
            </p:nvSpPr>
            <p:spPr>
              <a:xfrm>
                <a:off x="0" y="0"/>
                <a:ext cx="587787" cy="587787"/>
              </a:xfrm>
              <a:prstGeom prst="ellipse">
                <a:avLst/>
              </a:prstGeom>
              <a:solidFill>
                <a:srgbClr val="FF000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384" name="F"/>
              <p:cNvSpPr txBox="1"/>
              <p:nvPr/>
            </p:nvSpPr>
            <p:spPr>
              <a:xfrm>
                <a:off x="107269" y="23017"/>
                <a:ext cx="373248" cy="5417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F</a:t>
                </a:r>
              </a:p>
            </p:txBody>
          </p:sp>
        </p:grpSp>
        <p:grpSp>
          <p:nvGrpSpPr>
            <p:cNvPr id="388" name="Group"/>
            <p:cNvGrpSpPr/>
            <p:nvPr/>
          </p:nvGrpSpPr>
          <p:grpSpPr>
            <a:xfrm>
              <a:off x="2938933" y="3232827"/>
              <a:ext cx="587788" cy="587788"/>
              <a:chOff x="0" y="0"/>
              <a:chExt cx="587786" cy="587786"/>
            </a:xfrm>
          </p:grpSpPr>
          <p:sp>
            <p:nvSpPr>
              <p:cNvPr id="386" name="Circle"/>
              <p:cNvSpPr/>
              <p:nvPr/>
            </p:nvSpPr>
            <p:spPr>
              <a:xfrm>
                <a:off x="0" y="0"/>
                <a:ext cx="587787" cy="587787"/>
              </a:xfrm>
              <a:prstGeom prst="ellipse">
                <a:avLst/>
              </a:prstGeom>
              <a:solidFill>
                <a:srgbClr val="FF000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387" name="E"/>
              <p:cNvSpPr txBox="1"/>
              <p:nvPr/>
            </p:nvSpPr>
            <p:spPr>
              <a:xfrm>
                <a:off x="96267" y="23017"/>
                <a:ext cx="395252" cy="5417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E</a:t>
                </a:r>
              </a:p>
            </p:txBody>
          </p:sp>
        </p:grpSp>
        <p:grpSp>
          <p:nvGrpSpPr>
            <p:cNvPr id="391" name="Group"/>
            <p:cNvGrpSpPr/>
            <p:nvPr/>
          </p:nvGrpSpPr>
          <p:grpSpPr>
            <a:xfrm>
              <a:off x="3526720" y="2057253"/>
              <a:ext cx="587788" cy="587788"/>
              <a:chOff x="0" y="0"/>
              <a:chExt cx="587786" cy="587786"/>
            </a:xfrm>
          </p:grpSpPr>
          <p:sp>
            <p:nvSpPr>
              <p:cNvPr id="389" name="Circle"/>
              <p:cNvSpPr/>
              <p:nvPr/>
            </p:nvSpPr>
            <p:spPr>
              <a:xfrm>
                <a:off x="0" y="0"/>
                <a:ext cx="587787" cy="587787"/>
              </a:xfrm>
              <a:prstGeom prst="ellipse">
                <a:avLst/>
              </a:prstGeom>
              <a:solidFill>
                <a:srgbClr val="FF000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390" name="D"/>
              <p:cNvSpPr txBox="1"/>
              <p:nvPr/>
            </p:nvSpPr>
            <p:spPr>
              <a:xfrm>
                <a:off x="85457" y="23017"/>
                <a:ext cx="416873" cy="5417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D</a:t>
                </a:r>
              </a:p>
            </p:txBody>
          </p:sp>
        </p:grpSp>
        <p:grpSp>
          <p:nvGrpSpPr>
            <p:cNvPr id="394" name="Group"/>
            <p:cNvGrpSpPr/>
            <p:nvPr/>
          </p:nvGrpSpPr>
          <p:grpSpPr>
            <a:xfrm>
              <a:off x="2840969" y="783715"/>
              <a:ext cx="587788" cy="587788"/>
              <a:chOff x="0" y="0"/>
              <a:chExt cx="587786" cy="587786"/>
            </a:xfrm>
          </p:grpSpPr>
          <p:sp>
            <p:nvSpPr>
              <p:cNvPr id="392" name="Circle"/>
              <p:cNvSpPr/>
              <p:nvPr/>
            </p:nvSpPr>
            <p:spPr>
              <a:xfrm>
                <a:off x="0" y="0"/>
                <a:ext cx="587787" cy="587787"/>
              </a:xfrm>
              <a:prstGeom prst="ellipse">
                <a:avLst/>
              </a:prstGeom>
              <a:solidFill>
                <a:srgbClr val="FF000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393" name="C"/>
              <p:cNvSpPr txBox="1"/>
              <p:nvPr/>
            </p:nvSpPr>
            <p:spPr>
              <a:xfrm>
                <a:off x="85457" y="23017"/>
                <a:ext cx="416873" cy="5417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C</a:t>
                </a:r>
              </a:p>
            </p:txBody>
          </p:sp>
        </p:grpSp>
        <p:grpSp>
          <p:nvGrpSpPr>
            <p:cNvPr id="397" name="Group"/>
            <p:cNvGrpSpPr/>
            <p:nvPr/>
          </p:nvGrpSpPr>
          <p:grpSpPr>
            <a:xfrm>
              <a:off x="1273537" y="3232827"/>
              <a:ext cx="587788" cy="587788"/>
              <a:chOff x="0" y="0"/>
              <a:chExt cx="587786" cy="587786"/>
            </a:xfrm>
          </p:grpSpPr>
          <p:sp>
            <p:nvSpPr>
              <p:cNvPr id="395" name="Circle"/>
              <p:cNvSpPr/>
              <p:nvPr/>
            </p:nvSpPr>
            <p:spPr>
              <a:xfrm>
                <a:off x="0" y="0"/>
                <a:ext cx="587787" cy="587787"/>
              </a:xfrm>
              <a:prstGeom prst="ellipse">
                <a:avLst/>
              </a:prstGeom>
              <a:solidFill>
                <a:srgbClr val="FF0000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396" name="G"/>
              <p:cNvSpPr txBox="1"/>
              <p:nvPr/>
            </p:nvSpPr>
            <p:spPr>
              <a:xfrm>
                <a:off x="74551" y="23017"/>
                <a:ext cx="438685" cy="5417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G</a:t>
                </a:r>
              </a:p>
            </p:txBody>
          </p:sp>
        </p:grpSp>
        <p:sp>
          <p:nvSpPr>
            <p:cNvPr id="398" name="Line"/>
            <p:cNvSpPr/>
            <p:nvPr/>
          </p:nvSpPr>
          <p:spPr>
            <a:xfrm>
              <a:off x="2253182" y="2449111"/>
              <a:ext cx="783717" cy="783717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99" name="Line"/>
            <p:cNvSpPr/>
            <p:nvPr/>
          </p:nvSpPr>
          <p:spPr>
            <a:xfrm flipH="1">
              <a:off x="1861324" y="3624685"/>
              <a:ext cx="1077610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00" name="Line"/>
            <p:cNvSpPr/>
            <p:nvPr/>
          </p:nvSpPr>
          <p:spPr>
            <a:xfrm flipH="1" flipV="1">
              <a:off x="489822" y="2938934"/>
              <a:ext cx="783716" cy="489823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01" name="7"/>
            <p:cNvSpPr txBox="1"/>
            <p:nvPr/>
          </p:nvSpPr>
          <p:spPr>
            <a:xfrm>
              <a:off x="2253182" y="3526720"/>
              <a:ext cx="391859" cy="369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7</a:t>
              </a:r>
            </a:p>
          </p:txBody>
        </p:sp>
        <p:sp>
          <p:nvSpPr>
            <p:cNvPr id="402" name="2"/>
            <p:cNvSpPr txBox="1"/>
            <p:nvPr/>
          </p:nvSpPr>
          <p:spPr>
            <a:xfrm>
              <a:off x="2028680" y="2855256"/>
              <a:ext cx="391859" cy="369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</a:t>
              </a:r>
            </a:p>
          </p:txBody>
        </p:sp>
        <p:sp>
          <p:nvSpPr>
            <p:cNvPr id="403" name="10"/>
            <p:cNvSpPr txBox="1"/>
            <p:nvPr/>
          </p:nvSpPr>
          <p:spPr>
            <a:xfrm>
              <a:off x="2363392" y="2420538"/>
              <a:ext cx="616361" cy="369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10</a:t>
              </a:r>
            </a:p>
          </p:txBody>
        </p:sp>
        <p:sp>
          <p:nvSpPr>
            <p:cNvPr id="404" name="18"/>
            <p:cNvSpPr txBox="1"/>
            <p:nvPr/>
          </p:nvSpPr>
          <p:spPr>
            <a:xfrm>
              <a:off x="2712392" y="1818466"/>
              <a:ext cx="602073" cy="369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18</a:t>
              </a:r>
            </a:p>
          </p:txBody>
        </p:sp>
        <p:sp>
          <p:nvSpPr>
            <p:cNvPr id="405" name="3"/>
            <p:cNvSpPr txBox="1"/>
            <p:nvPr/>
          </p:nvSpPr>
          <p:spPr>
            <a:xfrm>
              <a:off x="3428756" y="1371502"/>
              <a:ext cx="391859" cy="369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3</a:t>
              </a:r>
            </a:p>
          </p:txBody>
        </p:sp>
        <p:sp>
          <p:nvSpPr>
            <p:cNvPr id="406" name="4"/>
            <p:cNvSpPr txBox="1"/>
            <p:nvPr/>
          </p:nvSpPr>
          <p:spPr>
            <a:xfrm>
              <a:off x="2238897" y="1596004"/>
              <a:ext cx="391858" cy="369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4</a:t>
              </a:r>
            </a:p>
          </p:txBody>
        </p:sp>
        <p:sp>
          <p:nvSpPr>
            <p:cNvPr id="407" name="3"/>
            <p:cNvSpPr txBox="1"/>
            <p:nvPr/>
          </p:nvSpPr>
          <p:spPr>
            <a:xfrm>
              <a:off x="2310328" y="587786"/>
              <a:ext cx="391859" cy="369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3</a:t>
              </a:r>
            </a:p>
          </p:txBody>
        </p:sp>
        <p:sp>
          <p:nvSpPr>
            <p:cNvPr id="408" name="7"/>
            <p:cNvSpPr txBox="1"/>
            <p:nvPr/>
          </p:nvSpPr>
          <p:spPr>
            <a:xfrm>
              <a:off x="1665395" y="1371502"/>
              <a:ext cx="391859" cy="369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7</a:t>
              </a:r>
            </a:p>
          </p:txBody>
        </p:sp>
        <p:sp>
          <p:nvSpPr>
            <p:cNvPr id="409" name="8"/>
            <p:cNvSpPr txBox="1"/>
            <p:nvPr/>
          </p:nvSpPr>
          <p:spPr>
            <a:xfrm>
              <a:off x="1273537" y="1665396"/>
              <a:ext cx="391859" cy="369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8</a:t>
              </a:r>
            </a:p>
          </p:txBody>
        </p:sp>
        <p:sp>
          <p:nvSpPr>
            <p:cNvPr id="410" name="9"/>
            <p:cNvSpPr txBox="1"/>
            <p:nvPr/>
          </p:nvSpPr>
          <p:spPr>
            <a:xfrm>
              <a:off x="881680" y="2253182"/>
              <a:ext cx="391859" cy="369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9</a:t>
              </a:r>
            </a:p>
          </p:txBody>
        </p:sp>
        <p:sp>
          <p:nvSpPr>
            <p:cNvPr id="411" name="3"/>
            <p:cNvSpPr txBox="1"/>
            <p:nvPr/>
          </p:nvSpPr>
          <p:spPr>
            <a:xfrm>
              <a:off x="671465" y="3122617"/>
              <a:ext cx="391859" cy="369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3</a:t>
              </a:r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742896" y="1147000"/>
              <a:ext cx="881682" cy="391859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13" name="10"/>
            <p:cNvSpPr txBox="1"/>
            <p:nvPr/>
          </p:nvSpPr>
          <p:spPr>
            <a:xfrm>
              <a:off x="783715" y="979644"/>
              <a:ext cx="616361" cy="369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10</a:t>
              </a:r>
            </a:p>
          </p:txBody>
        </p:sp>
        <p:sp>
          <p:nvSpPr>
            <p:cNvPr id="414" name="2"/>
            <p:cNvSpPr txBox="1"/>
            <p:nvPr/>
          </p:nvSpPr>
          <p:spPr>
            <a:xfrm>
              <a:off x="3428756" y="0"/>
              <a:ext cx="391859" cy="369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</a:t>
              </a:r>
            </a:p>
          </p:txBody>
        </p:sp>
      </p:grp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0" name="Table"/>
          <p:cNvGraphicFramePr/>
          <p:nvPr/>
        </p:nvGraphicFramePr>
        <p:xfrm>
          <a:off x="5867400" y="1981200"/>
          <a:ext cx="1600200" cy="268287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edge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(D,E)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(D,G)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(E,G)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(C,D)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(G,H)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(C,F)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(B,C)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61" name="5"/>
          <p:cNvSpPr txBox="1"/>
          <p:nvPr/>
        </p:nvSpPr>
        <p:spPr>
          <a:xfrm>
            <a:off x="2111375" y="2819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5</a:t>
            </a:r>
          </a:p>
        </p:txBody>
      </p:sp>
      <p:sp>
        <p:nvSpPr>
          <p:cNvPr id="2162" name="Line"/>
          <p:cNvSpPr/>
          <p:nvPr/>
        </p:nvSpPr>
        <p:spPr>
          <a:xfrm flipH="1">
            <a:off x="4757738" y="3124199"/>
            <a:ext cx="381001" cy="76200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63" name="1"/>
          <p:cNvSpPr txBox="1"/>
          <p:nvPr/>
        </p:nvSpPr>
        <p:spPr>
          <a:xfrm>
            <a:off x="4524375" y="3449637"/>
            <a:ext cx="479425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</a:t>
            </a:r>
          </a:p>
        </p:txBody>
      </p:sp>
      <p:sp>
        <p:nvSpPr>
          <p:cNvPr id="2164" name="Line"/>
          <p:cNvSpPr/>
          <p:nvPr/>
        </p:nvSpPr>
        <p:spPr>
          <a:xfrm>
            <a:off x="3505200" y="2133599"/>
            <a:ext cx="152401" cy="685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65" name="Line"/>
          <p:cNvSpPr/>
          <p:nvPr/>
        </p:nvSpPr>
        <p:spPr>
          <a:xfrm flipV="1">
            <a:off x="3809999" y="2285999"/>
            <a:ext cx="533401" cy="76200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66" name="Line"/>
          <p:cNvSpPr/>
          <p:nvPr/>
        </p:nvSpPr>
        <p:spPr>
          <a:xfrm flipH="1" flipV="1">
            <a:off x="3657600" y="2209799"/>
            <a:ext cx="1219201" cy="838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67" name="Line"/>
          <p:cNvSpPr/>
          <p:nvPr/>
        </p:nvSpPr>
        <p:spPr>
          <a:xfrm flipV="1">
            <a:off x="2438399" y="3124199"/>
            <a:ext cx="990602" cy="304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68" name="Line"/>
          <p:cNvSpPr/>
          <p:nvPr/>
        </p:nvSpPr>
        <p:spPr>
          <a:xfrm flipV="1">
            <a:off x="3352800" y="3200399"/>
            <a:ext cx="1600201" cy="83820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69" name="Line"/>
          <p:cNvSpPr/>
          <p:nvPr/>
        </p:nvSpPr>
        <p:spPr>
          <a:xfrm flipV="1">
            <a:off x="2286000" y="2743200"/>
            <a:ext cx="76201" cy="5334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70" name="Line"/>
          <p:cNvSpPr/>
          <p:nvPr/>
        </p:nvSpPr>
        <p:spPr>
          <a:xfrm>
            <a:off x="2514600" y="2590799"/>
            <a:ext cx="914400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71" name="Line"/>
          <p:cNvSpPr/>
          <p:nvPr/>
        </p:nvSpPr>
        <p:spPr>
          <a:xfrm>
            <a:off x="3702050" y="2014538"/>
            <a:ext cx="609600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72" name="Line"/>
          <p:cNvSpPr/>
          <p:nvPr/>
        </p:nvSpPr>
        <p:spPr>
          <a:xfrm>
            <a:off x="4572000" y="2285999"/>
            <a:ext cx="381000" cy="60960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2175" name="Group"/>
          <p:cNvGrpSpPr/>
          <p:nvPr/>
        </p:nvGrpSpPr>
        <p:grpSpPr>
          <a:xfrm>
            <a:off x="2209800" y="2286000"/>
            <a:ext cx="457200" cy="457200"/>
            <a:chOff x="0" y="0"/>
            <a:chExt cx="457200" cy="457200"/>
          </a:xfrm>
        </p:grpSpPr>
        <p:sp>
          <p:nvSpPr>
            <p:cNvPr id="217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174" name="A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grpSp>
        <p:nvGrpSpPr>
          <p:cNvPr id="2178" name="Group"/>
          <p:cNvGrpSpPr/>
          <p:nvPr/>
        </p:nvGrpSpPr>
        <p:grpSpPr>
          <a:xfrm>
            <a:off x="2057400" y="3200400"/>
            <a:ext cx="457200" cy="457200"/>
            <a:chOff x="0" y="0"/>
            <a:chExt cx="457200" cy="457200"/>
          </a:xfrm>
        </p:grpSpPr>
        <p:sp>
          <p:nvSpPr>
            <p:cNvPr id="217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177" name="H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H</a:t>
              </a:r>
            </a:p>
          </p:txBody>
        </p:sp>
      </p:grpSp>
      <p:grpSp>
        <p:nvGrpSpPr>
          <p:cNvPr id="2181" name="Group"/>
          <p:cNvGrpSpPr/>
          <p:nvPr/>
        </p:nvGrpSpPr>
        <p:grpSpPr>
          <a:xfrm>
            <a:off x="3429000" y="2819400"/>
            <a:ext cx="457200" cy="457200"/>
            <a:chOff x="0" y="0"/>
            <a:chExt cx="457200" cy="457200"/>
          </a:xfrm>
        </p:grpSpPr>
        <p:sp>
          <p:nvSpPr>
            <p:cNvPr id="217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180" name="B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B</a:t>
              </a:r>
            </a:p>
          </p:txBody>
        </p:sp>
      </p:grpSp>
      <p:grpSp>
        <p:nvGrpSpPr>
          <p:cNvPr id="2184" name="Group"/>
          <p:cNvGrpSpPr/>
          <p:nvPr/>
        </p:nvGrpSpPr>
        <p:grpSpPr>
          <a:xfrm>
            <a:off x="3276600" y="1828800"/>
            <a:ext cx="457200" cy="457200"/>
            <a:chOff x="0" y="0"/>
            <a:chExt cx="457200" cy="457200"/>
          </a:xfrm>
        </p:grpSpPr>
        <p:sp>
          <p:nvSpPr>
            <p:cNvPr id="218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183" name="F"/>
            <p:cNvSpPr txBox="1"/>
            <p:nvPr/>
          </p:nvSpPr>
          <p:spPr>
            <a:xfrm>
              <a:off x="83438" y="17904"/>
              <a:ext cx="2903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</p:grpSp>
      <p:grpSp>
        <p:nvGrpSpPr>
          <p:cNvPr id="2187" name="Group"/>
          <p:cNvGrpSpPr/>
          <p:nvPr/>
        </p:nvGrpSpPr>
        <p:grpSpPr>
          <a:xfrm>
            <a:off x="4343400" y="3810000"/>
            <a:ext cx="457200" cy="457200"/>
            <a:chOff x="0" y="0"/>
            <a:chExt cx="457200" cy="457200"/>
          </a:xfrm>
        </p:grpSpPr>
        <p:sp>
          <p:nvSpPr>
            <p:cNvPr id="218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186" name="E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</p:grpSp>
      <p:grpSp>
        <p:nvGrpSpPr>
          <p:cNvPr id="2190" name="Group"/>
          <p:cNvGrpSpPr/>
          <p:nvPr/>
        </p:nvGrpSpPr>
        <p:grpSpPr>
          <a:xfrm>
            <a:off x="4800600" y="2895600"/>
            <a:ext cx="457200" cy="457200"/>
            <a:chOff x="0" y="0"/>
            <a:chExt cx="457200" cy="457200"/>
          </a:xfrm>
        </p:grpSpPr>
        <p:sp>
          <p:nvSpPr>
            <p:cNvPr id="218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189" name="D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</p:grpSp>
      <p:grpSp>
        <p:nvGrpSpPr>
          <p:cNvPr id="2193" name="Group"/>
          <p:cNvGrpSpPr/>
          <p:nvPr/>
        </p:nvGrpSpPr>
        <p:grpSpPr>
          <a:xfrm>
            <a:off x="4267200" y="1905000"/>
            <a:ext cx="457200" cy="457200"/>
            <a:chOff x="0" y="0"/>
            <a:chExt cx="457200" cy="457200"/>
          </a:xfrm>
        </p:grpSpPr>
        <p:sp>
          <p:nvSpPr>
            <p:cNvPr id="219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192" name="C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</p:grpSp>
      <p:grpSp>
        <p:nvGrpSpPr>
          <p:cNvPr id="2196" name="Group"/>
          <p:cNvGrpSpPr/>
          <p:nvPr/>
        </p:nvGrpSpPr>
        <p:grpSpPr>
          <a:xfrm>
            <a:off x="3048000" y="3810000"/>
            <a:ext cx="457200" cy="457200"/>
            <a:chOff x="0" y="0"/>
            <a:chExt cx="457200" cy="457200"/>
          </a:xfrm>
        </p:grpSpPr>
        <p:sp>
          <p:nvSpPr>
            <p:cNvPr id="219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195" name="G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G</a:t>
              </a:r>
            </a:p>
          </p:txBody>
        </p:sp>
      </p:grpSp>
      <p:sp>
        <p:nvSpPr>
          <p:cNvPr id="2197" name="Line"/>
          <p:cNvSpPr/>
          <p:nvPr/>
        </p:nvSpPr>
        <p:spPr>
          <a:xfrm>
            <a:off x="3809999" y="3200399"/>
            <a:ext cx="609601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98" name="Line"/>
          <p:cNvSpPr/>
          <p:nvPr/>
        </p:nvSpPr>
        <p:spPr>
          <a:xfrm flipH="1">
            <a:off x="3505200" y="41148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99" name="Line"/>
          <p:cNvSpPr/>
          <p:nvPr/>
        </p:nvSpPr>
        <p:spPr>
          <a:xfrm flipH="1" flipV="1">
            <a:off x="2438400" y="3581399"/>
            <a:ext cx="609601" cy="38100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00" name="3"/>
          <p:cNvSpPr txBox="1"/>
          <p:nvPr/>
        </p:nvSpPr>
        <p:spPr>
          <a:xfrm>
            <a:off x="3810000" y="4038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2201" name="2"/>
          <p:cNvSpPr txBox="1"/>
          <p:nvPr/>
        </p:nvSpPr>
        <p:spPr>
          <a:xfrm>
            <a:off x="3635375" y="3516312"/>
            <a:ext cx="3048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2202" name="4"/>
          <p:cNvSpPr txBox="1"/>
          <p:nvPr/>
        </p:nvSpPr>
        <p:spPr>
          <a:xfrm>
            <a:off x="3895725" y="3178175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2203" name="6"/>
          <p:cNvSpPr txBox="1"/>
          <p:nvPr/>
        </p:nvSpPr>
        <p:spPr>
          <a:xfrm>
            <a:off x="4167188" y="2709863"/>
            <a:ext cx="46831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6</a:t>
            </a:r>
          </a:p>
        </p:txBody>
      </p:sp>
      <p:sp>
        <p:nvSpPr>
          <p:cNvPr id="2204" name="3"/>
          <p:cNvSpPr txBox="1"/>
          <p:nvPr/>
        </p:nvSpPr>
        <p:spPr>
          <a:xfrm>
            <a:off x="47244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2205" name="4"/>
          <p:cNvSpPr txBox="1"/>
          <p:nvPr/>
        </p:nvSpPr>
        <p:spPr>
          <a:xfrm>
            <a:off x="3798888" y="253682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2206" name="3"/>
          <p:cNvSpPr txBox="1"/>
          <p:nvPr/>
        </p:nvSpPr>
        <p:spPr>
          <a:xfrm>
            <a:off x="3854450" y="1752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2207" name="4"/>
          <p:cNvSpPr txBox="1"/>
          <p:nvPr/>
        </p:nvSpPr>
        <p:spPr>
          <a:xfrm>
            <a:off x="33528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2208" name="8"/>
          <p:cNvSpPr txBox="1"/>
          <p:nvPr/>
        </p:nvSpPr>
        <p:spPr>
          <a:xfrm>
            <a:off x="3048000" y="25908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2209" name="4"/>
          <p:cNvSpPr txBox="1"/>
          <p:nvPr/>
        </p:nvSpPr>
        <p:spPr>
          <a:xfrm>
            <a:off x="2743200" y="30480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2210" name="3"/>
          <p:cNvSpPr txBox="1"/>
          <p:nvPr/>
        </p:nvSpPr>
        <p:spPr>
          <a:xfrm>
            <a:off x="2579687" y="372427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2211" name="Line"/>
          <p:cNvSpPr/>
          <p:nvPr/>
        </p:nvSpPr>
        <p:spPr>
          <a:xfrm flipV="1">
            <a:off x="2635250" y="2187575"/>
            <a:ext cx="685801" cy="3048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12" name="10"/>
          <p:cNvSpPr txBox="1"/>
          <p:nvPr/>
        </p:nvSpPr>
        <p:spPr>
          <a:xfrm>
            <a:off x="2667000" y="2057400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graphicFrame>
        <p:nvGraphicFramePr>
          <p:cNvPr id="2213" name="Table"/>
          <p:cNvGraphicFramePr/>
          <p:nvPr/>
        </p:nvGraphicFramePr>
        <p:xfrm>
          <a:off x="7772400" y="1968500"/>
          <a:ext cx="1600200" cy="268287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edge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(B,E)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(B,H)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(A,H)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(D,F)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(A,B)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(A,F)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220" name="Group"/>
          <p:cNvGrpSpPr/>
          <p:nvPr/>
        </p:nvGrpSpPr>
        <p:grpSpPr>
          <a:xfrm>
            <a:off x="2438400" y="2014538"/>
            <a:ext cx="2700339" cy="2024062"/>
            <a:chOff x="0" y="0"/>
            <a:chExt cx="2700338" cy="2024061"/>
          </a:xfrm>
        </p:grpSpPr>
        <p:sp>
          <p:nvSpPr>
            <p:cNvPr id="2214" name="Line"/>
            <p:cNvSpPr/>
            <p:nvPr/>
          </p:nvSpPr>
          <p:spPr>
            <a:xfrm flipH="1">
              <a:off x="2319338" y="1109661"/>
              <a:ext cx="381001" cy="762001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215" name="Line"/>
            <p:cNvSpPr/>
            <p:nvPr/>
          </p:nvSpPr>
          <p:spPr>
            <a:xfrm flipV="1">
              <a:off x="1371599" y="271461"/>
              <a:ext cx="533401" cy="762001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216" name="Line"/>
            <p:cNvSpPr/>
            <p:nvPr/>
          </p:nvSpPr>
          <p:spPr>
            <a:xfrm flipV="1">
              <a:off x="914400" y="1185861"/>
              <a:ext cx="1600201" cy="838201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217" name="Line"/>
            <p:cNvSpPr/>
            <p:nvPr/>
          </p:nvSpPr>
          <p:spPr>
            <a:xfrm>
              <a:off x="1263650" y="0"/>
              <a:ext cx="609600" cy="0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218" name="Line"/>
            <p:cNvSpPr/>
            <p:nvPr/>
          </p:nvSpPr>
          <p:spPr>
            <a:xfrm>
              <a:off x="2133600" y="271461"/>
              <a:ext cx="381000" cy="609601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219" name="Line"/>
            <p:cNvSpPr/>
            <p:nvPr/>
          </p:nvSpPr>
          <p:spPr>
            <a:xfrm flipH="1" flipV="1">
              <a:off x="0" y="1566861"/>
              <a:ext cx="609601" cy="381001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2221" name="Kruskal’s Algorithm: Walk-Through"/>
          <p:cNvSpPr txBox="1"/>
          <p:nvPr/>
        </p:nvSpPr>
        <p:spPr>
          <a:xfrm>
            <a:off x="1724693" y="532122"/>
            <a:ext cx="8737672" cy="715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Kruskal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Walk-Through</a:t>
            </a:r>
          </a:p>
        </p:txBody>
      </p:sp>
      <p:sp>
        <p:nvSpPr>
          <p:cNvPr id="2222" name="Select first |V|–1 edges which do not generate a cycle"/>
          <p:cNvSpPr txBox="1"/>
          <p:nvPr/>
        </p:nvSpPr>
        <p:spPr>
          <a:xfrm>
            <a:off x="5135617" y="1420843"/>
            <a:ext cx="552572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Select first |V|–1 edges which do not generate a cycle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4" name="Table"/>
          <p:cNvGraphicFramePr/>
          <p:nvPr/>
        </p:nvGraphicFramePr>
        <p:xfrm>
          <a:off x="5867400" y="1981200"/>
          <a:ext cx="1600200" cy="268287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edge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(D,E)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(D,G)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(E,G)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(C,D)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(G,H)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(C,F)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(B,C)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25" name="5"/>
          <p:cNvSpPr txBox="1"/>
          <p:nvPr/>
        </p:nvSpPr>
        <p:spPr>
          <a:xfrm>
            <a:off x="2111375" y="2819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5</a:t>
            </a:r>
          </a:p>
        </p:txBody>
      </p:sp>
      <p:sp>
        <p:nvSpPr>
          <p:cNvPr id="2226" name="Line"/>
          <p:cNvSpPr/>
          <p:nvPr/>
        </p:nvSpPr>
        <p:spPr>
          <a:xfrm flipH="1">
            <a:off x="4757738" y="3124199"/>
            <a:ext cx="381001" cy="76200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27" name="1"/>
          <p:cNvSpPr txBox="1"/>
          <p:nvPr/>
        </p:nvSpPr>
        <p:spPr>
          <a:xfrm>
            <a:off x="4524375" y="3449637"/>
            <a:ext cx="479425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</a:t>
            </a:r>
          </a:p>
        </p:txBody>
      </p:sp>
      <p:sp>
        <p:nvSpPr>
          <p:cNvPr id="2228" name="Line"/>
          <p:cNvSpPr/>
          <p:nvPr/>
        </p:nvSpPr>
        <p:spPr>
          <a:xfrm>
            <a:off x="3505200" y="2133599"/>
            <a:ext cx="152401" cy="685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29" name="Line"/>
          <p:cNvSpPr/>
          <p:nvPr/>
        </p:nvSpPr>
        <p:spPr>
          <a:xfrm flipV="1">
            <a:off x="3809999" y="2285999"/>
            <a:ext cx="533401" cy="76200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30" name="Line"/>
          <p:cNvSpPr/>
          <p:nvPr/>
        </p:nvSpPr>
        <p:spPr>
          <a:xfrm flipH="1" flipV="1">
            <a:off x="3657600" y="2209799"/>
            <a:ext cx="1219201" cy="838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31" name="Line"/>
          <p:cNvSpPr/>
          <p:nvPr/>
        </p:nvSpPr>
        <p:spPr>
          <a:xfrm flipV="1">
            <a:off x="2438399" y="3124199"/>
            <a:ext cx="990602" cy="304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32" name="Line"/>
          <p:cNvSpPr/>
          <p:nvPr/>
        </p:nvSpPr>
        <p:spPr>
          <a:xfrm flipV="1">
            <a:off x="3352800" y="3200399"/>
            <a:ext cx="1600201" cy="83820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33" name="Line"/>
          <p:cNvSpPr/>
          <p:nvPr/>
        </p:nvSpPr>
        <p:spPr>
          <a:xfrm flipV="1">
            <a:off x="2286000" y="2743200"/>
            <a:ext cx="76201" cy="5334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34" name="Line"/>
          <p:cNvSpPr/>
          <p:nvPr/>
        </p:nvSpPr>
        <p:spPr>
          <a:xfrm>
            <a:off x="2514600" y="2590799"/>
            <a:ext cx="914400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35" name="Line"/>
          <p:cNvSpPr/>
          <p:nvPr/>
        </p:nvSpPr>
        <p:spPr>
          <a:xfrm>
            <a:off x="3702050" y="2014538"/>
            <a:ext cx="609600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36" name="Line"/>
          <p:cNvSpPr/>
          <p:nvPr/>
        </p:nvSpPr>
        <p:spPr>
          <a:xfrm>
            <a:off x="4572000" y="2285999"/>
            <a:ext cx="381000" cy="60960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2239" name="Group"/>
          <p:cNvGrpSpPr/>
          <p:nvPr/>
        </p:nvGrpSpPr>
        <p:grpSpPr>
          <a:xfrm>
            <a:off x="2209800" y="2286000"/>
            <a:ext cx="457200" cy="457200"/>
            <a:chOff x="0" y="0"/>
            <a:chExt cx="457200" cy="457200"/>
          </a:xfrm>
        </p:grpSpPr>
        <p:sp>
          <p:nvSpPr>
            <p:cNvPr id="223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238" name="A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grpSp>
        <p:nvGrpSpPr>
          <p:cNvPr id="2242" name="Group"/>
          <p:cNvGrpSpPr/>
          <p:nvPr/>
        </p:nvGrpSpPr>
        <p:grpSpPr>
          <a:xfrm>
            <a:off x="2057400" y="3200400"/>
            <a:ext cx="457200" cy="457200"/>
            <a:chOff x="0" y="0"/>
            <a:chExt cx="457200" cy="457200"/>
          </a:xfrm>
        </p:grpSpPr>
        <p:sp>
          <p:nvSpPr>
            <p:cNvPr id="224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241" name="H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H</a:t>
              </a:r>
            </a:p>
          </p:txBody>
        </p:sp>
      </p:grpSp>
      <p:grpSp>
        <p:nvGrpSpPr>
          <p:cNvPr id="2245" name="Group"/>
          <p:cNvGrpSpPr/>
          <p:nvPr/>
        </p:nvGrpSpPr>
        <p:grpSpPr>
          <a:xfrm>
            <a:off x="3429000" y="2819400"/>
            <a:ext cx="457200" cy="457200"/>
            <a:chOff x="0" y="0"/>
            <a:chExt cx="457200" cy="457200"/>
          </a:xfrm>
        </p:grpSpPr>
        <p:sp>
          <p:nvSpPr>
            <p:cNvPr id="224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244" name="B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B</a:t>
              </a:r>
            </a:p>
          </p:txBody>
        </p:sp>
      </p:grpSp>
      <p:grpSp>
        <p:nvGrpSpPr>
          <p:cNvPr id="2248" name="Group"/>
          <p:cNvGrpSpPr/>
          <p:nvPr/>
        </p:nvGrpSpPr>
        <p:grpSpPr>
          <a:xfrm>
            <a:off x="3276600" y="1828800"/>
            <a:ext cx="457200" cy="457200"/>
            <a:chOff x="0" y="0"/>
            <a:chExt cx="457200" cy="457200"/>
          </a:xfrm>
        </p:grpSpPr>
        <p:sp>
          <p:nvSpPr>
            <p:cNvPr id="224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247" name="F"/>
            <p:cNvSpPr txBox="1"/>
            <p:nvPr/>
          </p:nvSpPr>
          <p:spPr>
            <a:xfrm>
              <a:off x="83438" y="17904"/>
              <a:ext cx="2903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</p:grpSp>
      <p:grpSp>
        <p:nvGrpSpPr>
          <p:cNvPr id="2251" name="Group"/>
          <p:cNvGrpSpPr/>
          <p:nvPr/>
        </p:nvGrpSpPr>
        <p:grpSpPr>
          <a:xfrm>
            <a:off x="4343400" y="3810000"/>
            <a:ext cx="457200" cy="457200"/>
            <a:chOff x="0" y="0"/>
            <a:chExt cx="457200" cy="457200"/>
          </a:xfrm>
        </p:grpSpPr>
        <p:sp>
          <p:nvSpPr>
            <p:cNvPr id="224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250" name="E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</p:grpSp>
      <p:grpSp>
        <p:nvGrpSpPr>
          <p:cNvPr id="2254" name="Group"/>
          <p:cNvGrpSpPr/>
          <p:nvPr/>
        </p:nvGrpSpPr>
        <p:grpSpPr>
          <a:xfrm>
            <a:off x="4800600" y="2895600"/>
            <a:ext cx="457200" cy="457200"/>
            <a:chOff x="0" y="0"/>
            <a:chExt cx="457200" cy="457200"/>
          </a:xfrm>
        </p:grpSpPr>
        <p:sp>
          <p:nvSpPr>
            <p:cNvPr id="225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253" name="D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</p:grpSp>
      <p:grpSp>
        <p:nvGrpSpPr>
          <p:cNvPr id="2257" name="Group"/>
          <p:cNvGrpSpPr/>
          <p:nvPr/>
        </p:nvGrpSpPr>
        <p:grpSpPr>
          <a:xfrm>
            <a:off x="4267200" y="1905000"/>
            <a:ext cx="457200" cy="457200"/>
            <a:chOff x="0" y="0"/>
            <a:chExt cx="457200" cy="457200"/>
          </a:xfrm>
        </p:grpSpPr>
        <p:sp>
          <p:nvSpPr>
            <p:cNvPr id="225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256" name="C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</p:grpSp>
      <p:grpSp>
        <p:nvGrpSpPr>
          <p:cNvPr id="2260" name="Group"/>
          <p:cNvGrpSpPr/>
          <p:nvPr/>
        </p:nvGrpSpPr>
        <p:grpSpPr>
          <a:xfrm>
            <a:off x="3048000" y="3810000"/>
            <a:ext cx="457200" cy="457200"/>
            <a:chOff x="0" y="0"/>
            <a:chExt cx="457200" cy="457200"/>
          </a:xfrm>
        </p:grpSpPr>
        <p:sp>
          <p:nvSpPr>
            <p:cNvPr id="225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259" name="G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G</a:t>
              </a:r>
            </a:p>
          </p:txBody>
        </p:sp>
      </p:grpSp>
      <p:sp>
        <p:nvSpPr>
          <p:cNvPr id="2261" name="Line"/>
          <p:cNvSpPr/>
          <p:nvPr/>
        </p:nvSpPr>
        <p:spPr>
          <a:xfrm>
            <a:off x="3809999" y="3200399"/>
            <a:ext cx="609601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62" name="Line"/>
          <p:cNvSpPr/>
          <p:nvPr/>
        </p:nvSpPr>
        <p:spPr>
          <a:xfrm flipH="1">
            <a:off x="3505200" y="41148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63" name="Line"/>
          <p:cNvSpPr/>
          <p:nvPr/>
        </p:nvSpPr>
        <p:spPr>
          <a:xfrm flipH="1" flipV="1">
            <a:off x="2438400" y="3581399"/>
            <a:ext cx="609601" cy="38100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64" name="3"/>
          <p:cNvSpPr txBox="1"/>
          <p:nvPr/>
        </p:nvSpPr>
        <p:spPr>
          <a:xfrm>
            <a:off x="3810000" y="4038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2265" name="2"/>
          <p:cNvSpPr txBox="1"/>
          <p:nvPr/>
        </p:nvSpPr>
        <p:spPr>
          <a:xfrm>
            <a:off x="3635375" y="3516312"/>
            <a:ext cx="3048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2266" name="4"/>
          <p:cNvSpPr txBox="1"/>
          <p:nvPr/>
        </p:nvSpPr>
        <p:spPr>
          <a:xfrm>
            <a:off x="3895725" y="3178175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2267" name="6"/>
          <p:cNvSpPr txBox="1"/>
          <p:nvPr/>
        </p:nvSpPr>
        <p:spPr>
          <a:xfrm>
            <a:off x="4167188" y="2709863"/>
            <a:ext cx="46831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6</a:t>
            </a:r>
          </a:p>
        </p:txBody>
      </p:sp>
      <p:sp>
        <p:nvSpPr>
          <p:cNvPr id="2268" name="3"/>
          <p:cNvSpPr txBox="1"/>
          <p:nvPr/>
        </p:nvSpPr>
        <p:spPr>
          <a:xfrm>
            <a:off x="47244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2269" name="4"/>
          <p:cNvSpPr txBox="1"/>
          <p:nvPr/>
        </p:nvSpPr>
        <p:spPr>
          <a:xfrm>
            <a:off x="3798888" y="253682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2270" name="3"/>
          <p:cNvSpPr txBox="1"/>
          <p:nvPr/>
        </p:nvSpPr>
        <p:spPr>
          <a:xfrm>
            <a:off x="3854450" y="1752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2271" name="4"/>
          <p:cNvSpPr txBox="1"/>
          <p:nvPr/>
        </p:nvSpPr>
        <p:spPr>
          <a:xfrm>
            <a:off x="33528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2272" name="8"/>
          <p:cNvSpPr txBox="1"/>
          <p:nvPr/>
        </p:nvSpPr>
        <p:spPr>
          <a:xfrm>
            <a:off x="3048000" y="25908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2273" name="4"/>
          <p:cNvSpPr txBox="1"/>
          <p:nvPr/>
        </p:nvSpPr>
        <p:spPr>
          <a:xfrm>
            <a:off x="2743200" y="30480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2274" name="3"/>
          <p:cNvSpPr txBox="1"/>
          <p:nvPr/>
        </p:nvSpPr>
        <p:spPr>
          <a:xfrm>
            <a:off x="2579687" y="372427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2275" name="Line"/>
          <p:cNvSpPr/>
          <p:nvPr/>
        </p:nvSpPr>
        <p:spPr>
          <a:xfrm flipV="1">
            <a:off x="2635250" y="2187575"/>
            <a:ext cx="685801" cy="3048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76" name="10"/>
          <p:cNvSpPr txBox="1"/>
          <p:nvPr/>
        </p:nvSpPr>
        <p:spPr>
          <a:xfrm>
            <a:off x="2667000" y="2057400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graphicFrame>
        <p:nvGraphicFramePr>
          <p:cNvPr id="2277" name="Table"/>
          <p:cNvGraphicFramePr/>
          <p:nvPr/>
        </p:nvGraphicFramePr>
        <p:xfrm>
          <a:off x="7772400" y="1968500"/>
          <a:ext cx="1600200" cy="268287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edge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(B,E)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(B,H)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(A,H)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(D,F)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(A,B)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(A,F)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284" name="Group"/>
          <p:cNvGrpSpPr/>
          <p:nvPr/>
        </p:nvGrpSpPr>
        <p:grpSpPr>
          <a:xfrm>
            <a:off x="2438400" y="2014538"/>
            <a:ext cx="2700339" cy="2024062"/>
            <a:chOff x="0" y="0"/>
            <a:chExt cx="2700338" cy="2024061"/>
          </a:xfrm>
        </p:grpSpPr>
        <p:sp>
          <p:nvSpPr>
            <p:cNvPr id="2278" name="Line"/>
            <p:cNvSpPr/>
            <p:nvPr/>
          </p:nvSpPr>
          <p:spPr>
            <a:xfrm flipH="1">
              <a:off x="2319338" y="1109661"/>
              <a:ext cx="381001" cy="762001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279" name="Line"/>
            <p:cNvSpPr/>
            <p:nvPr/>
          </p:nvSpPr>
          <p:spPr>
            <a:xfrm flipV="1">
              <a:off x="1371599" y="271461"/>
              <a:ext cx="533401" cy="762001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280" name="Line"/>
            <p:cNvSpPr/>
            <p:nvPr/>
          </p:nvSpPr>
          <p:spPr>
            <a:xfrm flipV="1">
              <a:off x="914400" y="1185861"/>
              <a:ext cx="1600201" cy="838201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281" name="Line"/>
            <p:cNvSpPr/>
            <p:nvPr/>
          </p:nvSpPr>
          <p:spPr>
            <a:xfrm>
              <a:off x="1263650" y="0"/>
              <a:ext cx="609600" cy="0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282" name="Line"/>
            <p:cNvSpPr/>
            <p:nvPr/>
          </p:nvSpPr>
          <p:spPr>
            <a:xfrm>
              <a:off x="2133600" y="271461"/>
              <a:ext cx="381000" cy="609601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283" name="Line"/>
            <p:cNvSpPr/>
            <p:nvPr/>
          </p:nvSpPr>
          <p:spPr>
            <a:xfrm flipH="1" flipV="1">
              <a:off x="0" y="1566861"/>
              <a:ext cx="609601" cy="381001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2285" name="Kruskal’s Algorithm: Walk-Through"/>
          <p:cNvSpPr txBox="1"/>
          <p:nvPr/>
        </p:nvSpPr>
        <p:spPr>
          <a:xfrm>
            <a:off x="1724693" y="532122"/>
            <a:ext cx="8737672" cy="715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Kruskal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Walk-Through</a:t>
            </a:r>
          </a:p>
        </p:txBody>
      </p:sp>
      <p:sp>
        <p:nvSpPr>
          <p:cNvPr id="2286" name="Select first |V|–1 edges which do not generate a cycle"/>
          <p:cNvSpPr txBox="1"/>
          <p:nvPr/>
        </p:nvSpPr>
        <p:spPr>
          <a:xfrm>
            <a:off x="5135617" y="1420843"/>
            <a:ext cx="552572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Select first |V|–1 edges which do not generate a cycle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8" name="Table"/>
          <p:cNvGraphicFramePr/>
          <p:nvPr/>
        </p:nvGraphicFramePr>
        <p:xfrm>
          <a:off x="5867400" y="1981200"/>
          <a:ext cx="1600200" cy="268287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edge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(D,E)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(D,G)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(E,G)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(C,D)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(G,H)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(C,F)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(B,C)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89" name="5"/>
          <p:cNvSpPr txBox="1"/>
          <p:nvPr/>
        </p:nvSpPr>
        <p:spPr>
          <a:xfrm>
            <a:off x="2111375" y="2819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5</a:t>
            </a:r>
          </a:p>
        </p:txBody>
      </p:sp>
      <p:sp>
        <p:nvSpPr>
          <p:cNvPr id="2290" name="Line"/>
          <p:cNvSpPr/>
          <p:nvPr/>
        </p:nvSpPr>
        <p:spPr>
          <a:xfrm flipH="1">
            <a:off x="4757738" y="3124199"/>
            <a:ext cx="381001" cy="76200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91" name="1"/>
          <p:cNvSpPr txBox="1"/>
          <p:nvPr/>
        </p:nvSpPr>
        <p:spPr>
          <a:xfrm>
            <a:off x="4524375" y="3449637"/>
            <a:ext cx="479425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</a:t>
            </a:r>
          </a:p>
        </p:txBody>
      </p:sp>
      <p:sp>
        <p:nvSpPr>
          <p:cNvPr id="2292" name="Line"/>
          <p:cNvSpPr/>
          <p:nvPr/>
        </p:nvSpPr>
        <p:spPr>
          <a:xfrm>
            <a:off x="3505200" y="2133599"/>
            <a:ext cx="152401" cy="685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93" name="Line"/>
          <p:cNvSpPr/>
          <p:nvPr/>
        </p:nvSpPr>
        <p:spPr>
          <a:xfrm flipV="1">
            <a:off x="3809999" y="2285999"/>
            <a:ext cx="533401" cy="76200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94" name="Line"/>
          <p:cNvSpPr/>
          <p:nvPr/>
        </p:nvSpPr>
        <p:spPr>
          <a:xfrm flipH="1" flipV="1">
            <a:off x="3657600" y="2209799"/>
            <a:ext cx="1219201" cy="838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95" name="Line"/>
          <p:cNvSpPr/>
          <p:nvPr/>
        </p:nvSpPr>
        <p:spPr>
          <a:xfrm flipV="1">
            <a:off x="2438399" y="3124199"/>
            <a:ext cx="990602" cy="304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96" name="Line"/>
          <p:cNvSpPr/>
          <p:nvPr/>
        </p:nvSpPr>
        <p:spPr>
          <a:xfrm flipV="1">
            <a:off x="3352800" y="3200399"/>
            <a:ext cx="1600201" cy="83820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97" name="Line"/>
          <p:cNvSpPr/>
          <p:nvPr/>
        </p:nvSpPr>
        <p:spPr>
          <a:xfrm>
            <a:off x="2514600" y="2590799"/>
            <a:ext cx="914400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98" name="Line"/>
          <p:cNvSpPr/>
          <p:nvPr/>
        </p:nvSpPr>
        <p:spPr>
          <a:xfrm>
            <a:off x="3702050" y="2014538"/>
            <a:ext cx="609600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99" name="Line"/>
          <p:cNvSpPr/>
          <p:nvPr/>
        </p:nvSpPr>
        <p:spPr>
          <a:xfrm>
            <a:off x="4572000" y="2285999"/>
            <a:ext cx="381000" cy="60960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2302" name="Group"/>
          <p:cNvGrpSpPr/>
          <p:nvPr/>
        </p:nvGrpSpPr>
        <p:grpSpPr>
          <a:xfrm>
            <a:off x="2209800" y="2286000"/>
            <a:ext cx="457200" cy="457200"/>
            <a:chOff x="0" y="0"/>
            <a:chExt cx="457200" cy="457200"/>
          </a:xfrm>
        </p:grpSpPr>
        <p:sp>
          <p:nvSpPr>
            <p:cNvPr id="230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301" name="A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grpSp>
        <p:nvGrpSpPr>
          <p:cNvPr id="2305" name="Group"/>
          <p:cNvGrpSpPr/>
          <p:nvPr/>
        </p:nvGrpSpPr>
        <p:grpSpPr>
          <a:xfrm>
            <a:off x="2057400" y="3200400"/>
            <a:ext cx="457200" cy="457200"/>
            <a:chOff x="0" y="0"/>
            <a:chExt cx="457200" cy="457200"/>
          </a:xfrm>
        </p:grpSpPr>
        <p:sp>
          <p:nvSpPr>
            <p:cNvPr id="230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304" name="H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H</a:t>
              </a:r>
            </a:p>
          </p:txBody>
        </p:sp>
      </p:grpSp>
      <p:grpSp>
        <p:nvGrpSpPr>
          <p:cNvPr id="2308" name="Group"/>
          <p:cNvGrpSpPr/>
          <p:nvPr/>
        </p:nvGrpSpPr>
        <p:grpSpPr>
          <a:xfrm>
            <a:off x="3429000" y="2819400"/>
            <a:ext cx="457200" cy="457200"/>
            <a:chOff x="0" y="0"/>
            <a:chExt cx="457200" cy="457200"/>
          </a:xfrm>
        </p:grpSpPr>
        <p:sp>
          <p:nvSpPr>
            <p:cNvPr id="230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307" name="B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B</a:t>
              </a:r>
            </a:p>
          </p:txBody>
        </p:sp>
      </p:grpSp>
      <p:grpSp>
        <p:nvGrpSpPr>
          <p:cNvPr id="2311" name="Group"/>
          <p:cNvGrpSpPr/>
          <p:nvPr/>
        </p:nvGrpSpPr>
        <p:grpSpPr>
          <a:xfrm>
            <a:off x="3276600" y="1828800"/>
            <a:ext cx="457200" cy="457200"/>
            <a:chOff x="0" y="0"/>
            <a:chExt cx="457200" cy="457200"/>
          </a:xfrm>
        </p:grpSpPr>
        <p:sp>
          <p:nvSpPr>
            <p:cNvPr id="230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310" name="F"/>
            <p:cNvSpPr txBox="1"/>
            <p:nvPr/>
          </p:nvSpPr>
          <p:spPr>
            <a:xfrm>
              <a:off x="83438" y="17904"/>
              <a:ext cx="2903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</p:grpSp>
      <p:grpSp>
        <p:nvGrpSpPr>
          <p:cNvPr id="2314" name="Group"/>
          <p:cNvGrpSpPr/>
          <p:nvPr/>
        </p:nvGrpSpPr>
        <p:grpSpPr>
          <a:xfrm>
            <a:off x="4343400" y="3810000"/>
            <a:ext cx="457200" cy="457200"/>
            <a:chOff x="0" y="0"/>
            <a:chExt cx="457200" cy="457200"/>
          </a:xfrm>
        </p:grpSpPr>
        <p:sp>
          <p:nvSpPr>
            <p:cNvPr id="231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313" name="E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</p:grpSp>
      <p:grpSp>
        <p:nvGrpSpPr>
          <p:cNvPr id="2317" name="Group"/>
          <p:cNvGrpSpPr/>
          <p:nvPr/>
        </p:nvGrpSpPr>
        <p:grpSpPr>
          <a:xfrm>
            <a:off x="4800600" y="2895600"/>
            <a:ext cx="457200" cy="457200"/>
            <a:chOff x="0" y="0"/>
            <a:chExt cx="457200" cy="457200"/>
          </a:xfrm>
        </p:grpSpPr>
        <p:sp>
          <p:nvSpPr>
            <p:cNvPr id="231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316" name="D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</p:grpSp>
      <p:grpSp>
        <p:nvGrpSpPr>
          <p:cNvPr id="2320" name="Group"/>
          <p:cNvGrpSpPr/>
          <p:nvPr/>
        </p:nvGrpSpPr>
        <p:grpSpPr>
          <a:xfrm>
            <a:off x="4267200" y="1905000"/>
            <a:ext cx="457200" cy="457200"/>
            <a:chOff x="0" y="0"/>
            <a:chExt cx="457200" cy="457200"/>
          </a:xfrm>
        </p:grpSpPr>
        <p:sp>
          <p:nvSpPr>
            <p:cNvPr id="231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319" name="C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</p:grpSp>
      <p:grpSp>
        <p:nvGrpSpPr>
          <p:cNvPr id="2323" name="Group"/>
          <p:cNvGrpSpPr/>
          <p:nvPr/>
        </p:nvGrpSpPr>
        <p:grpSpPr>
          <a:xfrm>
            <a:off x="3048000" y="3810000"/>
            <a:ext cx="457200" cy="457200"/>
            <a:chOff x="0" y="0"/>
            <a:chExt cx="457200" cy="457200"/>
          </a:xfrm>
        </p:grpSpPr>
        <p:sp>
          <p:nvSpPr>
            <p:cNvPr id="232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322" name="G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G</a:t>
              </a:r>
            </a:p>
          </p:txBody>
        </p:sp>
      </p:grpSp>
      <p:sp>
        <p:nvSpPr>
          <p:cNvPr id="2324" name="Line"/>
          <p:cNvSpPr/>
          <p:nvPr/>
        </p:nvSpPr>
        <p:spPr>
          <a:xfrm>
            <a:off x="3809999" y="3200399"/>
            <a:ext cx="609601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25" name="Line"/>
          <p:cNvSpPr/>
          <p:nvPr/>
        </p:nvSpPr>
        <p:spPr>
          <a:xfrm flipH="1">
            <a:off x="3505200" y="41148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26" name="Line"/>
          <p:cNvSpPr/>
          <p:nvPr/>
        </p:nvSpPr>
        <p:spPr>
          <a:xfrm flipH="1" flipV="1">
            <a:off x="2438400" y="3581399"/>
            <a:ext cx="609601" cy="38100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27" name="3"/>
          <p:cNvSpPr txBox="1"/>
          <p:nvPr/>
        </p:nvSpPr>
        <p:spPr>
          <a:xfrm>
            <a:off x="3810000" y="4038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2328" name="2"/>
          <p:cNvSpPr txBox="1"/>
          <p:nvPr/>
        </p:nvSpPr>
        <p:spPr>
          <a:xfrm>
            <a:off x="3635375" y="3516312"/>
            <a:ext cx="3048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2329" name="4"/>
          <p:cNvSpPr txBox="1"/>
          <p:nvPr/>
        </p:nvSpPr>
        <p:spPr>
          <a:xfrm>
            <a:off x="3895725" y="3178175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2330" name="6"/>
          <p:cNvSpPr txBox="1"/>
          <p:nvPr/>
        </p:nvSpPr>
        <p:spPr>
          <a:xfrm>
            <a:off x="4167188" y="2709863"/>
            <a:ext cx="46831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6</a:t>
            </a:r>
          </a:p>
        </p:txBody>
      </p:sp>
      <p:sp>
        <p:nvSpPr>
          <p:cNvPr id="2331" name="3"/>
          <p:cNvSpPr txBox="1"/>
          <p:nvPr/>
        </p:nvSpPr>
        <p:spPr>
          <a:xfrm>
            <a:off x="47244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2332" name="4"/>
          <p:cNvSpPr txBox="1"/>
          <p:nvPr/>
        </p:nvSpPr>
        <p:spPr>
          <a:xfrm>
            <a:off x="3798888" y="253682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2333" name="3"/>
          <p:cNvSpPr txBox="1"/>
          <p:nvPr/>
        </p:nvSpPr>
        <p:spPr>
          <a:xfrm>
            <a:off x="3854450" y="1752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2334" name="4"/>
          <p:cNvSpPr txBox="1"/>
          <p:nvPr/>
        </p:nvSpPr>
        <p:spPr>
          <a:xfrm>
            <a:off x="33528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2335" name="8"/>
          <p:cNvSpPr txBox="1"/>
          <p:nvPr/>
        </p:nvSpPr>
        <p:spPr>
          <a:xfrm>
            <a:off x="3048000" y="25908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2336" name="4"/>
          <p:cNvSpPr txBox="1"/>
          <p:nvPr/>
        </p:nvSpPr>
        <p:spPr>
          <a:xfrm>
            <a:off x="2743200" y="30480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2337" name="3"/>
          <p:cNvSpPr txBox="1"/>
          <p:nvPr/>
        </p:nvSpPr>
        <p:spPr>
          <a:xfrm>
            <a:off x="2579687" y="372427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2338" name="Line"/>
          <p:cNvSpPr/>
          <p:nvPr/>
        </p:nvSpPr>
        <p:spPr>
          <a:xfrm flipV="1">
            <a:off x="2635250" y="2187575"/>
            <a:ext cx="685801" cy="3048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39" name="10"/>
          <p:cNvSpPr txBox="1"/>
          <p:nvPr/>
        </p:nvSpPr>
        <p:spPr>
          <a:xfrm>
            <a:off x="2667000" y="2057400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graphicFrame>
        <p:nvGraphicFramePr>
          <p:cNvPr id="2340" name="Table"/>
          <p:cNvGraphicFramePr/>
          <p:nvPr/>
        </p:nvGraphicFramePr>
        <p:xfrm>
          <a:off x="7772400" y="1968500"/>
          <a:ext cx="1600200" cy="268287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edge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(B,E)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(B,H)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(A,H)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(D,F)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(A,B)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(A,F)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349" name="Group"/>
          <p:cNvGrpSpPr/>
          <p:nvPr/>
        </p:nvGrpSpPr>
        <p:grpSpPr>
          <a:xfrm>
            <a:off x="2285999" y="2014538"/>
            <a:ext cx="2852740" cy="2024062"/>
            <a:chOff x="0" y="0"/>
            <a:chExt cx="2852738" cy="2024061"/>
          </a:xfrm>
        </p:grpSpPr>
        <p:sp>
          <p:nvSpPr>
            <p:cNvPr id="2341" name="Line"/>
            <p:cNvSpPr/>
            <p:nvPr/>
          </p:nvSpPr>
          <p:spPr>
            <a:xfrm flipV="1">
              <a:off x="-1" y="728661"/>
              <a:ext cx="76202" cy="533401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2348" name="Group"/>
            <p:cNvGrpSpPr/>
            <p:nvPr/>
          </p:nvGrpSpPr>
          <p:grpSpPr>
            <a:xfrm>
              <a:off x="152400" y="0"/>
              <a:ext cx="2700339" cy="2024062"/>
              <a:chOff x="0" y="0"/>
              <a:chExt cx="2700338" cy="2024061"/>
            </a:xfrm>
          </p:grpSpPr>
          <p:sp>
            <p:nvSpPr>
              <p:cNvPr id="2342" name="Line"/>
              <p:cNvSpPr/>
              <p:nvPr/>
            </p:nvSpPr>
            <p:spPr>
              <a:xfrm flipH="1">
                <a:off x="2319338" y="1109661"/>
                <a:ext cx="381001" cy="762001"/>
              </a:xfrm>
              <a:prstGeom prst="line">
                <a:avLst/>
              </a:prstGeom>
              <a:noFill/>
              <a:ln w="635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343" name="Line"/>
              <p:cNvSpPr/>
              <p:nvPr/>
            </p:nvSpPr>
            <p:spPr>
              <a:xfrm flipV="1">
                <a:off x="1371599" y="271461"/>
                <a:ext cx="533401" cy="762001"/>
              </a:xfrm>
              <a:prstGeom prst="line">
                <a:avLst/>
              </a:prstGeom>
              <a:noFill/>
              <a:ln w="635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344" name="Line"/>
              <p:cNvSpPr/>
              <p:nvPr/>
            </p:nvSpPr>
            <p:spPr>
              <a:xfrm flipV="1">
                <a:off x="914400" y="1185861"/>
                <a:ext cx="1600201" cy="838201"/>
              </a:xfrm>
              <a:prstGeom prst="line">
                <a:avLst/>
              </a:prstGeom>
              <a:noFill/>
              <a:ln w="635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345" name="Line"/>
              <p:cNvSpPr/>
              <p:nvPr/>
            </p:nvSpPr>
            <p:spPr>
              <a:xfrm>
                <a:off x="1263650" y="0"/>
                <a:ext cx="609600" cy="0"/>
              </a:xfrm>
              <a:prstGeom prst="line">
                <a:avLst/>
              </a:prstGeom>
              <a:noFill/>
              <a:ln w="635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346" name="Line"/>
              <p:cNvSpPr/>
              <p:nvPr/>
            </p:nvSpPr>
            <p:spPr>
              <a:xfrm>
                <a:off x="2133600" y="271461"/>
                <a:ext cx="381000" cy="609601"/>
              </a:xfrm>
              <a:prstGeom prst="line">
                <a:avLst/>
              </a:prstGeom>
              <a:noFill/>
              <a:ln w="635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347" name="Line"/>
              <p:cNvSpPr/>
              <p:nvPr/>
            </p:nvSpPr>
            <p:spPr>
              <a:xfrm flipH="1" flipV="1">
                <a:off x="0" y="1566861"/>
                <a:ext cx="609601" cy="381001"/>
              </a:xfrm>
              <a:prstGeom prst="line">
                <a:avLst/>
              </a:prstGeom>
              <a:noFill/>
              <a:ln w="635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2350" name="Kruskal’s Algorithm: Walk-Through"/>
          <p:cNvSpPr txBox="1"/>
          <p:nvPr/>
        </p:nvSpPr>
        <p:spPr>
          <a:xfrm>
            <a:off x="1724693" y="532122"/>
            <a:ext cx="8737672" cy="715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Kruskal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Walk-Through</a:t>
            </a:r>
          </a:p>
        </p:txBody>
      </p:sp>
      <p:sp>
        <p:nvSpPr>
          <p:cNvPr id="2351" name="Select first |V|–1 edges which do not generate a cycle"/>
          <p:cNvSpPr txBox="1"/>
          <p:nvPr/>
        </p:nvSpPr>
        <p:spPr>
          <a:xfrm>
            <a:off x="5135617" y="1420843"/>
            <a:ext cx="552572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Select first |V|–1 edges which do not generate a cycle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3" name="Table"/>
          <p:cNvGraphicFramePr/>
          <p:nvPr/>
        </p:nvGraphicFramePr>
        <p:xfrm>
          <a:off x="5867400" y="1981200"/>
          <a:ext cx="1600200" cy="268287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edge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(D,E)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(D,G)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(E,G)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(C,D)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(G,H)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(C,F)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(B,C)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54" name="5"/>
          <p:cNvSpPr txBox="1"/>
          <p:nvPr/>
        </p:nvSpPr>
        <p:spPr>
          <a:xfrm>
            <a:off x="2111375" y="2819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5</a:t>
            </a:r>
          </a:p>
        </p:txBody>
      </p:sp>
      <p:sp>
        <p:nvSpPr>
          <p:cNvPr id="2355" name="Line"/>
          <p:cNvSpPr/>
          <p:nvPr/>
        </p:nvSpPr>
        <p:spPr>
          <a:xfrm flipH="1">
            <a:off x="4757738" y="3124199"/>
            <a:ext cx="381001" cy="76200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56" name="1"/>
          <p:cNvSpPr txBox="1"/>
          <p:nvPr/>
        </p:nvSpPr>
        <p:spPr>
          <a:xfrm>
            <a:off x="4524375" y="3449637"/>
            <a:ext cx="479425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</a:t>
            </a:r>
          </a:p>
        </p:txBody>
      </p:sp>
      <p:sp>
        <p:nvSpPr>
          <p:cNvPr id="2357" name="Line"/>
          <p:cNvSpPr/>
          <p:nvPr/>
        </p:nvSpPr>
        <p:spPr>
          <a:xfrm flipV="1">
            <a:off x="3809999" y="2285999"/>
            <a:ext cx="533401" cy="76200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58" name="Line"/>
          <p:cNvSpPr/>
          <p:nvPr/>
        </p:nvSpPr>
        <p:spPr>
          <a:xfrm flipV="1">
            <a:off x="3352800" y="3200399"/>
            <a:ext cx="1600201" cy="83820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59" name="Line"/>
          <p:cNvSpPr/>
          <p:nvPr/>
        </p:nvSpPr>
        <p:spPr>
          <a:xfrm flipV="1">
            <a:off x="2286000" y="2743200"/>
            <a:ext cx="76201" cy="533400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60" name="Line"/>
          <p:cNvSpPr/>
          <p:nvPr/>
        </p:nvSpPr>
        <p:spPr>
          <a:xfrm>
            <a:off x="3702050" y="2014538"/>
            <a:ext cx="609600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61" name="Line"/>
          <p:cNvSpPr/>
          <p:nvPr/>
        </p:nvSpPr>
        <p:spPr>
          <a:xfrm>
            <a:off x="4572000" y="2285999"/>
            <a:ext cx="381000" cy="60960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2364" name="Group"/>
          <p:cNvGrpSpPr/>
          <p:nvPr/>
        </p:nvGrpSpPr>
        <p:grpSpPr>
          <a:xfrm>
            <a:off x="2209800" y="2286000"/>
            <a:ext cx="457200" cy="457200"/>
            <a:chOff x="0" y="0"/>
            <a:chExt cx="457200" cy="457200"/>
          </a:xfrm>
        </p:grpSpPr>
        <p:sp>
          <p:nvSpPr>
            <p:cNvPr id="236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363" name="A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grpSp>
        <p:nvGrpSpPr>
          <p:cNvPr id="2367" name="Group"/>
          <p:cNvGrpSpPr/>
          <p:nvPr/>
        </p:nvGrpSpPr>
        <p:grpSpPr>
          <a:xfrm>
            <a:off x="2057400" y="3200400"/>
            <a:ext cx="457200" cy="457200"/>
            <a:chOff x="0" y="0"/>
            <a:chExt cx="457200" cy="457200"/>
          </a:xfrm>
        </p:grpSpPr>
        <p:sp>
          <p:nvSpPr>
            <p:cNvPr id="236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366" name="H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H</a:t>
              </a:r>
            </a:p>
          </p:txBody>
        </p:sp>
      </p:grpSp>
      <p:grpSp>
        <p:nvGrpSpPr>
          <p:cNvPr id="2370" name="Group"/>
          <p:cNvGrpSpPr/>
          <p:nvPr/>
        </p:nvGrpSpPr>
        <p:grpSpPr>
          <a:xfrm>
            <a:off x="3429000" y="2819400"/>
            <a:ext cx="457200" cy="457200"/>
            <a:chOff x="0" y="0"/>
            <a:chExt cx="457200" cy="457200"/>
          </a:xfrm>
        </p:grpSpPr>
        <p:sp>
          <p:nvSpPr>
            <p:cNvPr id="236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369" name="B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B</a:t>
              </a:r>
            </a:p>
          </p:txBody>
        </p:sp>
      </p:grpSp>
      <p:grpSp>
        <p:nvGrpSpPr>
          <p:cNvPr id="2373" name="Group"/>
          <p:cNvGrpSpPr/>
          <p:nvPr/>
        </p:nvGrpSpPr>
        <p:grpSpPr>
          <a:xfrm>
            <a:off x="3276600" y="1828800"/>
            <a:ext cx="457200" cy="457200"/>
            <a:chOff x="0" y="0"/>
            <a:chExt cx="457200" cy="457200"/>
          </a:xfrm>
        </p:grpSpPr>
        <p:sp>
          <p:nvSpPr>
            <p:cNvPr id="237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372" name="F"/>
            <p:cNvSpPr txBox="1"/>
            <p:nvPr/>
          </p:nvSpPr>
          <p:spPr>
            <a:xfrm>
              <a:off x="83438" y="17904"/>
              <a:ext cx="2903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</p:grpSp>
      <p:grpSp>
        <p:nvGrpSpPr>
          <p:cNvPr id="2376" name="Group"/>
          <p:cNvGrpSpPr/>
          <p:nvPr/>
        </p:nvGrpSpPr>
        <p:grpSpPr>
          <a:xfrm>
            <a:off x="4343400" y="3810000"/>
            <a:ext cx="457200" cy="457200"/>
            <a:chOff x="0" y="0"/>
            <a:chExt cx="457200" cy="457200"/>
          </a:xfrm>
        </p:grpSpPr>
        <p:sp>
          <p:nvSpPr>
            <p:cNvPr id="237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375" name="E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</p:grpSp>
      <p:sp>
        <p:nvSpPr>
          <p:cNvPr id="2377" name="Circle"/>
          <p:cNvSpPr/>
          <p:nvPr/>
        </p:nvSpPr>
        <p:spPr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378" name="D"/>
          <p:cNvSpPr txBox="1"/>
          <p:nvPr/>
        </p:nvSpPr>
        <p:spPr>
          <a:xfrm>
            <a:off x="4867071" y="2913504"/>
            <a:ext cx="324258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D</a:t>
            </a:r>
          </a:p>
        </p:txBody>
      </p:sp>
      <p:grpSp>
        <p:nvGrpSpPr>
          <p:cNvPr id="2381" name="Group"/>
          <p:cNvGrpSpPr/>
          <p:nvPr/>
        </p:nvGrpSpPr>
        <p:grpSpPr>
          <a:xfrm>
            <a:off x="4267200" y="1905000"/>
            <a:ext cx="457200" cy="457200"/>
            <a:chOff x="0" y="0"/>
            <a:chExt cx="457200" cy="457200"/>
          </a:xfrm>
        </p:grpSpPr>
        <p:sp>
          <p:nvSpPr>
            <p:cNvPr id="237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380" name="C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</p:grpSp>
      <p:grpSp>
        <p:nvGrpSpPr>
          <p:cNvPr id="2384" name="Group"/>
          <p:cNvGrpSpPr/>
          <p:nvPr/>
        </p:nvGrpSpPr>
        <p:grpSpPr>
          <a:xfrm>
            <a:off x="3048000" y="3810000"/>
            <a:ext cx="457200" cy="457200"/>
            <a:chOff x="0" y="0"/>
            <a:chExt cx="457200" cy="457200"/>
          </a:xfrm>
        </p:grpSpPr>
        <p:sp>
          <p:nvSpPr>
            <p:cNvPr id="238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383" name="G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G</a:t>
              </a:r>
            </a:p>
          </p:txBody>
        </p:sp>
      </p:grpSp>
      <p:sp>
        <p:nvSpPr>
          <p:cNvPr id="2385" name="Line"/>
          <p:cNvSpPr/>
          <p:nvPr/>
        </p:nvSpPr>
        <p:spPr>
          <a:xfrm flipH="1" flipV="1">
            <a:off x="2438400" y="3581399"/>
            <a:ext cx="609601" cy="38100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86" name="2"/>
          <p:cNvSpPr txBox="1"/>
          <p:nvPr/>
        </p:nvSpPr>
        <p:spPr>
          <a:xfrm>
            <a:off x="3635375" y="3516312"/>
            <a:ext cx="3048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2387" name="3"/>
          <p:cNvSpPr txBox="1"/>
          <p:nvPr/>
        </p:nvSpPr>
        <p:spPr>
          <a:xfrm>
            <a:off x="47244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2388" name="3"/>
          <p:cNvSpPr txBox="1"/>
          <p:nvPr/>
        </p:nvSpPr>
        <p:spPr>
          <a:xfrm>
            <a:off x="3854450" y="1752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2389" name="3"/>
          <p:cNvSpPr txBox="1"/>
          <p:nvPr/>
        </p:nvSpPr>
        <p:spPr>
          <a:xfrm>
            <a:off x="2579687" y="372427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graphicFrame>
        <p:nvGraphicFramePr>
          <p:cNvPr id="2390" name="Table"/>
          <p:cNvGraphicFramePr/>
          <p:nvPr/>
        </p:nvGraphicFramePr>
        <p:xfrm>
          <a:off x="7772400" y="1968500"/>
          <a:ext cx="1600200" cy="268287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edge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(B,E)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(B,H)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(A,H)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(D,F)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(A,B)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(A,F)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91" name="Done…"/>
          <p:cNvSpPr txBox="1"/>
          <p:nvPr/>
        </p:nvSpPr>
        <p:spPr>
          <a:xfrm>
            <a:off x="6096000" y="4648200"/>
            <a:ext cx="2895600" cy="1461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Done</a:t>
            </a:r>
          </a:p>
          <a:p>
            <a:pPr algn="ctr">
              <a:spcBef>
                <a:spcPts val="1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Total Cost =</a:t>
            </a:r>
            <a:r>
              <a:rPr sz="2400" b="1"/>
              <a:t> </a:t>
            </a:r>
            <a:r>
              <a:rPr sz="2400">
                <a:latin typeface="Symbol"/>
                <a:ea typeface="Symbol"/>
                <a:cs typeface="Symbol"/>
                <a:sym typeface="Symbol"/>
              </a:rPr>
              <a:t>S </a:t>
            </a:r>
            <a:r>
              <a:rPr b="1" i="1"/>
              <a:t>d</a:t>
            </a:r>
            <a:r>
              <a:rPr b="1" i="1" baseline="-25000"/>
              <a:t>v </a:t>
            </a:r>
            <a:r>
              <a:rPr b="1" i="1"/>
              <a:t>= 21</a:t>
            </a:r>
          </a:p>
        </p:txBody>
      </p:sp>
      <p:sp>
        <p:nvSpPr>
          <p:cNvPr id="2392" name="4"/>
          <p:cNvSpPr txBox="1"/>
          <p:nvPr/>
        </p:nvSpPr>
        <p:spPr>
          <a:xfrm>
            <a:off x="3798888" y="253682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2393" name="}"/>
          <p:cNvSpPr txBox="1"/>
          <p:nvPr/>
        </p:nvSpPr>
        <p:spPr>
          <a:xfrm>
            <a:off x="9296400" y="3473450"/>
            <a:ext cx="457200" cy="1021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3900"/>
              </a:spcBef>
              <a:defRPr sz="6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}</a:t>
            </a:r>
          </a:p>
        </p:txBody>
      </p:sp>
      <p:sp>
        <p:nvSpPr>
          <p:cNvPr id="2394" name="not…"/>
          <p:cNvSpPr txBox="1"/>
          <p:nvPr/>
        </p:nvSpPr>
        <p:spPr>
          <a:xfrm>
            <a:off x="9544050" y="3830637"/>
            <a:ext cx="990600" cy="490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not </a:t>
            </a:r>
          </a:p>
          <a:p>
            <a:pPr algn="ctr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considered</a:t>
            </a:r>
          </a:p>
        </p:txBody>
      </p:sp>
      <p:sp>
        <p:nvSpPr>
          <p:cNvPr id="2395" name="Line"/>
          <p:cNvSpPr/>
          <p:nvPr/>
        </p:nvSpPr>
        <p:spPr>
          <a:xfrm flipH="1">
            <a:off x="4757738" y="3352799"/>
            <a:ext cx="277812" cy="5334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96" name="Line"/>
          <p:cNvSpPr/>
          <p:nvPr/>
        </p:nvSpPr>
        <p:spPr>
          <a:xfrm flipV="1">
            <a:off x="3809999" y="2285999"/>
            <a:ext cx="533401" cy="7620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97" name="Line"/>
          <p:cNvSpPr/>
          <p:nvPr/>
        </p:nvSpPr>
        <p:spPr>
          <a:xfrm flipV="1">
            <a:off x="3352800" y="3200399"/>
            <a:ext cx="1600201" cy="8382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98" name="Line"/>
          <p:cNvSpPr/>
          <p:nvPr/>
        </p:nvSpPr>
        <p:spPr>
          <a:xfrm>
            <a:off x="3702050" y="2014538"/>
            <a:ext cx="609600" cy="1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99" name="Line"/>
          <p:cNvSpPr/>
          <p:nvPr/>
        </p:nvSpPr>
        <p:spPr>
          <a:xfrm>
            <a:off x="4572000" y="2285999"/>
            <a:ext cx="381000" cy="6096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00" name="Line"/>
          <p:cNvSpPr/>
          <p:nvPr/>
        </p:nvSpPr>
        <p:spPr>
          <a:xfrm flipH="1" flipV="1">
            <a:off x="2438400" y="3581399"/>
            <a:ext cx="609601" cy="3810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01" name="√"/>
          <p:cNvSpPr txBox="1"/>
          <p:nvPr/>
        </p:nvSpPr>
        <p:spPr>
          <a:xfrm>
            <a:off x="5988169" y="3281679"/>
            <a:ext cx="215662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spcBef>
                <a:spcPts val="300"/>
              </a:spcBef>
              <a:defRPr sz="1600"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Symbol"/>
                <a:ea typeface="Symbol"/>
                <a:cs typeface="Symbol"/>
                <a:sym typeface="Symbol"/>
              </a:rPr>
              <a:t>Ö</a:t>
            </a:r>
          </a:p>
        </p:txBody>
      </p:sp>
      <p:sp>
        <p:nvSpPr>
          <p:cNvPr id="2402" name="√"/>
          <p:cNvSpPr txBox="1"/>
          <p:nvPr/>
        </p:nvSpPr>
        <p:spPr>
          <a:xfrm>
            <a:off x="6115169" y="3408679"/>
            <a:ext cx="215662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spcBef>
                <a:spcPts val="300"/>
              </a:spcBef>
              <a:defRPr sz="1600"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Symbol"/>
                <a:ea typeface="Symbol"/>
                <a:cs typeface="Symbol"/>
                <a:sym typeface="Symbol"/>
              </a:rPr>
              <a:t>Ö</a:t>
            </a:r>
          </a:p>
        </p:txBody>
      </p:sp>
      <p:sp>
        <p:nvSpPr>
          <p:cNvPr id="2403" name="Kruskal’s Algorithm: Walk-Through"/>
          <p:cNvSpPr txBox="1"/>
          <p:nvPr/>
        </p:nvSpPr>
        <p:spPr>
          <a:xfrm>
            <a:off x="1724693" y="532122"/>
            <a:ext cx="8737672" cy="715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Kruskal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Walk-Through</a:t>
            </a:r>
          </a:p>
        </p:txBody>
      </p:sp>
      <p:sp>
        <p:nvSpPr>
          <p:cNvPr id="2404" name="Select first |V|–1 edges which do not generate a cycle"/>
          <p:cNvSpPr txBox="1"/>
          <p:nvPr/>
        </p:nvSpPr>
        <p:spPr>
          <a:xfrm>
            <a:off x="5135617" y="1420843"/>
            <a:ext cx="552572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Select first |V|–1 edges which do not generate a cycle</a:t>
            </a:r>
          </a:p>
        </p:txBody>
      </p:sp>
      <p:sp>
        <p:nvSpPr>
          <p:cNvPr id="2405" name="Time Complexity:…"/>
          <p:cNvSpPr txBox="1"/>
          <p:nvPr/>
        </p:nvSpPr>
        <p:spPr>
          <a:xfrm>
            <a:off x="1897657" y="4877040"/>
            <a:ext cx="350222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Time Complexity:</a:t>
            </a:r>
          </a:p>
          <a:p>
            <a:r>
              <a:t>O(E log E), or equivalently, O(E log V)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sp>
        <p:nvSpPr>
          <p:cNvPr id="2408" name="KRUSKAL(G):…"/>
          <p:cNvSpPr txBox="1"/>
          <p:nvPr/>
        </p:nvSpPr>
        <p:spPr>
          <a:xfrm>
            <a:off x="943819" y="1678249"/>
            <a:ext cx="6201585" cy="336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300"/>
            </a:pPr>
            <a:r>
              <a:t>KRUSKAL(G):</a:t>
            </a:r>
          </a:p>
          <a:p>
            <a:pPr>
              <a:defRPr sz="2300"/>
            </a:pPr>
            <a:r>
              <a:t>1 A = ∅</a:t>
            </a:r>
          </a:p>
          <a:p>
            <a:pPr>
              <a:defRPr sz="2300"/>
            </a:pPr>
            <a:r>
              <a:t>2 foreach v ∈ G.V:</a:t>
            </a:r>
          </a:p>
          <a:p>
            <a:pPr>
              <a:defRPr sz="2300"/>
            </a:pPr>
            <a:r>
              <a:t>3    MAKE-SET(v)</a:t>
            </a:r>
          </a:p>
          <a:p>
            <a:pPr>
              <a:defRPr sz="2300"/>
            </a:pPr>
            <a:r>
              <a:t>4 foreach (u, v) ordered by weight(u, v), increasing:</a:t>
            </a:r>
          </a:p>
          <a:p>
            <a:pPr>
              <a:defRPr sz="2300"/>
            </a:pPr>
            <a:r>
              <a:t>5    if FIND-SET(u) ≠ FIND-SET(v):</a:t>
            </a:r>
          </a:p>
          <a:p>
            <a:pPr>
              <a:defRPr sz="2300"/>
            </a:pPr>
            <a:r>
              <a:t>6       A = A ∪ {(u, v)}</a:t>
            </a:r>
          </a:p>
          <a:p>
            <a:pPr>
              <a:defRPr sz="2300"/>
            </a:pPr>
            <a:r>
              <a:t>7       UNION(u, v)</a:t>
            </a:r>
          </a:p>
          <a:p>
            <a:pPr>
              <a:defRPr sz="2300"/>
            </a:pPr>
            <a:r>
              <a:t>8 return A</a:t>
            </a:r>
          </a:p>
        </p:txBody>
      </p:sp>
      <p:sp>
        <p:nvSpPr>
          <p:cNvPr id="2409" name="Kruskal’s Algorithm:"/>
          <p:cNvSpPr txBox="1"/>
          <p:nvPr/>
        </p:nvSpPr>
        <p:spPr>
          <a:xfrm>
            <a:off x="3308862" y="276320"/>
            <a:ext cx="4978089" cy="715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Kruskal’s Algorithm: </a:t>
            </a:r>
          </a:p>
        </p:txBody>
      </p:sp>
      <p:sp>
        <p:nvSpPr>
          <p:cNvPr id="2410" name="Time Complexity:…"/>
          <p:cNvSpPr txBox="1"/>
          <p:nvPr/>
        </p:nvSpPr>
        <p:spPr>
          <a:xfrm>
            <a:off x="6967759" y="1842864"/>
            <a:ext cx="391467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Time Complexity:</a:t>
            </a:r>
          </a:p>
          <a:p>
            <a:r>
              <a:t>O(E log E), or equivalently, O(E log V)</a:t>
            </a:r>
          </a:p>
        </p:txBody>
      </p:sp>
      <p:sp>
        <p:nvSpPr>
          <p:cNvPr id="2411" name="http://stackoverflow.com/questions/20430740/time-complexity-of-prims-algorithm"/>
          <p:cNvSpPr txBox="1"/>
          <p:nvPr/>
        </p:nvSpPr>
        <p:spPr>
          <a:xfrm>
            <a:off x="694572" y="6206523"/>
            <a:ext cx="786158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http://stackoverflow.com/questions/20430740/time-complexity-of-prims-algorithm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sp>
        <p:nvSpPr>
          <p:cNvPr id="2414" name="For a graph with V vertices E edges,…"/>
          <p:cNvSpPr txBox="1"/>
          <p:nvPr/>
        </p:nvSpPr>
        <p:spPr>
          <a:xfrm>
            <a:off x="1457979" y="1728650"/>
            <a:ext cx="8897967" cy="320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For a graph with V vertices E edges,</a:t>
            </a:r>
          </a:p>
          <a:p>
            <a:pPr marL="280736" indent="-280736">
              <a:buSzPct val="100000"/>
              <a:buChar char="•"/>
              <a:defRPr sz="2800"/>
            </a:pPr>
            <a:r>
              <a:t>Kruskal's algorithm runs in O(E log V) time </a:t>
            </a:r>
          </a:p>
          <a:p>
            <a:pPr marL="661736" lvl="1" indent="-280736">
              <a:buSzPct val="100000"/>
              <a:buChar char="•"/>
              <a:defRPr sz="2800"/>
            </a:pPr>
            <a:r>
              <a:t>Good for sparse graphs because it uses simpler data structures.</a:t>
            </a:r>
          </a:p>
          <a:p>
            <a:pPr marL="280736" indent="-280736">
              <a:buSzPct val="100000"/>
              <a:buChar char="•"/>
              <a:defRPr sz="2800"/>
            </a:pPr>
            <a:r>
              <a:t>Prim's algorithm can run in O(E + V log V) amortized time, if you use a Fibonacci Heap.</a:t>
            </a:r>
          </a:p>
          <a:p>
            <a:pPr marL="661736" lvl="1" indent="-280736">
              <a:buSzPct val="100000"/>
              <a:buChar char="•"/>
              <a:defRPr sz="2800"/>
            </a:pPr>
            <a:r>
              <a:t>Good for a </a:t>
            </a:r>
            <a:r>
              <a:rPr b="1"/>
              <a:t>dense</a:t>
            </a:r>
            <a:r>
              <a:t> graph : E = V</a:t>
            </a:r>
            <a:r>
              <a:rPr baseline="31999"/>
              <a:t>2</a:t>
            </a:r>
          </a:p>
        </p:txBody>
      </p:sp>
      <p:sp>
        <p:nvSpPr>
          <p:cNvPr id="2415" name="Prim’s vs Kruskal’s Algorithm:…"/>
          <p:cNvSpPr txBox="1"/>
          <p:nvPr/>
        </p:nvSpPr>
        <p:spPr>
          <a:xfrm>
            <a:off x="1724693" y="208272"/>
            <a:ext cx="8737672" cy="1363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Prim’s vs Kruskal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</a:t>
            </a:r>
          </a:p>
          <a:p>
            <a: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Time Complexity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Prim’s Algorithm"/>
          <p:cNvSpPr txBox="1">
            <a:spLocks noGrp="1"/>
          </p:cNvSpPr>
          <p:nvPr>
            <p:ph type="title"/>
          </p:nvPr>
        </p:nvSpPr>
        <p:spPr>
          <a:xfrm>
            <a:off x="2214084" y="1363457"/>
            <a:ext cx="77724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Prim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</a:t>
            </a:r>
          </a:p>
        </p:txBody>
      </p:sp>
      <p:grpSp>
        <p:nvGrpSpPr>
          <p:cNvPr id="2457" name="Group"/>
          <p:cNvGrpSpPr/>
          <p:nvPr/>
        </p:nvGrpSpPr>
        <p:grpSpPr>
          <a:xfrm>
            <a:off x="6689469" y="2413322"/>
            <a:ext cx="3381376" cy="2971801"/>
            <a:chOff x="0" y="0"/>
            <a:chExt cx="3381375" cy="2971799"/>
          </a:xfrm>
        </p:grpSpPr>
        <p:sp>
          <p:nvSpPr>
            <p:cNvPr id="2418" name="Line"/>
            <p:cNvSpPr/>
            <p:nvPr/>
          </p:nvSpPr>
          <p:spPr>
            <a:xfrm flipH="1">
              <a:off x="2547938" y="1828799"/>
              <a:ext cx="381001" cy="7620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19" name="25"/>
            <p:cNvSpPr txBox="1"/>
            <p:nvPr/>
          </p:nvSpPr>
          <p:spPr>
            <a:xfrm>
              <a:off x="2314575" y="2154237"/>
              <a:ext cx="479425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25</a:t>
              </a:r>
            </a:p>
          </p:txBody>
        </p:sp>
        <p:sp>
          <p:nvSpPr>
            <p:cNvPr id="2420" name="Line"/>
            <p:cNvSpPr/>
            <p:nvPr/>
          </p:nvSpPr>
          <p:spPr>
            <a:xfrm>
              <a:off x="1295400" y="838200"/>
              <a:ext cx="152401" cy="6858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21" name="Line"/>
            <p:cNvSpPr/>
            <p:nvPr/>
          </p:nvSpPr>
          <p:spPr>
            <a:xfrm flipV="1">
              <a:off x="1600200" y="990600"/>
              <a:ext cx="533401" cy="7620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22" name="Line"/>
            <p:cNvSpPr/>
            <p:nvPr/>
          </p:nvSpPr>
          <p:spPr>
            <a:xfrm flipH="1" flipV="1">
              <a:off x="1447800" y="914400"/>
              <a:ext cx="1219201" cy="8382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23" name="Line"/>
            <p:cNvSpPr/>
            <p:nvPr/>
          </p:nvSpPr>
          <p:spPr>
            <a:xfrm>
              <a:off x="304800" y="1295400"/>
              <a:ext cx="914400" cy="3810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24" name="Line"/>
            <p:cNvSpPr/>
            <p:nvPr/>
          </p:nvSpPr>
          <p:spPr>
            <a:xfrm>
              <a:off x="1492250" y="685800"/>
              <a:ext cx="609600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25" name="Line"/>
            <p:cNvSpPr/>
            <p:nvPr/>
          </p:nvSpPr>
          <p:spPr>
            <a:xfrm>
              <a:off x="2362200" y="990600"/>
              <a:ext cx="381000" cy="6096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2428" name="Group"/>
            <p:cNvGrpSpPr/>
            <p:nvPr/>
          </p:nvGrpSpPr>
          <p:grpSpPr>
            <a:xfrm>
              <a:off x="0" y="990600"/>
              <a:ext cx="457200" cy="457201"/>
              <a:chOff x="0" y="0"/>
              <a:chExt cx="457200" cy="457200"/>
            </a:xfrm>
          </p:grpSpPr>
          <p:sp>
            <p:nvSpPr>
              <p:cNvPr id="2426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427" name="A"/>
              <p:cNvSpPr txBox="1"/>
              <p:nvPr/>
            </p:nvSpPr>
            <p:spPr>
              <a:xfrm>
                <a:off x="66471" y="17904"/>
                <a:ext cx="324258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A</a:t>
                </a:r>
              </a:p>
            </p:txBody>
          </p:sp>
        </p:grpSp>
        <p:grpSp>
          <p:nvGrpSpPr>
            <p:cNvPr id="2431" name="Group"/>
            <p:cNvGrpSpPr/>
            <p:nvPr/>
          </p:nvGrpSpPr>
          <p:grpSpPr>
            <a:xfrm>
              <a:off x="1219200" y="1524000"/>
              <a:ext cx="457200" cy="457201"/>
              <a:chOff x="0" y="0"/>
              <a:chExt cx="457200" cy="457200"/>
            </a:xfrm>
          </p:grpSpPr>
          <p:sp>
            <p:nvSpPr>
              <p:cNvPr id="2429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430" name="B"/>
              <p:cNvSpPr txBox="1"/>
              <p:nvPr/>
            </p:nvSpPr>
            <p:spPr>
              <a:xfrm>
                <a:off x="74880" y="17904"/>
                <a:ext cx="3074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B</a:t>
                </a:r>
              </a:p>
            </p:txBody>
          </p:sp>
        </p:grpSp>
        <p:grpSp>
          <p:nvGrpSpPr>
            <p:cNvPr id="2434" name="Group"/>
            <p:cNvGrpSpPr/>
            <p:nvPr/>
          </p:nvGrpSpPr>
          <p:grpSpPr>
            <a:xfrm>
              <a:off x="1066800" y="533400"/>
              <a:ext cx="457200" cy="457201"/>
              <a:chOff x="0" y="0"/>
              <a:chExt cx="457200" cy="457200"/>
            </a:xfrm>
          </p:grpSpPr>
          <p:sp>
            <p:nvSpPr>
              <p:cNvPr id="2432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433" name="F"/>
              <p:cNvSpPr txBox="1"/>
              <p:nvPr/>
            </p:nvSpPr>
            <p:spPr>
              <a:xfrm>
                <a:off x="83438" y="17904"/>
                <a:ext cx="290324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F</a:t>
                </a:r>
              </a:p>
            </p:txBody>
          </p:sp>
        </p:grpSp>
        <p:grpSp>
          <p:nvGrpSpPr>
            <p:cNvPr id="2437" name="Group"/>
            <p:cNvGrpSpPr/>
            <p:nvPr/>
          </p:nvGrpSpPr>
          <p:grpSpPr>
            <a:xfrm>
              <a:off x="2133600" y="2514599"/>
              <a:ext cx="457200" cy="457201"/>
              <a:chOff x="0" y="0"/>
              <a:chExt cx="457200" cy="457200"/>
            </a:xfrm>
          </p:grpSpPr>
          <p:sp>
            <p:nvSpPr>
              <p:cNvPr id="2435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436" name="E"/>
              <p:cNvSpPr txBox="1"/>
              <p:nvPr/>
            </p:nvSpPr>
            <p:spPr>
              <a:xfrm>
                <a:off x="74880" y="17904"/>
                <a:ext cx="3074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E</a:t>
                </a:r>
              </a:p>
            </p:txBody>
          </p:sp>
        </p:grpSp>
        <p:grpSp>
          <p:nvGrpSpPr>
            <p:cNvPr id="2440" name="Group"/>
            <p:cNvGrpSpPr/>
            <p:nvPr/>
          </p:nvGrpSpPr>
          <p:grpSpPr>
            <a:xfrm>
              <a:off x="2590800" y="1600200"/>
              <a:ext cx="457200" cy="457201"/>
              <a:chOff x="0" y="0"/>
              <a:chExt cx="457200" cy="457200"/>
            </a:xfrm>
          </p:grpSpPr>
          <p:sp>
            <p:nvSpPr>
              <p:cNvPr id="2438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439" name="D"/>
              <p:cNvSpPr txBox="1"/>
              <p:nvPr/>
            </p:nvSpPr>
            <p:spPr>
              <a:xfrm>
                <a:off x="66471" y="17904"/>
                <a:ext cx="324258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D</a:t>
                </a:r>
              </a:p>
            </p:txBody>
          </p:sp>
        </p:grpSp>
        <p:grpSp>
          <p:nvGrpSpPr>
            <p:cNvPr id="2443" name="Group"/>
            <p:cNvGrpSpPr/>
            <p:nvPr/>
          </p:nvGrpSpPr>
          <p:grpSpPr>
            <a:xfrm>
              <a:off x="2057400" y="609600"/>
              <a:ext cx="457200" cy="457201"/>
              <a:chOff x="0" y="0"/>
              <a:chExt cx="457200" cy="457200"/>
            </a:xfrm>
          </p:grpSpPr>
          <p:sp>
            <p:nvSpPr>
              <p:cNvPr id="2441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442" name="C"/>
              <p:cNvSpPr txBox="1"/>
              <p:nvPr/>
            </p:nvSpPr>
            <p:spPr>
              <a:xfrm>
                <a:off x="66471" y="17904"/>
                <a:ext cx="324258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C</a:t>
                </a:r>
              </a:p>
            </p:txBody>
          </p:sp>
        </p:grpSp>
        <p:sp>
          <p:nvSpPr>
            <p:cNvPr id="2444" name="Line"/>
            <p:cNvSpPr/>
            <p:nvPr/>
          </p:nvSpPr>
          <p:spPr>
            <a:xfrm>
              <a:off x="1600199" y="1904999"/>
              <a:ext cx="609601" cy="6096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45" name="10"/>
            <p:cNvSpPr txBox="1"/>
            <p:nvPr/>
          </p:nvSpPr>
          <p:spPr>
            <a:xfrm>
              <a:off x="1685925" y="1882775"/>
              <a:ext cx="479425" cy="28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10</a:t>
              </a:r>
            </a:p>
          </p:txBody>
        </p:sp>
        <p:sp>
          <p:nvSpPr>
            <p:cNvPr id="2446" name="18"/>
            <p:cNvSpPr txBox="1"/>
            <p:nvPr/>
          </p:nvSpPr>
          <p:spPr>
            <a:xfrm>
              <a:off x="1957388" y="1414463"/>
              <a:ext cx="468313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18</a:t>
              </a:r>
            </a:p>
          </p:txBody>
        </p:sp>
        <p:sp>
          <p:nvSpPr>
            <p:cNvPr id="2447" name="3"/>
            <p:cNvSpPr txBox="1"/>
            <p:nvPr/>
          </p:nvSpPr>
          <p:spPr>
            <a:xfrm>
              <a:off x="2514600" y="1066800"/>
              <a:ext cx="304800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3</a:t>
              </a:r>
            </a:p>
          </p:txBody>
        </p:sp>
        <p:sp>
          <p:nvSpPr>
            <p:cNvPr id="2448" name="4"/>
            <p:cNvSpPr txBox="1"/>
            <p:nvPr/>
          </p:nvSpPr>
          <p:spPr>
            <a:xfrm>
              <a:off x="1589088" y="1241425"/>
              <a:ext cx="304801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4</a:t>
              </a:r>
            </a:p>
          </p:txBody>
        </p:sp>
        <p:sp>
          <p:nvSpPr>
            <p:cNvPr id="2449" name="3"/>
            <p:cNvSpPr txBox="1"/>
            <p:nvPr/>
          </p:nvSpPr>
          <p:spPr>
            <a:xfrm>
              <a:off x="1644650" y="457200"/>
              <a:ext cx="304800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3</a:t>
              </a:r>
            </a:p>
          </p:txBody>
        </p:sp>
        <p:sp>
          <p:nvSpPr>
            <p:cNvPr id="2450" name="7"/>
            <p:cNvSpPr txBox="1"/>
            <p:nvPr/>
          </p:nvSpPr>
          <p:spPr>
            <a:xfrm>
              <a:off x="1143000" y="1066800"/>
              <a:ext cx="304800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7</a:t>
              </a:r>
            </a:p>
          </p:txBody>
        </p:sp>
        <p:sp>
          <p:nvSpPr>
            <p:cNvPr id="2451" name="8"/>
            <p:cNvSpPr txBox="1"/>
            <p:nvPr/>
          </p:nvSpPr>
          <p:spPr>
            <a:xfrm>
              <a:off x="838200" y="1295400"/>
              <a:ext cx="304800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8</a:t>
              </a:r>
            </a:p>
          </p:txBody>
        </p:sp>
        <p:sp>
          <p:nvSpPr>
            <p:cNvPr id="2452" name="Line"/>
            <p:cNvSpPr/>
            <p:nvPr/>
          </p:nvSpPr>
          <p:spPr>
            <a:xfrm flipV="1">
              <a:off x="425450" y="892175"/>
              <a:ext cx="685801" cy="3048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53" name="10"/>
            <p:cNvSpPr txBox="1"/>
            <p:nvPr/>
          </p:nvSpPr>
          <p:spPr>
            <a:xfrm>
              <a:off x="457200" y="762000"/>
              <a:ext cx="479425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10</a:t>
              </a:r>
            </a:p>
          </p:txBody>
        </p:sp>
        <p:sp>
          <p:nvSpPr>
            <p:cNvPr id="2454" name="Line"/>
            <p:cNvSpPr/>
            <p:nvPr/>
          </p:nvSpPr>
          <p:spPr>
            <a:xfrm>
              <a:off x="1371600" y="152400"/>
              <a:ext cx="2009775" cy="251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600" extrusionOk="0">
                  <a:moveTo>
                    <a:pt x="0" y="3927"/>
                  </a:moveTo>
                  <a:cubicBezTo>
                    <a:pt x="1667" y="1964"/>
                    <a:pt x="3333" y="0"/>
                    <a:pt x="6400" y="0"/>
                  </a:cubicBezTo>
                  <a:cubicBezTo>
                    <a:pt x="9467" y="0"/>
                    <a:pt x="16000" y="1527"/>
                    <a:pt x="18400" y="3927"/>
                  </a:cubicBezTo>
                  <a:cubicBezTo>
                    <a:pt x="20800" y="6327"/>
                    <a:pt x="21600" y="11455"/>
                    <a:pt x="20800" y="14400"/>
                  </a:cubicBezTo>
                  <a:cubicBezTo>
                    <a:pt x="20000" y="17345"/>
                    <a:pt x="14800" y="20400"/>
                    <a:pt x="13600" y="21600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455" name="2"/>
            <p:cNvSpPr txBox="1"/>
            <p:nvPr/>
          </p:nvSpPr>
          <p:spPr>
            <a:xfrm>
              <a:off x="2514600" y="0"/>
              <a:ext cx="304800" cy="28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</a:t>
              </a:r>
            </a:p>
          </p:txBody>
        </p:sp>
        <p:sp>
          <p:nvSpPr>
            <p:cNvPr id="2456" name="Line"/>
            <p:cNvSpPr/>
            <p:nvPr/>
          </p:nvSpPr>
          <p:spPr>
            <a:xfrm flipH="1">
              <a:off x="2590799" y="2514599"/>
              <a:ext cx="228601" cy="195264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2458" name="Week 12, CS502, Design and Analysis of Algorithm, Spring 2016…"/>
          <p:cNvSpPr txBox="1"/>
          <p:nvPr/>
        </p:nvSpPr>
        <p:spPr>
          <a:xfrm>
            <a:off x="1720592" y="247083"/>
            <a:ext cx="8451887" cy="1657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/>
          <a:lstStyle/>
          <a:p>
            <a:pPr algn="ctr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Week 12, CS502, Design and Analysis of Algorithm, Spring 2016</a:t>
            </a:r>
          </a:p>
          <a:p>
            <a:pPr algn="ctr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ctr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Student ID: ________________  Name: ________________</a:t>
            </a:r>
          </a:p>
          <a:p>
            <a:pPr algn="ctr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Student ID: ________________  Name: ________________</a:t>
            </a:r>
          </a:p>
          <a:p>
            <a:pPr algn="ctr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Student ID: ________________  Name: ________________</a:t>
            </a:r>
          </a:p>
        </p:txBody>
      </p:sp>
      <p:sp>
        <p:nvSpPr>
          <p:cNvPr id="2459" name="Start with any node, say D"/>
          <p:cNvSpPr txBox="1"/>
          <p:nvPr/>
        </p:nvSpPr>
        <p:spPr>
          <a:xfrm>
            <a:off x="4883605" y="2403606"/>
            <a:ext cx="289560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Start with any node, say D</a:t>
            </a:r>
          </a:p>
        </p:txBody>
      </p:sp>
      <p:graphicFrame>
        <p:nvGraphicFramePr>
          <p:cNvPr id="2460" name="Table"/>
          <p:cNvGraphicFramePr/>
          <p:nvPr/>
        </p:nvGraphicFramePr>
        <p:xfrm>
          <a:off x="2611311" y="2382366"/>
          <a:ext cx="2133600" cy="303370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51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463" name="Group"/>
          <p:cNvGrpSpPr/>
          <p:nvPr/>
        </p:nvGrpSpPr>
        <p:grpSpPr>
          <a:xfrm>
            <a:off x="9291225" y="4022114"/>
            <a:ext cx="457201" cy="457201"/>
            <a:chOff x="0" y="0"/>
            <a:chExt cx="457200" cy="457200"/>
          </a:xfrm>
        </p:grpSpPr>
        <p:sp>
          <p:nvSpPr>
            <p:cNvPr id="246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462" name="D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</p:grpSp>
      <p:sp>
        <p:nvSpPr>
          <p:cNvPr id="2464" name="Fill in the above table (5pt)…"/>
          <p:cNvSpPr txBox="1"/>
          <p:nvPr/>
        </p:nvSpPr>
        <p:spPr>
          <a:xfrm>
            <a:off x="2460828" y="5886296"/>
            <a:ext cx="6244099" cy="81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Fill in the above table (5pt)</a:t>
            </a:r>
          </a:p>
          <a:p>
            <a:pPr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cost of the minimum spanning tree? (1pt)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Prim’s Algorithm"/>
          <p:cNvSpPr txBox="1">
            <a:spLocks noGrp="1"/>
          </p:cNvSpPr>
          <p:nvPr>
            <p:ph type="title"/>
          </p:nvPr>
        </p:nvSpPr>
        <p:spPr>
          <a:xfrm>
            <a:off x="2214084" y="1363457"/>
            <a:ext cx="77724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Prim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</a:t>
            </a:r>
          </a:p>
        </p:txBody>
      </p:sp>
      <p:grpSp>
        <p:nvGrpSpPr>
          <p:cNvPr id="2506" name="Group"/>
          <p:cNvGrpSpPr/>
          <p:nvPr/>
        </p:nvGrpSpPr>
        <p:grpSpPr>
          <a:xfrm>
            <a:off x="6689469" y="2413322"/>
            <a:ext cx="3381376" cy="2971801"/>
            <a:chOff x="0" y="0"/>
            <a:chExt cx="3381375" cy="2971799"/>
          </a:xfrm>
        </p:grpSpPr>
        <p:sp>
          <p:nvSpPr>
            <p:cNvPr id="2467" name="Line"/>
            <p:cNvSpPr/>
            <p:nvPr/>
          </p:nvSpPr>
          <p:spPr>
            <a:xfrm flipH="1">
              <a:off x="2547938" y="1828799"/>
              <a:ext cx="381001" cy="7620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68" name="25"/>
            <p:cNvSpPr txBox="1"/>
            <p:nvPr/>
          </p:nvSpPr>
          <p:spPr>
            <a:xfrm>
              <a:off x="2314575" y="2154237"/>
              <a:ext cx="479425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25</a:t>
              </a:r>
            </a:p>
          </p:txBody>
        </p:sp>
        <p:sp>
          <p:nvSpPr>
            <p:cNvPr id="2469" name="Line"/>
            <p:cNvSpPr/>
            <p:nvPr/>
          </p:nvSpPr>
          <p:spPr>
            <a:xfrm>
              <a:off x="1295400" y="838200"/>
              <a:ext cx="152401" cy="6858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70" name="Line"/>
            <p:cNvSpPr/>
            <p:nvPr/>
          </p:nvSpPr>
          <p:spPr>
            <a:xfrm flipV="1">
              <a:off x="1600200" y="990600"/>
              <a:ext cx="533401" cy="7620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71" name="Line"/>
            <p:cNvSpPr/>
            <p:nvPr/>
          </p:nvSpPr>
          <p:spPr>
            <a:xfrm flipH="1" flipV="1">
              <a:off x="1447800" y="914400"/>
              <a:ext cx="1219201" cy="8382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72" name="Line"/>
            <p:cNvSpPr/>
            <p:nvPr/>
          </p:nvSpPr>
          <p:spPr>
            <a:xfrm>
              <a:off x="304800" y="1295400"/>
              <a:ext cx="914400" cy="3810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73" name="Line"/>
            <p:cNvSpPr/>
            <p:nvPr/>
          </p:nvSpPr>
          <p:spPr>
            <a:xfrm>
              <a:off x="1492250" y="685800"/>
              <a:ext cx="609600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74" name="Line"/>
            <p:cNvSpPr/>
            <p:nvPr/>
          </p:nvSpPr>
          <p:spPr>
            <a:xfrm>
              <a:off x="2362200" y="990600"/>
              <a:ext cx="381000" cy="6096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2477" name="Group"/>
            <p:cNvGrpSpPr/>
            <p:nvPr/>
          </p:nvGrpSpPr>
          <p:grpSpPr>
            <a:xfrm>
              <a:off x="0" y="990600"/>
              <a:ext cx="457200" cy="457201"/>
              <a:chOff x="0" y="0"/>
              <a:chExt cx="457200" cy="457200"/>
            </a:xfrm>
          </p:grpSpPr>
          <p:sp>
            <p:nvSpPr>
              <p:cNvPr id="2475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476" name="A"/>
              <p:cNvSpPr txBox="1"/>
              <p:nvPr/>
            </p:nvSpPr>
            <p:spPr>
              <a:xfrm>
                <a:off x="66471" y="17904"/>
                <a:ext cx="324258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A</a:t>
                </a:r>
              </a:p>
            </p:txBody>
          </p:sp>
        </p:grpSp>
        <p:grpSp>
          <p:nvGrpSpPr>
            <p:cNvPr id="2480" name="Group"/>
            <p:cNvGrpSpPr/>
            <p:nvPr/>
          </p:nvGrpSpPr>
          <p:grpSpPr>
            <a:xfrm>
              <a:off x="1219200" y="1524000"/>
              <a:ext cx="457200" cy="457201"/>
              <a:chOff x="0" y="0"/>
              <a:chExt cx="457200" cy="457200"/>
            </a:xfrm>
          </p:grpSpPr>
          <p:sp>
            <p:nvSpPr>
              <p:cNvPr id="2478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479" name="B"/>
              <p:cNvSpPr txBox="1"/>
              <p:nvPr/>
            </p:nvSpPr>
            <p:spPr>
              <a:xfrm>
                <a:off x="74880" y="17904"/>
                <a:ext cx="3074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B</a:t>
                </a:r>
              </a:p>
            </p:txBody>
          </p:sp>
        </p:grpSp>
        <p:grpSp>
          <p:nvGrpSpPr>
            <p:cNvPr id="2483" name="Group"/>
            <p:cNvGrpSpPr/>
            <p:nvPr/>
          </p:nvGrpSpPr>
          <p:grpSpPr>
            <a:xfrm>
              <a:off x="1066800" y="533400"/>
              <a:ext cx="457200" cy="457201"/>
              <a:chOff x="0" y="0"/>
              <a:chExt cx="457200" cy="457200"/>
            </a:xfrm>
          </p:grpSpPr>
          <p:sp>
            <p:nvSpPr>
              <p:cNvPr id="2481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482" name="F"/>
              <p:cNvSpPr txBox="1"/>
              <p:nvPr/>
            </p:nvSpPr>
            <p:spPr>
              <a:xfrm>
                <a:off x="83438" y="17904"/>
                <a:ext cx="290324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F</a:t>
                </a:r>
              </a:p>
            </p:txBody>
          </p:sp>
        </p:grpSp>
        <p:grpSp>
          <p:nvGrpSpPr>
            <p:cNvPr id="2486" name="Group"/>
            <p:cNvGrpSpPr/>
            <p:nvPr/>
          </p:nvGrpSpPr>
          <p:grpSpPr>
            <a:xfrm>
              <a:off x="2133600" y="2514599"/>
              <a:ext cx="457200" cy="457201"/>
              <a:chOff x="0" y="0"/>
              <a:chExt cx="457200" cy="457200"/>
            </a:xfrm>
          </p:grpSpPr>
          <p:sp>
            <p:nvSpPr>
              <p:cNvPr id="2484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485" name="E"/>
              <p:cNvSpPr txBox="1"/>
              <p:nvPr/>
            </p:nvSpPr>
            <p:spPr>
              <a:xfrm>
                <a:off x="74880" y="17904"/>
                <a:ext cx="3074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E</a:t>
                </a:r>
              </a:p>
            </p:txBody>
          </p:sp>
        </p:grpSp>
        <p:grpSp>
          <p:nvGrpSpPr>
            <p:cNvPr id="2489" name="Group"/>
            <p:cNvGrpSpPr/>
            <p:nvPr/>
          </p:nvGrpSpPr>
          <p:grpSpPr>
            <a:xfrm>
              <a:off x="2590800" y="1600200"/>
              <a:ext cx="457200" cy="457201"/>
              <a:chOff x="0" y="0"/>
              <a:chExt cx="457200" cy="457200"/>
            </a:xfrm>
          </p:grpSpPr>
          <p:sp>
            <p:nvSpPr>
              <p:cNvPr id="2487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488" name="D"/>
              <p:cNvSpPr txBox="1"/>
              <p:nvPr/>
            </p:nvSpPr>
            <p:spPr>
              <a:xfrm>
                <a:off x="66471" y="17904"/>
                <a:ext cx="324258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D</a:t>
                </a:r>
              </a:p>
            </p:txBody>
          </p:sp>
        </p:grpSp>
        <p:grpSp>
          <p:nvGrpSpPr>
            <p:cNvPr id="2492" name="Group"/>
            <p:cNvGrpSpPr/>
            <p:nvPr/>
          </p:nvGrpSpPr>
          <p:grpSpPr>
            <a:xfrm>
              <a:off x="2057400" y="609600"/>
              <a:ext cx="457200" cy="457201"/>
              <a:chOff x="0" y="0"/>
              <a:chExt cx="457200" cy="457200"/>
            </a:xfrm>
          </p:grpSpPr>
          <p:sp>
            <p:nvSpPr>
              <p:cNvPr id="2490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491" name="C"/>
              <p:cNvSpPr txBox="1"/>
              <p:nvPr/>
            </p:nvSpPr>
            <p:spPr>
              <a:xfrm>
                <a:off x="66471" y="17904"/>
                <a:ext cx="324258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C</a:t>
                </a:r>
              </a:p>
            </p:txBody>
          </p:sp>
        </p:grpSp>
        <p:sp>
          <p:nvSpPr>
            <p:cNvPr id="2493" name="Line"/>
            <p:cNvSpPr/>
            <p:nvPr/>
          </p:nvSpPr>
          <p:spPr>
            <a:xfrm>
              <a:off x="1600199" y="1904999"/>
              <a:ext cx="609601" cy="6096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94" name="10"/>
            <p:cNvSpPr txBox="1"/>
            <p:nvPr/>
          </p:nvSpPr>
          <p:spPr>
            <a:xfrm>
              <a:off x="1685925" y="1882775"/>
              <a:ext cx="479425" cy="28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10</a:t>
              </a:r>
            </a:p>
          </p:txBody>
        </p:sp>
        <p:sp>
          <p:nvSpPr>
            <p:cNvPr id="2495" name="18"/>
            <p:cNvSpPr txBox="1"/>
            <p:nvPr/>
          </p:nvSpPr>
          <p:spPr>
            <a:xfrm>
              <a:off x="1957388" y="1414463"/>
              <a:ext cx="468313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18</a:t>
              </a:r>
            </a:p>
          </p:txBody>
        </p:sp>
        <p:sp>
          <p:nvSpPr>
            <p:cNvPr id="2496" name="3"/>
            <p:cNvSpPr txBox="1"/>
            <p:nvPr/>
          </p:nvSpPr>
          <p:spPr>
            <a:xfrm>
              <a:off x="2514600" y="1066800"/>
              <a:ext cx="304800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3</a:t>
              </a:r>
            </a:p>
          </p:txBody>
        </p:sp>
        <p:sp>
          <p:nvSpPr>
            <p:cNvPr id="2497" name="4"/>
            <p:cNvSpPr txBox="1"/>
            <p:nvPr/>
          </p:nvSpPr>
          <p:spPr>
            <a:xfrm>
              <a:off x="1589088" y="1241425"/>
              <a:ext cx="304801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4</a:t>
              </a:r>
            </a:p>
          </p:txBody>
        </p:sp>
        <p:sp>
          <p:nvSpPr>
            <p:cNvPr id="2498" name="3"/>
            <p:cNvSpPr txBox="1"/>
            <p:nvPr/>
          </p:nvSpPr>
          <p:spPr>
            <a:xfrm>
              <a:off x="1644650" y="457200"/>
              <a:ext cx="304800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3</a:t>
              </a:r>
            </a:p>
          </p:txBody>
        </p:sp>
        <p:sp>
          <p:nvSpPr>
            <p:cNvPr id="2499" name="7"/>
            <p:cNvSpPr txBox="1"/>
            <p:nvPr/>
          </p:nvSpPr>
          <p:spPr>
            <a:xfrm>
              <a:off x="1143000" y="1066800"/>
              <a:ext cx="304800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7</a:t>
              </a:r>
            </a:p>
          </p:txBody>
        </p:sp>
        <p:sp>
          <p:nvSpPr>
            <p:cNvPr id="2500" name="8"/>
            <p:cNvSpPr txBox="1"/>
            <p:nvPr/>
          </p:nvSpPr>
          <p:spPr>
            <a:xfrm>
              <a:off x="838200" y="1295400"/>
              <a:ext cx="304800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8</a:t>
              </a:r>
            </a:p>
          </p:txBody>
        </p:sp>
        <p:sp>
          <p:nvSpPr>
            <p:cNvPr id="2501" name="Line"/>
            <p:cNvSpPr/>
            <p:nvPr/>
          </p:nvSpPr>
          <p:spPr>
            <a:xfrm flipV="1">
              <a:off x="425450" y="892175"/>
              <a:ext cx="685801" cy="3048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02" name="10"/>
            <p:cNvSpPr txBox="1"/>
            <p:nvPr/>
          </p:nvSpPr>
          <p:spPr>
            <a:xfrm>
              <a:off x="457200" y="762000"/>
              <a:ext cx="479425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10</a:t>
              </a:r>
            </a:p>
          </p:txBody>
        </p:sp>
        <p:sp>
          <p:nvSpPr>
            <p:cNvPr id="2503" name="Line"/>
            <p:cNvSpPr/>
            <p:nvPr/>
          </p:nvSpPr>
          <p:spPr>
            <a:xfrm>
              <a:off x="1371600" y="152400"/>
              <a:ext cx="2009775" cy="251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600" extrusionOk="0">
                  <a:moveTo>
                    <a:pt x="0" y="3927"/>
                  </a:moveTo>
                  <a:cubicBezTo>
                    <a:pt x="1667" y="1964"/>
                    <a:pt x="3333" y="0"/>
                    <a:pt x="6400" y="0"/>
                  </a:cubicBezTo>
                  <a:cubicBezTo>
                    <a:pt x="9467" y="0"/>
                    <a:pt x="16000" y="1527"/>
                    <a:pt x="18400" y="3927"/>
                  </a:cubicBezTo>
                  <a:cubicBezTo>
                    <a:pt x="20800" y="6327"/>
                    <a:pt x="21600" y="11455"/>
                    <a:pt x="20800" y="14400"/>
                  </a:cubicBezTo>
                  <a:cubicBezTo>
                    <a:pt x="20000" y="17345"/>
                    <a:pt x="14800" y="20400"/>
                    <a:pt x="13600" y="21600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504" name="2"/>
            <p:cNvSpPr txBox="1"/>
            <p:nvPr/>
          </p:nvSpPr>
          <p:spPr>
            <a:xfrm>
              <a:off x="2514600" y="0"/>
              <a:ext cx="304800" cy="28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</a:t>
              </a:r>
            </a:p>
          </p:txBody>
        </p:sp>
        <p:sp>
          <p:nvSpPr>
            <p:cNvPr id="2505" name="Line"/>
            <p:cNvSpPr/>
            <p:nvPr/>
          </p:nvSpPr>
          <p:spPr>
            <a:xfrm flipH="1">
              <a:off x="2590799" y="2514599"/>
              <a:ext cx="228601" cy="195264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2507" name="Week 12, CS502, Design and Analysis of Algorithm, Spring 2016…"/>
          <p:cNvSpPr txBox="1"/>
          <p:nvPr/>
        </p:nvSpPr>
        <p:spPr>
          <a:xfrm>
            <a:off x="1720592" y="247083"/>
            <a:ext cx="8451887" cy="1657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/>
          <a:lstStyle/>
          <a:p>
            <a:pPr algn="ctr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Week 12, CS502, Design and Analysis of Algorithm, Spring 2016</a:t>
            </a:r>
          </a:p>
          <a:p>
            <a:pPr algn="ctr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ctr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Student ID: ________________  Name: ________________</a:t>
            </a:r>
          </a:p>
          <a:p>
            <a:pPr algn="ctr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Student ID: ________________  Name: ________________</a:t>
            </a:r>
          </a:p>
          <a:p>
            <a:pPr algn="ctr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Student ID: ________________  Name: ________________</a:t>
            </a:r>
          </a:p>
        </p:txBody>
      </p:sp>
      <p:sp>
        <p:nvSpPr>
          <p:cNvPr id="2508" name="Start with any node, say D"/>
          <p:cNvSpPr txBox="1"/>
          <p:nvPr/>
        </p:nvSpPr>
        <p:spPr>
          <a:xfrm>
            <a:off x="4883605" y="2403606"/>
            <a:ext cx="289560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Start with any node, say D</a:t>
            </a:r>
          </a:p>
        </p:txBody>
      </p:sp>
      <p:graphicFrame>
        <p:nvGraphicFramePr>
          <p:cNvPr id="2509" name="Table"/>
          <p:cNvGraphicFramePr/>
          <p:nvPr/>
        </p:nvGraphicFramePr>
        <p:xfrm>
          <a:off x="2611311" y="2382366"/>
          <a:ext cx="2133600" cy="303370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51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512" name="Group"/>
          <p:cNvGrpSpPr/>
          <p:nvPr/>
        </p:nvGrpSpPr>
        <p:grpSpPr>
          <a:xfrm>
            <a:off x="9291225" y="4022114"/>
            <a:ext cx="457201" cy="457201"/>
            <a:chOff x="0" y="0"/>
            <a:chExt cx="457200" cy="457200"/>
          </a:xfrm>
        </p:grpSpPr>
        <p:sp>
          <p:nvSpPr>
            <p:cNvPr id="251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511" name="D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</p:grpSp>
      <p:sp>
        <p:nvSpPr>
          <p:cNvPr id="2513" name="Fill in the above table (5pt)…"/>
          <p:cNvSpPr txBox="1"/>
          <p:nvPr/>
        </p:nvSpPr>
        <p:spPr>
          <a:xfrm>
            <a:off x="2460828" y="5886296"/>
            <a:ext cx="6244099" cy="81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Fill in the above table (5pt)</a:t>
            </a:r>
          </a:p>
          <a:p>
            <a:pPr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cost of the minimum spanning tree? (1pt)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" name="Prim’s Algorithm"/>
          <p:cNvSpPr txBox="1">
            <a:spLocks noGrp="1"/>
          </p:cNvSpPr>
          <p:nvPr>
            <p:ph type="title"/>
          </p:nvPr>
        </p:nvSpPr>
        <p:spPr>
          <a:xfrm>
            <a:off x="2214084" y="1363457"/>
            <a:ext cx="77724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Prim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</a:t>
            </a:r>
          </a:p>
        </p:txBody>
      </p:sp>
      <p:grpSp>
        <p:nvGrpSpPr>
          <p:cNvPr id="2555" name="Group"/>
          <p:cNvGrpSpPr/>
          <p:nvPr/>
        </p:nvGrpSpPr>
        <p:grpSpPr>
          <a:xfrm>
            <a:off x="6689469" y="2413322"/>
            <a:ext cx="3381376" cy="2971801"/>
            <a:chOff x="0" y="0"/>
            <a:chExt cx="3381375" cy="2971799"/>
          </a:xfrm>
        </p:grpSpPr>
        <p:sp>
          <p:nvSpPr>
            <p:cNvPr id="2516" name="Line"/>
            <p:cNvSpPr/>
            <p:nvPr/>
          </p:nvSpPr>
          <p:spPr>
            <a:xfrm flipH="1">
              <a:off x="2547938" y="1828799"/>
              <a:ext cx="381001" cy="7620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17" name="25"/>
            <p:cNvSpPr txBox="1"/>
            <p:nvPr/>
          </p:nvSpPr>
          <p:spPr>
            <a:xfrm>
              <a:off x="2314575" y="2154237"/>
              <a:ext cx="479425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25</a:t>
              </a:r>
            </a:p>
          </p:txBody>
        </p:sp>
        <p:sp>
          <p:nvSpPr>
            <p:cNvPr id="2518" name="Line"/>
            <p:cNvSpPr/>
            <p:nvPr/>
          </p:nvSpPr>
          <p:spPr>
            <a:xfrm>
              <a:off x="1295400" y="838200"/>
              <a:ext cx="152401" cy="6858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19" name="Line"/>
            <p:cNvSpPr/>
            <p:nvPr/>
          </p:nvSpPr>
          <p:spPr>
            <a:xfrm flipV="1">
              <a:off x="1600200" y="990600"/>
              <a:ext cx="533401" cy="7620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20" name="Line"/>
            <p:cNvSpPr/>
            <p:nvPr/>
          </p:nvSpPr>
          <p:spPr>
            <a:xfrm flipH="1" flipV="1">
              <a:off x="1447800" y="914400"/>
              <a:ext cx="1219201" cy="8382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21" name="Line"/>
            <p:cNvSpPr/>
            <p:nvPr/>
          </p:nvSpPr>
          <p:spPr>
            <a:xfrm>
              <a:off x="304800" y="1295400"/>
              <a:ext cx="914400" cy="3810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22" name="Line"/>
            <p:cNvSpPr/>
            <p:nvPr/>
          </p:nvSpPr>
          <p:spPr>
            <a:xfrm>
              <a:off x="1492250" y="685800"/>
              <a:ext cx="609600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23" name="Line"/>
            <p:cNvSpPr/>
            <p:nvPr/>
          </p:nvSpPr>
          <p:spPr>
            <a:xfrm>
              <a:off x="2362200" y="990600"/>
              <a:ext cx="381000" cy="6096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2526" name="Group"/>
            <p:cNvGrpSpPr/>
            <p:nvPr/>
          </p:nvGrpSpPr>
          <p:grpSpPr>
            <a:xfrm>
              <a:off x="0" y="990600"/>
              <a:ext cx="457200" cy="457201"/>
              <a:chOff x="0" y="0"/>
              <a:chExt cx="457200" cy="457200"/>
            </a:xfrm>
          </p:grpSpPr>
          <p:sp>
            <p:nvSpPr>
              <p:cNvPr id="2524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525" name="A"/>
              <p:cNvSpPr txBox="1"/>
              <p:nvPr/>
            </p:nvSpPr>
            <p:spPr>
              <a:xfrm>
                <a:off x="66471" y="17904"/>
                <a:ext cx="324258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A</a:t>
                </a:r>
              </a:p>
            </p:txBody>
          </p:sp>
        </p:grpSp>
        <p:grpSp>
          <p:nvGrpSpPr>
            <p:cNvPr id="2529" name="Group"/>
            <p:cNvGrpSpPr/>
            <p:nvPr/>
          </p:nvGrpSpPr>
          <p:grpSpPr>
            <a:xfrm>
              <a:off x="1219200" y="1524000"/>
              <a:ext cx="457200" cy="457201"/>
              <a:chOff x="0" y="0"/>
              <a:chExt cx="457200" cy="457200"/>
            </a:xfrm>
          </p:grpSpPr>
          <p:sp>
            <p:nvSpPr>
              <p:cNvPr id="2527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528" name="B"/>
              <p:cNvSpPr txBox="1"/>
              <p:nvPr/>
            </p:nvSpPr>
            <p:spPr>
              <a:xfrm>
                <a:off x="74880" y="17904"/>
                <a:ext cx="3074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B</a:t>
                </a:r>
              </a:p>
            </p:txBody>
          </p:sp>
        </p:grpSp>
        <p:grpSp>
          <p:nvGrpSpPr>
            <p:cNvPr id="2532" name="Group"/>
            <p:cNvGrpSpPr/>
            <p:nvPr/>
          </p:nvGrpSpPr>
          <p:grpSpPr>
            <a:xfrm>
              <a:off x="1066800" y="533400"/>
              <a:ext cx="457200" cy="457201"/>
              <a:chOff x="0" y="0"/>
              <a:chExt cx="457200" cy="457200"/>
            </a:xfrm>
          </p:grpSpPr>
          <p:sp>
            <p:nvSpPr>
              <p:cNvPr id="2530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531" name="F"/>
              <p:cNvSpPr txBox="1"/>
              <p:nvPr/>
            </p:nvSpPr>
            <p:spPr>
              <a:xfrm>
                <a:off x="83438" y="17904"/>
                <a:ext cx="290324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F</a:t>
                </a:r>
              </a:p>
            </p:txBody>
          </p:sp>
        </p:grpSp>
        <p:grpSp>
          <p:nvGrpSpPr>
            <p:cNvPr id="2535" name="Group"/>
            <p:cNvGrpSpPr/>
            <p:nvPr/>
          </p:nvGrpSpPr>
          <p:grpSpPr>
            <a:xfrm>
              <a:off x="2133600" y="2514599"/>
              <a:ext cx="457200" cy="457201"/>
              <a:chOff x="0" y="0"/>
              <a:chExt cx="457200" cy="457200"/>
            </a:xfrm>
          </p:grpSpPr>
          <p:sp>
            <p:nvSpPr>
              <p:cNvPr id="2533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534" name="E"/>
              <p:cNvSpPr txBox="1"/>
              <p:nvPr/>
            </p:nvSpPr>
            <p:spPr>
              <a:xfrm>
                <a:off x="74880" y="17904"/>
                <a:ext cx="3074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E</a:t>
                </a:r>
              </a:p>
            </p:txBody>
          </p:sp>
        </p:grpSp>
        <p:grpSp>
          <p:nvGrpSpPr>
            <p:cNvPr id="2538" name="Group"/>
            <p:cNvGrpSpPr/>
            <p:nvPr/>
          </p:nvGrpSpPr>
          <p:grpSpPr>
            <a:xfrm>
              <a:off x="2590800" y="1600200"/>
              <a:ext cx="457200" cy="457201"/>
              <a:chOff x="0" y="0"/>
              <a:chExt cx="457200" cy="457200"/>
            </a:xfrm>
          </p:grpSpPr>
          <p:sp>
            <p:nvSpPr>
              <p:cNvPr id="2536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537" name="D"/>
              <p:cNvSpPr txBox="1"/>
              <p:nvPr/>
            </p:nvSpPr>
            <p:spPr>
              <a:xfrm>
                <a:off x="66471" y="17904"/>
                <a:ext cx="324258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D</a:t>
                </a:r>
              </a:p>
            </p:txBody>
          </p:sp>
        </p:grpSp>
        <p:grpSp>
          <p:nvGrpSpPr>
            <p:cNvPr id="2541" name="Group"/>
            <p:cNvGrpSpPr/>
            <p:nvPr/>
          </p:nvGrpSpPr>
          <p:grpSpPr>
            <a:xfrm>
              <a:off x="2057400" y="609600"/>
              <a:ext cx="457200" cy="457201"/>
              <a:chOff x="0" y="0"/>
              <a:chExt cx="457200" cy="457200"/>
            </a:xfrm>
          </p:grpSpPr>
          <p:sp>
            <p:nvSpPr>
              <p:cNvPr id="2539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540" name="C"/>
              <p:cNvSpPr txBox="1"/>
              <p:nvPr/>
            </p:nvSpPr>
            <p:spPr>
              <a:xfrm>
                <a:off x="66471" y="17904"/>
                <a:ext cx="324258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C</a:t>
                </a:r>
              </a:p>
            </p:txBody>
          </p:sp>
        </p:grpSp>
        <p:sp>
          <p:nvSpPr>
            <p:cNvPr id="2542" name="Line"/>
            <p:cNvSpPr/>
            <p:nvPr/>
          </p:nvSpPr>
          <p:spPr>
            <a:xfrm>
              <a:off x="1600199" y="1904999"/>
              <a:ext cx="609601" cy="6096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43" name="10"/>
            <p:cNvSpPr txBox="1"/>
            <p:nvPr/>
          </p:nvSpPr>
          <p:spPr>
            <a:xfrm>
              <a:off x="1685925" y="1882775"/>
              <a:ext cx="479425" cy="28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10</a:t>
              </a:r>
            </a:p>
          </p:txBody>
        </p:sp>
        <p:sp>
          <p:nvSpPr>
            <p:cNvPr id="2544" name="18"/>
            <p:cNvSpPr txBox="1"/>
            <p:nvPr/>
          </p:nvSpPr>
          <p:spPr>
            <a:xfrm>
              <a:off x="1957388" y="1414463"/>
              <a:ext cx="468313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18</a:t>
              </a:r>
            </a:p>
          </p:txBody>
        </p:sp>
        <p:sp>
          <p:nvSpPr>
            <p:cNvPr id="2545" name="3"/>
            <p:cNvSpPr txBox="1"/>
            <p:nvPr/>
          </p:nvSpPr>
          <p:spPr>
            <a:xfrm>
              <a:off x="2514600" y="1066800"/>
              <a:ext cx="304800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3</a:t>
              </a:r>
            </a:p>
          </p:txBody>
        </p:sp>
        <p:sp>
          <p:nvSpPr>
            <p:cNvPr id="2546" name="4"/>
            <p:cNvSpPr txBox="1"/>
            <p:nvPr/>
          </p:nvSpPr>
          <p:spPr>
            <a:xfrm>
              <a:off x="1589088" y="1241425"/>
              <a:ext cx="304801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4</a:t>
              </a:r>
            </a:p>
          </p:txBody>
        </p:sp>
        <p:sp>
          <p:nvSpPr>
            <p:cNvPr id="2547" name="3"/>
            <p:cNvSpPr txBox="1"/>
            <p:nvPr/>
          </p:nvSpPr>
          <p:spPr>
            <a:xfrm>
              <a:off x="1644650" y="457200"/>
              <a:ext cx="304800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3</a:t>
              </a:r>
            </a:p>
          </p:txBody>
        </p:sp>
        <p:sp>
          <p:nvSpPr>
            <p:cNvPr id="2548" name="7"/>
            <p:cNvSpPr txBox="1"/>
            <p:nvPr/>
          </p:nvSpPr>
          <p:spPr>
            <a:xfrm>
              <a:off x="1143000" y="1066800"/>
              <a:ext cx="304800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7</a:t>
              </a:r>
            </a:p>
          </p:txBody>
        </p:sp>
        <p:sp>
          <p:nvSpPr>
            <p:cNvPr id="2549" name="8"/>
            <p:cNvSpPr txBox="1"/>
            <p:nvPr/>
          </p:nvSpPr>
          <p:spPr>
            <a:xfrm>
              <a:off x="838200" y="1295400"/>
              <a:ext cx="304800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8</a:t>
              </a:r>
            </a:p>
          </p:txBody>
        </p:sp>
        <p:sp>
          <p:nvSpPr>
            <p:cNvPr id="2550" name="Line"/>
            <p:cNvSpPr/>
            <p:nvPr/>
          </p:nvSpPr>
          <p:spPr>
            <a:xfrm flipV="1">
              <a:off x="425450" y="892175"/>
              <a:ext cx="685801" cy="3048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51" name="10"/>
            <p:cNvSpPr txBox="1"/>
            <p:nvPr/>
          </p:nvSpPr>
          <p:spPr>
            <a:xfrm>
              <a:off x="457200" y="762000"/>
              <a:ext cx="479425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10</a:t>
              </a:r>
            </a:p>
          </p:txBody>
        </p:sp>
        <p:sp>
          <p:nvSpPr>
            <p:cNvPr id="2552" name="Line"/>
            <p:cNvSpPr/>
            <p:nvPr/>
          </p:nvSpPr>
          <p:spPr>
            <a:xfrm>
              <a:off x="1371600" y="152400"/>
              <a:ext cx="2009775" cy="251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600" extrusionOk="0">
                  <a:moveTo>
                    <a:pt x="0" y="3927"/>
                  </a:moveTo>
                  <a:cubicBezTo>
                    <a:pt x="1667" y="1964"/>
                    <a:pt x="3333" y="0"/>
                    <a:pt x="6400" y="0"/>
                  </a:cubicBezTo>
                  <a:cubicBezTo>
                    <a:pt x="9467" y="0"/>
                    <a:pt x="16000" y="1527"/>
                    <a:pt x="18400" y="3927"/>
                  </a:cubicBezTo>
                  <a:cubicBezTo>
                    <a:pt x="20800" y="6327"/>
                    <a:pt x="21600" y="11455"/>
                    <a:pt x="20800" y="14400"/>
                  </a:cubicBezTo>
                  <a:cubicBezTo>
                    <a:pt x="20000" y="17345"/>
                    <a:pt x="14800" y="20400"/>
                    <a:pt x="13600" y="21600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553" name="2"/>
            <p:cNvSpPr txBox="1"/>
            <p:nvPr/>
          </p:nvSpPr>
          <p:spPr>
            <a:xfrm>
              <a:off x="2514600" y="0"/>
              <a:ext cx="304800" cy="28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</a:t>
              </a:r>
            </a:p>
          </p:txBody>
        </p:sp>
        <p:sp>
          <p:nvSpPr>
            <p:cNvPr id="2554" name="Line"/>
            <p:cNvSpPr/>
            <p:nvPr/>
          </p:nvSpPr>
          <p:spPr>
            <a:xfrm flipH="1">
              <a:off x="2590799" y="2514599"/>
              <a:ext cx="228601" cy="195264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2556" name="Week 12, CS502, Design and Analysis of Algorithm, Spring 2016…"/>
          <p:cNvSpPr txBox="1"/>
          <p:nvPr/>
        </p:nvSpPr>
        <p:spPr>
          <a:xfrm>
            <a:off x="1720592" y="247083"/>
            <a:ext cx="8451887" cy="1657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/>
          <a:lstStyle/>
          <a:p>
            <a:pPr algn="ctr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Week 12, CS502, Design and Analysis of Algorithm, Spring 2016</a:t>
            </a:r>
          </a:p>
          <a:p>
            <a:pPr algn="ctr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ctr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Student ID: ________________  Name: ________________</a:t>
            </a:r>
          </a:p>
          <a:p>
            <a:pPr algn="ctr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Student ID: ________________  Name: ________________</a:t>
            </a:r>
          </a:p>
          <a:p>
            <a:pPr algn="ctr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Student ID: ________________  Name: ________________</a:t>
            </a:r>
          </a:p>
        </p:txBody>
      </p:sp>
      <p:sp>
        <p:nvSpPr>
          <p:cNvPr id="2557" name="Start with any node, say D"/>
          <p:cNvSpPr txBox="1"/>
          <p:nvPr/>
        </p:nvSpPr>
        <p:spPr>
          <a:xfrm>
            <a:off x="4883605" y="2403606"/>
            <a:ext cx="289560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Start with any node, say D</a:t>
            </a:r>
          </a:p>
        </p:txBody>
      </p:sp>
      <p:graphicFrame>
        <p:nvGraphicFramePr>
          <p:cNvPr id="2558" name="Table"/>
          <p:cNvGraphicFramePr/>
          <p:nvPr/>
        </p:nvGraphicFramePr>
        <p:xfrm>
          <a:off x="2611311" y="2382366"/>
          <a:ext cx="2133600" cy="303370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51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561" name="Group"/>
          <p:cNvGrpSpPr/>
          <p:nvPr/>
        </p:nvGrpSpPr>
        <p:grpSpPr>
          <a:xfrm>
            <a:off x="9291225" y="4022114"/>
            <a:ext cx="457201" cy="457201"/>
            <a:chOff x="0" y="0"/>
            <a:chExt cx="457200" cy="457200"/>
          </a:xfrm>
        </p:grpSpPr>
        <p:sp>
          <p:nvSpPr>
            <p:cNvPr id="255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560" name="D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</p:grpSp>
      <p:sp>
        <p:nvSpPr>
          <p:cNvPr id="2562" name="Fill in the above table (5pt)…"/>
          <p:cNvSpPr txBox="1"/>
          <p:nvPr/>
        </p:nvSpPr>
        <p:spPr>
          <a:xfrm>
            <a:off x="2460828" y="5886296"/>
            <a:ext cx="6244099" cy="81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Fill in the above table (5pt)</a:t>
            </a:r>
          </a:p>
          <a:p>
            <a:pPr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cost of the minimum spanning tree? (1pt)</a:t>
            </a:r>
          </a:p>
        </p:txBody>
      </p:sp>
      <p:grpSp>
        <p:nvGrpSpPr>
          <p:cNvPr id="2565" name="Group"/>
          <p:cNvGrpSpPr/>
          <p:nvPr/>
        </p:nvGrpSpPr>
        <p:grpSpPr>
          <a:xfrm>
            <a:off x="8761043" y="3005798"/>
            <a:ext cx="457201" cy="457201"/>
            <a:chOff x="0" y="0"/>
            <a:chExt cx="457200" cy="457200"/>
          </a:xfrm>
        </p:grpSpPr>
        <p:sp>
          <p:nvSpPr>
            <p:cNvPr id="256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564" name="C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</p:grpSp>
      <p:sp>
        <p:nvSpPr>
          <p:cNvPr id="2566" name="Line"/>
          <p:cNvSpPr/>
          <p:nvPr/>
        </p:nvSpPr>
        <p:spPr>
          <a:xfrm>
            <a:off x="9051669" y="3403922"/>
            <a:ext cx="381001" cy="609601"/>
          </a:xfrm>
          <a:prstGeom prst="line">
            <a:avLst/>
          </a:prstGeom>
          <a:ln w="635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Prim’s Algorithm"/>
          <p:cNvSpPr txBox="1">
            <a:spLocks noGrp="1"/>
          </p:cNvSpPr>
          <p:nvPr>
            <p:ph type="title"/>
          </p:nvPr>
        </p:nvSpPr>
        <p:spPr>
          <a:xfrm>
            <a:off x="2214084" y="1363457"/>
            <a:ext cx="77724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Prim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</a:t>
            </a:r>
          </a:p>
        </p:txBody>
      </p:sp>
      <p:grpSp>
        <p:nvGrpSpPr>
          <p:cNvPr id="2608" name="Group"/>
          <p:cNvGrpSpPr/>
          <p:nvPr/>
        </p:nvGrpSpPr>
        <p:grpSpPr>
          <a:xfrm>
            <a:off x="6689469" y="2413322"/>
            <a:ext cx="3381376" cy="2971801"/>
            <a:chOff x="0" y="0"/>
            <a:chExt cx="3381375" cy="2971799"/>
          </a:xfrm>
        </p:grpSpPr>
        <p:sp>
          <p:nvSpPr>
            <p:cNvPr id="2569" name="Line"/>
            <p:cNvSpPr/>
            <p:nvPr/>
          </p:nvSpPr>
          <p:spPr>
            <a:xfrm flipH="1">
              <a:off x="2547938" y="1828799"/>
              <a:ext cx="381001" cy="7620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70" name="25"/>
            <p:cNvSpPr txBox="1"/>
            <p:nvPr/>
          </p:nvSpPr>
          <p:spPr>
            <a:xfrm>
              <a:off x="2314575" y="2154237"/>
              <a:ext cx="479425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25</a:t>
              </a:r>
            </a:p>
          </p:txBody>
        </p:sp>
        <p:sp>
          <p:nvSpPr>
            <p:cNvPr id="2571" name="Line"/>
            <p:cNvSpPr/>
            <p:nvPr/>
          </p:nvSpPr>
          <p:spPr>
            <a:xfrm>
              <a:off x="1295400" y="838200"/>
              <a:ext cx="152401" cy="6858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72" name="Line"/>
            <p:cNvSpPr/>
            <p:nvPr/>
          </p:nvSpPr>
          <p:spPr>
            <a:xfrm flipV="1">
              <a:off x="1600200" y="990600"/>
              <a:ext cx="533401" cy="7620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73" name="Line"/>
            <p:cNvSpPr/>
            <p:nvPr/>
          </p:nvSpPr>
          <p:spPr>
            <a:xfrm flipH="1" flipV="1">
              <a:off x="1447800" y="914400"/>
              <a:ext cx="1219201" cy="8382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74" name="Line"/>
            <p:cNvSpPr/>
            <p:nvPr/>
          </p:nvSpPr>
          <p:spPr>
            <a:xfrm>
              <a:off x="304800" y="1295400"/>
              <a:ext cx="914400" cy="3810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75" name="Line"/>
            <p:cNvSpPr/>
            <p:nvPr/>
          </p:nvSpPr>
          <p:spPr>
            <a:xfrm>
              <a:off x="1492250" y="685800"/>
              <a:ext cx="609600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76" name="Line"/>
            <p:cNvSpPr/>
            <p:nvPr/>
          </p:nvSpPr>
          <p:spPr>
            <a:xfrm>
              <a:off x="2362200" y="990600"/>
              <a:ext cx="381000" cy="60960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2579" name="Group"/>
            <p:cNvGrpSpPr/>
            <p:nvPr/>
          </p:nvGrpSpPr>
          <p:grpSpPr>
            <a:xfrm>
              <a:off x="0" y="990600"/>
              <a:ext cx="457200" cy="457201"/>
              <a:chOff x="0" y="0"/>
              <a:chExt cx="457200" cy="457200"/>
            </a:xfrm>
          </p:grpSpPr>
          <p:sp>
            <p:nvSpPr>
              <p:cNvPr id="2577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578" name="A"/>
              <p:cNvSpPr txBox="1"/>
              <p:nvPr/>
            </p:nvSpPr>
            <p:spPr>
              <a:xfrm>
                <a:off x="66471" y="17904"/>
                <a:ext cx="324258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A</a:t>
                </a:r>
              </a:p>
            </p:txBody>
          </p:sp>
        </p:grpSp>
        <p:grpSp>
          <p:nvGrpSpPr>
            <p:cNvPr id="2582" name="Group"/>
            <p:cNvGrpSpPr/>
            <p:nvPr/>
          </p:nvGrpSpPr>
          <p:grpSpPr>
            <a:xfrm>
              <a:off x="1219200" y="1524000"/>
              <a:ext cx="457200" cy="457201"/>
              <a:chOff x="0" y="0"/>
              <a:chExt cx="457200" cy="457200"/>
            </a:xfrm>
          </p:grpSpPr>
          <p:sp>
            <p:nvSpPr>
              <p:cNvPr id="2580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581" name="B"/>
              <p:cNvSpPr txBox="1"/>
              <p:nvPr/>
            </p:nvSpPr>
            <p:spPr>
              <a:xfrm>
                <a:off x="74880" y="17904"/>
                <a:ext cx="3074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B</a:t>
                </a:r>
              </a:p>
            </p:txBody>
          </p:sp>
        </p:grpSp>
        <p:grpSp>
          <p:nvGrpSpPr>
            <p:cNvPr id="2585" name="Group"/>
            <p:cNvGrpSpPr/>
            <p:nvPr/>
          </p:nvGrpSpPr>
          <p:grpSpPr>
            <a:xfrm>
              <a:off x="1066800" y="533400"/>
              <a:ext cx="457200" cy="457201"/>
              <a:chOff x="0" y="0"/>
              <a:chExt cx="457200" cy="457200"/>
            </a:xfrm>
          </p:grpSpPr>
          <p:sp>
            <p:nvSpPr>
              <p:cNvPr id="2583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584" name="F"/>
              <p:cNvSpPr txBox="1"/>
              <p:nvPr/>
            </p:nvSpPr>
            <p:spPr>
              <a:xfrm>
                <a:off x="83438" y="17904"/>
                <a:ext cx="290324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F</a:t>
                </a:r>
              </a:p>
            </p:txBody>
          </p:sp>
        </p:grpSp>
        <p:grpSp>
          <p:nvGrpSpPr>
            <p:cNvPr id="2588" name="Group"/>
            <p:cNvGrpSpPr/>
            <p:nvPr/>
          </p:nvGrpSpPr>
          <p:grpSpPr>
            <a:xfrm>
              <a:off x="2133600" y="2514599"/>
              <a:ext cx="457200" cy="457201"/>
              <a:chOff x="0" y="0"/>
              <a:chExt cx="457200" cy="457200"/>
            </a:xfrm>
          </p:grpSpPr>
          <p:sp>
            <p:nvSpPr>
              <p:cNvPr id="2586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587" name="E"/>
              <p:cNvSpPr txBox="1"/>
              <p:nvPr/>
            </p:nvSpPr>
            <p:spPr>
              <a:xfrm>
                <a:off x="74880" y="17904"/>
                <a:ext cx="3074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E</a:t>
                </a:r>
              </a:p>
            </p:txBody>
          </p:sp>
        </p:grpSp>
        <p:grpSp>
          <p:nvGrpSpPr>
            <p:cNvPr id="2591" name="Group"/>
            <p:cNvGrpSpPr/>
            <p:nvPr/>
          </p:nvGrpSpPr>
          <p:grpSpPr>
            <a:xfrm>
              <a:off x="2590800" y="1600200"/>
              <a:ext cx="457200" cy="457201"/>
              <a:chOff x="0" y="0"/>
              <a:chExt cx="457200" cy="457200"/>
            </a:xfrm>
          </p:grpSpPr>
          <p:sp>
            <p:nvSpPr>
              <p:cNvPr id="2589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590" name="D"/>
              <p:cNvSpPr txBox="1"/>
              <p:nvPr/>
            </p:nvSpPr>
            <p:spPr>
              <a:xfrm>
                <a:off x="66471" y="17904"/>
                <a:ext cx="324258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D</a:t>
                </a:r>
              </a:p>
            </p:txBody>
          </p:sp>
        </p:grpSp>
        <p:grpSp>
          <p:nvGrpSpPr>
            <p:cNvPr id="2594" name="Group"/>
            <p:cNvGrpSpPr/>
            <p:nvPr/>
          </p:nvGrpSpPr>
          <p:grpSpPr>
            <a:xfrm>
              <a:off x="2057400" y="609600"/>
              <a:ext cx="457200" cy="457201"/>
              <a:chOff x="0" y="0"/>
              <a:chExt cx="457200" cy="457200"/>
            </a:xfrm>
          </p:grpSpPr>
          <p:sp>
            <p:nvSpPr>
              <p:cNvPr id="2592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593" name="C"/>
              <p:cNvSpPr txBox="1"/>
              <p:nvPr/>
            </p:nvSpPr>
            <p:spPr>
              <a:xfrm>
                <a:off x="66471" y="17904"/>
                <a:ext cx="324258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C</a:t>
                </a:r>
              </a:p>
            </p:txBody>
          </p:sp>
        </p:grpSp>
        <p:sp>
          <p:nvSpPr>
            <p:cNvPr id="2595" name="Line"/>
            <p:cNvSpPr/>
            <p:nvPr/>
          </p:nvSpPr>
          <p:spPr>
            <a:xfrm>
              <a:off x="1600199" y="1904999"/>
              <a:ext cx="609601" cy="6096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96" name="10"/>
            <p:cNvSpPr txBox="1"/>
            <p:nvPr/>
          </p:nvSpPr>
          <p:spPr>
            <a:xfrm>
              <a:off x="1685925" y="1882775"/>
              <a:ext cx="479425" cy="28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10</a:t>
              </a:r>
            </a:p>
          </p:txBody>
        </p:sp>
        <p:sp>
          <p:nvSpPr>
            <p:cNvPr id="2597" name="18"/>
            <p:cNvSpPr txBox="1"/>
            <p:nvPr/>
          </p:nvSpPr>
          <p:spPr>
            <a:xfrm>
              <a:off x="1957388" y="1414463"/>
              <a:ext cx="468313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18</a:t>
              </a:r>
            </a:p>
          </p:txBody>
        </p:sp>
        <p:sp>
          <p:nvSpPr>
            <p:cNvPr id="2598" name="3"/>
            <p:cNvSpPr txBox="1"/>
            <p:nvPr/>
          </p:nvSpPr>
          <p:spPr>
            <a:xfrm>
              <a:off x="2514600" y="1066800"/>
              <a:ext cx="304800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3</a:t>
              </a:r>
            </a:p>
          </p:txBody>
        </p:sp>
        <p:sp>
          <p:nvSpPr>
            <p:cNvPr id="2599" name="4"/>
            <p:cNvSpPr txBox="1"/>
            <p:nvPr/>
          </p:nvSpPr>
          <p:spPr>
            <a:xfrm>
              <a:off x="1589088" y="1241425"/>
              <a:ext cx="304801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4</a:t>
              </a:r>
            </a:p>
          </p:txBody>
        </p:sp>
        <p:sp>
          <p:nvSpPr>
            <p:cNvPr id="2600" name="3"/>
            <p:cNvSpPr txBox="1"/>
            <p:nvPr/>
          </p:nvSpPr>
          <p:spPr>
            <a:xfrm>
              <a:off x="1644650" y="457200"/>
              <a:ext cx="304800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3</a:t>
              </a:r>
            </a:p>
          </p:txBody>
        </p:sp>
        <p:sp>
          <p:nvSpPr>
            <p:cNvPr id="2601" name="7"/>
            <p:cNvSpPr txBox="1"/>
            <p:nvPr/>
          </p:nvSpPr>
          <p:spPr>
            <a:xfrm>
              <a:off x="1143000" y="1066800"/>
              <a:ext cx="304800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7</a:t>
              </a:r>
            </a:p>
          </p:txBody>
        </p:sp>
        <p:sp>
          <p:nvSpPr>
            <p:cNvPr id="2602" name="8"/>
            <p:cNvSpPr txBox="1"/>
            <p:nvPr/>
          </p:nvSpPr>
          <p:spPr>
            <a:xfrm>
              <a:off x="838200" y="1295400"/>
              <a:ext cx="304800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8</a:t>
              </a:r>
            </a:p>
          </p:txBody>
        </p:sp>
        <p:sp>
          <p:nvSpPr>
            <p:cNvPr id="2603" name="Line"/>
            <p:cNvSpPr/>
            <p:nvPr/>
          </p:nvSpPr>
          <p:spPr>
            <a:xfrm flipV="1">
              <a:off x="425450" y="892175"/>
              <a:ext cx="685801" cy="3048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604" name="10"/>
            <p:cNvSpPr txBox="1"/>
            <p:nvPr/>
          </p:nvSpPr>
          <p:spPr>
            <a:xfrm>
              <a:off x="457200" y="762000"/>
              <a:ext cx="479425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10</a:t>
              </a:r>
            </a:p>
          </p:txBody>
        </p:sp>
        <p:sp>
          <p:nvSpPr>
            <p:cNvPr id="2605" name="Line"/>
            <p:cNvSpPr/>
            <p:nvPr/>
          </p:nvSpPr>
          <p:spPr>
            <a:xfrm>
              <a:off x="1371600" y="152400"/>
              <a:ext cx="2009775" cy="251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600" extrusionOk="0">
                  <a:moveTo>
                    <a:pt x="0" y="3927"/>
                  </a:moveTo>
                  <a:cubicBezTo>
                    <a:pt x="1667" y="1964"/>
                    <a:pt x="3333" y="0"/>
                    <a:pt x="6400" y="0"/>
                  </a:cubicBezTo>
                  <a:cubicBezTo>
                    <a:pt x="9467" y="0"/>
                    <a:pt x="16000" y="1527"/>
                    <a:pt x="18400" y="3927"/>
                  </a:cubicBezTo>
                  <a:cubicBezTo>
                    <a:pt x="20800" y="6327"/>
                    <a:pt x="21600" y="11455"/>
                    <a:pt x="20800" y="14400"/>
                  </a:cubicBezTo>
                  <a:cubicBezTo>
                    <a:pt x="20000" y="17345"/>
                    <a:pt x="14800" y="20400"/>
                    <a:pt x="13600" y="21600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606" name="2"/>
            <p:cNvSpPr txBox="1"/>
            <p:nvPr/>
          </p:nvSpPr>
          <p:spPr>
            <a:xfrm>
              <a:off x="2514600" y="0"/>
              <a:ext cx="304800" cy="28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</a:t>
              </a:r>
            </a:p>
          </p:txBody>
        </p:sp>
        <p:sp>
          <p:nvSpPr>
            <p:cNvPr id="2607" name="Line"/>
            <p:cNvSpPr/>
            <p:nvPr/>
          </p:nvSpPr>
          <p:spPr>
            <a:xfrm flipH="1">
              <a:off x="2590799" y="2514599"/>
              <a:ext cx="228601" cy="195264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2609" name="Week 12, CS502, Design and Analysis of Algorithm, Spring 2016…"/>
          <p:cNvSpPr txBox="1"/>
          <p:nvPr/>
        </p:nvSpPr>
        <p:spPr>
          <a:xfrm>
            <a:off x="1720592" y="247083"/>
            <a:ext cx="8451887" cy="1657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/>
          <a:lstStyle/>
          <a:p>
            <a:pPr algn="ctr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Week 12, CS502, Design and Analysis of Algorithm, Spring 2016</a:t>
            </a:r>
          </a:p>
          <a:p>
            <a:pPr algn="ctr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ctr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Student ID: ________________  Name: ________________</a:t>
            </a:r>
          </a:p>
          <a:p>
            <a:pPr algn="ctr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Student ID: ________________  Name: ________________</a:t>
            </a:r>
          </a:p>
          <a:p>
            <a:pPr algn="ctr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Student ID: ________________  Name: ________________</a:t>
            </a:r>
          </a:p>
        </p:txBody>
      </p:sp>
      <p:sp>
        <p:nvSpPr>
          <p:cNvPr id="2610" name="Start with any node, say D"/>
          <p:cNvSpPr txBox="1"/>
          <p:nvPr/>
        </p:nvSpPr>
        <p:spPr>
          <a:xfrm>
            <a:off x="4883605" y="2403606"/>
            <a:ext cx="289560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Start with any node, say D</a:t>
            </a:r>
          </a:p>
        </p:txBody>
      </p:sp>
      <p:graphicFrame>
        <p:nvGraphicFramePr>
          <p:cNvPr id="2611" name="Table"/>
          <p:cNvGraphicFramePr/>
          <p:nvPr/>
        </p:nvGraphicFramePr>
        <p:xfrm>
          <a:off x="2611311" y="2382366"/>
          <a:ext cx="2133600" cy="303370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51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614" name="Group"/>
          <p:cNvGrpSpPr/>
          <p:nvPr/>
        </p:nvGrpSpPr>
        <p:grpSpPr>
          <a:xfrm>
            <a:off x="9291225" y="4022114"/>
            <a:ext cx="457201" cy="457201"/>
            <a:chOff x="0" y="0"/>
            <a:chExt cx="457200" cy="457200"/>
          </a:xfrm>
        </p:grpSpPr>
        <p:sp>
          <p:nvSpPr>
            <p:cNvPr id="261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613" name="D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</p:grpSp>
      <p:sp>
        <p:nvSpPr>
          <p:cNvPr id="2615" name="Fill in the above table (5pt)…"/>
          <p:cNvSpPr txBox="1"/>
          <p:nvPr/>
        </p:nvSpPr>
        <p:spPr>
          <a:xfrm>
            <a:off x="2460828" y="5886296"/>
            <a:ext cx="6244099" cy="81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Fill in the above table (5pt)</a:t>
            </a:r>
          </a:p>
          <a:p>
            <a:pPr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cost of the minimum spanning tree? (1pt)</a:t>
            </a:r>
          </a:p>
        </p:txBody>
      </p:sp>
      <p:grpSp>
        <p:nvGrpSpPr>
          <p:cNvPr id="2618" name="Group"/>
          <p:cNvGrpSpPr/>
          <p:nvPr/>
        </p:nvGrpSpPr>
        <p:grpSpPr>
          <a:xfrm>
            <a:off x="8761043" y="3005798"/>
            <a:ext cx="457201" cy="457201"/>
            <a:chOff x="0" y="0"/>
            <a:chExt cx="457200" cy="457200"/>
          </a:xfrm>
        </p:grpSpPr>
        <p:sp>
          <p:nvSpPr>
            <p:cNvPr id="261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617" name="C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</p:grpSp>
      <p:grpSp>
        <p:nvGrpSpPr>
          <p:cNvPr id="2621" name="Group"/>
          <p:cNvGrpSpPr/>
          <p:nvPr/>
        </p:nvGrpSpPr>
        <p:grpSpPr>
          <a:xfrm>
            <a:off x="7753729" y="2915773"/>
            <a:ext cx="457201" cy="457201"/>
            <a:chOff x="0" y="0"/>
            <a:chExt cx="457200" cy="457200"/>
          </a:xfrm>
        </p:grpSpPr>
        <p:sp>
          <p:nvSpPr>
            <p:cNvPr id="261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620" name="F"/>
            <p:cNvSpPr txBox="1"/>
            <p:nvPr/>
          </p:nvSpPr>
          <p:spPr>
            <a:xfrm>
              <a:off x="83438" y="17904"/>
              <a:ext cx="2903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ingle-Source Shortest Path Probl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Single-Source Shortest Path Problem </a:t>
            </a:r>
          </a:p>
        </p:txBody>
      </p:sp>
      <p:sp>
        <p:nvSpPr>
          <p:cNvPr id="418" name="Finding shortest paths from a source vertex s to all other vertices in the graph.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998493" cy="644237"/>
          </a:xfrm>
          <a:prstGeom prst="rect">
            <a:avLst/>
          </a:prstGeom>
        </p:spPr>
        <p:txBody>
          <a:bodyPr/>
          <a:lstStyle/>
          <a:p>
            <a:pPr marL="0" indent="0" defTabSz="859536">
              <a:lnSpc>
                <a:spcPct val="100000"/>
              </a:lnSpc>
              <a:spcBef>
                <a:spcPts val="700"/>
              </a:spcBef>
              <a:buSzTx/>
              <a:buNone/>
              <a:defRPr sz="272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Finding shortest paths from a source vertex </a:t>
            </a:r>
            <a:r>
              <a:rPr b="1"/>
              <a:t>s</a:t>
            </a:r>
            <a:r>
              <a:t> to all other vertices in the graph.</a:t>
            </a:r>
          </a:p>
        </p:txBody>
      </p:sp>
      <p:sp>
        <p:nvSpPr>
          <p:cNvPr id="4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420" name="4"/>
          <p:cNvSpPr txBox="1"/>
          <p:nvPr/>
        </p:nvSpPr>
        <p:spPr>
          <a:xfrm>
            <a:off x="4050062" y="4304121"/>
            <a:ext cx="392686" cy="369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421" name="Line"/>
          <p:cNvSpPr/>
          <p:nvPr/>
        </p:nvSpPr>
        <p:spPr>
          <a:xfrm flipH="1">
            <a:off x="7459473" y="4696807"/>
            <a:ext cx="490858" cy="981714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2" name="25"/>
          <p:cNvSpPr txBox="1"/>
          <p:nvPr/>
        </p:nvSpPr>
        <p:spPr>
          <a:xfrm>
            <a:off x="7158821" y="5116081"/>
            <a:ext cx="617663" cy="369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25</a:t>
            </a:r>
          </a:p>
        </p:txBody>
      </p:sp>
      <p:sp>
        <p:nvSpPr>
          <p:cNvPr id="423" name="Line"/>
          <p:cNvSpPr/>
          <p:nvPr/>
        </p:nvSpPr>
        <p:spPr>
          <a:xfrm>
            <a:off x="5845780" y="3420579"/>
            <a:ext cx="196343" cy="883543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6238465" y="3616921"/>
            <a:ext cx="687200" cy="981715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H="1" flipV="1">
            <a:off x="6042123" y="3518750"/>
            <a:ext cx="1570743" cy="1079887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6" name="Line"/>
          <p:cNvSpPr/>
          <p:nvPr/>
        </p:nvSpPr>
        <p:spPr>
          <a:xfrm flipV="1">
            <a:off x="4471380" y="4696807"/>
            <a:ext cx="1276229" cy="392686"/>
          </a:xfrm>
          <a:prstGeom prst="lin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7" name="Line"/>
          <p:cNvSpPr/>
          <p:nvPr/>
        </p:nvSpPr>
        <p:spPr>
          <a:xfrm flipV="1">
            <a:off x="5788513" y="4825999"/>
            <a:ext cx="1865257" cy="981714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8" name="Line"/>
          <p:cNvSpPr/>
          <p:nvPr/>
        </p:nvSpPr>
        <p:spPr>
          <a:xfrm flipV="1">
            <a:off x="4275038" y="4205950"/>
            <a:ext cx="98172" cy="687200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9" name="Line"/>
          <p:cNvSpPr/>
          <p:nvPr/>
        </p:nvSpPr>
        <p:spPr>
          <a:xfrm>
            <a:off x="6099389" y="3224236"/>
            <a:ext cx="785372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30" name="Line"/>
          <p:cNvSpPr/>
          <p:nvPr/>
        </p:nvSpPr>
        <p:spPr>
          <a:xfrm>
            <a:off x="7220179" y="3616922"/>
            <a:ext cx="490858" cy="78537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31" name="Circle"/>
          <p:cNvSpPr/>
          <p:nvPr/>
        </p:nvSpPr>
        <p:spPr>
          <a:xfrm>
            <a:off x="3980524" y="4794978"/>
            <a:ext cx="589029" cy="589029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32" name="H"/>
          <p:cNvSpPr txBox="1"/>
          <p:nvPr/>
        </p:nvSpPr>
        <p:spPr>
          <a:xfrm>
            <a:off x="4055232" y="4818044"/>
            <a:ext cx="439612" cy="5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H</a:t>
            </a:r>
          </a:p>
        </p:txBody>
      </p:sp>
      <p:sp>
        <p:nvSpPr>
          <p:cNvPr id="433" name="Circle"/>
          <p:cNvSpPr/>
          <p:nvPr/>
        </p:nvSpPr>
        <p:spPr>
          <a:xfrm>
            <a:off x="5747608" y="4304121"/>
            <a:ext cx="589030" cy="589029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34" name="B"/>
          <p:cNvSpPr txBox="1"/>
          <p:nvPr/>
        </p:nvSpPr>
        <p:spPr>
          <a:xfrm>
            <a:off x="5844080" y="4327187"/>
            <a:ext cx="396086" cy="542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B</a:t>
            </a:r>
          </a:p>
        </p:txBody>
      </p:sp>
      <p:sp>
        <p:nvSpPr>
          <p:cNvPr id="435" name="Circle"/>
          <p:cNvSpPr/>
          <p:nvPr/>
        </p:nvSpPr>
        <p:spPr>
          <a:xfrm>
            <a:off x="5551265" y="3027893"/>
            <a:ext cx="589030" cy="589030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36" name="F"/>
          <p:cNvSpPr txBox="1"/>
          <p:nvPr/>
        </p:nvSpPr>
        <p:spPr>
          <a:xfrm>
            <a:off x="5658762" y="3050960"/>
            <a:ext cx="374036" cy="5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F</a:t>
            </a:r>
          </a:p>
        </p:txBody>
      </p:sp>
      <p:sp>
        <p:nvSpPr>
          <p:cNvPr id="437" name="Circle"/>
          <p:cNvSpPr/>
          <p:nvPr/>
        </p:nvSpPr>
        <p:spPr>
          <a:xfrm>
            <a:off x="6925665" y="5580349"/>
            <a:ext cx="589029" cy="589029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38" name="E"/>
          <p:cNvSpPr txBox="1"/>
          <p:nvPr/>
        </p:nvSpPr>
        <p:spPr>
          <a:xfrm>
            <a:off x="7022136" y="5603415"/>
            <a:ext cx="396087" cy="542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E</a:t>
            </a:r>
          </a:p>
        </p:txBody>
      </p:sp>
      <p:sp>
        <p:nvSpPr>
          <p:cNvPr id="439" name="Circle"/>
          <p:cNvSpPr/>
          <p:nvPr/>
        </p:nvSpPr>
        <p:spPr>
          <a:xfrm>
            <a:off x="7514693" y="4402292"/>
            <a:ext cx="589029" cy="589030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40" name="D"/>
          <p:cNvSpPr txBox="1"/>
          <p:nvPr/>
        </p:nvSpPr>
        <p:spPr>
          <a:xfrm>
            <a:off x="7600331" y="4425359"/>
            <a:ext cx="417753" cy="5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D</a:t>
            </a:r>
          </a:p>
        </p:txBody>
      </p:sp>
      <p:sp>
        <p:nvSpPr>
          <p:cNvPr id="441" name="Circle"/>
          <p:cNvSpPr/>
          <p:nvPr/>
        </p:nvSpPr>
        <p:spPr>
          <a:xfrm>
            <a:off x="6827494" y="3126065"/>
            <a:ext cx="589029" cy="589029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42" name="C"/>
          <p:cNvSpPr txBox="1"/>
          <p:nvPr/>
        </p:nvSpPr>
        <p:spPr>
          <a:xfrm>
            <a:off x="6913131" y="3149131"/>
            <a:ext cx="417753" cy="5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C</a:t>
            </a:r>
          </a:p>
        </p:txBody>
      </p:sp>
      <p:sp>
        <p:nvSpPr>
          <p:cNvPr id="443" name="Circle"/>
          <p:cNvSpPr/>
          <p:nvPr/>
        </p:nvSpPr>
        <p:spPr>
          <a:xfrm>
            <a:off x="5256752" y="5580349"/>
            <a:ext cx="589029" cy="589029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44" name="G"/>
          <p:cNvSpPr txBox="1"/>
          <p:nvPr/>
        </p:nvSpPr>
        <p:spPr>
          <a:xfrm>
            <a:off x="5331460" y="5603415"/>
            <a:ext cx="439612" cy="542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G</a:t>
            </a:r>
          </a:p>
        </p:txBody>
      </p:sp>
      <p:sp>
        <p:nvSpPr>
          <p:cNvPr id="445" name="Line"/>
          <p:cNvSpPr/>
          <p:nvPr/>
        </p:nvSpPr>
        <p:spPr>
          <a:xfrm>
            <a:off x="6238465" y="4794978"/>
            <a:ext cx="785372" cy="78537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6" name="Line"/>
          <p:cNvSpPr/>
          <p:nvPr/>
        </p:nvSpPr>
        <p:spPr>
          <a:xfrm flipH="1">
            <a:off x="5845780" y="5973034"/>
            <a:ext cx="1079886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7" name="Line"/>
          <p:cNvSpPr/>
          <p:nvPr/>
        </p:nvSpPr>
        <p:spPr>
          <a:xfrm flipH="1" flipV="1">
            <a:off x="4471380" y="5285835"/>
            <a:ext cx="785372" cy="490858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8" name="7"/>
          <p:cNvSpPr txBox="1"/>
          <p:nvPr/>
        </p:nvSpPr>
        <p:spPr>
          <a:xfrm>
            <a:off x="6238465" y="5874863"/>
            <a:ext cx="392687" cy="369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449" name="2"/>
          <p:cNvSpPr txBox="1"/>
          <p:nvPr/>
        </p:nvSpPr>
        <p:spPr>
          <a:xfrm>
            <a:off x="6013489" y="5201980"/>
            <a:ext cx="392687" cy="369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450" name="10"/>
          <p:cNvSpPr txBox="1"/>
          <p:nvPr/>
        </p:nvSpPr>
        <p:spPr>
          <a:xfrm>
            <a:off x="6348908" y="4766345"/>
            <a:ext cx="617663" cy="369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451" name="18"/>
          <p:cNvSpPr txBox="1"/>
          <p:nvPr/>
        </p:nvSpPr>
        <p:spPr>
          <a:xfrm>
            <a:off x="6698645" y="4163000"/>
            <a:ext cx="603345" cy="369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18</a:t>
            </a:r>
          </a:p>
        </p:txBody>
      </p:sp>
      <p:sp>
        <p:nvSpPr>
          <p:cNvPr id="452" name="1"/>
          <p:cNvSpPr txBox="1"/>
          <p:nvPr/>
        </p:nvSpPr>
        <p:spPr>
          <a:xfrm>
            <a:off x="7416522" y="3715093"/>
            <a:ext cx="392686" cy="369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</a:t>
            </a:r>
          </a:p>
        </p:txBody>
      </p:sp>
      <p:sp>
        <p:nvSpPr>
          <p:cNvPr id="453" name="4"/>
          <p:cNvSpPr txBox="1"/>
          <p:nvPr/>
        </p:nvSpPr>
        <p:spPr>
          <a:xfrm>
            <a:off x="6224149" y="3940069"/>
            <a:ext cx="392687" cy="369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454" name="3"/>
          <p:cNvSpPr txBox="1"/>
          <p:nvPr/>
        </p:nvSpPr>
        <p:spPr>
          <a:xfrm>
            <a:off x="6295731" y="2929722"/>
            <a:ext cx="392687" cy="369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455" name="7"/>
          <p:cNvSpPr txBox="1"/>
          <p:nvPr/>
        </p:nvSpPr>
        <p:spPr>
          <a:xfrm>
            <a:off x="5649437" y="3715093"/>
            <a:ext cx="392686" cy="369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456" name="8"/>
          <p:cNvSpPr txBox="1"/>
          <p:nvPr/>
        </p:nvSpPr>
        <p:spPr>
          <a:xfrm>
            <a:off x="5256752" y="4009607"/>
            <a:ext cx="392686" cy="369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457" name="9"/>
          <p:cNvSpPr txBox="1"/>
          <p:nvPr/>
        </p:nvSpPr>
        <p:spPr>
          <a:xfrm>
            <a:off x="4864066" y="4598635"/>
            <a:ext cx="392686" cy="369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9</a:t>
            </a:r>
          </a:p>
        </p:txBody>
      </p:sp>
      <p:sp>
        <p:nvSpPr>
          <p:cNvPr id="458" name="3"/>
          <p:cNvSpPr txBox="1"/>
          <p:nvPr/>
        </p:nvSpPr>
        <p:spPr>
          <a:xfrm>
            <a:off x="4653407" y="5469906"/>
            <a:ext cx="392686" cy="369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459" name="Line"/>
          <p:cNvSpPr/>
          <p:nvPr/>
        </p:nvSpPr>
        <p:spPr>
          <a:xfrm flipV="1">
            <a:off x="4724990" y="3490117"/>
            <a:ext cx="883543" cy="392686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0" name="11"/>
          <p:cNvSpPr txBox="1"/>
          <p:nvPr/>
        </p:nvSpPr>
        <p:spPr>
          <a:xfrm>
            <a:off x="4765895" y="3322408"/>
            <a:ext cx="617662" cy="369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11</a:t>
            </a:r>
          </a:p>
        </p:txBody>
      </p:sp>
      <p:sp>
        <p:nvSpPr>
          <p:cNvPr id="461" name="Line"/>
          <p:cNvSpPr/>
          <p:nvPr/>
        </p:nvSpPr>
        <p:spPr>
          <a:xfrm>
            <a:off x="5943951" y="2537037"/>
            <a:ext cx="2589271" cy="3239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62" name="2"/>
          <p:cNvSpPr txBox="1"/>
          <p:nvPr/>
        </p:nvSpPr>
        <p:spPr>
          <a:xfrm>
            <a:off x="7416522" y="2340694"/>
            <a:ext cx="392686" cy="369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463" name="Line"/>
          <p:cNvSpPr/>
          <p:nvPr/>
        </p:nvSpPr>
        <p:spPr>
          <a:xfrm flipH="1">
            <a:off x="7514693" y="5580349"/>
            <a:ext cx="294515" cy="251566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4" name="s"/>
          <p:cNvSpPr txBox="1"/>
          <p:nvPr/>
        </p:nvSpPr>
        <p:spPr>
          <a:xfrm>
            <a:off x="4331978" y="3590902"/>
            <a:ext cx="286987" cy="542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</a:t>
            </a:r>
          </a:p>
        </p:txBody>
      </p:sp>
      <p:sp>
        <p:nvSpPr>
          <p:cNvPr id="465" name="Circle"/>
          <p:cNvSpPr/>
          <p:nvPr/>
        </p:nvSpPr>
        <p:spPr>
          <a:xfrm>
            <a:off x="4176866" y="3616921"/>
            <a:ext cx="589029" cy="589030"/>
          </a:xfrm>
          <a:prstGeom prst="ellips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66" name="Line"/>
          <p:cNvSpPr/>
          <p:nvPr/>
        </p:nvSpPr>
        <p:spPr>
          <a:xfrm>
            <a:off x="4691589" y="4071904"/>
            <a:ext cx="1178057" cy="490858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3" name="Prim’s Algorithm"/>
          <p:cNvSpPr txBox="1">
            <a:spLocks noGrp="1"/>
          </p:cNvSpPr>
          <p:nvPr>
            <p:ph type="title"/>
          </p:nvPr>
        </p:nvSpPr>
        <p:spPr>
          <a:xfrm>
            <a:off x="2214084" y="1363457"/>
            <a:ext cx="77724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Prim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</a:t>
            </a:r>
          </a:p>
        </p:txBody>
      </p:sp>
      <p:grpSp>
        <p:nvGrpSpPr>
          <p:cNvPr id="2663" name="Group"/>
          <p:cNvGrpSpPr/>
          <p:nvPr/>
        </p:nvGrpSpPr>
        <p:grpSpPr>
          <a:xfrm>
            <a:off x="6689469" y="2413322"/>
            <a:ext cx="3381376" cy="2971801"/>
            <a:chOff x="0" y="0"/>
            <a:chExt cx="3381375" cy="2971799"/>
          </a:xfrm>
        </p:grpSpPr>
        <p:sp>
          <p:nvSpPr>
            <p:cNvPr id="2624" name="Line"/>
            <p:cNvSpPr/>
            <p:nvPr/>
          </p:nvSpPr>
          <p:spPr>
            <a:xfrm flipH="1">
              <a:off x="2547938" y="1828799"/>
              <a:ext cx="381001" cy="7620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625" name="25"/>
            <p:cNvSpPr txBox="1"/>
            <p:nvPr/>
          </p:nvSpPr>
          <p:spPr>
            <a:xfrm>
              <a:off x="2314575" y="2154237"/>
              <a:ext cx="479425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25</a:t>
              </a:r>
            </a:p>
          </p:txBody>
        </p:sp>
        <p:sp>
          <p:nvSpPr>
            <p:cNvPr id="2626" name="Line"/>
            <p:cNvSpPr/>
            <p:nvPr/>
          </p:nvSpPr>
          <p:spPr>
            <a:xfrm>
              <a:off x="1295400" y="838200"/>
              <a:ext cx="152401" cy="6858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627" name="Line"/>
            <p:cNvSpPr/>
            <p:nvPr/>
          </p:nvSpPr>
          <p:spPr>
            <a:xfrm flipV="1">
              <a:off x="1600200" y="990600"/>
              <a:ext cx="533401" cy="7620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628" name="Line"/>
            <p:cNvSpPr/>
            <p:nvPr/>
          </p:nvSpPr>
          <p:spPr>
            <a:xfrm flipH="1" flipV="1">
              <a:off x="1447800" y="914400"/>
              <a:ext cx="1219201" cy="8382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629" name="Line"/>
            <p:cNvSpPr/>
            <p:nvPr/>
          </p:nvSpPr>
          <p:spPr>
            <a:xfrm>
              <a:off x="304800" y="1295400"/>
              <a:ext cx="914400" cy="3810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630" name="Line"/>
            <p:cNvSpPr/>
            <p:nvPr/>
          </p:nvSpPr>
          <p:spPr>
            <a:xfrm>
              <a:off x="1492250" y="685800"/>
              <a:ext cx="609600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631" name="Line"/>
            <p:cNvSpPr/>
            <p:nvPr/>
          </p:nvSpPr>
          <p:spPr>
            <a:xfrm>
              <a:off x="2362200" y="990600"/>
              <a:ext cx="381000" cy="60960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2634" name="Group"/>
            <p:cNvGrpSpPr/>
            <p:nvPr/>
          </p:nvGrpSpPr>
          <p:grpSpPr>
            <a:xfrm>
              <a:off x="0" y="990600"/>
              <a:ext cx="457200" cy="457201"/>
              <a:chOff x="0" y="0"/>
              <a:chExt cx="457200" cy="457200"/>
            </a:xfrm>
          </p:grpSpPr>
          <p:sp>
            <p:nvSpPr>
              <p:cNvPr id="2632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633" name="A"/>
              <p:cNvSpPr txBox="1"/>
              <p:nvPr/>
            </p:nvSpPr>
            <p:spPr>
              <a:xfrm>
                <a:off x="66471" y="17904"/>
                <a:ext cx="324258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A</a:t>
                </a:r>
              </a:p>
            </p:txBody>
          </p:sp>
        </p:grpSp>
        <p:grpSp>
          <p:nvGrpSpPr>
            <p:cNvPr id="2637" name="Group"/>
            <p:cNvGrpSpPr/>
            <p:nvPr/>
          </p:nvGrpSpPr>
          <p:grpSpPr>
            <a:xfrm>
              <a:off x="1219200" y="1524000"/>
              <a:ext cx="457200" cy="457201"/>
              <a:chOff x="0" y="0"/>
              <a:chExt cx="457200" cy="457200"/>
            </a:xfrm>
          </p:grpSpPr>
          <p:sp>
            <p:nvSpPr>
              <p:cNvPr id="2635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636" name="B"/>
              <p:cNvSpPr txBox="1"/>
              <p:nvPr/>
            </p:nvSpPr>
            <p:spPr>
              <a:xfrm>
                <a:off x="74880" y="17904"/>
                <a:ext cx="3074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B</a:t>
                </a:r>
              </a:p>
            </p:txBody>
          </p:sp>
        </p:grpSp>
        <p:grpSp>
          <p:nvGrpSpPr>
            <p:cNvPr id="2640" name="Group"/>
            <p:cNvGrpSpPr/>
            <p:nvPr/>
          </p:nvGrpSpPr>
          <p:grpSpPr>
            <a:xfrm>
              <a:off x="1066800" y="533400"/>
              <a:ext cx="457200" cy="457201"/>
              <a:chOff x="0" y="0"/>
              <a:chExt cx="457200" cy="457200"/>
            </a:xfrm>
          </p:grpSpPr>
          <p:sp>
            <p:nvSpPr>
              <p:cNvPr id="2638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639" name="F"/>
              <p:cNvSpPr txBox="1"/>
              <p:nvPr/>
            </p:nvSpPr>
            <p:spPr>
              <a:xfrm>
                <a:off x="83438" y="17904"/>
                <a:ext cx="290324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F</a:t>
                </a:r>
              </a:p>
            </p:txBody>
          </p:sp>
        </p:grpSp>
        <p:grpSp>
          <p:nvGrpSpPr>
            <p:cNvPr id="2643" name="Group"/>
            <p:cNvGrpSpPr/>
            <p:nvPr/>
          </p:nvGrpSpPr>
          <p:grpSpPr>
            <a:xfrm>
              <a:off x="2133600" y="2514599"/>
              <a:ext cx="457200" cy="457201"/>
              <a:chOff x="0" y="0"/>
              <a:chExt cx="457200" cy="457200"/>
            </a:xfrm>
          </p:grpSpPr>
          <p:sp>
            <p:nvSpPr>
              <p:cNvPr id="2641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642" name="E"/>
              <p:cNvSpPr txBox="1"/>
              <p:nvPr/>
            </p:nvSpPr>
            <p:spPr>
              <a:xfrm>
                <a:off x="74880" y="17904"/>
                <a:ext cx="3074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E</a:t>
                </a:r>
              </a:p>
            </p:txBody>
          </p:sp>
        </p:grpSp>
        <p:grpSp>
          <p:nvGrpSpPr>
            <p:cNvPr id="2646" name="Group"/>
            <p:cNvGrpSpPr/>
            <p:nvPr/>
          </p:nvGrpSpPr>
          <p:grpSpPr>
            <a:xfrm>
              <a:off x="2590800" y="1600200"/>
              <a:ext cx="457200" cy="457201"/>
              <a:chOff x="0" y="0"/>
              <a:chExt cx="457200" cy="457200"/>
            </a:xfrm>
          </p:grpSpPr>
          <p:sp>
            <p:nvSpPr>
              <p:cNvPr id="2644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645" name="D"/>
              <p:cNvSpPr txBox="1"/>
              <p:nvPr/>
            </p:nvSpPr>
            <p:spPr>
              <a:xfrm>
                <a:off x="66471" y="17904"/>
                <a:ext cx="324258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D</a:t>
                </a:r>
              </a:p>
            </p:txBody>
          </p:sp>
        </p:grpSp>
        <p:grpSp>
          <p:nvGrpSpPr>
            <p:cNvPr id="2649" name="Group"/>
            <p:cNvGrpSpPr/>
            <p:nvPr/>
          </p:nvGrpSpPr>
          <p:grpSpPr>
            <a:xfrm>
              <a:off x="2057400" y="609600"/>
              <a:ext cx="457200" cy="457201"/>
              <a:chOff x="0" y="0"/>
              <a:chExt cx="457200" cy="457200"/>
            </a:xfrm>
          </p:grpSpPr>
          <p:sp>
            <p:nvSpPr>
              <p:cNvPr id="2647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648" name="C"/>
              <p:cNvSpPr txBox="1"/>
              <p:nvPr/>
            </p:nvSpPr>
            <p:spPr>
              <a:xfrm>
                <a:off x="66471" y="17904"/>
                <a:ext cx="324258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C</a:t>
                </a:r>
              </a:p>
            </p:txBody>
          </p:sp>
        </p:grpSp>
        <p:sp>
          <p:nvSpPr>
            <p:cNvPr id="2650" name="Line"/>
            <p:cNvSpPr/>
            <p:nvPr/>
          </p:nvSpPr>
          <p:spPr>
            <a:xfrm>
              <a:off x="1600199" y="1904999"/>
              <a:ext cx="609601" cy="6096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651" name="10"/>
            <p:cNvSpPr txBox="1"/>
            <p:nvPr/>
          </p:nvSpPr>
          <p:spPr>
            <a:xfrm>
              <a:off x="1685925" y="1882775"/>
              <a:ext cx="479425" cy="28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10</a:t>
              </a:r>
            </a:p>
          </p:txBody>
        </p:sp>
        <p:sp>
          <p:nvSpPr>
            <p:cNvPr id="2652" name="18"/>
            <p:cNvSpPr txBox="1"/>
            <p:nvPr/>
          </p:nvSpPr>
          <p:spPr>
            <a:xfrm>
              <a:off x="1957388" y="1414463"/>
              <a:ext cx="468313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18</a:t>
              </a:r>
            </a:p>
          </p:txBody>
        </p:sp>
        <p:sp>
          <p:nvSpPr>
            <p:cNvPr id="2653" name="3"/>
            <p:cNvSpPr txBox="1"/>
            <p:nvPr/>
          </p:nvSpPr>
          <p:spPr>
            <a:xfrm>
              <a:off x="2514600" y="1066800"/>
              <a:ext cx="304800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3</a:t>
              </a:r>
            </a:p>
          </p:txBody>
        </p:sp>
        <p:sp>
          <p:nvSpPr>
            <p:cNvPr id="2654" name="4"/>
            <p:cNvSpPr txBox="1"/>
            <p:nvPr/>
          </p:nvSpPr>
          <p:spPr>
            <a:xfrm>
              <a:off x="1589088" y="1241425"/>
              <a:ext cx="304801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4</a:t>
              </a:r>
            </a:p>
          </p:txBody>
        </p:sp>
        <p:sp>
          <p:nvSpPr>
            <p:cNvPr id="2655" name="3"/>
            <p:cNvSpPr txBox="1"/>
            <p:nvPr/>
          </p:nvSpPr>
          <p:spPr>
            <a:xfrm>
              <a:off x="1644650" y="457200"/>
              <a:ext cx="304800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3</a:t>
              </a:r>
            </a:p>
          </p:txBody>
        </p:sp>
        <p:sp>
          <p:nvSpPr>
            <p:cNvPr id="2656" name="7"/>
            <p:cNvSpPr txBox="1"/>
            <p:nvPr/>
          </p:nvSpPr>
          <p:spPr>
            <a:xfrm>
              <a:off x="1143000" y="1066800"/>
              <a:ext cx="304800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7</a:t>
              </a:r>
            </a:p>
          </p:txBody>
        </p:sp>
        <p:sp>
          <p:nvSpPr>
            <p:cNvPr id="2657" name="8"/>
            <p:cNvSpPr txBox="1"/>
            <p:nvPr/>
          </p:nvSpPr>
          <p:spPr>
            <a:xfrm>
              <a:off x="838200" y="1295400"/>
              <a:ext cx="304800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8</a:t>
              </a:r>
            </a:p>
          </p:txBody>
        </p:sp>
        <p:sp>
          <p:nvSpPr>
            <p:cNvPr id="2658" name="Line"/>
            <p:cNvSpPr/>
            <p:nvPr/>
          </p:nvSpPr>
          <p:spPr>
            <a:xfrm flipV="1">
              <a:off x="425450" y="892175"/>
              <a:ext cx="685801" cy="3048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659" name="10"/>
            <p:cNvSpPr txBox="1"/>
            <p:nvPr/>
          </p:nvSpPr>
          <p:spPr>
            <a:xfrm>
              <a:off x="457200" y="762000"/>
              <a:ext cx="479425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10</a:t>
              </a:r>
            </a:p>
          </p:txBody>
        </p:sp>
        <p:sp>
          <p:nvSpPr>
            <p:cNvPr id="2660" name="Line"/>
            <p:cNvSpPr/>
            <p:nvPr/>
          </p:nvSpPr>
          <p:spPr>
            <a:xfrm>
              <a:off x="1371600" y="152400"/>
              <a:ext cx="2009775" cy="251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600" extrusionOk="0">
                  <a:moveTo>
                    <a:pt x="0" y="3927"/>
                  </a:moveTo>
                  <a:cubicBezTo>
                    <a:pt x="1667" y="1964"/>
                    <a:pt x="3333" y="0"/>
                    <a:pt x="6400" y="0"/>
                  </a:cubicBezTo>
                  <a:cubicBezTo>
                    <a:pt x="9467" y="0"/>
                    <a:pt x="16000" y="1527"/>
                    <a:pt x="18400" y="3927"/>
                  </a:cubicBezTo>
                  <a:cubicBezTo>
                    <a:pt x="20800" y="6327"/>
                    <a:pt x="21600" y="11455"/>
                    <a:pt x="20800" y="14400"/>
                  </a:cubicBezTo>
                  <a:cubicBezTo>
                    <a:pt x="20000" y="17345"/>
                    <a:pt x="14800" y="20400"/>
                    <a:pt x="13600" y="21600"/>
                  </a:cubicBezTo>
                </a:path>
              </a:pathLst>
            </a:custGeom>
            <a:noFill/>
            <a:ln w="635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661" name="2"/>
            <p:cNvSpPr txBox="1"/>
            <p:nvPr/>
          </p:nvSpPr>
          <p:spPr>
            <a:xfrm>
              <a:off x="2514600" y="0"/>
              <a:ext cx="304800" cy="28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</a:t>
              </a:r>
            </a:p>
          </p:txBody>
        </p:sp>
        <p:sp>
          <p:nvSpPr>
            <p:cNvPr id="2662" name="Line"/>
            <p:cNvSpPr/>
            <p:nvPr/>
          </p:nvSpPr>
          <p:spPr>
            <a:xfrm flipH="1">
              <a:off x="2590799" y="2514599"/>
              <a:ext cx="228601" cy="195264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2664" name="Week 12, CS502, Design and Analysis of Algorithm, Spring 2016…"/>
          <p:cNvSpPr txBox="1"/>
          <p:nvPr/>
        </p:nvSpPr>
        <p:spPr>
          <a:xfrm>
            <a:off x="1720592" y="247083"/>
            <a:ext cx="8451887" cy="1657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/>
          <a:lstStyle/>
          <a:p>
            <a:pPr algn="ctr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Week 12, CS502, Design and Analysis of Algorithm, Spring 2016</a:t>
            </a:r>
          </a:p>
          <a:p>
            <a:pPr algn="ctr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ctr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Student ID: ________________  Name: ________________</a:t>
            </a:r>
          </a:p>
          <a:p>
            <a:pPr algn="ctr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Student ID: ________________  Name: ________________</a:t>
            </a:r>
          </a:p>
          <a:p>
            <a:pPr algn="ctr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Student ID: ________________  Name: ________________</a:t>
            </a:r>
          </a:p>
        </p:txBody>
      </p:sp>
      <p:sp>
        <p:nvSpPr>
          <p:cNvPr id="2665" name="Start with any node, say D"/>
          <p:cNvSpPr txBox="1"/>
          <p:nvPr/>
        </p:nvSpPr>
        <p:spPr>
          <a:xfrm>
            <a:off x="4883605" y="2403606"/>
            <a:ext cx="289560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Start with any node, say D</a:t>
            </a:r>
          </a:p>
        </p:txBody>
      </p:sp>
      <p:graphicFrame>
        <p:nvGraphicFramePr>
          <p:cNvPr id="2666" name="Table"/>
          <p:cNvGraphicFramePr/>
          <p:nvPr/>
        </p:nvGraphicFramePr>
        <p:xfrm>
          <a:off x="2611311" y="2382366"/>
          <a:ext cx="2133600" cy="303370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51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669" name="Group"/>
          <p:cNvGrpSpPr/>
          <p:nvPr/>
        </p:nvGrpSpPr>
        <p:grpSpPr>
          <a:xfrm>
            <a:off x="9291225" y="4022114"/>
            <a:ext cx="457201" cy="457201"/>
            <a:chOff x="0" y="0"/>
            <a:chExt cx="457200" cy="457200"/>
          </a:xfrm>
        </p:grpSpPr>
        <p:sp>
          <p:nvSpPr>
            <p:cNvPr id="266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668" name="D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</p:grpSp>
      <p:sp>
        <p:nvSpPr>
          <p:cNvPr id="2670" name="Fill in the above table (5pt)…"/>
          <p:cNvSpPr txBox="1"/>
          <p:nvPr/>
        </p:nvSpPr>
        <p:spPr>
          <a:xfrm>
            <a:off x="2460828" y="5886296"/>
            <a:ext cx="6244099" cy="81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Fill in the above table (5pt)</a:t>
            </a:r>
          </a:p>
          <a:p>
            <a:pPr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cost of the minimum spanning tree? (1pt)</a:t>
            </a:r>
          </a:p>
        </p:txBody>
      </p:sp>
      <p:grpSp>
        <p:nvGrpSpPr>
          <p:cNvPr id="2673" name="Group"/>
          <p:cNvGrpSpPr/>
          <p:nvPr/>
        </p:nvGrpSpPr>
        <p:grpSpPr>
          <a:xfrm>
            <a:off x="8761043" y="3005798"/>
            <a:ext cx="457201" cy="457201"/>
            <a:chOff x="0" y="0"/>
            <a:chExt cx="457200" cy="457200"/>
          </a:xfrm>
        </p:grpSpPr>
        <p:sp>
          <p:nvSpPr>
            <p:cNvPr id="267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672" name="C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</p:grpSp>
      <p:grpSp>
        <p:nvGrpSpPr>
          <p:cNvPr id="2676" name="Group"/>
          <p:cNvGrpSpPr/>
          <p:nvPr/>
        </p:nvGrpSpPr>
        <p:grpSpPr>
          <a:xfrm>
            <a:off x="7753729" y="2915773"/>
            <a:ext cx="457201" cy="457201"/>
            <a:chOff x="0" y="0"/>
            <a:chExt cx="457200" cy="457200"/>
          </a:xfrm>
        </p:grpSpPr>
        <p:sp>
          <p:nvSpPr>
            <p:cNvPr id="267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675" name="F"/>
            <p:cNvSpPr txBox="1"/>
            <p:nvPr/>
          </p:nvSpPr>
          <p:spPr>
            <a:xfrm>
              <a:off x="83438" y="17904"/>
              <a:ext cx="2903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</p:grpSp>
      <p:grpSp>
        <p:nvGrpSpPr>
          <p:cNvPr id="2679" name="Group"/>
          <p:cNvGrpSpPr/>
          <p:nvPr/>
        </p:nvGrpSpPr>
        <p:grpSpPr>
          <a:xfrm>
            <a:off x="8842065" y="4932330"/>
            <a:ext cx="457201" cy="457201"/>
            <a:chOff x="0" y="0"/>
            <a:chExt cx="457200" cy="457200"/>
          </a:xfrm>
        </p:grpSpPr>
        <p:sp>
          <p:nvSpPr>
            <p:cNvPr id="267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678" name="E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</p:grp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Prim’s Algorithm"/>
          <p:cNvSpPr txBox="1">
            <a:spLocks noGrp="1"/>
          </p:cNvSpPr>
          <p:nvPr>
            <p:ph type="title"/>
          </p:nvPr>
        </p:nvSpPr>
        <p:spPr>
          <a:xfrm>
            <a:off x="2214084" y="1363457"/>
            <a:ext cx="77724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Prim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</a:t>
            </a:r>
          </a:p>
        </p:txBody>
      </p:sp>
      <p:sp>
        <p:nvSpPr>
          <p:cNvPr id="2682" name="Line"/>
          <p:cNvSpPr/>
          <p:nvPr/>
        </p:nvSpPr>
        <p:spPr>
          <a:xfrm flipH="1">
            <a:off x="9237407" y="4242122"/>
            <a:ext cx="381001" cy="7620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83" name="25"/>
          <p:cNvSpPr txBox="1"/>
          <p:nvPr/>
        </p:nvSpPr>
        <p:spPr>
          <a:xfrm>
            <a:off x="9004044" y="4567559"/>
            <a:ext cx="479426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25</a:t>
            </a:r>
          </a:p>
        </p:txBody>
      </p:sp>
      <p:sp>
        <p:nvSpPr>
          <p:cNvPr id="2684" name="Line"/>
          <p:cNvSpPr/>
          <p:nvPr/>
        </p:nvSpPr>
        <p:spPr>
          <a:xfrm>
            <a:off x="7984869" y="3251522"/>
            <a:ext cx="152401" cy="6858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85" name="Line"/>
          <p:cNvSpPr/>
          <p:nvPr/>
        </p:nvSpPr>
        <p:spPr>
          <a:xfrm flipV="1">
            <a:off x="8289669" y="3403922"/>
            <a:ext cx="533401" cy="762001"/>
          </a:xfrm>
          <a:prstGeom prst="line">
            <a:avLst/>
          </a:prstGeom>
          <a:ln w="635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86" name="Line"/>
          <p:cNvSpPr/>
          <p:nvPr/>
        </p:nvSpPr>
        <p:spPr>
          <a:xfrm flipH="1" flipV="1">
            <a:off x="8137269" y="3327722"/>
            <a:ext cx="1219201" cy="8382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87" name="Line"/>
          <p:cNvSpPr/>
          <p:nvPr/>
        </p:nvSpPr>
        <p:spPr>
          <a:xfrm>
            <a:off x="6994269" y="3708722"/>
            <a:ext cx="914401" cy="3810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88" name="Line"/>
          <p:cNvSpPr/>
          <p:nvPr/>
        </p:nvSpPr>
        <p:spPr>
          <a:xfrm>
            <a:off x="8181719" y="3099122"/>
            <a:ext cx="609601" cy="1"/>
          </a:xfrm>
          <a:prstGeom prst="line">
            <a:avLst/>
          </a:prstGeom>
          <a:ln w="635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89" name="Line"/>
          <p:cNvSpPr/>
          <p:nvPr/>
        </p:nvSpPr>
        <p:spPr>
          <a:xfrm>
            <a:off x="9051669" y="3403922"/>
            <a:ext cx="381001" cy="609601"/>
          </a:xfrm>
          <a:prstGeom prst="line">
            <a:avLst/>
          </a:prstGeom>
          <a:ln w="635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2692" name="Group"/>
          <p:cNvGrpSpPr/>
          <p:nvPr/>
        </p:nvGrpSpPr>
        <p:grpSpPr>
          <a:xfrm>
            <a:off x="6689469" y="3403922"/>
            <a:ext cx="457201" cy="457201"/>
            <a:chOff x="0" y="0"/>
            <a:chExt cx="457200" cy="457200"/>
          </a:xfrm>
        </p:grpSpPr>
        <p:sp>
          <p:nvSpPr>
            <p:cNvPr id="269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691" name="A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grpSp>
        <p:nvGrpSpPr>
          <p:cNvPr id="2695" name="Group"/>
          <p:cNvGrpSpPr/>
          <p:nvPr/>
        </p:nvGrpSpPr>
        <p:grpSpPr>
          <a:xfrm>
            <a:off x="7756269" y="2946722"/>
            <a:ext cx="457201" cy="457201"/>
            <a:chOff x="0" y="0"/>
            <a:chExt cx="457200" cy="457200"/>
          </a:xfrm>
        </p:grpSpPr>
        <p:sp>
          <p:nvSpPr>
            <p:cNvPr id="269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694" name="F"/>
            <p:cNvSpPr txBox="1"/>
            <p:nvPr/>
          </p:nvSpPr>
          <p:spPr>
            <a:xfrm>
              <a:off x="83438" y="17904"/>
              <a:ext cx="2903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</p:grpSp>
      <p:grpSp>
        <p:nvGrpSpPr>
          <p:cNvPr id="2698" name="Group"/>
          <p:cNvGrpSpPr/>
          <p:nvPr/>
        </p:nvGrpSpPr>
        <p:grpSpPr>
          <a:xfrm>
            <a:off x="8823069" y="4927922"/>
            <a:ext cx="457201" cy="457201"/>
            <a:chOff x="0" y="0"/>
            <a:chExt cx="457200" cy="457200"/>
          </a:xfrm>
        </p:grpSpPr>
        <p:sp>
          <p:nvSpPr>
            <p:cNvPr id="269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697" name="E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</p:grpSp>
      <p:grpSp>
        <p:nvGrpSpPr>
          <p:cNvPr id="2701" name="Group"/>
          <p:cNvGrpSpPr/>
          <p:nvPr/>
        </p:nvGrpSpPr>
        <p:grpSpPr>
          <a:xfrm>
            <a:off x="9280269" y="4013522"/>
            <a:ext cx="457201" cy="457201"/>
            <a:chOff x="0" y="0"/>
            <a:chExt cx="457200" cy="457200"/>
          </a:xfrm>
        </p:grpSpPr>
        <p:sp>
          <p:nvSpPr>
            <p:cNvPr id="269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700" name="D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</p:grpSp>
      <p:grpSp>
        <p:nvGrpSpPr>
          <p:cNvPr id="2704" name="Group"/>
          <p:cNvGrpSpPr/>
          <p:nvPr/>
        </p:nvGrpSpPr>
        <p:grpSpPr>
          <a:xfrm>
            <a:off x="8746869" y="3022922"/>
            <a:ext cx="457201" cy="457201"/>
            <a:chOff x="0" y="0"/>
            <a:chExt cx="457200" cy="457200"/>
          </a:xfrm>
        </p:grpSpPr>
        <p:sp>
          <p:nvSpPr>
            <p:cNvPr id="270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703" name="C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</p:grpSp>
      <p:sp>
        <p:nvSpPr>
          <p:cNvPr id="2705" name="Line"/>
          <p:cNvSpPr/>
          <p:nvPr/>
        </p:nvSpPr>
        <p:spPr>
          <a:xfrm>
            <a:off x="8289668" y="4318322"/>
            <a:ext cx="609601" cy="6096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06" name="10"/>
          <p:cNvSpPr txBox="1"/>
          <p:nvPr/>
        </p:nvSpPr>
        <p:spPr>
          <a:xfrm>
            <a:off x="8375394" y="4296097"/>
            <a:ext cx="479426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2707" name="18"/>
          <p:cNvSpPr txBox="1"/>
          <p:nvPr/>
        </p:nvSpPr>
        <p:spPr>
          <a:xfrm>
            <a:off x="8646857" y="3827785"/>
            <a:ext cx="46831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18</a:t>
            </a:r>
          </a:p>
        </p:txBody>
      </p:sp>
      <p:sp>
        <p:nvSpPr>
          <p:cNvPr id="2708" name="3"/>
          <p:cNvSpPr txBox="1"/>
          <p:nvPr/>
        </p:nvSpPr>
        <p:spPr>
          <a:xfrm>
            <a:off x="9204069" y="3480122"/>
            <a:ext cx="304801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2709" name="4"/>
          <p:cNvSpPr txBox="1"/>
          <p:nvPr/>
        </p:nvSpPr>
        <p:spPr>
          <a:xfrm>
            <a:off x="8278557" y="3654747"/>
            <a:ext cx="304801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2710" name="3"/>
          <p:cNvSpPr txBox="1"/>
          <p:nvPr/>
        </p:nvSpPr>
        <p:spPr>
          <a:xfrm>
            <a:off x="8334119" y="2870522"/>
            <a:ext cx="304801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2711" name="7"/>
          <p:cNvSpPr txBox="1"/>
          <p:nvPr/>
        </p:nvSpPr>
        <p:spPr>
          <a:xfrm>
            <a:off x="7832469" y="3480122"/>
            <a:ext cx="304801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2712" name="8"/>
          <p:cNvSpPr txBox="1"/>
          <p:nvPr/>
        </p:nvSpPr>
        <p:spPr>
          <a:xfrm>
            <a:off x="7527669" y="3708722"/>
            <a:ext cx="304801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2713" name="Line"/>
          <p:cNvSpPr/>
          <p:nvPr/>
        </p:nvSpPr>
        <p:spPr>
          <a:xfrm flipV="1">
            <a:off x="7114919" y="3305497"/>
            <a:ext cx="685801" cy="3048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14" name="10"/>
          <p:cNvSpPr txBox="1"/>
          <p:nvPr/>
        </p:nvSpPr>
        <p:spPr>
          <a:xfrm>
            <a:off x="7146669" y="3175322"/>
            <a:ext cx="479426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2715" name="Line"/>
          <p:cNvSpPr/>
          <p:nvPr/>
        </p:nvSpPr>
        <p:spPr>
          <a:xfrm>
            <a:off x="8061069" y="2565722"/>
            <a:ext cx="2009776" cy="2514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63500">
            <a:solidFill>
              <a:srgbClr val="000000"/>
            </a:solidFill>
          </a:ln>
        </p:spPr>
        <p:txBody>
          <a:bodyPr lIns="45719" rIns="45719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716" name="2"/>
          <p:cNvSpPr txBox="1"/>
          <p:nvPr/>
        </p:nvSpPr>
        <p:spPr>
          <a:xfrm>
            <a:off x="9204069" y="2413322"/>
            <a:ext cx="304801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2717" name="Line"/>
          <p:cNvSpPr/>
          <p:nvPr/>
        </p:nvSpPr>
        <p:spPr>
          <a:xfrm flipH="1">
            <a:off x="9280269" y="4927922"/>
            <a:ext cx="228601" cy="195264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18" name="Week 12, CS502, Design and Analysis of Algorithm, Spring 2016…"/>
          <p:cNvSpPr txBox="1"/>
          <p:nvPr/>
        </p:nvSpPr>
        <p:spPr>
          <a:xfrm>
            <a:off x="1720592" y="247083"/>
            <a:ext cx="8451887" cy="1657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/>
          <a:lstStyle/>
          <a:p>
            <a:pPr algn="ctr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Week 12, CS502, Design and Analysis of Algorithm, Spring 2016</a:t>
            </a:r>
          </a:p>
          <a:p>
            <a:pPr algn="ctr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ctr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Student ID: ________________  Name: ________________</a:t>
            </a:r>
          </a:p>
          <a:p>
            <a:pPr algn="ctr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Student ID: ________________  Name: ________________</a:t>
            </a:r>
          </a:p>
          <a:p>
            <a:pPr algn="ctr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Student ID: ________________  Name: ________________</a:t>
            </a:r>
          </a:p>
        </p:txBody>
      </p:sp>
      <p:sp>
        <p:nvSpPr>
          <p:cNvPr id="2719" name="Start with any node, say D"/>
          <p:cNvSpPr txBox="1"/>
          <p:nvPr/>
        </p:nvSpPr>
        <p:spPr>
          <a:xfrm>
            <a:off x="4883605" y="2403606"/>
            <a:ext cx="289560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Start with any node, say D</a:t>
            </a:r>
          </a:p>
        </p:txBody>
      </p:sp>
      <p:graphicFrame>
        <p:nvGraphicFramePr>
          <p:cNvPr id="2720" name="Table"/>
          <p:cNvGraphicFramePr/>
          <p:nvPr/>
        </p:nvGraphicFramePr>
        <p:xfrm>
          <a:off x="2611311" y="2382366"/>
          <a:ext cx="2133600" cy="303370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51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723" name="Group"/>
          <p:cNvGrpSpPr/>
          <p:nvPr/>
        </p:nvGrpSpPr>
        <p:grpSpPr>
          <a:xfrm>
            <a:off x="9291225" y="4022114"/>
            <a:ext cx="457201" cy="457201"/>
            <a:chOff x="0" y="0"/>
            <a:chExt cx="457200" cy="457200"/>
          </a:xfrm>
        </p:grpSpPr>
        <p:sp>
          <p:nvSpPr>
            <p:cNvPr id="272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722" name="D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</p:grpSp>
      <p:sp>
        <p:nvSpPr>
          <p:cNvPr id="2724" name="Fill in the above table (5pt)…"/>
          <p:cNvSpPr txBox="1"/>
          <p:nvPr/>
        </p:nvSpPr>
        <p:spPr>
          <a:xfrm>
            <a:off x="2460828" y="5886296"/>
            <a:ext cx="6244099" cy="81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Fill in the above table (5pt)</a:t>
            </a:r>
          </a:p>
          <a:p>
            <a:pPr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cost of the minimum spanning tree? (1pt)</a:t>
            </a:r>
          </a:p>
        </p:txBody>
      </p:sp>
      <p:grpSp>
        <p:nvGrpSpPr>
          <p:cNvPr id="2727" name="Group"/>
          <p:cNvGrpSpPr/>
          <p:nvPr/>
        </p:nvGrpSpPr>
        <p:grpSpPr>
          <a:xfrm>
            <a:off x="8761043" y="3005798"/>
            <a:ext cx="457201" cy="457201"/>
            <a:chOff x="0" y="0"/>
            <a:chExt cx="457200" cy="457200"/>
          </a:xfrm>
        </p:grpSpPr>
        <p:sp>
          <p:nvSpPr>
            <p:cNvPr id="272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726" name="C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</p:grpSp>
      <p:grpSp>
        <p:nvGrpSpPr>
          <p:cNvPr id="2730" name="Group"/>
          <p:cNvGrpSpPr/>
          <p:nvPr/>
        </p:nvGrpSpPr>
        <p:grpSpPr>
          <a:xfrm>
            <a:off x="7753729" y="2915773"/>
            <a:ext cx="457201" cy="457201"/>
            <a:chOff x="0" y="0"/>
            <a:chExt cx="457200" cy="457200"/>
          </a:xfrm>
        </p:grpSpPr>
        <p:sp>
          <p:nvSpPr>
            <p:cNvPr id="272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729" name="F"/>
            <p:cNvSpPr txBox="1"/>
            <p:nvPr/>
          </p:nvSpPr>
          <p:spPr>
            <a:xfrm>
              <a:off x="83438" y="17904"/>
              <a:ext cx="2903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</p:grpSp>
      <p:grpSp>
        <p:nvGrpSpPr>
          <p:cNvPr id="2733" name="Group"/>
          <p:cNvGrpSpPr/>
          <p:nvPr/>
        </p:nvGrpSpPr>
        <p:grpSpPr>
          <a:xfrm>
            <a:off x="8842065" y="4932330"/>
            <a:ext cx="457201" cy="457201"/>
            <a:chOff x="0" y="0"/>
            <a:chExt cx="457200" cy="457200"/>
          </a:xfrm>
        </p:grpSpPr>
        <p:sp>
          <p:nvSpPr>
            <p:cNvPr id="273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732" name="E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</p:grpSp>
      <p:grpSp>
        <p:nvGrpSpPr>
          <p:cNvPr id="2736" name="Group"/>
          <p:cNvGrpSpPr/>
          <p:nvPr/>
        </p:nvGrpSpPr>
        <p:grpSpPr>
          <a:xfrm>
            <a:off x="7908669" y="3937322"/>
            <a:ext cx="457201" cy="457201"/>
            <a:chOff x="0" y="0"/>
            <a:chExt cx="457200" cy="457200"/>
          </a:xfrm>
        </p:grpSpPr>
        <p:sp>
          <p:nvSpPr>
            <p:cNvPr id="273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735" name="B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B</a:t>
              </a:r>
            </a:p>
          </p:txBody>
        </p:sp>
      </p:grpSp>
      <p:grpSp>
        <p:nvGrpSpPr>
          <p:cNvPr id="2739" name="Group"/>
          <p:cNvGrpSpPr/>
          <p:nvPr/>
        </p:nvGrpSpPr>
        <p:grpSpPr>
          <a:xfrm>
            <a:off x="7910218" y="3933868"/>
            <a:ext cx="457201" cy="457201"/>
            <a:chOff x="0" y="0"/>
            <a:chExt cx="457200" cy="457200"/>
          </a:xfrm>
        </p:grpSpPr>
        <p:sp>
          <p:nvSpPr>
            <p:cNvPr id="273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738" name="B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B</a:t>
              </a:r>
            </a:p>
          </p:txBody>
        </p:sp>
      </p:grp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1" name="Prim’s Algorithm"/>
          <p:cNvSpPr txBox="1">
            <a:spLocks noGrp="1"/>
          </p:cNvSpPr>
          <p:nvPr>
            <p:ph type="title"/>
          </p:nvPr>
        </p:nvSpPr>
        <p:spPr>
          <a:xfrm>
            <a:off x="2214084" y="1363457"/>
            <a:ext cx="77724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Prim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</a:t>
            </a:r>
          </a:p>
        </p:txBody>
      </p:sp>
      <p:sp>
        <p:nvSpPr>
          <p:cNvPr id="2742" name="Line"/>
          <p:cNvSpPr/>
          <p:nvPr/>
        </p:nvSpPr>
        <p:spPr>
          <a:xfrm flipH="1">
            <a:off x="9237407" y="4242122"/>
            <a:ext cx="381001" cy="7620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43" name="25"/>
          <p:cNvSpPr txBox="1"/>
          <p:nvPr/>
        </p:nvSpPr>
        <p:spPr>
          <a:xfrm>
            <a:off x="9004044" y="4567559"/>
            <a:ext cx="479426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25</a:t>
            </a:r>
          </a:p>
        </p:txBody>
      </p:sp>
      <p:sp>
        <p:nvSpPr>
          <p:cNvPr id="2744" name="Line"/>
          <p:cNvSpPr/>
          <p:nvPr/>
        </p:nvSpPr>
        <p:spPr>
          <a:xfrm>
            <a:off x="7984869" y="3251522"/>
            <a:ext cx="152401" cy="6858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45" name="Line"/>
          <p:cNvSpPr/>
          <p:nvPr/>
        </p:nvSpPr>
        <p:spPr>
          <a:xfrm flipV="1">
            <a:off x="8289669" y="3403922"/>
            <a:ext cx="533401" cy="762001"/>
          </a:xfrm>
          <a:prstGeom prst="line">
            <a:avLst/>
          </a:prstGeom>
          <a:ln w="635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46" name="Line"/>
          <p:cNvSpPr/>
          <p:nvPr/>
        </p:nvSpPr>
        <p:spPr>
          <a:xfrm flipH="1" flipV="1">
            <a:off x="8137269" y="3327722"/>
            <a:ext cx="1219201" cy="8382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47" name="Line"/>
          <p:cNvSpPr/>
          <p:nvPr/>
        </p:nvSpPr>
        <p:spPr>
          <a:xfrm>
            <a:off x="6994269" y="3708722"/>
            <a:ext cx="914401" cy="381001"/>
          </a:xfrm>
          <a:prstGeom prst="line">
            <a:avLst/>
          </a:prstGeom>
          <a:ln w="635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48" name="Line"/>
          <p:cNvSpPr/>
          <p:nvPr/>
        </p:nvSpPr>
        <p:spPr>
          <a:xfrm>
            <a:off x="8181719" y="3099122"/>
            <a:ext cx="609601" cy="1"/>
          </a:xfrm>
          <a:prstGeom prst="line">
            <a:avLst/>
          </a:prstGeom>
          <a:ln w="635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49" name="Line"/>
          <p:cNvSpPr/>
          <p:nvPr/>
        </p:nvSpPr>
        <p:spPr>
          <a:xfrm>
            <a:off x="9051669" y="3403922"/>
            <a:ext cx="381001" cy="609601"/>
          </a:xfrm>
          <a:prstGeom prst="line">
            <a:avLst/>
          </a:prstGeom>
          <a:ln w="635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50" name="Circle"/>
          <p:cNvSpPr/>
          <p:nvPr/>
        </p:nvSpPr>
        <p:spPr>
          <a:xfrm>
            <a:off x="6689469" y="3403922"/>
            <a:ext cx="457201" cy="457201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751" name="A"/>
          <p:cNvSpPr txBox="1"/>
          <p:nvPr/>
        </p:nvSpPr>
        <p:spPr>
          <a:xfrm>
            <a:off x="6755940" y="3421826"/>
            <a:ext cx="324258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A</a:t>
            </a:r>
          </a:p>
        </p:txBody>
      </p:sp>
      <p:grpSp>
        <p:nvGrpSpPr>
          <p:cNvPr id="2754" name="Group"/>
          <p:cNvGrpSpPr/>
          <p:nvPr/>
        </p:nvGrpSpPr>
        <p:grpSpPr>
          <a:xfrm>
            <a:off x="8823069" y="4927922"/>
            <a:ext cx="457201" cy="457201"/>
            <a:chOff x="0" y="0"/>
            <a:chExt cx="457200" cy="457200"/>
          </a:xfrm>
        </p:grpSpPr>
        <p:sp>
          <p:nvSpPr>
            <p:cNvPr id="275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753" name="E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</p:grpSp>
      <p:sp>
        <p:nvSpPr>
          <p:cNvPr id="2755" name="Circle"/>
          <p:cNvSpPr/>
          <p:nvPr/>
        </p:nvSpPr>
        <p:spPr>
          <a:xfrm>
            <a:off x="7756269" y="2946722"/>
            <a:ext cx="457201" cy="457201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756" name="F"/>
          <p:cNvSpPr txBox="1"/>
          <p:nvPr/>
        </p:nvSpPr>
        <p:spPr>
          <a:xfrm>
            <a:off x="7839707" y="2964626"/>
            <a:ext cx="290325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F</a:t>
            </a:r>
          </a:p>
        </p:txBody>
      </p:sp>
      <p:grpSp>
        <p:nvGrpSpPr>
          <p:cNvPr id="2759" name="Group"/>
          <p:cNvGrpSpPr/>
          <p:nvPr/>
        </p:nvGrpSpPr>
        <p:grpSpPr>
          <a:xfrm>
            <a:off x="9280269" y="4013522"/>
            <a:ext cx="457201" cy="457201"/>
            <a:chOff x="0" y="0"/>
            <a:chExt cx="457200" cy="457200"/>
          </a:xfrm>
        </p:grpSpPr>
        <p:sp>
          <p:nvSpPr>
            <p:cNvPr id="275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758" name="D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</p:grpSp>
      <p:grpSp>
        <p:nvGrpSpPr>
          <p:cNvPr id="2762" name="Group"/>
          <p:cNvGrpSpPr/>
          <p:nvPr/>
        </p:nvGrpSpPr>
        <p:grpSpPr>
          <a:xfrm>
            <a:off x="8746869" y="3022922"/>
            <a:ext cx="457201" cy="457201"/>
            <a:chOff x="0" y="0"/>
            <a:chExt cx="457200" cy="457200"/>
          </a:xfrm>
        </p:grpSpPr>
        <p:sp>
          <p:nvSpPr>
            <p:cNvPr id="276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761" name="C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</p:grpSp>
      <p:sp>
        <p:nvSpPr>
          <p:cNvPr id="2763" name="Line"/>
          <p:cNvSpPr/>
          <p:nvPr/>
        </p:nvSpPr>
        <p:spPr>
          <a:xfrm>
            <a:off x="8289668" y="4318322"/>
            <a:ext cx="609601" cy="6096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64" name="10"/>
          <p:cNvSpPr txBox="1"/>
          <p:nvPr/>
        </p:nvSpPr>
        <p:spPr>
          <a:xfrm>
            <a:off x="8375394" y="4296097"/>
            <a:ext cx="479426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2765" name="18"/>
          <p:cNvSpPr txBox="1"/>
          <p:nvPr/>
        </p:nvSpPr>
        <p:spPr>
          <a:xfrm>
            <a:off x="8646857" y="3827785"/>
            <a:ext cx="46831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18</a:t>
            </a:r>
          </a:p>
        </p:txBody>
      </p:sp>
      <p:sp>
        <p:nvSpPr>
          <p:cNvPr id="2766" name="3"/>
          <p:cNvSpPr txBox="1"/>
          <p:nvPr/>
        </p:nvSpPr>
        <p:spPr>
          <a:xfrm>
            <a:off x="9204069" y="3480122"/>
            <a:ext cx="304801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2767" name="4"/>
          <p:cNvSpPr txBox="1"/>
          <p:nvPr/>
        </p:nvSpPr>
        <p:spPr>
          <a:xfrm>
            <a:off x="8278557" y="3654747"/>
            <a:ext cx="304801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2768" name="3"/>
          <p:cNvSpPr txBox="1"/>
          <p:nvPr/>
        </p:nvSpPr>
        <p:spPr>
          <a:xfrm>
            <a:off x="8334119" y="2870522"/>
            <a:ext cx="304801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2769" name="7"/>
          <p:cNvSpPr txBox="1"/>
          <p:nvPr/>
        </p:nvSpPr>
        <p:spPr>
          <a:xfrm>
            <a:off x="7832469" y="3480122"/>
            <a:ext cx="304801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2770" name="8"/>
          <p:cNvSpPr txBox="1"/>
          <p:nvPr/>
        </p:nvSpPr>
        <p:spPr>
          <a:xfrm>
            <a:off x="7527669" y="3708722"/>
            <a:ext cx="304801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2771" name="Line"/>
          <p:cNvSpPr/>
          <p:nvPr/>
        </p:nvSpPr>
        <p:spPr>
          <a:xfrm flipV="1">
            <a:off x="7114919" y="3305497"/>
            <a:ext cx="685801" cy="3048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72" name="10"/>
          <p:cNvSpPr txBox="1"/>
          <p:nvPr/>
        </p:nvSpPr>
        <p:spPr>
          <a:xfrm>
            <a:off x="7146669" y="3175322"/>
            <a:ext cx="479426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2773" name="Line"/>
          <p:cNvSpPr/>
          <p:nvPr/>
        </p:nvSpPr>
        <p:spPr>
          <a:xfrm>
            <a:off x="8061069" y="2565722"/>
            <a:ext cx="2009776" cy="2514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63500">
            <a:solidFill>
              <a:srgbClr val="000000"/>
            </a:solidFill>
          </a:ln>
        </p:spPr>
        <p:txBody>
          <a:bodyPr lIns="45719" rIns="45719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774" name="2"/>
          <p:cNvSpPr txBox="1"/>
          <p:nvPr/>
        </p:nvSpPr>
        <p:spPr>
          <a:xfrm>
            <a:off x="9204069" y="2413322"/>
            <a:ext cx="304801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2775" name="Line"/>
          <p:cNvSpPr/>
          <p:nvPr/>
        </p:nvSpPr>
        <p:spPr>
          <a:xfrm flipH="1">
            <a:off x="9280269" y="4927922"/>
            <a:ext cx="228601" cy="195264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76" name="Week 12, CS502, Design and Analysis of Algorithm, Spring 2016…"/>
          <p:cNvSpPr txBox="1"/>
          <p:nvPr/>
        </p:nvSpPr>
        <p:spPr>
          <a:xfrm>
            <a:off x="1720592" y="247083"/>
            <a:ext cx="8451887" cy="1657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/>
          <a:lstStyle/>
          <a:p>
            <a:pPr algn="ctr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Week 12, CS502, Design and Analysis of Algorithm, Spring 2016</a:t>
            </a:r>
          </a:p>
          <a:p>
            <a:pPr algn="ctr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ctr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Student ID: ________________  Name: ________________</a:t>
            </a:r>
          </a:p>
          <a:p>
            <a:pPr algn="ctr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Student ID: ________________  Name: ________________</a:t>
            </a:r>
          </a:p>
          <a:p>
            <a:pPr algn="ctr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Student ID: ________________  Name: ________________</a:t>
            </a:r>
          </a:p>
        </p:txBody>
      </p:sp>
      <p:sp>
        <p:nvSpPr>
          <p:cNvPr id="2777" name="Start with any node, say D"/>
          <p:cNvSpPr txBox="1"/>
          <p:nvPr/>
        </p:nvSpPr>
        <p:spPr>
          <a:xfrm>
            <a:off x="4883605" y="2403606"/>
            <a:ext cx="289560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Start with any node, say D</a:t>
            </a:r>
          </a:p>
        </p:txBody>
      </p:sp>
      <p:graphicFrame>
        <p:nvGraphicFramePr>
          <p:cNvPr id="2778" name="Table"/>
          <p:cNvGraphicFramePr/>
          <p:nvPr/>
        </p:nvGraphicFramePr>
        <p:xfrm>
          <a:off x="2611311" y="2382366"/>
          <a:ext cx="2133600" cy="303370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51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solidFill>
                            <a:srgbClr val="FF0000"/>
                          </a:solidFill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53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781" name="Group"/>
          <p:cNvGrpSpPr/>
          <p:nvPr/>
        </p:nvGrpSpPr>
        <p:grpSpPr>
          <a:xfrm>
            <a:off x="9291225" y="4022114"/>
            <a:ext cx="457201" cy="457201"/>
            <a:chOff x="0" y="0"/>
            <a:chExt cx="457200" cy="457200"/>
          </a:xfrm>
        </p:grpSpPr>
        <p:sp>
          <p:nvSpPr>
            <p:cNvPr id="277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780" name="D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</p:grpSp>
      <p:sp>
        <p:nvSpPr>
          <p:cNvPr id="2782" name="Fill in the above table (5pt)…"/>
          <p:cNvSpPr txBox="1"/>
          <p:nvPr/>
        </p:nvSpPr>
        <p:spPr>
          <a:xfrm>
            <a:off x="2460828" y="5886296"/>
            <a:ext cx="6244099" cy="81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Fill in the above table (5pt)</a:t>
            </a:r>
          </a:p>
          <a:p>
            <a:pPr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cost of the minimum spanning tree? (1pt)    20</a:t>
            </a:r>
          </a:p>
        </p:txBody>
      </p:sp>
      <p:grpSp>
        <p:nvGrpSpPr>
          <p:cNvPr id="2785" name="Group"/>
          <p:cNvGrpSpPr/>
          <p:nvPr/>
        </p:nvGrpSpPr>
        <p:grpSpPr>
          <a:xfrm>
            <a:off x="8761043" y="3005798"/>
            <a:ext cx="457201" cy="457201"/>
            <a:chOff x="0" y="0"/>
            <a:chExt cx="457200" cy="457200"/>
          </a:xfrm>
        </p:grpSpPr>
        <p:sp>
          <p:nvSpPr>
            <p:cNvPr id="278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784" name="C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</p:grpSp>
      <p:grpSp>
        <p:nvGrpSpPr>
          <p:cNvPr id="2788" name="Group"/>
          <p:cNvGrpSpPr/>
          <p:nvPr/>
        </p:nvGrpSpPr>
        <p:grpSpPr>
          <a:xfrm>
            <a:off x="7753729" y="2915773"/>
            <a:ext cx="457201" cy="457201"/>
            <a:chOff x="0" y="0"/>
            <a:chExt cx="457200" cy="457200"/>
          </a:xfrm>
        </p:grpSpPr>
        <p:sp>
          <p:nvSpPr>
            <p:cNvPr id="278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787" name="F"/>
            <p:cNvSpPr txBox="1"/>
            <p:nvPr/>
          </p:nvSpPr>
          <p:spPr>
            <a:xfrm>
              <a:off x="83438" y="17904"/>
              <a:ext cx="2903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</p:grpSp>
      <p:grpSp>
        <p:nvGrpSpPr>
          <p:cNvPr id="2791" name="Group"/>
          <p:cNvGrpSpPr/>
          <p:nvPr/>
        </p:nvGrpSpPr>
        <p:grpSpPr>
          <a:xfrm>
            <a:off x="8842065" y="4932330"/>
            <a:ext cx="457201" cy="457201"/>
            <a:chOff x="0" y="0"/>
            <a:chExt cx="457200" cy="457200"/>
          </a:xfrm>
        </p:grpSpPr>
        <p:sp>
          <p:nvSpPr>
            <p:cNvPr id="278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790" name="E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</p:grpSp>
      <p:grpSp>
        <p:nvGrpSpPr>
          <p:cNvPr id="2794" name="Group"/>
          <p:cNvGrpSpPr/>
          <p:nvPr/>
        </p:nvGrpSpPr>
        <p:grpSpPr>
          <a:xfrm>
            <a:off x="7908669" y="3937322"/>
            <a:ext cx="457201" cy="457201"/>
            <a:chOff x="0" y="0"/>
            <a:chExt cx="457200" cy="457200"/>
          </a:xfrm>
        </p:grpSpPr>
        <p:sp>
          <p:nvSpPr>
            <p:cNvPr id="279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793" name="B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B</a:t>
              </a:r>
            </a:p>
          </p:txBody>
        </p:sp>
      </p:grpSp>
      <p:grpSp>
        <p:nvGrpSpPr>
          <p:cNvPr id="2797" name="Group"/>
          <p:cNvGrpSpPr/>
          <p:nvPr/>
        </p:nvGrpSpPr>
        <p:grpSpPr>
          <a:xfrm>
            <a:off x="7910218" y="3933868"/>
            <a:ext cx="457201" cy="457201"/>
            <a:chOff x="0" y="0"/>
            <a:chExt cx="457200" cy="457200"/>
          </a:xfrm>
        </p:grpSpPr>
        <p:sp>
          <p:nvSpPr>
            <p:cNvPr id="279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796" name="B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B</a:t>
              </a:r>
            </a:p>
          </p:txBody>
        </p:sp>
      </p:grp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SVU CS502"/>
          <p:cNvSpPr txBox="1"/>
          <p:nvPr/>
        </p:nvSpPr>
        <p:spPr>
          <a:xfrm>
            <a:off x="4038600" y="6400413"/>
            <a:ext cx="411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endParaRPr dirty="0"/>
          </a:p>
        </p:txBody>
      </p:sp>
      <p:sp>
        <p:nvSpPr>
          <p:cNvPr id="2800" name="Design and Analysis of Algorithms Lecture-6: Shortest Path Trees"/>
          <p:cNvSpPr txBox="1">
            <a:spLocks noGrp="1"/>
          </p:cNvSpPr>
          <p:nvPr>
            <p:ph type="ctrTitle"/>
          </p:nvPr>
        </p:nvSpPr>
        <p:spPr>
          <a:xfrm>
            <a:off x="914400" y="1351280"/>
            <a:ext cx="10439400" cy="250952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>
              <a:defRPr sz="6000"/>
            </a:pPr>
            <a:r>
              <a:rPr sz="4800"/>
              <a:t>Design and Analysis of Algorithms Lecture-6: Shortest Path Trees</a:t>
            </a:r>
          </a:p>
        </p:txBody>
      </p:sp>
      <p:sp>
        <p:nvSpPr>
          <p:cNvPr id="2801" name="Dr. Chung-Wen Albert Tsao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4348479"/>
            <a:ext cx="9144000" cy="90932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>
              <a:defRPr sz="2400"/>
            </a:pPr>
            <a:r>
              <a:rPr sz="3600"/>
              <a:t>Dr. Chung-Wen Albert Tsao</a:t>
            </a:r>
          </a:p>
        </p:txBody>
      </p:sp>
      <p:sp>
        <p:nvSpPr>
          <p:cNvPr id="2802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8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53</a:t>
            </a:fld>
            <a:endParaRPr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Single-Source Shortest Path Probl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Single-Source Shortest Path Problem </a:t>
            </a:r>
          </a:p>
        </p:txBody>
      </p:sp>
      <p:sp>
        <p:nvSpPr>
          <p:cNvPr id="2806" name="Finding shortest paths from source s to all other vertices in the graph.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998493" cy="644237"/>
          </a:xfrm>
          <a:prstGeom prst="rect">
            <a:avLst/>
          </a:prstGeom>
        </p:spPr>
        <p:txBody>
          <a:bodyPr/>
          <a:lstStyle/>
          <a:p>
            <a:pPr marL="0" indent="0" defTabSz="877823">
              <a:lnSpc>
                <a:spcPct val="100000"/>
              </a:lnSpc>
              <a:spcBef>
                <a:spcPts val="700"/>
              </a:spcBef>
              <a:buSzTx/>
              <a:buNone/>
              <a:defRPr sz="307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Finding shortest paths from source s to all other vertices in the graph.</a:t>
            </a:r>
          </a:p>
        </p:txBody>
      </p:sp>
      <p:sp>
        <p:nvSpPr>
          <p:cNvPr id="28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54</a:t>
            </a:fld>
            <a:endParaRPr/>
          </a:p>
        </p:txBody>
      </p:sp>
      <p:grpSp>
        <p:nvGrpSpPr>
          <p:cNvPr id="2855" name="Group"/>
          <p:cNvGrpSpPr/>
          <p:nvPr/>
        </p:nvGrpSpPr>
        <p:grpSpPr>
          <a:xfrm>
            <a:off x="3980524" y="2340694"/>
            <a:ext cx="4552698" cy="3904035"/>
            <a:chOff x="0" y="0"/>
            <a:chExt cx="4552697" cy="3904034"/>
          </a:xfrm>
        </p:grpSpPr>
        <p:sp>
          <p:nvSpPr>
            <p:cNvPr id="2808" name="4"/>
            <p:cNvSpPr txBox="1"/>
            <p:nvPr/>
          </p:nvSpPr>
          <p:spPr>
            <a:xfrm>
              <a:off x="69538" y="1963427"/>
              <a:ext cx="392686" cy="3698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4</a:t>
              </a:r>
            </a:p>
          </p:txBody>
        </p:sp>
        <p:sp>
          <p:nvSpPr>
            <p:cNvPr id="2809" name="Line"/>
            <p:cNvSpPr/>
            <p:nvPr/>
          </p:nvSpPr>
          <p:spPr>
            <a:xfrm flipH="1">
              <a:off x="3478949" y="2356112"/>
              <a:ext cx="490857" cy="98171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10" name="25"/>
            <p:cNvSpPr txBox="1"/>
            <p:nvPr/>
          </p:nvSpPr>
          <p:spPr>
            <a:xfrm>
              <a:off x="3178298" y="2775386"/>
              <a:ext cx="617662" cy="3698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25</a:t>
              </a:r>
            </a:p>
          </p:txBody>
        </p:sp>
        <p:sp>
          <p:nvSpPr>
            <p:cNvPr id="2811" name="Line"/>
            <p:cNvSpPr/>
            <p:nvPr/>
          </p:nvSpPr>
          <p:spPr>
            <a:xfrm>
              <a:off x="1865256" y="1079885"/>
              <a:ext cx="196343" cy="88354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12" name="Line"/>
            <p:cNvSpPr/>
            <p:nvPr/>
          </p:nvSpPr>
          <p:spPr>
            <a:xfrm flipV="1">
              <a:off x="2257941" y="1276227"/>
              <a:ext cx="687200" cy="98171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13" name="Line"/>
            <p:cNvSpPr/>
            <p:nvPr/>
          </p:nvSpPr>
          <p:spPr>
            <a:xfrm flipH="1" flipV="1">
              <a:off x="2061599" y="1178056"/>
              <a:ext cx="1570742" cy="1079886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14" name="Line"/>
            <p:cNvSpPr/>
            <p:nvPr/>
          </p:nvSpPr>
          <p:spPr>
            <a:xfrm flipV="1">
              <a:off x="490856" y="2356112"/>
              <a:ext cx="1276229" cy="392687"/>
            </a:xfrm>
            <a:prstGeom prst="lin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15" name="Line"/>
            <p:cNvSpPr/>
            <p:nvPr/>
          </p:nvSpPr>
          <p:spPr>
            <a:xfrm flipV="1">
              <a:off x="1807989" y="2485304"/>
              <a:ext cx="1865257" cy="981715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16" name="Line"/>
            <p:cNvSpPr/>
            <p:nvPr/>
          </p:nvSpPr>
          <p:spPr>
            <a:xfrm flipV="1">
              <a:off x="294514" y="1865255"/>
              <a:ext cx="98172" cy="687201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17" name="Line"/>
            <p:cNvSpPr/>
            <p:nvPr/>
          </p:nvSpPr>
          <p:spPr>
            <a:xfrm>
              <a:off x="2118865" y="883542"/>
              <a:ext cx="785372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18" name="Line"/>
            <p:cNvSpPr/>
            <p:nvPr/>
          </p:nvSpPr>
          <p:spPr>
            <a:xfrm>
              <a:off x="3239655" y="1276227"/>
              <a:ext cx="490858" cy="785372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19" name="Circle"/>
            <p:cNvSpPr/>
            <p:nvPr/>
          </p:nvSpPr>
          <p:spPr>
            <a:xfrm>
              <a:off x="0" y="2454284"/>
              <a:ext cx="589029" cy="589029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820" name="H"/>
            <p:cNvSpPr txBox="1"/>
            <p:nvPr/>
          </p:nvSpPr>
          <p:spPr>
            <a:xfrm>
              <a:off x="74708" y="2477350"/>
              <a:ext cx="439612" cy="5428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H</a:t>
              </a:r>
            </a:p>
          </p:txBody>
        </p:sp>
        <p:sp>
          <p:nvSpPr>
            <p:cNvPr id="2821" name="Circle"/>
            <p:cNvSpPr/>
            <p:nvPr/>
          </p:nvSpPr>
          <p:spPr>
            <a:xfrm>
              <a:off x="1767084" y="1963427"/>
              <a:ext cx="589029" cy="589029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822" name="B"/>
            <p:cNvSpPr txBox="1"/>
            <p:nvPr/>
          </p:nvSpPr>
          <p:spPr>
            <a:xfrm>
              <a:off x="1863556" y="1986493"/>
              <a:ext cx="396086" cy="5428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B</a:t>
              </a:r>
            </a:p>
          </p:txBody>
        </p:sp>
        <p:sp>
          <p:nvSpPr>
            <p:cNvPr id="2823" name="Circle"/>
            <p:cNvSpPr/>
            <p:nvPr/>
          </p:nvSpPr>
          <p:spPr>
            <a:xfrm>
              <a:off x="1570741" y="687199"/>
              <a:ext cx="589030" cy="589029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824" name="F"/>
            <p:cNvSpPr txBox="1"/>
            <p:nvPr/>
          </p:nvSpPr>
          <p:spPr>
            <a:xfrm>
              <a:off x="1678238" y="710265"/>
              <a:ext cx="374036" cy="5428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  <p:sp>
          <p:nvSpPr>
            <p:cNvPr id="2825" name="Circle"/>
            <p:cNvSpPr/>
            <p:nvPr/>
          </p:nvSpPr>
          <p:spPr>
            <a:xfrm>
              <a:off x="2945141" y="3239654"/>
              <a:ext cx="589029" cy="58903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826" name="E"/>
            <p:cNvSpPr txBox="1"/>
            <p:nvPr/>
          </p:nvSpPr>
          <p:spPr>
            <a:xfrm>
              <a:off x="3041612" y="3262721"/>
              <a:ext cx="396087" cy="5428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  <p:sp>
          <p:nvSpPr>
            <p:cNvPr id="2827" name="Circle"/>
            <p:cNvSpPr/>
            <p:nvPr/>
          </p:nvSpPr>
          <p:spPr>
            <a:xfrm>
              <a:off x="3534169" y="2061598"/>
              <a:ext cx="589029" cy="589029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828" name="D"/>
            <p:cNvSpPr txBox="1"/>
            <p:nvPr/>
          </p:nvSpPr>
          <p:spPr>
            <a:xfrm>
              <a:off x="3619807" y="2084665"/>
              <a:ext cx="417753" cy="5428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  <p:sp>
          <p:nvSpPr>
            <p:cNvPr id="2829" name="Circle"/>
            <p:cNvSpPr/>
            <p:nvPr/>
          </p:nvSpPr>
          <p:spPr>
            <a:xfrm>
              <a:off x="2846969" y="785370"/>
              <a:ext cx="589030" cy="58903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830" name="C"/>
            <p:cNvSpPr txBox="1"/>
            <p:nvPr/>
          </p:nvSpPr>
          <p:spPr>
            <a:xfrm>
              <a:off x="2932607" y="808437"/>
              <a:ext cx="417754" cy="5428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  <p:sp>
          <p:nvSpPr>
            <p:cNvPr id="2831" name="Circle"/>
            <p:cNvSpPr/>
            <p:nvPr/>
          </p:nvSpPr>
          <p:spPr>
            <a:xfrm>
              <a:off x="1276227" y="3239654"/>
              <a:ext cx="589030" cy="58903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832" name="G"/>
            <p:cNvSpPr txBox="1"/>
            <p:nvPr/>
          </p:nvSpPr>
          <p:spPr>
            <a:xfrm>
              <a:off x="1350936" y="3262721"/>
              <a:ext cx="439612" cy="5428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G</a:t>
              </a:r>
            </a:p>
          </p:txBody>
        </p:sp>
        <p:sp>
          <p:nvSpPr>
            <p:cNvPr id="2833" name="Line"/>
            <p:cNvSpPr/>
            <p:nvPr/>
          </p:nvSpPr>
          <p:spPr>
            <a:xfrm>
              <a:off x="2257941" y="2454284"/>
              <a:ext cx="785372" cy="78537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34" name="Line"/>
            <p:cNvSpPr/>
            <p:nvPr/>
          </p:nvSpPr>
          <p:spPr>
            <a:xfrm flipH="1">
              <a:off x="1865256" y="3632340"/>
              <a:ext cx="1079886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35" name="Line"/>
            <p:cNvSpPr/>
            <p:nvPr/>
          </p:nvSpPr>
          <p:spPr>
            <a:xfrm flipH="1" flipV="1">
              <a:off x="490856" y="2945140"/>
              <a:ext cx="785372" cy="490858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36" name="7"/>
            <p:cNvSpPr txBox="1"/>
            <p:nvPr/>
          </p:nvSpPr>
          <p:spPr>
            <a:xfrm>
              <a:off x="2257941" y="3534169"/>
              <a:ext cx="392686" cy="3698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7</a:t>
              </a:r>
            </a:p>
          </p:txBody>
        </p:sp>
        <p:sp>
          <p:nvSpPr>
            <p:cNvPr id="2837" name="2"/>
            <p:cNvSpPr txBox="1"/>
            <p:nvPr/>
          </p:nvSpPr>
          <p:spPr>
            <a:xfrm>
              <a:off x="2032965" y="2861286"/>
              <a:ext cx="392686" cy="3698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</a:t>
              </a:r>
            </a:p>
          </p:txBody>
        </p:sp>
        <p:sp>
          <p:nvSpPr>
            <p:cNvPr id="2838" name="10"/>
            <p:cNvSpPr txBox="1"/>
            <p:nvPr/>
          </p:nvSpPr>
          <p:spPr>
            <a:xfrm>
              <a:off x="2368384" y="2425650"/>
              <a:ext cx="617662" cy="3698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10</a:t>
              </a:r>
            </a:p>
          </p:txBody>
        </p:sp>
        <p:sp>
          <p:nvSpPr>
            <p:cNvPr id="2839" name="18"/>
            <p:cNvSpPr txBox="1"/>
            <p:nvPr/>
          </p:nvSpPr>
          <p:spPr>
            <a:xfrm>
              <a:off x="2718120" y="1822306"/>
              <a:ext cx="603346" cy="3698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18</a:t>
              </a:r>
            </a:p>
          </p:txBody>
        </p:sp>
        <p:sp>
          <p:nvSpPr>
            <p:cNvPr id="2840" name="1"/>
            <p:cNvSpPr txBox="1"/>
            <p:nvPr/>
          </p:nvSpPr>
          <p:spPr>
            <a:xfrm>
              <a:off x="3435998" y="1374399"/>
              <a:ext cx="392686" cy="3698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</a:t>
              </a:r>
            </a:p>
          </p:txBody>
        </p:sp>
        <p:sp>
          <p:nvSpPr>
            <p:cNvPr id="2841" name="4"/>
            <p:cNvSpPr txBox="1"/>
            <p:nvPr/>
          </p:nvSpPr>
          <p:spPr>
            <a:xfrm>
              <a:off x="2243625" y="1599375"/>
              <a:ext cx="392687" cy="3698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4</a:t>
              </a:r>
            </a:p>
          </p:txBody>
        </p:sp>
        <p:sp>
          <p:nvSpPr>
            <p:cNvPr id="2842" name="3"/>
            <p:cNvSpPr txBox="1"/>
            <p:nvPr/>
          </p:nvSpPr>
          <p:spPr>
            <a:xfrm>
              <a:off x="2315208" y="589028"/>
              <a:ext cx="392686" cy="3698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3</a:t>
              </a:r>
            </a:p>
          </p:txBody>
        </p:sp>
        <p:sp>
          <p:nvSpPr>
            <p:cNvPr id="2843" name="7"/>
            <p:cNvSpPr txBox="1"/>
            <p:nvPr/>
          </p:nvSpPr>
          <p:spPr>
            <a:xfrm>
              <a:off x="1668913" y="1374399"/>
              <a:ext cx="392686" cy="3698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7</a:t>
              </a:r>
            </a:p>
          </p:txBody>
        </p:sp>
        <p:sp>
          <p:nvSpPr>
            <p:cNvPr id="2844" name="8"/>
            <p:cNvSpPr txBox="1"/>
            <p:nvPr/>
          </p:nvSpPr>
          <p:spPr>
            <a:xfrm>
              <a:off x="1276227" y="1668913"/>
              <a:ext cx="392687" cy="3698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8</a:t>
              </a:r>
            </a:p>
          </p:txBody>
        </p:sp>
        <p:sp>
          <p:nvSpPr>
            <p:cNvPr id="2845" name="9"/>
            <p:cNvSpPr txBox="1"/>
            <p:nvPr/>
          </p:nvSpPr>
          <p:spPr>
            <a:xfrm>
              <a:off x="883542" y="2257941"/>
              <a:ext cx="392686" cy="3698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9</a:t>
              </a:r>
            </a:p>
          </p:txBody>
        </p:sp>
        <p:sp>
          <p:nvSpPr>
            <p:cNvPr id="2846" name="3"/>
            <p:cNvSpPr txBox="1"/>
            <p:nvPr/>
          </p:nvSpPr>
          <p:spPr>
            <a:xfrm>
              <a:off x="672883" y="3129212"/>
              <a:ext cx="392686" cy="3698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3</a:t>
              </a:r>
            </a:p>
          </p:txBody>
        </p:sp>
        <p:sp>
          <p:nvSpPr>
            <p:cNvPr id="2847" name="Line"/>
            <p:cNvSpPr/>
            <p:nvPr/>
          </p:nvSpPr>
          <p:spPr>
            <a:xfrm flipV="1">
              <a:off x="744466" y="1149423"/>
              <a:ext cx="883543" cy="392686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48" name="11"/>
            <p:cNvSpPr txBox="1"/>
            <p:nvPr/>
          </p:nvSpPr>
          <p:spPr>
            <a:xfrm>
              <a:off x="785370" y="981713"/>
              <a:ext cx="617663" cy="3698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11</a:t>
              </a:r>
            </a:p>
          </p:txBody>
        </p:sp>
        <p:sp>
          <p:nvSpPr>
            <p:cNvPr id="2849" name="Line"/>
            <p:cNvSpPr/>
            <p:nvPr/>
          </p:nvSpPr>
          <p:spPr>
            <a:xfrm>
              <a:off x="1963427" y="196342"/>
              <a:ext cx="2589271" cy="3239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600" extrusionOk="0">
                  <a:moveTo>
                    <a:pt x="0" y="3927"/>
                  </a:moveTo>
                  <a:cubicBezTo>
                    <a:pt x="1667" y="1964"/>
                    <a:pt x="3333" y="0"/>
                    <a:pt x="6400" y="0"/>
                  </a:cubicBezTo>
                  <a:cubicBezTo>
                    <a:pt x="9467" y="0"/>
                    <a:pt x="16000" y="1527"/>
                    <a:pt x="18400" y="3927"/>
                  </a:cubicBezTo>
                  <a:cubicBezTo>
                    <a:pt x="20800" y="6327"/>
                    <a:pt x="21600" y="11455"/>
                    <a:pt x="20800" y="14400"/>
                  </a:cubicBezTo>
                  <a:cubicBezTo>
                    <a:pt x="20000" y="17345"/>
                    <a:pt x="14800" y="20400"/>
                    <a:pt x="13600" y="21600"/>
                  </a:cubicBezTo>
                </a:path>
              </a:pathLst>
            </a:cu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850" name="2"/>
            <p:cNvSpPr txBox="1"/>
            <p:nvPr/>
          </p:nvSpPr>
          <p:spPr>
            <a:xfrm>
              <a:off x="3435998" y="0"/>
              <a:ext cx="392686" cy="3698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</a:t>
              </a:r>
            </a:p>
          </p:txBody>
        </p:sp>
        <p:sp>
          <p:nvSpPr>
            <p:cNvPr id="2851" name="Line"/>
            <p:cNvSpPr/>
            <p:nvPr/>
          </p:nvSpPr>
          <p:spPr>
            <a:xfrm flipH="1">
              <a:off x="3534169" y="3239655"/>
              <a:ext cx="294515" cy="251565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52" name="s"/>
            <p:cNvSpPr txBox="1"/>
            <p:nvPr/>
          </p:nvSpPr>
          <p:spPr>
            <a:xfrm>
              <a:off x="351454" y="1250208"/>
              <a:ext cx="286986" cy="5428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spcBef>
                  <a:spcPts val="500"/>
                </a:spcBef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s</a:t>
              </a:r>
            </a:p>
          </p:txBody>
        </p:sp>
        <p:sp>
          <p:nvSpPr>
            <p:cNvPr id="2853" name="Circle"/>
            <p:cNvSpPr/>
            <p:nvPr/>
          </p:nvSpPr>
          <p:spPr>
            <a:xfrm>
              <a:off x="196342" y="1276227"/>
              <a:ext cx="589029" cy="589029"/>
            </a:xfrm>
            <a:prstGeom prst="ellips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854" name="Line"/>
            <p:cNvSpPr/>
            <p:nvPr/>
          </p:nvSpPr>
          <p:spPr>
            <a:xfrm>
              <a:off x="711065" y="1731210"/>
              <a:ext cx="1178057" cy="490858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" name="Dijkstra's algorithm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827678"/>
          </a:xfrm>
          <a:prstGeom prst="rect">
            <a:avLst/>
          </a:prstGeom>
        </p:spPr>
        <p:txBody>
          <a:bodyPr/>
          <a:lstStyle/>
          <a:p>
            <a:pPr marL="180594" indent="-180594" defTabSz="722376">
              <a:lnSpc>
                <a:spcPct val="100000"/>
              </a:lnSpc>
              <a:spcBef>
                <a:spcPts val="600"/>
              </a:spcBef>
              <a:defRPr sz="252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Dijkstra's algorithm</a:t>
            </a:r>
          </a:p>
          <a:p>
            <a:pPr marL="541781" lvl="1" indent="-180594" defTabSz="722376">
              <a:lnSpc>
                <a:spcPct val="100000"/>
              </a:lnSpc>
              <a:spcBef>
                <a:spcPts val="600"/>
              </a:spcBef>
              <a:defRPr sz="252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Solution to the single-source shortest path problem in graph theory. </a:t>
            </a:r>
          </a:p>
          <a:p>
            <a:pPr marL="541781" lvl="1" indent="-180594" defTabSz="722376">
              <a:lnSpc>
                <a:spcPct val="100000"/>
              </a:lnSpc>
              <a:spcBef>
                <a:spcPts val="600"/>
              </a:spcBef>
              <a:defRPr sz="252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Works on both </a:t>
            </a:r>
            <a:r>
              <a:rPr b="1"/>
              <a:t>directed</a:t>
            </a:r>
            <a:r>
              <a:t> and </a:t>
            </a:r>
            <a:r>
              <a:rPr b="1"/>
              <a:t>undirected</a:t>
            </a:r>
            <a:r>
              <a:t> graphs. </a:t>
            </a:r>
          </a:p>
          <a:p>
            <a:pPr marL="541781" lvl="1" indent="-180594" defTabSz="722376">
              <a:lnSpc>
                <a:spcPct val="100000"/>
              </a:lnSpc>
              <a:spcBef>
                <a:spcPts val="600"/>
              </a:spcBef>
              <a:defRPr sz="252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All edges must have </a:t>
            </a:r>
            <a:r>
              <a:rPr b="1"/>
              <a:t>nonnegative</a:t>
            </a:r>
            <a:r>
              <a:t> weights.</a:t>
            </a:r>
          </a:p>
          <a:p>
            <a:pPr marL="180594" indent="-180594" defTabSz="722376">
              <a:lnSpc>
                <a:spcPct val="100000"/>
              </a:lnSpc>
              <a:spcBef>
                <a:spcPts val="600"/>
              </a:spcBef>
              <a:defRPr sz="252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Approach: Greedy</a:t>
            </a:r>
          </a:p>
          <a:p>
            <a:pPr marL="180594" indent="-180594" defTabSz="722376">
              <a:lnSpc>
                <a:spcPct val="100000"/>
              </a:lnSpc>
              <a:spcBef>
                <a:spcPts val="600"/>
              </a:spcBef>
              <a:defRPr sz="252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Input: </a:t>
            </a:r>
          </a:p>
          <a:p>
            <a:pPr marL="541781" lvl="1" indent="-180594" defTabSz="722376">
              <a:lnSpc>
                <a:spcPct val="100000"/>
              </a:lnSpc>
              <a:spcBef>
                <a:spcPts val="600"/>
              </a:spcBef>
              <a:defRPr sz="252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Weighted graph G={E,V} and source vertex s∈V, such that all edge weights are nonnegative</a:t>
            </a:r>
          </a:p>
          <a:p>
            <a:pPr marL="180594" indent="-180594" defTabSz="722376">
              <a:lnSpc>
                <a:spcPct val="100000"/>
              </a:lnSpc>
              <a:spcBef>
                <a:spcPts val="600"/>
              </a:spcBef>
              <a:defRPr sz="252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Output: </a:t>
            </a:r>
          </a:p>
          <a:p>
            <a:pPr marL="541781" lvl="1" indent="-180594" defTabSz="722376">
              <a:lnSpc>
                <a:spcPct val="100000"/>
              </a:lnSpc>
              <a:spcBef>
                <a:spcPts val="600"/>
              </a:spcBef>
              <a:defRPr sz="252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Lengths of shortest paths (or the shortest paths themselves) from a given source vertex s∈V  to all other vertices</a:t>
            </a:r>
          </a:p>
        </p:txBody>
      </p:sp>
      <p:sp>
        <p:nvSpPr>
          <p:cNvPr id="28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55</a:t>
            </a:fld>
            <a:endParaRPr/>
          </a:p>
        </p:txBody>
      </p:sp>
      <p:sp>
        <p:nvSpPr>
          <p:cNvPr id="2859" name="Dijkstra’s Algorithm For SPT"/>
          <p:cNvSpPr txBox="1">
            <a:spLocks noGrp="1"/>
          </p:cNvSpPr>
          <p:nvPr>
            <p:ph type="title"/>
          </p:nvPr>
        </p:nvSpPr>
        <p:spPr>
          <a:xfrm>
            <a:off x="2222500" y="503119"/>
            <a:ext cx="7772400" cy="11430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Dijkstra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 For SPT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1" name="Recall (Prim’s Algorithm for MST)"/>
          <p:cNvSpPr txBox="1">
            <a:spLocks noGrp="1"/>
          </p:cNvSpPr>
          <p:nvPr>
            <p:ph type="title"/>
          </p:nvPr>
        </p:nvSpPr>
        <p:spPr>
          <a:xfrm>
            <a:off x="2209800" y="503119"/>
            <a:ext cx="77724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86968">
              <a:defRPr sz="4268"/>
            </a:pPr>
            <a:r>
              <a:t>Recall (Prim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 for MST)</a:t>
            </a:r>
          </a:p>
        </p:txBody>
      </p:sp>
      <p:sp>
        <p:nvSpPr>
          <p:cNvPr id="2862" name="Start with any vertex s and greedily grow a tree T from s.…"/>
          <p:cNvSpPr txBox="1"/>
          <p:nvPr/>
        </p:nvSpPr>
        <p:spPr>
          <a:xfrm>
            <a:off x="1476657" y="1606738"/>
            <a:ext cx="9238686" cy="2757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322325" indent="-322325" defTabSz="859536">
              <a:spcBef>
                <a:spcPts val="700"/>
              </a:spcBef>
              <a:buSzPct val="100000"/>
              <a:buChar char="•"/>
              <a:defRPr sz="300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Start with any vertex s and greedily grow a tree T from s.</a:t>
            </a:r>
          </a:p>
          <a:p>
            <a:pPr marL="322325" indent="-322325" defTabSz="859536">
              <a:spcBef>
                <a:spcPts val="700"/>
              </a:spcBef>
              <a:buSzPct val="100000"/>
              <a:buChar char="•"/>
              <a:defRPr sz="300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Repeat the same process until no more nodes outside T </a:t>
            </a:r>
          </a:p>
          <a:p>
            <a:pPr marL="752094" lvl="1" indent="-322325" defTabSz="859536">
              <a:spcBef>
                <a:spcPts val="700"/>
              </a:spcBef>
              <a:buSzPct val="100000"/>
              <a:buChar char="•"/>
              <a:defRPr sz="300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Among all nodes outside T, pick a node, say v, with the </a:t>
            </a:r>
            <a:r>
              <a:rPr b="1"/>
              <a:t>cheapest edge to T</a:t>
            </a:r>
            <a:r>
              <a:t> (denoted </a:t>
            </a:r>
            <a:r>
              <a:rPr i="1"/>
              <a:t>d</a:t>
            </a:r>
            <a:r>
              <a:rPr i="1" baseline="-26212"/>
              <a:t>v</a:t>
            </a:r>
            <a:r>
              <a:t>) </a:t>
            </a:r>
          </a:p>
          <a:p>
            <a:pPr marL="752094" lvl="1" indent="-322325" defTabSz="859536">
              <a:spcBef>
                <a:spcPts val="700"/>
              </a:spcBef>
              <a:buSzPct val="100000"/>
              <a:buChar char="•"/>
              <a:defRPr sz="300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Connect v to T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4" name="Dijkstra’s Algorithm for SPT"/>
          <p:cNvSpPr txBox="1">
            <a:spLocks noGrp="1"/>
          </p:cNvSpPr>
          <p:nvPr>
            <p:ph type="title"/>
          </p:nvPr>
        </p:nvSpPr>
        <p:spPr>
          <a:xfrm>
            <a:off x="2209800" y="503119"/>
            <a:ext cx="77724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Dijkstra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 for SPT</a:t>
            </a:r>
          </a:p>
        </p:txBody>
      </p:sp>
      <p:sp>
        <p:nvSpPr>
          <p:cNvPr id="2865" name="Start with any vertex s and greedily grow a tree T from s.…"/>
          <p:cNvSpPr txBox="1"/>
          <p:nvPr/>
        </p:nvSpPr>
        <p:spPr>
          <a:xfrm>
            <a:off x="1476657" y="1606738"/>
            <a:ext cx="9238686" cy="2757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322325" indent="-322325" defTabSz="859536">
              <a:spcBef>
                <a:spcPts val="700"/>
              </a:spcBef>
              <a:buSzPct val="100000"/>
              <a:buChar char="•"/>
              <a:defRPr sz="300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Start with any vertex </a:t>
            </a:r>
            <a:r>
              <a:rPr i="1"/>
              <a:t>s</a:t>
            </a:r>
            <a:r>
              <a:t> and greedily grow a tree </a:t>
            </a:r>
            <a:r>
              <a:rPr i="1"/>
              <a:t>T</a:t>
            </a:r>
            <a:r>
              <a:t> from </a:t>
            </a:r>
            <a:r>
              <a:rPr i="1"/>
              <a:t>s</a:t>
            </a:r>
            <a:r>
              <a:t>.</a:t>
            </a:r>
          </a:p>
          <a:p>
            <a:pPr marL="322325" indent="-322325" defTabSz="859536">
              <a:spcBef>
                <a:spcPts val="700"/>
              </a:spcBef>
              <a:buSzPct val="100000"/>
              <a:buChar char="•"/>
              <a:defRPr sz="300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Repeat the same process until no more nodes outside T </a:t>
            </a:r>
          </a:p>
          <a:p>
            <a:pPr marL="752094" lvl="1" indent="-322325" defTabSz="859536">
              <a:spcBef>
                <a:spcPts val="700"/>
              </a:spcBef>
              <a:buSzPct val="100000"/>
              <a:buChar char="•"/>
              <a:defRPr sz="300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Among all nodes outside </a:t>
            </a:r>
            <a:r>
              <a:rPr i="1"/>
              <a:t>T</a:t>
            </a:r>
            <a:r>
              <a:t>, pick a node, say v, with the </a:t>
            </a:r>
            <a:r>
              <a:rPr b="1"/>
              <a:t>shortest path length to </a:t>
            </a:r>
            <a:r>
              <a:rPr b="1" i="1"/>
              <a:t>s</a:t>
            </a:r>
            <a:r>
              <a:t> (denoted </a:t>
            </a:r>
            <a:r>
              <a:rPr i="1"/>
              <a:t>d</a:t>
            </a:r>
            <a:r>
              <a:rPr i="1" baseline="-26212"/>
              <a:t>v</a:t>
            </a:r>
            <a:r>
              <a:t>) </a:t>
            </a:r>
          </a:p>
          <a:p>
            <a:pPr marL="752094" lvl="1" indent="-322325" defTabSz="859536">
              <a:spcBef>
                <a:spcPts val="700"/>
              </a:spcBef>
              <a:buSzPct val="100000"/>
              <a:buChar char="•"/>
              <a:defRPr sz="300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Connect </a:t>
            </a:r>
            <a:r>
              <a:rPr i="1"/>
              <a:t>v</a:t>
            </a:r>
            <a:r>
              <a:t> to </a:t>
            </a:r>
            <a:r>
              <a:rPr i="1"/>
              <a:t>T</a:t>
            </a:r>
          </a:p>
        </p:txBody>
      </p:sp>
      <p:sp>
        <p:nvSpPr>
          <p:cNvPr id="2866" name="Similar to Prim’s Algorithm except that…"/>
          <p:cNvSpPr txBox="1">
            <a:spLocks noGrp="1"/>
          </p:cNvSpPr>
          <p:nvPr>
            <p:ph type="body" sz="quarter" idx="1"/>
          </p:nvPr>
        </p:nvSpPr>
        <p:spPr>
          <a:xfrm>
            <a:off x="1776848" y="5051360"/>
            <a:ext cx="7766052" cy="1639372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 lim="800000"/>
          </a:ln>
        </p:spPr>
        <p:txBody>
          <a:bodyPr>
            <a:normAutofit/>
          </a:bodyPr>
          <a:lstStyle/>
          <a:p>
            <a:pPr marL="0" indent="0" defTabSz="667512">
              <a:spcBef>
                <a:spcPts val="500"/>
              </a:spcBef>
              <a:buSzTx/>
              <a:buNone/>
              <a:defRPr sz="2336"/>
            </a:pPr>
            <a:r>
              <a:t>Similar to Prim’s Algorithm except that </a:t>
            </a:r>
          </a:p>
          <a:p>
            <a:pPr marL="234214" indent="-234214" defTabSz="667512">
              <a:spcBef>
                <a:spcPts val="500"/>
              </a:spcBef>
              <a:defRPr sz="2336"/>
            </a:pPr>
            <a:r>
              <a:t>There is a source node s</a:t>
            </a:r>
          </a:p>
          <a:p>
            <a:pPr marL="234214" indent="-234214" defTabSz="667512">
              <a:spcBef>
                <a:spcPts val="500"/>
              </a:spcBef>
              <a:defRPr sz="2336"/>
            </a:pPr>
            <a:r>
              <a:rPr i="1"/>
              <a:t>d</a:t>
            </a:r>
            <a:r>
              <a:rPr i="1" baseline="-32027"/>
              <a:t>v</a:t>
            </a:r>
            <a:r>
              <a:t> records shortest path length to s, not the cheapest edge to T 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" name="Initialize array"/>
          <p:cNvSpPr txBox="1"/>
          <p:nvPr/>
        </p:nvSpPr>
        <p:spPr>
          <a:xfrm>
            <a:off x="6138862" y="1524000"/>
            <a:ext cx="1676401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Initialize array</a:t>
            </a:r>
          </a:p>
        </p:txBody>
      </p:sp>
      <p:graphicFrame>
        <p:nvGraphicFramePr>
          <p:cNvPr id="2869" name="Table"/>
          <p:cNvGraphicFramePr/>
          <p:nvPr/>
        </p:nvGraphicFramePr>
        <p:xfrm>
          <a:off x="5867400" y="1981200"/>
          <a:ext cx="2133600" cy="323102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11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G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H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70" name="4"/>
          <p:cNvSpPr txBox="1"/>
          <p:nvPr/>
        </p:nvSpPr>
        <p:spPr>
          <a:xfrm>
            <a:off x="2111375" y="2819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2871" name="Line"/>
          <p:cNvSpPr/>
          <p:nvPr/>
        </p:nvSpPr>
        <p:spPr>
          <a:xfrm flipH="1">
            <a:off x="4757738" y="3124199"/>
            <a:ext cx="3810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72" name="25"/>
          <p:cNvSpPr txBox="1"/>
          <p:nvPr/>
        </p:nvSpPr>
        <p:spPr>
          <a:xfrm>
            <a:off x="4524375" y="3449637"/>
            <a:ext cx="479425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25</a:t>
            </a:r>
          </a:p>
        </p:txBody>
      </p:sp>
      <p:sp>
        <p:nvSpPr>
          <p:cNvPr id="2873" name="Line"/>
          <p:cNvSpPr/>
          <p:nvPr/>
        </p:nvSpPr>
        <p:spPr>
          <a:xfrm>
            <a:off x="3505200" y="2133599"/>
            <a:ext cx="152401" cy="685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74" name="Line"/>
          <p:cNvSpPr/>
          <p:nvPr/>
        </p:nvSpPr>
        <p:spPr>
          <a:xfrm flipV="1">
            <a:off x="3809999" y="2285999"/>
            <a:ext cx="5334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75" name="Line"/>
          <p:cNvSpPr/>
          <p:nvPr/>
        </p:nvSpPr>
        <p:spPr>
          <a:xfrm flipH="1" flipV="1">
            <a:off x="3657600" y="2209799"/>
            <a:ext cx="1219201" cy="838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76" name="Line"/>
          <p:cNvSpPr/>
          <p:nvPr/>
        </p:nvSpPr>
        <p:spPr>
          <a:xfrm flipV="1">
            <a:off x="2438399" y="3124199"/>
            <a:ext cx="990602" cy="304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77" name="Line"/>
          <p:cNvSpPr/>
          <p:nvPr/>
        </p:nvSpPr>
        <p:spPr>
          <a:xfrm flipV="1">
            <a:off x="3352800" y="3276599"/>
            <a:ext cx="14478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78" name="Line"/>
          <p:cNvSpPr/>
          <p:nvPr/>
        </p:nvSpPr>
        <p:spPr>
          <a:xfrm flipV="1">
            <a:off x="2286000" y="2743200"/>
            <a:ext cx="76201" cy="5334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79" name="Line"/>
          <p:cNvSpPr/>
          <p:nvPr/>
        </p:nvSpPr>
        <p:spPr>
          <a:xfrm>
            <a:off x="2514600" y="2590799"/>
            <a:ext cx="914400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80" name="Line"/>
          <p:cNvSpPr/>
          <p:nvPr/>
        </p:nvSpPr>
        <p:spPr>
          <a:xfrm>
            <a:off x="3702050" y="1981200"/>
            <a:ext cx="6096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81" name="Line"/>
          <p:cNvSpPr/>
          <p:nvPr/>
        </p:nvSpPr>
        <p:spPr>
          <a:xfrm>
            <a:off x="4572000" y="2285999"/>
            <a:ext cx="381000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82" name="Circle"/>
          <p:cNvSpPr/>
          <p:nvPr/>
        </p:nvSpPr>
        <p:spPr>
          <a:xfrm>
            <a:off x="2209800" y="2286000"/>
            <a:ext cx="457200" cy="457200"/>
          </a:xfrm>
          <a:prstGeom prst="ellips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2885" name="Group"/>
          <p:cNvGrpSpPr/>
          <p:nvPr/>
        </p:nvGrpSpPr>
        <p:grpSpPr>
          <a:xfrm>
            <a:off x="2057400" y="3200400"/>
            <a:ext cx="457200" cy="457200"/>
            <a:chOff x="0" y="0"/>
            <a:chExt cx="457200" cy="457200"/>
          </a:xfrm>
        </p:grpSpPr>
        <p:sp>
          <p:nvSpPr>
            <p:cNvPr id="288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884" name="H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H</a:t>
              </a:r>
            </a:p>
          </p:txBody>
        </p:sp>
      </p:grpSp>
      <p:grpSp>
        <p:nvGrpSpPr>
          <p:cNvPr id="2888" name="Group"/>
          <p:cNvGrpSpPr/>
          <p:nvPr/>
        </p:nvGrpSpPr>
        <p:grpSpPr>
          <a:xfrm>
            <a:off x="3429000" y="2819400"/>
            <a:ext cx="457200" cy="457200"/>
            <a:chOff x="0" y="0"/>
            <a:chExt cx="457200" cy="457200"/>
          </a:xfrm>
        </p:grpSpPr>
        <p:sp>
          <p:nvSpPr>
            <p:cNvPr id="288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887" name="B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B</a:t>
              </a:r>
            </a:p>
          </p:txBody>
        </p:sp>
      </p:grpSp>
      <p:grpSp>
        <p:nvGrpSpPr>
          <p:cNvPr id="2891" name="Group"/>
          <p:cNvGrpSpPr/>
          <p:nvPr/>
        </p:nvGrpSpPr>
        <p:grpSpPr>
          <a:xfrm>
            <a:off x="3276600" y="1828800"/>
            <a:ext cx="457200" cy="457200"/>
            <a:chOff x="0" y="0"/>
            <a:chExt cx="457200" cy="457200"/>
          </a:xfrm>
        </p:grpSpPr>
        <p:sp>
          <p:nvSpPr>
            <p:cNvPr id="288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890" name="F"/>
            <p:cNvSpPr txBox="1"/>
            <p:nvPr/>
          </p:nvSpPr>
          <p:spPr>
            <a:xfrm>
              <a:off x="83438" y="17904"/>
              <a:ext cx="2903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</p:grpSp>
      <p:grpSp>
        <p:nvGrpSpPr>
          <p:cNvPr id="2894" name="Group"/>
          <p:cNvGrpSpPr/>
          <p:nvPr/>
        </p:nvGrpSpPr>
        <p:grpSpPr>
          <a:xfrm>
            <a:off x="4343400" y="3810000"/>
            <a:ext cx="457200" cy="457200"/>
            <a:chOff x="0" y="0"/>
            <a:chExt cx="457200" cy="457200"/>
          </a:xfrm>
        </p:grpSpPr>
        <p:sp>
          <p:nvSpPr>
            <p:cNvPr id="289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893" name="E"/>
            <p:cNvSpPr txBox="1"/>
            <p:nvPr/>
          </p:nvSpPr>
          <p:spPr>
            <a:xfrm>
              <a:off x="74880" y="17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</p:grpSp>
      <p:grpSp>
        <p:nvGrpSpPr>
          <p:cNvPr id="2897" name="Group"/>
          <p:cNvGrpSpPr/>
          <p:nvPr/>
        </p:nvGrpSpPr>
        <p:grpSpPr>
          <a:xfrm>
            <a:off x="4800600" y="2895600"/>
            <a:ext cx="457200" cy="457200"/>
            <a:chOff x="0" y="0"/>
            <a:chExt cx="457200" cy="457200"/>
          </a:xfrm>
        </p:grpSpPr>
        <p:sp>
          <p:nvSpPr>
            <p:cNvPr id="289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896" name="D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</p:grpSp>
      <p:grpSp>
        <p:nvGrpSpPr>
          <p:cNvPr id="2900" name="Group"/>
          <p:cNvGrpSpPr/>
          <p:nvPr/>
        </p:nvGrpSpPr>
        <p:grpSpPr>
          <a:xfrm>
            <a:off x="4267200" y="1905000"/>
            <a:ext cx="457200" cy="457200"/>
            <a:chOff x="0" y="0"/>
            <a:chExt cx="457200" cy="457200"/>
          </a:xfrm>
        </p:grpSpPr>
        <p:sp>
          <p:nvSpPr>
            <p:cNvPr id="289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899" name="C"/>
            <p:cNvSpPr txBox="1"/>
            <p:nvPr/>
          </p:nvSpPr>
          <p:spPr>
            <a:xfrm>
              <a:off x="66471" y="179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</p:grpSp>
      <p:grpSp>
        <p:nvGrpSpPr>
          <p:cNvPr id="2903" name="Group"/>
          <p:cNvGrpSpPr/>
          <p:nvPr/>
        </p:nvGrpSpPr>
        <p:grpSpPr>
          <a:xfrm>
            <a:off x="3048000" y="3810000"/>
            <a:ext cx="457200" cy="457200"/>
            <a:chOff x="0" y="0"/>
            <a:chExt cx="457200" cy="457200"/>
          </a:xfrm>
        </p:grpSpPr>
        <p:sp>
          <p:nvSpPr>
            <p:cNvPr id="290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902" name="G"/>
            <p:cNvSpPr txBox="1"/>
            <p:nvPr/>
          </p:nvSpPr>
          <p:spPr>
            <a:xfrm>
              <a:off x="57988" y="17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G</a:t>
              </a:r>
            </a:p>
          </p:txBody>
        </p:sp>
      </p:grpSp>
      <p:sp>
        <p:nvSpPr>
          <p:cNvPr id="2904" name="Line"/>
          <p:cNvSpPr/>
          <p:nvPr/>
        </p:nvSpPr>
        <p:spPr>
          <a:xfrm>
            <a:off x="3809999" y="3200399"/>
            <a:ext cx="609601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05" name="Line"/>
          <p:cNvSpPr/>
          <p:nvPr/>
        </p:nvSpPr>
        <p:spPr>
          <a:xfrm flipH="1">
            <a:off x="3505200" y="41148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06" name="Line"/>
          <p:cNvSpPr/>
          <p:nvPr/>
        </p:nvSpPr>
        <p:spPr>
          <a:xfrm flipH="1" flipV="1">
            <a:off x="2438400" y="3581399"/>
            <a:ext cx="609601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07" name="7"/>
          <p:cNvSpPr txBox="1"/>
          <p:nvPr/>
        </p:nvSpPr>
        <p:spPr>
          <a:xfrm>
            <a:off x="3810000" y="4038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2908" name="2"/>
          <p:cNvSpPr txBox="1"/>
          <p:nvPr/>
        </p:nvSpPr>
        <p:spPr>
          <a:xfrm>
            <a:off x="3635375" y="3516312"/>
            <a:ext cx="3048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2909" name="10"/>
          <p:cNvSpPr txBox="1"/>
          <p:nvPr/>
        </p:nvSpPr>
        <p:spPr>
          <a:xfrm>
            <a:off x="3895725" y="3178175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2910" name="18"/>
          <p:cNvSpPr txBox="1"/>
          <p:nvPr/>
        </p:nvSpPr>
        <p:spPr>
          <a:xfrm>
            <a:off x="4167188" y="2709863"/>
            <a:ext cx="46831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18</a:t>
            </a:r>
          </a:p>
        </p:txBody>
      </p:sp>
      <p:sp>
        <p:nvSpPr>
          <p:cNvPr id="2911" name="1"/>
          <p:cNvSpPr txBox="1"/>
          <p:nvPr/>
        </p:nvSpPr>
        <p:spPr>
          <a:xfrm>
            <a:off x="47244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</a:t>
            </a:r>
          </a:p>
        </p:txBody>
      </p:sp>
      <p:sp>
        <p:nvSpPr>
          <p:cNvPr id="2912" name="4"/>
          <p:cNvSpPr txBox="1"/>
          <p:nvPr/>
        </p:nvSpPr>
        <p:spPr>
          <a:xfrm>
            <a:off x="3798888" y="253682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2913" name="3"/>
          <p:cNvSpPr txBox="1"/>
          <p:nvPr/>
        </p:nvSpPr>
        <p:spPr>
          <a:xfrm>
            <a:off x="3854450" y="1752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2914" name="7"/>
          <p:cNvSpPr txBox="1"/>
          <p:nvPr/>
        </p:nvSpPr>
        <p:spPr>
          <a:xfrm>
            <a:off x="33528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2915" name="8"/>
          <p:cNvSpPr txBox="1"/>
          <p:nvPr/>
        </p:nvSpPr>
        <p:spPr>
          <a:xfrm>
            <a:off x="3048000" y="25908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2916" name="9"/>
          <p:cNvSpPr txBox="1"/>
          <p:nvPr/>
        </p:nvSpPr>
        <p:spPr>
          <a:xfrm>
            <a:off x="2743200" y="30480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9</a:t>
            </a:r>
          </a:p>
        </p:txBody>
      </p:sp>
      <p:sp>
        <p:nvSpPr>
          <p:cNvPr id="2917" name="3"/>
          <p:cNvSpPr txBox="1"/>
          <p:nvPr/>
        </p:nvSpPr>
        <p:spPr>
          <a:xfrm>
            <a:off x="2579687" y="372427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2918" name="Line"/>
          <p:cNvSpPr/>
          <p:nvPr/>
        </p:nvSpPr>
        <p:spPr>
          <a:xfrm flipV="1">
            <a:off x="2635250" y="2187575"/>
            <a:ext cx="685801" cy="3048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19" name="11"/>
          <p:cNvSpPr txBox="1"/>
          <p:nvPr/>
        </p:nvSpPr>
        <p:spPr>
          <a:xfrm>
            <a:off x="2667000" y="2057400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11</a:t>
            </a:r>
          </a:p>
        </p:txBody>
      </p:sp>
      <p:sp>
        <p:nvSpPr>
          <p:cNvPr id="2920" name="Line"/>
          <p:cNvSpPr/>
          <p:nvPr/>
        </p:nvSpPr>
        <p:spPr>
          <a:xfrm>
            <a:off x="3581400" y="1447800"/>
            <a:ext cx="2009775" cy="2514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921" name="2"/>
          <p:cNvSpPr txBox="1"/>
          <p:nvPr/>
        </p:nvSpPr>
        <p:spPr>
          <a:xfrm>
            <a:off x="4724400" y="1295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2922" name="Line"/>
          <p:cNvSpPr/>
          <p:nvPr/>
        </p:nvSpPr>
        <p:spPr>
          <a:xfrm flipH="1">
            <a:off x="4800599" y="3810000"/>
            <a:ext cx="228601" cy="195264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23" name="dv = Shortest path length from source node s to v…"/>
          <p:cNvSpPr txBox="1">
            <a:spLocks noGrp="1"/>
          </p:cNvSpPr>
          <p:nvPr>
            <p:ph type="body" sz="quarter" idx="4294967295"/>
          </p:nvPr>
        </p:nvSpPr>
        <p:spPr>
          <a:xfrm>
            <a:off x="1195148" y="5235824"/>
            <a:ext cx="9205518" cy="114300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 lim="800000"/>
          </a:ln>
        </p:spPr>
        <p:txBody>
          <a:bodyPr/>
          <a:lstStyle/>
          <a:p>
            <a:pPr marL="0" indent="0" defTabSz="77724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7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d</a:t>
            </a:r>
            <a:r>
              <a:rPr i="1" baseline="-28352"/>
              <a:t>v</a:t>
            </a:r>
            <a:r>
              <a:t> = </a:t>
            </a:r>
            <a:r>
              <a:rPr u="sng"/>
              <a:t>S</a:t>
            </a:r>
            <a:r>
              <a:rPr b="1" u="sng"/>
              <a:t>hortest path length from source node </a:t>
            </a:r>
            <a:r>
              <a:rPr b="1" i="1" u="sng"/>
              <a:t>s </a:t>
            </a:r>
            <a:r>
              <a:rPr b="1" u="sng"/>
              <a:t>to </a:t>
            </a:r>
            <a:r>
              <a:rPr b="1" i="1" u="sng"/>
              <a:t>v</a:t>
            </a:r>
            <a:endParaRPr i="1"/>
          </a:p>
          <a:p>
            <a:pPr marL="0" indent="0" defTabSz="77724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7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p</a:t>
            </a:r>
            <a:r>
              <a:rPr i="1" baseline="-28352"/>
              <a:t>v</a:t>
            </a:r>
            <a:r>
              <a:t> = Node in </a:t>
            </a:r>
            <a:r>
              <a:rPr i="1"/>
              <a:t>T</a:t>
            </a:r>
            <a:r>
              <a:t> to which node v is connected</a:t>
            </a:r>
          </a:p>
        </p:txBody>
      </p:sp>
      <p:sp>
        <p:nvSpPr>
          <p:cNvPr id="2924" name="Dijkstra’s Algorithm: Walk-Through"/>
          <p:cNvSpPr txBox="1"/>
          <p:nvPr/>
        </p:nvSpPr>
        <p:spPr>
          <a:xfrm>
            <a:off x="1675982" y="276320"/>
            <a:ext cx="8243849" cy="715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Dijkstra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Walk-Through</a:t>
            </a:r>
          </a:p>
        </p:txBody>
      </p:sp>
      <p:sp>
        <p:nvSpPr>
          <p:cNvPr id="2925" name="s"/>
          <p:cNvSpPr txBox="1"/>
          <p:nvPr/>
        </p:nvSpPr>
        <p:spPr>
          <a:xfrm>
            <a:off x="2290540" y="2285888"/>
            <a:ext cx="222757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7" name="Initialize array"/>
          <p:cNvSpPr txBox="1"/>
          <p:nvPr/>
        </p:nvSpPr>
        <p:spPr>
          <a:xfrm>
            <a:off x="6138862" y="1524000"/>
            <a:ext cx="1676401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Initialize array</a:t>
            </a:r>
          </a:p>
        </p:txBody>
      </p:sp>
      <p:graphicFrame>
        <p:nvGraphicFramePr>
          <p:cNvPr id="2928" name="Table"/>
          <p:cNvGraphicFramePr/>
          <p:nvPr/>
        </p:nvGraphicFramePr>
        <p:xfrm>
          <a:off x="5867400" y="1981200"/>
          <a:ext cx="2133600" cy="320061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11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G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7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H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H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929" name="4"/>
          <p:cNvSpPr txBox="1"/>
          <p:nvPr/>
        </p:nvSpPr>
        <p:spPr>
          <a:xfrm>
            <a:off x="2111375" y="2819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2930" name="Line"/>
          <p:cNvSpPr/>
          <p:nvPr/>
        </p:nvSpPr>
        <p:spPr>
          <a:xfrm flipH="1">
            <a:off x="4757738" y="3124199"/>
            <a:ext cx="3810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31" name="25"/>
          <p:cNvSpPr txBox="1"/>
          <p:nvPr/>
        </p:nvSpPr>
        <p:spPr>
          <a:xfrm>
            <a:off x="4524375" y="3449637"/>
            <a:ext cx="479425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25</a:t>
            </a:r>
          </a:p>
        </p:txBody>
      </p:sp>
      <p:sp>
        <p:nvSpPr>
          <p:cNvPr id="2932" name="Line"/>
          <p:cNvSpPr/>
          <p:nvPr/>
        </p:nvSpPr>
        <p:spPr>
          <a:xfrm>
            <a:off x="3505200" y="2133599"/>
            <a:ext cx="152401" cy="685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33" name="Line"/>
          <p:cNvSpPr/>
          <p:nvPr/>
        </p:nvSpPr>
        <p:spPr>
          <a:xfrm flipV="1">
            <a:off x="3809999" y="2285999"/>
            <a:ext cx="5334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34" name="Line"/>
          <p:cNvSpPr/>
          <p:nvPr/>
        </p:nvSpPr>
        <p:spPr>
          <a:xfrm flipH="1" flipV="1">
            <a:off x="3657600" y="2209799"/>
            <a:ext cx="1219201" cy="838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35" name="Line"/>
          <p:cNvSpPr/>
          <p:nvPr/>
        </p:nvSpPr>
        <p:spPr>
          <a:xfrm flipV="1">
            <a:off x="2438399" y="3124199"/>
            <a:ext cx="990602" cy="304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36" name="Line"/>
          <p:cNvSpPr/>
          <p:nvPr/>
        </p:nvSpPr>
        <p:spPr>
          <a:xfrm flipV="1">
            <a:off x="3352800" y="3276599"/>
            <a:ext cx="14478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37" name="Line"/>
          <p:cNvSpPr/>
          <p:nvPr/>
        </p:nvSpPr>
        <p:spPr>
          <a:xfrm flipV="1">
            <a:off x="2286000" y="2743200"/>
            <a:ext cx="76201" cy="533400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38" name="Line"/>
          <p:cNvSpPr/>
          <p:nvPr/>
        </p:nvSpPr>
        <p:spPr>
          <a:xfrm>
            <a:off x="2514600" y="2590799"/>
            <a:ext cx="914400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39" name="Line"/>
          <p:cNvSpPr/>
          <p:nvPr/>
        </p:nvSpPr>
        <p:spPr>
          <a:xfrm>
            <a:off x="3702050" y="1981200"/>
            <a:ext cx="6096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40" name="Line"/>
          <p:cNvSpPr/>
          <p:nvPr/>
        </p:nvSpPr>
        <p:spPr>
          <a:xfrm>
            <a:off x="4572000" y="2285999"/>
            <a:ext cx="381000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41" name="Circle"/>
          <p:cNvSpPr/>
          <p:nvPr/>
        </p:nvSpPr>
        <p:spPr>
          <a:xfrm>
            <a:off x="2209800" y="2286000"/>
            <a:ext cx="457200" cy="457200"/>
          </a:xfrm>
          <a:prstGeom prst="ellips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942" name="Circle"/>
          <p:cNvSpPr/>
          <p:nvPr/>
        </p:nvSpPr>
        <p:spPr>
          <a:xfrm>
            <a:off x="2057400" y="3200400"/>
            <a:ext cx="457200" cy="4572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943" name="H"/>
          <p:cNvSpPr txBox="1"/>
          <p:nvPr/>
        </p:nvSpPr>
        <p:spPr>
          <a:xfrm>
            <a:off x="2115388" y="3218304"/>
            <a:ext cx="3412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H</a:t>
            </a:r>
          </a:p>
        </p:txBody>
      </p:sp>
      <p:sp>
        <p:nvSpPr>
          <p:cNvPr id="2944" name="Circle"/>
          <p:cNvSpPr/>
          <p:nvPr/>
        </p:nvSpPr>
        <p:spPr>
          <a:xfrm>
            <a:off x="3429000" y="2819400"/>
            <a:ext cx="457200" cy="457200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945" name="B"/>
          <p:cNvSpPr txBox="1"/>
          <p:nvPr/>
        </p:nvSpPr>
        <p:spPr>
          <a:xfrm>
            <a:off x="3503880" y="2837304"/>
            <a:ext cx="3074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B</a:t>
            </a:r>
          </a:p>
        </p:txBody>
      </p:sp>
      <p:sp>
        <p:nvSpPr>
          <p:cNvPr id="2946" name="Circle"/>
          <p:cNvSpPr/>
          <p:nvPr/>
        </p:nvSpPr>
        <p:spPr>
          <a:xfrm>
            <a:off x="3276600" y="1828800"/>
            <a:ext cx="457200" cy="457200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947" name="F"/>
          <p:cNvSpPr txBox="1"/>
          <p:nvPr/>
        </p:nvSpPr>
        <p:spPr>
          <a:xfrm>
            <a:off x="3360038" y="1846704"/>
            <a:ext cx="2903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F</a:t>
            </a:r>
          </a:p>
        </p:txBody>
      </p:sp>
      <p:sp>
        <p:nvSpPr>
          <p:cNvPr id="2948" name="Circle"/>
          <p:cNvSpPr/>
          <p:nvPr/>
        </p:nvSpPr>
        <p:spPr>
          <a:xfrm>
            <a:off x="4343400" y="3810000"/>
            <a:ext cx="457200" cy="457200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949" name="E"/>
          <p:cNvSpPr txBox="1"/>
          <p:nvPr/>
        </p:nvSpPr>
        <p:spPr>
          <a:xfrm>
            <a:off x="4418280" y="3827904"/>
            <a:ext cx="3074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E</a:t>
            </a:r>
          </a:p>
        </p:txBody>
      </p:sp>
      <p:sp>
        <p:nvSpPr>
          <p:cNvPr id="2950" name="Circle"/>
          <p:cNvSpPr/>
          <p:nvPr/>
        </p:nvSpPr>
        <p:spPr>
          <a:xfrm>
            <a:off x="4800600" y="2895600"/>
            <a:ext cx="457200" cy="457200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951" name="D"/>
          <p:cNvSpPr txBox="1"/>
          <p:nvPr/>
        </p:nvSpPr>
        <p:spPr>
          <a:xfrm>
            <a:off x="4867071" y="2913504"/>
            <a:ext cx="324258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D</a:t>
            </a:r>
          </a:p>
        </p:txBody>
      </p:sp>
      <p:sp>
        <p:nvSpPr>
          <p:cNvPr id="2952" name="Circle"/>
          <p:cNvSpPr/>
          <p:nvPr/>
        </p:nvSpPr>
        <p:spPr>
          <a:xfrm>
            <a:off x="4267200" y="1905000"/>
            <a:ext cx="457200" cy="457200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953" name="C"/>
          <p:cNvSpPr txBox="1"/>
          <p:nvPr/>
        </p:nvSpPr>
        <p:spPr>
          <a:xfrm>
            <a:off x="4333671" y="1922904"/>
            <a:ext cx="324258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C</a:t>
            </a:r>
          </a:p>
        </p:txBody>
      </p:sp>
      <p:sp>
        <p:nvSpPr>
          <p:cNvPr id="2954" name="Circle"/>
          <p:cNvSpPr/>
          <p:nvPr/>
        </p:nvSpPr>
        <p:spPr>
          <a:xfrm>
            <a:off x="3048000" y="3810000"/>
            <a:ext cx="457200" cy="457200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955" name="G"/>
          <p:cNvSpPr txBox="1"/>
          <p:nvPr/>
        </p:nvSpPr>
        <p:spPr>
          <a:xfrm>
            <a:off x="3105988" y="3827904"/>
            <a:ext cx="3412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G</a:t>
            </a:r>
          </a:p>
        </p:txBody>
      </p:sp>
      <p:sp>
        <p:nvSpPr>
          <p:cNvPr id="2956" name="Line"/>
          <p:cNvSpPr/>
          <p:nvPr/>
        </p:nvSpPr>
        <p:spPr>
          <a:xfrm>
            <a:off x="3809999" y="3200399"/>
            <a:ext cx="609601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57" name="Line"/>
          <p:cNvSpPr/>
          <p:nvPr/>
        </p:nvSpPr>
        <p:spPr>
          <a:xfrm flipH="1">
            <a:off x="3505200" y="41148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58" name="Line"/>
          <p:cNvSpPr/>
          <p:nvPr/>
        </p:nvSpPr>
        <p:spPr>
          <a:xfrm flipH="1" flipV="1">
            <a:off x="2438400" y="3581399"/>
            <a:ext cx="609601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59" name="7"/>
          <p:cNvSpPr txBox="1"/>
          <p:nvPr/>
        </p:nvSpPr>
        <p:spPr>
          <a:xfrm>
            <a:off x="3810000" y="4038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2960" name="2"/>
          <p:cNvSpPr txBox="1"/>
          <p:nvPr/>
        </p:nvSpPr>
        <p:spPr>
          <a:xfrm>
            <a:off x="3635375" y="3516312"/>
            <a:ext cx="3048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2961" name="10"/>
          <p:cNvSpPr txBox="1"/>
          <p:nvPr/>
        </p:nvSpPr>
        <p:spPr>
          <a:xfrm>
            <a:off x="3895725" y="3178175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2962" name="18"/>
          <p:cNvSpPr txBox="1"/>
          <p:nvPr/>
        </p:nvSpPr>
        <p:spPr>
          <a:xfrm>
            <a:off x="4167188" y="2709863"/>
            <a:ext cx="46831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18</a:t>
            </a:r>
          </a:p>
        </p:txBody>
      </p:sp>
      <p:sp>
        <p:nvSpPr>
          <p:cNvPr id="2963" name="1"/>
          <p:cNvSpPr txBox="1"/>
          <p:nvPr/>
        </p:nvSpPr>
        <p:spPr>
          <a:xfrm>
            <a:off x="47244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</a:t>
            </a:r>
          </a:p>
        </p:txBody>
      </p:sp>
      <p:sp>
        <p:nvSpPr>
          <p:cNvPr id="2964" name="4"/>
          <p:cNvSpPr txBox="1"/>
          <p:nvPr/>
        </p:nvSpPr>
        <p:spPr>
          <a:xfrm>
            <a:off x="3798888" y="253682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2965" name="3"/>
          <p:cNvSpPr txBox="1"/>
          <p:nvPr/>
        </p:nvSpPr>
        <p:spPr>
          <a:xfrm>
            <a:off x="3854450" y="1752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2966" name="7"/>
          <p:cNvSpPr txBox="1"/>
          <p:nvPr/>
        </p:nvSpPr>
        <p:spPr>
          <a:xfrm>
            <a:off x="33528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2967" name="8"/>
          <p:cNvSpPr txBox="1"/>
          <p:nvPr/>
        </p:nvSpPr>
        <p:spPr>
          <a:xfrm>
            <a:off x="3048000" y="25908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2968" name="9"/>
          <p:cNvSpPr txBox="1"/>
          <p:nvPr/>
        </p:nvSpPr>
        <p:spPr>
          <a:xfrm>
            <a:off x="2743200" y="30480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9</a:t>
            </a:r>
          </a:p>
        </p:txBody>
      </p:sp>
      <p:sp>
        <p:nvSpPr>
          <p:cNvPr id="2969" name="3"/>
          <p:cNvSpPr txBox="1"/>
          <p:nvPr/>
        </p:nvSpPr>
        <p:spPr>
          <a:xfrm>
            <a:off x="2579687" y="372427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2970" name="Line"/>
          <p:cNvSpPr/>
          <p:nvPr/>
        </p:nvSpPr>
        <p:spPr>
          <a:xfrm flipV="1">
            <a:off x="2635250" y="2187575"/>
            <a:ext cx="685801" cy="3048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1" name="11"/>
          <p:cNvSpPr txBox="1"/>
          <p:nvPr/>
        </p:nvSpPr>
        <p:spPr>
          <a:xfrm>
            <a:off x="2667000" y="2057400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11</a:t>
            </a:r>
          </a:p>
        </p:txBody>
      </p:sp>
      <p:sp>
        <p:nvSpPr>
          <p:cNvPr id="2972" name="Line"/>
          <p:cNvSpPr/>
          <p:nvPr/>
        </p:nvSpPr>
        <p:spPr>
          <a:xfrm>
            <a:off x="3581400" y="1447800"/>
            <a:ext cx="2009775" cy="2514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973" name="2"/>
          <p:cNvSpPr txBox="1"/>
          <p:nvPr/>
        </p:nvSpPr>
        <p:spPr>
          <a:xfrm>
            <a:off x="4724400" y="1295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2974" name="Line"/>
          <p:cNvSpPr/>
          <p:nvPr/>
        </p:nvSpPr>
        <p:spPr>
          <a:xfrm flipH="1">
            <a:off x="4800599" y="3810000"/>
            <a:ext cx="228601" cy="195264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5" name="Dijkstra’s Algorithm: Walk-Through"/>
          <p:cNvSpPr txBox="1"/>
          <p:nvPr/>
        </p:nvSpPr>
        <p:spPr>
          <a:xfrm>
            <a:off x="1675982" y="276320"/>
            <a:ext cx="8243849" cy="715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Dijkstra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Walk-Through</a:t>
            </a:r>
          </a:p>
        </p:txBody>
      </p:sp>
      <p:sp>
        <p:nvSpPr>
          <p:cNvPr id="2976" name="Circle"/>
          <p:cNvSpPr/>
          <p:nvPr/>
        </p:nvSpPr>
        <p:spPr>
          <a:xfrm>
            <a:off x="2215700" y="2287587"/>
            <a:ext cx="457201" cy="457201"/>
          </a:xfrm>
          <a:prstGeom prst="ellips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977" name="s"/>
          <p:cNvSpPr txBox="1"/>
          <p:nvPr/>
        </p:nvSpPr>
        <p:spPr>
          <a:xfrm>
            <a:off x="2327502" y="2285888"/>
            <a:ext cx="222757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Algorithm Characteristics"/>
          <p:cNvSpPr txBox="1">
            <a:spLocks noGrp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Algorithm Characteristics</a:t>
            </a:r>
          </a:p>
        </p:txBody>
      </p:sp>
      <p:sp>
        <p:nvSpPr>
          <p:cNvPr id="469" name="Prim’s Algorithm…"/>
          <p:cNvSpPr txBox="1">
            <a:spLocks noGrp="1"/>
          </p:cNvSpPr>
          <p:nvPr>
            <p:ph type="body" sz="half" idx="1"/>
          </p:nvPr>
        </p:nvSpPr>
        <p:spPr>
          <a:xfrm>
            <a:off x="2209800" y="1981200"/>
            <a:ext cx="8153400" cy="3505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7749" indent="-277749" defTabSz="740663">
              <a:lnSpc>
                <a:spcPct val="90000"/>
              </a:lnSpc>
              <a:spcBef>
                <a:spcPts val="600"/>
              </a:spcBef>
              <a:defRPr sz="2592"/>
            </a:pPr>
            <a:r>
              <a:t>Prim’s Algorithm </a:t>
            </a:r>
          </a:p>
          <a:p>
            <a:pPr marL="370331" lvl="1" indent="0" defTabSz="740663">
              <a:spcBef>
                <a:spcPts val="300"/>
              </a:spcBef>
              <a:buChar char="•"/>
              <a:defRPr sz="1944"/>
            </a:pPr>
            <a:r>
              <a:t>Start with any vertex s and </a:t>
            </a:r>
            <a:r>
              <a:rPr b="1"/>
              <a:t>greedily</a:t>
            </a:r>
            <a:r>
              <a:t> grow a tree T from s. </a:t>
            </a:r>
          </a:p>
          <a:p>
            <a:pPr marL="370331" lvl="1" indent="0" defTabSz="740663">
              <a:spcBef>
                <a:spcPts val="300"/>
              </a:spcBef>
              <a:buChar char="•"/>
              <a:defRPr sz="1944"/>
            </a:pPr>
            <a:r>
              <a:t>At each step, add the cheapest edge to T that has exactly one endpoint in T.</a:t>
            </a:r>
          </a:p>
          <a:p>
            <a:pPr marL="0" indent="0" defTabSz="740663">
              <a:lnSpc>
                <a:spcPct val="90000"/>
              </a:lnSpc>
              <a:spcBef>
                <a:spcPts val="600"/>
              </a:spcBef>
              <a:defRPr sz="2592"/>
            </a:pPr>
            <a:r>
              <a:t>  Kruskal’s Algorithm</a:t>
            </a:r>
          </a:p>
          <a:p>
            <a:pPr marL="370331" lvl="1" indent="0" defTabSz="740663">
              <a:spcBef>
                <a:spcPts val="300"/>
              </a:spcBef>
              <a:buChar char="•"/>
              <a:defRPr sz="1944"/>
            </a:pPr>
            <a:r>
              <a:t>Sort edges in ascending order of cost.</a:t>
            </a:r>
          </a:p>
          <a:p>
            <a:pPr marL="370331" lvl="1" indent="0" defTabSz="740663">
              <a:spcBef>
                <a:spcPts val="300"/>
              </a:spcBef>
              <a:buChar char="•"/>
              <a:defRPr sz="1944"/>
            </a:pPr>
            <a:r>
              <a:t>Add the next edge to T unless doing so would create a cycle</a:t>
            </a:r>
          </a:p>
          <a:p>
            <a:pPr marL="370331" lvl="1" indent="0" defTabSz="740663">
              <a:spcBef>
                <a:spcPts val="300"/>
              </a:spcBef>
              <a:buChar char="•"/>
              <a:defRPr sz="1944"/>
            </a:pPr>
            <a:r>
              <a:t>Focuses on edges, rather than nodes</a:t>
            </a:r>
          </a:p>
          <a:p>
            <a:pPr marL="277749" indent="-277749" defTabSz="740663">
              <a:lnSpc>
                <a:spcPct val="90000"/>
              </a:lnSpc>
              <a:spcBef>
                <a:spcPts val="600"/>
              </a:spcBef>
              <a:defRPr sz="2592"/>
            </a:pPr>
            <a:r>
              <a:t>Both work with undirected graphs</a:t>
            </a:r>
          </a:p>
          <a:p>
            <a:pPr marL="277749" indent="-277749" defTabSz="740663">
              <a:lnSpc>
                <a:spcPct val="90000"/>
              </a:lnSpc>
              <a:spcBef>
                <a:spcPts val="600"/>
              </a:spcBef>
              <a:defRPr sz="2592"/>
            </a:pPr>
            <a:r>
              <a:t>Both are </a:t>
            </a:r>
            <a:r>
              <a:rPr b="1"/>
              <a:t>greedy</a:t>
            </a:r>
            <a:r>
              <a:t> algorithms that produce optimal solutions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" name="Initialize array"/>
          <p:cNvSpPr txBox="1"/>
          <p:nvPr/>
        </p:nvSpPr>
        <p:spPr>
          <a:xfrm>
            <a:off x="6138862" y="1524000"/>
            <a:ext cx="1676401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Initialize array</a:t>
            </a:r>
          </a:p>
        </p:txBody>
      </p:sp>
      <p:graphicFrame>
        <p:nvGraphicFramePr>
          <p:cNvPr id="2980" name="Table"/>
          <p:cNvGraphicFramePr/>
          <p:nvPr/>
        </p:nvGraphicFramePr>
        <p:xfrm>
          <a:off x="5867400" y="1981200"/>
          <a:ext cx="2133600" cy="3170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9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G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14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G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11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G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7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H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H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981" name="4"/>
          <p:cNvSpPr txBox="1"/>
          <p:nvPr/>
        </p:nvSpPr>
        <p:spPr>
          <a:xfrm>
            <a:off x="2111375" y="2819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2982" name="Line"/>
          <p:cNvSpPr/>
          <p:nvPr/>
        </p:nvSpPr>
        <p:spPr>
          <a:xfrm flipH="1">
            <a:off x="4757738" y="3124199"/>
            <a:ext cx="3810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3" name="25"/>
          <p:cNvSpPr txBox="1"/>
          <p:nvPr/>
        </p:nvSpPr>
        <p:spPr>
          <a:xfrm>
            <a:off x="4524375" y="3449637"/>
            <a:ext cx="479425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25</a:t>
            </a:r>
          </a:p>
        </p:txBody>
      </p:sp>
      <p:sp>
        <p:nvSpPr>
          <p:cNvPr id="2984" name="Line"/>
          <p:cNvSpPr/>
          <p:nvPr/>
        </p:nvSpPr>
        <p:spPr>
          <a:xfrm>
            <a:off x="3505200" y="2133599"/>
            <a:ext cx="152401" cy="685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5" name="Line"/>
          <p:cNvSpPr/>
          <p:nvPr/>
        </p:nvSpPr>
        <p:spPr>
          <a:xfrm flipV="1">
            <a:off x="3809999" y="2285999"/>
            <a:ext cx="5334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6" name="Line"/>
          <p:cNvSpPr/>
          <p:nvPr/>
        </p:nvSpPr>
        <p:spPr>
          <a:xfrm flipH="1" flipV="1">
            <a:off x="3657600" y="2209799"/>
            <a:ext cx="1219201" cy="838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7" name="Line"/>
          <p:cNvSpPr/>
          <p:nvPr/>
        </p:nvSpPr>
        <p:spPr>
          <a:xfrm flipV="1">
            <a:off x="2438399" y="3124199"/>
            <a:ext cx="990602" cy="304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8" name="Line"/>
          <p:cNvSpPr/>
          <p:nvPr/>
        </p:nvSpPr>
        <p:spPr>
          <a:xfrm flipV="1">
            <a:off x="3352800" y="3276599"/>
            <a:ext cx="14478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9" name="Line"/>
          <p:cNvSpPr/>
          <p:nvPr/>
        </p:nvSpPr>
        <p:spPr>
          <a:xfrm flipV="1">
            <a:off x="2286000" y="2743200"/>
            <a:ext cx="76201" cy="533400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90" name="Line"/>
          <p:cNvSpPr/>
          <p:nvPr/>
        </p:nvSpPr>
        <p:spPr>
          <a:xfrm>
            <a:off x="2514600" y="2590799"/>
            <a:ext cx="914400" cy="381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91" name="Line"/>
          <p:cNvSpPr/>
          <p:nvPr/>
        </p:nvSpPr>
        <p:spPr>
          <a:xfrm>
            <a:off x="3702050" y="1981200"/>
            <a:ext cx="6096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92" name="Line"/>
          <p:cNvSpPr/>
          <p:nvPr/>
        </p:nvSpPr>
        <p:spPr>
          <a:xfrm>
            <a:off x="4572000" y="2285999"/>
            <a:ext cx="381000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93" name="Circle"/>
          <p:cNvSpPr/>
          <p:nvPr/>
        </p:nvSpPr>
        <p:spPr>
          <a:xfrm>
            <a:off x="2209800" y="2286000"/>
            <a:ext cx="457200" cy="457200"/>
          </a:xfrm>
          <a:prstGeom prst="ellips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994" name="Circle"/>
          <p:cNvSpPr/>
          <p:nvPr/>
        </p:nvSpPr>
        <p:spPr>
          <a:xfrm>
            <a:off x="2057400" y="3200400"/>
            <a:ext cx="457200" cy="4572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995" name="H"/>
          <p:cNvSpPr txBox="1"/>
          <p:nvPr/>
        </p:nvSpPr>
        <p:spPr>
          <a:xfrm>
            <a:off x="2115388" y="3218304"/>
            <a:ext cx="3412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H</a:t>
            </a:r>
          </a:p>
        </p:txBody>
      </p:sp>
      <p:sp>
        <p:nvSpPr>
          <p:cNvPr id="2996" name="Circle"/>
          <p:cNvSpPr/>
          <p:nvPr/>
        </p:nvSpPr>
        <p:spPr>
          <a:xfrm>
            <a:off x="3429000" y="2819400"/>
            <a:ext cx="457200" cy="457200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997" name="B"/>
          <p:cNvSpPr txBox="1"/>
          <p:nvPr/>
        </p:nvSpPr>
        <p:spPr>
          <a:xfrm>
            <a:off x="3503880" y="2837304"/>
            <a:ext cx="3074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B</a:t>
            </a:r>
          </a:p>
        </p:txBody>
      </p:sp>
      <p:sp>
        <p:nvSpPr>
          <p:cNvPr id="2998" name="Circle"/>
          <p:cNvSpPr/>
          <p:nvPr/>
        </p:nvSpPr>
        <p:spPr>
          <a:xfrm>
            <a:off x="3276600" y="1828800"/>
            <a:ext cx="457200" cy="457200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999" name="F"/>
          <p:cNvSpPr txBox="1"/>
          <p:nvPr/>
        </p:nvSpPr>
        <p:spPr>
          <a:xfrm>
            <a:off x="3360038" y="1846704"/>
            <a:ext cx="2903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F</a:t>
            </a:r>
          </a:p>
        </p:txBody>
      </p:sp>
      <p:sp>
        <p:nvSpPr>
          <p:cNvPr id="3000" name="Circle"/>
          <p:cNvSpPr/>
          <p:nvPr/>
        </p:nvSpPr>
        <p:spPr>
          <a:xfrm>
            <a:off x="4343400" y="3810000"/>
            <a:ext cx="457200" cy="457200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001" name="E"/>
          <p:cNvSpPr txBox="1"/>
          <p:nvPr/>
        </p:nvSpPr>
        <p:spPr>
          <a:xfrm>
            <a:off x="4418280" y="3827904"/>
            <a:ext cx="3074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E</a:t>
            </a:r>
          </a:p>
        </p:txBody>
      </p:sp>
      <p:sp>
        <p:nvSpPr>
          <p:cNvPr id="3002" name="Circle"/>
          <p:cNvSpPr/>
          <p:nvPr/>
        </p:nvSpPr>
        <p:spPr>
          <a:xfrm>
            <a:off x="4800600" y="2895600"/>
            <a:ext cx="457200" cy="457200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003" name="D"/>
          <p:cNvSpPr txBox="1"/>
          <p:nvPr/>
        </p:nvSpPr>
        <p:spPr>
          <a:xfrm>
            <a:off x="4867071" y="2913504"/>
            <a:ext cx="324258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D</a:t>
            </a:r>
          </a:p>
        </p:txBody>
      </p:sp>
      <p:sp>
        <p:nvSpPr>
          <p:cNvPr id="3004" name="Circle"/>
          <p:cNvSpPr/>
          <p:nvPr/>
        </p:nvSpPr>
        <p:spPr>
          <a:xfrm>
            <a:off x="4267200" y="1905000"/>
            <a:ext cx="457200" cy="457200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005" name="C"/>
          <p:cNvSpPr txBox="1"/>
          <p:nvPr/>
        </p:nvSpPr>
        <p:spPr>
          <a:xfrm>
            <a:off x="4333671" y="1922904"/>
            <a:ext cx="324258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C</a:t>
            </a:r>
          </a:p>
        </p:txBody>
      </p:sp>
      <p:sp>
        <p:nvSpPr>
          <p:cNvPr id="3006" name="Circle"/>
          <p:cNvSpPr/>
          <p:nvPr/>
        </p:nvSpPr>
        <p:spPr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007" name="G"/>
          <p:cNvSpPr txBox="1"/>
          <p:nvPr/>
        </p:nvSpPr>
        <p:spPr>
          <a:xfrm>
            <a:off x="3105988" y="3827904"/>
            <a:ext cx="3412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G</a:t>
            </a:r>
          </a:p>
        </p:txBody>
      </p:sp>
      <p:sp>
        <p:nvSpPr>
          <p:cNvPr id="3008" name="Line"/>
          <p:cNvSpPr/>
          <p:nvPr/>
        </p:nvSpPr>
        <p:spPr>
          <a:xfrm>
            <a:off x="3809999" y="3200399"/>
            <a:ext cx="609601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09" name="Line"/>
          <p:cNvSpPr/>
          <p:nvPr/>
        </p:nvSpPr>
        <p:spPr>
          <a:xfrm flipH="1">
            <a:off x="3505200" y="41148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10" name="Line"/>
          <p:cNvSpPr/>
          <p:nvPr/>
        </p:nvSpPr>
        <p:spPr>
          <a:xfrm flipH="1" flipV="1">
            <a:off x="2438400" y="3581399"/>
            <a:ext cx="609601" cy="3810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11" name="7"/>
          <p:cNvSpPr txBox="1"/>
          <p:nvPr/>
        </p:nvSpPr>
        <p:spPr>
          <a:xfrm>
            <a:off x="3810000" y="4038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3012" name="2"/>
          <p:cNvSpPr txBox="1"/>
          <p:nvPr/>
        </p:nvSpPr>
        <p:spPr>
          <a:xfrm>
            <a:off x="3635375" y="3516312"/>
            <a:ext cx="3048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3013" name="10"/>
          <p:cNvSpPr txBox="1"/>
          <p:nvPr/>
        </p:nvSpPr>
        <p:spPr>
          <a:xfrm>
            <a:off x="3895725" y="3178175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3014" name="18"/>
          <p:cNvSpPr txBox="1"/>
          <p:nvPr/>
        </p:nvSpPr>
        <p:spPr>
          <a:xfrm>
            <a:off x="4167188" y="2709863"/>
            <a:ext cx="46831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18</a:t>
            </a:r>
          </a:p>
        </p:txBody>
      </p:sp>
      <p:sp>
        <p:nvSpPr>
          <p:cNvPr id="3015" name="1"/>
          <p:cNvSpPr txBox="1"/>
          <p:nvPr/>
        </p:nvSpPr>
        <p:spPr>
          <a:xfrm>
            <a:off x="47244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</a:t>
            </a:r>
          </a:p>
        </p:txBody>
      </p:sp>
      <p:sp>
        <p:nvSpPr>
          <p:cNvPr id="3016" name="4"/>
          <p:cNvSpPr txBox="1"/>
          <p:nvPr/>
        </p:nvSpPr>
        <p:spPr>
          <a:xfrm>
            <a:off x="3798888" y="253682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3017" name="3"/>
          <p:cNvSpPr txBox="1"/>
          <p:nvPr/>
        </p:nvSpPr>
        <p:spPr>
          <a:xfrm>
            <a:off x="3854450" y="1752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3018" name="7"/>
          <p:cNvSpPr txBox="1"/>
          <p:nvPr/>
        </p:nvSpPr>
        <p:spPr>
          <a:xfrm>
            <a:off x="33528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3019" name="8"/>
          <p:cNvSpPr txBox="1"/>
          <p:nvPr/>
        </p:nvSpPr>
        <p:spPr>
          <a:xfrm>
            <a:off x="3048000" y="25908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3020" name="9"/>
          <p:cNvSpPr txBox="1"/>
          <p:nvPr/>
        </p:nvSpPr>
        <p:spPr>
          <a:xfrm>
            <a:off x="2743200" y="30480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9</a:t>
            </a:r>
          </a:p>
        </p:txBody>
      </p:sp>
      <p:sp>
        <p:nvSpPr>
          <p:cNvPr id="3021" name="3"/>
          <p:cNvSpPr txBox="1"/>
          <p:nvPr/>
        </p:nvSpPr>
        <p:spPr>
          <a:xfrm>
            <a:off x="2579687" y="372427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3022" name="Line"/>
          <p:cNvSpPr/>
          <p:nvPr/>
        </p:nvSpPr>
        <p:spPr>
          <a:xfrm flipV="1">
            <a:off x="2635250" y="2187575"/>
            <a:ext cx="685801" cy="3048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23" name="11"/>
          <p:cNvSpPr txBox="1"/>
          <p:nvPr/>
        </p:nvSpPr>
        <p:spPr>
          <a:xfrm>
            <a:off x="2667000" y="2057400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11</a:t>
            </a:r>
          </a:p>
        </p:txBody>
      </p:sp>
      <p:sp>
        <p:nvSpPr>
          <p:cNvPr id="3024" name="Line"/>
          <p:cNvSpPr/>
          <p:nvPr/>
        </p:nvSpPr>
        <p:spPr>
          <a:xfrm>
            <a:off x="3581400" y="1447800"/>
            <a:ext cx="2009775" cy="2514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025" name="2"/>
          <p:cNvSpPr txBox="1"/>
          <p:nvPr/>
        </p:nvSpPr>
        <p:spPr>
          <a:xfrm>
            <a:off x="4724400" y="1295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3026" name="Line"/>
          <p:cNvSpPr/>
          <p:nvPr/>
        </p:nvSpPr>
        <p:spPr>
          <a:xfrm flipH="1">
            <a:off x="4800599" y="3810000"/>
            <a:ext cx="228601" cy="195264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27" name="Dijkstra’s Algorithm: Walk-Through"/>
          <p:cNvSpPr txBox="1"/>
          <p:nvPr/>
        </p:nvSpPr>
        <p:spPr>
          <a:xfrm>
            <a:off x="1675982" y="276320"/>
            <a:ext cx="8243849" cy="715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Dijkstra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Walk-Through</a:t>
            </a:r>
          </a:p>
        </p:txBody>
      </p:sp>
      <p:sp>
        <p:nvSpPr>
          <p:cNvPr id="3028" name="Circle"/>
          <p:cNvSpPr/>
          <p:nvPr/>
        </p:nvSpPr>
        <p:spPr>
          <a:xfrm>
            <a:off x="2215700" y="2287587"/>
            <a:ext cx="457201" cy="457201"/>
          </a:xfrm>
          <a:prstGeom prst="ellips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029" name="s"/>
          <p:cNvSpPr txBox="1"/>
          <p:nvPr/>
        </p:nvSpPr>
        <p:spPr>
          <a:xfrm>
            <a:off x="2327502" y="2285888"/>
            <a:ext cx="222757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" name="Initialize array"/>
          <p:cNvSpPr txBox="1"/>
          <p:nvPr/>
        </p:nvSpPr>
        <p:spPr>
          <a:xfrm>
            <a:off x="6138862" y="1524000"/>
            <a:ext cx="1676401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Initialize array</a:t>
            </a:r>
          </a:p>
        </p:txBody>
      </p:sp>
      <p:graphicFrame>
        <p:nvGraphicFramePr>
          <p:cNvPr id="3032" name="Table"/>
          <p:cNvGraphicFramePr/>
          <p:nvPr/>
        </p:nvGraphicFramePr>
        <p:xfrm>
          <a:off x="5867400" y="1981200"/>
          <a:ext cx="2133600" cy="315535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12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B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9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G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14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G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11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G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7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H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H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033" name="4"/>
          <p:cNvSpPr txBox="1"/>
          <p:nvPr/>
        </p:nvSpPr>
        <p:spPr>
          <a:xfrm>
            <a:off x="2111375" y="2819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3034" name="Line"/>
          <p:cNvSpPr/>
          <p:nvPr/>
        </p:nvSpPr>
        <p:spPr>
          <a:xfrm flipH="1">
            <a:off x="4757738" y="3124199"/>
            <a:ext cx="3810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35" name="25"/>
          <p:cNvSpPr txBox="1"/>
          <p:nvPr/>
        </p:nvSpPr>
        <p:spPr>
          <a:xfrm>
            <a:off x="4524375" y="3449637"/>
            <a:ext cx="479425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25</a:t>
            </a:r>
          </a:p>
        </p:txBody>
      </p:sp>
      <p:sp>
        <p:nvSpPr>
          <p:cNvPr id="3036" name="Line"/>
          <p:cNvSpPr/>
          <p:nvPr/>
        </p:nvSpPr>
        <p:spPr>
          <a:xfrm>
            <a:off x="3505200" y="2133599"/>
            <a:ext cx="152401" cy="685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37" name="Line"/>
          <p:cNvSpPr/>
          <p:nvPr/>
        </p:nvSpPr>
        <p:spPr>
          <a:xfrm flipV="1">
            <a:off x="3809999" y="2285999"/>
            <a:ext cx="5334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38" name="Line"/>
          <p:cNvSpPr/>
          <p:nvPr/>
        </p:nvSpPr>
        <p:spPr>
          <a:xfrm flipH="1" flipV="1">
            <a:off x="3657600" y="2209799"/>
            <a:ext cx="1219201" cy="838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39" name="Line"/>
          <p:cNvSpPr/>
          <p:nvPr/>
        </p:nvSpPr>
        <p:spPr>
          <a:xfrm flipV="1">
            <a:off x="2438399" y="3124199"/>
            <a:ext cx="990602" cy="304802"/>
          </a:xfrm>
          <a:prstGeom prst="lin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40" name="Line"/>
          <p:cNvSpPr/>
          <p:nvPr/>
        </p:nvSpPr>
        <p:spPr>
          <a:xfrm flipV="1">
            <a:off x="3352800" y="3276599"/>
            <a:ext cx="14478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41" name="Line"/>
          <p:cNvSpPr/>
          <p:nvPr/>
        </p:nvSpPr>
        <p:spPr>
          <a:xfrm flipV="1">
            <a:off x="2286000" y="2743200"/>
            <a:ext cx="76201" cy="533400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42" name="Line"/>
          <p:cNvSpPr/>
          <p:nvPr/>
        </p:nvSpPr>
        <p:spPr>
          <a:xfrm>
            <a:off x="2514600" y="2590799"/>
            <a:ext cx="914400" cy="3810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43" name="Line"/>
          <p:cNvSpPr/>
          <p:nvPr/>
        </p:nvSpPr>
        <p:spPr>
          <a:xfrm>
            <a:off x="3702050" y="1981200"/>
            <a:ext cx="6096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44" name="Line"/>
          <p:cNvSpPr/>
          <p:nvPr/>
        </p:nvSpPr>
        <p:spPr>
          <a:xfrm>
            <a:off x="4572000" y="2285999"/>
            <a:ext cx="381000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45" name="Circle"/>
          <p:cNvSpPr/>
          <p:nvPr/>
        </p:nvSpPr>
        <p:spPr>
          <a:xfrm>
            <a:off x="2209800" y="2286000"/>
            <a:ext cx="457200" cy="457200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046" name="Circle"/>
          <p:cNvSpPr/>
          <p:nvPr/>
        </p:nvSpPr>
        <p:spPr>
          <a:xfrm>
            <a:off x="2057400" y="3200400"/>
            <a:ext cx="457200" cy="4572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047" name="H"/>
          <p:cNvSpPr txBox="1"/>
          <p:nvPr/>
        </p:nvSpPr>
        <p:spPr>
          <a:xfrm>
            <a:off x="2115388" y="3218304"/>
            <a:ext cx="3412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H</a:t>
            </a:r>
          </a:p>
        </p:txBody>
      </p:sp>
      <p:sp>
        <p:nvSpPr>
          <p:cNvPr id="3048" name="Circle"/>
          <p:cNvSpPr/>
          <p:nvPr/>
        </p:nvSpPr>
        <p:spPr>
          <a:xfrm>
            <a:off x="3429000" y="2819400"/>
            <a:ext cx="457200" cy="4572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049" name="B"/>
          <p:cNvSpPr txBox="1"/>
          <p:nvPr/>
        </p:nvSpPr>
        <p:spPr>
          <a:xfrm>
            <a:off x="3503880" y="2837304"/>
            <a:ext cx="3074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B</a:t>
            </a:r>
          </a:p>
        </p:txBody>
      </p:sp>
      <p:sp>
        <p:nvSpPr>
          <p:cNvPr id="3050" name="Circle"/>
          <p:cNvSpPr/>
          <p:nvPr/>
        </p:nvSpPr>
        <p:spPr>
          <a:xfrm>
            <a:off x="3276600" y="1828800"/>
            <a:ext cx="457200" cy="457200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051" name="F"/>
          <p:cNvSpPr txBox="1"/>
          <p:nvPr/>
        </p:nvSpPr>
        <p:spPr>
          <a:xfrm>
            <a:off x="3360038" y="1846704"/>
            <a:ext cx="2903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F</a:t>
            </a:r>
          </a:p>
        </p:txBody>
      </p:sp>
      <p:sp>
        <p:nvSpPr>
          <p:cNvPr id="3052" name="Circle"/>
          <p:cNvSpPr/>
          <p:nvPr/>
        </p:nvSpPr>
        <p:spPr>
          <a:xfrm>
            <a:off x="4343400" y="3810000"/>
            <a:ext cx="457200" cy="457200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053" name="E"/>
          <p:cNvSpPr txBox="1"/>
          <p:nvPr/>
        </p:nvSpPr>
        <p:spPr>
          <a:xfrm>
            <a:off x="4418280" y="3827904"/>
            <a:ext cx="3074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E</a:t>
            </a:r>
          </a:p>
        </p:txBody>
      </p:sp>
      <p:sp>
        <p:nvSpPr>
          <p:cNvPr id="3054" name="Circle"/>
          <p:cNvSpPr/>
          <p:nvPr/>
        </p:nvSpPr>
        <p:spPr>
          <a:xfrm>
            <a:off x="4800600" y="2895600"/>
            <a:ext cx="457200" cy="457200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055" name="D"/>
          <p:cNvSpPr txBox="1"/>
          <p:nvPr/>
        </p:nvSpPr>
        <p:spPr>
          <a:xfrm>
            <a:off x="4867071" y="2913504"/>
            <a:ext cx="324258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D</a:t>
            </a:r>
          </a:p>
        </p:txBody>
      </p:sp>
      <p:sp>
        <p:nvSpPr>
          <p:cNvPr id="3056" name="Circle"/>
          <p:cNvSpPr/>
          <p:nvPr/>
        </p:nvSpPr>
        <p:spPr>
          <a:xfrm>
            <a:off x="4267200" y="1905000"/>
            <a:ext cx="457200" cy="457200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057" name="C"/>
          <p:cNvSpPr txBox="1"/>
          <p:nvPr/>
        </p:nvSpPr>
        <p:spPr>
          <a:xfrm>
            <a:off x="4333671" y="1922904"/>
            <a:ext cx="324258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C</a:t>
            </a:r>
          </a:p>
        </p:txBody>
      </p:sp>
      <p:sp>
        <p:nvSpPr>
          <p:cNvPr id="3058" name="Circle"/>
          <p:cNvSpPr/>
          <p:nvPr/>
        </p:nvSpPr>
        <p:spPr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059" name="G"/>
          <p:cNvSpPr txBox="1"/>
          <p:nvPr/>
        </p:nvSpPr>
        <p:spPr>
          <a:xfrm>
            <a:off x="3105988" y="3827904"/>
            <a:ext cx="3412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G</a:t>
            </a:r>
          </a:p>
        </p:txBody>
      </p:sp>
      <p:sp>
        <p:nvSpPr>
          <p:cNvPr id="3060" name="Line"/>
          <p:cNvSpPr/>
          <p:nvPr/>
        </p:nvSpPr>
        <p:spPr>
          <a:xfrm>
            <a:off x="3809999" y="3200399"/>
            <a:ext cx="609601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61" name="Line"/>
          <p:cNvSpPr/>
          <p:nvPr/>
        </p:nvSpPr>
        <p:spPr>
          <a:xfrm flipH="1">
            <a:off x="3505200" y="41148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62" name="Line"/>
          <p:cNvSpPr/>
          <p:nvPr/>
        </p:nvSpPr>
        <p:spPr>
          <a:xfrm flipH="1" flipV="1">
            <a:off x="2438400" y="3581399"/>
            <a:ext cx="609601" cy="3810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63" name="7"/>
          <p:cNvSpPr txBox="1"/>
          <p:nvPr/>
        </p:nvSpPr>
        <p:spPr>
          <a:xfrm>
            <a:off x="3810000" y="4038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3064" name="2"/>
          <p:cNvSpPr txBox="1"/>
          <p:nvPr/>
        </p:nvSpPr>
        <p:spPr>
          <a:xfrm>
            <a:off x="3635375" y="3516312"/>
            <a:ext cx="3048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3065" name="10"/>
          <p:cNvSpPr txBox="1"/>
          <p:nvPr/>
        </p:nvSpPr>
        <p:spPr>
          <a:xfrm>
            <a:off x="3895725" y="3178175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3066" name="18"/>
          <p:cNvSpPr txBox="1"/>
          <p:nvPr/>
        </p:nvSpPr>
        <p:spPr>
          <a:xfrm>
            <a:off x="4167188" y="2709863"/>
            <a:ext cx="46831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18</a:t>
            </a:r>
          </a:p>
        </p:txBody>
      </p:sp>
      <p:sp>
        <p:nvSpPr>
          <p:cNvPr id="3067" name="1"/>
          <p:cNvSpPr txBox="1"/>
          <p:nvPr/>
        </p:nvSpPr>
        <p:spPr>
          <a:xfrm>
            <a:off x="47244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</a:t>
            </a:r>
          </a:p>
        </p:txBody>
      </p:sp>
      <p:sp>
        <p:nvSpPr>
          <p:cNvPr id="3068" name="4"/>
          <p:cNvSpPr txBox="1"/>
          <p:nvPr/>
        </p:nvSpPr>
        <p:spPr>
          <a:xfrm>
            <a:off x="3798888" y="253682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3069" name="3"/>
          <p:cNvSpPr txBox="1"/>
          <p:nvPr/>
        </p:nvSpPr>
        <p:spPr>
          <a:xfrm>
            <a:off x="3854450" y="1752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3070" name="7"/>
          <p:cNvSpPr txBox="1"/>
          <p:nvPr/>
        </p:nvSpPr>
        <p:spPr>
          <a:xfrm>
            <a:off x="33528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3071" name="8"/>
          <p:cNvSpPr txBox="1"/>
          <p:nvPr/>
        </p:nvSpPr>
        <p:spPr>
          <a:xfrm>
            <a:off x="3048000" y="25908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3072" name="9"/>
          <p:cNvSpPr txBox="1"/>
          <p:nvPr/>
        </p:nvSpPr>
        <p:spPr>
          <a:xfrm>
            <a:off x="2743200" y="30480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9</a:t>
            </a:r>
          </a:p>
        </p:txBody>
      </p:sp>
      <p:sp>
        <p:nvSpPr>
          <p:cNvPr id="3073" name="3"/>
          <p:cNvSpPr txBox="1"/>
          <p:nvPr/>
        </p:nvSpPr>
        <p:spPr>
          <a:xfrm>
            <a:off x="2579687" y="372427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3074" name="Line"/>
          <p:cNvSpPr/>
          <p:nvPr/>
        </p:nvSpPr>
        <p:spPr>
          <a:xfrm flipV="1">
            <a:off x="2635250" y="2187575"/>
            <a:ext cx="685801" cy="3048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75" name="11"/>
          <p:cNvSpPr txBox="1"/>
          <p:nvPr/>
        </p:nvSpPr>
        <p:spPr>
          <a:xfrm>
            <a:off x="2667000" y="2057400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11</a:t>
            </a:r>
          </a:p>
        </p:txBody>
      </p:sp>
      <p:sp>
        <p:nvSpPr>
          <p:cNvPr id="3076" name="Line"/>
          <p:cNvSpPr/>
          <p:nvPr/>
        </p:nvSpPr>
        <p:spPr>
          <a:xfrm>
            <a:off x="3581400" y="1447800"/>
            <a:ext cx="2009775" cy="2514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077" name="2"/>
          <p:cNvSpPr txBox="1"/>
          <p:nvPr/>
        </p:nvSpPr>
        <p:spPr>
          <a:xfrm>
            <a:off x="4724400" y="1295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3078" name="Line"/>
          <p:cNvSpPr/>
          <p:nvPr/>
        </p:nvSpPr>
        <p:spPr>
          <a:xfrm flipH="1">
            <a:off x="4800599" y="3810000"/>
            <a:ext cx="228601" cy="195264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79" name="Dijkstra’s Algorithm: Walk-Through"/>
          <p:cNvSpPr txBox="1"/>
          <p:nvPr/>
        </p:nvSpPr>
        <p:spPr>
          <a:xfrm>
            <a:off x="1675982" y="276320"/>
            <a:ext cx="8243849" cy="715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Dijkstra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Walk-Through</a:t>
            </a:r>
          </a:p>
        </p:txBody>
      </p:sp>
      <p:sp>
        <p:nvSpPr>
          <p:cNvPr id="3080" name="Circle"/>
          <p:cNvSpPr/>
          <p:nvPr/>
        </p:nvSpPr>
        <p:spPr>
          <a:xfrm>
            <a:off x="2215700" y="2287587"/>
            <a:ext cx="457201" cy="457201"/>
          </a:xfrm>
          <a:prstGeom prst="ellips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081" name="s"/>
          <p:cNvSpPr txBox="1"/>
          <p:nvPr/>
        </p:nvSpPr>
        <p:spPr>
          <a:xfrm>
            <a:off x="2327502" y="2285888"/>
            <a:ext cx="222757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Initialize array"/>
          <p:cNvSpPr txBox="1"/>
          <p:nvPr/>
        </p:nvSpPr>
        <p:spPr>
          <a:xfrm>
            <a:off x="6138862" y="1524000"/>
            <a:ext cx="1676401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Initialize array</a:t>
            </a:r>
          </a:p>
        </p:txBody>
      </p:sp>
      <p:graphicFrame>
        <p:nvGraphicFramePr>
          <p:cNvPr id="3084" name="Table"/>
          <p:cNvGraphicFramePr/>
          <p:nvPr/>
        </p:nvGraphicFramePr>
        <p:xfrm>
          <a:off x="5867400" y="1981200"/>
          <a:ext cx="2133600" cy="312494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9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G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14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G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11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G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7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H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H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085" name="4"/>
          <p:cNvSpPr txBox="1"/>
          <p:nvPr/>
        </p:nvSpPr>
        <p:spPr>
          <a:xfrm>
            <a:off x="2111375" y="2819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3086" name="Line"/>
          <p:cNvSpPr/>
          <p:nvPr/>
        </p:nvSpPr>
        <p:spPr>
          <a:xfrm flipH="1">
            <a:off x="4757738" y="3124199"/>
            <a:ext cx="3810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87" name="25"/>
          <p:cNvSpPr txBox="1"/>
          <p:nvPr/>
        </p:nvSpPr>
        <p:spPr>
          <a:xfrm>
            <a:off x="4524375" y="3449637"/>
            <a:ext cx="479425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25</a:t>
            </a:r>
          </a:p>
        </p:txBody>
      </p:sp>
      <p:sp>
        <p:nvSpPr>
          <p:cNvPr id="3088" name="Line"/>
          <p:cNvSpPr/>
          <p:nvPr/>
        </p:nvSpPr>
        <p:spPr>
          <a:xfrm>
            <a:off x="3505200" y="2133599"/>
            <a:ext cx="152401" cy="685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89" name="Line"/>
          <p:cNvSpPr/>
          <p:nvPr/>
        </p:nvSpPr>
        <p:spPr>
          <a:xfrm flipV="1">
            <a:off x="3809999" y="2285999"/>
            <a:ext cx="5334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90" name="Line"/>
          <p:cNvSpPr/>
          <p:nvPr/>
        </p:nvSpPr>
        <p:spPr>
          <a:xfrm flipH="1" flipV="1">
            <a:off x="3657600" y="2209799"/>
            <a:ext cx="1219201" cy="838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91" name="Line"/>
          <p:cNvSpPr/>
          <p:nvPr/>
        </p:nvSpPr>
        <p:spPr>
          <a:xfrm flipV="1">
            <a:off x="2438399" y="3124199"/>
            <a:ext cx="990602" cy="304802"/>
          </a:xfrm>
          <a:prstGeom prst="lin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92" name="Line"/>
          <p:cNvSpPr/>
          <p:nvPr/>
        </p:nvSpPr>
        <p:spPr>
          <a:xfrm flipV="1">
            <a:off x="3352800" y="3276599"/>
            <a:ext cx="1447801" cy="7620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93" name="Line"/>
          <p:cNvSpPr/>
          <p:nvPr/>
        </p:nvSpPr>
        <p:spPr>
          <a:xfrm flipV="1">
            <a:off x="2286000" y="2743200"/>
            <a:ext cx="76201" cy="533400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94" name="Line"/>
          <p:cNvSpPr/>
          <p:nvPr/>
        </p:nvSpPr>
        <p:spPr>
          <a:xfrm>
            <a:off x="3702050" y="1981200"/>
            <a:ext cx="6096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95" name="Line"/>
          <p:cNvSpPr/>
          <p:nvPr/>
        </p:nvSpPr>
        <p:spPr>
          <a:xfrm>
            <a:off x="4572000" y="2285999"/>
            <a:ext cx="381000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96" name="Circle"/>
          <p:cNvSpPr/>
          <p:nvPr/>
        </p:nvSpPr>
        <p:spPr>
          <a:xfrm>
            <a:off x="2057400" y="3200400"/>
            <a:ext cx="457200" cy="4572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097" name="H"/>
          <p:cNvSpPr txBox="1"/>
          <p:nvPr/>
        </p:nvSpPr>
        <p:spPr>
          <a:xfrm>
            <a:off x="2115388" y="3218304"/>
            <a:ext cx="3412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H</a:t>
            </a:r>
          </a:p>
        </p:txBody>
      </p:sp>
      <p:sp>
        <p:nvSpPr>
          <p:cNvPr id="3098" name="Circle"/>
          <p:cNvSpPr/>
          <p:nvPr/>
        </p:nvSpPr>
        <p:spPr>
          <a:xfrm>
            <a:off x="3429000" y="2819400"/>
            <a:ext cx="457200" cy="4572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099" name="B"/>
          <p:cNvSpPr txBox="1"/>
          <p:nvPr/>
        </p:nvSpPr>
        <p:spPr>
          <a:xfrm>
            <a:off x="3503880" y="2837304"/>
            <a:ext cx="3074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B</a:t>
            </a:r>
          </a:p>
        </p:txBody>
      </p:sp>
      <p:sp>
        <p:nvSpPr>
          <p:cNvPr id="3100" name="Circle"/>
          <p:cNvSpPr/>
          <p:nvPr/>
        </p:nvSpPr>
        <p:spPr>
          <a:xfrm>
            <a:off x="3276600" y="1828800"/>
            <a:ext cx="457200" cy="457200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101" name="F"/>
          <p:cNvSpPr txBox="1"/>
          <p:nvPr/>
        </p:nvSpPr>
        <p:spPr>
          <a:xfrm>
            <a:off x="3360038" y="1846704"/>
            <a:ext cx="2903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F</a:t>
            </a:r>
          </a:p>
        </p:txBody>
      </p:sp>
      <p:sp>
        <p:nvSpPr>
          <p:cNvPr id="3102" name="Circle"/>
          <p:cNvSpPr/>
          <p:nvPr/>
        </p:nvSpPr>
        <p:spPr>
          <a:xfrm>
            <a:off x="4343400" y="3810000"/>
            <a:ext cx="457200" cy="457200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103" name="E"/>
          <p:cNvSpPr txBox="1"/>
          <p:nvPr/>
        </p:nvSpPr>
        <p:spPr>
          <a:xfrm>
            <a:off x="4418280" y="3827904"/>
            <a:ext cx="3074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E</a:t>
            </a:r>
          </a:p>
        </p:txBody>
      </p:sp>
      <p:sp>
        <p:nvSpPr>
          <p:cNvPr id="3104" name="Circle"/>
          <p:cNvSpPr/>
          <p:nvPr/>
        </p:nvSpPr>
        <p:spPr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105" name="D"/>
          <p:cNvSpPr txBox="1"/>
          <p:nvPr/>
        </p:nvSpPr>
        <p:spPr>
          <a:xfrm>
            <a:off x="4867071" y="2913504"/>
            <a:ext cx="324258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D</a:t>
            </a:r>
          </a:p>
        </p:txBody>
      </p:sp>
      <p:sp>
        <p:nvSpPr>
          <p:cNvPr id="3106" name="Circle"/>
          <p:cNvSpPr/>
          <p:nvPr/>
        </p:nvSpPr>
        <p:spPr>
          <a:xfrm>
            <a:off x="4267200" y="1905000"/>
            <a:ext cx="457200" cy="457200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107" name="C"/>
          <p:cNvSpPr txBox="1"/>
          <p:nvPr/>
        </p:nvSpPr>
        <p:spPr>
          <a:xfrm>
            <a:off x="4333671" y="1922904"/>
            <a:ext cx="324258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C</a:t>
            </a:r>
          </a:p>
        </p:txBody>
      </p:sp>
      <p:sp>
        <p:nvSpPr>
          <p:cNvPr id="3108" name="Circle"/>
          <p:cNvSpPr/>
          <p:nvPr/>
        </p:nvSpPr>
        <p:spPr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109" name="G"/>
          <p:cNvSpPr txBox="1"/>
          <p:nvPr/>
        </p:nvSpPr>
        <p:spPr>
          <a:xfrm>
            <a:off x="3105988" y="3827904"/>
            <a:ext cx="3412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G</a:t>
            </a:r>
          </a:p>
        </p:txBody>
      </p:sp>
      <p:sp>
        <p:nvSpPr>
          <p:cNvPr id="3110" name="Line"/>
          <p:cNvSpPr/>
          <p:nvPr/>
        </p:nvSpPr>
        <p:spPr>
          <a:xfrm>
            <a:off x="3809999" y="3200399"/>
            <a:ext cx="609601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11" name="Line"/>
          <p:cNvSpPr/>
          <p:nvPr/>
        </p:nvSpPr>
        <p:spPr>
          <a:xfrm flipH="1">
            <a:off x="3505200" y="41148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12" name="Line"/>
          <p:cNvSpPr/>
          <p:nvPr/>
        </p:nvSpPr>
        <p:spPr>
          <a:xfrm flipH="1" flipV="1">
            <a:off x="2438400" y="3581399"/>
            <a:ext cx="609601" cy="3810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13" name="7"/>
          <p:cNvSpPr txBox="1"/>
          <p:nvPr/>
        </p:nvSpPr>
        <p:spPr>
          <a:xfrm>
            <a:off x="3810000" y="4038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3114" name="2"/>
          <p:cNvSpPr txBox="1"/>
          <p:nvPr/>
        </p:nvSpPr>
        <p:spPr>
          <a:xfrm>
            <a:off x="3635375" y="3516312"/>
            <a:ext cx="3048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3115" name="10"/>
          <p:cNvSpPr txBox="1"/>
          <p:nvPr/>
        </p:nvSpPr>
        <p:spPr>
          <a:xfrm>
            <a:off x="3895725" y="3178175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3116" name="18"/>
          <p:cNvSpPr txBox="1"/>
          <p:nvPr/>
        </p:nvSpPr>
        <p:spPr>
          <a:xfrm>
            <a:off x="4167188" y="2709863"/>
            <a:ext cx="46831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18</a:t>
            </a:r>
          </a:p>
        </p:txBody>
      </p:sp>
      <p:sp>
        <p:nvSpPr>
          <p:cNvPr id="3117" name="1"/>
          <p:cNvSpPr txBox="1"/>
          <p:nvPr/>
        </p:nvSpPr>
        <p:spPr>
          <a:xfrm>
            <a:off x="47244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</a:t>
            </a:r>
          </a:p>
        </p:txBody>
      </p:sp>
      <p:sp>
        <p:nvSpPr>
          <p:cNvPr id="3118" name="4"/>
          <p:cNvSpPr txBox="1"/>
          <p:nvPr/>
        </p:nvSpPr>
        <p:spPr>
          <a:xfrm>
            <a:off x="3798888" y="253682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3119" name="3"/>
          <p:cNvSpPr txBox="1"/>
          <p:nvPr/>
        </p:nvSpPr>
        <p:spPr>
          <a:xfrm>
            <a:off x="3854450" y="1752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3120" name="7"/>
          <p:cNvSpPr txBox="1"/>
          <p:nvPr/>
        </p:nvSpPr>
        <p:spPr>
          <a:xfrm>
            <a:off x="33528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3121" name="8"/>
          <p:cNvSpPr txBox="1"/>
          <p:nvPr/>
        </p:nvSpPr>
        <p:spPr>
          <a:xfrm>
            <a:off x="3048000" y="25908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3122" name="9"/>
          <p:cNvSpPr txBox="1"/>
          <p:nvPr/>
        </p:nvSpPr>
        <p:spPr>
          <a:xfrm>
            <a:off x="2743200" y="30480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9</a:t>
            </a:r>
          </a:p>
        </p:txBody>
      </p:sp>
      <p:sp>
        <p:nvSpPr>
          <p:cNvPr id="3123" name="3"/>
          <p:cNvSpPr txBox="1"/>
          <p:nvPr/>
        </p:nvSpPr>
        <p:spPr>
          <a:xfrm>
            <a:off x="2579687" y="372427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3124" name="Line"/>
          <p:cNvSpPr/>
          <p:nvPr/>
        </p:nvSpPr>
        <p:spPr>
          <a:xfrm flipV="1">
            <a:off x="2635250" y="2187575"/>
            <a:ext cx="685801" cy="3048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25" name="11"/>
          <p:cNvSpPr txBox="1"/>
          <p:nvPr/>
        </p:nvSpPr>
        <p:spPr>
          <a:xfrm>
            <a:off x="2667000" y="2057400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11</a:t>
            </a:r>
          </a:p>
        </p:txBody>
      </p:sp>
      <p:sp>
        <p:nvSpPr>
          <p:cNvPr id="3126" name="Line"/>
          <p:cNvSpPr/>
          <p:nvPr/>
        </p:nvSpPr>
        <p:spPr>
          <a:xfrm>
            <a:off x="3581400" y="1447800"/>
            <a:ext cx="2009775" cy="2514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127" name="2"/>
          <p:cNvSpPr txBox="1"/>
          <p:nvPr/>
        </p:nvSpPr>
        <p:spPr>
          <a:xfrm>
            <a:off x="4724400" y="1295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3128" name="Line"/>
          <p:cNvSpPr/>
          <p:nvPr/>
        </p:nvSpPr>
        <p:spPr>
          <a:xfrm flipH="1">
            <a:off x="4800599" y="3810000"/>
            <a:ext cx="228601" cy="195264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29" name="Dijkstra’s Algorithm: Walk-Through"/>
          <p:cNvSpPr txBox="1"/>
          <p:nvPr/>
        </p:nvSpPr>
        <p:spPr>
          <a:xfrm>
            <a:off x="1675982" y="276320"/>
            <a:ext cx="8243849" cy="715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Dijkstra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Walk-Through</a:t>
            </a:r>
          </a:p>
        </p:txBody>
      </p:sp>
      <p:sp>
        <p:nvSpPr>
          <p:cNvPr id="3130" name="s"/>
          <p:cNvSpPr txBox="1"/>
          <p:nvPr/>
        </p:nvSpPr>
        <p:spPr>
          <a:xfrm>
            <a:off x="2330196" y="2265804"/>
            <a:ext cx="222758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</a:t>
            </a:r>
          </a:p>
        </p:txBody>
      </p:sp>
      <p:sp>
        <p:nvSpPr>
          <p:cNvPr id="3131" name="Circle"/>
          <p:cNvSpPr/>
          <p:nvPr/>
        </p:nvSpPr>
        <p:spPr>
          <a:xfrm>
            <a:off x="2209800" y="2286000"/>
            <a:ext cx="457200" cy="457200"/>
          </a:xfrm>
          <a:prstGeom prst="ellips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132" name="Line"/>
          <p:cNvSpPr/>
          <p:nvPr/>
        </p:nvSpPr>
        <p:spPr>
          <a:xfrm>
            <a:off x="2609324" y="2639154"/>
            <a:ext cx="914401" cy="381001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4" name="Initialize array"/>
          <p:cNvSpPr txBox="1"/>
          <p:nvPr/>
        </p:nvSpPr>
        <p:spPr>
          <a:xfrm>
            <a:off x="6138862" y="1524000"/>
            <a:ext cx="1676401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Initialize array</a:t>
            </a:r>
          </a:p>
        </p:txBody>
      </p:sp>
      <p:graphicFrame>
        <p:nvGraphicFramePr>
          <p:cNvPr id="3135" name="Table"/>
          <p:cNvGraphicFramePr/>
          <p:nvPr/>
        </p:nvGraphicFramePr>
        <p:xfrm>
          <a:off x="5867400" y="1981200"/>
          <a:ext cx="2133600" cy="309453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9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G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14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G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11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G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7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H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H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136" name="4"/>
          <p:cNvSpPr txBox="1"/>
          <p:nvPr/>
        </p:nvSpPr>
        <p:spPr>
          <a:xfrm>
            <a:off x="2111375" y="2819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3137" name="Line"/>
          <p:cNvSpPr/>
          <p:nvPr/>
        </p:nvSpPr>
        <p:spPr>
          <a:xfrm flipH="1">
            <a:off x="4757738" y="3124199"/>
            <a:ext cx="3810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38" name="25"/>
          <p:cNvSpPr txBox="1"/>
          <p:nvPr/>
        </p:nvSpPr>
        <p:spPr>
          <a:xfrm>
            <a:off x="4524375" y="3449637"/>
            <a:ext cx="479425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25</a:t>
            </a:r>
          </a:p>
        </p:txBody>
      </p:sp>
      <p:sp>
        <p:nvSpPr>
          <p:cNvPr id="3139" name="Line"/>
          <p:cNvSpPr/>
          <p:nvPr/>
        </p:nvSpPr>
        <p:spPr>
          <a:xfrm>
            <a:off x="3505200" y="2133599"/>
            <a:ext cx="152401" cy="685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40" name="Line"/>
          <p:cNvSpPr/>
          <p:nvPr/>
        </p:nvSpPr>
        <p:spPr>
          <a:xfrm flipV="1">
            <a:off x="3809999" y="2285999"/>
            <a:ext cx="5334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41" name="Line"/>
          <p:cNvSpPr/>
          <p:nvPr/>
        </p:nvSpPr>
        <p:spPr>
          <a:xfrm flipH="1" flipV="1">
            <a:off x="3657600" y="2209799"/>
            <a:ext cx="1219201" cy="838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42" name="Line"/>
          <p:cNvSpPr/>
          <p:nvPr/>
        </p:nvSpPr>
        <p:spPr>
          <a:xfrm flipV="1">
            <a:off x="2438399" y="3124199"/>
            <a:ext cx="990602" cy="304802"/>
          </a:xfrm>
          <a:prstGeom prst="lin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43" name="Line"/>
          <p:cNvSpPr/>
          <p:nvPr/>
        </p:nvSpPr>
        <p:spPr>
          <a:xfrm flipV="1">
            <a:off x="3460749" y="3224477"/>
            <a:ext cx="1447801" cy="7620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44" name="Line"/>
          <p:cNvSpPr/>
          <p:nvPr/>
        </p:nvSpPr>
        <p:spPr>
          <a:xfrm flipV="1">
            <a:off x="2286000" y="2743200"/>
            <a:ext cx="76201" cy="533400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45" name="Line"/>
          <p:cNvSpPr/>
          <p:nvPr/>
        </p:nvSpPr>
        <p:spPr>
          <a:xfrm>
            <a:off x="3702050" y="1981200"/>
            <a:ext cx="6096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46" name="Line"/>
          <p:cNvSpPr/>
          <p:nvPr/>
        </p:nvSpPr>
        <p:spPr>
          <a:xfrm>
            <a:off x="4572000" y="2285999"/>
            <a:ext cx="381000" cy="6096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47" name="Circle"/>
          <p:cNvSpPr/>
          <p:nvPr/>
        </p:nvSpPr>
        <p:spPr>
          <a:xfrm>
            <a:off x="2057400" y="3200400"/>
            <a:ext cx="457200" cy="4572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148" name="H"/>
          <p:cNvSpPr txBox="1"/>
          <p:nvPr/>
        </p:nvSpPr>
        <p:spPr>
          <a:xfrm>
            <a:off x="2115388" y="3218304"/>
            <a:ext cx="3412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H</a:t>
            </a:r>
          </a:p>
        </p:txBody>
      </p:sp>
      <p:sp>
        <p:nvSpPr>
          <p:cNvPr id="3149" name="Circle"/>
          <p:cNvSpPr/>
          <p:nvPr/>
        </p:nvSpPr>
        <p:spPr>
          <a:xfrm>
            <a:off x="3429000" y="2819400"/>
            <a:ext cx="457200" cy="4572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150" name="B"/>
          <p:cNvSpPr txBox="1"/>
          <p:nvPr/>
        </p:nvSpPr>
        <p:spPr>
          <a:xfrm>
            <a:off x="3503880" y="2837304"/>
            <a:ext cx="3074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B</a:t>
            </a:r>
          </a:p>
        </p:txBody>
      </p:sp>
      <p:sp>
        <p:nvSpPr>
          <p:cNvPr id="3151" name="Circle"/>
          <p:cNvSpPr/>
          <p:nvPr/>
        </p:nvSpPr>
        <p:spPr>
          <a:xfrm>
            <a:off x="3276600" y="1828800"/>
            <a:ext cx="457200" cy="457200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152" name="F"/>
          <p:cNvSpPr txBox="1"/>
          <p:nvPr/>
        </p:nvSpPr>
        <p:spPr>
          <a:xfrm>
            <a:off x="3360038" y="1846704"/>
            <a:ext cx="2903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F</a:t>
            </a:r>
          </a:p>
        </p:txBody>
      </p:sp>
      <p:sp>
        <p:nvSpPr>
          <p:cNvPr id="3153" name="Circle"/>
          <p:cNvSpPr/>
          <p:nvPr/>
        </p:nvSpPr>
        <p:spPr>
          <a:xfrm>
            <a:off x="4343400" y="3810000"/>
            <a:ext cx="457200" cy="457200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154" name="E"/>
          <p:cNvSpPr txBox="1"/>
          <p:nvPr/>
        </p:nvSpPr>
        <p:spPr>
          <a:xfrm>
            <a:off x="4418280" y="3827904"/>
            <a:ext cx="3074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E</a:t>
            </a:r>
          </a:p>
        </p:txBody>
      </p:sp>
      <p:sp>
        <p:nvSpPr>
          <p:cNvPr id="3155" name="Circle"/>
          <p:cNvSpPr/>
          <p:nvPr/>
        </p:nvSpPr>
        <p:spPr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156" name="D"/>
          <p:cNvSpPr txBox="1"/>
          <p:nvPr/>
        </p:nvSpPr>
        <p:spPr>
          <a:xfrm>
            <a:off x="4867071" y="2913504"/>
            <a:ext cx="324258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D</a:t>
            </a:r>
          </a:p>
        </p:txBody>
      </p:sp>
      <p:sp>
        <p:nvSpPr>
          <p:cNvPr id="3157" name="Circle"/>
          <p:cNvSpPr/>
          <p:nvPr/>
        </p:nvSpPr>
        <p:spPr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158" name="C"/>
          <p:cNvSpPr txBox="1"/>
          <p:nvPr/>
        </p:nvSpPr>
        <p:spPr>
          <a:xfrm>
            <a:off x="4333671" y="1922904"/>
            <a:ext cx="324258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C</a:t>
            </a:r>
          </a:p>
        </p:txBody>
      </p:sp>
      <p:sp>
        <p:nvSpPr>
          <p:cNvPr id="3159" name="Circle"/>
          <p:cNvSpPr/>
          <p:nvPr/>
        </p:nvSpPr>
        <p:spPr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160" name="G"/>
          <p:cNvSpPr txBox="1"/>
          <p:nvPr/>
        </p:nvSpPr>
        <p:spPr>
          <a:xfrm>
            <a:off x="3105988" y="3827904"/>
            <a:ext cx="3412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G</a:t>
            </a:r>
          </a:p>
        </p:txBody>
      </p:sp>
      <p:sp>
        <p:nvSpPr>
          <p:cNvPr id="3161" name="Line"/>
          <p:cNvSpPr/>
          <p:nvPr/>
        </p:nvSpPr>
        <p:spPr>
          <a:xfrm>
            <a:off x="3809999" y="3200399"/>
            <a:ext cx="609601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62" name="Line"/>
          <p:cNvSpPr/>
          <p:nvPr/>
        </p:nvSpPr>
        <p:spPr>
          <a:xfrm flipH="1">
            <a:off x="3505200" y="41148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63" name="Line"/>
          <p:cNvSpPr/>
          <p:nvPr/>
        </p:nvSpPr>
        <p:spPr>
          <a:xfrm flipH="1" flipV="1">
            <a:off x="2438400" y="3581399"/>
            <a:ext cx="609601" cy="3810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64" name="7"/>
          <p:cNvSpPr txBox="1"/>
          <p:nvPr/>
        </p:nvSpPr>
        <p:spPr>
          <a:xfrm>
            <a:off x="3810000" y="4038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3165" name="2"/>
          <p:cNvSpPr txBox="1"/>
          <p:nvPr/>
        </p:nvSpPr>
        <p:spPr>
          <a:xfrm>
            <a:off x="3635375" y="3516312"/>
            <a:ext cx="3048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3166" name="10"/>
          <p:cNvSpPr txBox="1"/>
          <p:nvPr/>
        </p:nvSpPr>
        <p:spPr>
          <a:xfrm>
            <a:off x="3895725" y="3178175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3167" name="18"/>
          <p:cNvSpPr txBox="1"/>
          <p:nvPr/>
        </p:nvSpPr>
        <p:spPr>
          <a:xfrm>
            <a:off x="4167188" y="2709863"/>
            <a:ext cx="46831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18</a:t>
            </a:r>
          </a:p>
        </p:txBody>
      </p:sp>
      <p:sp>
        <p:nvSpPr>
          <p:cNvPr id="3168" name="1"/>
          <p:cNvSpPr txBox="1"/>
          <p:nvPr/>
        </p:nvSpPr>
        <p:spPr>
          <a:xfrm>
            <a:off x="47244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</a:t>
            </a:r>
          </a:p>
        </p:txBody>
      </p:sp>
      <p:sp>
        <p:nvSpPr>
          <p:cNvPr id="3169" name="4"/>
          <p:cNvSpPr txBox="1"/>
          <p:nvPr/>
        </p:nvSpPr>
        <p:spPr>
          <a:xfrm>
            <a:off x="3798888" y="253682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3170" name="3"/>
          <p:cNvSpPr txBox="1"/>
          <p:nvPr/>
        </p:nvSpPr>
        <p:spPr>
          <a:xfrm>
            <a:off x="3854450" y="1752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3171" name="7"/>
          <p:cNvSpPr txBox="1"/>
          <p:nvPr/>
        </p:nvSpPr>
        <p:spPr>
          <a:xfrm>
            <a:off x="33528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3172" name="8"/>
          <p:cNvSpPr txBox="1"/>
          <p:nvPr/>
        </p:nvSpPr>
        <p:spPr>
          <a:xfrm>
            <a:off x="3048000" y="25908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3173" name="9"/>
          <p:cNvSpPr txBox="1"/>
          <p:nvPr/>
        </p:nvSpPr>
        <p:spPr>
          <a:xfrm>
            <a:off x="2743200" y="30480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9</a:t>
            </a:r>
          </a:p>
        </p:txBody>
      </p:sp>
      <p:sp>
        <p:nvSpPr>
          <p:cNvPr id="3174" name="3"/>
          <p:cNvSpPr txBox="1"/>
          <p:nvPr/>
        </p:nvSpPr>
        <p:spPr>
          <a:xfrm>
            <a:off x="2579687" y="372427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3175" name="Line"/>
          <p:cNvSpPr/>
          <p:nvPr/>
        </p:nvSpPr>
        <p:spPr>
          <a:xfrm flipV="1">
            <a:off x="2635250" y="2187575"/>
            <a:ext cx="685801" cy="3048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76" name="11"/>
          <p:cNvSpPr txBox="1"/>
          <p:nvPr/>
        </p:nvSpPr>
        <p:spPr>
          <a:xfrm>
            <a:off x="2667000" y="2057400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11</a:t>
            </a:r>
          </a:p>
        </p:txBody>
      </p:sp>
      <p:sp>
        <p:nvSpPr>
          <p:cNvPr id="3177" name="Line"/>
          <p:cNvSpPr/>
          <p:nvPr/>
        </p:nvSpPr>
        <p:spPr>
          <a:xfrm>
            <a:off x="3581400" y="1447800"/>
            <a:ext cx="2009775" cy="2514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178" name="2"/>
          <p:cNvSpPr txBox="1"/>
          <p:nvPr/>
        </p:nvSpPr>
        <p:spPr>
          <a:xfrm>
            <a:off x="4724400" y="1295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3179" name="Line"/>
          <p:cNvSpPr/>
          <p:nvPr/>
        </p:nvSpPr>
        <p:spPr>
          <a:xfrm flipH="1">
            <a:off x="4800599" y="3810000"/>
            <a:ext cx="228601" cy="195264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80" name="Dijkstra’s Algorithm: Walk-Through"/>
          <p:cNvSpPr txBox="1"/>
          <p:nvPr/>
        </p:nvSpPr>
        <p:spPr>
          <a:xfrm>
            <a:off x="1675982" y="276320"/>
            <a:ext cx="8243849" cy="715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Dijkstra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Walk-Through</a:t>
            </a:r>
          </a:p>
        </p:txBody>
      </p:sp>
      <p:sp>
        <p:nvSpPr>
          <p:cNvPr id="3181" name="s"/>
          <p:cNvSpPr txBox="1"/>
          <p:nvPr/>
        </p:nvSpPr>
        <p:spPr>
          <a:xfrm>
            <a:off x="2330196" y="2265804"/>
            <a:ext cx="222758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</a:t>
            </a:r>
          </a:p>
        </p:txBody>
      </p:sp>
      <p:sp>
        <p:nvSpPr>
          <p:cNvPr id="3182" name="Circle"/>
          <p:cNvSpPr/>
          <p:nvPr/>
        </p:nvSpPr>
        <p:spPr>
          <a:xfrm>
            <a:off x="2209800" y="2286000"/>
            <a:ext cx="457200" cy="457200"/>
          </a:xfrm>
          <a:prstGeom prst="ellips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183" name="Line"/>
          <p:cNvSpPr/>
          <p:nvPr/>
        </p:nvSpPr>
        <p:spPr>
          <a:xfrm>
            <a:off x="2609324" y="2639154"/>
            <a:ext cx="914401" cy="381001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5" name="Initialize array"/>
          <p:cNvSpPr txBox="1"/>
          <p:nvPr/>
        </p:nvSpPr>
        <p:spPr>
          <a:xfrm>
            <a:off x="6138862" y="1524000"/>
            <a:ext cx="1676401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Initialize array</a:t>
            </a:r>
          </a:p>
        </p:txBody>
      </p:sp>
      <p:graphicFrame>
        <p:nvGraphicFramePr>
          <p:cNvPr id="3186" name="Table"/>
          <p:cNvGraphicFramePr/>
          <p:nvPr/>
        </p:nvGraphicFramePr>
        <p:xfrm>
          <a:off x="5867400" y="1981200"/>
          <a:ext cx="2133600" cy="306412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9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G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13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11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G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7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H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H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187" name="4"/>
          <p:cNvSpPr txBox="1"/>
          <p:nvPr/>
        </p:nvSpPr>
        <p:spPr>
          <a:xfrm>
            <a:off x="2111375" y="2819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3188" name="Line"/>
          <p:cNvSpPr/>
          <p:nvPr/>
        </p:nvSpPr>
        <p:spPr>
          <a:xfrm flipH="1">
            <a:off x="4757738" y="3124199"/>
            <a:ext cx="3810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89" name="25"/>
          <p:cNvSpPr txBox="1"/>
          <p:nvPr/>
        </p:nvSpPr>
        <p:spPr>
          <a:xfrm>
            <a:off x="4524375" y="3449637"/>
            <a:ext cx="479425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25</a:t>
            </a:r>
          </a:p>
        </p:txBody>
      </p:sp>
      <p:sp>
        <p:nvSpPr>
          <p:cNvPr id="3190" name="Line"/>
          <p:cNvSpPr/>
          <p:nvPr/>
        </p:nvSpPr>
        <p:spPr>
          <a:xfrm>
            <a:off x="3505200" y="2133599"/>
            <a:ext cx="152401" cy="6858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91" name="Line"/>
          <p:cNvSpPr/>
          <p:nvPr/>
        </p:nvSpPr>
        <p:spPr>
          <a:xfrm flipV="1">
            <a:off x="3809999" y="2285999"/>
            <a:ext cx="533401" cy="762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92" name="Line"/>
          <p:cNvSpPr/>
          <p:nvPr/>
        </p:nvSpPr>
        <p:spPr>
          <a:xfrm flipH="1" flipV="1">
            <a:off x="3657600" y="2209799"/>
            <a:ext cx="1219201" cy="838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93" name="Line"/>
          <p:cNvSpPr/>
          <p:nvPr/>
        </p:nvSpPr>
        <p:spPr>
          <a:xfrm flipV="1">
            <a:off x="2438399" y="3124199"/>
            <a:ext cx="990602" cy="304802"/>
          </a:xfrm>
          <a:prstGeom prst="lin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94" name="Line"/>
          <p:cNvSpPr/>
          <p:nvPr/>
        </p:nvSpPr>
        <p:spPr>
          <a:xfrm flipV="1">
            <a:off x="3460749" y="3224477"/>
            <a:ext cx="1447801" cy="7620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95" name="Line"/>
          <p:cNvSpPr/>
          <p:nvPr/>
        </p:nvSpPr>
        <p:spPr>
          <a:xfrm flipV="1">
            <a:off x="2286000" y="2743200"/>
            <a:ext cx="76201" cy="533400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96" name="Line"/>
          <p:cNvSpPr/>
          <p:nvPr/>
        </p:nvSpPr>
        <p:spPr>
          <a:xfrm>
            <a:off x="3702050" y="1981200"/>
            <a:ext cx="6096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97" name="Line"/>
          <p:cNvSpPr/>
          <p:nvPr/>
        </p:nvSpPr>
        <p:spPr>
          <a:xfrm>
            <a:off x="4572000" y="2285999"/>
            <a:ext cx="381000" cy="6096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98" name="Circle"/>
          <p:cNvSpPr/>
          <p:nvPr/>
        </p:nvSpPr>
        <p:spPr>
          <a:xfrm>
            <a:off x="2057400" y="3200400"/>
            <a:ext cx="457200" cy="4572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199" name="H"/>
          <p:cNvSpPr txBox="1"/>
          <p:nvPr/>
        </p:nvSpPr>
        <p:spPr>
          <a:xfrm>
            <a:off x="2115388" y="3218304"/>
            <a:ext cx="3412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H</a:t>
            </a:r>
          </a:p>
        </p:txBody>
      </p:sp>
      <p:sp>
        <p:nvSpPr>
          <p:cNvPr id="3200" name="Circle"/>
          <p:cNvSpPr/>
          <p:nvPr/>
        </p:nvSpPr>
        <p:spPr>
          <a:xfrm>
            <a:off x="3429000" y="2819400"/>
            <a:ext cx="457200" cy="4572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201" name="B"/>
          <p:cNvSpPr txBox="1"/>
          <p:nvPr/>
        </p:nvSpPr>
        <p:spPr>
          <a:xfrm>
            <a:off x="3503880" y="2837304"/>
            <a:ext cx="3074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B</a:t>
            </a:r>
          </a:p>
        </p:txBody>
      </p:sp>
      <p:sp>
        <p:nvSpPr>
          <p:cNvPr id="3202" name="Circle"/>
          <p:cNvSpPr/>
          <p:nvPr/>
        </p:nvSpPr>
        <p:spPr>
          <a:xfrm>
            <a:off x="3276600" y="1828800"/>
            <a:ext cx="457200" cy="4572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203" name="F"/>
          <p:cNvSpPr txBox="1"/>
          <p:nvPr/>
        </p:nvSpPr>
        <p:spPr>
          <a:xfrm>
            <a:off x="3360038" y="1846704"/>
            <a:ext cx="2903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F</a:t>
            </a:r>
          </a:p>
        </p:txBody>
      </p:sp>
      <p:sp>
        <p:nvSpPr>
          <p:cNvPr id="3204" name="Circle"/>
          <p:cNvSpPr/>
          <p:nvPr/>
        </p:nvSpPr>
        <p:spPr>
          <a:xfrm>
            <a:off x="4343400" y="3810000"/>
            <a:ext cx="457200" cy="457200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205" name="E"/>
          <p:cNvSpPr txBox="1"/>
          <p:nvPr/>
        </p:nvSpPr>
        <p:spPr>
          <a:xfrm>
            <a:off x="4418280" y="3827904"/>
            <a:ext cx="3074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E</a:t>
            </a:r>
          </a:p>
        </p:txBody>
      </p:sp>
      <p:sp>
        <p:nvSpPr>
          <p:cNvPr id="3206" name="Circle"/>
          <p:cNvSpPr/>
          <p:nvPr/>
        </p:nvSpPr>
        <p:spPr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207" name="D"/>
          <p:cNvSpPr txBox="1"/>
          <p:nvPr/>
        </p:nvSpPr>
        <p:spPr>
          <a:xfrm>
            <a:off x="4867071" y="2913504"/>
            <a:ext cx="324258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D</a:t>
            </a:r>
          </a:p>
        </p:txBody>
      </p:sp>
      <p:sp>
        <p:nvSpPr>
          <p:cNvPr id="3208" name="Circle"/>
          <p:cNvSpPr/>
          <p:nvPr/>
        </p:nvSpPr>
        <p:spPr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209" name="C"/>
          <p:cNvSpPr txBox="1"/>
          <p:nvPr/>
        </p:nvSpPr>
        <p:spPr>
          <a:xfrm>
            <a:off x="4333671" y="1922904"/>
            <a:ext cx="324258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C</a:t>
            </a:r>
          </a:p>
        </p:txBody>
      </p:sp>
      <p:sp>
        <p:nvSpPr>
          <p:cNvPr id="3210" name="Circle"/>
          <p:cNvSpPr/>
          <p:nvPr/>
        </p:nvSpPr>
        <p:spPr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211" name="G"/>
          <p:cNvSpPr txBox="1"/>
          <p:nvPr/>
        </p:nvSpPr>
        <p:spPr>
          <a:xfrm>
            <a:off x="3105988" y="3827904"/>
            <a:ext cx="3412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G</a:t>
            </a:r>
          </a:p>
        </p:txBody>
      </p:sp>
      <p:sp>
        <p:nvSpPr>
          <p:cNvPr id="3212" name="Line"/>
          <p:cNvSpPr/>
          <p:nvPr/>
        </p:nvSpPr>
        <p:spPr>
          <a:xfrm>
            <a:off x="3809999" y="3200399"/>
            <a:ext cx="609601" cy="6096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213" name="Line"/>
          <p:cNvSpPr/>
          <p:nvPr/>
        </p:nvSpPr>
        <p:spPr>
          <a:xfrm flipH="1">
            <a:off x="3505200" y="41148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214" name="Line"/>
          <p:cNvSpPr/>
          <p:nvPr/>
        </p:nvSpPr>
        <p:spPr>
          <a:xfrm flipH="1" flipV="1">
            <a:off x="2438400" y="3581399"/>
            <a:ext cx="609601" cy="381002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215" name="7"/>
          <p:cNvSpPr txBox="1"/>
          <p:nvPr/>
        </p:nvSpPr>
        <p:spPr>
          <a:xfrm>
            <a:off x="3810000" y="4038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3216" name="2"/>
          <p:cNvSpPr txBox="1"/>
          <p:nvPr/>
        </p:nvSpPr>
        <p:spPr>
          <a:xfrm>
            <a:off x="3635375" y="3516312"/>
            <a:ext cx="3048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3217" name="10"/>
          <p:cNvSpPr txBox="1"/>
          <p:nvPr/>
        </p:nvSpPr>
        <p:spPr>
          <a:xfrm>
            <a:off x="3895725" y="3178175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3218" name="18"/>
          <p:cNvSpPr txBox="1"/>
          <p:nvPr/>
        </p:nvSpPr>
        <p:spPr>
          <a:xfrm>
            <a:off x="4167188" y="2709863"/>
            <a:ext cx="46831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18</a:t>
            </a:r>
          </a:p>
        </p:txBody>
      </p:sp>
      <p:sp>
        <p:nvSpPr>
          <p:cNvPr id="3219" name="1"/>
          <p:cNvSpPr txBox="1"/>
          <p:nvPr/>
        </p:nvSpPr>
        <p:spPr>
          <a:xfrm>
            <a:off x="47244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</a:t>
            </a:r>
          </a:p>
        </p:txBody>
      </p:sp>
      <p:sp>
        <p:nvSpPr>
          <p:cNvPr id="3220" name="4"/>
          <p:cNvSpPr txBox="1"/>
          <p:nvPr/>
        </p:nvSpPr>
        <p:spPr>
          <a:xfrm>
            <a:off x="3798888" y="253682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4</a:t>
            </a:r>
          </a:p>
        </p:txBody>
      </p:sp>
      <p:sp>
        <p:nvSpPr>
          <p:cNvPr id="3221" name="3"/>
          <p:cNvSpPr txBox="1"/>
          <p:nvPr/>
        </p:nvSpPr>
        <p:spPr>
          <a:xfrm>
            <a:off x="3854450" y="17526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3222" name="7"/>
          <p:cNvSpPr txBox="1"/>
          <p:nvPr/>
        </p:nvSpPr>
        <p:spPr>
          <a:xfrm>
            <a:off x="3352800" y="23622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3223" name="8"/>
          <p:cNvSpPr txBox="1"/>
          <p:nvPr/>
        </p:nvSpPr>
        <p:spPr>
          <a:xfrm>
            <a:off x="3048000" y="25908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3224" name="9"/>
          <p:cNvSpPr txBox="1"/>
          <p:nvPr/>
        </p:nvSpPr>
        <p:spPr>
          <a:xfrm>
            <a:off x="2743200" y="30480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9</a:t>
            </a:r>
          </a:p>
        </p:txBody>
      </p:sp>
      <p:sp>
        <p:nvSpPr>
          <p:cNvPr id="3225" name="3"/>
          <p:cNvSpPr txBox="1"/>
          <p:nvPr/>
        </p:nvSpPr>
        <p:spPr>
          <a:xfrm>
            <a:off x="2579687" y="3724275"/>
            <a:ext cx="304801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3226" name="Line"/>
          <p:cNvSpPr/>
          <p:nvPr/>
        </p:nvSpPr>
        <p:spPr>
          <a:xfrm flipV="1">
            <a:off x="2635250" y="2187575"/>
            <a:ext cx="685801" cy="304800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227" name="11"/>
          <p:cNvSpPr txBox="1"/>
          <p:nvPr/>
        </p:nvSpPr>
        <p:spPr>
          <a:xfrm>
            <a:off x="2667000" y="2057400"/>
            <a:ext cx="479425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11</a:t>
            </a:r>
          </a:p>
        </p:txBody>
      </p:sp>
      <p:sp>
        <p:nvSpPr>
          <p:cNvPr id="3228" name="Line"/>
          <p:cNvSpPr/>
          <p:nvPr/>
        </p:nvSpPr>
        <p:spPr>
          <a:xfrm>
            <a:off x="3581400" y="1447800"/>
            <a:ext cx="2009775" cy="2514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229" name="2"/>
          <p:cNvSpPr txBox="1"/>
          <p:nvPr/>
        </p:nvSpPr>
        <p:spPr>
          <a:xfrm>
            <a:off x="4724400" y="1295400"/>
            <a:ext cx="304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3230" name="Line"/>
          <p:cNvSpPr/>
          <p:nvPr/>
        </p:nvSpPr>
        <p:spPr>
          <a:xfrm flipH="1">
            <a:off x="4800599" y="3810000"/>
            <a:ext cx="228601" cy="195264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231" name="Dijkstra’s Algorithm: Walk-Through"/>
          <p:cNvSpPr txBox="1"/>
          <p:nvPr/>
        </p:nvSpPr>
        <p:spPr>
          <a:xfrm>
            <a:off x="1675982" y="276320"/>
            <a:ext cx="8243849" cy="715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Dijkstra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Walk-Through</a:t>
            </a:r>
          </a:p>
        </p:txBody>
      </p:sp>
      <p:sp>
        <p:nvSpPr>
          <p:cNvPr id="3232" name="s"/>
          <p:cNvSpPr txBox="1"/>
          <p:nvPr/>
        </p:nvSpPr>
        <p:spPr>
          <a:xfrm>
            <a:off x="2330196" y="2265804"/>
            <a:ext cx="222758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</a:t>
            </a:r>
          </a:p>
        </p:txBody>
      </p:sp>
      <p:sp>
        <p:nvSpPr>
          <p:cNvPr id="3233" name="Circle"/>
          <p:cNvSpPr/>
          <p:nvPr/>
        </p:nvSpPr>
        <p:spPr>
          <a:xfrm>
            <a:off x="2209800" y="2286000"/>
            <a:ext cx="457200" cy="457200"/>
          </a:xfrm>
          <a:prstGeom prst="ellips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234" name="Line"/>
          <p:cNvSpPr/>
          <p:nvPr/>
        </p:nvSpPr>
        <p:spPr>
          <a:xfrm>
            <a:off x="2609324" y="2639154"/>
            <a:ext cx="914401" cy="381001"/>
          </a:xfrm>
          <a:prstGeom prst="line">
            <a:avLst/>
          </a:prstGeom>
          <a:ln w="635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6" name="Initialize array"/>
          <p:cNvSpPr txBox="1"/>
          <p:nvPr/>
        </p:nvSpPr>
        <p:spPr>
          <a:xfrm>
            <a:off x="6138862" y="1524000"/>
            <a:ext cx="1676401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Initialize array</a:t>
            </a:r>
          </a:p>
        </p:txBody>
      </p:sp>
      <p:graphicFrame>
        <p:nvGraphicFramePr>
          <p:cNvPr id="3237" name="Table"/>
          <p:cNvGraphicFramePr/>
          <p:nvPr/>
        </p:nvGraphicFramePr>
        <p:xfrm>
          <a:off x="5867400" y="1981200"/>
          <a:ext cx="2133600" cy="306412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9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G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13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Ö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11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G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7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H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H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238" name="Dijkstra’s Algorithm: Walk-Through"/>
          <p:cNvSpPr txBox="1"/>
          <p:nvPr/>
        </p:nvSpPr>
        <p:spPr>
          <a:xfrm>
            <a:off x="1675982" y="276320"/>
            <a:ext cx="8243849" cy="715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Dijkstra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Walk-Through</a:t>
            </a:r>
          </a:p>
        </p:txBody>
      </p:sp>
      <p:grpSp>
        <p:nvGrpSpPr>
          <p:cNvPr id="3286" name="Group"/>
          <p:cNvGrpSpPr/>
          <p:nvPr/>
        </p:nvGrpSpPr>
        <p:grpSpPr>
          <a:xfrm>
            <a:off x="2057400" y="1295399"/>
            <a:ext cx="3533775" cy="3030288"/>
            <a:chOff x="0" y="0"/>
            <a:chExt cx="3533775" cy="3030286"/>
          </a:xfrm>
        </p:grpSpPr>
        <p:sp>
          <p:nvSpPr>
            <p:cNvPr id="3239" name="4"/>
            <p:cNvSpPr txBox="1"/>
            <p:nvPr/>
          </p:nvSpPr>
          <p:spPr>
            <a:xfrm>
              <a:off x="53975" y="1524000"/>
              <a:ext cx="304800" cy="28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4</a:t>
              </a:r>
            </a:p>
          </p:txBody>
        </p:sp>
        <p:sp>
          <p:nvSpPr>
            <p:cNvPr id="3240" name="Line"/>
            <p:cNvSpPr/>
            <p:nvPr/>
          </p:nvSpPr>
          <p:spPr>
            <a:xfrm flipH="1">
              <a:off x="2700338" y="1828799"/>
              <a:ext cx="381001" cy="76200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41" name="25"/>
            <p:cNvSpPr txBox="1"/>
            <p:nvPr/>
          </p:nvSpPr>
          <p:spPr>
            <a:xfrm>
              <a:off x="2466975" y="2154237"/>
              <a:ext cx="479425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25</a:t>
              </a:r>
            </a:p>
          </p:txBody>
        </p:sp>
        <p:sp>
          <p:nvSpPr>
            <p:cNvPr id="3242" name="Line"/>
            <p:cNvSpPr/>
            <p:nvPr/>
          </p:nvSpPr>
          <p:spPr>
            <a:xfrm>
              <a:off x="1447800" y="838199"/>
              <a:ext cx="152401" cy="68580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43" name="Line"/>
            <p:cNvSpPr/>
            <p:nvPr/>
          </p:nvSpPr>
          <p:spPr>
            <a:xfrm flipV="1">
              <a:off x="1752599" y="990599"/>
              <a:ext cx="533401" cy="76200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44" name="Line"/>
            <p:cNvSpPr/>
            <p:nvPr/>
          </p:nvSpPr>
          <p:spPr>
            <a:xfrm flipH="1" flipV="1">
              <a:off x="1600200" y="914399"/>
              <a:ext cx="1219201" cy="83820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45" name="Line"/>
            <p:cNvSpPr/>
            <p:nvPr/>
          </p:nvSpPr>
          <p:spPr>
            <a:xfrm flipV="1">
              <a:off x="380999" y="1828799"/>
              <a:ext cx="990602" cy="304802"/>
            </a:xfrm>
            <a:prstGeom prst="lin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46" name="Line"/>
            <p:cNvSpPr/>
            <p:nvPr/>
          </p:nvSpPr>
          <p:spPr>
            <a:xfrm flipV="1">
              <a:off x="1403349" y="1929077"/>
              <a:ext cx="1447801" cy="762002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47" name="Line"/>
            <p:cNvSpPr/>
            <p:nvPr/>
          </p:nvSpPr>
          <p:spPr>
            <a:xfrm flipV="1">
              <a:off x="228600" y="1447800"/>
              <a:ext cx="76201" cy="533400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48" name="Line"/>
            <p:cNvSpPr/>
            <p:nvPr/>
          </p:nvSpPr>
          <p:spPr>
            <a:xfrm>
              <a:off x="1644650" y="685800"/>
              <a:ext cx="609600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49" name="Line"/>
            <p:cNvSpPr/>
            <p:nvPr/>
          </p:nvSpPr>
          <p:spPr>
            <a:xfrm>
              <a:off x="2514600" y="990599"/>
              <a:ext cx="381000" cy="609602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50" name="Circle"/>
            <p:cNvSpPr/>
            <p:nvPr/>
          </p:nvSpPr>
          <p:spPr>
            <a:xfrm>
              <a:off x="0" y="19050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251" name="H"/>
            <p:cNvSpPr txBox="1"/>
            <p:nvPr/>
          </p:nvSpPr>
          <p:spPr>
            <a:xfrm>
              <a:off x="57988" y="19229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H</a:t>
              </a:r>
            </a:p>
          </p:txBody>
        </p:sp>
        <p:sp>
          <p:nvSpPr>
            <p:cNvPr id="3252" name="Circle"/>
            <p:cNvSpPr/>
            <p:nvPr/>
          </p:nvSpPr>
          <p:spPr>
            <a:xfrm>
              <a:off x="1371600" y="15240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253" name="B"/>
            <p:cNvSpPr txBox="1"/>
            <p:nvPr/>
          </p:nvSpPr>
          <p:spPr>
            <a:xfrm>
              <a:off x="1446480" y="15419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B</a:t>
              </a:r>
            </a:p>
          </p:txBody>
        </p:sp>
        <p:sp>
          <p:nvSpPr>
            <p:cNvPr id="3254" name="Circle"/>
            <p:cNvSpPr/>
            <p:nvPr/>
          </p:nvSpPr>
          <p:spPr>
            <a:xfrm>
              <a:off x="1219200" y="5334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255" name="F"/>
            <p:cNvSpPr txBox="1"/>
            <p:nvPr/>
          </p:nvSpPr>
          <p:spPr>
            <a:xfrm>
              <a:off x="1302638" y="551304"/>
              <a:ext cx="2903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  <p:sp>
          <p:nvSpPr>
            <p:cNvPr id="3256" name="Circle"/>
            <p:cNvSpPr/>
            <p:nvPr/>
          </p:nvSpPr>
          <p:spPr>
            <a:xfrm>
              <a:off x="2286000" y="25146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257" name="E"/>
            <p:cNvSpPr txBox="1"/>
            <p:nvPr/>
          </p:nvSpPr>
          <p:spPr>
            <a:xfrm>
              <a:off x="2360880" y="2532504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  <p:sp>
          <p:nvSpPr>
            <p:cNvPr id="3258" name="Circle"/>
            <p:cNvSpPr/>
            <p:nvPr/>
          </p:nvSpPr>
          <p:spPr>
            <a:xfrm>
              <a:off x="2743200" y="16002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259" name="D"/>
            <p:cNvSpPr txBox="1"/>
            <p:nvPr/>
          </p:nvSpPr>
          <p:spPr>
            <a:xfrm>
              <a:off x="2809671" y="16181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  <p:sp>
          <p:nvSpPr>
            <p:cNvPr id="3260" name="Circle"/>
            <p:cNvSpPr/>
            <p:nvPr/>
          </p:nvSpPr>
          <p:spPr>
            <a:xfrm>
              <a:off x="2209800" y="6096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261" name="C"/>
            <p:cNvSpPr txBox="1"/>
            <p:nvPr/>
          </p:nvSpPr>
          <p:spPr>
            <a:xfrm>
              <a:off x="2276271" y="627504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  <p:sp>
          <p:nvSpPr>
            <p:cNvPr id="3262" name="Circle"/>
            <p:cNvSpPr/>
            <p:nvPr/>
          </p:nvSpPr>
          <p:spPr>
            <a:xfrm>
              <a:off x="990600" y="25146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263" name="G"/>
            <p:cNvSpPr txBox="1"/>
            <p:nvPr/>
          </p:nvSpPr>
          <p:spPr>
            <a:xfrm>
              <a:off x="1048588" y="2532504"/>
              <a:ext cx="341224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G</a:t>
              </a:r>
            </a:p>
          </p:txBody>
        </p:sp>
        <p:sp>
          <p:nvSpPr>
            <p:cNvPr id="3264" name="Line"/>
            <p:cNvSpPr/>
            <p:nvPr/>
          </p:nvSpPr>
          <p:spPr>
            <a:xfrm>
              <a:off x="1752599" y="1904999"/>
              <a:ext cx="609601" cy="60960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65" name="Line"/>
            <p:cNvSpPr/>
            <p:nvPr/>
          </p:nvSpPr>
          <p:spPr>
            <a:xfrm flipH="1">
              <a:off x="1447800" y="2819400"/>
              <a:ext cx="838200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66" name="Line"/>
            <p:cNvSpPr/>
            <p:nvPr/>
          </p:nvSpPr>
          <p:spPr>
            <a:xfrm flipH="1" flipV="1">
              <a:off x="381000" y="2285999"/>
              <a:ext cx="609601" cy="381002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67" name="7"/>
            <p:cNvSpPr txBox="1"/>
            <p:nvPr/>
          </p:nvSpPr>
          <p:spPr>
            <a:xfrm>
              <a:off x="1752600" y="2743200"/>
              <a:ext cx="304800" cy="28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7</a:t>
              </a:r>
            </a:p>
          </p:txBody>
        </p:sp>
        <p:sp>
          <p:nvSpPr>
            <p:cNvPr id="3268" name="2"/>
            <p:cNvSpPr txBox="1"/>
            <p:nvPr/>
          </p:nvSpPr>
          <p:spPr>
            <a:xfrm>
              <a:off x="1577975" y="2220912"/>
              <a:ext cx="304800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</a:t>
              </a:r>
            </a:p>
          </p:txBody>
        </p:sp>
        <p:sp>
          <p:nvSpPr>
            <p:cNvPr id="3269" name="10"/>
            <p:cNvSpPr txBox="1"/>
            <p:nvPr/>
          </p:nvSpPr>
          <p:spPr>
            <a:xfrm>
              <a:off x="1838325" y="1882775"/>
              <a:ext cx="479425" cy="28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10</a:t>
              </a:r>
            </a:p>
          </p:txBody>
        </p:sp>
        <p:sp>
          <p:nvSpPr>
            <p:cNvPr id="3270" name="18"/>
            <p:cNvSpPr txBox="1"/>
            <p:nvPr/>
          </p:nvSpPr>
          <p:spPr>
            <a:xfrm>
              <a:off x="2109788" y="1414463"/>
              <a:ext cx="468313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18</a:t>
              </a:r>
            </a:p>
          </p:txBody>
        </p:sp>
        <p:sp>
          <p:nvSpPr>
            <p:cNvPr id="3271" name="1"/>
            <p:cNvSpPr txBox="1"/>
            <p:nvPr/>
          </p:nvSpPr>
          <p:spPr>
            <a:xfrm>
              <a:off x="2667000" y="1066800"/>
              <a:ext cx="304800" cy="28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</a:t>
              </a:r>
            </a:p>
          </p:txBody>
        </p:sp>
        <p:sp>
          <p:nvSpPr>
            <p:cNvPr id="3272" name="4"/>
            <p:cNvSpPr txBox="1"/>
            <p:nvPr/>
          </p:nvSpPr>
          <p:spPr>
            <a:xfrm>
              <a:off x="1741488" y="1241425"/>
              <a:ext cx="304801" cy="28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4</a:t>
              </a:r>
            </a:p>
          </p:txBody>
        </p:sp>
        <p:sp>
          <p:nvSpPr>
            <p:cNvPr id="3273" name="3"/>
            <p:cNvSpPr txBox="1"/>
            <p:nvPr/>
          </p:nvSpPr>
          <p:spPr>
            <a:xfrm>
              <a:off x="1797050" y="457200"/>
              <a:ext cx="304800" cy="28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3</a:t>
              </a:r>
            </a:p>
          </p:txBody>
        </p:sp>
        <p:sp>
          <p:nvSpPr>
            <p:cNvPr id="3274" name="7"/>
            <p:cNvSpPr txBox="1"/>
            <p:nvPr/>
          </p:nvSpPr>
          <p:spPr>
            <a:xfrm>
              <a:off x="1295400" y="1066800"/>
              <a:ext cx="304800" cy="28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7</a:t>
              </a:r>
            </a:p>
          </p:txBody>
        </p:sp>
        <p:sp>
          <p:nvSpPr>
            <p:cNvPr id="3275" name="8"/>
            <p:cNvSpPr txBox="1"/>
            <p:nvPr/>
          </p:nvSpPr>
          <p:spPr>
            <a:xfrm>
              <a:off x="990600" y="1295400"/>
              <a:ext cx="304800" cy="28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8</a:t>
              </a:r>
            </a:p>
          </p:txBody>
        </p:sp>
        <p:sp>
          <p:nvSpPr>
            <p:cNvPr id="3276" name="9"/>
            <p:cNvSpPr txBox="1"/>
            <p:nvPr/>
          </p:nvSpPr>
          <p:spPr>
            <a:xfrm>
              <a:off x="685800" y="1752600"/>
              <a:ext cx="304800" cy="28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9</a:t>
              </a:r>
            </a:p>
          </p:txBody>
        </p:sp>
        <p:sp>
          <p:nvSpPr>
            <p:cNvPr id="3277" name="3"/>
            <p:cNvSpPr txBox="1"/>
            <p:nvPr/>
          </p:nvSpPr>
          <p:spPr>
            <a:xfrm>
              <a:off x="522287" y="2428875"/>
              <a:ext cx="304801" cy="28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3</a:t>
              </a:r>
            </a:p>
          </p:txBody>
        </p:sp>
        <p:sp>
          <p:nvSpPr>
            <p:cNvPr id="3278" name="Line"/>
            <p:cNvSpPr/>
            <p:nvPr/>
          </p:nvSpPr>
          <p:spPr>
            <a:xfrm flipV="1">
              <a:off x="577850" y="892175"/>
              <a:ext cx="685801" cy="304800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79" name="11"/>
            <p:cNvSpPr txBox="1"/>
            <p:nvPr/>
          </p:nvSpPr>
          <p:spPr>
            <a:xfrm>
              <a:off x="609600" y="762000"/>
              <a:ext cx="479425" cy="28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11</a:t>
              </a:r>
            </a:p>
          </p:txBody>
        </p:sp>
        <p:sp>
          <p:nvSpPr>
            <p:cNvPr id="3280" name="Line"/>
            <p:cNvSpPr/>
            <p:nvPr/>
          </p:nvSpPr>
          <p:spPr>
            <a:xfrm>
              <a:off x="1524000" y="152400"/>
              <a:ext cx="2009775" cy="251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600" extrusionOk="0">
                  <a:moveTo>
                    <a:pt x="0" y="3927"/>
                  </a:moveTo>
                  <a:cubicBezTo>
                    <a:pt x="1667" y="1964"/>
                    <a:pt x="3333" y="0"/>
                    <a:pt x="6400" y="0"/>
                  </a:cubicBezTo>
                  <a:cubicBezTo>
                    <a:pt x="9467" y="0"/>
                    <a:pt x="16000" y="1527"/>
                    <a:pt x="18400" y="3927"/>
                  </a:cubicBezTo>
                  <a:cubicBezTo>
                    <a:pt x="20800" y="6327"/>
                    <a:pt x="21600" y="11455"/>
                    <a:pt x="20800" y="14400"/>
                  </a:cubicBezTo>
                  <a:cubicBezTo>
                    <a:pt x="20000" y="17345"/>
                    <a:pt x="14800" y="20400"/>
                    <a:pt x="13600" y="21600"/>
                  </a:cubicBezTo>
                </a:path>
              </a:pathLst>
            </a:cu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281" name="2"/>
            <p:cNvSpPr txBox="1"/>
            <p:nvPr/>
          </p:nvSpPr>
          <p:spPr>
            <a:xfrm>
              <a:off x="2667000" y="0"/>
              <a:ext cx="304800" cy="28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</a:t>
              </a:r>
            </a:p>
          </p:txBody>
        </p:sp>
        <p:sp>
          <p:nvSpPr>
            <p:cNvPr id="3282" name="Line"/>
            <p:cNvSpPr/>
            <p:nvPr/>
          </p:nvSpPr>
          <p:spPr>
            <a:xfrm flipH="1">
              <a:off x="2743199" y="2514600"/>
              <a:ext cx="228601" cy="195264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83" name="s"/>
            <p:cNvSpPr txBox="1"/>
            <p:nvPr/>
          </p:nvSpPr>
          <p:spPr>
            <a:xfrm>
              <a:off x="272796" y="970404"/>
              <a:ext cx="2227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500"/>
                </a:spcBef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s</a:t>
              </a:r>
            </a:p>
          </p:txBody>
        </p:sp>
        <p:sp>
          <p:nvSpPr>
            <p:cNvPr id="3284" name="Circle"/>
            <p:cNvSpPr/>
            <p:nvPr/>
          </p:nvSpPr>
          <p:spPr>
            <a:xfrm>
              <a:off x="152400" y="990600"/>
              <a:ext cx="457200" cy="457200"/>
            </a:xfrm>
            <a:prstGeom prst="ellips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285" name="Line"/>
            <p:cNvSpPr/>
            <p:nvPr/>
          </p:nvSpPr>
          <p:spPr>
            <a:xfrm>
              <a:off x="551924" y="1343754"/>
              <a:ext cx="914401" cy="381001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8" name="Dijkstra's algorithm - Pseudoco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95000"/>
              </a:lnSpc>
              <a:defRPr sz="3800"/>
            </a:lvl1pPr>
          </a:lstStyle>
          <a:p>
            <a:r>
              <a:t>Dijkstra's algorithm - Pseudocode</a:t>
            </a:r>
          </a:p>
        </p:txBody>
      </p:sp>
      <p:sp>
        <p:nvSpPr>
          <p:cNvPr id="32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66</a:t>
            </a:fld>
            <a:endParaRPr/>
          </a:p>
        </p:txBody>
      </p:sp>
      <p:sp>
        <p:nvSpPr>
          <p:cNvPr id="3290" name="dist[s] ←0           (distance to source vertex is zero) for  all v ∈ V–{s}         do  dist[v] ←∞   (set all other distances to infinity)  S←∅     (S, the set of visited vertices is initially empty)  Q←V      (Q, the queue initially contains all vertices)                while Q ≠∅    (while the queue is not empty)  do   u ← min_distance(Q,  dist) (select the element of Q with the min. distance)        S←S∪{u}    (add u to list of visited vertices)         for all v ∈ neighbors[u]  (v is a neighbor of  node u)               do  if   dist[v] &gt; dist[u] + w(u, v)  (if new shortest path found)                          then      d[v] ←d[u] + w(u, v) (set new value of shortest path)…"/>
          <p:cNvSpPr txBox="1"/>
          <p:nvPr/>
        </p:nvSpPr>
        <p:spPr>
          <a:xfrm>
            <a:off x="1912620" y="1714500"/>
            <a:ext cx="8298180" cy="399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5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dist[s] ←0        			(distance to source vertex is zero)</a:t>
            </a:r>
            <a:br/>
            <a:r>
              <a:t>for  all v ∈ V–{s}</a:t>
            </a:r>
            <a:br/>
            <a:r>
              <a:t>        do  dist[v] ←∞ 		(set all other distances to infinity) </a:t>
            </a:r>
            <a:br/>
            <a:r>
              <a:t>S←∅ 				(S, the set of visited vertices is initially empty) </a:t>
            </a:r>
            <a:br/>
            <a:r>
              <a:t>Q←V  				(Q, the queue initially contains all vertices)               </a:t>
            </a:r>
            <a:br/>
            <a:r>
              <a:t>while Q ≠∅ 			(while the queue is not empty) </a:t>
            </a:r>
            <a:br/>
            <a:r>
              <a:t>do   </a:t>
            </a:r>
            <a:r>
              <a:rPr b="1"/>
              <a:t>u</a:t>
            </a:r>
            <a:r>
              <a:t> ← min_distance(Q,  dist)	(select the element of Q with the min. distance) </a:t>
            </a:r>
            <a:br/>
            <a:r>
              <a:t>      S←S∪{u} 			(add u to list of visited vertices) </a:t>
            </a:r>
            <a:br/>
            <a:r>
              <a:t>       for all </a:t>
            </a:r>
            <a:r>
              <a:rPr b="1"/>
              <a:t>v</a:t>
            </a:r>
            <a:r>
              <a:t> ∈ neighbors[u]		(v is a neighbor of  node u)</a:t>
            </a:r>
            <a:br/>
            <a:r>
              <a:t>              do  if   dist[v] &gt; dist[u] + w(u, v) 	(if new shortest path found)</a:t>
            </a:r>
            <a:br/>
            <a:r>
              <a:t>                         then      d[v] ←d[u] + w(u, v)	(set new value of shortest path)</a:t>
            </a:r>
          </a:p>
          <a:p>
            <a:pPr>
              <a:lnSpc>
                <a:spcPct val="95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	(if desired, add traceback code)</a:t>
            </a:r>
          </a:p>
          <a:p>
            <a:pPr>
              <a:lnSpc>
                <a:spcPct val="95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return dist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2" name="IMPLEMENTATIONS AND RUNNING TIM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95000"/>
              </a:lnSpc>
              <a:defRPr sz="3800"/>
            </a:lvl1pPr>
          </a:lstStyle>
          <a:p>
            <a:r>
              <a:t>IMPLEMENTATIONS AND RUNNING TIMES    </a:t>
            </a:r>
          </a:p>
        </p:txBody>
      </p:sp>
      <p:sp>
        <p:nvSpPr>
          <p:cNvPr id="3293" name="The simplest implementation is to store vertices in an array or linked list. This will produce a running time of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5000"/>
              </a:lnSpc>
              <a:spcBef>
                <a:spcPts val="0"/>
              </a:spcBef>
              <a:buSzTx/>
              <a:buNone/>
            </a:pPr>
            <a:r>
              <a:t>The simplest implementation is to store vertices in an array or linked list. This will produce a running time of 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SzTx/>
              <a:buNone/>
            </a:pPr>
            <a:r>
              <a:t> 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SzTx/>
              <a:buNone/>
            </a:pPr>
            <a:r>
              <a:t>O(|V|</a:t>
            </a:r>
            <a:r>
              <a:rPr baseline="31999"/>
              <a:t>2</a:t>
            </a:r>
            <a:r>
              <a:t> + |E|)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SzTx/>
              <a:buNone/>
            </a:pPr>
            <a:endParaRPr/>
          </a:p>
          <a:p>
            <a:pPr marL="0" indent="0">
              <a:lnSpc>
                <a:spcPct val="95000"/>
              </a:lnSpc>
              <a:spcBef>
                <a:spcPts val="0"/>
              </a:spcBef>
              <a:buSzTx/>
              <a:buNone/>
            </a:pPr>
            <a:r>
              <a:t>For </a:t>
            </a:r>
            <a:r>
              <a:rPr b="1"/>
              <a:t>sparse</a:t>
            </a:r>
            <a:r>
              <a:t> graphs, it can be implemented more efficiently storing the graph in an adjacency list using a </a:t>
            </a:r>
            <a:r>
              <a:rPr b="1"/>
              <a:t>binary heap</a:t>
            </a:r>
            <a:r>
              <a:t> or </a:t>
            </a:r>
            <a:r>
              <a:rPr b="1"/>
              <a:t>priority queue</a:t>
            </a:r>
            <a:r>
              <a:t>. This will produce a running time of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SzTx/>
              <a:buNone/>
            </a:pPr>
            <a:endParaRPr/>
          </a:p>
          <a:p>
            <a:pPr marL="0" indent="0">
              <a:lnSpc>
                <a:spcPct val="95000"/>
              </a:lnSpc>
              <a:spcBef>
                <a:spcPts val="0"/>
              </a:spcBef>
              <a:buSzTx/>
              <a:buNone/>
            </a:pPr>
            <a:r>
              <a:t>O((|E|+|V|) log |V|)</a:t>
            </a:r>
          </a:p>
        </p:txBody>
      </p:sp>
      <p:sp>
        <p:nvSpPr>
          <p:cNvPr id="32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67</a:t>
            </a:fld>
            <a:endParaRPr/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6" name="Dijkstra's Algorithm - Why It Wor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95000"/>
              </a:lnSpc>
              <a:defRPr sz="3800"/>
            </a:lvl1pPr>
          </a:lstStyle>
          <a:p>
            <a:r>
              <a:t>Dijkstra's Algorithm - Why It Works</a:t>
            </a:r>
          </a:p>
        </p:txBody>
      </p:sp>
      <p:sp>
        <p:nvSpPr>
          <p:cNvPr id="3297" name="As with all greedy algorithms, we need to make sure that it is a correct algorithm (e.g., it always returns the right solution if it is given correct input)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5000"/>
              </a:lnSpc>
              <a:spcBef>
                <a:spcPts val="0"/>
              </a:spcBef>
            </a:pPr>
            <a:r>
              <a:t> As with all greedy algorithms, we need to make sure that it is a correct algorithm (e.g., it always returns the right solution if it is given correct input).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</a:pPr>
            <a:endParaRPr/>
          </a:p>
          <a:p>
            <a:pPr marL="0" indent="0">
              <a:lnSpc>
                <a:spcPct val="95000"/>
              </a:lnSpc>
              <a:spcBef>
                <a:spcPts val="0"/>
              </a:spcBef>
            </a:pPr>
            <a:r>
              <a:t> A formal proof would take longer than this presentation, but we can understand how the argument works intuitively.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</a:pPr>
            <a:endParaRPr/>
          </a:p>
          <a:p>
            <a:pPr marL="0" indent="0">
              <a:lnSpc>
                <a:spcPct val="95000"/>
              </a:lnSpc>
              <a:spcBef>
                <a:spcPts val="0"/>
              </a:spcBef>
            </a:pPr>
            <a:r>
              <a:t> If you can’t sleep unless you see a proof, see the second reference or ask us where you can find it.</a:t>
            </a:r>
          </a:p>
        </p:txBody>
      </p:sp>
      <p:sp>
        <p:nvSpPr>
          <p:cNvPr id="32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68</a:t>
            </a:fld>
            <a:endParaRPr/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0" name="To understand how it works, we’ll go over the previous example again. However, we need two mathematical results first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To understand how it works, we’ll go over the previous example again. However, we need two mathematical results first: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endParaRPr/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Lemma 1: Triangle inequality</a:t>
            </a:r>
            <a:br/>
            <a:r>
              <a:t>If δ(u,v) is the shortest path length between u and v,</a:t>
            </a:r>
            <a:br/>
            <a:r>
              <a:t> δ(u,v) ≤ δ(u,x) + δ(x,v) 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Lemma 2: </a:t>
            </a:r>
            <a:br/>
            <a:r>
              <a:t>The subpath of any shortest path is itself a shortest path.</a:t>
            </a:r>
          </a:p>
          <a:p>
            <a:pPr marL="177818" indent="-177818" defTabSz="905255">
              <a:spcBef>
                <a:spcPts val="900"/>
              </a:spcBef>
              <a:defRPr sz="2178"/>
            </a:pPr>
            <a:endParaRPr/>
          </a:p>
          <a:p>
            <a:pPr marL="177818" indent="-177818" defTabSz="905255">
              <a:spcBef>
                <a:spcPts val="900"/>
              </a:spcBef>
              <a:defRPr sz="2178"/>
            </a:pPr>
            <a:r>
              <a:t>The key is to understand why we can claim that anytime we put a new vertex in S, we can say that we already know the shortest path to it.</a:t>
            </a:r>
          </a:p>
          <a:p>
            <a:pPr marL="177818" indent="-177818" defTabSz="905255">
              <a:spcBef>
                <a:spcPts val="900"/>
              </a:spcBef>
              <a:defRPr sz="2178"/>
            </a:pPr>
            <a:r>
              <a:t>Now, back to the example…</a:t>
            </a:r>
          </a:p>
        </p:txBody>
      </p:sp>
      <p:sp>
        <p:nvSpPr>
          <p:cNvPr id="33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69</a:t>
            </a:fld>
            <a:endParaRPr/>
          </a:p>
        </p:txBody>
      </p:sp>
      <p:sp>
        <p:nvSpPr>
          <p:cNvPr id="3302" name="Dijkstra's Algorithm - Why It Works"/>
          <p:cNvSpPr txBox="1"/>
          <p:nvPr/>
        </p:nvSpPr>
        <p:spPr>
          <a:xfrm>
            <a:off x="1746885" y="274320"/>
            <a:ext cx="8698230" cy="822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>
              <a:lnSpc>
                <a:spcPct val="95000"/>
              </a:lnSpc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Dijkstra's Algorithm - Why It Works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rim’s Algorithm"/>
          <p:cNvSpPr txBox="1">
            <a:spLocks noGrp="1"/>
          </p:cNvSpPr>
          <p:nvPr>
            <p:ph type="title"/>
          </p:nvPr>
        </p:nvSpPr>
        <p:spPr>
          <a:xfrm>
            <a:off x="2209800" y="503119"/>
            <a:ext cx="77724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Prim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</a:t>
            </a:r>
          </a:p>
        </p:txBody>
      </p:sp>
      <p:sp>
        <p:nvSpPr>
          <p:cNvPr id="472" name="Start with any vertex s and greedily grow a tree T from s.…"/>
          <p:cNvSpPr txBox="1"/>
          <p:nvPr/>
        </p:nvSpPr>
        <p:spPr>
          <a:xfrm>
            <a:off x="1476657" y="1606738"/>
            <a:ext cx="9238686" cy="2757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322325" indent="-322325" defTabSz="859536">
              <a:spcBef>
                <a:spcPts val="700"/>
              </a:spcBef>
              <a:buSzPct val="100000"/>
              <a:buChar char="•"/>
              <a:defRPr sz="300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Start with any vertex s and greedily grow a tree </a:t>
            </a:r>
            <a:r>
              <a:rPr i="1"/>
              <a:t>T</a:t>
            </a:r>
            <a:r>
              <a:t> from </a:t>
            </a:r>
            <a:r>
              <a:rPr i="1"/>
              <a:t>s</a:t>
            </a:r>
            <a:r>
              <a:t>.</a:t>
            </a:r>
          </a:p>
          <a:p>
            <a:pPr marL="322325" indent="-322325" defTabSz="859536">
              <a:spcBef>
                <a:spcPts val="700"/>
              </a:spcBef>
              <a:buSzPct val="100000"/>
              <a:buChar char="•"/>
              <a:defRPr sz="300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Repeat the same process until no more nodes outside T </a:t>
            </a:r>
          </a:p>
          <a:p>
            <a:pPr marL="752094" lvl="1" indent="-322325" defTabSz="859536">
              <a:spcBef>
                <a:spcPts val="700"/>
              </a:spcBef>
              <a:buSzPct val="100000"/>
              <a:buChar char="•"/>
              <a:defRPr sz="300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Among all nodes outside </a:t>
            </a:r>
            <a:r>
              <a:rPr i="1"/>
              <a:t>T</a:t>
            </a:r>
            <a:r>
              <a:t>, pick a node, say </a:t>
            </a:r>
            <a:r>
              <a:rPr i="1"/>
              <a:t>v</a:t>
            </a:r>
            <a:r>
              <a:t>, with the </a:t>
            </a:r>
            <a:r>
              <a:rPr b="1"/>
              <a:t>cheapest edge to T</a:t>
            </a:r>
            <a:r>
              <a:t> (denoted </a:t>
            </a:r>
            <a:r>
              <a:rPr i="1"/>
              <a:t>d</a:t>
            </a:r>
            <a:r>
              <a:rPr i="1" baseline="-26212"/>
              <a:t>v</a:t>
            </a:r>
            <a:r>
              <a:t>) </a:t>
            </a:r>
          </a:p>
          <a:p>
            <a:pPr marL="752094" lvl="1" indent="-322325" defTabSz="859536">
              <a:spcBef>
                <a:spcPts val="700"/>
              </a:spcBef>
              <a:buSzPct val="100000"/>
              <a:buChar char="•"/>
              <a:defRPr sz="300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Connect </a:t>
            </a:r>
            <a:r>
              <a:rPr i="1"/>
              <a:t>v</a:t>
            </a:r>
            <a:r>
              <a:t> to </a:t>
            </a:r>
            <a:r>
              <a:rPr i="1"/>
              <a:t>T</a:t>
            </a: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4" name="As mentioned, Dijkstra’s algorithm calculates the shortest path to every vertex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 mentioned, Dijkstra’s algorithm calculates the shortest path to every vertex. </a:t>
            </a:r>
          </a:p>
          <a:p>
            <a:r>
              <a:t>However, it is about as computationally expensive to calculate the shortest path from vertex u to every vertex using Dijkstra’s as it is to calculate the shortest path to some particular vertex v.</a:t>
            </a:r>
          </a:p>
          <a:p>
            <a:r>
              <a:t>Therefore, anytime we want to know the optimal path to some other vertex from a determined origin, we can use Dijkstra’s algorithm.</a:t>
            </a:r>
          </a:p>
        </p:txBody>
      </p:sp>
      <p:sp>
        <p:nvSpPr>
          <p:cNvPr id="33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70</a:t>
            </a:fld>
            <a:endParaRPr/>
          </a:p>
        </p:txBody>
      </p:sp>
      <p:sp>
        <p:nvSpPr>
          <p:cNvPr id="3306" name="Dijkstra's Algorithm - Why use it?"/>
          <p:cNvSpPr txBox="1"/>
          <p:nvPr/>
        </p:nvSpPr>
        <p:spPr>
          <a:xfrm>
            <a:off x="1746885" y="274320"/>
            <a:ext cx="8698230" cy="822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>
              <a:lnSpc>
                <a:spcPct val="95000"/>
              </a:lnSpc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Dijkstra's Algorithm - Why use it?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Applications of Dijkstra's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95000"/>
              </a:lnSpc>
              <a:defRPr sz="3800"/>
            </a:lvl1pPr>
          </a:lstStyle>
          <a:p>
            <a:r>
              <a:t>Applications of Dijkstra's Algorithm</a:t>
            </a:r>
          </a:p>
        </p:txBody>
      </p:sp>
      <p:sp>
        <p:nvSpPr>
          <p:cNvPr id="3309" name="- Traffic Information Systems are most prominent use…"/>
          <p:cNvSpPr txBox="1">
            <a:spLocks noGrp="1"/>
          </p:cNvSpPr>
          <p:nvPr>
            <p:ph type="body" sz="quarter" idx="1"/>
          </p:nvPr>
        </p:nvSpPr>
        <p:spPr>
          <a:xfrm>
            <a:off x="838200" y="1339419"/>
            <a:ext cx="9332515" cy="1372665"/>
          </a:xfrm>
          <a:prstGeom prst="rect">
            <a:avLst/>
          </a:prstGeom>
        </p:spPr>
        <p:txBody>
          <a:bodyPr/>
          <a:lstStyle/>
          <a:p>
            <a:pPr marL="0" indent="0" defTabSz="905255">
              <a:lnSpc>
                <a:spcPct val="95000"/>
              </a:lnSpc>
              <a:spcBef>
                <a:spcPts val="0"/>
              </a:spcBef>
              <a:buSzTx/>
              <a:buNone/>
              <a:defRPr sz="2772"/>
            </a:pPr>
            <a:r>
              <a:t>- Traffic Information Systems are most prominent use  </a:t>
            </a:r>
          </a:p>
          <a:p>
            <a:pPr marL="0" indent="0" defTabSz="905255">
              <a:lnSpc>
                <a:spcPct val="95000"/>
              </a:lnSpc>
              <a:spcBef>
                <a:spcPts val="0"/>
              </a:spcBef>
              <a:buSzTx/>
              <a:buNone/>
              <a:defRPr sz="2772"/>
            </a:pPr>
            <a:r>
              <a:t>- Mapping (Map Quest, Google Maps) </a:t>
            </a:r>
          </a:p>
          <a:p>
            <a:pPr marL="0" indent="0" defTabSz="905255">
              <a:lnSpc>
                <a:spcPct val="95000"/>
              </a:lnSpc>
              <a:spcBef>
                <a:spcPts val="0"/>
              </a:spcBef>
              <a:buSzTx/>
              <a:buNone/>
              <a:defRPr sz="2772"/>
            </a:pPr>
            <a:r>
              <a:t>- Routing Systems</a:t>
            </a:r>
          </a:p>
        </p:txBody>
      </p:sp>
      <p:sp>
        <p:nvSpPr>
          <p:cNvPr id="33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71</a:t>
            </a:fld>
            <a:endParaRPr/>
          </a:p>
        </p:txBody>
      </p:sp>
      <p:pic>
        <p:nvPicPr>
          <p:cNvPr id="3311" name="image14.png" descr="image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3206" y="2958475"/>
            <a:ext cx="3413284" cy="33289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2" name="image15.png" descr="image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77451" y="2070259"/>
            <a:ext cx="3760471" cy="40933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4" name="Referen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95000"/>
              </a:lnSpc>
              <a:defRPr sz="3800"/>
            </a:lvl1pPr>
          </a:lstStyle>
          <a:p>
            <a:r>
              <a:t>References</a:t>
            </a:r>
          </a:p>
        </p:txBody>
      </p:sp>
      <p:sp>
        <p:nvSpPr>
          <p:cNvPr id="3315" name="Dijkstra’s original paper: E. W. Dijkstra. (1959) A Note on Two Problems in Connection with Graphs. Numerische Mathematik, 1. 269-271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Dijkstra’s original paper:</a:t>
            </a:r>
            <a:br/>
            <a:r>
              <a:t>E. W. Dijkstra. (1959) A Note on Two Problems in Connection with Graphs. Numerische Mathematik, 1. 269-271. 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MIT OpenCourseware, 6.046J Introduction to Algorithms.</a:t>
            </a:r>
            <a:br/>
            <a:r>
              <a:t>&lt; </a:t>
            </a:r>
            <a:r>
              <a:rPr sz="1782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http://ocw.mit.edu/OcwWeb/Electrical-Engineering-and-Computer-Science/6-046JFall-2005/CourseHome/</a:t>
            </a:r>
            <a:r>
              <a:t>&gt; Accessed 4/25/09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Meyers, L.A. (2007) Contact network epidemiology: Bond percolation applied to infectious disease prediction and control. Bulletin of the American Mathematical Society 44: 63-86.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Department of Mathematics, University of Melbourne. Dijkstra’s Algorithm.</a:t>
            </a:r>
            <a:br/>
            <a:r>
              <a:t>&lt;</a:t>
            </a:r>
            <a:r>
              <a:rPr sz="1782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http://www.ms.unimelb.edu.au/~moshe/620-261/dijkstra/dijkstra.html</a:t>
            </a:r>
            <a:r>
              <a:t> &gt; Accessed 4/25/09</a:t>
            </a:r>
          </a:p>
        </p:txBody>
      </p:sp>
      <p:sp>
        <p:nvSpPr>
          <p:cNvPr id="33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72</a:t>
            </a:fld>
            <a:endParaRPr/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63000" y="6513512"/>
            <a:ext cx="1905000" cy="2317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/>
          </a:bodyPr>
          <a:lstStyle/>
          <a:p>
            <a:fld id="{86CB4B4D-7CA3-9044-876B-883B54F8677D}" type="slidenum">
              <a:t>73</a:t>
            </a:fld>
            <a:endParaRPr/>
          </a:p>
        </p:txBody>
      </p:sp>
      <p:sp>
        <p:nvSpPr>
          <p:cNvPr id="3319" name="Shortest Paths:  Failed Attempts"/>
          <p:cNvSpPr txBox="1">
            <a:spLocks noGrp="1"/>
          </p:cNvSpPr>
          <p:nvPr>
            <p:ph type="title"/>
          </p:nvPr>
        </p:nvSpPr>
        <p:spPr>
          <a:xfrm>
            <a:off x="1523999" y="152400"/>
            <a:ext cx="9144002" cy="457200"/>
          </a:xfrm>
          <a:prstGeom prst="rect">
            <a:avLst/>
          </a:prstGeom>
        </p:spPr>
        <p:txBody>
          <a:bodyPr>
            <a:normAutofit/>
          </a:bodyPr>
          <a:lstStyle>
            <a:lvl1pPr defTabSz="704087">
              <a:lnSpc>
                <a:spcPct val="95000"/>
              </a:lnSpc>
              <a:defRPr sz="2925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Shortest Paths:  Failed Attempts</a:t>
            </a:r>
          </a:p>
        </p:txBody>
      </p:sp>
      <p:sp>
        <p:nvSpPr>
          <p:cNvPr id="3320" name="Dijkstra.  Can fail if negative edge costs."/>
          <p:cNvSpPr txBox="1">
            <a:spLocks noGrp="1"/>
          </p:cNvSpPr>
          <p:nvPr>
            <p:ph type="body" sz="quarter" idx="1"/>
          </p:nvPr>
        </p:nvSpPr>
        <p:spPr>
          <a:xfrm>
            <a:off x="2133600" y="914400"/>
            <a:ext cx="7848600" cy="5857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Dijkstra.  </a:t>
            </a:r>
            <a:r>
              <a:rPr>
                <a:solidFill>
                  <a:srgbClr val="000000"/>
                </a:solidFill>
              </a:rPr>
              <a:t>Can fail if </a:t>
            </a:r>
            <a:r>
              <a:rPr b="1">
                <a:solidFill>
                  <a:srgbClr val="000000"/>
                </a:solidFill>
              </a:rPr>
              <a:t>negative</a:t>
            </a:r>
            <a:r>
              <a:rPr>
                <a:solidFill>
                  <a:srgbClr val="000000"/>
                </a:solidFill>
              </a:rPr>
              <a:t> edge costs.</a:t>
            </a:r>
          </a:p>
        </p:txBody>
      </p:sp>
      <p:grpSp>
        <p:nvGrpSpPr>
          <p:cNvPr id="3323" name="Group"/>
          <p:cNvGrpSpPr/>
          <p:nvPr/>
        </p:nvGrpSpPr>
        <p:grpSpPr>
          <a:xfrm>
            <a:off x="6019800" y="1603374"/>
            <a:ext cx="269875" cy="333377"/>
            <a:chOff x="0" y="0"/>
            <a:chExt cx="269875" cy="333375"/>
          </a:xfrm>
        </p:grpSpPr>
        <p:sp>
          <p:nvSpPr>
            <p:cNvPr id="3321" name="Circle"/>
            <p:cNvSpPr/>
            <p:nvPr/>
          </p:nvSpPr>
          <p:spPr>
            <a:xfrm>
              <a:off x="0" y="31750"/>
              <a:ext cx="269875" cy="269876"/>
            </a:xfrm>
            <a:prstGeom prst="ellipse">
              <a:avLst/>
            </a:prstGeom>
            <a:solidFill>
              <a:schemeClr val="accent3">
                <a:lumOff val="10616"/>
              </a:schemeClr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037" tIns="46037" rIns="46037" bIns="46037" numCol="1" anchor="ctr">
              <a:no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3322" name="u"/>
            <p:cNvSpPr txBox="1"/>
            <p:nvPr/>
          </p:nvSpPr>
          <p:spPr>
            <a:xfrm>
              <a:off x="36319" y="0"/>
              <a:ext cx="197237" cy="3333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037" tIns="46037" rIns="46037" bIns="46037" numCol="1" anchor="ctr">
              <a:spAutoFit/>
            </a:bodyPr>
            <a:lstStyle>
              <a:lvl1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u</a:t>
              </a:r>
            </a:p>
          </p:txBody>
        </p:sp>
      </p:grpSp>
      <p:grpSp>
        <p:nvGrpSpPr>
          <p:cNvPr id="3326" name="Group"/>
          <p:cNvGrpSpPr/>
          <p:nvPr/>
        </p:nvGrpSpPr>
        <p:grpSpPr>
          <a:xfrm>
            <a:off x="6019800" y="2713036"/>
            <a:ext cx="269875" cy="333377"/>
            <a:chOff x="0" y="0"/>
            <a:chExt cx="269875" cy="333375"/>
          </a:xfrm>
        </p:grpSpPr>
        <p:sp>
          <p:nvSpPr>
            <p:cNvPr id="3324" name="Oval"/>
            <p:cNvSpPr/>
            <p:nvPr/>
          </p:nvSpPr>
          <p:spPr>
            <a:xfrm>
              <a:off x="0" y="30162"/>
              <a:ext cx="269875" cy="273051"/>
            </a:xfrm>
            <a:prstGeom prst="ellipse">
              <a:avLst/>
            </a:prstGeom>
            <a:solidFill>
              <a:schemeClr val="accent3">
                <a:lumOff val="10616"/>
              </a:schemeClr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037" tIns="46037" rIns="46037" bIns="46037" numCol="1" anchor="ctr">
              <a:no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3325" name="t"/>
            <p:cNvSpPr txBox="1"/>
            <p:nvPr/>
          </p:nvSpPr>
          <p:spPr>
            <a:xfrm>
              <a:off x="40660" y="0"/>
              <a:ext cx="188555" cy="3333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037" tIns="46037" rIns="46037" bIns="46037" numCol="1" anchor="ctr">
              <a:spAutoFit/>
            </a:bodyPr>
            <a:lstStyle>
              <a:lvl1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t</a:t>
              </a:r>
            </a:p>
          </p:txBody>
        </p:sp>
      </p:grpSp>
      <p:grpSp>
        <p:nvGrpSpPr>
          <p:cNvPr id="3329" name="Group"/>
          <p:cNvGrpSpPr/>
          <p:nvPr/>
        </p:nvGrpSpPr>
        <p:grpSpPr>
          <a:xfrm>
            <a:off x="4759325" y="2178049"/>
            <a:ext cx="269875" cy="333377"/>
            <a:chOff x="0" y="0"/>
            <a:chExt cx="269875" cy="333375"/>
          </a:xfrm>
        </p:grpSpPr>
        <p:sp>
          <p:nvSpPr>
            <p:cNvPr id="3327" name="Circle"/>
            <p:cNvSpPr/>
            <p:nvPr/>
          </p:nvSpPr>
          <p:spPr>
            <a:xfrm>
              <a:off x="0" y="31750"/>
              <a:ext cx="269875" cy="269876"/>
            </a:xfrm>
            <a:prstGeom prst="ellipse">
              <a:avLst/>
            </a:prstGeom>
            <a:solidFill>
              <a:schemeClr val="accent3">
                <a:lumOff val="10616"/>
              </a:schemeClr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037" tIns="46037" rIns="46037" bIns="46037" numCol="1" anchor="ctr">
              <a:no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3328" name="s"/>
            <p:cNvSpPr txBox="1"/>
            <p:nvPr/>
          </p:nvSpPr>
          <p:spPr>
            <a:xfrm>
              <a:off x="39271" y="0"/>
              <a:ext cx="191333" cy="3333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037" tIns="46037" rIns="46037" bIns="46037" numCol="1" anchor="ctr">
              <a:spAutoFit/>
            </a:bodyPr>
            <a:lstStyle>
              <a:lvl1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s</a:t>
              </a:r>
            </a:p>
          </p:txBody>
        </p:sp>
      </p:grpSp>
      <p:sp>
        <p:nvSpPr>
          <p:cNvPr id="3361" name="Connection Line"/>
          <p:cNvSpPr/>
          <p:nvPr/>
        </p:nvSpPr>
        <p:spPr>
          <a:xfrm>
            <a:off x="6279385" y="2401205"/>
            <a:ext cx="928948" cy="421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3362" name="Connection Line"/>
          <p:cNvSpPr/>
          <p:nvPr/>
        </p:nvSpPr>
        <p:spPr>
          <a:xfrm>
            <a:off x="5019968" y="2398091"/>
            <a:ext cx="1008773" cy="4281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3363" name="Connection Line"/>
          <p:cNvSpPr/>
          <p:nvPr/>
        </p:nvSpPr>
        <p:spPr>
          <a:xfrm>
            <a:off x="6277407" y="1829909"/>
            <a:ext cx="932540" cy="454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tailEnd type="stealth"/>
          </a:ln>
        </p:spPr>
        <p:txBody>
          <a:bodyPr/>
          <a:lstStyle/>
          <a:p>
            <a:endParaRPr/>
          </a:p>
        </p:txBody>
      </p:sp>
      <p:grpSp>
        <p:nvGrpSpPr>
          <p:cNvPr id="3335" name="Group"/>
          <p:cNvGrpSpPr/>
          <p:nvPr/>
        </p:nvGrpSpPr>
        <p:grpSpPr>
          <a:xfrm>
            <a:off x="7197725" y="2178049"/>
            <a:ext cx="269875" cy="333377"/>
            <a:chOff x="0" y="0"/>
            <a:chExt cx="269875" cy="333375"/>
          </a:xfrm>
        </p:grpSpPr>
        <p:sp>
          <p:nvSpPr>
            <p:cNvPr id="3333" name="Circle"/>
            <p:cNvSpPr/>
            <p:nvPr/>
          </p:nvSpPr>
          <p:spPr>
            <a:xfrm>
              <a:off x="0" y="31750"/>
              <a:ext cx="269875" cy="269876"/>
            </a:xfrm>
            <a:prstGeom prst="ellipse">
              <a:avLst/>
            </a:prstGeom>
            <a:solidFill>
              <a:schemeClr val="accent3">
                <a:lumOff val="10616"/>
              </a:schemeClr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037" tIns="46037" rIns="46037" bIns="46037" numCol="1" anchor="ctr">
              <a:no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3334" name="v"/>
            <p:cNvSpPr txBox="1"/>
            <p:nvPr/>
          </p:nvSpPr>
          <p:spPr>
            <a:xfrm>
              <a:off x="39314" y="0"/>
              <a:ext cx="191247" cy="3333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037" tIns="46037" rIns="46037" bIns="46037" numCol="1" anchor="ctr">
              <a:spAutoFit/>
            </a:bodyPr>
            <a:lstStyle>
              <a:lvl1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v</a:t>
              </a:r>
            </a:p>
          </p:txBody>
        </p:sp>
      </p:grpSp>
      <p:sp>
        <p:nvSpPr>
          <p:cNvPr id="3364" name="Connection Line"/>
          <p:cNvSpPr/>
          <p:nvPr/>
        </p:nvSpPr>
        <p:spPr>
          <a:xfrm>
            <a:off x="5018510" y="1826700"/>
            <a:ext cx="1011999" cy="461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3337" name="2"/>
          <p:cNvSpPr txBox="1"/>
          <p:nvPr/>
        </p:nvSpPr>
        <p:spPr>
          <a:xfrm>
            <a:off x="5334000" y="1905000"/>
            <a:ext cx="333375" cy="241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800"/>
              </a:spcBef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2</a:t>
            </a:r>
          </a:p>
        </p:txBody>
      </p:sp>
      <p:sp>
        <p:nvSpPr>
          <p:cNvPr id="3338" name="1"/>
          <p:cNvSpPr txBox="1"/>
          <p:nvPr/>
        </p:nvSpPr>
        <p:spPr>
          <a:xfrm>
            <a:off x="5362575" y="2551112"/>
            <a:ext cx="217488" cy="2413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800"/>
              </a:spcBef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 1</a:t>
            </a:r>
          </a:p>
        </p:txBody>
      </p:sp>
      <p:sp>
        <p:nvSpPr>
          <p:cNvPr id="3339" name="3"/>
          <p:cNvSpPr txBox="1"/>
          <p:nvPr/>
        </p:nvSpPr>
        <p:spPr>
          <a:xfrm>
            <a:off x="6596062" y="1881187"/>
            <a:ext cx="346076" cy="2413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800"/>
              </a:spcBef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3</a:t>
            </a:r>
          </a:p>
        </p:txBody>
      </p:sp>
      <p:sp>
        <p:nvSpPr>
          <p:cNvPr id="3340" name="-6"/>
          <p:cNvSpPr txBox="1"/>
          <p:nvPr/>
        </p:nvSpPr>
        <p:spPr>
          <a:xfrm>
            <a:off x="6553200" y="2514600"/>
            <a:ext cx="346075" cy="241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800"/>
              </a:spcBef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-6</a:t>
            </a:r>
          </a:p>
        </p:txBody>
      </p:sp>
      <p:sp>
        <p:nvSpPr>
          <p:cNvPr id="3341" name="Circle"/>
          <p:cNvSpPr/>
          <p:nvPr/>
        </p:nvSpPr>
        <p:spPr>
          <a:xfrm>
            <a:off x="6207125" y="4495800"/>
            <a:ext cx="269875" cy="269875"/>
          </a:xfrm>
          <a:prstGeom prst="ellipse">
            <a:avLst/>
          </a:prstGeom>
          <a:solidFill>
            <a:schemeClr val="accent3">
              <a:lumOff val="10616"/>
            </a:schemeClr>
          </a:solidFill>
          <a:ln w="3175">
            <a:solidFill>
              <a:srgbClr val="000000"/>
            </a:solidFill>
          </a:ln>
        </p:spPr>
        <p:txBody>
          <a:bodyPr lIns="46037" tIns="46037" rIns="46037" bIns="46037" anchor="ctr"/>
          <a:lstStyle/>
          <a:p>
            <a:pPr algn="ctr">
              <a:defRPr sz="1400"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  <p:sp>
        <p:nvSpPr>
          <p:cNvPr id="3342" name="Oval"/>
          <p:cNvSpPr/>
          <p:nvPr/>
        </p:nvSpPr>
        <p:spPr>
          <a:xfrm>
            <a:off x="5603875" y="5899150"/>
            <a:ext cx="269875" cy="273050"/>
          </a:xfrm>
          <a:prstGeom prst="ellipse">
            <a:avLst/>
          </a:prstGeom>
          <a:solidFill>
            <a:schemeClr val="accent3">
              <a:lumOff val="10616"/>
            </a:schemeClr>
          </a:solidFill>
          <a:ln w="3175">
            <a:solidFill>
              <a:srgbClr val="000000"/>
            </a:solidFill>
          </a:ln>
        </p:spPr>
        <p:txBody>
          <a:bodyPr lIns="46037" tIns="46037" rIns="46037" bIns="46037" anchor="ctr"/>
          <a:lstStyle/>
          <a:p>
            <a:pPr algn="ctr">
              <a:defRPr sz="1400"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  <p:grpSp>
        <p:nvGrpSpPr>
          <p:cNvPr id="3345" name="Group"/>
          <p:cNvGrpSpPr/>
          <p:nvPr/>
        </p:nvGrpSpPr>
        <p:grpSpPr>
          <a:xfrm>
            <a:off x="4343400" y="5073649"/>
            <a:ext cx="269875" cy="333377"/>
            <a:chOff x="0" y="0"/>
            <a:chExt cx="269875" cy="333375"/>
          </a:xfrm>
        </p:grpSpPr>
        <p:sp>
          <p:nvSpPr>
            <p:cNvPr id="3343" name="Circle"/>
            <p:cNvSpPr/>
            <p:nvPr/>
          </p:nvSpPr>
          <p:spPr>
            <a:xfrm>
              <a:off x="0" y="31750"/>
              <a:ext cx="269875" cy="269876"/>
            </a:xfrm>
            <a:prstGeom prst="ellipse">
              <a:avLst/>
            </a:prstGeom>
            <a:solidFill>
              <a:schemeClr val="accent3">
                <a:lumOff val="10616"/>
              </a:schemeClr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037" tIns="46037" rIns="46037" bIns="46037" numCol="1" anchor="ctr">
              <a:no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3344" name="s"/>
            <p:cNvSpPr txBox="1"/>
            <p:nvPr/>
          </p:nvSpPr>
          <p:spPr>
            <a:xfrm>
              <a:off x="39271" y="0"/>
              <a:ext cx="191333" cy="3333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037" tIns="46037" rIns="46037" bIns="46037" numCol="1" anchor="ctr">
              <a:spAutoFit/>
            </a:bodyPr>
            <a:lstStyle>
              <a:lvl1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s</a:t>
              </a:r>
            </a:p>
          </p:txBody>
        </p:sp>
      </p:grpSp>
      <p:sp>
        <p:nvSpPr>
          <p:cNvPr id="3365" name="Connection Line"/>
          <p:cNvSpPr/>
          <p:nvPr/>
        </p:nvSpPr>
        <p:spPr>
          <a:xfrm>
            <a:off x="7097923" y="5319898"/>
            <a:ext cx="885895" cy="635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01600">
            <a:solidFill>
              <a:srgbClr val="000000"/>
            </a:solidFill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3366" name="Connection Line"/>
          <p:cNvSpPr/>
          <p:nvPr/>
        </p:nvSpPr>
        <p:spPr>
          <a:xfrm>
            <a:off x="4593759" y="5313166"/>
            <a:ext cx="1029186" cy="6493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01600">
            <a:solidFill>
              <a:srgbClr val="000000"/>
            </a:solidFill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3367" name="Connection Line"/>
          <p:cNvSpPr/>
          <p:nvPr/>
        </p:nvSpPr>
        <p:spPr>
          <a:xfrm>
            <a:off x="6471050" y="4675602"/>
            <a:ext cx="1494625" cy="519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tailEnd type="stealth"/>
          </a:ln>
        </p:spPr>
        <p:txBody>
          <a:bodyPr/>
          <a:lstStyle/>
          <a:p>
            <a:endParaRPr/>
          </a:p>
        </p:txBody>
      </p:sp>
      <p:grpSp>
        <p:nvGrpSpPr>
          <p:cNvPr id="3351" name="Group"/>
          <p:cNvGrpSpPr/>
          <p:nvPr/>
        </p:nvGrpSpPr>
        <p:grpSpPr>
          <a:xfrm>
            <a:off x="7959725" y="5073649"/>
            <a:ext cx="269875" cy="333377"/>
            <a:chOff x="0" y="0"/>
            <a:chExt cx="269875" cy="333375"/>
          </a:xfrm>
        </p:grpSpPr>
        <p:sp>
          <p:nvSpPr>
            <p:cNvPr id="3349" name="Circle"/>
            <p:cNvSpPr/>
            <p:nvPr/>
          </p:nvSpPr>
          <p:spPr>
            <a:xfrm>
              <a:off x="0" y="31750"/>
              <a:ext cx="269875" cy="269876"/>
            </a:xfrm>
            <a:prstGeom prst="ellipse">
              <a:avLst/>
            </a:prstGeom>
            <a:solidFill>
              <a:schemeClr val="accent3">
                <a:lumOff val="10616"/>
              </a:schemeClr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037" tIns="46037" rIns="46037" bIns="46037" numCol="1" anchor="ctr">
              <a:no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3350" name="t"/>
            <p:cNvSpPr txBox="1"/>
            <p:nvPr/>
          </p:nvSpPr>
          <p:spPr>
            <a:xfrm>
              <a:off x="40660" y="0"/>
              <a:ext cx="188555" cy="3333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037" tIns="46037" rIns="46037" bIns="46037" numCol="1" anchor="ctr">
              <a:spAutoFit/>
            </a:bodyPr>
            <a:lstStyle>
              <a:lvl1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t</a:t>
              </a:r>
            </a:p>
          </p:txBody>
        </p:sp>
      </p:grpSp>
      <p:sp>
        <p:nvSpPr>
          <p:cNvPr id="3368" name="Connection Line"/>
          <p:cNvSpPr/>
          <p:nvPr/>
        </p:nvSpPr>
        <p:spPr>
          <a:xfrm>
            <a:off x="4608139" y="4673194"/>
            <a:ext cx="1604122" cy="5246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01600">
            <a:solidFill>
              <a:srgbClr val="000000"/>
            </a:solidFill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3353" name="2"/>
          <p:cNvSpPr txBox="1"/>
          <p:nvPr/>
        </p:nvSpPr>
        <p:spPr>
          <a:xfrm>
            <a:off x="5304631" y="4966001"/>
            <a:ext cx="333376" cy="2413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800"/>
              </a:spcBef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2</a:t>
            </a:r>
          </a:p>
        </p:txBody>
      </p:sp>
      <p:sp>
        <p:nvSpPr>
          <p:cNvPr id="3354" name="3"/>
          <p:cNvSpPr txBox="1"/>
          <p:nvPr/>
        </p:nvSpPr>
        <p:spPr>
          <a:xfrm>
            <a:off x="4785518" y="5665404"/>
            <a:ext cx="217489" cy="2413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800"/>
              </a:spcBef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 3</a:t>
            </a:r>
          </a:p>
        </p:txBody>
      </p:sp>
      <p:sp>
        <p:nvSpPr>
          <p:cNvPr id="3355" name="2"/>
          <p:cNvSpPr txBox="1"/>
          <p:nvPr/>
        </p:nvSpPr>
        <p:spPr>
          <a:xfrm>
            <a:off x="7085012" y="4773612"/>
            <a:ext cx="346076" cy="2413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800"/>
              </a:spcBef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2</a:t>
            </a:r>
          </a:p>
        </p:txBody>
      </p:sp>
      <p:sp>
        <p:nvSpPr>
          <p:cNvPr id="3356" name="Oval"/>
          <p:cNvSpPr/>
          <p:nvPr/>
        </p:nvSpPr>
        <p:spPr>
          <a:xfrm>
            <a:off x="6851650" y="5899150"/>
            <a:ext cx="269875" cy="273050"/>
          </a:xfrm>
          <a:prstGeom prst="ellipse">
            <a:avLst/>
          </a:prstGeom>
          <a:solidFill>
            <a:schemeClr val="accent3">
              <a:lumOff val="10616"/>
            </a:schemeClr>
          </a:solidFill>
          <a:ln w="3175">
            <a:solidFill>
              <a:srgbClr val="000000"/>
            </a:solidFill>
          </a:ln>
        </p:spPr>
        <p:txBody>
          <a:bodyPr lIns="46037" tIns="46037" rIns="46037" bIns="46037" anchor="ctr"/>
          <a:lstStyle/>
          <a:p>
            <a:pPr algn="ctr">
              <a:defRPr sz="1400"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  <p:cxnSp>
        <p:nvCxnSpPr>
          <p:cNvPr id="3357" name="Connection Line"/>
          <p:cNvCxnSpPr>
            <a:stCxn id="3342" idx="0"/>
            <a:endCxn id="3356" idx="0"/>
          </p:cNvCxnSpPr>
          <p:nvPr/>
        </p:nvCxnSpPr>
        <p:spPr>
          <a:xfrm>
            <a:off x="5738812" y="6035675"/>
            <a:ext cx="1247776" cy="0"/>
          </a:xfrm>
          <a:prstGeom prst="straightConnector1">
            <a:avLst/>
          </a:prstGeom>
          <a:ln w="101600">
            <a:solidFill>
              <a:srgbClr val="000000"/>
            </a:solidFill>
            <a:tailEnd type="stealth"/>
          </a:ln>
        </p:spPr>
      </p:cxnSp>
      <p:sp>
        <p:nvSpPr>
          <p:cNvPr id="3358" name="-3"/>
          <p:cNvSpPr txBox="1"/>
          <p:nvPr/>
        </p:nvSpPr>
        <p:spPr>
          <a:xfrm>
            <a:off x="6169025" y="6215062"/>
            <a:ext cx="346075" cy="2413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800"/>
              </a:spcBef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-3</a:t>
            </a:r>
          </a:p>
        </p:txBody>
      </p:sp>
      <p:sp>
        <p:nvSpPr>
          <p:cNvPr id="3359" name="3"/>
          <p:cNvSpPr txBox="1"/>
          <p:nvPr/>
        </p:nvSpPr>
        <p:spPr>
          <a:xfrm>
            <a:off x="7499158" y="5821663"/>
            <a:ext cx="346076" cy="2413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800"/>
              </a:spcBef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3</a:t>
            </a:r>
          </a:p>
        </p:txBody>
      </p:sp>
      <p:sp>
        <p:nvSpPr>
          <p:cNvPr id="3360" name="Re-weighting.  Adding a constant to every edge weight can still fail."/>
          <p:cNvSpPr txBox="1"/>
          <p:nvPr/>
        </p:nvSpPr>
        <p:spPr>
          <a:xfrm>
            <a:off x="3329044" y="3668088"/>
            <a:ext cx="7277359" cy="422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ts val="2600"/>
              </a:lnSpc>
              <a:defRPr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Re-weighting.  </a:t>
            </a:r>
            <a:r>
              <a:rPr>
                <a:solidFill>
                  <a:srgbClr val="000000"/>
                </a:solidFill>
              </a:rPr>
              <a:t>Adding a constant to every edge weight can still fail.</a:t>
            </a: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63000" y="6513512"/>
            <a:ext cx="1905000" cy="2317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/>
          </a:bodyPr>
          <a:lstStyle/>
          <a:p>
            <a:fld id="{86CB4B4D-7CA3-9044-876B-883B54F8677D}" type="slidenum">
              <a:t>74</a:t>
            </a:fld>
            <a:endParaRPr/>
          </a:p>
        </p:txBody>
      </p:sp>
      <p:sp>
        <p:nvSpPr>
          <p:cNvPr id="3371" name="Shortest Paths:  Failed Attempts"/>
          <p:cNvSpPr txBox="1">
            <a:spLocks noGrp="1"/>
          </p:cNvSpPr>
          <p:nvPr>
            <p:ph type="title"/>
          </p:nvPr>
        </p:nvSpPr>
        <p:spPr>
          <a:xfrm>
            <a:off x="1523999" y="152400"/>
            <a:ext cx="9144002" cy="457200"/>
          </a:xfrm>
          <a:prstGeom prst="rect">
            <a:avLst/>
          </a:prstGeom>
        </p:spPr>
        <p:txBody>
          <a:bodyPr>
            <a:normAutofit/>
          </a:bodyPr>
          <a:lstStyle>
            <a:lvl1pPr defTabSz="704087">
              <a:lnSpc>
                <a:spcPct val="95000"/>
              </a:lnSpc>
              <a:defRPr sz="2925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Shortest Paths:  Failed Attempts</a:t>
            </a:r>
          </a:p>
        </p:txBody>
      </p:sp>
      <p:sp>
        <p:nvSpPr>
          <p:cNvPr id="3372" name="Dijkstra.  Can fail if negative edge costs."/>
          <p:cNvSpPr txBox="1">
            <a:spLocks noGrp="1"/>
          </p:cNvSpPr>
          <p:nvPr>
            <p:ph type="body" sz="quarter" idx="1"/>
          </p:nvPr>
        </p:nvSpPr>
        <p:spPr>
          <a:xfrm>
            <a:off x="2133600" y="914400"/>
            <a:ext cx="7848600" cy="5857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Dijkstra.  </a:t>
            </a:r>
            <a:r>
              <a:rPr>
                <a:solidFill>
                  <a:srgbClr val="000000"/>
                </a:solidFill>
              </a:rPr>
              <a:t>Can fail if </a:t>
            </a:r>
            <a:r>
              <a:rPr b="1">
                <a:solidFill>
                  <a:srgbClr val="000000"/>
                </a:solidFill>
              </a:rPr>
              <a:t>negative</a:t>
            </a:r>
            <a:r>
              <a:rPr>
                <a:solidFill>
                  <a:srgbClr val="000000"/>
                </a:solidFill>
              </a:rPr>
              <a:t> edge costs.</a:t>
            </a:r>
          </a:p>
        </p:txBody>
      </p:sp>
      <p:grpSp>
        <p:nvGrpSpPr>
          <p:cNvPr id="3375" name="Group"/>
          <p:cNvGrpSpPr/>
          <p:nvPr/>
        </p:nvGrpSpPr>
        <p:grpSpPr>
          <a:xfrm>
            <a:off x="6019800" y="1603374"/>
            <a:ext cx="269875" cy="333377"/>
            <a:chOff x="0" y="0"/>
            <a:chExt cx="269875" cy="333375"/>
          </a:xfrm>
        </p:grpSpPr>
        <p:sp>
          <p:nvSpPr>
            <p:cNvPr id="3373" name="Circle"/>
            <p:cNvSpPr/>
            <p:nvPr/>
          </p:nvSpPr>
          <p:spPr>
            <a:xfrm>
              <a:off x="0" y="31750"/>
              <a:ext cx="269875" cy="269876"/>
            </a:xfrm>
            <a:prstGeom prst="ellipse">
              <a:avLst/>
            </a:prstGeom>
            <a:solidFill>
              <a:schemeClr val="accent3">
                <a:lumOff val="10616"/>
              </a:schemeClr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037" tIns="46037" rIns="46037" bIns="46037" numCol="1" anchor="ctr">
              <a:no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3374" name="u"/>
            <p:cNvSpPr txBox="1"/>
            <p:nvPr/>
          </p:nvSpPr>
          <p:spPr>
            <a:xfrm>
              <a:off x="36319" y="0"/>
              <a:ext cx="197237" cy="3333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037" tIns="46037" rIns="46037" bIns="46037" numCol="1" anchor="ctr">
              <a:spAutoFit/>
            </a:bodyPr>
            <a:lstStyle>
              <a:lvl1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u</a:t>
              </a:r>
            </a:p>
          </p:txBody>
        </p:sp>
      </p:grpSp>
      <p:grpSp>
        <p:nvGrpSpPr>
          <p:cNvPr id="3378" name="Group"/>
          <p:cNvGrpSpPr/>
          <p:nvPr/>
        </p:nvGrpSpPr>
        <p:grpSpPr>
          <a:xfrm>
            <a:off x="6019800" y="2713036"/>
            <a:ext cx="269875" cy="333377"/>
            <a:chOff x="0" y="0"/>
            <a:chExt cx="269875" cy="333375"/>
          </a:xfrm>
        </p:grpSpPr>
        <p:sp>
          <p:nvSpPr>
            <p:cNvPr id="3376" name="Oval"/>
            <p:cNvSpPr/>
            <p:nvPr/>
          </p:nvSpPr>
          <p:spPr>
            <a:xfrm>
              <a:off x="0" y="30162"/>
              <a:ext cx="269875" cy="273051"/>
            </a:xfrm>
            <a:prstGeom prst="ellipse">
              <a:avLst/>
            </a:prstGeom>
            <a:solidFill>
              <a:schemeClr val="accent3">
                <a:lumOff val="10616"/>
              </a:schemeClr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037" tIns="46037" rIns="46037" bIns="46037" numCol="1" anchor="ctr">
              <a:no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3377" name="t"/>
            <p:cNvSpPr txBox="1"/>
            <p:nvPr/>
          </p:nvSpPr>
          <p:spPr>
            <a:xfrm>
              <a:off x="40660" y="0"/>
              <a:ext cx="188555" cy="3333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037" tIns="46037" rIns="46037" bIns="46037" numCol="1" anchor="ctr">
              <a:spAutoFit/>
            </a:bodyPr>
            <a:lstStyle>
              <a:lvl1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t</a:t>
              </a:r>
            </a:p>
          </p:txBody>
        </p:sp>
      </p:grpSp>
      <p:grpSp>
        <p:nvGrpSpPr>
          <p:cNvPr id="3381" name="Group"/>
          <p:cNvGrpSpPr/>
          <p:nvPr/>
        </p:nvGrpSpPr>
        <p:grpSpPr>
          <a:xfrm>
            <a:off x="4759325" y="2178049"/>
            <a:ext cx="269875" cy="333377"/>
            <a:chOff x="0" y="0"/>
            <a:chExt cx="269875" cy="333375"/>
          </a:xfrm>
        </p:grpSpPr>
        <p:sp>
          <p:nvSpPr>
            <p:cNvPr id="3379" name="Circle"/>
            <p:cNvSpPr/>
            <p:nvPr/>
          </p:nvSpPr>
          <p:spPr>
            <a:xfrm>
              <a:off x="0" y="31750"/>
              <a:ext cx="269875" cy="269876"/>
            </a:xfrm>
            <a:prstGeom prst="ellipse">
              <a:avLst/>
            </a:prstGeom>
            <a:solidFill>
              <a:schemeClr val="accent3">
                <a:lumOff val="10616"/>
              </a:schemeClr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037" tIns="46037" rIns="46037" bIns="46037" numCol="1" anchor="ctr">
              <a:no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3380" name="s"/>
            <p:cNvSpPr txBox="1"/>
            <p:nvPr/>
          </p:nvSpPr>
          <p:spPr>
            <a:xfrm>
              <a:off x="39271" y="0"/>
              <a:ext cx="191333" cy="3333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037" tIns="46037" rIns="46037" bIns="46037" numCol="1" anchor="ctr">
              <a:spAutoFit/>
            </a:bodyPr>
            <a:lstStyle>
              <a:lvl1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s</a:t>
              </a:r>
            </a:p>
          </p:txBody>
        </p:sp>
      </p:grpSp>
      <p:sp>
        <p:nvSpPr>
          <p:cNvPr id="3434" name="Connection Line"/>
          <p:cNvSpPr/>
          <p:nvPr/>
        </p:nvSpPr>
        <p:spPr>
          <a:xfrm>
            <a:off x="6279385" y="2401205"/>
            <a:ext cx="928948" cy="421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3435" name="Connection Line"/>
          <p:cNvSpPr/>
          <p:nvPr/>
        </p:nvSpPr>
        <p:spPr>
          <a:xfrm>
            <a:off x="5019968" y="2398091"/>
            <a:ext cx="1008773" cy="4281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01600">
            <a:solidFill>
              <a:srgbClr val="000000"/>
            </a:solidFill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3436" name="Connection Line"/>
          <p:cNvSpPr/>
          <p:nvPr/>
        </p:nvSpPr>
        <p:spPr>
          <a:xfrm>
            <a:off x="6277407" y="1829909"/>
            <a:ext cx="932540" cy="454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01600">
            <a:solidFill>
              <a:srgbClr val="000000"/>
            </a:solidFill>
            <a:tailEnd type="stealth"/>
          </a:ln>
        </p:spPr>
        <p:txBody>
          <a:bodyPr/>
          <a:lstStyle/>
          <a:p>
            <a:endParaRPr/>
          </a:p>
        </p:txBody>
      </p:sp>
      <p:grpSp>
        <p:nvGrpSpPr>
          <p:cNvPr id="3387" name="Group"/>
          <p:cNvGrpSpPr/>
          <p:nvPr/>
        </p:nvGrpSpPr>
        <p:grpSpPr>
          <a:xfrm>
            <a:off x="7197725" y="2178049"/>
            <a:ext cx="269875" cy="333377"/>
            <a:chOff x="0" y="0"/>
            <a:chExt cx="269875" cy="333375"/>
          </a:xfrm>
        </p:grpSpPr>
        <p:sp>
          <p:nvSpPr>
            <p:cNvPr id="3385" name="Circle"/>
            <p:cNvSpPr/>
            <p:nvPr/>
          </p:nvSpPr>
          <p:spPr>
            <a:xfrm>
              <a:off x="0" y="31750"/>
              <a:ext cx="269875" cy="269876"/>
            </a:xfrm>
            <a:prstGeom prst="ellipse">
              <a:avLst/>
            </a:prstGeom>
            <a:solidFill>
              <a:schemeClr val="accent3">
                <a:lumOff val="10616"/>
              </a:schemeClr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037" tIns="46037" rIns="46037" bIns="46037" numCol="1" anchor="ctr">
              <a:no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3386" name="v"/>
            <p:cNvSpPr txBox="1"/>
            <p:nvPr/>
          </p:nvSpPr>
          <p:spPr>
            <a:xfrm>
              <a:off x="39314" y="0"/>
              <a:ext cx="191247" cy="3333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037" tIns="46037" rIns="46037" bIns="46037" numCol="1" anchor="ctr">
              <a:spAutoFit/>
            </a:bodyPr>
            <a:lstStyle>
              <a:lvl1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v</a:t>
              </a:r>
            </a:p>
          </p:txBody>
        </p:sp>
      </p:grpSp>
      <p:sp>
        <p:nvSpPr>
          <p:cNvPr id="3437" name="Connection Line"/>
          <p:cNvSpPr/>
          <p:nvPr/>
        </p:nvSpPr>
        <p:spPr>
          <a:xfrm>
            <a:off x="5018510" y="1826700"/>
            <a:ext cx="1011999" cy="461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01600">
            <a:solidFill>
              <a:srgbClr val="000000"/>
            </a:solidFill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3389" name="2"/>
          <p:cNvSpPr txBox="1"/>
          <p:nvPr/>
        </p:nvSpPr>
        <p:spPr>
          <a:xfrm>
            <a:off x="5110306" y="1783832"/>
            <a:ext cx="333376" cy="2413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800"/>
              </a:spcBef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2</a:t>
            </a:r>
          </a:p>
        </p:txBody>
      </p:sp>
      <p:sp>
        <p:nvSpPr>
          <p:cNvPr id="3390" name="1"/>
          <p:cNvSpPr txBox="1"/>
          <p:nvPr/>
        </p:nvSpPr>
        <p:spPr>
          <a:xfrm>
            <a:off x="5027054" y="2600308"/>
            <a:ext cx="217488" cy="2413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800"/>
              </a:spcBef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 1</a:t>
            </a:r>
          </a:p>
        </p:txBody>
      </p:sp>
      <p:sp>
        <p:nvSpPr>
          <p:cNvPr id="3391" name="3"/>
          <p:cNvSpPr txBox="1"/>
          <p:nvPr/>
        </p:nvSpPr>
        <p:spPr>
          <a:xfrm>
            <a:off x="6633344" y="1649412"/>
            <a:ext cx="346076" cy="2413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800"/>
              </a:spcBef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3</a:t>
            </a:r>
          </a:p>
        </p:txBody>
      </p:sp>
      <p:sp>
        <p:nvSpPr>
          <p:cNvPr id="3392" name="-6"/>
          <p:cNvSpPr txBox="1"/>
          <p:nvPr/>
        </p:nvSpPr>
        <p:spPr>
          <a:xfrm>
            <a:off x="6553200" y="2514600"/>
            <a:ext cx="346075" cy="241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800"/>
              </a:spcBef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-6</a:t>
            </a:r>
          </a:p>
        </p:txBody>
      </p:sp>
      <p:sp>
        <p:nvSpPr>
          <p:cNvPr id="3393" name="Circle"/>
          <p:cNvSpPr/>
          <p:nvPr/>
        </p:nvSpPr>
        <p:spPr>
          <a:xfrm>
            <a:off x="6207125" y="4495800"/>
            <a:ext cx="269875" cy="269875"/>
          </a:xfrm>
          <a:prstGeom prst="ellipse">
            <a:avLst/>
          </a:prstGeom>
          <a:solidFill>
            <a:schemeClr val="accent3">
              <a:lumOff val="10616"/>
            </a:schemeClr>
          </a:solidFill>
          <a:ln w="3175">
            <a:solidFill>
              <a:srgbClr val="000000"/>
            </a:solidFill>
          </a:ln>
        </p:spPr>
        <p:txBody>
          <a:bodyPr lIns="46037" tIns="46037" rIns="46037" bIns="46037" anchor="ctr"/>
          <a:lstStyle/>
          <a:p>
            <a:pPr algn="ctr">
              <a:defRPr sz="1400"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  <p:sp>
        <p:nvSpPr>
          <p:cNvPr id="3394" name="Oval"/>
          <p:cNvSpPr/>
          <p:nvPr/>
        </p:nvSpPr>
        <p:spPr>
          <a:xfrm>
            <a:off x="5603875" y="5899150"/>
            <a:ext cx="269875" cy="273050"/>
          </a:xfrm>
          <a:prstGeom prst="ellipse">
            <a:avLst/>
          </a:prstGeom>
          <a:solidFill>
            <a:schemeClr val="accent3">
              <a:lumOff val="10616"/>
            </a:schemeClr>
          </a:solidFill>
          <a:ln w="3175">
            <a:solidFill>
              <a:srgbClr val="000000"/>
            </a:solidFill>
          </a:ln>
        </p:spPr>
        <p:txBody>
          <a:bodyPr lIns="46037" tIns="46037" rIns="46037" bIns="46037" anchor="ctr"/>
          <a:lstStyle/>
          <a:p>
            <a:pPr algn="ctr">
              <a:defRPr sz="1400"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  <p:grpSp>
        <p:nvGrpSpPr>
          <p:cNvPr id="3397" name="Group"/>
          <p:cNvGrpSpPr/>
          <p:nvPr/>
        </p:nvGrpSpPr>
        <p:grpSpPr>
          <a:xfrm>
            <a:off x="4343400" y="5073649"/>
            <a:ext cx="269875" cy="333377"/>
            <a:chOff x="0" y="0"/>
            <a:chExt cx="269875" cy="333375"/>
          </a:xfrm>
        </p:grpSpPr>
        <p:sp>
          <p:nvSpPr>
            <p:cNvPr id="3395" name="Circle"/>
            <p:cNvSpPr/>
            <p:nvPr/>
          </p:nvSpPr>
          <p:spPr>
            <a:xfrm>
              <a:off x="0" y="31750"/>
              <a:ext cx="269875" cy="269876"/>
            </a:xfrm>
            <a:prstGeom prst="ellipse">
              <a:avLst/>
            </a:prstGeom>
            <a:solidFill>
              <a:schemeClr val="accent3">
                <a:lumOff val="10616"/>
              </a:schemeClr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037" tIns="46037" rIns="46037" bIns="46037" numCol="1" anchor="ctr">
              <a:no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3396" name="s"/>
            <p:cNvSpPr txBox="1"/>
            <p:nvPr/>
          </p:nvSpPr>
          <p:spPr>
            <a:xfrm>
              <a:off x="39271" y="0"/>
              <a:ext cx="191333" cy="3333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037" tIns="46037" rIns="46037" bIns="46037" numCol="1" anchor="ctr">
              <a:spAutoFit/>
            </a:bodyPr>
            <a:lstStyle>
              <a:lvl1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s</a:t>
              </a:r>
            </a:p>
          </p:txBody>
        </p:sp>
      </p:grpSp>
      <p:sp>
        <p:nvSpPr>
          <p:cNvPr id="3438" name="Connection Line"/>
          <p:cNvSpPr/>
          <p:nvPr/>
        </p:nvSpPr>
        <p:spPr>
          <a:xfrm>
            <a:off x="7097923" y="5319898"/>
            <a:ext cx="885895" cy="635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3439" name="Connection Line"/>
          <p:cNvSpPr/>
          <p:nvPr/>
        </p:nvSpPr>
        <p:spPr>
          <a:xfrm>
            <a:off x="4593759" y="5313166"/>
            <a:ext cx="1029186" cy="6493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01600">
            <a:solidFill>
              <a:srgbClr val="000000"/>
            </a:solidFill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3440" name="Connection Line"/>
          <p:cNvSpPr/>
          <p:nvPr/>
        </p:nvSpPr>
        <p:spPr>
          <a:xfrm>
            <a:off x="6471050" y="4675602"/>
            <a:ext cx="1494625" cy="519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01600">
            <a:solidFill>
              <a:srgbClr val="000000"/>
            </a:solidFill>
            <a:tailEnd type="stealth"/>
          </a:ln>
        </p:spPr>
        <p:txBody>
          <a:bodyPr/>
          <a:lstStyle/>
          <a:p>
            <a:endParaRPr/>
          </a:p>
        </p:txBody>
      </p:sp>
      <p:grpSp>
        <p:nvGrpSpPr>
          <p:cNvPr id="3403" name="Group"/>
          <p:cNvGrpSpPr/>
          <p:nvPr/>
        </p:nvGrpSpPr>
        <p:grpSpPr>
          <a:xfrm>
            <a:off x="7959725" y="5073649"/>
            <a:ext cx="269875" cy="333377"/>
            <a:chOff x="0" y="0"/>
            <a:chExt cx="269875" cy="333375"/>
          </a:xfrm>
        </p:grpSpPr>
        <p:sp>
          <p:nvSpPr>
            <p:cNvPr id="3401" name="Circle"/>
            <p:cNvSpPr/>
            <p:nvPr/>
          </p:nvSpPr>
          <p:spPr>
            <a:xfrm>
              <a:off x="0" y="31750"/>
              <a:ext cx="269875" cy="269876"/>
            </a:xfrm>
            <a:prstGeom prst="ellipse">
              <a:avLst/>
            </a:prstGeom>
            <a:solidFill>
              <a:schemeClr val="accent3">
                <a:lumOff val="10616"/>
              </a:schemeClr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037" tIns="46037" rIns="46037" bIns="46037" numCol="1" anchor="ctr">
              <a:no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3402" name="t"/>
            <p:cNvSpPr txBox="1"/>
            <p:nvPr/>
          </p:nvSpPr>
          <p:spPr>
            <a:xfrm>
              <a:off x="40660" y="0"/>
              <a:ext cx="188555" cy="3333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037" tIns="46037" rIns="46037" bIns="46037" numCol="1" anchor="ctr">
              <a:spAutoFit/>
            </a:bodyPr>
            <a:lstStyle>
              <a:lvl1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t</a:t>
              </a:r>
            </a:p>
          </p:txBody>
        </p:sp>
      </p:grpSp>
      <p:sp>
        <p:nvSpPr>
          <p:cNvPr id="3441" name="Connection Line"/>
          <p:cNvSpPr/>
          <p:nvPr/>
        </p:nvSpPr>
        <p:spPr>
          <a:xfrm>
            <a:off x="4608139" y="4673194"/>
            <a:ext cx="1604122" cy="5246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01600">
            <a:solidFill>
              <a:srgbClr val="000000"/>
            </a:solidFill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3405" name="Oval"/>
          <p:cNvSpPr/>
          <p:nvPr/>
        </p:nvSpPr>
        <p:spPr>
          <a:xfrm>
            <a:off x="6851650" y="5899150"/>
            <a:ext cx="269875" cy="273050"/>
          </a:xfrm>
          <a:prstGeom prst="ellipse">
            <a:avLst/>
          </a:prstGeom>
          <a:solidFill>
            <a:schemeClr val="accent3">
              <a:lumOff val="10616"/>
            </a:schemeClr>
          </a:solidFill>
          <a:ln w="3175">
            <a:solidFill>
              <a:srgbClr val="000000"/>
            </a:solidFill>
          </a:ln>
        </p:spPr>
        <p:txBody>
          <a:bodyPr lIns="46037" tIns="46037" rIns="46037" bIns="46037" anchor="ctr"/>
          <a:lstStyle/>
          <a:p>
            <a:pPr algn="ctr">
              <a:defRPr sz="1400"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  <p:cxnSp>
        <p:nvCxnSpPr>
          <p:cNvPr id="3406" name="Connection Line"/>
          <p:cNvCxnSpPr>
            <a:stCxn id="3394" idx="0"/>
            <a:endCxn id="3405" idx="0"/>
          </p:cNvCxnSpPr>
          <p:nvPr/>
        </p:nvCxnSpPr>
        <p:spPr>
          <a:xfrm>
            <a:off x="5738812" y="6035675"/>
            <a:ext cx="1247776" cy="0"/>
          </a:xfrm>
          <a:prstGeom prst="straightConnector1">
            <a:avLst/>
          </a:prstGeom>
          <a:ln w="101600">
            <a:solidFill>
              <a:srgbClr val="000000"/>
            </a:solidFill>
            <a:tailEnd type="stealth"/>
          </a:ln>
        </p:spPr>
      </p:cxnSp>
      <p:grpSp>
        <p:nvGrpSpPr>
          <p:cNvPr id="3412" name="Group"/>
          <p:cNvGrpSpPr/>
          <p:nvPr/>
        </p:nvGrpSpPr>
        <p:grpSpPr>
          <a:xfrm>
            <a:off x="4868862" y="4465637"/>
            <a:ext cx="2812035" cy="1462089"/>
            <a:chOff x="0" y="0"/>
            <a:chExt cx="2812034" cy="1462088"/>
          </a:xfrm>
        </p:grpSpPr>
        <p:sp>
          <p:nvSpPr>
            <p:cNvPr id="3407" name="5"/>
            <p:cNvSpPr txBox="1"/>
            <p:nvPr/>
          </p:nvSpPr>
          <p:spPr>
            <a:xfrm>
              <a:off x="333375" y="0"/>
              <a:ext cx="213297" cy="333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sz="1400">
                  <a:solidFill>
                    <a:srgbClr val="4D4D4D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4D4D4D"/>
                  </a:solidFill>
                </a:rPr>
                <a:t>5</a:t>
              </a:r>
            </a:p>
          </p:txBody>
        </p:sp>
        <p:sp>
          <p:nvSpPr>
            <p:cNvPr id="3408" name="5"/>
            <p:cNvSpPr txBox="1"/>
            <p:nvPr/>
          </p:nvSpPr>
          <p:spPr>
            <a:xfrm>
              <a:off x="2241550" y="11112"/>
              <a:ext cx="213297" cy="3333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sz="1400">
                  <a:solidFill>
                    <a:srgbClr val="4D4D4D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4D4D4D"/>
                  </a:solidFill>
                </a:rPr>
                <a:t>5</a:t>
              </a:r>
            </a:p>
          </p:txBody>
        </p:sp>
        <p:sp>
          <p:nvSpPr>
            <p:cNvPr id="3409" name="6"/>
            <p:cNvSpPr txBox="1"/>
            <p:nvPr/>
          </p:nvSpPr>
          <p:spPr>
            <a:xfrm>
              <a:off x="2598737" y="784225"/>
              <a:ext cx="213298" cy="333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sz="1400">
                  <a:solidFill>
                    <a:srgbClr val="4D4D4D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4D4D4D"/>
                  </a:solidFill>
                </a:rPr>
                <a:t>6</a:t>
              </a:r>
            </a:p>
          </p:txBody>
        </p:sp>
        <p:sp>
          <p:nvSpPr>
            <p:cNvPr id="3410" name="6"/>
            <p:cNvSpPr txBox="1"/>
            <p:nvPr/>
          </p:nvSpPr>
          <p:spPr>
            <a:xfrm>
              <a:off x="0" y="755650"/>
              <a:ext cx="213297" cy="333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sz="1400">
                  <a:solidFill>
                    <a:srgbClr val="4D4D4D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4D4D4D"/>
                  </a:solidFill>
                </a:rPr>
                <a:t>6</a:t>
              </a:r>
            </a:p>
          </p:txBody>
        </p:sp>
        <p:sp>
          <p:nvSpPr>
            <p:cNvPr id="3411" name="0"/>
            <p:cNvSpPr txBox="1"/>
            <p:nvPr/>
          </p:nvSpPr>
          <p:spPr>
            <a:xfrm>
              <a:off x="1327150" y="1128712"/>
              <a:ext cx="213297" cy="3333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sz="1400">
                  <a:solidFill>
                    <a:srgbClr val="4D4D4D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4D4D4D"/>
                  </a:solidFill>
                </a:rPr>
                <a:t>0</a:t>
              </a:r>
            </a:p>
          </p:txBody>
        </p:sp>
      </p:grpSp>
      <p:sp>
        <p:nvSpPr>
          <p:cNvPr id="3413" name="Re-weighting.  Adding a constant to every edge weight can still fail."/>
          <p:cNvSpPr txBox="1"/>
          <p:nvPr/>
        </p:nvSpPr>
        <p:spPr>
          <a:xfrm>
            <a:off x="3329044" y="3668088"/>
            <a:ext cx="7277359" cy="422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ts val="2600"/>
              </a:lnSpc>
              <a:defRPr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Re-weighting.  </a:t>
            </a:r>
            <a:r>
              <a:rPr>
                <a:solidFill>
                  <a:srgbClr val="000000"/>
                </a:solidFill>
              </a:rPr>
              <a:t>Adding a constant to every edge weight can still fail.</a:t>
            </a:r>
          </a:p>
        </p:txBody>
      </p:sp>
      <p:grpSp>
        <p:nvGrpSpPr>
          <p:cNvPr id="3416" name="Group"/>
          <p:cNvGrpSpPr/>
          <p:nvPr/>
        </p:nvGrpSpPr>
        <p:grpSpPr>
          <a:xfrm>
            <a:off x="9621837" y="1417324"/>
            <a:ext cx="269876" cy="333377"/>
            <a:chOff x="0" y="0"/>
            <a:chExt cx="269875" cy="333375"/>
          </a:xfrm>
        </p:grpSpPr>
        <p:sp>
          <p:nvSpPr>
            <p:cNvPr id="3414" name="Circle"/>
            <p:cNvSpPr/>
            <p:nvPr/>
          </p:nvSpPr>
          <p:spPr>
            <a:xfrm>
              <a:off x="0" y="31750"/>
              <a:ext cx="269875" cy="269876"/>
            </a:xfrm>
            <a:prstGeom prst="ellipse">
              <a:avLst/>
            </a:prstGeom>
            <a:solidFill>
              <a:schemeClr val="accent3">
                <a:lumOff val="10616"/>
              </a:schemeClr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037" tIns="46037" rIns="46037" bIns="46037" numCol="1" anchor="ctr">
              <a:no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3415" name="u"/>
            <p:cNvSpPr txBox="1"/>
            <p:nvPr/>
          </p:nvSpPr>
          <p:spPr>
            <a:xfrm>
              <a:off x="36319" y="0"/>
              <a:ext cx="197237" cy="3333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037" tIns="46037" rIns="46037" bIns="46037" numCol="1" anchor="ctr">
              <a:spAutoFit/>
            </a:bodyPr>
            <a:lstStyle>
              <a:lvl1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u</a:t>
              </a:r>
            </a:p>
          </p:txBody>
        </p:sp>
      </p:grpSp>
      <p:grpSp>
        <p:nvGrpSpPr>
          <p:cNvPr id="3419" name="Group"/>
          <p:cNvGrpSpPr/>
          <p:nvPr/>
        </p:nvGrpSpPr>
        <p:grpSpPr>
          <a:xfrm>
            <a:off x="9621837" y="2526987"/>
            <a:ext cx="269876" cy="333377"/>
            <a:chOff x="0" y="0"/>
            <a:chExt cx="269875" cy="333375"/>
          </a:xfrm>
        </p:grpSpPr>
        <p:sp>
          <p:nvSpPr>
            <p:cNvPr id="3417" name="Oval"/>
            <p:cNvSpPr/>
            <p:nvPr/>
          </p:nvSpPr>
          <p:spPr>
            <a:xfrm>
              <a:off x="0" y="30162"/>
              <a:ext cx="269875" cy="273051"/>
            </a:xfrm>
            <a:prstGeom prst="ellipse">
              <a:avLst/>
            </a:prstGeom>
            <a:solidFill>
              <a:schemeClr val="accent3">
                <a:lumOff val="10616"/>
              </a:schemeClr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037" tIns="46037" rIns="46037" bIns="46037" numCol="1" anchor="ctr">
              <a:no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3418" name="t"/>
            <p:cNvSpPr txBox="1"/>
            <p:nvPr/>
          </p:nvSpPr>
          <p:spPr>
            <a:xfrm>
              <a:off x="40660" y="0"/>
              <a:ext cx="188555" cy="3333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037" tIns="46037" rIns="46037" bIns="46037" numCol="1" anchor="ctr">
              <a:spAutoFit/>
            </a:bodyPr>
            <a:lstStyle>
              <a:lvl1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t</a:t>
              </a:r>
            </a:p>
          </p:txBody>
        </p:sp>
      </p:grpSp>
      <p:grpSp>
        <p:nvGrpSpPr>
          <p:cNvPr id="3422" name="Group"/>
          <p:cNvGrpSpPr/>
          <p:nvPr/>
        </p:nvGrpSpPr>
        <p:grpSpPr>
          <a:xfrm>
            <a:off x="8361362" y="1991999"/>
            <a:ext cx="269876" cy="333377"/>
            <a:chOff x="0" y="0"/>
            <a:chExt cx="269875" cy="333375"/>
          </a:xfrm>
        </p:grpSpPr>
        <p:sp>
          <p:nvSpPr>
            <p:cNvPr id="3420" name="Circle"/>
            <p:cNvSpPr/>
            <p:nvPr/>
          </p:nvSpPr>
          <p:spPr>
            <a:xfrm>
              <a:off x="0" y="31750"/>
              <a:ext cx="269875" cy="269876"/>
            </a:xfrm>
            <a:prstGeom prst="ellipse">
              <a:avLst/>
            </a:prstGeom>
            <a:solidFill>
              <a:schemeClr val="accent3">
                <a:lumOff val="10616"/>
              </a:schemeClr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037" tIns="46037" rIns="46037" bIns="46037" numCol="1" anchor="ctr">
              <a:no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3421" name="s"/>
            <p:cNvSpPr txBox="1"/>
            <p:nvPr/>
          </p:nvSpPr>
          <p:spPr>
            <a:xfrm>
              <a:off x="39271" y="0"/>
              <a:ext cx="191333" cy="3333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037" tIns="46037" rIns="46037" bIns="46037" numCol="1" anchor="ctr">
              <a:spAutoFit/>
            </a:bodyPr>
            <a:lstStyle>
              <a:lvl1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s</a:t>
              </a:r>
            </a:p>
          </p:txBody>
        </p:sp>
      </p:grpSp>
      <p:sp>
        <p:nvSpPr>
          <p:cNvPr id="3442" name="Connection Line"/>
          <p:cNvSpPr/>
          <p:nvPr/>
        </p:nvSpPr>
        <p:spPr>
          <a:xfrm>
            <a:off x="9881422" y="2215155"/>
            <a:ext cx="928949" cy="421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3443" name="Connection Line"/>
          <p:cNvSpPr/>
          <p:nvPr/>
        </p:nvSpPr>
        <p:spPr>
          <a:xfrm>
            <a:off x="8622005" y="2212041"/>
            <a:ext cx="1008774" cy="4281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01600">
            <a:solidFill>
              <a:srgbClr val="000000"/>
            </a:solidFill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3444" name="Connection Line"/>
          <p:cNvSpPr/>
          <p:nvPr/>
        </p:nvSpPr>
        <p:spPr>
          <a:xfrm>
            <a:off x="9879444" y="1643859"/>
            <a:ext cx="932540" cy="454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01600">
            <a:solidFill>
              <a:srgbClr val="000000"/>
            </a:solidFill>
            <a:tailEnd type="stealth"/>
          </a:ln>
        </p:spPr>
        <p:txBody>
          <a:bodyPr/>
          <a:lstStyle/>
          <a:p>
            <a:endParaRPr/>
          </a:p>
        </p:txBody>
      </p:sp>
      <p:grpSp>
        <p:nvGrpSpPr>
          <p:cNvPr id="3428" name="Group"/>
          <p:cNvGrpSpPr/>
          <p:nvPr/>
        </p:nvGrpSpPr>
        <p:grpSpPr>
          <a:xfrm>
            <a:off x="10799762" y="1991999"/>
            <a:ext cx="269876" cy="333377"/>
            <a:chOff x="0" y="0"/>
            <a:chExt cx="269875" cy="333375"/>
          </a:xfrm>
        </p:grpSpPr>
        <p:sp>
          <p:nvSpPr>
            <p:cNvPr id="3426" name="Circle"/>
            <p:cNvSpPr/>
            <p:nvPr/>
          </p:nvSpPr>
          <p:spPr>
            <a:xfrm>
              <a:off x="0" y="31750"/>
              <a:ext cx="269875" cy="269876"/>
            </a:xfrm>
            <a:prstGeom prst="ellipse">
              <a:avLst/>
            </a:prstGeom>
            <a:solidFill>
              <a:schemeClr val="accent3">
                <a:lumOff val="10616"/>
              </a:schemeClr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037" tIns="46037" rIns="46037" bIns="46037" numCol="1" anchor="ctr">
              <a:no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3427" name="v"/>
            <p:cNvSpPr txBox="1"/>
            <p:nvPr/>
          </p:nvSpPr>
          <p:spPr>
            <a:xfrm>
              <a:off x="39314" y="0"/>
              <a:ext cx="191247" cy="3333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037" tIns="46037" rIns="46037" bIns="46037" numCol="1" anchor="ctr">
              <a:spAutoFit/>
            </a:bodyPr>
            <a:lstStyle>
              <a:lvl1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v</a:t>
              </a:r>
            </a:p>
          </p:txBody>
        </p:sp>
      </p:grpSp>
      <p:sp>
        <p:nvSpPr>
          <p:cNvPr id="3445" name="Connection Line"/>
          <p:cNvSpPr/>
          <p:nvPr/>
        </p:nvSpPr>
        <p:spPr>
          <a:xfrm>
            <a:off x="8620548" y="1640651"/>
            <a:ext cx="1011999" cy="461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01600">
            <a:solidFill>
              <a:srgbClr val="000000"/>
            </a:solidFill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3430" name="8"/>
          <p:cNvSpPr txBox="1"/>
          <p:nvPr/>
        </p:nvSpPr>
        <p:spPr>
          <a:xfrm>
            <a:off x="8712344" y="1597783"/>
            <a:ext cx="333376" cy="2413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800"/>
              </a:spcBef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8</a:t>
            </a:r>
          </a:p>
        </p:txBody>
      </p:sp>
      <p:sp>
        <p:nvSpPr>
          <p:cNvPr id="3431" name="7"/>
          <p:cNvSpPr txBox="1"/>
          <p:nvPr/>
        </p:nvSpPr>
        <p:spPr>
          <a:xfrm>
            <a:off x="8629091" y="2414258"/>
            <a:ext cx="217489" cy="2413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800"/>
              </a:spcBef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 7</a:t>
            </a:r>
          </a:p>
        </p:txBody>
      </p:sp>
      <p:sp>
        <p:nvSpPr>
          <p:cNvPr id="3432" name="9"/>
          <p:cNvSpPr txBox="1"/>
          <p:nvPr/>
        </p:nvSpPr>
        <p:spPr>
          <a:xfrm>
            <a:off x="10235382" y="1463362"/>
            <a:ext cx="346076" cy="2413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800"/>
              </a:spcBef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9</a:t>
            </a:r>
          </a:p>
        </p:txBody>
      </p:sp>
      <p:sp>
        <p:nvSpPr>
          <p:cNvPr id="3433" name="0"/>
          <p:cNvSpPr txBox="1"/>
          <p:nvPr/>
        </p:nvSpPr>
        <p:spPr>
          <a:xfrm>
            <a:off x="10155237" y="2328550"/>
            <a:ext cx="346076" cy="2413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800"/>
              </a:spcBef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0</a:t>
            </a: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63000" y="6513512"/>
            <a:ext cx="1905000" cy="2317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/>
          </a:bodyPr>
          <a:lstStyle/>
          <a:p>
            <a:fld id="{86CB4B4D-7CA3-9044-876B-883B54F8677D}" type="slidenum">
              <a:t>75</a:t>
            </a:fld>
            <a:endParaRPr/>
          </a:p>
        </p:txBody>
      </p:sp>
      <p:sp>
        <p:nvSpPr>
          <p:cNvPr id="3448" name="Shortest Paths:  Negative Cost Cycles"/>
          <p:cNvSpPr txBox="1">
            <a:spLocks noGrp="1"/>
          </p:cNvSpPr>
          <p:nvPr>
            <p:ph type="title"/>
          </p:nvPr>
        </p:nvSpPr>
        <p:spPr>
          <a:xfrm>
            <a:off x="1523999" y="152400"/>
            <a:ext cx="9144002" cy="457200"/>
          </a:xfrm>
          <a:prstGeom prst="rect">
            <a:avLst/>
          </a:prstGeom>
        </p:spPr>
        <p:txBody>
          <a:bodyPr>
            <a:normAutofit/>
          </a:bodyPr>
          <a:lstStyle>
            <a:lvl1pPr defTabSz="704087">
              <a:lnSpc>
                <a:spcPct val="95000"/>
              </a:lnSpc>
              <a:defRPr sz="2925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Shortest Paths:  Negative Cost Cycles</a:t>
            </a:r>
          </a:p>
        </p:txBody>
      </p:sp>
      <p:sp>
        <p:nvSpPr>
          <p:cNvPr id="3449" name="Negative cost cycle.…"/>
          <p:cNvSpPr txBox="1">
            <a:spLocks noGrp="1"/>
          </p:cNvSpPr>
          <p:nvPr>
            <p:ph type="body" idx="1"/>
          </p:nvPr>
        </p:nvSpPr>
        <p:spPr>
          <a:xfrm>
            <a:off x="2133600" y="914400"/>
            <a:ext cx="7848600" cy="5410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Negative cost cycle.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Observation.  </a:t>
            </a:r>
            <a:r>
              <a:rPr>
                <a:solidFill>
                  <a:srgbClr val="000000"/>
                </a:solidFill>
              </a:rPr>
              <a:t>If some path from s to t contains a negative cost cycle, there does not exist a shortest s-t path; otherwise, there exists one that is simple.</a:t>
            </a:r>
          </a:p>
        </p:txBody>
      </p:sp>
      <p:grpSp>
        <p:nvGrpSpPr>
          <p:cNvPr id="3452" name="Group"/>
          <p:cNvGrpSpPr/>
          <p:nvPr/>
        </p:nvGrpSpPr>
        <p:grpSpPr>
          <a:xfrm>
            <a:off x="4652962" y="4991893"/>
            <a:ext cx="320676" cy="384177"/>
            <a:chOff x="0" y="0"/>
            <a:chExt cx="320674" cy="384175"/>
          </a:xfrm>
        </p:grpSpPr>
        <p:sp>
          <p:nvSpPr>
            <p:cNvPr id="3450" name="Oval"/>
            <p:cNvSpPr/>
            <p:nvPr/>
          </p:nvSpPr>
          <p:spPr>
            <a:xfrm>
              <a:off x="0" y="29369"/>
              <a:ext cx="320675" cy="325438"/>
            </a:xfrm>
            <a:prstGeom prst="ellipse">
              <a:avLst/>
            </a:prstGeom>
            <a:solidFill>
              <a:srgbClr val="0066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037" tIns="46037" rIns="46037" bIns="46037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3451" name="s"/>
            <p:cNvSpPr txBox="1"/>
            <p:nvPr/>
          </p:nvSpPr>
          <p:spPr>
            <a:xfrm>
              <a:off x="58488" y="-1"/>
              <a:ext cx="203699" cy="3841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037" tIns="46037" rIns="46037" bIns="46037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s</a:t>
              </a:r>
            </a:p>
          </p:txBody>
        </p:sp>
      </p:grpSp>
      <p:grpSp>
        <p:nvGrpSpPr>
          <p:cNvPr id="3455" name="Group"/>
          <p:cNvGrpSpPr/>
          <p:nvPr/>
        </p:nvGrpSpPr>
        <p:grpSpPr>
          <a:xfrm>
            <a:off x="7853362" y="4991893"/>
            <a:ext cx="320676" cy="384177"/>
            <a:chOff x="0" y="0"/>
            <a:chExt cx="320674" cy="384175"/>
          </a:xfrm>
        </p:grpSpPr>
        <p:sp>
          <p:nvSpPr>
            <p:cNvPr id="3453" name="Oval"/>
            <p:cNvSpPr/>
            <p:nvPr/>
          </p:nvSpPr>
          <p:spPr>
            <a:xfrm>
              <a:off x="0" y="29369"/>
              <a:ext cx="320675" cy="325438"/>
            </a:xfrm>
            <a:prstGeom prst="ellipse">
              <a:avLst/>
            </a:prstGeom>
            <a:solidFill>
              <a:srgbClr val="0066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037" tIns="46037" rIns="46037" bIns="46037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3454" name="t"/>
            <p:cNvSpPr txBox="1"/>
            <p:nvPr/>
          </p:nvSpPr>
          <p:spPr>
            <a:xfrm>
              <a:off x="60076" y="-1"/>
              <a:ext cx="200523" cy="3841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037" tIns="46037" rIns="46037" bIns="46037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t</a:t>
              </a:r>
            </a:p>
          </p:txBody>
        </p:sp>
      </p:grpSp>
      <p:sp>
        <p:nvSpPr>
          <p:cNvPr id="3456" name="Line"/>
          <p:cNvSpPr/>
          <p:nvPr/>
        </p:nvSpPr>
        <p:spPr>
          <a:xfrm>
            <a:off x="4881562" y="4867440"/>
            <a:ext cx="3003551" cy="239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29" extrusionOk="0">
                <a:moveTo>
                  <a:pt x="0" y="13247"/>
                </a:moveTo>
                <a:cubicBezTo>
                  <a:pt x="639" y="7232"/>
                  <a:pt x="1279" y="1216"/>
                  <a:pt x="1644" y="123"/>
                </a:cubicBezTo>
                <a:cubicBezTo>
                  <a:pt x="2009" y="-971"/>
                  <a:pt x="1827" y="5591"/>
                  <a:pt x="2192" y="6685"/>
                </a:cubicBezTo>
                <a:cubicBezTo>
                  <a:pt x="2557" y="7778"/>
                  <a:pt x="3288" y="7778"/>
                  <a:pt x="3836" y="6685"/>
                </a:cubicBezTo>
                <a:cubicBezTo>
                  <a:pt x="4384" y="5591"/>
                  <a:pt x="5023" y="123"/>
                  <a:pt x="5480" y="123"/>
                </a:cubicBezTo>
                <a:cubicBezTo>
                  <a:pt x="5937" y="123"/>
                  <a:pt x="5937" y="6685"/>
                  <a:pt x="6576" y="6685"/>
                </a:cubicBezTo>
                <a:cubicBezTo>
                  <a:pt x="7215" y="6685"/>
                  <a:pt x="8631" y="-561"/>
                  <a:pt x="9316" y="123"/>
                </a:cubicBezTo>
                <a:cubicBezTo>
                  <a:pt x="10001" y="806"/>
                  <a:pt x="10149" y="8735"/>
                  <a:pt x="10697" y="10923"/>
                </a:cubicBezTo>
                <a:cubicBezTo>
                  <a:pt x="11245" y="13110"/>
                  <a:pt x="12010" y="11743"/>
                  <a:pt x="12604" y="13247"/>
                </a:cubicBezTo>
                <a:cubicBezTo>
                  <a:pt x="13197" y="14751"/>
                  <a:pt x="13300" y="20356"/>
                  <a:pt x="14248" y="19809"/>
                </a:cubicBezTo>
                <a:cubicBezTo>
                  <a:pt x="15195" y="19262"/>
                  <a:pt x="17045" y="9692"/>
                  <a:pt x="18266" y="9829"/>
                </a:cubicBezTo>
                <a:cubicBezTo>
                  <a:pt x="19488" y="9966"/>
                  <a:pt x="20904" y="18442"/>
                  <a:pt x="21600" y="20629"/>
                </a:cubicBezTo>
              </a:path>
            </a:pathLst>
          </a:custGeom>
          <a:ln w="3175">
            <a:solidFill>
              <a:srgbClr val="000000"/>
            </a:solidFill>
            <a:tailEnd type="triangle"/>
          </a:ln>
        </p:spPr>
        <p:txBody>
          <a:bodyPr lIns="46037" tIns="46037" rIns="46037" bIns="46037" anchor="ctr"/>
          <a:lstStyle/>
          <a:p>
            <a:pPr>
              <a:defRPr sz="2400"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  <p:sp>
        <p:nvSpPr>
          <p:cNvPr id="3457" name="Line"/>
          <p:cNvSpPr/>
          <p:nvPr/>
        </p:nvSpPr>
        <p:spPr>
          <a:xfrm>
            <a:off x="5483344" y="4892675"/>
            <a:ext cx="1072846" cy="966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02" h="21452" extrusionOk="0">
                <a:moveTo>
                  <a:pt x="9705" y="0"/>
                </a:moveTo>
                <a:cubicBezTo>
                  <a:pt x="8219" y="1656"/>
                  <a:pt x="2364" y="6906"/>
                  <a:pt x="847" y="10007"/>
                </a:cubicBezTo>
                <a:cubicBezTo>
                  <a:pt x="-670" y="13108"/>
                  <a:pt x="240" y="16667"/>
                  <a:pt x="604" y="18570"/>
                </a:cubicBezTo>
                <a:cubicBezTo>
                  <a:pt x="968" y="20472"/>
                  <a:pt x="1423" y="21248"/>
                  <a:pt x="3061" y="21424"/>
                </a:cubicBezTo>
                <a:cubicBezTo>
                  <a:pt x="4700" y="21600"/>
                  <a:pt x="7733" y="20931"/>
                  <a:pt x="10433" y="19697"/>
                </a:cubicBezTo>
                <a:cubicBezTo>
                  <a:pt x="13133" y="18464"/>
                  <a:pt x="17866" y="15892"/>
                  <a:pt x="19352" y="13918"/>
                </a:cubicBezTo>
                <a:cubicBezTo>
                  <a:pt x="20839" y="11945"/>
                  <a:pt x="20930" y="10148"/>
                  <a:pt x="19352" y="7823"/>
                </a:cubicBezTo>
                <a:cubicBezTo>
                  <a:pt x="17775" y="5497"/>
                  <a:pt x="11799" y="1656"/>
                  <a:pt x="9796" y="35"/>
                </a:cubicBezTo>
              </a:path>
            </a:pathLst>
          </a:custGeom>
          <a:ln w="3175">
            <a:solidFill>
              <a:srgbClr val="000000"/>
            </a:solidFill>
            <a:tailEnd type="triangle"/>
          </a:ln>
        </p:spPr>
        <p:txBody>
          <a:bodyPr lIns="46037" tIns="46037" rIns="46037" bIns="46037" anchor="ctr"/>
          <a:lstStyle/>
          <a:p>
            <a:pPr>
              <a:defRPr sz="2400"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  <p:sp>
        <p:nvSpPr>
          <p:cNvPr id="3458" name="W"/>
          <p:cNvSpPr txBox="1"/>
          <p:nvPr/>
        </p:nvSpPr>
        <p:spPr>
          <a:xfrm>
            <a:off x="5786387" y="5259387"/>
            <a:ext cx="316014" cy="384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 algn="ctr">
              <a:spcBef>
                <a:spcPts val="900"/>
              </a:spcBef>
              <a:defRPr sz="16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W</a:t>
            </a:r>
          </a:p>
        </p:txBody>
      </p:sp>
      <p:sp>
        <p:nvSpPr>
          <p:cNvPr id="3459" name="c(W) &lt; 0"/>
          <p:cNvSpPr txBox="1"/>
          <p:nvPr/>
        </p:nvSpPr>
        <p:spPr>
          <a:xfrm>
            <a:off x="5486400" y="5926137"/>
            <a:ext cx="1268413" cy="384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ctr">
              <a:spcBef>
                <a:spcPts val="900"/>
              </a:spcBef>
              <a:defRPr sz="16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c(W) &lt; 0</a:t>
            </a:r>
          </a:p>
        </p:txBody>
      </p:sp>
      <p:sp>
        <p:nvSpPr>
          <p:cNvPr id="3460" name="Circle"/>
          <p:cNvSpPr/>
          <p:nvPr/>
        </p:nvSpPr>
        <p:spPr>
          <a:xfrm>
            <a:off x="6808787" y="1330325"/>
            <a:ext cx="269876" cy="269875"/>
          </a:xfrm>
          <a:prstGeom prst="ellipse">
            <a:avLst/>
          </a:prstGeom>
          <a:solidFill>
            <a:schemeClr val="accent3">
              <a:lumOff val="10616"/>
            </a:schemeClr>
          </a:solidFill>
          <a:ln w="3175">
            <a:solidFill>
              <a:srgbClr val="000000"/>
            </a:solidFill>
          </a:ln>
        </p:spPr>
        <p:txBody>
          <a:bodyPr lIns="46037" tIns="46037" rIns="46037" bIns="46037" anchor="ctr"/>
          <a:lstStyle/>
          <a:p>
            <a:pPr algn="ctr">
              <a:defRPr sz="1400"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  <p:sp>
        <p:nvSpPr>
          <p:cNvPr id="3461" name="Oval"/>
          <p:cNvSpPr/>
          <p:nvPr/>
        </p:nvSpPr>
        <p:spPr>
          <a:xfrm>
            <a:off x="6815137" y="2462212"/>
            <a:ext cx="269876" cy="273051"/>
          </a:xfrm>
          <a:prstGeom prst="ellipse">
            <a:avLst/>
          </a:prstGeom>
          <a:solidFill>
            <a:schemeClr val="accent3">
              <a:lumOff val="10616"/>
            </a:schemeClr>
          </a:solidFill>
          <a:ln w="3175">
            <a:solidFill>
              <a:srgbClr val="000000"/>
            </a:solidFill>
          </a:ln>
        </p:spPr>
        <p:txBody>
          <a:bodyPr lIns="46037" tIns="46037" rIns="46037" bIns="46037" anchor="ctr"/>
          <a:lstStyle/>
          <a:p>
            <a:pPr algn="ctr">
              <a:defRPr sz="1400"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  <p:sp>
        <p:nvSpPr>
          <p:cNvPr id="3462" name="Circle"/>
          <p:cNvSpPr/>
          <p:nvPr/>
        </p:nvSpPr>
        <p:spPr>
          <a:xfrm>
            <a:off x="4806950" y="2473325"/>
            <a:ext cx="269875" cy="269875"/>
          </a:xfrm>
          <a:prstGeom prst="ellipse">
            <a:avLst/>
          </a:prstGeom>
          <a:solidFill>
            <a:schemeClr val="accent3">
              <a:lumOff val="10616"/>
            </a:schemeClr>
          </a:solidFill>
          <a:ln w="3175">
            <a:solidFill>
              <a:srgbClr val="000000"/>
            </a:solidFill>
          </a:ln>
        </p:spPr>
        <p:txBody>
          <a:bodyPr lIns="46037" tIns="46037" rIns="46037" bIns="46037" anchor="ctr"/>
          <a:lstStyle/>
          <a:p>
            <a:pPr algn="ctr">
              <a:defRPr sz="1400"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  <p:cxnSp>
        <p:nvCxnSpPr>
          <p:cNvPr id="3463" name="Connection Line"/>
          <p:cNvCxnSpPr>
            <a:stCxn id="3461" idx="0"/>
            <a:endCxn id="3460" idx="0"/>
          </p:cNvCxnSpPr>
          <p:nvPr/>
        </p:nvCxnSpPr>
        <p:spPr>
          <a:xfrm flipH="1" flipV="1">
            <a:off x="6943725" y="1465262"/>
            <a:ext cx="6350" cy="1133476"/>
          </a:xfrm>
          <a:prstGeom prst="straightConnector1">
            <a:avLst/>
          </a:prstGeom>
          <a:ln w="25400">
            <a:solidFill>
              <a:srgbClr val="000000"/>
            </a:solidFill>
            <a:tailEnd type="stealth"/>
          </a:ln>
        </p:spPr>
      </p:cxnSp>
      <p:cxnSp>
        <p:nvCxnSpPr>
          <p:cNvPr id="3464" name="Connection Line"/>
          <p:cNvCxnSpPr>
            <a:stCxn id="3462" idx="0"/>
            <a:endCxn id="3461" idx="0"/>
          </p:cNvCxnSpPr>
          <p:nvPr/>
        </p:nvCxnSpPr>
        <p:spPr>
          <a:xfrm flipV="1">
            <a:off x="4941887" y="2598737"/>
            <a:ext cx="2008188" cy="9526"/>
          </a:xfrm>
          <a:prstGeom prst="straightConnector1">
            <a:avLst/>
          </a:prstGeom>
          <a:ln w="25400">
            <a:solidFill>
              <a:srgbClr val="000000"/>
            </a:solidFill>
            <a:tailEnd type="stealth"/>
          </a:ln>
        </p:spPr>
      </p:cxnSp>
      <p:cxnSp>
        <p:nvCxnSpPr>
          <p:cNvPr id="3465" name="Connection Line"/>
          <p:cNvCxnSpPr>
            <a:stCxn id="3460" idx="0"/>
            <a:endCxn id="3462" idx="0"/>
          </p:cNvCxnSpPr>
          <p:nvPr/>
        </p:nvCxnSpPr>
        <p:spPr>
          <a:xfrm flipH="1">
            <a:off x="4941887" y="1465262"/>
            <a:ext cx="2001838" cy="1143001"/>
          </a:xfrm>
          <a:prstGeom prst="straightConnector1">
            <a:avLst/>
          </a:prstGeom>
          <a:ln w="25400">
            <a:solidFill>
              <a:srgbClr val="000000"/>
            </a:solidFill>
            <a:tailEnd type="stealth"/>
          </a:ln>
        </p:spPr>
      </p:cxnSp>
      <p:sp>
        <p:nvSpPr>
          <p:cNvPr id="3466" name="-6"/>
          <p:cNvSpPr txBox="1"/>
          <p:nvPr/>
        </p:nvSpPr>
        <p:spPr>
          <a:xfrm>
            <a:off x="5900737" y="1733550"/>
            <a:ext cx="333376" cy="241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800"/>
              </a:spcBef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 -6</a:t>
            </a:r>
          </a:p>
        </p:txBody>
      </p:sp>
      <p:sp>
        <p:nvSpPr>
          <p:cNvPr id="3467" name="7"/>
          <p:cNvSpPr txBox="1"/>
          <p:nvPr/>
        </p:nvSpPr>
        <p:spPr>
          <a:xfrm>
            <a:off x="5913437" y="2470150"/>
            <a:ext cx="217488" cy="241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800"/>
              </a:spcBef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 7</a:t>
            </a:r>
          </a:p>
        </p:txBody>
      </p:sp>
      <p:sp>
        <p:nvSpPr>
          <p:cNvPr id="3468" name="-4"/>
          <p:cNvSpPr txBox="1"/>
          <p:nvPr/>
        </p:nvSpPr>
        <p:spPr>
          <a:xfrm>
            <a:off x="6700837" y="1893887"/>
            <a:ext cx="346076" cy="2413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800"/>
              </a:spcBef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 -4</a:t>
            </a: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439200" y="6627812"/>
            <a:ext cx="228800" cy="2317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76</a:t>
            </a:fld>
            <a:endParaRPr/>
          </a:p>
        </p:txBody>
      </p:sp>
      <p:sp>
        <p:nvSpPr>
          <p:cNvPr id="3471" name="Bellman-Ford Algorithm…"/>
          <p:cNvSpPr txBox="1">
            <a:spLocks noGrp="1"/>
          </p:cNvSpPr>
          <p:nvPr>
            <p:ph type="title"/>
          </p:nvPr>
        </p:nvSpPr>
        <p:spPr>
          <a:xfrm>
            <a:off x="887282" y="223045"/>
            <a:ext cx="10417436" cy="118827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49223">
              <a:lnSpc>
                <a:spcPct val="100000"/>
              </a:lnSpc>
              <a:defRPr sz="3124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u="sng"/>
              <a:t>Bellman-Ford Algorithm</a:t>
            </a:r>
          </a:p>
          <a:p>
            <a:pPr defTabSz="649223">
              <a:lnSpc>
                <a:spcPct val="100000"/>
              </a:lnSpc>
              <a:defRPr sz="2342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http://www.geeksforgeeks.org/dynamic-programming-set-23-bellman-ford-algorithm/</a:t>
            </a:r>
          </a:p>
        </p:txBody>
      </p:sp>
      <p:sp>
        <p:nvSpPr>
          <p:cNvPr id="3472" name="Comp 122, Fall 2003"/>
          <p:cNvSpPr txBox="1"/>
          <p:nvPr/>
        </p:nvSpPr>
        <p:spPr>
          <a:xfrm>
            <a:off x="5326018" y="6466488"/>
            <a:ext cx="1616164" cy="287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 algn="ctr">
              <a:defRPr sz="14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33CC"/>
                </a:solidFill>
              </a:rPr>
              <a:t>Comp 122, Fall 2003</a:t>
            </a:r>
          </a:p>
        </p:txBody>
      </p:sp>
      <p:sp>
        <p:nvSpPr>
          <p:cNvPr id="3473" name="Text"/>
          <p:cNvSpPr txBox="1"/>
          <p:nvPr/>
        </p:nvSpPr>
        <p:spPr>
          <a:xfrm>
            <a:off x="9525000" y="6274401"/>
            <a:ext cx="914400" cy="287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normAutofit/>
          </a:bodyPr>
          <a:lstStyle/>
          <a:p>
            <a:pPr algn="r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>
                <a:solidFill>
                  <a:srgbClr val="0033CC"/>
                </a:solidFill>
              </a:rPr>
              <a:t>76</a:t>
            </a:fld>
            <a:r>
              <a:rPr>
                <a:solidFill>
                  <a:srgbClr val="0033CC"/>
                </a:solidFill>
              </a:rPr>
              <a:t>￼</a:t>
            </a:r>
          </a:p>
        </p:txBody>
      </p:sp>
      <p:sp>
        <p:nvSpPr>
          <p:cNvPr id="3474" name="Initialize(G, s);…"/>
          <p:cNvSpPr txBox="1"/>
          <p:nvPr/>
        </p:nvSpPr>
        <p:spPr>
          <a:xfrm>
            <a:off x="776322" y="1941262"/>
            <a:ext cx="4109156" cy="3863093"/>
          </a:xfrm>
          <a:prstGeom prst="rect">
            <a:avLst/>
          </a:prstGeom>
          <a:solidFill>
            <a:srgbClr val="CCECFF"/>
          </a:solidFill>
          <a:ln w="12700">
            <a:solidFill>
              <a:srgbClr val="0033CC"/>
            </a:solidFill>
            <a:miter/>
          </a:ln>
          <a:effectLst>
            <a:outerShdw blurRad="12700" dist="101600" dir="2700000" rotWithShape="0">
              <a:srgbClr val="969696"/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tabLst>
                <a:tab pos="457200" algn="l"/>
                <a:tab pos="901700" algn="l"/>
                <a:tab pos="1371600" algn="l"/>
                <a:tab pos="1828800" algn="l"/>
              </a:tabLst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Initialize(G, s);</a:t>
            </a:r>
          </a:p>
          <a:p>
            <a:pPr>
              <a:tabLst>
                <a:tab pos="457200" algn="l"/>
                <a:tab pos="901700" algn="l"/>
                <a:tab pos="1371600" algn="l"/>
                <a:tab pos="1828800" algn="l"/>
              </a:tabLst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for</a:t>
            </a:r>
            <a:r>
              <a:t> i := 1 to V –1 </a:t>
            </a:r>
            <a:r>
              <a:rPr b="1"/>
              <a:t>do</a:t>
            </a:r>
          </a:p>
          <a:p>
            <a:pPr>
              <a:tabLst>
                <a:tab pos="457200" algn="l"/>
                <a:tab pos="901700" algn="l"/>
                <a:tab pos="1371600" algn="l"/>
                <a:tab pos="1828800" algn="l"/>
              </a:tabLst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</a:t>
            </a:r>
            <a:r>
              <a:rPr b="1"/>
              <a:t>for</a:t>
            </a:r>
            <a:r>
              <a:t> each (u, v) in E </a:t>
            </a:r>
            <a:r>
              <a:rPr b="1"/>
              <a:t>do</a:t>
            </a:r>
          </a:p>
          <a:p>
            <a:pPr>
              <a:tabLst>
                <a:tab pos="457200" algn="l"/>
                <a:tab pos="901700" algn="l"/>
                <a:tab pos="1371600" algn="l"/>
                <a:tab pos="1828800" algn="l"/>
              </a:tabLst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	Relax(u, v, w)</a:t>
            </a:r>
          </a:p>
          <a:p>
            <a:pPr>
              <a:tabLst>
                <a:tab pos="457200" algn="l"/>
                <a:tab pos="901700" algn="l"/>
                <a:tab pos="1371600" algn="l"/>
                <a:tab pos="1828800" algn="l"/>
              </a:tabLst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tabLst>
                <a:tab pos="457200" algn="l"/>
                <a:tab pos="901700" algn="l"/>
                <a:tab pos="1371600" algn="l"/>
                <a:tab pos="1828800" algn="l"/>
              </a:tabLst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for</a:t>
            </a:r>
            <a:r>
              <a:t> each (u, v) in E </a:t>
            </a:r>
            <a:r>
              <a:rPr b="1"/>
              <a:t>do</a:t>
            </a:r>
          </a:p>
          <a:p>
            <a:pPr>
              <a:tabLst>
                <a:tab pos="457200" algn="l"/>
                <a:tab pos="901700" algn="l"/>
                <a:tab pos="1371600" algn="l"/>
                <a:tab pos="1828800" algn="l"/>
              </a:tabLst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</a:t>
            </a:r>
            <a:r>
              <a:rPr b="1"/>
              <a:t>if</a:t>
            </a:r>
            <a:r>
              <a:t> d[v] &gt; d[u] + w(u, v) </a:t>
            </a:r>
            <a:r>
              <a:rPr b="1"/>
              <a:t>then</a:t>
            </a:r>
          </a:p>
          <a:p>
            <a:pPr>
              <a:tabLst>
                <a:tab pos="457200" algn="l"/>
                <a:tab pos="901700" algn="l"/>
                <a:tab pos="1371600" algn="l"/>
                <a:tab pos="1828800" algn="l"/>
              </a:tabLst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	</a:t>
            </a:r>
            <a:r>
              <a:rPr b="1"/>
              <a:t>return</a:t>
            </a:r>
            <a:r>
              <a:t> false</a:t>
            </a:r>
          </a:p>
          <a:p>
            <a:pPr>
              <a:tabLst>
                <a:tab pos="457200" algn="l"/>
                <a:tab pos="901700" algn="l"/>
                <a:tab pos="1371600" algn="l"/>
                <a:tab pos="1828800" algn="l"/>
              </a:tabLst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</a:t>
            </a:r>
            <a:r>
              <a:rPr b="1"/>
              <a:t>fi</a:t>
            </a:r>
          </a:p>
          <a:p>
            <a:pPr>
              <a:tabLst>
                <a:tab pos="457200" algn="l"/>
                <a:tab pos="901700" algn="l"/>
                <a:tab pos="1371600" algn="l"/>
                <a:tab pos="1828800" algn="l"/>
              </a:tabLst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od</a:t>
            </a:r>
            <a:r>
              <a:t>;</a:t>
            </a:r>
          </a:p>
          <a:p>
            <a:pPr>
              <a:tabLst>
                <a:tab pos="457200" algn="l"/>
                <a:tab pos="901700" algn="l"/>
                <a:tab pos="1371600" algn="l"/>
                <a:tab pos="1828800" algn="l"/>
              </a:tabLst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return</a:t>
            </a:r>
            <a:r>
              <a:t> true</a:t>
            </a:r>
          </a:p>
        </p:txBody>
      </p:sp>
      <p:sp>
        <p:nvSpPr>
          <p:cNvPr id="3475" name="Time Complexity is O(VE)."/>
          <p:cNvSpPr txBox="1"/>
          <p:nvPr/>
        </p:nvSpPr>
        <p:spPr>
          <a:xfrm>
            <a:off x="6760226" y="6035528"/>
            <a:ext cx="4096455" cy="446793"/>
          </a:xfrm>
          <a:prstGeom prst="rect">
            <a:avLst/>
          </a:prstGeom>
          <a:ln w="25400">
            <a:solidFill>
              <a:srgbClr val="0033CC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Time Complexity is O(VE).</a:t>
            </a:r>
          </a:p>
        </p:txBody>
      </p:sp>
      <p:sp>
        <p:nvSpPr>
          <p:cNvPr id="3476" name="d[v]=min { d[v], d[u]+w(w,v) }"/>
          <p:cNvSpPr txBox="1"/>
          <p:nvPr/>
        </p:nvSpPr>
        <p:spPr>
          <a:xfrm>
            <a:off x="6581789" y="3199238"/>
            <a:ext cx="4096456" cy="446793"/>
          </a:xfrm>
          <a:prstGeom prst="rect">
            <a:avLst/>
          </a:prstGeom>
          <a:ln w="25400">
            <a:solidFill>
              <a:srgbClr val="0033CC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d[v]=min { d[v], d[u]+w(w,v) }</a:t>
            </a:r>
          </a:p>
        </p:txBody>
      </p:sp>
      <p:sp>
        <p:nvSpPr>
          <p:cNvPr id="3477" name="Line"/>
          <p:cNvSpPr/>
          <p:nvPr/>
        </p:nvSpPr>
        <p:spPr>
          <a:xfrm flipH="1" flipV="1">
            <a:off x="3595066" y="3175188"/>
            <a:ext cx="2906815" cy="19092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478" name="Line"/>
          <p:cNvSpPr/>
          <p:nvPr/>
        </p:nvSpPr>
        <p:spPr>
          <a:xfrm>
            <a:off x="389440" y="3900386"/>
            <a:ext cx="4524405" cy="13757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47" y="6648"/>
                </a:moveTo>
                <a:lnTo>
                  <a:pt x="4439" y="1064"/>
                </a:lnTo>
                <a:lnTo>
                  <a:pt x="18220" y="0"/>
                </a:lnTo>
                <a:lnTo>
                  <a:pt x="21600" y="8148"/>
                </a:lnTo>
                <a:lnTo>
                  <a:pt x="21498" y="13737"/>
                </a:lnTo>
                <a:lnTo>
                  <a:pt x="13292" y="18277"/>
                </a:lnTo>
                <a:lnTo>
                  <a:pt x="4287" y="21600"/>
                </a:lnTo>
                <a:lnTo>
                  <a:pt x="0" y="4459"/>
                </a:lnTo>
              </a:path>
            </a:pathLst>
          </a:custGeom>
          <a:ln w="1270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479" name="If Bellman-Ford has not converged after V(G) - 1 iterations, then there cannot be a shortest path tree, so there must be a negative weight cycle."/>
          <p:cNvSpPr txBox="1"/>
          <p:nvPr/>
        </p:nvSpPr>
        <p:spPr>
          <a:xfrm>
            <a:off x="6760226" y="3882238"/>
            <a:ext cx="4096455" cy="1818393"/>
          </a:xfrm>
          <a:prstGeom prst="rect">
            <a:avLst/>
          </a:prstGeom>
          <a:ln w="25400">
            <a:solidFill>
              <a:srgbClr val="0033CC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If Bellman-Ford has not converged after V(G) - 1 iterations, then there cannot be a shortest path tree, so there must be a negative weight cycle.</a:t>
            </a:r>
          </a:p>
        </p:txBody>
      </p:sp>
      <p:sp>
        <p:nvSpPr>
          <p:cNvPr id="3480" name="Line"/>
          <p:cNvSpPr/>
          <p:nvPr/>
        </p:nvSpPr>
        <p:spPr>
          <a:xfrm flipH="1" flipV="1">
            <a:off x="4893522" y="4322548"/>
            <a:ext cx="1809708" cy="25542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481" name="Can have negative-weight edges.…"/>
          <p:cNvSpPr txBox="1"/>
          <p:nvPr/>
        </p:nvSpPr>
        <p:spPr>
          <a:xfrm>
            <a:off x="5546833" y="1449658"/>
            <a:ext cx="6404341" cy="789693"/>
          </a:xfrm>
          <a:prstGeom prst="rect">
            <a:avLst/>
          </a:prstGeom>
          <a:ln w="25400">
            <a:solidFill>
              <a:srgbClr val="0033CC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Can have negative-weight edges.  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CC0000"/>
                </a:solidFill>
              </a:rPr>
              <a:t>Will “detect” </a:t>
            </a:r>
            <a:r>
              <a:rPr u="sng">
                <a:solidFill>
                  <a:srgbClr val="CC0000"/>
                </a:solidFill>
              </a:rPr>
              <a:t>reachable</a:t>
            </a:r>
            <a:r>
              <a:rPr>
                <a:solidFill>
                  <a:srgbClr val="CC0000"/>
                </a:solidFill>
              </a:rPr>
              <a:t> negative-weight cycles.</a:t>
            </a:r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525793" y="6739919"/>
            <a:ext cx="914401" cy="269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/>
          </a:bodyPr>
          <a:lstStyle>
            <a:lvl1pPr algn="l" defTabSz="457200">
              <a:defRPr sz="1200">
                <a:solidFill>
                  <a:srgbClr val="0033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0033CC"/>
                </a:solidFill>
              </a:rPr>
              <a:t>77</a:t>
            </a:fld>
            <a:endParaRPr>
              <a:solidFill>
                <a:srgbClr val="0033CC"/>
              </a:solidFill>
            </a:endParaRPr>
          </a:p>
        </p:txBody>
      </p:sp>
      <p:sp>
        <p:nvSpPr>
          <p:cNvPr id="3484" name="Example"/>
          <p:cNvSpPr txBox="1">
            <a:spLocks noGrp="1"/>
          </p:cNvSpPr>
          <p:nvPr>
            <p:ph type="title"/>
          </p:nvPr>
        </p:nvSpPr>
        <p:spPr>
          <a:xfrm>
            <a:off x="1524793" y="456594"/>
            <a:ext cx="9142414" cy="9144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4400" u="sng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u="none"/>
            </a:pPr>
            <a:r>
              <a:rPr u="sng"/>
              <a:t>Example</a:t>
            </a:r>
          </a:p>
        </p:txBody>
      </p:sp>
      <p:sp>
        <p:nvSpPr>
          <p:cNvPr id="3485" name="Comp 122, Fall 2003"/>
          <p:cNvSpPr txBox="1"/>
          <p:nvPr/>
        </p:nvSpPr>
        <p:spPr>
          <a:xfrm>
            <a:off x="5326811" y="6923083"/>
            <a:ext cx="1616164" cy="287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 algn="ctr">
              <a:defRPr sz="14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33CC"/>
                </a:solidFill>
              </a:rPr>
              <a:t>Comp 122, Fall 2003</a:t>
            </a:r>
          </a:p>
        </p:txBody>
      </p:sp>
      <p:grpSp>
        <p:nvGrpSpPr>
          <p:cNvPr id="3488" name="Group"/>
          <p:cNvGrpSpPr/>
          <p:nvPr/>
        </p:nvGrpSpPr>
        <p:grpSpPr>
          <a:xfrm>
            <a:off x="3312318" y="3687157"/>
            <a:ext cx="649289" cy="620713"/>
            <a:chOff x="0" y="0"/>
            <a:chExt cx="649288" cy="620712"/>
          </a:xfrm>
        </p:grpSpPr>
        <p:sp>
          <p:nvSpPr>
            <p:cNvPr id="3486" name="Oval"/>
            <p:cNvSpPr/>
            <p:nvPr/>
          </p:nvSpPr>
          <p:spPr>
            <a:xfrm>
              <a:off x="-1" y="-1"/>
              <a:ext cx="649290" cy="620714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487" name="0"/>
            <p:cNvSpPr txBox="1"/>
            <p:nvPr/>
          </p:nvSpPr>
          <p:spPr>
            <a:xfrm>
              <a:off x="196373" y="99660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0</a:t>
              </a:r>
            </a:p>
          </p:txBody>
        </p:sp>
      </p:grpSp>
      <p:grpSp>
        <p:nvGrpSpPr>
          <p:cNvPr id="3491" name="Group"/>
          <p:cNvGrpSpPr/>
          <p:nvPr/>
        </p:nvGrpSpPr>
        <p:grpSpPr>
          <a:xfrm>
            <a:off x="7179468" y="4906357"/>
            <a:ext cx="649289" cy="620713"/>
            <a:chOff x="0" y="0"/>
            <a:chExt cx="649288" cy="620712"/>
          </a:xfrm>
        </p:grpSpPr>
        <p:sp>
          <p:nvSpPr>
            <p:cNvPr id="3489" name="Oval"/>
            <p:cNvSpPr/>
            <p:nvPr/>
          </p:nvSpPr>
          <p:spPr>
            <a:xfrm>
              <a:off x="-1" y="-1"/>
              <a:ext cx="649290" cy="620714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490" name="∞"/>
            <p:cNvSpPr txBox="1"/>
            <p:nvPr/>
          </p:nvSpPr>
          <p:spPr>
            <a:xfrm>
              <a:off x="163929" y="112236"/>
              <a:ext cx="321430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¥</a:t>
              </a:r>
            </a:p>
          </p:txBody>
        </p:sp>
      </p:grpSp>
      <p:grpSp>
        <p:nvGrpSpPr>
          <p:cNvPr id="3494" name="Group"/>
          <p:cNvGrpSpPr/>
          <p:nvPr/>
        </p:nvGrpSpPr>
        <p:grpSpPr>
          <a:xfrm>
            <a:off x="4798218" y="4914294"/>
            <a:ext cx="649289" cy="620715"/>
            <a:chOff x="0" y="0"/>
            <a:chExt cx="649288" cy="620714"/>
          </a:xfrm>
        </p:grpSpPr>
        <p:sp>
          <p:nvSpPr>
            <p:cNvPr id="3492" name="Oval"/>
            <p:cNvSpPr/>
            <p:nvPr/>
          </p:nvSpPr>
          <p:spPr>
            <a:xfrm>
              <a:off x="-1" y="-1"/>
              <a:ext cx="649290" cy="620716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493" name="∞"/>
            <p:cNvSpPr txBox="1"/>
            <p:nvPr/>
          </p:nvSpPr>
          <p:spPr>
            <a:xfrm>
              <a:off x="163929" y="112236"/>
              <a:ext cx="321430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¥</a:t>
              </a:r>
            </a:p>
          </p:txBody>
        </p:sp>
      </p:grpSp>
      <p:grpSp>
        <p:nvGrpSpPr>
          <p:cNvPr id="3497" name="Group"/>
          <p:cNvGrpSpPr/>
          <p:nvPr/>
        </p:nvGrpSpPr>
        <p:grpSpPr>
          <a:xfrm>
            <a:off x="7174706" y="2221894"/>
            <a:ext cx="649289" cy="620715"/>
            <a:chOff x="0" y="0"/>
            <a:chExt cx="649288" cy="620714"/>
          </a:xfrm>
        </p:grpSpPr>
        <p:sp>
          <p:nvSpPr>
            <p:cNvPr id="3495" name="Oval"/>
            <p:cNvSpPr/>
            <p:nvPr/>
          </p:nvSpPr>
          <p:spPr>
            <a:xfrm>
              <a:off x="-1" y="-1"/>
              <a:ext cx="649290" cy="620716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496" name="∞"/>
            <p:cNvSpPr txBox="1"/>
            <p:nvPr/>
          </p:nvSpPr>
          <p:spPr>
            <a:xfrm>
              <a:off x="163928" y="112236"/>
              <a:ext cx="321431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¥</a:t>
              </a:r>
            </a:p>
          </p:txBody>
        </p:sp>
      </p:grpSp>
      <p:grpSp>
        <p:nvGrpSpPr>
          <p:cNvPr id="3500" name="Group"/>
          <p:cNvGrpSpPr/>
          <p:nvPr/>
        </p:nvGrpSpPr>
        <p:grpSpPr>
          <a:xfrm>
            <a:off x="4817268" y="2221894"/>
            <a:ext cx="649289" cy="620715"/>
            <a:chOff x="0" y="0"/>
            <a:chExt cx="649288" cy="620714"/>
          </a:xfrm>
        </p:grpSpPr>
        <p:sp>
          <p:nvSpPr>
            <p:cNvPr id="3498" name="Oval"/>
            <p:cNvSpPr/>
            <p:nvPr/>
          </p:nvSpPr>
          <p:spPr>
            <a:xfrm>
              <a:off x="-1" y="-1"/>
              <a:ext cx="649290" cy="620716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499" name="∞"/>
            <p:cNvSpPr txBox="1"/>
            <p:nvPr/>
          </p:nvSpPr>
          <p:spPr>
            <a:xfrm>
              <a:off x="163929" y="112236"/>
              <a:ext cx="321430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¥</a:t>
              </a:r>
            </a:p>
          </p:txBody>
        </p:sp>
      </p:grpSp>
      <p:sp>
        <p:nvSpPr>
          <p:cNvPr id="3501" name="Line"/>
          <p:cNvSpPr/>
          <p:nvPr/>
        </p:nvSpPr>
        <p:spPr>
          <a:xfrm flipV="1">
            <a:off x="3818731" y="2736244"/>
            <a:ext cx="1082676" cy="99695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502" name="Line"/>
          <p:cNvSpPr/>
          <p:nvPr/>
        </p:nvSpPr>
        <p:spPr>
          <a:xfrm>
            <a:off x="3877468" y="4223732"/>
            <a:ext cx="981076" cy="79375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503" name="Line"/>
          <p:cNvSpPr/>
          <p:nvPr/>
        </p:nvSpPr>
        <p:spPr>
          <a:xfrm>
            <a:off x="5104606" y="2823558"/>
            <a:ext cx="14288" cy="207803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504" name="Line"/>
          <p:cNvSpPr/>
          <p:nvPr/>
        </p:nvSpPr>
        <p:spPr>
          <a:xfrm flipV="1">
            <a:off x="7508081" y="2831494"/>
            <a:ext cx="1" cy="206375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505" name="Line"/>
          <p:cNvSpPr/>
          <p:nvPr/>
        </p:nvSpPr>
        <p:spPr>
          <a:xfrm>
            <a:off x="5449093" y="5219094"/>
            <a:ext cx="1731964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506" name="Line"/>
          <p:cNvSpPr/>
          <p:nvPr/>
        </p:nvSpPr>
        <p:spPr>
          <a:xfrm>
            <a:off x="5414168" y="2371120"/>
            <a:ext cx="1776414" cy="14288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507" name="Line"/>
          <p:cNvSpPr/>
          <p:nvPr/>
        </p:nvSpPr>
        <p:spPr>
          <a:xfrm flipV="1">
            <a:off x="5363368" y="2721957"/>
            <a:ext cx="1876426" cy="229552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508" name="Line"/>
          <p:cNvSpPr/>
          <p:nvPr/>
        </p:nvSpPr>
        <p:spPr>
          <a:xfrm flipH="1" flipV="1">
            <a:off x="3963193" y="4007832"/>
            <a:ext cx="3290889" cy="100965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3514" name="Group"/>
          <p:cNvGrpSpPr/>
          <p:nvPr/>
        </p:nvGrpSpPr>
        <p:grpSpPr>
          <a:xfrm>
            <a:off x="3034506" y="1805969"/>
            <a:ext cx="4624795" cy="4086931"/>
            <a:chOff x="0" y="0"/>
            <a:chExt cx="4624794" cy="4086929"/>
          </a:xfrm>
        </p:grpSpPr>
        <p:sp>
          <p:nvSpPr>
            <p:cNvPr id="3509" name="A"/>
            <p:cNvSpPr txBox="1"/>
            <p:nvPr/>
          </p:nvSpPr>
          <p:spPr>
            <a:xfrm>
              <a:off x="0" y="1962150"/>
              <a:ext cx="324257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3510" name="B"/>
            <p:cNvSpPr txBox="1"/>
            <p:nvPr/>
          </p:nvSpPr>
          <p:spPr>
            <a:xfrm>
              <a:off x="1933575" y="0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3511" name="D"/>
            <p:cNvSpPr txBox="1"/>
            <p:nvPr/>
          </p:nvSpPr>
          <p:spPr>
            <a:xfrm>
              <a:off x="4300537" y="0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D</a:t>
              </a:r>
            </a:p>
          </p:txBody>
        </p:sp>
        <p:sp>
          <p:nvSpPr>
            <p:cNvPr id="3512" name="C"/>
            <p:cNvSpPr txBox="1"/>
            <p:nvPr/>
          </p:nvSpPr>
          <p:spPr>
            <a:xfrm>
              <a:off x="1947862" y="3665537"/>
              <a:ext cx="307440" cy="421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3513" name="E"/>
            <p:cNvSpPr txBox="1"/>
            <p:nvPr/>
          </p:nvSpPr>
          <p:spPr>
            <a:xfrm>
              <a:off x="4329112" y="3651250"/>
              <a:ext cx="290325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E</a:t>
              </a:r>
            </a:p>
          </p:txBody>
        </p:sp>
      </p:grpSp>
      <p:sp>
        <p:nvSpPr>
          <p:cNvPr id="3515" name="6"/>
          <p:cNvSpPr txBox="1"/>
          <p:nvPr/>
        </p:nvSpPr>
        <p:spPr>
          <a:xfrm>
            <a:off x="3886993" y="2945794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6</a:t>
            </a:r>
          </a:p>
        </p:txBody>
      </p:sp>
      <p:sp>
        <p:nvSpPr>
          <p:cNvPr id="3516" name="5"/>
          <p:cNvSpPr txBox="1"/>
          <p:nvPr/>
        </p:nvSpPr>
        <p:spPr>
          <a:xfrm>
            <a:off x="6093618" y="1980594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5</a:t>
            </a:r>
          </a:p>
        </p:txBody>
      </p:sp>
      <p:sp>
        <p:nvSpPr>
          <p:cNvPr id="3517" name="–3"/>
          <p:cNvSpPr txBox="1"/>
          <p:nvPr/>
        </p:nvSpPr>
        <p:spPr>
          <a:xfrm>
            <a:off x="6785768" y="3060094"/>
            <a:ext cx="4089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–3</a:t>
            </a:r>
          </a:p>
        </p:txBody>
      </p:sp>
      <p:sp>
        <p:nvSpPr>
          <p:cNvPr id="3518" name="9"/>
          <p:cNvSpPr txBox="1"/>
          <p:nvPr/>
        </p:nvSpPr>
        <p:spPr>
          <a:xfrm>
            <a:off x="6077743" y="5154007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9</a:t>
            </a:r>
          </a:p>
        </p:txBody>
      </p:sp>
      <p:sp>
        <p:nvSpPr>
          <p:cNvPr id="3519" name="7"/>
          <p:cNvSpPr txBox="1"/>
          <p:nvPr/>
        </p:nvSpPr>
        <p:spPr>
          <a:xfrm>
            <a:off x="7495381" y="3768119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7</a:t>
            </a:r>
          </a:p>
        </p:txBody>
      </p:sp>
      <p:sp>
        <p:nvSpPr>
          <p:cNvPr id="3520" name="7"/>
          <p:cNvSpPr txBox="1"/>
          <p:nvPr/>
        </p:nvSpPr>
        <p:spPr>
          <a:xfrm>
            <a:off x="3944143" y="4476144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7</a:t>
            </a:r>
          </a:p>
        </p:txBody>
      </p:sp>
      <p:sp>
        <p:nvSpPr>
          <p:cNvPr id="3521" name="8"/>
          <p:cNvSpPr txBox="1"/>
          <p:nvPr/>
        </p:nvSpPr>
        <p:spPr>
          <a:xfrm>
            <a:off x="4793456" y="3350607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8</a:t>
            </a:r>
          </a:p>
        </p:txBody>
      </p:sp>
      <p:sp>
        <p:nvSpPr>
          <p:cNvPr id="3522" name="Line"/>
          <p:cNvSpPr/>
          <p:nvPr/>
        </p:nvSpPr>
        <p:spPr>
          <a:xfrm flipH="1" flipV="1">
            <a:off x="5434807" y="2621944"/>
            <a:ext cx="1760536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523" name="–2"/>
          <p:cNvSpPr txBox="1"/>
          <p:nvPr/>
        </p:nvSpPr>
        <p:spPr>
          <a:xfrm>
            <a:off x="5993606" y="2571144"/>
            <a:ext cx="4089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–2</a:t>
            </a:r>
          </a:p>
        </p:txBody>
      </p:sp>
      <p:sp>
        <p:nvSpPr>
          <p:cNvPr id="3524" name="Line"/>
          <p:cNvSpPr/>
          <p:nvPr/>
        </p:nvSpPr>
        <p:spPr>
          <a:xfrm>
            <a:off x="5334793" y="2766408"/>
            <a:ext cx="2019301" cy="214947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525" name="–4"/>
          <p:cNvSpPr txBox="1"/>
          <p:nvPr/>
        </p:nvSpPr>
        <p:spPr>
          <a:xfrm>
            <a:off x="6709568" y="3977669"/>
            <a:ext cx="4089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–4</a:t>
            </a:r>
          </a:p>
        </p:txBody>
      </p:sp>
      <p:sp>
        <p:nvSpPr>
          <p:cNvPr id="3526" name="2"/>
          <p:cNvSpPr txBox="1"/>
          <p:nvPr/>
        </p:nvSpPr>
        <p:spPr>
          <a:xfrm>
            <a:off x="6296818" y="4360257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2</a:t>
            </a:r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525793" y="6739919"/>
            <a:ext cx="914401" cy="269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/>
          </a:bodyPr>
          <a:lstStyle>
            <a:lvl1pPr algn="l" defTabSz="457200">
              <a:defRPr sz="1200">
                <a:solidFill>
                  <a:srgbClr val="0033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0033CC"/>
                </a:solidFill>
              </a:rPr>
              <a:t>78</a:t>
            </a:fld>
            <a:endParaRPr>
              <a:solidFill>
                <a:srgbClr val="0033CC"/>
              </a:solidFill>
            </a:endParaRPr>
          </a:p>
        </p:txBody>
      </p:sp>
      <p:sp>
        <p:nvSpPr>
          <p:cNvPr id="3529" name="Example: Dijkstra’s Algorithm Not Working"/>
          <p:cNvSpPr txBox="1">
            <a:spLocks noGrp="1"/>
          </p:cNvSpPr>
          <p:nvPr>
            <p:ph type="title"/>
          </p:nvPr>
        </p:nvSpPr>
        <p:spPr>
          <a:xfrm>
            <a:off x="1524793" y="456594"/>
            <a:ext cx="9142414" cy="914401"/>
          </a:xfrm>
          <a:prstGeom prst="rect">
            <a:avLst/>
          </a:prstGeom>
        </p:spPr>
        <p:txBody>
          <a:bodyPr>
            <a:normAutofit/>
          </a:bodyPr>
          <a:lstStyle>
            <a:lvl1pPr defTabSz="832104">
              <a:lnSpc>
                <a:spcPct val="100000"/>
              </a:lnSpc>
              <a:defRPr sz="4004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Example: Dijkstra’s Algorithm Not Working</a:t>
            </a:r>
          </a:p>
        </p:txBody>
      </p:sp>
      <p:sp>
        <p:nvSpPr>
          <p:cNvPr id="3530" name="Comp 122, Fall 2003"/>
          <p:cNvSpPr txBox="1"/>
          <p:nvPr/>
        </p:nvSpPr>
        <p:spPr>
          <a:xfrm>
            <a:off x="5326811" y="6923083"/>
            <a:ext cx="1616164" cy="287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 algn="ctr">
              <a:defRPr sz="14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33CC"/>
                </a:solidFill>
              </a:rPr>
              <a:t>Comp 122, Fall 2003</a:t>
            </a:r>
          </a:p>
        </p:txBody>
      </p:sp>
      <p:grpSp>
        <p:nvGrpSpPr>
          <p:cNvPr id="3533" name="Group"/>
          <p:cNvGrpSpPr/>
          <p:nvPr/>
        </p:nvGrpSpPr>
        <p:grpSpPr>
          <a:xfrm>
            <a:off x="3312318" y="3687157"/>
            <a:ext cx="649289" cy="620713"/>
            <a:chOff x="0" y="0"/>
            <a:chExt cx="649288" cy="620712"/>
          </a:xfrm>
        </p:grpSpPr>
        <p:sp>
          <p:nvSpPr>
            <p:cNvPr id="3531" name="Oval"/>
            <p:cNvSpPr/>
            <p:nvPr/>
          </p:nvSpPr>
          <p:spPr>
            <a:xfrm>
              <a:off x="-1" y="-1"/>
              <a:ext cx="649290" cy="620714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532" name="0"/>
            <p:cNvSpPr txBox="1"/>
            <p:nvPr/>
          </p:nvSpPr>
          <p:spPr>
            <a:xfrm>
              <a:off x="196373" y="99660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0</a:t>
              </a:r>
            </a:p>
          </p:txBody>
        </p:sp>
      </p:grpSp>
      <p:grpSp>
        <p:nvGrpSpPr>
          <p:cNvPr id="3536" name="Group"/>
          <p:cNvGrpSpPr/>
          <p:nvPr/>
        </p:nvGrpSpPr>
        <p:grpSpPr>
          <a:xfrm>
            <a:off x="7179468" y="4906357"/>
            <a:ext cx="649289" cy="620713"/>
            <a:chOff x="0" y="0"/>
            <a:chExt cx="649288" cy="620712"/>
          </a:xfrm>
        </p:grpSpPr>
        <p:sp>
          <p:nvSpPr>
            <p:cNvPr id="3534" name="Oval"/>
            <p:cNvSpPr/>
            <p:nvPr/>
          </p:nvSpPr>
          <p:spPr>
            <a:xfrm>
              <a:off x="-1" y="-1"/>
              <a:ext cx="649290" cy="620714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535" name="2"/>
            <p:cNvSpPr txBox="1"/>
            <p:nvPr/>
          </p:nvSpPr>
          <p:spPr>
            <a:xfrm>
              <a:off x="196373" y="112236"/>
              <a:ext cx="256541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2</a:t>
              </a:r>
            </a:p>
          </p:txBody>
        </p:sp>
      </p:grpSp>
      <p:grpSp>
        <p:nvGrpSpPr>
          <p:cNvPr id="3539" name="Group"/>
          <p:cNvGrpSpPr/>
          <p:nvPr/>
        </p:nvGrpSpPr>
        <p:grpSpPr>
          <a:xfrm>
            <a:off x="4798218" y="4914294"/>
            <a:ext cx="649289" cy="620715"/>
            <a:chOff x="0" y="0"/>
            <a:chExt cx="649288" cy="620714"/>
          </a:xfrm>
        </p:grpSpPr>
        <p:sp>
          <p:nvSpPr>
            <p:cNvPr id="3537" name="Oval"/>
            <p:cNvSpPr/>
            <p:nvPr/>
          </p:nvSpPr>
          <p:spPr>
            <a:xfrm>
              <a:off x="-1" y="-1"/>
              <a:ext cx="649290" cy="620716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538" name="∞"/>
            <p:cNvSpPr txBox="1"/>
            <p:nvPr/>
          </p:nvSpPr>
          <p:spPr>
            <a:xfrm>
              <a:off x="163929" y="112236"/>
              <a:ext cx="321430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¥</a:t>
              </a:r>
            </a:p>
          </p:txBody>
        </p:sp>
      </p:grpSp>
      <p:grpSp>
        <p:nvGrpSpPr>
          <p:cNvPr id="3542" name="Group"/>
          <p:cNvGrpSpPr/>
          <p:nvPr/>
        </p:nvGrpSpPr>
        <p:grpSpPr>
          <a:xfrm>
            <a:off x="7174706" y="2221894"/>
            <a:ext cx="649289" cy="620715"/>
            <a:chOff x="0" y="0"/>
            <a:chExt cx="649288" cy="620714"/>
          </a:xfrm>
        </p:grpSpPr>
        <p:sp>
          <p:nvSpPr>
            <p:cNvPr id="3540" name="Oval"/>
            <p:cNvSpPr/>
            <p:nvPr/>
          </p:nvSpPr>
          <p:spPr>
            <a:xfrm>
              <a:off x="-1" y="-1"/>
              <a:ext cx="649290" cy="620716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541" name="∞"/>
            <p:cNvSpPr txBox="1"/>
            <p:nvPr/>
          </p:nvSpPr>
          <p:spPr>
            <a:xfrm>
              <a:off x="163928" y="112236"/>
              <a:ext cx="321431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¥</a:t>
              </a:r>
            </a:p>
          </p:txBody>
        </p:sp>
      </p:grpSp>
      <p:grpSp>
        <p:nvGrpSpPr>
          <p:cNvPr id="3545" name="Group"/>
          <p:cNvGrpSpPr/>
          <p:nvPr/>
        </p:nvGrpSpPr>
        <p:grpSpPr>
          <a:xfrm>
            <a:off x="4817268" y="2221894"/>
            <a:ext cx="649289" cy="620715"/>
            <a:chOff x="0" y="0"/>
            <a:chExt cx="649288" cy="620714"/>
          </a:xfrm>
        </p:grpSpPr>
        <p:sp>
          <p:nvSpPr>
            <p:cNvPr id="3543" name="Oval"/>
            <p:cNvSpPr/>
            <p:nvPr/>
          </p:nvSpPr>
          <p:spPr>
            <a:xfrm>
              <a:off x="-1" y="-1"/>
              <a:ext cx="649290" cy="620716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544" name="6"/>
            <p:cNvSpPr txBox="1"/>
            <p:nvPr/>
          </p:nvSpPr>
          <p:spPr>
            <a:xfrm>
              <a:off x="196373" y="112236"/>
              <a:ext cx="256541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6</a:t>
              </a:r>
            </a:p>
          </p:txBody>
        </p:sp>
      </p:grpSp>
      <p:sp>
        <p:nvSpPr>
          <p:cNvPr id="3546" name="Line"/>
          <p:cNvSpPr/>
          <p:nvPr/>
        </p:nvSpPr>
        <p:spPr>
          <a:xfrm flipV="1">
            <a:off x="3818731" y="2736244"/>
            <a:ext cx="1082676" cy="996952"/>
          </a:xfrm>
          <a:prstGeom prst="line">
            <a:avLst/>
          </a:prstGeom>
          <a:ln w="101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547" name="Line"/>
          <p:cNvSpPr/>
          <p:nvPr/>
        </p:nvSpPr>
        <p:spPr>
          <a:xfrm>
            <a:off x="3877468" y="4223732"/>
            <a:ext cx="981076" cy="79375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548" name="Line"/>
          <p:cNvSpPr/>
          <p:nvPr/>
        </p:nvSpPr>
        <p:spPr>
          <a:xfrm>
            <a:off x="5104606" y="2823558"/>
            <a:ext cx="14288" cy="207803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549" name="Line"/>
          <p:cNvSpPr/>
          <p:nvPr/>
        </p:nvSpPr>
        <p:spPr>
          <a:xfrm flipV="1">
            <a:off x="7508081" y="2831494"/>
            <a:ext cx="1" cy="206375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550" name="Line"/>
          <p:cNvSpPr/>
          <p:nvPr/>
        </p:nvSpPr>
        <p:spPr>
          <a:xfrm>
            <a:off x="5449093" y="5219094"/>
            <a:ext cx="1731964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551" name="Line"/>
          <p:cNvSpPr/>
          <p:nvPr/>
        </p:nvSpPr>
        <p:spPr>
          <a:xfrm>
            <a:off x="5414168" y="2371120"/>
            <a:ext cx="1776414" cy="14288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552" name="Line"/>
          <p:cNvSpPr/>
          <p:nvPr/>
        </p:nvSpPr>
        <p:spPr>
          <a:xfrm flipV="1">
            <a:off x="5363368" y="2721957"/>
            <a:ext cx="1876426" cy="229552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553" name="Line"/>
          <p:cNvSpPr/>
          <p:nvPr/>
        </p:nvSpPr>
        <p:spPr>
          <a:xfrm flipH="1" flipV="1">
            <a:off x="3963193" y="4007832"/>
            <a:ext cx="3290889" cy="100965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554" name="6"/>
          <p:cNvSpPr txBox="1"/>
          <p:nvPr/>
        </p:nvSpPr>
        <p:spPr>
          <a:xfrm>
            <a:off x="3886993" y="2945794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6</a:t>
            </a:r>
          </a:p>
        </p:txBody>
      </p:sp>
      <p:sp>
        <p:nvSpPr>
          <p:cNvPr id="3555" name="5"/>
          <p:cNvSpPr txBox="1"/>
          <p:nvPr/>
        </p:nvSpPr>
        <p:spPr>
          <a:xfrm>
            <a:off x="6093618" y="1980594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5</a:t>
            </a:r>
          </a:p>
        </p:txBody>
      </p:sp>
      <p:sp>
        <p:nvSpPr>
          <p:cNvPr id="3556" name="–3"/>
          <p:cNvSpPr txBox="1"/>
          <p:nvPr/>
        </p:nvSpPr>
        <p:spPr>
          <a:xfrm>
            <a:off x="6785768" y="3060094"/>
            <a:ext cx="4089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–3</a:t>
            </a:r>
          </a:p>
        </p:txBody>
      </p:sp>
      <p:sp>
        <p:nvSpPr>
          <p:cNvPr id="3557" name="9"/>
          <p:cNvSpPr txBox="1"/>
          <p:nvPr/>
        </p:nvSpPr>
        <p:spPr>
          <a:xfrm>
            <a:off x="6077743" y="5154007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9</a:t>
            </a:r>
          </a:p>
        </p:txBody>
      </p:sp>
      <p:sp>
        <p:nvSpPr>
          <p:cNvPr id="3558" name="7"/>
          <p:cNvSpPr txBox="1"/>
          <p:nvPr/>
        </p:nvSpPr>
        <p:spPr>
          <a:xfrm>
            <a:off x="7495381" y="3768119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7</a:t>
            </a:r>
          </a:p>
        </p:txBody>
      </p:sp>
      <p:sp>
        <p:nvSpPr>
          <p:cNvPr id="3559" name="7"/>
          <p:cNvSpPr txBox="1"/>
          <p:nvPr/>
        </p:nvSpPr>
        <p:spPr>
          <a:xfrm>
            <a:off x="3944143" y="4476144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7</a:t>
            </a:r>
          </a:p>
        </p:txBody>
      </p:sp>
      <p:sp>
        <p:nvSpPr>
          <p:cNvPr id="3560" name="8"/>
          <p:cNvSpPr txBox="1"/>
          <p:nvPr/>
        </p:nvSpPr>
        <p:spPr>
          <a:xfrm>
            <a:off x="4793456" y="3350607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8</a:t>
            </a:r>
          </a:p>
        </p:txBody>
      </p:sp>
      <p:sp>
        <p:nvSpPr>
          <p:cNvPr id="3561" name="Line"/>
          <p:cNvSpPr/>
          <p:nvPr/>
        </p:nvSpPr>
        <p:spPr>
          <a:xfrm flipH="1" flipV="1">
            <a:off x="5434807" y="2621944"/>
            <a:ext cx="1760536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562" name="–2"/>
          <p:cNvSpPr txBox="1"/>
          <p:nvPr/>
        </p:nvSpPr>
        <p:spPr>
          <a:xfrm>
            <a:off x="5993606" y="2571144"/>
            <a:ext cx="4089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–2</a:t>
            </a:r>
          </a:p>
        </p:txBody>
      </p:sp>
      <p:sp>
        <p:nvSpPr>
          <p:cNvPr id="3563" name="Line"/>
          <p:cNvSpPr/>
          <p:nvPr/>
        </p:nvSpPr>
        <p:spPr>
          <a:xfrm>
            <a:off x="5334793" y="2766408"/>
            <a:ext cx="2019301" cy="214947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564" name="–4"/>
          <p:cNvSpPr txBox="1"/>
          <p:nvPr/>
        </p:nvSpPr>
        <p:spPr>
          <a:xfrm>
            <a:off x="6709568" y="3977669"/>
            <a:ext cx="4089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–4</a:t>
            </a:r>
          </a:p>
        </p:txBody>
      </p:sp>
      <p:sp>
        <p:nvSpPr>
          <p:cNvPr id="3565" name="2"/>
          <p:cNvSpPr txBox="1"/>
          <p:nvPr/>
        </p:nvSpPr>
        <p:spPr>
          <a:xfrm>
            <a:off x="6296818" y="4360257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2</a:t>
            </a:r>
          </a:p>
        </p:txBody>
      </p:sp>
      <p:sp>
        <p:nvSpPr>
          <p:cNvPr id="3566" name="Line"/>
          <p:cNvSpPr/>
          <p:nvPr/>
        </p:nvSpPr>
        <p:spPr>
          <a:xfrm>
            <a:off x="2497968" y="3268114"/>
            <a:ext cx="739103" cy="59133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567" name="start here"/>
          <p:cNvSpPr txBox="1"/>
          <p:nvPr/>
        </p:nvSpPr>
        <p:spPr>
          <a:xfrm>
            <a:off x="2195236" y="2759068"/>
            <a:ext cx="100648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start here</a:t>
            </a:r>
          </a:p>
        </p:txBody>
      </p:sp>
      <p:grpSp>
        <p:nvGrpSpPr>
          <p:cNvPr id="3573" name="Group"/>
          <p:cNvGrpSpPr/>
          <p:nvPr/>
        </p:nvGrpSpPr>
        <p:grpSpPr>
          <a:xfrm>
            <a:off x="3034506" y="1805969"/>
            <a:ext cx="4624795" cy="4086931"/>
            <a:chOff x="0" y="0"/>
            <a:chExt cx="4624794" cy="4086929"/>
          </a:xfrm>
        </p:grpSpPr>
        <p:sp>
          <p:nvSpPr>
            <p:cNvPr id="3568" name="A"/>
            <p:cNvSpPr txBox="1"/>
            <p:nvPr/>
          </p:nvSpPr>
          <p:spPr>
            <a:xfrm>
              <a:off x="0" y="1962150"/>
              <a:ext cx="324257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3569" name="B"/>
            <p:cNvSpPr txBox="1"/>
            <p:nvPr/>
          </p:nvSpPr>
          <p:spPr>
            <a:xfrm>
              <a:off x="1933575" y="0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3570" name="D"/>
            <p:cNvSpPr txBox="1"/>
            <p:nvPr/>
          </p:nvSpPr>
          <p:spPr>
            <a:xfrm>
              <a:off x="4300537" y="0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D</a:t>
              </a:r>
            </a:p>
          </p:txBody>
        </p:sp>
        <p:sp>
          <p:nvSpPr>
            <p:cNvPr id="3571" name="C"/>
            <p:cNvSpPr txBox="1"/>
            <p:nvPr/>
          </p:nvSpPr>
          <p:spPr>
            <a:xfrm>
              <a:off x="1947862" y="3665537"/>
              <a:ext cx="307440" cy="421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3572" name="E"/>
            <p:cNvSpPr txBox="1"/>
            <p:nvPr/>
          </p:nvSpPr>
          <p:spPr>
            <a:xfrm>
              <a:off x="4329112" y="3651250"/>
              <a:ext cx="290325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E</a:t>
              </a:r>
            </a:p>
          </p:txBody>
        </p:sp>
      </p:grp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525793" y="6739919"/>
            <a:ext cx="914401" cy="269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/>
          </a:bodyPr>
          <a:lstStyle>
            <a:lvl1pPr algn="l" defTabSz="457200">
              <a:defRPr sz="1200">
                <a:solidFill>
                  <a:srgbClr val="0033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0033CC"/>
                </a:solidFill>
              </a:rPr>
              <a:t>79</a:t>
            </a:fld>
            <a:endParaRPr>
              <a:solidFill>
                <a:srgbClr val="0033CC"/>
              </a:solidFill>
            </a:endParaRPr>
          </a:p>
        </p:txBody>
      </p:sp>
      <p:sp>
        <p:nvSpPr>
          <p:cNvPr id="3576" name="Example: Dijkstra’s Algorithm Not Working"/>
          <p:cNvSpPr txBox="1">
            <a:spLocks noGrp="1"/>
          </p:cNvSpPr>
          <p:nvPr>
            <p:ph type="title"/>
          </p:nvPr>
        </p:nvSpPr>
        <p:spPr>
          <a:xfrm>
            <a:off x="1524793" y="456594"/>
            <a:ext cx="9142414" cy="914401"/>
          </a:xfrm>
          <a:prstGeom prst="rect">
            <a:avLst/>
          </a:prstGeom>
        </p:spPr>
        <p:txBody>
          <a:bodyPr>
            <a:normAutofit/>
          </a:bodyPr>
          <a:lstStyle>
            <a:lvl1pPr defTabSz="832104">
              <a:lnSpc>
                <a:spcPct val="100000"/>
              </a:lnSpc>
              <a:defRPr sz="4004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Example: Dijkstra’s Algorithm Not Working</a:t>
            </a:r>
          </a:p>
        </p:txBody>
      </p:sp>
      <p:sp>
        <p:nvSpPr>
          <p:cNvPr id="3577" name="Comp 122, Fall 2003"/>
          <p:cNvSpPr txBox="1"/>
          <p:nvPr/>
        </p:nvSpPr>
        <p:spPr>
          <a:xfrm>
            <a:off x="5326811" y="6923083"/>
            <a:ext cx="1616164" cy="287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 algn="ctr">
              <a:defRPr sz="14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33CC"/>
                </a:solidFill>
              </a:rPr>
              <a:t>Comp 122, Fall 2003</a:t>
            </a:r>
          </a:p>
        </p:txBody>
      </p:sp>
      <p:grpSp>
        <p:nvGrpSpPr>
          <p:cNvPr id="3580" name="Group"/>
          <p:cNvGrpSpPr/>
          <p:nvPr/>
        </p:nvGrpSpPr>
        <p:grpSpPr>
          <a:xfrm>
            <a:off x="3312318" y="3687157"/>
            <a:ext cx="649289" cy="620713"/>
            <a:chOff x="0" y="0"/>
            <a:chExt cx="649288" cy="620712"/>
          </a:xfrm>
        </p:grpSpPr>
        <p:sp>
          <p:nvSpPr>
            <p:cNvPr id="3578" name="Oval"/>
            <p:cNvSpPr/>
            <p:nvPr/>
          </p:nvSpPr>
          <p:spPr>
            <a:xfrm>
              <a:off x="-1" y="-1"/>
              <a:ext cx="649290" cy="620714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579" name="0"/>
            <p:cNvSpPr txBox="1"/>
            <p:nvPr/>
          </p:nvSpPr>
          <p:spPr>
            <a:xfrm>
              <a:off x="196373" y="99660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0</a:t>
              </a:r>
            </a:p>
          </p:txBody>
        </p:sp>
      </p:grpSp>
      <p:grpSp>
        <p:nvGrpSpPr>
          <p:cNvPr id="3583" name="Group"/>
          <p:cNvGrpSpPr/>
          <p:nvPr/>
        </p:nvGrpSpPr>
        <p:grpSpPr>
          <a:xfrm>
            <a:off x="7179468" y="4906357"/>
            <a:ext cx="649289" cy="620713"/>
            <a:chOff x="0" y="0"/>
            <a:chExt cx="649288" cy="620712"/>
          </a:xfrm>
        </p:grpSpPr>
        <p:sp>
          <p:nvSpPr>
            <p:cNvPr id="3581" name="Oval"/>
            <p:cNvSpPr/>
            <p:nvPr/>
          </p:nvSpPr>
          <p:spPr>
            <a:xfrm>
              <a:off x="-1" y="-1"/>
              <a:ext cx="649290" cy="620714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582" name="2"/>
            <p:cNvSpPr txBox="1"/>
            <p:nvPr/>
          </p:nvSpPr>
          <p:spPr>
            <a:xfrm>
              <a:off x="196373" y="112236"/>
              <a:ext cx="256541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2</a:t>
              </a:r>
            </a:p>
          </p:txBody>
        </p:sp>
      </p:grpSp>
      <p:grpSp>
        <p:nvGrpSpPr>
          <p:cNvPr id="3586" name="Group"/>
          <p:cNvGrpSpPr/>
          <p:nvPr/>
        </p:nvGrpSpPr>
        <p:grpSpPr>
          <a:xfrm>
            <a:off x="4798218" y="4914294"/>
            <a:ext cx="649289" cy="620715"/>
            <a:chOff x="0" y="0"/>
            <a:chExt cx="649288" cy="620714"/>
          </a:xfrm>
        </p:grpSpPr>
        <p:sp>
          <p:nvSpPr>
            <p:cNvPr id="3584" name="Oval"/>
            <p:cNvSpPr/>
            <p:nvPr/>
          </p:nvSpPr>
          <p:spPr>
            <a:xfrm>
              <a:off x="-1" y="-1"/>
              <a:ext cx="649290" cy="620716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585" name="∞"/>
            <p:cNvSpPr txBox="1"/>
            <p:nvPr/>
          </p:nvSpPr>
          <p:spPr>
            <a:xfrm>
              <a:off x="163929" y="112236"/>
              <a:ext cx="321430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¥</a:t>
              </a:r>
            </a:p>
          </p:txBody>
        </p:sp>
      </p:grpSp>
      <p:grpSp>
        <p:nvGrpSpPr>
          <p:cNvPr id="3589" name="Group"/>
          <p:cNvGrpSpPr/>
          <p:nvPr/>
        </p:nvGrpSpPr>
        <p:grpSpPr>
          <a:xfrm>
            <a:off x="7174706" y="2221894"/>
            <a:ext cx="649289" cy="620715"/>
            <a:chOff x="0" y="0"/>
            <a:chExt cx="649288" cy="620714"/>
          </a:xfrm>
        </p:grpSpPr>
        <p:sp>
          <p:nvSpPr>
            <p:cNvPr id="3587" name="Oval"/>
            <p:cNvSpPr/>
            <p:nvPr/>
          </p:nvSpPr>
          <p:spPr>
            <a:xfrm>
              <a:off x="-1" y="-1"/>
              <a:ext cx="649290" cy="620716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588" name="∞"/>
            <p:cNvSpPr txBox="1"/>
            <p:nvPr/>
          </p:nvSpPr>
          <p:spPr>
            <a:xfrm>
              <a:off x="163928" y="112236"/>
              <a:ext cx="321431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¥</a:t>
              </a:r>
            </a:p>
          </p:txBody>
        </p:sp>
      </p:grpSp>
      <p:grpSp>
        <p:nvGrpSpPr>
          <p:cNvPr id="3592" name="Group"/>
          <p:cNvGrpSpPr/>
          <p:nvPr/>
        </p:nvGrpSpPr>
        <p:grpSpPr>
          <a:xfrm>
            <a:off x="4817268" y="2221894"/>
            <a:ext cx="649289" cy="620715"/>
            <a:chOff x="0" y="0"/>
            <a:chExt cx="649288" cy="620714"/>
          </a:xfrm>
        </p:grpSpPr>
        <p:sp>
          <p:nvSpPr>
            <p:cNvPr id="3590" name="Oval"/>
            <p:cNvSpPr/>
            <p:nvPr/>
          </p:nvSpPr>
          <p:spPr>
            <a:xfrm>
              <a:off x="-1" y="-1"/>
              <a:ext cx="649290" cy="620716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591" name="6"/>
            <p:cNvSpPr txBox="1"/>
            <p:nvPr/>
          </p:nvSpPr>
          <p:spPr>
            <a:xfrm>
              <a:off x="196373" y="112236"/>
              <a:ext cx="256541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6</a:t>
              </a:r>
            </a:p>
          </p:txBody>
        </p:sp>
      </p:grpSp>
      <p:sp>
        <p:nvSpPr>
          <p:cNvPr id="3593" name="Line"/>
          <p:cNvSpPr/>
          <p:nvPr/>
        </p:nvSpPr>
        <p:spPr>
          <a:xfrm flipV="1">
            <a:off x="3818731" y="2736244"/>
            <a:ext cx="1082676" cy="996952"/>
          </a:xfrm>
          <a:prstGeom prst="line">
            <a:avLst/>
          </a:prstGeom>
          <a:ln w="101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594" name="Line"/>
          <p:cNvSpPr/>
          <p:nvPr/>
        </p:nvSpPr>
        <p:spPr>
          <a:xfrm>
            <a:off x="3877468" y="4223732"/>
            <a:ext cx="981076" cy="79375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595" name="Line"/>
          <p:cNvSpPr/>
          <p:nvPr/>
        </p:nvSpPr>
        <p:spPr>
          <a:xfrm>
            <a:off x="5104606" y="2823558"/>
            <a:ext cx="14288" cy="207803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596" name="Line"/>
          <p:cNvSpPr/>
          <p:nvPr/>
        </p:nvSpPr>
        <p:spPr>
          <a:xfrm flipV="1">
            <a:off x="7508081" y="2831494"/>
            <a:ext cx="1" cy="206375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597" name="Line"/>
          <p:cNvSpPr/>
          <p:nvPr/>
        </p:nvSpPr>
        <p:spPr>
          <a:xfrm>
            <a:off x="5449093" y="5219094"/>
            <a:ext cx="1731964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598" name="Line"/>
          <p:cNvSpPr/>
          <p:nvPr/>
        </p:nvSpPr>
        <p:spPr>
          <a:xfrm>
            <a:off x="5414168" y="2371120"/>
            <a:ext cx="1776414" cy="14288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599" name="Line"/>
          <p:cNvSpPr/>
          <p:nvPr/>
        </p:nvSpPr>
        <p:spPr>
          <a:xfrm flipV="1">
            <a:off x="5363368" y="2721957"/>
            <a:ext cx="1876426" cy="229552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600" name="Line"/>
          <p:cNvSpPr/>
          <p:nvPr/>
        </p:nvSpPr>
        <p:spPr>
          <a:xfrm flipH="1" flipV="1">
            <a:off x="3963193" y="4007832"/>
            <a:ext cx="3290889" cy="100965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601" name="6"/>
          <p:cNvSpPr txBox="1"/>
          <p:nvPr/>
        </p:nvSpPr>
        <p:spPr>
          <a:xfrm>
            <a:off x="3886993" y="2945794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6</a:t>
            </a:r>
          </a:p>
        </p:txBody>
      </p:sp>
      <p:sp>
        <p:nvSpPr>
          <p:cNvPr id="3602" name="5"/>
          <p:cNvSpPr txBox="1"/>
          <p:nvPr/>
        </p:nvSpPr>
        <p:spPr>
          <a:xfrm>
            <a:off x="6093618" y="1980594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5</a:t>
            </a:r>
          </a:p>
        </p:txBody>
      </p:sp>
      <p:sp>
        <p:nvSpPr>
          <p:cNvPr id="3603" name="–3"/>
          <p:cNvSpPr txBox="1"/>
          <p:nvPr/>
        </p:nvSpPr>
        <p:spPr>
          <a:xfrm>
            <a:off x="6785768" y="3060094"/>
            <a:ext cx="4089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–3</a:t>
            </a:r>
          </a:p>
        </p:txBody>
      </p:sp>
      <p:sp>
        <p:nvSpPr>
          <p:cNvPr id="3604" name="9"/>
          <p:cNvSpPr txBox="1"/>
          <p:nvPr/>
        </p:nvSpPr>
        <p:spPr>
          <a:xfrm>
            <a:off x="6077743" y="5154007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9</a:t>
            </a:r>
          </a:p>
        </p:txBody>
      </p:sp>
      <p:sp>
        <p:nvSpPr>
          <p:cNvPr id="3605" name="7"/>
          <p:cNvSpPr txBox="1"/>
          <p:nvPr/>
        </p:nvSpPr>
        <p:spPr>
          <a:xfrm>
            <a:off x="7495381" y="3768119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7</a:t>
            </a:r>
          </a:p>
        </p:txBody>
      </p:sp>
      <p:sp>
        <p:nvSpPr>
          <p:cNvPr id="3606" name="7"/>
          <p:cNvSpPr txBox="1"/>
          <p:nvPr/>
        </p:nvSpPr>
        <p:spPr>
          <a:xfrm>
            <a:off x="3944143" y="4476144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7</a:t>
            </a:r>
          </a:p>
        </p:txBody>
      </p:sp>
      <p:sp>
        <p:nvSpPr>
          <p:cNvPr id="3607" name="8"/>
          <p:cNvSpPr txBox="1"/>
          <p:nvPr/>
        </p:nvSpPr>
        <p:spPr>
          <a:xfrm>
            <a:off x="4793456" y="3350607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8</a:t>
            </a:r>
          </a:p>
        </p:txBody>
      </p:sp>
      <p:sp>
        <p:nvSpPr>
          <p:cNvPr id="3608" name="Line"/>
          <p:cNvSpPr/>
          <p:nvPr/>
        </p:nvSpPr>
        <p:spPr>
          <a:xfrm flipH="1" flipV="1">
            <a:off x="5434807" y="2621944"/>
            <a:ext cx="1760536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609" name="–2"/>
          <p:cNvSpPr txBox="1"/>
          <p:nvPr/>
        </p:nvSpPr>
        <p:spPr>
          <a:xfrm>
            <a:off x="5993606" y="2571144"/>
            <a:ext cx="4089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–2</a:t>
            </a:r>
          </a:p>
        </p:txBody>
      </p:sp>
      <p:sp>
        <p:nvSpPr>
          <p:cNvPr id="3610" name="Line"/>
          <p:cNvSpPr/>
          <p:nvPr/>
        </p:nvSpPr>
        <p:spPr>
          <a:xfrm>
            <a:off x="5334793" y="2766408"/>
            <a:ext cx="2019301" cy="2149476"/>
          </a:xfrm>
          <a:prstGeom prst="line">
            <a:avLst/>
          </a:prstGeom>
          <a:ln w="101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611" name="–4"/>
          <p:cNvSpPr txBox="1"/>
          <p:nvPr/>
        </p:nvSpPr>
        <p:spPr>
          <a:xfrm>
            <a:off x="6709568" y="3977669"/>
            <a:ext cx="4089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–4</a:t>
            </a:r>
          </a:p>
        </p:txBody>
      </p:sp>
      <p:sp>
        <p:nvSpPr>
          <p:cNvPr id="3612" name="2"/>
          <p:cNvSpPr txBox="1"/>
          <p:nvPr/>
        </p:nvSpPr>
        <p:spPr>
          <a:xfrm>
            <a:off x="6296818" y="4360257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2</a:t>
            </a:r>
          </a:p>
        </p:txBody>
      </p:sp>
      <p:sp>
        <p:nvSpPr>
          <p:cNvPr id="3613" name="Line"/>
          <p:cNvSpPr/>
          <p:nvPr/>
        </p:nvSpPr>
        <p:spPr>
          <a:xfrm>
            <a:off x="2322776" y="3135968"/>
            <a:ext cx="739104" cy="59133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3619" name="Group"/>
          <p:cNvGrpSpPr/>
          <p:nvPr/>
        </p:nvGrpSpPr>
        <p:grpSpPr>
          <a:xfrm>
            <a:off x="3034506" y="1805969"/>
            <a:ext cx="4624795" cy="4086931"/>
            <a:chOff x="0" y="0"/>
            <a:chExt cx="4624794" cy="4086929"/>
          </a:xfrm>
        </p:grpSpPr>
        <p:sp>
          <p:nvSpPr>
            <p:cNvPr id="3614" name="A"/>
            <p:cNvSpPr txBox="1"/>
            <p:nvPr/>
          </p:nvSpPr>
          <p:spPr>
            <a:xfrm>
              <a:off x="0" y="1962150"/>
              <a:ext cx="324257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3615" name="B"/>
            <p:cNvSpPr txBox="1"/>
            <p:nvPr/>
          </p:nvSpPr>
          <p:spPr>
            <a:xfrm>
              <a:off x="1933575" y="0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3616" name="D"/>
            <p:cNvSpPr txBox="1"/>
            <p:nvPr/>
          </p:nvSpPr>
          <p:spPr>
            <a:xfrm>
              <a:off x="4300537" y="0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D</a:t>
              </a:r>
            </a:p>
          </p:txBody>
        </p:sp>
        <p:sp>
          <p:nvSpPr>
            <p:cNvPr id="3617" name="C"/>
            <p:cNvSpPr txBox="1"/>
            <p:nvPr/>
          </p:nvSpPr>
          <p:spPr>
            <a:xfrm>
              <a:off x="1947862" y="3665537"/>
              <a:ext cx="307440" cy="421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3618" name="E"/>
            <p:cNvSpPr txBox="1"/>
            <p:nvPr/>
          </p:nvSpPr>
          <p:spPr>
            <a:xfrm>
              <a:off x="4329112" y="3651250"/>
              <a:ext cx="290325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E</a:t>
              </a:r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Dijkstra’s Algorithm"/>
          <p:cNvSpPr txBox="1">
            <a:spLocks noGrp="1"/>
          </p:cNvSpPr>
          <p:nvPr>
            <p:ph type="title"/>
          </p:nvPr>
        </p:nvSpPr>
        <p:spPr>
          <a:xfrm>
            <a:off x="2209800" y="503119"/>
            <a:ext cx="77724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Dijkstra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</a:t>
            </a:r>
          </a:p>
        </p:txBody>
      </p:sp>
      <p:sp>
        <p:nvSpPr>
          <p:cNvPr id="475" name="Start with any vertex s and greedily grow a tree T from s.…"/>
          <p:cNvSpPr txBox="1"/>
          <p:nvPr/>
        </p:nvSpPr>
        <p:spPr>
          <a:xfrm>
            <a:off x="1476657" y="1606738"/>
            <a:ext cx="9238686" cy="2757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322325" indent="-322325" defTabSz="859536">
              <a:spcBef>
                <a:spcPts val="700"/>
              </a:spcBef>
              <a:buSzPct val="100000"/>
              <a:buChar char="•"/>
              <a:defRPr sz="300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Start with any vertex s and greedily grow a tree T from s.</a:t>
            </a:r>
          </a:p>
          <a:p>
            <a:pPr marL="322325" indent="-322325" defTabSz="859536">
              <a:spcBef>
                <a:spcPts val="700"/>
              </a:spcBef>
              <a:buSzPct val="100000"/>
              <a:buChar char="•"/>
              <a:defRPr sz="300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Repeat the same process until no more nodes outside T </a:t>
            </a:r>
          </a:p>
          <a:p>
            <a:pPr marL="752094" lvl="1" indent="-322325" defTabSz="859536">
              <a:spcBef>
                <a:spcPts val="700"/>
              </a:spcBef>
              <a:buSzPct val="100000"/>
              <a:buChar char="•"/>
              <a:defRPr sz="300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Among all nodes outside T, pick a node, say v, with the </a:t>
            </a:r>
            <a:r>
              <a:rPr b="1"/>
              <a:t>shortest path length to s</a:t>
            </a:r>
            <a:r>
              <a:t> (denoted </a:t>
            </a:r>
            <a:r>
              <a:rPr i="1"/>
              <a:t>d</a:t>
            </a:r>
            <a:r>
              <a:rPr i="1" baseline="-26212"/>
              <a:t>v</a:t>
            </a:r>
            <a:r>
              <a:t>) </a:t>
            </a:r>
          </a:p>
          <a:p>
            <a:pPr marL="752094" lvl="1" indent="-322325" defTabSz="859536">
              <a:spcBef>
                <a:spcPts val="700"/>
              </a:spcBef>
              <a:buSzPct val="100000"/>
              <a:buChar char="•"/>
              <a:defRPr sz="300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Connect v to T</a:t>
            </a:r>
          </a:p>
        </p:txBody>
      </p:sp>
      <p:sp>
        <p:nvSpPr>
          <p:cNvPr id="476" name="Similar to Prim’s Algorithm except that…"/>
          <p:cNvSpPr txBox="1">
            <a:spLocks noGrp="1"/>
          </p:cNvSpPr>
          <p:nvPr>
            <p:ph type="body" sz="quarter" idx="1"/>
          </p:nvPr>
        </p:nvSpPr>
        <p:spPr>
          <a:xfrm>
            <a:off x="1776848" y="5051360"/>
            <a:ext cx="7766052" cy="1639372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 lim="800000"/>
          </a:ln>
        </p:spPr>
        <p:txBody>
          <a:bodyPr>
            <a:normAutofit/>
          </a:bodyPr>
          <a:lstStyle/>
          <a:p>
            <a:pPr marL="0" indent="0" defTabSz="667512">
              <a:spcBef>
                <a:spcPts val="500"/>
              </a:spcBef>
              <a:buSzTx/>
              <a:buNone/>
              <a:defRPr sz="2336"/>
            </a:pPr>
            <a:r>
              <a:t>Similar to Prim’s Algorithm except that </a:t>
            </a:r>
          </a:p>
          <a:p>
            <a:pPr marL="234214" indent="-234214" defTabSz="667512">
              <a:spcBef>
                <a:spcPts val="500"/>
              </a:spcBef>
              <a:defRPr sz="2336"/>
            </a:pPr>
            <a:r>
              <a:t>There is a source node s</a:t>
            </a:r>
          </a:p>
          <a:p>
            <a:pPr marL="234214" indent="-234214" defTabSz="667512">
              <a:spcBef>
                <a:spcPts val="500"/>
              </a:spcBef>
              <a:defRPr sz="2336"/>
            </a:pPr>
            <a:r>
              <a:rPr i="1"/>
              <a:t>d</a:t>
            </a:r>
            <a:r>
              <a:rPr i="1" baseline="-32027"/>
              <a:t>v</a:t>
            </a:r>
            <a:r>
              <a:t> records shortest path length to s, not the cheapest edge to T </a:t>
            </a:r>
          </a:p>
        </p:txBody>
      </p:sp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525793" y="6739919"/>
            <a:ext cx="914401" cy="269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/>
          </a:bodyPr>
          <a:lstStyle>
            <a:lvl1pPr algn="l" defTabSz="457200">
              <a:defRPr sz="1200">
                <a:solidFill>
                  <a:srgbClr val="0033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0033CC"/>
                </a:solidFill>
              </a:rPr>
              <a:t>80</a:t>
            </a:fld>
            <a:endParaRPr>
              <a:solidFill>
                <a:srgbClr val="0033CC"/>
              </a:solidFill>
            </a:endParaRPr>
          </a:p>
        </p:txBody>
      </p:sp>
      <p:sp>
        <p:nvSpPr>
          <p:cNvPr id="3622" name="Example: Dijkstra’s Algorithm Not Working"/>
          <p:cNvSpPr txBox="1">
            <a:spLocks noGrp="1"/>
          </p:cNvSpPr>
          <p:nvPr>
            <p:ph type="title"/>
          </p:nvPr>
        </p:nvSpPr>
        <p:spPr>
          <a:xfrm>
            <a:off x="1524793" y="456594"/>
            <a:ext cx="9142414" cy="914401"/>
          </a:xfrm>
          <a:prstGeom prst="rect">
            <a:avLst/>
          </a:prstGeom>
        </p:spPr>
        <p:txBody>
          <a:bodyPr>
            <a:normAutofit/>
          </a:bodyPr>
          <a:lstStyle>
            <a:lvl1pPr defTabSz="832104">
              <a:lnSpc>
                <a:spcPct val="100000"/>
              </a:lnSpc>
              <a:defRPr sz="4004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Example: Dijkstra’s Algorithm Not Working</a:t>
            </a:r>
          </a:p>
        </p:txBody>
      </p:sp>
      <p:sp>
        <p:nvSpPr>
          <p:cNvPr id="3623" name="Comp 122, Fall 2003"/>
          <p:cNvSpPr txBox="1"/>
          <p:nvPr/>
        </p:nvSpPr>
        <p:spPr>
          <a:xfrm>
            <a:off x="5326811" y="6923083"/>
            <a:ext cx="1616164" cy="287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 algn="ctr">
              <a:defRPr sz="14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33CC"/>
                </a:solidFill>
              </a:rPr>
              <a:t>Comp 122, Fall 2003</a:t>
            </a:r>
          </a:p>
        </p:txBody>
      </p:sp>
      <p:grpSp>
        <p:nvGrpSpPr>
          <p:cNvPr id="3626" name="Group"/>
          <p:cNvGrpSpPr/>
          <p:nvPr/>
        </p:nvGrpSpPr>
        <p:grpSpPr>
          <a:xfrm>
            <a:off x="3312318" y="3687157"/>
            <a:ext cx="649289" cy="620713"/>
            <a:chOff x="0" y="0"/>
            <a:chExt cx="649288" cy="620712"/>
          </a:xfrm>
        </p:grpSpPr>
        <p:sp>
          <p:nvSpPr>
            <p:cNvPr id="3624" name="Oval"/>
            <p:cNvSpPr/>
            <p:nvPr/>
          </p:nvSpPr>
          <p:spPr>
            <a:xfrm>
              <a:off x="-1" y="-1"/>
              <a:ext cx="649290" cy="620714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625" name="0"/>
            <p:cNvSpPr txBox="1"/>
            <p:nvPr/>
          </p:nvSpPr>
          <p:spPr>
            <a:xfrm>
              <a:off x="196373" y="99660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0</a:t>
              </a:r>
            </a:p>
          </p:txBody>
        </p:sp>
      </p:grpSp>
      <p:grpSp>
        <p:nvGrpSpPr>
          <p:cNvPr id="3629" name="Group"/>
          <p:cNvGrpSpPr/>
          <p:nvPr/>
        </p:nvGrpSpPr>
        <p:grpSpPr>
          <a:xfrm>
            <a:off x="7179468" y="4906357"/>
            <a:ext cx="649289" cy="620713"/>
            <a:chOff x="0" y="0"/>
            <a:chExt cx="649288" cy="620712"/>
          </a:xfrm>
        </p:grpSpPr>
        <p:sp>
          <p:nvSpPr>
            <p:cNvPr id="3627" name="Oval"/>
            <p:cNvSpPr/>
            <p:nvPr/>
          </p:nvSpPr>
          <p:spPr>
            <a:xfrm>
              <a:off x="-1" y="-1"/>
              <a:ext cx="649290" cy="620714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628" name="2"/>
            <p:cNvSpPr txBox="1"/>
            <p:nvPr/>
          </p:nvSpPr>
          <p:spPr>
            <a:xfrm>
              <a:off x="196373" y="112236"/>
              <a:ext cx="256541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2</a:t>
              </a:r>
            </a:p>
          </p:txBody>
        </p:sp>
      </p:grpSp>
      <p:grpSp>
        <p:nvGrpSpPr>
          <p:cNvPr id="3632" name="Group"/>
          <p:cNvGrpSpPr/>
          <p:nvPr/>
        </p:nvGrpSpPr>
        <p:grpSpPr>
          <a:xfrm>
            <a:off x="4798218" y="4914294"/>
            <a:ext cx="649289" cy="620715"/>
            <a:chOff x="0" y="0"/>
            <a:chExt cx="649288" cy="620714"/>
          </a:xfrm>
        </p:grpSpPr>
        <p:sp>
          <p:nvSpPr>
            <p:cNvPr id="3630" name="Oval"/>
            <p:cNvSpPr/>
            <p:nvPr/>
          </p:nvSpPr>
          <p:spPr>
            <a:xfrm>
              <a:off x="-1" y="-1"/>
              <a:ext cx="649290" cy="620716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631" name="7"/>
            <p:cNvSpPr txBox="1"/>
            <p:nvPr/>
          </p:nvSpPr>
          <p:spPr>
            <a:xfrm>
              <a:off x="196373" y="112236"/>
              <a:ext cx="256541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7</a:t>
              </a:r>
            </a:p>
          </p:txBody>
        </p:sp>
      </p:grpSp>
      <p:grpSp>
        <p:nvGrpSpPr>
          <p:cNvPr id="3635" name="Group"/>
          <p:cNvGrpSpPr/>
          <p:nvPr/>
        </p:nvGrpSpPr>
        <p:grpSpPr>
          <a:xfrm>
            <a:off x="7174706" y="2221894"/>
            <a:ext cx="649289" cy="620715"/>
            <a:chOff x="0" y="0"/>
            <a:chExt cx="649288" cy="620714"/>
          </a:xfrm>
        </p:grpSpPr>
        <p:sp>
          <p:nvSpPr>
            <p:cNvPr id="3633" name="Oval"/>
            <p:cNvSpPr/>
            <p:nvPr/>
          </p:nvSpPr>
          <p:spPr>
            <a:xfrm>
              <a:off x="-1" y="-1"/>
              <a:ext cx="649290" cy="620716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634" name="∞"/>
            <p:cNvSpPr txBox="1"/>
            <p:nvPr/>
          </p:nvSpPr>
          <p:spPr>
            <a:xfrm>
              <a:off x="163928" y="112236"/>
              <a:ext cx="321431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¥</a:t>
              </a:r>
            </a:p>
          </p:txBody>
        </p:sp>
      </p:grpSp>
      <p:grpSp>
        <p:nvGrpSpPr>
          <p:cNvPr id="3638" name="Group"/>
          <p:cNvGrpSpPr/>
          <p:nvPr/>
        </p:nvGrpSpPr>
        <p:grpSpPr>
          <a:xfrm>
            <a:off x="4817268" y="2221894"/>
            <a:ext cx="649289" cy="620715"/>
            <a:chOff x="0" y="0"/>
            <a:chExt cx="649288" cy="620714"/>
          </a:xfrm>
        </p:grpSpPr>
        <p:sp>
          <p:nvSpPr>
            <p:cNvPr id="3636" name="Oval"/>
            <p:cNvSpPr/>
            <p:nvPr/>
          </p:nvSpPr>
          <p:spPr>
            <a:xfrm>
              <a:off x="-1" y="-1"/>
              <a:ext cx="649290" cy="620716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637" name="6"/>
            <p:cNvSpPr txBox="1"/>
            <p:nvPr/>
          </p:nvSpPr>
          <p:spPr>
            <a:xfrm>
              <a:off x="196373" y="112236"/>
              <a:ext cx="256541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6</a:t>
              </a:r>
            </a:p>
          </p:txBody>
        </p:sp>
      </p:grpSp>
      <p:sp>
        <p:nvSpPr>
          <p:cNvPr id="3639" name="Line"/>
          <p:cNvSpPr/>
          <p:nvPr/>
        </p:nvSpPr>
        <p:spPr>
          <a:xfrm flipV="1">
            <a:off x="3818731" y="2736244"/>
            <a:ext cx="1082676" cy="996952"/>
          </a:xfrm>
          <a:prstGeom prst="line">
            <a:avLst/>
          </a:prstGeom>
          <a:ln w="101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640" name="Line"/>
          <p:cNvSpPr/>
          <p:nvPr/>
        </p:nvSpPr>
        <p:spPr>
          <a:xfrm>
            <a:off x="3877468" y="4223732"/>
            <a:ext cx="981076" cy="793751"/>
          </a:xfrm>
          <a:prstGeom prst="line">
            <a:avLst/>
          </a:prstGeom>
          <a:ln w="101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641" name="Line"/>
          <p:cNvSpPr/>
          <p:nvPr/>
        </p:nvSpPr>
        <p:spPr>
          <a:xfrm>
            <a:off x="5104606" y="2823558"/>
            <a:ext cx="14288" cy="207803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642" name="Line"/>
          <p:cNvSpPr/>
          <p:nvPr/>
        </p:nvSpPr>
        <p:spPr>
          <a:xfrm flipV="1">
            <a:off x="7508081" y="2831494"/>
            <a:ext cx="1" cy="206375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643" name="Line"/>
          <p:cNvSpPr/>
          <p:nvPr/>
        </p:nvSpPr>
        <p:spPr>
          <a:xfrm>
            <a:off x="5449093" y="5219094"/>
            <a:ext cx="1731964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644" name="Line"/>
          <p:cNvSpPr/>
          <p:nvPr/>
        </p:nvSpPr>
        <p:spPr>
          <a:xfrm>
            <a:off x="5414168" y="2371120"/>
            <a:ext cx="1776414" cy="14288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645" name="Line"/>
          <p:cNvSpPr/>
          <p:nvPr/>
        </p:nvSpPr>
        <p:spPr>
          <a:xfrm flipV="1">
            <a:off x="5363368" y="2721957"/>
            <a:ext cx="1876426" cy="229552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646" name="Line"/>
          <p:cNvSpPr/>
          <p:nvPr/>
        </p:nvSpPr>
        <p:spPr>
          <a:xfrm flipH="1" flipV="1">
            <a:off x="3963193" y="4007832"/>
            <a:ext cx="3290889" cy="100965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647" name="6"/>
          <p:cNvSpPr txBox="1"/>
          <p:nvPr/>
        </p:nvSpPr>
        <p:spPr>
          <a:xfrm>
            <a:off x="3886993" y="2945794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6</a:t>
            </a:r>
          </a:p>
        </p:txBody>
      </p:sp>
      <p:sp>
        <p:nvSpPr>
          <p:cNvPr id="3648" name="5"/>
          <p:cNvSpPr txBox="1"/>
          <p:nvPr/>
        </p:nvSpPr>
        <p:spPr>
          <a:xfrm>
            <a:off x="6093618" y="1980594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5</a:t>
            </a:r>
          </a:p>
        </p:txBody>
      </p:sp>
      <p:sp>
        <p:nvSpPr>
          <p:cNvPr id="3649" name="–3"/>
          <p:cNvSpPr txBox="1"/>
          <p:nvPr/>
        </p:nvSpPr>
        <p:spPr>
          <a:xfrm>
            <a:off x="6785768" y="3060094"/>
            <a:ext cx="4089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–3</a:t>
            </a:r>
          </a:p>
        </p:txBody>
      </p:sp>
      <p:sp>
        <p:nvSpPr>
          <p:cNvPr id="3650" name="9"/>
          <p:cNvSpPr txBox="1"/>
          <p:nvPr/>
        </p:nvSpPr>
        <p:spPr>
          <a:xfrm>
            <a:off x="6077743" y="5154007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9</a:t>
            </a:r>
          </a:p>
        </p:txBody>
      </p:sp>
      <p:sp>
        <p:nvSpPr>
          <p:cNvPr id="3651" name="7"/>
          <p:cNvSpPr txBox="1"/>
          <p:nvPr/>
        </p:nvSpPr>
        <p:spPr>
          <a:xfrm>
            <a:off x="7495381" y="3768119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7</a:t>
            </a:r>
          </a:p>
        </p:txBody>
      </p:sp>
      <p:sp>
        <p:nvSpPr>
          <p:cNvPr id="3652" name="7"/>
          <p:cNvSpPr txBox="1"/>
          <p:nvPr/>
        </p:nvSpPr>
        <p:spPr>
          <a:xfrm>
            <a:off x="3944143" y="4476144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7</a:t>
            </a:r>
          </a:p>
        </p:txBody>
      </p:sp>
      <p:sp>
        <p:nvSpPr>
          <p:cNvPr id="3653" name="8"/>
          <p:cNvSpPr txBox="1"/>
          <p:nvPr/>
        </p:nvSpPr>
        <p:spPr>
          <a:xfrm>
            <a:off x="4793456" y="3350607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8</a:t>
            </a:r>
          </a:p>
        </p:txBody>
      </p:sp>
      <p:sp>
        <p:nvSpPr>
          <p:cNvPr id="3654" name="Line"/>
          <p:cNvSpPr/>
          <p:nvPr/>
        </p:nvSpPr>
        <p:spPr>
          <a:xfrm flipH="1" flipV="1">
            <a:off x="5434807" y="2621944"/>
            <a:ext cx="1760536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655" name="–2"/>
          <p:cNvSpPr txBox="1"/>
          <p:nvPr/>
        </p:nvSpPr>
        <p:spPr>
          <a:xfrm>
            <a:off x="5993606" y="2571144"/>
            <a:ext cx="4089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–2</a:t>
            </a:r>
          </a:p>
        </p:txBody>
      </p:sp>
      <p:sp>
        <p:nvSpPr>
          <p:cNvPr id="3656" name="Line"/>
          <p:cNvSpPr/>
          <p:nvPr/>
        </p:nvSpPr>
        <p:spPr>
          <a:xfrm>
            <a:off x="5334793" y="2766408"/>
            <a:ext cx="2019301" cy="2149476"/>
          </a:xfrm>
          <a:prstGeom prst="line">
            <a:avLst/>
          </a:prstGeom>
          <a:ln w="101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657" name="–4"/>
          <p:cNvSpPr txBox="1"/>
          <p:nvPr/>
        </p:nvSpPr>
        <p:spPr>
          <a:xfrm>
            <a:off x="6709568" y="3977669"/>
            <a:ext cx="4089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–4</a:t>
            </a:r>
          </a:p>
        </p:txBody>
      </p:sp>
      <p:sp>
        <p:nvSpPr>
          <p:cNvPr id="3658" name="2"/>
          <p:cNvSpPr txBox="1"/>
          <p:nvPr/>
        </p:nvSpPr>
        <p:spPr>
          <a:xfrm>
            <a:off x="6296818" y="4360257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2</a:t>
            </a:r>
          </a:p>
        </p:txBody>
      </p:sp>
      <p:grpSp>
        <p:nvGrpSpPr>
          <p:cNvPr id="3664" name="Group"/>
          <p:cNvGrpSpPr/>
          <p:nvPr/>
        </p:nvGrpSpPr>
        <p:grpSpPr>
          <a:xfrm>
            <a:off x="3034506" y="1805969"/>
            <a:ext cx="4624795" cy="4086931"/>
            <a:chOff x="0" y="0"/>
            <a:chExt cx="4624794" cy="4086929"/>
          </a:xfrm>
        </p:grpSpPr>
        <p:sp>
          <p:nvSpPr>
            <p:cNvPr id="3659" name="A"/>
            <p:cNvSpPr txBox="1"/>
            <p:nvPr/>
          </p:nvSpPr>
          <p:spPr>
            <a:xfrm>
              <a:off x="0" y="1962150"/>
              <a:ext cx="324257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3660" name="B"/>
            <p:cNvSpPr txBox="1"/>
            <p:nvPr/>
          </p:nvSpPr>
          <p:spPr>
            <a:xfrm>
              <a:off x="1933575" y="0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3661" name="D"/>
            <p:cNvSpPr txBox="1"/>
            <p:nvPr/>
          </p:nvSpPr>
          <p:spPr>
            <a:xfrm>
              <a:off x="4300537" y="0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D</a:t>
              </a:r>
            </a:p>
          </p:txBody>
        </p:sp>
        <p:sp>
          <p:nvSpPr>
            <p:cNvPr id="3662" name="C"/>
            <p:cNvSpPr txBox="1"/>
            <p:nvPr/>
          </p:nvSpPr>
          <p:spPr>
            <a:xfrm>
              <a:off x="1947862" y="3665537"/>
              <a:ext cx="307440" cy="421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3663" name="E"/>
            <p:cNvSpPr txBox="1"/>
            <p:nvPr/>
          </p:nvSpPr>
          <p:spPr>
            <a:xfrm>
              <a:off x="4329112" y="3651250"/>
              <a:ext cx="290325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E</a:t>
              </a:r>
            </a:p>
          </p:txBody>
        </p:sp>
      </p:grpSp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525793" y="6739919"/>
            <a:ext cx="914401" cy="269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/>
          </a:bodyPr>
          <a:lstStyle>
            <a:lvl1pPr algn="l" defTabSz="457200">
              <a:defRPr sz="1200">
                <a:solidFill>
                  <a:srgbClr val="0033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0033CC"/>
                </a:solidFill>
              </a:rPr>
              <a:t>81</a:t>
            </a:fld>
            <a:endParaRPr>
              <a:solidFill>
                <a:srgbClr val="0033CC"/>
              </a:solidFill>
            </a:endParaRPr>
          </a:p>
        </p:txBody>
      </p:sp>
      <p:sp>
        <p:nvSpPr>
          <p:cNvPr id="3667" name="Example: Dijkstra’s Algorithm Not Working"/>
          <p:cNvSpPr txBox="1">
            <a:spLocks noGrp="1"/>
          </p:cNvSpPr>
          <p:nvPr>
            <p:ph type="title"/>
          </p:nvPr>
        </p:nvSpPr>
        <p:spPr>
          <a:xfrm>
            <a:off x="1524793" y="456594"/>
            <a:ext cx="9142414" cy="914401"/>
          </a:xfrm>
          <a:prstGeom prst="rect">
            <a:avLst/>
          </a:prstGeom>
        </p:spPr>
        <p:txBody>
          <a:bodyPr>
            <a:normAutofit/>
          </a:bodyPr>
          <a:lstStyle>
            <a:lvl1pPr defTabSz="832104">
              <a:lnSpc>
                <a:spcPct val="100000"/>
              </a:lnSpc>
              <a:defRPr sz="4004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Example: Dijkstra’s Algorithm Not Working</a:t>
            </a:r>
          </a:p>
        </p:txBody>
      </p:sp>
      <p:sp>
        <p:nvSpPr>
          <p:cNvPr id="3668" name="Comp 122, Fall 2003"/>
          <p:cNvSpPr txBox="1"/>
          <p:nvPr/>
        </p:nvSpPr>
        <p:spPr>
          <a:xfrm>
            <a:off x="5326811" y="6923083"/>
            <a:ext cx="1616164" cy="287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 algn="ctr">
              <a:defRPr sz="14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33CC"/>
                </a:solidFill>
              </a:rPr>
              <a:t>Comp 122, Fall 2003</a:t>
            </a:r>
          </a:p>
        </p:txBody>
      </p:sp>
      <p:grpSp>
        <p:nvGrpSpPr>
          <p:cNvPr id="3711" name="Group"/>
          <p:cNvGrpSpPr/>
          <p:nvPr/>
        </p:nvGrpSpPr>
        <p:grpSpPr>
          <a:xfrm>
            <a:off x="3034506" y="1805969"/>
            <a:ext cx="4794251" cy="4086931"/>
            <a:chOff x="0" y="0"/>
            <a:chExt cx="4794250" cy="4086929"/>
          </a:xfrm>
        </p:grpSpPr>
        <p:grpSp>
          <p:nvGrpSpPr>
            <p:cNvPr id="3671" name="Group"/>
            <p:cNvGrpSpPr/>
            <p:nvPr/>
          </p:nvGrpSpPr>
          <p:grpSpPr>
            <a:xfrm>
              <a:off x="4140199" y="415924"/>
              <a:ext cx="649290" cy="620716"/>
              <a:chOff x="0" y="0"/>
              <a:chExt cx="649288" cy="620714"/>
            </a:xfrm>
          </p:grpSpPr>
          <p:sp>
            <p:nvSpPr>
              <p:cNvPr id="3669" name="Oval"/>
              <p:cNvSpPr/>
              <p:nvPr/>
            </p:nvSpPr>
            <p:spPr>
              <a:xfrm>
                <a:off x="-1" y="-1"/>
                <a:ext cx="649290" cy="620716"/>
              </a:xfrm>
              <a:prstGeom prst="ellipse">
                <a:avLst/>
              </a:prstGeom>
              <a:solidFill>
                <a:srgbClr val="CCEC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3670" name="4"/>
              <p:cNvSpPr txBox="1"/>
              <p:nvPr/>
            </p:nvSpPr>
            <p:spPr>
              <a:xfrm>
                <a:off x="196373" y="112236"/>
                <a:ext cx="256541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400">
                    <a:latin typeface="Symbol"/>
                    <a:ea typeface="Symbol"/>
                    <a:cs typeface="Symbol"/>
                    <a:sym typeface="Symbol"/>
                  </a:defRPr>
                </a:lvl1pPr>
              </a:lstStyle>
              <a:p>
                <a:pPr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>
                    <a:latin typeface="Symbol"/>
                    <a:ea typeface="Symbol"/>
                    <a:cs typeface="Symbol"/>
                    <a:sym typeface="Symbol"/>
                  </a:rPr>
                  <a:t>4</a:t>
                </a:r>
              </a:p>
            </p:txBody>
          </p:sp>
        </p:grpSp>
        <p:grpSp>
          <p:nvGrpSpPr>
            <p:cNvPr id="3674" name="Group"/>
            <p:cNvGrpSpPr/>
            <p:nvPr/>
          </p:nvGrpSpPr>
          <p:grpSpPr>
            <a:xfrm>
              <a:off x="1782762" y="415924"/>
              <a:ext cx="649289" cy="620716"/>
              <a:chOff x="0" y="0"/>
              <a:chExt cx="649288" cy="620714"/>
            </a:xfrm>
          </p:grpSpPr>
          <p:sp>
            <p:nvSpPr>
              <p:cNvPr id="3672" name="Oval"/>
              <p:cNvSpPr/>
              <p:nvPr/>
            </p:nvSpPr>
            <p:spPr>
              <a:xfrm>
                <a:off x="-1" y="-1"/>
                <a:ext cx="649290" cy="620716"/>
              </a:xfrm>
              <a:prstGeom prst="ellipse">
                <a:avLst/>
              </a:prstGeom>
              <a:solidFill>
                <a:srgbClr val="CCEC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3673" name="6"/>
              <p:cNvSpPr txBox="1"/>
              <p:nvPr/>
            </p:nvSpPr>
            <p:spPr>
              <a:xfrm>
                <a:off x="196373" y="112236"/>
                <a:ext cx="256541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400">
                    <a:latin typeface="Symbol"/>
                    <a:ea typeface="Symbol"/>
                    <a:cs typeface="Symbol"/>
                    <a:sym typeface="Symbol"/>
                  </a:defRPr>
                </a:lvl1pPr>
              </a:lstStyle>
              <a:p>
                <a:pPr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>
                    <a:latin typeface="Symbol"/>
                    <a:ea typeface="Symbol"/>
                    <a:cs typeface="Symbol"/>
                    <a:sym typeface="Symbol"/>
                  </a:rPr>
                  <a:t>6</a:t>
                </a:r>
              </a:p>
            </p:txBody>
          </p:sp>
        </p:grpSp>
        <p:sp>
          <p:nvSpPr>
            <p:cNvPr id="3675" name="Line"/>
            <p:cNvSpPr/>
            <p:nvPr/>
          </p:nvSpPr>
          <p:spPr>
            <a:xfrm>
              <a:off x="2379662" y="565150"/>
              <a:ext cx="1776414" cy="1428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676" name="5"/>
            <p:cNvSpPr txBox="1"/>
            <p:nvPr/>
          </p:nvSpPr>
          <p:spPr>
            <a:xfrm>
              <a:off x="3059112" y="174625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3677" name="Line"/>
            <p:cNvSpPr/>
            <p:nvPr/>
          </p:nvSpPr>
          <p:spPr>
            <a:xfrm flipH="1" flipV="1">
              <a:off x="2400300" y="815975"/>
              <a:ext cx="176053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3710" name="Group"/>
            <p:cNvGrpSpPr/>
            <p:nvPr/>
          </p:nvGrpSpPr>
          <p:grpSpPr>
            <a:xfrm>
              <a:off x="-1" y="-1"/>
              <a:ext cx="4794252" cy="4086931"/>
              <a:chOff x="0" y="0"/>
              <a:chExt cx="4794250" cy="4086929"/>
            </a:xfrm>
          </p:grpSpPr>
          <p:grpSp>
            <p:nvGrpSpPr>
              <p:cNvPr id="3680" name="Group"/>
              <p:cNvGrpSpPr/>
              <p:nvPr/>
            </p:nvGrpSpPr>
            <p:grpSpPr>
              <a:xfrm>
                <a:off x="277812" y="1881187"/>
                <a:ext cx="649289" cy="620713"/>
                <a:chOff x="0" y="0"/>
                <a:chExt cx="649288" cy="620712"/>
              </a:xfrm>
            </p:grpSpPr>
            <p:sp>
              <p:nvSpPr>
                <p:cNvPr id="3678" name="Oval"/>
                <p:cNvSpPr/>
                <p:nvPr/>
              </p:nvSpPr>
              <p:spPr>
                <a:xfrm>
                  <a:off x="-1" y="-1"/>
                  <a:ext cx="649290" cy="620714"/>
                </a:xfrm>
                <a:prstGeom prst="ellipse">
                  <a:avLst/>
                </a:prstGeom>
                <a:solidFill>
                  <a:srgbClr val="CCEC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3679" name="0"/>
                <p:cNvSpPr txBox="1"/>
                <p:nvPr/>
              </p:nvSpPr>
              <p:spPr>
                <a:xfrm>
                  <a:off x="196373" y="99660"/>
                  <a:ext cx="256541" cy="42139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sz="2400" b="1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>
                    <a:defRPr b="0"/>
                  </a:pPr>
                  <a:r>
                    <a:rPr b="1"/>
                    <a:t>0</a:t>
                  </a:r>
                </a:p>
              </p:txBody>
            </p:sp>
          </p:grpSp>
          <p:grpSp>
            <p:nvGrpSpPr>
              <p:cNvPr id="3683" name="Group"/>
              <p:cNvGrpSpPr/>
              <p:nvPr/>
            </p:nvGrpSpPr>
            <p:grpSpPr>
              <a:xfrm>
                <a:off x="4144962" y="3100387"/>
                <a:ext cx="649289" cy="620713"/>
                <a:chOff x="0" y="0"/>
                <a:chExt cx="649288" cy="620712"/>
              </a:xfrm>
            </p:grpSpPr>
            <p:sp>
              <p:nvSpPr>
                <p:cNvPr id="3681" name="Oval"/>
                <p:cNvSpPr/>
                <p:nvPr/>
              </p:nvSpPr>
              <p:spPr>
                <a:xfrm>
                  <a:off x="-1" y="-1"/>
                  <a:ext cx="649290" cy="620714"/>
                </a:xfrm>
                <a:prstGeom prst="ellipse">
                  <a:avLst/>
                </a:prstGeom>
                <a:solidFill>
                  <a:srgbClr val="CCEC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400" b="1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3682" name="2"/>
                <p:cNvSpPr txBox="1"/>
                <p:nvPr/>
              </p:nvSpPr>
              <p:spPr>
                <a:xfrm>
                  <a:off x="196373" y="112236"/>
                  <a:ext cx="256541" cy="3962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sz="2400">
                      <a:latin typeface="Symbol"/>
                      <a:ea typeface="Symbol"/>
                      <a:cs typeface="Symbol"/>
                      <a:sym typeface="Symbol"/>
                    </a:defRPr>
                  </a:lvl1pPr>
                </a:lstStyle>
                <a:p>
                  <a:pPr>
                    <a:defRPr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r>
                    <a:rPr>
                      <a:latin typeface="Symbol"/>
                      <a:ea typeface="Symbol"/>
                      <a:cs typeface="Symbol"/>
                      <a:sym typeface="Symbol"/>
                    </a:rPr>
                    <a:t>2</a:t>
                  </a:r>
                </a:p>
              </p:txBody>
            </p:sp>
          </p:grpSp>
          <p:grpSp>
            <p:nvGrpSpPr>
              <p:cNvPr id="3686" name="Group"/>
              <p:cNvGrpSpPr/>
              <p:nvPr/>
            </p:nvGrpSpPr>
            <p:grpSpPr>
              <a:xfrm>
                <a:off x="1763712" y="3108324"/>
                <a:ext cx="649289" cy="620716"/>
                <a:chOff x="0" y="0"/>
                <a:chExt cx="649288" cy="620714"/>
              </a:xfrm>
            </p:grpSpPr>
            <p:sp>
              <p:nvSpPr>
                <p:cNvPr id="3684" name="Oval"/>
                <p:cNvSpPr/>
                <p:nvPr/>
              </p:nvSpPr>
              <p:spPr>
                <a:xfrm>
                  <a:off x="-1" y="-1"/>
                  <a:ext cx="649290" cy="620716"/>
                </a:xfrm>
                <a:prstGeom prst="ellipse">
                  <a:avLst/>
                </a:prstGeom>
                <a:solidFill>
                  <a:srgbClr val="CCEC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400" b="1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3685" name="7"/>
                <p:cNvSpPr txBox="1"/>
                <p:nvPr/>
              </p:nvSpPr>
              <p:spPr>
                <a:xfrm>
                  <a:off x="196373" y="112236"/>
                  <a:ext cx="256541" cy="3962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sz="2400">
                      <a:latin typeface="Symbol"/>
                      <a:ea typeface="Symbol"/>
                      <a:cs typeface="Symbol"/>
                      <a:sym typeface="Symbol"/>
                    </a:defRPr>
                  </a:lvl1pPr>
                </a:lstStyle>
                <a:p>
                  <a:pPr>
                    <a:defRPr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r>
                    <a:rPr>
                      <a:latin typeface="Symbol"/>
                      <a:ea typeface="Symbol"/>
                      <a:cs typeface="Symbol"/>
                      <a:sym typeface="Symbol"/>
                    </a:rPr>
                    <a:t>7</a:t>
                  </a:r>
                </a:p>
              </p:txBody>
            </p:sp>
          </p:grpSp>
          <p:sp>
            <p:nvSpPr>
              <p:cNvPr id="3687" name="Line"/>
              <p:cNvSpPr/>
              <p:nvPr/>
            </p:nvSpPr>
            <p:spPr>
              <a:xfrm flipV="1">
                <a:off x="784225" y="930274"/>
                <a:ext cx="1082676" cy="996952"/>
              </a:xfrm>
              <a:prstGeom prst="line">
                <a:avLst/>
              </a:prstGeom>
              <a:noFill/>
              <a:ln w="1016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688" name="Line"/>
              <p:cNvSpPr/>
              <p:nvPr/>
            </p:nvSpPr>
            <p:spPr>
              <a:xfrm>
                <a:off x="842961" y="2417763"/>
                <a:ext cx="981077" cy="793750"/>
              </a:xfrm>
              <a:prstGeom prst="line">
                <a:avLst/>
              </a:prstGeom>
              <a:noFill/>
              <a:ln w="1016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689" name="Line"/>
              <p:cNvSpPr/>
              <p:nvPr/>
            </p:nvSpPr>
            <p:spPr>
              <a:xfrm>
                <a:off x="2070099" y="1017588"/>
                <a:ext cx="14289" cy="207803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690" name="Line"/>
              <p:cNvSpPr/>
              <p:nvPr/>
            </p:nvSpPr>
            <p:spPr>
              <a:xfrm flipV="1">
                <a:off x="4473575" y="1025525"/>
                <a:ext cx="0" cy="206375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691" name="Line"/>
              <p:cNvSpPr/>
              <p:nvPr/>
            </p:nvSpPr>
            <p:spPr>
              <a:xfrm>
                <a:off x="2414587" y="3413125"/>
                <a:ext cx="1731964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692" name="Line"/>
              <p:cNvSpPr/>
              <p:nvPr/>
            </p:nvSpPr>
            <p:spPr>
              <a:xfrm flipV="1">
                <a:off x="2328862" y="915987"/>
                <a:ext cx="1876426" cy="2295526"/>
              </a:xfrm>
              <a:prstGeom prst="line">
                <a:avLst/>
              </a:prstGeom>
              <a:noFill/>
              <a:ln w="1016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693" name="Line"/>
              <p:cNvSpPr/>
              <p:nvPr/>
            </p:nvSpPr>
            <p:spPr>
              <a:xfrm flipH="1" flipV="1">
                <a:off x="928687" y="2201862"/>
                <a:ext cx="3290888" cy="100965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694" name="6"/>
              <p:cNvSpPr txBox="1"/>
              <p:nvPr/>
            </p:nvSpPr>
            <p:spPr>
              <a:xfrm>
                <a:off x="852487" y="1139825"/>
                <a:ext cx="256541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6</a:t>
                </a:r>
              </a:p>
            </p:txBody>
          </p:sp>
          <p:sp>
            <p:nvSpPr>
              <p:cNvPr id="3695" name="–3"/>
              <p:cNvSpPr txBox="1"/>
              <p:nvPr/>
            </p:nvSpPr>
            <p:spPr>
              <a:xfrm>
                <a:off x="3751262" y="1254125"/>
                <a:ext cx="408941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–3</a:t>
                </a:r>
              </a:p>
            </p:txBody>
          </p:sp>
          <p:sp>
            <p:nvSpPr>
              <p:cNvPr id="3696" name="9"/>
              <p:cNvSpPr txBox="1"/>
              <p:nvPr/>
            </p:nvSpPr>
            <p:spPr>
              <a:xfrm>
                <a:off x="3043237" y="3348037"/>
                <a:ext cx="256541" cy="421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9</a:t>
                </a:r>
              </a:p>
            </p:txBody>
          </p:sp>
          <p:sp>
            <p:nvSpPr>
              <p:cNvPr id="3697" name="7"/>
              <p:cNvSpPr txBox="1"/>
              <p:nvPr/>
            </p:nvSpPr>
            <p:spPr>
              <a:xfrm>
                <a:off x="4460875" y="1962150"/>
                <a:ext cx="2565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7</a:t>
                </a:r>
              </a:p>
            </p:txBody>
          </p:sp>
          <p:sp>
            <p:nvSpPr>
              <p:cNvPr id="3698" name="7"/>
              <p:cNvSpPr txBox="1"/>
              <p:nvPr/>
            </p:nvSpPr>
            <p:spPr>
              <a:xfrm>
                <a:off x="909637" y="2670175"/>
                <a:ext cx="256541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7</a:t>
                </a:r>
              </a:p>
            </p:txBody>
          </p:sp>
          <p:sp>
            <p:nvSpPr>
              <p:cNvPr id="3699" name="8"/>
              <p:cNvSpPr txBox="1"/>
              <p:nvPr/>
            </p:nvSpPr>
            <p:spPr>
              <a:xfrm>
                <a:off x="1758950" y="1544637"/>
                <a:ext cx="256540" cy="421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8</a:t>
                </a:r>
              </a:p>
            </p:txBody>
          </p:sp>
          <p:sp>
            <p:nvSpPr>
              <p:cNvPr id="3700" name="–2"/>
              <p:cNvSpPr txBox="1"/>
              <p:nvPr/>
            </p:nvSpPr>
            <p:spPr>
              <a:xfrm>
                <a:off x="2959100" y="765175"/>
                <a:ext cx="4089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–2</a:t>
                </a:r>
              </a:p>
            </p:txBody>
          </p:sp>
          <p:sp>
            <p:nvSpPr>
              <p:cNvPr id="3701" name="Line"/>
              <p:cNvSpPr/>
              <p:nvPr/>
            </p:nvSpPr>
            <p:spPr>
              <a:xfrm>
                <a:off x="2300286" y="960438"/>
                <a:ext cx="2019302" cy="2149476"/>
              </a:xfrm>
              <a:prstGeom prst="line">
                <a:avLst/>
              </a:prstGeom>
              <a:noFill/>
              <a:ln w="1016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702" name="–4"/>
              <p:cNvSpPr txBox="1"/>
              <p:nvPr/>
            </p:nvSpPr>
            <p:spPr>
              <a:xfrm>
                <a:off x="3675062" y="2171700"/>
                <a:ext cx="408941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–4</a:t>
                </a:r>
              </a:p>
            </p:txBody>
          </p:sp>
          <p:sp>
            <p:nvSpPr>
              <p:cNvPr id="3703" name="2"/>
              <p:cNvSpPr txBox="1"/>
              <p:nvPr/>
            </p:nvSpPr>
            <p:spPr>
              <a:xfrm>
                <a:off x="3262312" y="2554287"/>
                <a:ext cx="256541" cy="421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2</a:t>
                </a:r>
              </a:p>
            </p:txBody>
          </p:sp>
          <p:grpSp>
            <p:nvGrpSpPr>
              <p:cNvPr id="3709" name="Group"/>
              <p:cNvGrpSpPr/>
              <p:nvPr/>
            </p:nvGrpSpPr>
            <p:grpSpPr>
              <a:xfrm>
                <a:off x="-1" y="-1"/>
                <a:ext cx="4624796" cy="4086931"/>
                <a:chOff x="0" y="0"/>
                <a:chExt cx="4624794" cy="4086929"/>
              </a:xfrm>
            </p:grpSpPr>
            <p:sp>
              <p:nvSpPr>
                <p:cNvPr id="3704" name="A"/>
                <p:cNvSpPr txBox="1"/>
                <p:nvPr/>
              </p:nvSpPr>
              <p:spPr>
                <a:xfrm>
                  <a:off x="0" y="1962150"/>
                  <a:ext cx="324257" cy="42139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A</a:t>
                  </a:r>
                </a:p>
              </p:txBody>
            </p:sp>
            <p:sp>
              <p:nvSpPr>
                <p:cNvPr id="3705" name="B"/>
                <p:cNvSpPr txBox="1"/>
                <p:nvPr/>
              </p:nvSpPr>
              <p:spPr>
                <a:xfrm>
                  <a:off x="1933575" y="0"/>
                  <a:ext cx="307440" cy="42139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B</a:t>
                  </a:r>
                </a:p>
              </p:txBody>
            </p:sp>
            <p:sp>
              <p:nvSpPr>
                <p:cNvPr id="3706" name="D"/>
                <p:cNvSpPr txBox="1"/>
                <p:nvPr/>
              </p:nvSpPr>
              <p:spPr>
                <a:xfrm>
                  <a:off x="4300537" y="0"/>
                  <a:ext cx="324258" cy="42139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D</a:t>
                  </a:r>
                </a:p>
              </p:txBody>
            </p:sp>
            <p:sp>
              <p:nvSpPr>
                <p:cNvPr id="3707" name="C"/>
                <p:cNvSpPr txBox="1"/>
                <p:nvPr/>
              </p:nvSpPr>
              <p:spPr>
                <a:xfrm>
                  <a:off x="1947862" y="3665537"/>
                  <a:ext cx="30744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C</a:t>
                  </a:r>
                </a:p>
              </p:txBody>
            </p:sp>
            <p:sp>
              <p:nvSpPr>
                <p:cNvPr id="3708" name="E"/>
                <p:cNvSpPr txBox="1"/>
                <p:nvPr/>
              </p:nvSpPr>
              <p:spPr>
                <a:xfrm>
                  <a:off x="4329112" y="3651250"/>
                  <a:ext cx="290325" cy="42139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</p:grpSp>
      </p:grpSp>
    </p:spTree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439200" y="6627812"/>
            <a:ext cx="228800" cy="2317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82</a:t>
            </a:fld>
            <a:endParaRPr/>
          </a:p>
        </p:txBody>
      </p:sp>
      <p:sp>
        <p:nvSpPr>
          <p:cNvPr id="3714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15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525793" y="6739919"/>
            <a:ext cx="914401" cy="269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/>
          </a:bodyPr>
          <a:lstStyle>
            <a:lvl1pPr algn="l" defTabSz="457200">
              <a:defRPr sz="1200">
                <a:solidFill>
                  <a:srgbClr val="0033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0033CC"/>
                </a:solidFill>
              </a:rPr>
              <a:t>83</a:t>
            </a:fld>
            <a:endParaRPr>
              <a:solidFill>
                <a:srgbClr val="0033CC"/>
              </a:solidFill>
            </a:endParaRPr>
          </a:p>
        </p:txBody>
      </p:sp>
      <p:sp>
        <p:nvSpPr>
          <p:cNvPr id="3718" name="Example: Bellman-Ford"/>
          <p:cNvSpPr txBox="1">
            <a:spLocks noGrp="1"/>
          </p:cNvSpPr>
          <p:nvPr>
            <p:ph type="title"/>
          </p:nvPr>
        </p:nvSpPr>
        <p:spPr>
          <a:xfrm>
            <a:off x="1524793" y="456594"/>
            <a:ext cx="9142414" cy="9144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44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Example: Bellman-Ford</a:t>
            </a:r>
          </a:p>
        </p:txBody>
      </p:sp>
      <p:sp>
        <p:nvSpPr>
          <p:cNvPr id="3719" name="Comp 122, Fall 2003"/>
          <p:cNvSpPr txBox="1"/>
          <p:nvPr/>
        </p:nvSpPr>
        <p:spPr>
          <a:xfrm>
            <a:off x="5326811" y="6923083"/>
            <a:ext cx="1616164" cy="287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 algn="ctr">
              <a:defRPr sz="14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33CC"/>
                </a:solidFill>
              </a:rPr>
              <a:t>Comp 122, Fall 2003</a:t>
            </a:r>
          </a:p>
        </p:txBody>
      </p:sp>
      <p:grpSp>
        <p:nvGrpSpPr>
          <p:cNvPr id="3722" name="Group"/>
          <p:cNvGrpSpPr/>
          <p:nvPr/>
        </p:nvGrpSpPr>
        <p:grpSpPr>
          <a:xfrm>
            <a:off x="3312318" y="3687157"/>
            <a:ext cx="649289" cy="620713"/>
            <a:chOff x="0" y="0"/>
            <a:chExt cx="649288" cy="620712"/>
          </a:xfrm>
        </p:grpSpPr>
        <p:sp>
          <p:nvSpPr>
            <p:cNvPr id="3720" name="Oval"/>
            <p:cNvSpPr/>
            <p:nvPr/>
          </p:nvSpPr>
          <p:spPr>
            <a:xfrm>
              <a:off x="-1" y="-1"/>
              <a:ext cx="649290" cy="620714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721" name="0"/>
            <p:cNvSpPr txBox="1"/>
            <p:nvPr/>
          </p:nvSpPr>
          <p:spPr>
            <a:xfrm>
              <a:off x="196373" y="99660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0</a:t>
              </a:r>
            </a:p>
          </p:txBody>
        </p:sp>
      </p:grpSp>
      <p:grpSp>
        <p:nvGrpSpPr>
          <p:cNvPr id="3725" name="Group"/>
          <p:cNvGrpSpPr/>
          <p:nvPr/>
        </p:nvGrpSpPr>
        <p:grpSpPr>
          <a:xfrm>
            <a:off x="7179468" y="4906357"/>
            <a:ext cx="649289" cy="620713"/>
            <a:chOff x="0" y="0"/>
            <a:chExt cx="649288" cy="620712"/>
          </a:xfrm>
        </p:grpSpPr>
        <p:sp>
          <p:nvSpPr>
            <p:cNvPr id="3723" name="Oval"/>
            <p:cNvSpPr/>
            <p:nvPr/>
          </p:nvSpPr>
          <p:spPr>
            <a:xfrm>
              <a:off x="-1" y="-1"/>
              <a:ext cx="649290" cy="620714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724" name="∞"/>
            <p:cNvSpPr txBox="1"/>
            <p:nvPr/>
          </p:nvSpPr>
          <p:spPr>
            <a:xfrm>
              <a:off x="163929" y="112236"/>
              <a:ext cx="321430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¥</a:t>
              </a:r>
            </a:p>
          </p:txBody>
        </p:sp>
      </p:grpSp>
      <p:grpSp>
        <p:nvGrpSpPr>
          <p:cNvPr id="3728" name="Group"/>
          <p:cNvGrpSpPr/>
          <p:nvPr/>
        </p:nvGrpSpPr>
        <p:grpSpPr>
          <a:xfrm>
            <a:off x="4798218" y="4914294"/>
            <a:ext cx="649289" cy="620715"/>
            <a:chOff x="0" y="0"/>
            <a:chExt cx="649288" cy="620714"/>
          </a:xfrm>
        </p:grpSpPr>
        <p:sp>
          <p:nvSpPr>
            <p:cNvPr id="3726" name="Oval"/>
            <p:cNvSpPr/>
            <p:nvPr/>
          </p:nvSpPr>
          <p:spPr>
            <a:xfrm>
              <a:off x="-1" y="-1"/>
              <a:ext cx="649290" cy="620716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727" name="∞"/>
            <p:cNvSpPr txBox="1"/>
            <p:nvPr/>
          </p:nvSpPr>
          <p:spPr>
            <a:xfrm>
              <a:off x="163929" y="112236"/>
              <a:ext cx="321430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¥</a:t>
              </a:r>
            </a:p>
          </p:txBody>
        </p:sp>
      </p:grpSp>
      <p:grpSp>
        <p:nvGrpSpPr>
          <p:cNvPr id="3731" name="Group"/>
          <p:cNvGrpSpPr/>
          <p:nvPr/>
        </p:nvGrpSpPr>
        <p:grpSpPr>
          <a:xfrm>
            <a:off x="7174706" y="2221894"/>
            <a:ext cx="649289" cy="620715"/>
            <a:chOff x="0" y="0"/>
            <a:chExt cx="649288" cy="620714"/>
          </a:xfrm>
        </p:grpSpPr>
        <p:sp>
          <p:nvSpPr>
            <p:cNvPr id="3729" name="Oval"/>
            <p:cNvSpPr/>
            <p:nvPr/>
          </p:nvSpPr>
          <p:spPr>
            <a:xfrm>
              <a:off x="-1" y="-1"/>
              <a:ext cx="649290" cy="620716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730" name="∞"/>
            <p:cNvSpPr txBox="1"/>
            <p:nvPr/>
          </p:nvSpPr>
          <p:spPr>
            <a:xfrm>
              <a:off x="163928" y="112236"/>
              <a:ext cx="321431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¥</a:t>
              </a:r>
            </a:p>
          </p:txBody>
        </p:sp>
      </p:grpSp>
      <p:grpSp>
        <p:nvGrpSpPr>
          <p:cNvPr id="3734" name="Group"/>
          <p:cNvGrpSpPr/>
          <p:nvPr/>
        </p:nvGrpSpPr>
        <p:grpSpPr>
          <a:xfrm>
            <a:off x="4817268" y="2221894"/>
            <a:ext cx="649289" cy="620715"/>
            <a:chOff x="0" y="0"/>
            <a:chExt cx="649288" cy="620714"/>
          </a:xfrm>
        </p:grpSpPr>
        <p:sp>
          <p:nvSpPr>
            <p:cNvPr id="3732" name="Oval"/>
            <p:cNvSpPr/>
            <p:nvPr/>
          </p:nvSpPr>
          <p:spPr>
            <a:xfrm>
              <a:off x="-1" y="-1"/>
              <a:ext cx="649290" cy="620716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733" name="∞"/>
            <p:cNvSpPr txBox="1"/>
            <p:nvPr/>
          </p:nvSpPr>
          <p:spPr>
            <a:xfrm>
              <a:off x="163929" y="112236"/>
              <a:ext cx="321430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¥</a:t>
              </a:r>
            </a:p>
          </p:txBody>
        </p:sp>
      </p:grpSp>
      <p:sp>
        <p:nvSpPr>
          <p:cNvPr id="3735" name="Line"/>
          <p:cNvSpPr/>
          <p:nvPr/>
        </p:nvSpPr>
        <p:spPr>
          <a:xfrm flipV="1">
            <a:off x="3818731" y="2736244"/>
            <a:ext cx="1082676" cy="99695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736" name="Line"/>
          <p:cNvSpPr/>
          <p:nvPr/>
        </p:nvSpPr>
        <p:spPr>
          <a:xfrm>
            <a:off x="3877468" y="4223732"/>
            <a:ext cx="981076" cy="79375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737" name="Line"/>
          <p:cNvSpPr/>
          <p:nvPr/>
        </p:nvSpPr>
        <p:spPr>
          <a:xfrm>
            <a:off x="5104606" y="2823558"/>
            <a:ext cx="14288" cy="207803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738" name="Line"/>
          <p:cNvSpPr/>
          <p:nvPr/>
        </p:nvSpPr>
        <p:spPr>
          <a:xfrm flipV="1">
            <a:off x="7508081" y="2831494"/>
            <a:ext cx="1" cy="206375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739" name="Line"/>
          <p:cNvSpPr/>
          <p:nvPr/>
        </p:nvSpPr>
        <p:spPr>
          <a:xfrm>
            <a:off x="5449093" y="5219094"/>
            <a:ext cx="1731964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740" name="Line"/>
          <p:cNvSpPr/>
          <p:nvPr/>
        </p:nvSpPr>
        <p:spPr>
          <a:xfrm>
            <a:off x="5414168" y="2371120"/>
            <a:ext cx="1776414" cy="14288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741" name="Line"/>
          <p:cNvSpPr/>
          <p:nvPr/>
        </p:nvSpPr>
        <p:spPr>
          <a:xfrm flipV="1">
            <a:off x="5363368" y="2721957"/>
            <a:ext cx="1876426" cy="229552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742" name="Line"/>
          <p:cNvSpPr/>
          <p:nvPr/>
        </p:nvSpPr>
        <p:spPr>
          <a:xfrm flipH="1" flipV="1">
            <a:off x="3963193" y="4007832"/>
            <a:ext cx="3290889" cy="100965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743" name="6"/>
          <p:cNvSpPr txBox="1"/>
          <p:nvPr/>
        </p:nvSpPr>
        <p:spPr>
          <a:xfrm>
            <a:off x="3886993" y="2945794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6</a:t>
            </a:r>
          </a:p>
        </p:txBody>
      </p:sp>
      <p:sp>
        <p:nvSpPr>
          <p:cNvPr id="3744" name="5"/>
          <p:cNvSpPr txBox="1"/>
          <p:nvPr/>
        </p:nvSpPr>
        <p:spPr>
          <a:xfrm>
            <a:off x="6093618" y="1980594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5</a:t>
            </a:r>
          </a:p>
        </p:txBody>
      </p:sp>
      <p:sp>
        <p:nvSpPr>
          <p:cNvPr id="3745" name="–3"/>
          <p:cNvSpPr txBox="1"/>
          <p:nvPr/>
        </p:nvSpPr>
        <p:spPr>
          <a:xfrm>
            <a:off x="6785768" y="3060094"/>
            <a:ext cx="4089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–3</a:t>
            </a:r>
          </a:p>
        </p:txBody>
      </p:sp>
      <p:sp>
        <p:nvSpPr>
          <p:cNvPr id="3746" name="9"/>
          <p:cNvSpPr txBox="1"/>
          <p:nvPr/>
        </p:nvSpPr>
        <p:spPr>
          <a:xfrm>
            <a:off x="6077743" y="5154007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9</a:t>
            </a:r>
          </a:p>
        </p:txBody>
      </p:sp>
      <p:sp>
        <p:nvSpPr>
          <p:cNvPr id="3747" name="7"/>
          <p:cNvSpPr txBox="1"/>
          <p:nvPr/>
        </p:nvSpPr>
        <p:spPr>
          <a:xfrm>
            <a:off x="7495381" y="3768119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7</a:t>
            </a:r>
          </a:p>
        </p:txBody>
      </p:sp>
      <p:sp>
        <p:nvSpPr>
          <p:cNvPr id="3748" name="7"/>
          <p:cNvSpPr txBox="1"/>
          <p:nvPr/>
        </p:nvSpPr>
        <p:spPr>
          <a:xfrm>
            <a:off x="3944143" y="4476144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7</a:t>
            </a:r>
          </a:p>
        </p:txBody>
      </p:sp>
      <p:sp>
        <p:nvSpPr>
          <p:cNvPr id="3749" name="8"/>
          <p:cNvSpPr txBox="1"/>
          <p:nvPr/>
        </p:nvSpPr>
        <p:spPr>
          <a:xfrm>
            <a:off x="4793456" y="3350607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8</a:t>
            </a:r>
          </a:p>
        </p:txBody>
      </p:sp>
      <p:sp>
        <p:nvSpPr>
          <p:cNvPr id="3750" name="Line"/>
          <p:cNvSpPr/>
          <p:nvPr/>
        </p:nvSpPr>
        <p:spPr>
          <a:xfrm flipH="1" flipV="1">
            <a:off x="5434807" y="2621944"/>
            <a:ext cx="1760536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751" name="–2"/>
          <p:cNvSpPr txBox="1"/>
          <p:nvPr/>
        </p:nvSpPr>
        <p:spPr>
          <a:xfrm>
            <a:off x="5993606" y="2571144"/>
            <a:ext cx="4089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–2</a:t>
            </a:r>
          </a:p>
        </p:txBody>
      </p:sp>
      <p:sp>
        <p:nvSpPr>
          <p:cNvPr id="3752" name="Line"/>
          <p:cNvSpPr/>
          <p:nvPr/>
        </p:nvSpPr>
        <p:spPr>
          <a:xfrm>
            <a:off x="5334793" y="2766408"/>
            <a:ext cx="2019301" cy="214947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753" name="–4"/>
          <p:cNvSpPr txBox="1"/>
          <p:nvPr/>
        </p:nvSpPr>
        <p:spPr>
          <a:xfrm>
            <a:off x="6709568" y="3977669"/>
            <a:ext cx="4089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–4</a:t>
            </a:r>
          </a:p>
        </p:txBody>
      </p:sp>
      <p:sp>
        <p:nvSpPr>
          <p:cNvPr id="3754" name="2"/>
          <p:cNvSpPr txBox="1"/>
          <p:nvPr/>
        </p:nvSpPr>
        <p:spPr>
          <a:xfrm>
            <a:off x="6296818" y="4360257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2</a:t>
            </a:r>
          </a:p>
        </p:txBody>
      </p:sp>
      <p:grpSp>
        <p:nvGrpSpPr>
          <p:cNvPr id="3760" name="Group"/>
          <p:cNvGrpSpPr/>
          <p:nvPr/>
        </p:nvGrpSpPr>
        <p:grpSpPr>
          <a:xfrm>
            <a:off x="3034506" y="1805969"/>
            <a:ext cx="4624795" cy="4086931"/>
            <a:chOff x="0" y="0"/>
            <a:chExt cx="4624794" cy="4086929"/>
          </a:xfrm>
        </p:grpSpPr>
        <p:sp>
          <p:nvSpPr>
            <p:cNvPr id="3755" name="A"/>
            <p:cNvSpPr txBox="1"/>
            <p:nvPr/>
          </p:nvSpPr>
          <p:spPr>
            <a:xfrm>
              <a:off x="0" y="1962150"/>
              <a:ext cx="324257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3756" name="B"/>
            <p:cNvSpPr txBox="1"/>
            <p:nvPr/>
          </p:nvSpPr>
          <p:spPr>
            <a:xfrm>
              <a:off x="1933575" y="0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3757" name="D"/>
            <p:cNvSpPr txBox="1"/>
            <p:nvPr/>
          </p:nvSpPr>
          <p:spPr>
            <a:xfrm>
              <a:off x="4300537" y="0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D</a:t>
              </a:r>
            </a:p>
          </p:txBody>
        </p:sp>
        <p:sp>
          <p:nvSpPr>
            <p:cNvPr id="3758" name="C"/>
            <p:cNvSpPr txBox="1"/>
            <p:nvPr/>
          </p:nvSpPr>
          <p:spPr>
            <a:xfrm>
              <a:off x="1947862" y="3665537"/>
              <a:ext cx="307440" cy="421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3759" name="E"/>
            <p:cNvSpPr txBox="1"/>
            <p:nvPr/>
          </p:nvSpPr>
          <p:spPr>
            <a:xfrm>
              <a:off x="4329112" y="3651250"/>
              <a:ext cx="290325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E</a:t>
              </a:r>
            </a:p>
          </p:txBody>
        </p:sp>
      </p:grpSp>
    </p:spTree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525000" y="6359524"/>
            <a:ext cx="914400" cy="269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/>
          </a:bodyPr>
          <a:lstStyle>
            <a:lvl1pPr algn="l" defTabSz="457200">
              <a:defRPr sz="1200">
                <a:solidFill>
                  <a:srgbClr val="0033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0033CC"/>
                </a:solidFill>
              </a:rPr>
              <a:t>84</a:t>
            </a:fld>
            <a:endParaRPr>
              <a:solidFill>
                <a:srgbClr val="0033CC"/>
              </a:solidFill>
            </a:endParaRPr>
          </a:p>
        </p:txBody>
      </p:sp>
      <p:sp>
        <p:nvSpPr>
          <p:cNvPr id="3763" name="Example: Bellman-Ford"/>
          <p:cNvSpPr txBox="1">
            <a:spLocks noGrp="1"/>
          </p:cNvSpPr>
          <p:nvPr>
            <p:ph type="title"/>
          </p:nvPr>
        </p:nvSpPr>
        <p:spPr>
          <a:xfrm>
            <a:off x="1523999" y="76200"/>
            <a:ext cx="9142415" cy="91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44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Example: Bellman-Ford</a:t>
            </a:r>
          </a:p>
        </p:txBody>
      </p:sp>
      <p:sp>
        <p:nvSpPr>
          <p:cNvPr id="3764" name="Comp 122, Fall 2003"/>
          <p:cNvSpPr txBox="1"/>
          <p:nvPr/>
        </p:nvSpPr>
        <p:spPr>
          <a:xfrm>
            <a:off x="5326018" y="6542688"/>
            <a:ext cx="1616164" cy="287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 algn="ctr">
              <a:defRPr sz="14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33CC"/>
                </a:solidFill>
              </a:rPr>
              <a:t>Comp 122, Fall 2003</a:t>
            </a:r>
          </a:p>
        </p:txBody>
      </p:sp>
      <p:grpSp>
        <p:nvGrpSpPr>
          <p:cNvPr id="3767" name="Group"/>
          <p:cNvGrpSpPr/>
          <p:nvPr/>
        </p:nvGrpSpPr>
        <p:grpSpPr>
          <a:xfrm>
            <a:off x="3311524" y="3306763"/>
            <a:ext cx="649290" cy="620713"/>
            <a:chOff x="0" y="0"/>
            <a:chExt cx="649288" cy="620712"/>
          </a:xfrm>
        </p:grpSpPr>
        <p:sp>
          <p:nvSpPr>
            <p:cNvPr id="3765" name="Oval"/>
            <p:cNvSpPr/>
            <p:nvPr/>
          </p:nvSpPr>
          <p:spPr>
            <a:xfrm>
              <a:off x="-1" y="-1"/>
              <a:ext cx="649290" cy="620714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766" name="0"/>
            <p:cNvSpPr txBox="1"/>
            <p:nvPr/>
          </p:nvSpPr>
          <p:spPr>
            <a:xfrm>
              <a:off x="196373" y="99660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0</a:t>
              </a:r>
            </a:p>
          </p:txBody>
        </p:sp>
      </p:grpSp>
      <p:grpSp>
        <p:nvGrpSpPr>
          <p:cNvPr id="3770" name="Group"/>
          <p:cNvGrpSpPr/>
          <p:nvPr/>
        </p:nvGrpSpPr>
        <p:grpSpPr>
          <a:xfrm>
            <a:off x="7178674" y="4525962"/>
            <a:ext cx="649290" cy="620713"/>
            <a:chOff x="0" y="0"/>
            <a:chExt cx="649288" cy="620712"/>
          </a:xfrm>
        </p:grpSpPr>
        <p:sp>
          <p:nvSpPr>
            <p:cNvPr id="3768" name="Oval"/>
            <p:cNvSpPr/>
            <p:nvPr/>
          </p:nvSpPr>
          <p:spPr>
            <a:xfrm>
              <a:off x="-1" y="-1"/>
              <a:ext cx="649290" cy="620714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769" name="∞"/>
            <p:cNvSpPr txBox="1"/>
            <p:nvPr/>
          </p:nvSpPr>
          <p:spPr>
            <a:xfrm>
              <a:off x="163929" y="112236"/>
              <a:ext cx="321430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¥</a:t>
              </a:r>
            </a:p>
          </p:txBody>
        </p:sp>
      </p:grpSp>
      <p:grpSp>
        <p:nvGrpSpPr>
          <p:cNvPr id="3773" name="Group"/>
          <p:cNvGrpSpPr/>
          <p:nvPr/>
        </p:nvGrpSpPr>
        <p:grpSpPr>
          <a:xfrm>
            <a:off x="4797424" y="4533899"/>
            <a:ext cx="649290" cy="620716"/>
            <a:chOff x="0" y="0"/>
            <a:chExt cx="649288" cy="620714"/>
          </a:xfrm>
        </p:grpSpPr>
        <p:sp>
          <p:nvSpPr>
            <p:cNvPr id="3771" name="Oval"/>
            <p:cNvSpPr/>
            <p:nvPr/>
          </p:nvSpPr>
          <p:spPr>
            <a:xfrm>
              <a:off x="-1" y="-1"/>
              <a:ext cx="649290" cy="620716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772" name="7"/>
            <p:cNvSpPr txBox="1"/>
            <p:nvPr/>
          </p:nvSpPr>
          <p:spPr>
            <a:xfrm>
              <a:off x="196373" y="99660"/>
              <a:ext cx="256541" cy="421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7</a:t>
              </a:r>
            </a:p>
          </p:txBody>
        </p:sp>
      </p:grpSp>
      <p:grpSp>
        <p:nvGrpSpPr>
          <p:cNvPr id="3776" name="Group"/>
          <p:cNvGrpSpPr/>
          <p:nvPr/>
        </p:nvGrpSpPr>
        <p:grpSpPr>
          <a:xfrm>
            <a:off x="7173912" y="1841499"/>
            <a:ext cx="649289" cy="620716"/>
            <a:chOff x="0" y="0"/>
            <a:chExt cx="649288" cy="620714"/>
          </a:xfrm>
        </p:grpSpPr>
        <p:sp>
          <p:nvSpPr>
            <p:cNvPr id="3774" name="Oval"/>
            <p:cNvSpPr/>
            <p:nvPr/>
          </p:nvSpPr>
          <p:spPr>
            <a:xfrm>
              <a:off x="-1" y="-1"/>
              <a:ext cx="649290" cy="620716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775" name="∞"/>
            <p:cNvSpPr txBox="1"/>
            <p:nvPr/>
          </p:nvSpPr>
          <p:spPr>
            <a:xfrm>
              <a:off x="163928" y="112236"/>
              <a:ext cx="321431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¥</a:t>
              </a:r>
            </a:p>
          </p:txBody>
        </p:sp>
      </p:grpSp>
      <p:grpSp>
        <p:nvGrpSpPr>
          <p:cNvPr id="3779" name="Group"/>
          <p:cNvGrpSpPr/>
          <p:nvPr/>
        </p:nvGrpSpPr>
        <p:grpSpPr>
          <a:xfrm>
            <a:off x="4816474" y="1841499"/>
            <a:ext cx="649290" cy="620716"/>
            <a:chOff x="0" y="0"/>
            <a:chExt cx="649288" cy="620714"/>
          </a:xfrm>
        </p:grpSpPr>
        <p:sp>
          <p:nvSpPr>
            <p:cNvPr id="3777" name="Oval"/>
            <p:cNvSpPr/>
            <p:nvPr/>
          </p:nvSpPr>
          <p:spPr>
            <a:xfrm>
              <a:off x="-1" y="-1"/>
              <a:ext cx="649290" cy="620716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778" name="6"/>
            <p:cNvSpPr txBox="1"/>
            <p:nvPr/>
          </p:nvSpPr>
          <p:spPr>
            <a:xfrm>
              <a:off x="196373" y="99660"/>
              <a:ext cx="256541" cy="421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6</a:t>
              </a:r>
            </a:p>
          </p:txBody>
        </p:sp>
      </p:grpSp>
      <p:sp>
        <p:nvSpPr>
          <p:cNvPr id="3780" name="Line"/>
          <p:cNvSpPr/>
          <p:nvPr/>
        </p:nvSpPr>
        <p:spPr>
          <a:xfrm flipV="1">
            <a:off x="3817938" y="2355849"/>
            <a:ext cx="1082676" cy="996952"/>
          </a:xfrm>
          <a:prstGeom prst="line">
            <a:avLst/>
          </a:prstGeom>
          <a:ln w="101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781" name="Line"/>
          <p:cNvSpPr/>
          <p:nvPr/>
        </p:nvSpPr>
        <p:spPr>
          <a:xfrm>
            <a:off x="3876674" y="3843338"/>
            <a:ext cx="981077" cy="793750"/>
          </a:xfrm>
          <a:prstGeom prst="line">
            <a:avLst/>
          </a:prstGeom>
          <a:ln w="101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782" name="Line"/>
          <p:cNvSpPr/>
          <p:nvPr/>
        </p:nvSpPr>
        <p:spPr>
          <a:xfrm>
            <a:off x="5103812" y="2443163"/>
            <a:ext cx="14289" cy="207803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783" name="Line"/>
          <p:cNvSpPr/>
          <p:nvPr/>
        </p:nvSpPr>
        <p:spPr>
          <a:xfrm flipV="1">
            <a:off x="7507287" y="2451100"/>
            <a:ext cx="1" cy="206375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784" name="Line"/>
          <p:cNvSpPr/>
          <p:nvPr/>
        </p:nvSpPr>
        <p:spPr>
          <a:xfrm>
            <a:off x="5448300" y="4838700"/>
            <a:ext cx="1731964" cy="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785" name="Line"/>
          <p:cNvSpPr/>
          <p:nvPr/>
        </p:nvSpPr>
        <p:spPr>
          <a:xfrm>
            <a:off x="5413375" y="1990725"/>
            <a:ext cx="1776414" cy="14288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786" name="Line"/>
          <p:cNvSpPr/>
          <p:nvPr/>
        </p:nvSpPr>
        <p:spPr>
          <a:xfrm flipV="1">
            <a:off x="5362575" y="2341562"/>
            <a:ext cx="1876426" cy="229552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787" name="Line"/>
          <p:cNvSpPr/>
          <p:nvPr/>
        </p:nvSpPr>
        <p:spPr>
          <a:xfrm flipH="1" flipV="1">
            <a:off x="3962400" y="3627437"/>
            <a:ext cx="3290888" cy="100965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788" name="6"/>
          <p:cNvSpPr txBox="1"/>
          <p:nvPr/>
        </p:nvSpPr>
        <p:spPr>
          <a:xfrm>
            <a:off x="3886200" y="2565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6</a:t>
            </a:r>
          </a:p>
        </p:txBody>
      </p:sp>
      <p:sp>
        <p:nvSpPr>
          <p:cNvPr id="3789" name="–3"/>
          <p:cNvSpPr txBox="1"/>
          <p:nvPr/>
        </p:nvSpPr>
        <p:spPr>
          <a:xfrm>
            <a:off x="6784975" y="2679700"/>
            <a:ext cx="4089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–3</a:t>
            </a:r>
          </a:p>
        </p:txBody>
      </p:sp>
      <p:sp>
        <p:nvSpPr>
          <p:cNvPr id="3790" name="9"/>
          <p:cNvSpPr txBox="1"/>
          <p:nvPr/>
        </p:nvSpPr>
        <p:spPr>
          <a:xfrm>
            <a:off x="6076950" y="4773612"/>
            <a:ext cx="25654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9</a:t>
            </a:r>
          </a:p>
        </p:txBody>
      </p:sp>
      <p:sp>
        <p:nvSpPr>
          <p:cNvPr id="3791" name="7"/>
          <p:cNvSpPr txBox="1"/>
          <p:nvPr/>
        </p:nvSpPr>
        <p:spPr>
          <a:xfrm>
            <a:off x="7494587" y="3387725"/>
            <a:ext cx="256541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7</a:t>
            </a:r>
          </a:p>
        </p:txBody>
      </p:sp>
      <p:sp>
        <p:nvSpPr>
          <p:cNvPr id="3792" name="7"/>
          <p:cNvSpPr txBox="1"/>
          <p:nvPr/>
        </p:nvSpPr>
        <p:spPr>
          <a:xfrm>
            <a:off x="3943350" y="409575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7</a:t>
            </a:r>
          </a:p>
        </p:txBody>
      </p:sp>
      <p:sp>
        <p:nvSpPr>
          <p:cNvPr id="3793" name="8"/>
          <p:cNvSpPr txBox="1"/>
          <p:nvPr/>
        </p:nvSpPr>
        <p:spPr>
          <a:xfrm>
            <a:off x="4792662" y="2970213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8</a:t>
            </a:r>
          </a:p>
        </p:txBody>
      </p:sp>
      <p:sp>
        <p:nvSpPr>
          <p:cNvPr id="3794" name="Line"/>
          <p:cNvSpPr/>
          <p:nvPr/>
        </p:nvSpPr>
        <p:spPr>
          <a:xfrm flipH="1" flipV="1">
            <a:off x="5434013" y="2241549"/>
            <a:ext cx="176053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795" name="–2"/>
          <p:cNvSpPr txBox="1"/>
          <p:nvPr/>
        </p:nvSpPr>
        <p:spPr>
          <a:xfrm>
            <a:off x="5992812" y="2190750"/>
            <a:ext cx="408941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–2</a:t>
            </a:r>
          </a:p>
        </p:txBody>
      </p:sp>
      <p:sp>
        <p:nvSpPr>
          <p:cNvPr id="3796" name="Line"/>
          <p:cNvSpPr/>
          <p:nvPr/>
        </p:nvSpPr>
        <p:spPr>
          <a:xfrm>
            <a:off x="5333999" y="2386013"/>
            <a:ext cx="2019301" cy="214947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797" name="–4"/>
          <p:cNvSpPr txBox="1"/>
          <p:nvPr/>
        </p:nvSpPr>
        <p:spPr>
          <a:xfrm>
            <a:off x="6708775" y="3597275"/>
            <a:ext cx="4089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–4</a:t>
            </a:r>
          </a:p>
        </p:txBody>
      </p:sp>
      <p:sp>
        <p:nvSpPr>
          <p:cNvPr id="3798" name="2"/>
          <p:cNvSpPr txBox="1"/>
          <p:nvPr/>
        </p:nvSpPr>
        <p:spPr>
          <a:xfrm>
            <a:off x="6296025" y="3979862"/>
            <a:ext cx="25654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2</a:t>
            </a:r>
          </a:p>
        </p:txBody>
      </p:sp>
      <p:grpSp>
        <p:nvGrpSpPr>
          <p:cNvPr id="3804" name="Group"/>
          <p:cNvGrpSpPr/>
          <p:nvPr/>
        </p:nvGrpSpPr>
        <p:grpSpPr>
          <a:xfrm>
            <a:off x="2683566" y="1439347"/>
            <a:ext cx="4624795" cy="4086930"/>
            <a:chOff x="0" y="0"/>
            <a:chExt cx="4624794" cy="4086929"/>
          </a:xfrm>
        </p:grpSpPr>
        <p:sp>
          <p:nvSpPr>
            <p:cNvPr id="3799" name="A"/>
            <p:cNvSpPr txBox="1"/>
            <p:nvPr/>
          </p:nvSpPr>
          <p:spPr>
            <a:xfrm>
              <a:off x="0" y="1962150"/>
              <a:ext cx="324257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3800" name="B"/>
            <p:cNvSpPr txBox="1"/>
            <p:nvPr/>
          </p:nvSpPr>
          <p:spPr>
            <a:xfrm>
              <a:off x="1933575" y="0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3801" name="D"/>
            <p:cNvSpPr txBox="1"/>
            <p:nvPr/>
          </p:nvSpPr>
          <p:spPr>
            <a:xfrm>
              <a:off x="4300537" y="0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D</a:t>
              </a:r>
            </a:p>
          </p:txBody>
        </p:sp>
        <p:sp>
          <p:nvSpPr>
            <p:cNvPr id="3802" name="C"/>
            <p:cNvSpPr txBox="1"/>
            <p:nvPr/>
          </p:nvSpPr>
          <p:spPr>
            <a:xfrm>
              <a:off x="1947862" y="3665537"/>
              <a:ext cx="307440" cy="421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3803" name="E"/>
            <p:cNvSpPr txBox="1"/>
            <p:nvPr/>
          </p:nvSpPr>
          <p:spPr>
            <a:xfrm>
              <a:off x="4329112" y="3651250"/>
              <a:ext cx="290325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E</a:t>
              </a:r>
            </a:p>
          </p:txBody>
        </p:sp>
      </p:grpSp>
    </p:spTree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525000" y="6283324"/>
            <a:ext cx="914400" cy="269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/>
          </a:bodyPr>
          <a:lstStyle>
            <a:lvl1pPr algn="l" defTabSz="457200">
              <a:defRPr sz="1200">
                <a:solidFill>
                  <a:srgbClr val="0033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0033CC"/>
                </a:solidFill>
              </a:rPr>
              <a:t>85</a:t>
            </a:fld>
            <a:endParaRPr>
              <a:solidFill>
                <a:srgbClr val="0033CC"/>
              </a:solidFill>
            </a:endParaRPr>
          </a:p>
        </p:txBody>
      </p:sp>
      <p:sp>
        <p:nvSpPr>
          <p:cNvPr id="3807" name="Example: Bellman-Ford"/>
          <p:cNvSpPr txBox="1">
            <a:spLocks noGrp="1"/>
          </p:cNvSpPr>
          <p:nvPr>
            <p:ph type="title"/>
          </p:nvPr>
        </p:nvSpPr>
        <p:spPr>
          <a:xfrm>
            <a:off x="1523999" y="0"/>
            <a:ext cx="9142415" cy="91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44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Example: Bellman-Ford</a:t>
            </a:r>
          </a:p>
        </p:txBody>
      </p:sp>
      <p:sp>
        <p:nvSpPr>
          <p:cNvPr id="3808" name="Comp 122, Fall 2003"/>
          <p:cNvSpPr txBox="1"/>
          <p:nvPr/>
        </p:nvSpPr>
        <p:spPr>
          <a:xfrm>
            <a:off x="5326018" y="6466488"/>
            <a:ext cx="1616164" cy="287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 algn="ctr">
              <a:defRPr sz="14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33CC"/>
                </a:solidFill>
              </a:rPr>
              <a:t>Comp 122, Fall 2003</a:t>
            </a:r>
          </a:p>
        </p:txBody>
      </p:sp>
      <p:grpSp>
        <p:nvGrpSpPr>
          <p:cNvPr id="3811" name="Group"/>
          <p:cNvGrpSpPr/>
          <p:nvPr/>
        </p:nvGrpSpPr>
        <p:grpSpPr>
          <a:xfrm>
            <a:off x="3311524" y="3230563"/>
            <a:ext cx="649290" cy="620713"/>
            <a:chOff x="0" y="0"/>
            <a:chExt cx="649288" cy="620712"/>
          </a:xfrm>
        </p:grpSpPr>
        <p:sp>
          <p:nvSpPr>
            <p:cNvPr id="3809" name="Oval"/>
            <p:cNvSpPr/>
            <p:nvPr/>
          </p:nvSpPr>
          <p:spPr>
            <a:xfrm>
              <a:off x="-1" y="-1"/>
              <a:ext cx="649290" cy="620714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810" name="0"/>
            <p:cNvSpPr txBox="1"/>
            <p:nvPr/>
          </p:nvSpPr>
          <p:spPr>
            <a:xfrm>
              <a:off x="196373" y="99660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0</a:t>
              </a:r>
            </a:p>
          </p:txBody>
        </p:sp>
      </p:grpSp>
      <p:grpSp>
        <p:nvGrpSpPr>
          <p:cNvPr id="3814" name="Group"/>
          <p:cNvGrpSpPr/>
          <p:nvPr/>
        </p:nvGrpSpPr>
        <p:grpSpPr>
          <a:xfrm>
            <a:off x="7178674" y="4449762"/>
            <a:ext cx="649290" cy="620713"/>
            <a:chOff x="0" y="0"/>
            <a:chExt cx="649288" cy="620712"/>
          </a:xfrm>
        </p:grpSpPr>
        <p:sp>
          <p:nvSpPr>
            <p:cNvPr id="3812" name="Oval"/>
            <p:cNvSpPr/>
            <p:nvPr/>
          </p:nvSpPr>
          <p:spPr>
            <a:xfrm>
              <a:off x="-1" y="-1"/>
              <a:ext cx="649290" cy="620714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813" name="2"/>
            <p:cNvSpPr txBox="1"/>
            <p:nvPr/>
          </p:nvSpPr>
          <p:spPr>
            <a:xfrm>
              <a:off x="196373" y="99660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</a:t>
              </a:r>
            </a:p>
          </p:txBody>
        </p:sp>
      </p:grpSp>
      <p:grpSp>
        <p:nvGrpSpPr>
          <p:cNvPr id="3817" name="Group"/>
          <p:cNvGrpSpPr/>
          <p:nvPr/>
        </p:nvGrpSpPr>
        <p:grpSpPr>
          <a:xfrm>
            <a:off x="4797424" y="4457699"/>
            <a:ext cx="649290" cy="620716"/>
            <a:chOff x="0" y="0"/>
            <a:chExt cx="649288" cy="620714"/>
          </a:xfrm>
        </p:grpSpPr>
        <p:sp>
          <p:nvSpPr>
            <p:cNvPr id="3815" name="Oval"/>
            <p:cNvSpPr/>
            <p:nvPr/>
          </p:nvSpPr>
          <p:spPr>
            <a:xfrm>
              <a:off x="-1" y="-1"/>
              <a:ext cx="649290" cy="620716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816" name="7"/>
            <p:cNvSpPr txBox="1"/>
            <p:nvPr/>
          </p:nvSpPr>
          <p:spPr>
            <a:xfrm>
              <a:off x="196373" y="99660"/>
              <a:ext cx="256541" cy="421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7</a:t>
              </a:r>
            </a:p>
          </p:txBody>
        </p:sp>
      </p:grpSp>
      <p:grpSp>
        <p:nvGrpSpPr>
          <p:cNvPr id="3820" name="Group"/>
          <p:cNvGrpSpPr/>
          <p:nvPr/>
        </p:nvGrpSpPr>
        <p:grpSpPr>
          <a:xfrm>
            <a:off x="7173912" y="1765299"/>
            <a:ext cx="649289" cy="620716"/>
            <a:chOff x="0" y="0"/>
            <a:chExt cx="649288" cy="620714"/>
          </a:xfrm>
        </p:grpSpPr>
        <p:sp>
          <p:nvSpPr>
            <p:cNvPr id="3818" name="Oval"/>
            <p:cNvSpPr/>
            <p:nvPr/>
          </p:nvSpPr>
          <p:spPr>
            <a:xfrm>
              <a:off x="-1" y="-1"/>
              <a:ext cx="649290" cy="620716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819" name="4"/>
            <p:cNvSpPr txBox="1"/>
            <p:nvPr/>
          </p:nvSpPr>
          <p:spPr>
            <a:xfrm>
              <a:off x="196373" y="99660"/>
              <a:ext cx="256541" cy="421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4</a:t>
              </a:r>
            </a:p>
          </p:txBody>
        </p:sp>
      </p:grpSp>
      <p:grpSp>
        <p:nvGrpSpPr>
          <p:cNvPr id="3823" name="Group"/>
          <p:cNvGrpSpPr/>
          <p:nvPr/>
        </p:nvGrpSpPr>
        <p:grpSpPr>
          <a:xfrm>
            <a:off x="4816474" y="1765299"/>
            <a:ext cx="649290" cy="620716"/>
            <a:chOff x="0" y="0"/>
            <a:chExt cx="649288" cy="620714"/>
          </a:xfrm>
        </p:grpSpPr>
        <p:sp>
          <p:nvSpPr>
            <p:cNvPr id="3821" name="Oval"/>
            <p:cNvSpPr/>
            <p:nvPr/>
          </p:nvSpPr>
          <p:spPr>
            <a:xfrm>
              <a:off x="-1" y="-1"/>
              <a:ext cx="649290" cy="620716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822" name="6"/>
            <p:cNvSpPr txBox="1"/>
            <p:nvPr/>
          </p:nvSpPr>
          <p:spPr>
            <a:xfrm>
              <a:off x="196373" y="99660"/>
              <a:ext cx="256541" cy="421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6</a:t>
              </a:r>
            </a:p>
          </p:txBody>
        </p:sp>
      </p:grpSp>
      <p:sp>
        <p:nvSpPr>
          <p:cNvPr id="3824" name="Line"/>
          <p:cNvSpPr/>
          <p:nvPr/>
        </p:nvSpPr>
        <p:spPr>
          <a:xfrm flipV="1">
            <a:off x="3817938" y="2279649"/>
            <a:ext cx="1082676" cy="996952"/>
          </a:xfrm>
          <a:prstGeom prst="line">
            <a:avLst/>
          </a:prstGeom>
          <a:ln w="101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825" name="Line"/>
          <p:cNvSpPr/>
          <p:nvPr/>
        </p:nvSpPr>
        <p:spPr>
          <a:xfrm>
            <a:off x="3876674" y="3767138"/>
            <a:ext cx="981077" cy="793750"/>
          </a:xfrm>
          <a:prstGeom prst="line">
            <a:avLst/>
          </a:prstGeom>
          <a:ln w="101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826" name="Line"/>
          <p:cNvSpPr/>
          <p:nvPr/>
        </p:nvSpPr>
        <p:spPr>
          <a:xfrm>
            <a:off x="5103812" y="2366963"/>
            <a:ext cx="14289" cy="207803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827" name="Line"/>
          <p:cNvSpPr/>
          <p:nvPr/>
        </p:nvSpPr>
        <p:spPr>
          <a:xfrm flipV="1">
            <a:off x="7507287" y="2374900"/>
            <a:ext cx="1" cy="206375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828" name="Line"/>
          <p:cNvSpPr/>
          <p:nvPr/>
        </p:nvSpPr>
        <p:spPr>
          <a:xfrm>
            <a:off x="5448300" y="4762500"/>
            <a:ext cx="1731964" cy="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829" name="Line"/>
          <p:cNvSpPr/>
          <p:nvPr/>
        </p:nvSpPr>
        <p:spPr>
          <a:xfrm>
            <a:off x="5413375" y="1914525"/>
            <a:ext cx="1776414" cy="14288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830" name="Line"/>
          <p:cNvSpPr/>
          <p:nvPr/>
        </p:nvSpPr>
        <p:spPr>
          <a:xfrm flipV="1">
            <a:off x="5362575" y="2265362"/>
            <a:ext cx="1876426" cy="2295526"/>
          </a:xfrm>
          <a:prstGeom prst="line">
            <a:avLst/>
          </a:prstGeom>
          <a:ln w="101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831" name="Line"/>
          <p:cNvSpPr/>
          <p:nvPr/>
        </p:nvSpPr>
        <p:spPr>
          <a:xfrm flipH="1" flipV="1">
            <a:off x="3962400" y="3551237"/>
            <a:ext cx="3290888" cy="100965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832" name="6"/>
          <p:cNvSpPr txBox="1"/>
          <p:nvPr/>
        </p:nvSpPr>
        <p:spPr>
          <a:xfrm>
            <a:off x="3886200" y="24892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6</a:t>
            </a:r>
          </a:p>
        </p:txBody>
      </p:sp>
      <p:sp>
        <p:nvSpPr>
          <p:cNvPr id="3833" name="5"/>
          <p:cNvSpPr txBox="1"/>
          <p:nvPr/>
        </p:nvSpPr>
        <p:spPr>
          <a:xfrm>
            <a:off x="6092825" y="15240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5</a:t>
            </a:r>
          </a:p>
        </p:txBody>
      </p:sp>
      <p:sp>
        <p:nvSpPr>
          <p:cNvPr id="3834" name="–3"/>
          <p:cNvSpPr txBox="1"/>
          <p:nvPr/>
        </p:nvSpPr>
        <p:spPr>
          <a:xfrm>
            <a:off x="6784975" y="2603500"/>
            <a:ext cx="4089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–3</a:t>
            </a:r>
          </a:p>
        </p:txBody>
      </p:sp>
      <p:sp>
        <p:nvSpPr>
          <p:cNvPr id="3835" name="9"/>
          <p:cNvSpPr txBox="1"/>
          <p:nvPr/>
        </p:nvSpPr>
        <p:spPr>
          <a:xfrm>
            <a:off x="6076950" y="4697412"/>
            <a:ext cx="25654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9</a:t>
            </a:r>
          </a:p>
        </p:txBody>
      </p:sp>
      <p:sp>
        <p:nvSpPr>
          <p:cNvPr id="3836" name="7"/>
          <p:cNvSpPr txBox="1"/>
          <p:nvPr/>
        </p:nvSpPr>
        <p:spPr>
          <a:xfrm>
            <a:off x="7494587" y="3311525"/>
            <a:ext cx="256541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7</a:t>
            </a:r>
          </a:p>
        </p:txBody>
      </p:sp>
      <p:sp>
        <p:nvSpPr>
          <p:cNvPr id="3837" name="7"/>
          <p:cNvSpPr txBox="1"/>
          <p:nvPr/>
        </p:nvSpPr>
        <p:spPr>
          <a:xfrm>
            <a:off x="3943350" y="401955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7</a:t>
            </a:r>
          </a:p>
        </p:txBody>
      </p:sp>
      <p:sp>
        <p:nvSpPr>
          <p:cNvPr id="3838" name="8"/>
          <p:cNvSpPr txBox="1"/>
          <p:nvPr/>
        </p:nvSpPr>
        <p:spPr>
          <a:xfrm>
            <a:off x="4792662" y="2894013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8</a:t>
            </a:r>
          </a:p>
        </p:txBody>
      </p:sp>
      <p:sp>
        <p:nvSpPr>
          <p:cNvPr id="3839" name="Line"/>
          <p:cNvSpPr/>
          <p:nvPr/>
        </p:nvSpPr>
        <p:spPr>
          <a:xfrm flipH="1" flipV="1">
            <a:off x="5434013" y="2165349"/>
            <a:ext cx="176053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840" name="–2"/>
          <p:cNvSpPr txBox="1"/>
          <p:nvPr/>
        </p:nvSpPr>
        <p:spPr>
          <a:xfrm>
            <a:off x="5992812" y="2114550"/>
            <a:ext cx="408941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–2</a:t>
            </a:r>
          </a:p>
        </p:txBody>
      </p:sp>
      <p:sp>
        <p:nvSpPr>
          <p:cNvPr id="3841" name="Line"/>
          <p:cNvSpPr/>
          <p:nvPr/>
        </p:nvSpPr>
        <p:spPr>
          <a:xfrm>
            <a:off x="5333999" y="2309813"/>
            <a:ext cx="2019301" cy="2149476"/>
          </a:xfrm>
          <a:prstGeom prst="line">
            <a:avLst/>
          </a:prstGeom>
          <a:ln w="101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842" name="–4"/>
          <p:cNvSpPr txBox="1"/>
          <p:nvPr/>
        </p:nvSpPr>
        <p:spPr>
          <a:xfrm>
            <a:off x="6708775" y="3521075"/>
            <a:ext cx="4089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–4</a:t>
            </a:r>
          </a:p>
        </p:txBody>
      </p:sp>
      <p:sp>
        <p:nvSpPr>
          <p:cNvPr id="3843" name="2"/>
          <p:cNvSpPr txBox="1"/>
          <p:nvPr/>
        </p:nvSpPr>
        <p:spPr>
          <a:xfrm>
            <a:off x="6296025" y="3903662"/>
            <a:ext cx="25654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2</a:t>
            </a:r>
          </a:p>
        </p:txBody>
      </p:sp>
      <p:grpSp>
        <p:nvGrpSpPr>
          <p:cNvPr id="3849" name="Group"/>
          <p:cNvGrpSpPr/>
          <p:nvPr/>
        </p:nvGrpSpPr>
        <p:grpSpPr>
          <a:xfrm>
            <a:off x="2683566" y="1439347"/>
            <a:ext cx="4624795" cy="4086930"/>
            <a:chOff x="0" y="0"/>
            <a:chExt cx="4624794" cy="4086929"/>
          </a:xfrm>
        </p:grpSpPr>
        <p:sp>
          <p:nvSpPr>
            <p:cNvPr id="3844" name="A"/>
            <p:cNvSpPr txBox="1"/>
            <p:nvPr/>
          </p:nvSpPr>
          <p:spPr>
            <a:xfrm>
              <a:off x="0" y="1962150"/>
              <a:ext cx="324257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3845" name="B"/>
            <p:cNvSpPr txBox="1"/>
            <p:nvPr/>
          </p:nvSpPr>
          <p:spPr>
            <a:xfrm>
              <a:off x="1933575" y="0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3846" name="D"/>
            <p:cNvSpPr txBox="1"/>
            <p:nvPr/>
          </p:nvSpPr>
          <p:spPr>
            <a:xfrm>
              <a:off x="4300537" y="0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D</a:t>
              </a:r>
            </a:p>
          </p:txBody>
        </p:sp>
        <p:sp>
          <p:nvSpPr>
            <p:cNvPr id="3847" name="C"/>
            <p:cNvSpPr txBox="1"/>
            <p:nvPr/>
          </p:nvSpPr>
          <p:spPr>
            <a:xfrm>
              <a:off x="1947862" y="3665537"/>
              <a:ext cx="307440" cy="421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3848" name="E"/>
            <p:cNvSpPr txBox="1"/>
            <p:nvPr/>
          </p:nvSpPr>
          <p:spPr>
            <a:xfrm>
              <a:off x="4329112" y="3651250"/>
              <a:ext cx="290325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E</a:t>
              </a:r>
            </a:p>
          </p:txBody>
        </p:sp>
      </p:grpSp>
    </p:spTree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525000" y="6283324"/>
            <a:ext cx="914400" cy="269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/>
          </a:bodyPr>
          <a:lstStyle>
            <a:lvl1pPr algn="l" defTabSz="457200">
              <a:defRPr sz="1200">
                <a:solidFill>
                  <a:srgbClr val="0033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0033CC"/>
                </a:solidFill>
              </a:rPr>
              <a:t>86</a:t>
            </a:fld>
            <a:endParaRPr>
              <a:solidFill>
                <a:srgbClr val="0033CC"/>
              </a:solidFill>
            </a:endParaRPr>
          </a:p>
        </p:txBody>
      </p:sp>
      <p:sp>
        <p:nvSpPr>
          <p:cNvPr id="3852" name="Example: Bellman-Ford"/>
          <p:cNvSpPr txBox="1">
            <a:spLocks noGrp="1"/>
          </p:cNvSpPr>
          <p:nvPr>
            <p:ph type="title"/>
          </p:nvPr>
        </p:nvSpPr>
        <p:spPr>
          <a:xfrm>
            <a:off x="1523999" y="0"/>
            <a:ext cx="9142415" cy="91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44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Example: Bellman-Ford</a:t>
            </a:r>
          </a:p>
        </p:txBody>
      </p:sp>
      <p:sp>
        <p:nvSpPr>
          <p:cNvPr id="3853" name="Comp 122, Fall 2003"/>
          <p:cNvSpPr txBox="1"/>
          <p:nvPr/>
        </p:nvSpPr>
        <p:spPr>
          <a:xfrm>
            <a:off x="5326018" y="6466488"/>
            <a:ext cx="1616164" cy="287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 algn="ctr">
              <a:defRPr sz="14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33CC"/>
                </a:solidFill>
              </a:rPr>
              <a:t>Comp 122, Fall 2003</a:t>
            </a:r>
          </a:p>
        </p:txBody>
      </p:sp>
      <p:grpSp>
        <p:nvGrpSpPr>
          <p:cNvPr id="3856" name="Group"/>
          <p:cNvGrpSpPr/>
          <p:nvPr/>
        </p:nvGrpSpPr>
        <p:grpSpPr>
          <a:xfrm>
            <a:off x="3311524" y="3230563"/>
            <a:ext cx="649290" cy="620713"/>
            <a:chOff x="0" y="0"/>
            <a:chExt cx="649288" cy="620712"/>
          </a:xfrm>
        </p:grpSpPr>
        <p:sp>
          <p:nvSpPr>
            <p:cNvPr id="3854" name="Oval"/>
            <p:cNvSpPr/>
            <p:nvPr/>
          </p:nvSpPr>
          <p:spPr>
            <a:xfrm>
              <a:off x="-1" y="-1"/>
              <a:ext cx="649290" cy="620714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855" name="0"/>
            <p:cNvSpPr txBox="1"/>
            <p:nvPr/>
          </p:nvSpPr>
          <p:spPr>
            <a:xfrm>
              <a:off x="196373" y="99660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0</a:t>
              </a:r>
            </a:p>
          </p:txBody>
        </p:sp>
      </p:grpSp>
      <p:grpSp>
        <p:nvGrpSpPr>
          <p:cNvPr id="3859" name="Group"/>
          <p:cNvGrpSpPr/>
          <p:nvPr/>
        </p:nvGrpSpPr>
        <p:grpSpPr>
          <a:xfrm>
            <a:off x="7178674" y="4449762"/>
            <a:ext cx="649290" cy="620713"/>
            <a:chOff x="0" y="0"/>
            <a:chExt cx="649288" cy="620712"/>
          </a:xfrm>
        </p:grpSpPr>
        <p:sp>
          <p:nvSpPr>
            <p:cNvPr id="3857" name="Oval"/>
            <p:cNvSpPr/>
            <p:nvPr/>
          </p:nvSpPr>
          <p:spPr>
            <a:xfrm>
              <a:off x="-1" y="-1"/>
              <a:ext cx="649290" cy="620714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858" name="2"/>
            <p:cNvSpPr txBox="1"/>
            <p:nvPr/>
          </p:nvSpPr>
          <p:spPr>
            <a:xfrm>
              <a:off x="196373" y="99660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</a:t>
              </a:r>
            </a:p>
          </p:txBody>
        </p:sp>
      </p:grpSp>
      <p:grpSp>
        <p:nvGrpSpPr>
          <p:cNvPr id="3862" name="Group"/>
          <p:cNvGrpSpPr/>
          <p:nvPr/>
        </p:nvGrpSpPr>
        <p:grpSpPr>
          <a:xfrm>
            <a:off x="4797424" y="4457699"/>
            <a:ext cx="649290" cy="620716"/>
            <a:chOff x="0" y="0"/>
            <a:chExt cx="649288" cy="620714"/>
          </a:xfrm>
        </p:grpSpPr>
        <p:sp>
          <p:nvSpPr>
            <p:cNvPr id="3860" name="Oval"/>
            <p:cNvSpPr/>
            <p:nvPr/>
          </p:nvSpPr>
          <p:spPr>
            <a:xfrm>
              <a:off x="-1" y="-1"/>
              <a:ext cx="649290" cy="620716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861" name="7"/>
            <p:cNvSpPr txBox="1"/>
            <p:nvPr/>
          </p:nvSpPr>
          <p:spPr>
            <a:xfrm>
              <a:off x="196373" y="99660"/>
              <a:ext cx="256541" cy="421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7</a:t>
              </a:r>
            </a:p>
          </p:txBody>
        </p:sp>
      </p:grpSp>
      <p:grpSp>
        <p:nvGrpSpPr>
          <p:cNvPr id="3865" name="Group"/>
          <p:cNvGrpSpPr/>
          <p:nvPr/>
        </p:nvGrpSpPr>
        <p:grpSpPr>
          <a:xfrm>
            <a:off x="7173912" y="1765299"/>
            <a:ext cx="649289" cy="620716"/>
            <a:chOff x="0" y="0"/>
            <a:chExt cx="649288" cy="620714"/>
          </a:xfrm>
        </p:grpSpPr>
        <p:sp>
          <p:nvSpPr>
            <p:cNvPr id="3863" name="Oval"/>
            <p:cNvSpPr/>
            <p:nvPr/>
          </p:nvSpPr>
          <p:spPr>
            <a:xfrm>
              <a:off x="-1" y="-1"/>
              <a:ext cx="649290" cy="620716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864" name="4"/>
            <p:cNvSpPr txBox="1"/>
            <p:nvPr/>
          </p:nvSpPr>
          <p:spPr>
            <a:xfrm>
              <a:off x="196373" y="99660"/>
              <a:ext cx="256541" cy="421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4</a:t>
              </a:r>
            </a:p>
          </p:txBody>
        </p:sp>
      </p:grpSp>
      <p:grpSp>
        <p:nvGrpSpPr>
          <p:cNvPr id="3868" name="Group"/>
          <p:cNvGrpSpPr/>
          <p:nvPr/>
        </p:nvGrpSpPr>
        <p:grpSpPr>
          <a:xfrm>
            <a:off x="4816474" y="1765299"/>
            <a:ext cx="649290" cy="620716"/>
            <a:chOff x="0" y="0"/>
            <a:chExt cx="649288" cy="620714"/>
          </a:xfrm>
        </p:grpSpPr>
        <p:sp>
          <p:nvSpPr>
            <p:cNvPr id="3866" name="Oval"/>
            <p:cNvSpPr/>
            <p:nvPr/>
          </p:nvSpPr>
          <p:spPr>
            <a:xfrm>
              <a:off x="-1" y="-1"/>
              <a:ext cx="649290" cy="620716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867" name="2"/>
            <p:cNvSpPr txBox="1"/>
            <p:nvPr/>
          </p:nvSpPr>
          <p:spPr>
            <a:xfrm>
              <a:off x="196373" y="99660"/>
              <a:ext cx="256541" cy="421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</a:t>
              </a:r>
            </a:p>
          </p:txBody>
        </p:sp>
      </p:grpSp>
      <p:sp>
        <p:nvSpPr>
          <p:cNvPr id="3869" name="Line"/>
          <p:cNvSpPr/>
          <p:nvPr/>
        </p:nvSpPr>
        <p:spPr>
          <a:xfrm flipV="1">
            <a:off x="3817938" y="2279649"/>
            <a:ext cx="1082676" cy="996952"/>
          </a:xfrm>
          <a:prstGeom prst="line">
            <a:avLst/>
          </a:prstGeom>
          <a:ln w="101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870" name="Line"/>
          <p:cNvSpPr/>
          <p:nvPr/>
        </p:nvSpPr>
        <p:spPr>
          <a:xfrm>
            <a:off x="3876674" y="3767138"/>
            <a:ext cx="981077" cy="793750"/>
          </a:xfrm>
          <a:prstGeom prst="line">
            <a:avLst/>
          </a:prstGeom>
          <a:ln w="101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871" name="Line"/>
          <p:cNvSpPr/>
          <p:nvPr/>
        </p:nvSpPr>
        <p:spPr>
          <a:xfrm>
            <a:off x="5103812" y="2366963"/>
            <a:ext cx="14289" cy="207803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872" name="Line"/>
          <p:cNvSpPr/>
          <p:nvPr/>
        </p:nvSpPr>
        <p:spPr>
          <a:xfrm flipV="1">
            <a:off x="7507287" y="2374900"/>
            <a:ext cx="1" cy="206375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873" name="Line"/>
          <p:cNvSpPr/>
          <p:nvPr/>
        </p:nvSpPr>
        <p:spPr>
          <a:xfrm>
            <a:off x="5448300" y="4762500"/>
            <a:ext cx="1731964" cy="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874" name="Line"/>
          <p:cNvSpPr/>
          <p:nvPr/>
        </p:nvSpPr>
        <p:spPr>
          <a:xfrm>
            <a:off x="5413375" y="1914525"/>
            <a:ext cx="1776414" cy="14288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875" name="Line"/>
          <p:cNvSpPr/>
          <p:nvPr/>
        </p:nvSpPr>
        <p:spPr>
          <a:xfrm flipV="1">
            <a:off x="5362575" y="2265362"/>
            <a:ext cx="1876426" cy="2295526"/>
          </a:xfrm>
          <a:prstGeom prst="line">
            <a:avLst/>
          </a:prstGeom>
          <a:ln w="101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876" name="Line"/>
          <p:cNvSpPr/>
          <p:nvPr/>
        </p:nvSpPr>
        <p:spPr>
          <a:xfrm flipH="1" flipV="1">
            <a:off x="3962400" y="3551237"/>
            <a:ext cx="3290888" cy="100965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877" name="6"/>
          <p:cNvSpPr txBox="1"/>
          <p:nvPr/>
        </p:nvSpPr>
        <p:spPr>
          <a:xfrm>
            <a:off x="3886200" y="24892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6</a:t>
            </a:r>
          </a:p>
        </p:txBody>
      </p:sp>
      <p:sp>
        <p:nvSpPr>
          <p:cNvPr id="3878" name="5"/>
          <p:cNvSpPr txBox="1"/>
          <p:nvPr/>
        </p:nvSpPr>
        <p:spPr>
          <a:xfrm>
            <a:off x="6092825" y="15240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5</a:t>
            </a:r>
          </a:p>
        </p:txBody>
      </p:sp>
      <p:sp>
        <p:nvSpPr>
          <p:cNvPr id="3879" name="–3"/>
          <p:cNvSpPr txBox="1"/>
          <p:nvPr/>
        </p:nvSpPr>
        <p:spPr>
          <a:xfrm>
            <a:off x="6784975" y="2603500"/>
            <a:ext cx="4089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–3</a:t>
            </a:r>
          </a:p>
        </p:txBody>
      </p:sp>
      <p:sp>
        <p:nvSpPr>
          <p:cNvPr id="3880" name="9"/>
          <p:cNvSpPr txBox="1"/>
          <p:nvPr/>
        </p:nvSpPr>
        <p:spPr>
          <a:xfrm>
            <a:off x="6076950" y="4697412"/>
            <a:ext cx="25654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9</a:t>
            </a:r>
          </a:p>
        </p:txBody>
      </p:sp>
      <p:sp>
        <p:nvSpPr>
          <p:cNvPr id="3881" name="7"/>
          <p:cNvSpPr txBox="1"/>
          <p:nvPr/>
        </p:nvSpPr>
        <p:spPr>
          <a:xfrm>
            <a:off x="7494587" y="3311525"/>
            <a:ext cx="256541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7</a:t>
            </a:r>
          </a:p>
        </p:txBody>
      </p:sp>
      <p:sp>
        <p:nvSpPr>
          <p:cNvPr id="3882" name="7"/>
          <p:cNvSpPr txBox="1"/>
          <p:nvPr/>
        </p:nvSpPr>
        <p:spPr>
          <a:xfrm>
            <a:off x="3943350" y="401955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7</a:t>
            </a:r>
          </a:p>
        </p:txBody>
      </p:sp>
      <p:sp>
        <p:nvSpPr>
          <p:cNvPr id="3883" name="8"/>
          <p:cNvSpPr txBox="1"/>
          <p:nvPr/>
        </p:nvSpPr>
        <p:spPr>
          <a:xfrm>
            <a:off x="4792662" y="2894013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8</a:t>
            </a:r>
          </a:p>
        </p:txBody>
      </p:sp>
      <p:sp>
        <p:nvSpPr>
          <p:cNvPr id="3884" name="Line"/>
          <p:cNvSpPr/>
          <p:nvPr/>
        </p:nvSpPr>
        <p:spPr>
          <a:xfrm flipH="1" flipV="1">
            <a:off x="5434013" y="2165349"/>
            <a:ext cx="1760537" cy="1"/>
          </a:xfrm>
          <a:prstGeom prst="line">
            <a:avLst/>
          </a:prstGeom>
          <a:ln w="101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885" name="–2"/>
          <p:cNvSpPr txBox="1"/>
          <p:nvPr/>
        </p:nvSpPr>
        <p:spPr>
          <a:xfrm>
            <a:off x="5992812" y="2114550"/>
            <a:ext cx="408941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–2</a:t>
            </a:r>
          </a:p>
        </p:txBody>
      </p:sp>
      <p:sp>
        <p:nvSpPr>
          <p:cNvPr id="3886" name="Line"/>
          <p:cNvSpPr/>
          <p:nvPr/>
        </p:nvSpPr>
        <p:spPr>
          <a:xfrm>
            <a:off x="5333999" y="2309813"/>
            <a:ext cx="2019301" cy="2149476"/>
          </a:xfrm>
          <a:prstGeom prst="line">
            <a:avLst/>
          </a:prstGeom>
          <a:ln w="101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887" name="–4"/>
          <p:cNvSpPr txBox="1"/>
          <p:nvPr/>
        </p:nvSpPr>
        <p:spPr>
          <a:xfrm>
            <a:off x="6708775" y="3521075"/>
            <a:ext cx="4089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–4</a:t>
            </a:r>
          </a:p>
        </p:txBody>
      </p:sp>
      <p:sp>
        <p:nvSpPr>
          <p:cNvPr id="3888" name="2"/>
          <p:cNvSpPr txBox="1"/>
          <p:nvPr/>
        </p:nvSpPr>
        <p:spPr>
          <a:xfrm>
            <a:off x="6296025" y="3903662"/>
            <a:ext cx="25654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2</a:t>
            </a:r>
          </a:p>
        </p:txBody>
      </p:sp>
      <p:grpSp>
        <p:nvGrpSpPr>
          <p:cNvPr id="3894" name="Group"/>
          <p:cNvGrpSpPr/>
          <p:nvPr/>
        </p:nvGrpSpPr>
        <p:grpSpPr>
          <a:xfrm>
            <a:off x="2683566" y="1439347"/>
            <a:ext cx="4624795" cy="4086930"/>
            <a:chOff x="0" y="0"/>
            <a:chExt cx="4624794" cy="4086929"/>
          </a:xfrm>
        </p:grpSpPr>
        <p:sp>
          <p:nvSpPr>
            <p:cNvPr id="3889" name="A"/>
            <p:cNvSpPr txBox="1"/>
            <p:nvPr/>
          </p:nvSpPr>
          <p:spPr>
            <a:xfrm>
              <a:off x="0" y="1962150"/>
              <a:ext cx="324257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3890" name="B"/>
            <p:cNvSpPr txBox="1"/>
            <p:nvPr/>
          </p:nvSpPr>
          <p:spPr>
            <a:xfrm>
              <a:off x="1933575" y="0"/>
              <a:ext cx="3074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3891" name="D"/>
            <p:cNvSpPr txBox="1"/>
            <p:nvPr/>
          </p:nvSpPr>
          <p:spPr>
            <a:xfrm>
              <a:off x="4300537" y="0"/>
              <a:ext cx="324258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D</a:t>
              </a:r>
            </a:p>
          </p:txBody>
        </p:sp>
        <p:sp>
          <p:nvSpPr>
            <p:cNvPr id="3892" name="C"/>
            <p:cNvSpPr txBox="1"/>
            <p:nvPr/>
          </p:nvSpPr>
          <p:spPr>
            <a:xfrm>
              <a:off x="1947862" y="3665537"/>
              <a:ext cx="307440" cy="421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3893" name="E"/>
            <p:cNvSpPr txBox="1"/>
            <p:nvPr/>
          </p:nvSpPr>
          <p:spPr>
            <a:xfrm>
              <a:off x="4329112" y="3651250"/>
              <a:ext cx="290325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E</a:t>
              </a:r>
            </a:p>
          </p:txBody>
        </p:sp>
      </p:grpSp>
    </p:spTree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525000" y="6283324"/>
            <a:ext cx="914400" cy="269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/>
          </a:bodyPr>
          <a:lstStyle>
            <a:lvl1pPr algn="l" defTabSz="457200">
              <a:defRPr sz="1200">
                <a:solidFill>
                  <a:srgbClr val="0033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0033CC"/>
                </a:solidFill>
              </a:rPr>
              <a:t>87</a:t>
            </a:fld>
            <a:endParaRPr>
              <a:solidFill>
                <a:srgbClr val="0033CC"/>
              </a:solidFill>
            </a:endParaRPr>
          </a:p>
        </p:txBody>
      </p:sp>
      <p:sp>
        <p:nvSpPr>
          <p:cNvPr id="3897" name="Example: Bellman-Ford"/>
          <p:cNvSpPr txBox="1">
            <a:spLocks noGrp="1"/>
          </p:cNvSpPr>
          <p:nvPr>
            <p:ph type="title"/>
          </p:nvPr>
        </p:nvSpPr>
        <p:spPr>
          <a:xfrm>
            <a:off x="1523999" y="0"/>
            <a:ext cx="9142415" cy="91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44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Example: Bellman-Ford</a:t>
            </a:r>
          </a:p>
        </p:txBody>
      </p:sp>
      <p:sp>
        <p:nvSpPr>
          <p:cNvPr id="3898" name="Comp 122, Fall 2003"/>
          <p:cNvSpPr txBox="1"/>
          <p:nvPr/>
        </p:nvSpPr>
        <p:spPr>
          <a:xfrm>
            <a:off x="5326018" y="6466488"/>
            <a:ext cx="1616164" cy="287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 algn="ctr">
              <a:defRPr sz="14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33CC"/>
                </a:solidFill>
              </a:rPr>
              <a:t>Comp 122, Fall 2003</a:t>
            </a:r>
          </a:p>
        </p:txBody>
      </p:sp>
      <p:grpSp>
        <p:nvGrpSpPr>
          <p:cNvPr id="3901" name="Group"/>
          <p:cNvGrpSpPr/>
          <p:nvPr/>
        </p:nvGrpSpPr>
        <p:grpSpPr>
          <a:xfrm>
            <a:off x="3311524" y="3230563"/>
            <a:ext cx="649290" cy="620713"/>
            <a:chOff x="0" y="0"/>
            <a:chExt cx="649288" cy="620712"/>
          </a:xfrm>
        </p:grpSpPr>
        <p:sp>
          <p:nvSpPr>
            <p:cNvPr id="3899" name="Oval"/>
            <p:cNvSpPr/>
            <p:nvPr/>
          </p:nvSpPr>
          <p:spPr>
            <a:xfrm>
              <a:off x="-1" y="-1"/>
              <a:ext cx="649290" cy="620714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900" name="0"/>
            <p:cNvSpPr txBox="1"/>
            <p:nvPr/>
          </p:nvSpPr>
          <p:spPr>
            <a:xfrm>
              <a:off x="196373" y="99660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0</a:t>
              </a:r>
            </a:p>
          </p:txBody>
        </p:sp>
      </p:grpSp>
      <p:grpSp>
        <p:nvGrpSpPr>
          <p:cNvPr id="3904" name="Group"/>
          <p:cNvGrpSpPr/>
          <p:nvPr/>
        </p:nvGrpSpPr>
        <p:grpSpPr>
          <a:xfrm>
            <a:off x="7178674" y="4449762"/>
            <a:ext cx="649290" cy="620713"/>
            <a:chOff x="0" y="0"/>
            <a:chExt cx="649288" cy="620712"/>
          </a:xfrm>
        </p:grpSpPr>
        <p:sp>
          <p:nvSpPr>
            <p:cNvPr id="3902" name="Oval"/>
            <p:cNvSpPr/>
            <p:nvPr/>
          </p:nvSpPr>
          <p:spPr>
            <a:xfrm>
              <a:off x="-1" y="-1"/>
              <a:ext cx="649290" cy="620714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903" name="-2"/>
            <p:cNvSpPr txBox="1"/>
            <p:nvPr/>
          </p:nvSpPr>
          <p:spPr>
            <a:xfrm>
              <a:off x="98017" y="38587"/>
              <a:ext cx="453254" cy="5435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3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-2</a:t>
              </a:r>
            </a:p>
          </p:txBody>
        </p:sp>
      </p:grpSp>
      <p:grpSp>
        <p:nvGrpSpPr>
          <p:cNvPr id="3907" name="Group"/>
          <p:cNvGrpSpPr/>
          <p:nvPr/>
        </p:nvGrpSpPr>
        <p:grpSpPr>
          <a:xfrm>
            <a:off x="4797424" y="4457699"/>
            <a:ext cx="649290" cy="620716"/>
            <a:chOff x="0" y="0"/>
            <a:chExt cx="649288" cy="620714"/>
          </a:xfrm>
        </p:grpSpPr>
        <p:sp>
          <p:nvSpPr>
            <p:cNvPr id="3905" name="Oval"/>
            <p:cNvSpPr/>
            <p:nvPr/>
          </p:nvSpPr>
          <p:spPr>
            <a:xfrm>
              <a:off x="-1" y="-1"/>
              <a:ext cx="649290" cy="620716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906" name="7"/>
            <p:cNvSpPr txBox="1"/>
            <p:nvPr/>
          </p:nvSpPr>
          <p:spPr>
            <a:xfrm>
              <a:off x="196373" y="99660"/>
              <a:ext cx="256541" cy="421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7</a:t>
              </a:r>
            </a:p>
          </p:txBody>
        </p:sp>
      </p:grpSp>
      <p:grpSp>
        <p:nvGrpSpPr>
          <p:cNvPr id="3910" name="Group"/>
          <p:cNvGrpSpPr/>
          <p:nvPr/>
        </p:nvGrpSpPr>
        <p:grpSpPr>
          <a:xfrm>
            <a:off x="7173912" y="1765299"/>
            <a:ext cx="649289" cy="620716"/>
            <a:chOff x="0" y="0"/>
            <a:chExt cx="649288" cy="620714"/>
          </a:xfrm>
        </p:grpSpPr>
        <p:sp>
          <p:nvSpPr>
            <p:cNvPr id="3908" name="Oval"/>
            <p:cNvSpPr/>
            <p:nvPr/>
          </p:nvSpPr>
          <p:spPr>
            <a:xfrm>
              <a:off x="-1" y="-1"/>
              <a:ext cx="649290" cy="620716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909" name="4"/>
            <p:cNvSpPr txBox="1"/>
            <p:nvPr/>
          </p:nvSpPr>
          <p:spPr>
            <a:xfrm>
              <a:off x="196373" y="99660"/>
              <a:ext cx="256541" cy="421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4</a:t>
              </a:r>
            </a:p>
          </p:txBody>
        </p:sp>
      </p:grpSp>
      <p:grpSp>
        <p:nvGrpSpPr>
          <p:cNvPr id="3913" name="Group"/>
          <p:cNvGrpSpPr/>
          <p:nvPr/>
        </p:nvGrpSpPr>
        <p:grpSpPr>
          <a:xfrm>
            <a:off x="4816474" y="1765299"/>
            <a:ext cx="649290" cy="620716"/>
            <a:chOff x="0" y="0"/>
            <a:chExt cx="649288" cy="620714"/>
          </a:xfrm>
        </p:grpSpPr>
        <p:sp>
          <p:nvSpPr>
            <p:cNvPr id="3911" name="Oval"/>
            <p:cNvSpPr/>
            <p:nvPr/>
          </p:nvSpPr>
          <p:spPr>
            <a:xfrm>
              <a:off x="-1" y="-1"/>
              <a:ext cx="649290" cy="620716"/>
            </a:xfrm>
            <a:prstGeom prst="ellipse">
              <a:avLst/>
            </a:prstGeom>
            <a:solidFill>
              <a:srgbClr val="CCE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912" name="2"/>
            <p:cNvSpPr txBox="1"/>
            <p:nvPr/>
          </p:nvSpPr>
          <p:spPr>
            <a:xfrm>
              <a:off x="196373" y="99660"/>
              <a:ext cx="256541" cy="421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</a:t>
              </a:r>
            </a:p>
          </p:txBody>
        </p:sp>
      </p:grpSp>
      <p:sp>
        <p:nvSpPr>
          <p:cNvPr id="3914" name="Line"/>
          <p:cNvSpPr/>
          <p:nvPr/>
        </p:nvSpPr>
        <p:spPr>
          <a:xfrm flipV="1">
            <a:off x="3817938" y="2279649"/>
            <a:ext cx="1082676" cy="996952"/>
          </a:xfrm>
          <a:prstGeom prst="line">
            <a:avLst/>
          </a:prstGeom>
          <a:ln w="101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15" name="Line"/>
          <p:cNvSpPr/>
          <p:nvPr/>
        </p:nvSpPr>
        <p:spPr>
          <a:xfrm>
            <a:off x="3876674" y="3767138"/>
            <a:ext cx="981077" cy="793750"/>
          </a:xfrm>
          <a:prstGeom prst="line">
            <a:avLst/>
          </a:prstGeom>
          <a:ln w="101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16" name="Line"/>
          <p:cNvSpPr/>
          <p:nvPr/>
        </p:nvSpPr>
        <p:spPr>
          <a:xfrm>
            <a:off x="5103812" y="2366963"/>
            <a:ext cx="14289" cy="207803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17" name="Line"/>
          <p:cNvSpPr/>
          <p:nvPr/>
        </p:nvSpPr>
        <p:spPr>
          <a:xfrm flipV="1">
            <a:off x="7507287" y="2374900"/>
            <a:ext cx="1" cy="206375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18" name="Line"/>
          <p:cNvSpPr/>
          <p:nvPr/>
        </p:nvSpPr>
        <p:spPr>
          <a:xfrm>
            <a:off x="5448300" y="4762500"/>
            <a:ext cx="1731964" cy="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19" name="Line"/>
          <p:cNvSpPr/>
          <p:nvPr/>
        </p:nvSpPr>
        <p:spPr>
          <a:xfrm>
            <a:off x="5413375" y="1914525"/>
            <a:ext cx="1776414" cy="14288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20" name="Line"/>
          <p:cNvSpPr/>
          <p:nvPr/>
        </p:nvSpPr>
        <p:spPr>
          <a:xfrm flipV="1">
            <a:off x="5362575" y="2265362"/>
            <a:ext cx="1876426" cy="2295526"/>
          </a:xfrm>
          <a:prstGeom prst="line">
            <a:avLst/>
          </a:prstGeom>
          <a:ln w="101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21" name="Line"/>
          <p:cNvSpPr/>
          <p:nvPr/>
        </p:nvSpPr>
        <p:spPr>
          <a:xfrm flipH="1" flipV="1">
            <a:off x="3962400" y="3551237"/>
            <a:ext cx="3290888" cy="100965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22" name="A"/>
          <p:cNvSpPr txBox="1"/>
          <p:nvPr/>
        </p:nvSpPr>
        <p:spPr>
          <a:xfrm>
            <a:off x="3033712" y="3311525"/>
            <a:ext cx="324258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</a:t>
            </a:r>
          </a:p>
        </p:txBody>
      </p:sp>
      <p:sp>
        <p:nvSpPr>
          <p:cNvPr id="3923" name="B"/>
          <p:cNvSpPr txBox="1"/>
          <p:nvPr/>
        </p:nvSpPr>
        <p:spPr>
          <a:xfrm>
            <a:off x="4967287" y="1349375"/>
            <a:ext cx="307441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</a:t>
            </a:r>
          </a:p>
        </p:txBody>
      </p:sp>
      <p:sp>
        <p:nvSpPr>
          <p:cNvPr id="3924" name="D"/>
          <p:cNvSpPr txBox="1"/>
          <p:nvPr/>
        </p:nvSpPr>
        <p:spPr>
          <a:xfrm>
            <a:off x="7334250" y="1349375"/>
            <a:ext cx="324257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D</a:t>
            </a:r>
          </a:p>
        </p:txBody>
      </p:sp>
      <p:sp>
        <p:nvSpPr>
          <p:cNvPr id="3925" name="C"/>
          <p:cNvSpPr txBox="1"/>
          <p:nvPr/>
        </p:nvSpPr>
        <p:spPr>
          <a:xfrm>
            <a:off x="4981575" y="5014912"/>
            <a:ext cx="30744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C</a:t>
            </a:r>
          </a:p>
        </p:txBody>
      </p:sp>
      <p:sp>
        <p:nvSpPr>
          <p:cNvPr id="3926" name="E"/>
          <p:cNvSpPr txBox="1"/>
          <p:nvPr/>
        </p:nvSpPr>
        <p:spPr>
          <a:xfrm>
            <a:off x="7362825" y="5000625"/>
            <a:ext cx="29032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E</a:t>
            </a:r>
          </a:p>
        </p:txBody>
      </p:sp>
      <p:sp>
        <p:nvSpPr>
          <p:cNvPr id="3927" name="6"/>
          <p:cNvSpPr txBox="1"/>
          <p:nvPr/>
        </p:nvSpPr>
        <p:spPr>
          <a:xfrm>
            <a:off x="3886200" y="24892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6</a:t>
            </a:r>
          </a:p>
        </p:txBody>
      </p:sp>
      <p:sp>
        <p:nvSpPr>
          <p:cNvPr id="3928" name="5"/>
          <p:cNvSpPr txBox="1"/>
          <p:nvPr/>
        </p:nvSpPr>
        <p:spPr>
          <a:xfrm>
            <a:off x="6092825" y="15240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5</a:t>
            </a:r>
          </a:p>
        </p:txBody>
      </p:sp>
      <p:sp>
        <p:nvSpPr>
          <p:cNvPr id="3929" name="–3"/>
          <p:cNvSpPr txBox="1"/>
          <p:nvPr/>
        </p:nvSpPr>
        <p:spPr>
          <a:xfrm>
            <a:off x="6784975" y="2603500"/>
            <a:ext cx="4089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–3</a:t>
            </a:r>
          </a:p>
        </p:txBody>
      </p:sp>
      <p:sp>
        <p:nvSpPr>
          <p:cNvPr id="3930" name="9"/>
          <p:cNvSpPr txBox="1"/>
          <p:nvPr/>
        </p:nvSpPr>
        <p:spPr>
          <a:xfrm>
            <a:off x="6076950" y="4697412"/>
            <a:ext cx="25654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9</a:t>
            </a:r>
          </a:p>
        </p:txBody>
      </p:sp>
      <p:sp>
        <p:nvSpPr>
          <p:cNvPr id="3931" name="7"/>
          <p:cNvSpPr txBox="1"/>
          <p:nvPr/>
        </p:nvSpPr>
        <p:spPr>
          <a:xfrm>
            <a:off x="7494587" y="3311525"/>
            <a:ext cx="256541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7</a:t>
            </a:r>
          </a:p>
        </p:txBody>
      </p:sp>
      <p:sp>
        <p:nvSpPr>
          <p:cNvPr id="3932" name="7"/>
          <p:cNvSpPr txBox="1"/>
          <p:nvPr/>
        </p:nvSpPr>
        <p:spPr>
          <a:xfrm>
            <a:off x="3943350" y="401955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7</a:t>
            </a:r>
          </a:p>
        </p:txBody>
      </p:sp>
      <p:sp>
        <p:nvSpPr>
          <p:cNvPr id="3933" name="8"/>
          <p:cNvSpPr txBox="1"/>
          <p:nvPr/>
        </p:nvSpPr>
        <p:spPr>
          <a:xfrm>
            <a:off x="4792662" y="2894013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8</a:t>
            </a:r>
          </a:p>
        </p:txBody>
      </p:sp>
      <p:sp>
        <p:nvSpPr>
          <p:cNvPr id="3934" name="Line"/>
          <p:cNvSpPr/>
          <p:nvPr/>
        </p:nvSpPr>
        <p:spPr>
          <a:xfrm flipH="1" flipV="1">
            <a:off x="5434013" y="2165349"/>
            <a:ext cx="1760537" cy="1"/>
          </a:xfrm>
          <a:prstGeom prst="line">
            <a:avLst/>
          </a:prstGeom>
          <a:ln w="101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35" name="–2"/>
          <p:cNvSpPr txBox="1"/>
          <p:nvPr/>
        </p:nvSpPr>
        <p:spPr>
          <a:xfrm>
            <a:off x="5992812" y="2114550"/>
            <a:ext cx="408941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–2</a:t>
            </a:r>
          </a:p>
        </p:txBody>
      </p:sp>
      <p:sp>
        <p:nvSpPr>
          <p:cNvPr id="3936" name="Line"/>
          <p:cNvSpPr/>
          <p:nvPr/>
        </p:nvSpPr>
        <p:spPr>
          <a:xfrm>
            <a:off x="5333999" y="2309813"/>
            <a:ext cx="2019301" cy="2149476"/>
          </a:xfrm>
          <a:prstGeom prst="line">
            <a:avLst/>
          </a:prstGeom>
          <a:ln w="2413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37" name="–4"/>
          <p:cNvSpPr txBox="1"/>
          <p:nvPr/>
        </p:nvSpPr>
        <p:spPr>
          <a:xfrm>
            <a:off x="6653927" y="3246021"/>
            <a:ext cx="4089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–4</a:t>
            </a:r>
          </a:p>
        </p:txBody>
      </p:sp>
      <p:sp>
        <p:nvSpPr>
          <p:cNvPr id="3938" name="2"/>
          <p:cNvSpPr txBox="1"/>
          <p:nvPr/>
        </p:nvSpPr>
        <p:spPr>
          <a:xfrm>
            <a:off x="6296025" y="3903662"/>
            <a:ext cx="25654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2</a:t>
            </a:r>
          </a:p>
        </p:txBody>
      </p:sp>
    </p:spTree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525000" y="6283324"/>
            <a:ext cx="914400" cy="269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/>
          </a:bodyPr>
          <a:lstStyle>
            <a:lvl1pPr algn="l" defTabSz="457200">
              <a:defRPr sz="1200">
                <a:solidFill>
                  <a:srgbClr val="0033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0033CC"/>
                </a:solidFill>
              </a:rPr>
              <a:t>88</a:t>
            </a:fld>
            <a:endParaRPr>
              <a:solidFill>
                <a:srgbClr val="0033CC"/>
              </a:solidFill>
            </a:endParaRPr>
          </a:p>
        </p:txBody>
      </p:sp>
      <p:sp>
        <p:nvSpPr>
          <p:cNvPr id="3941" name="Another Look"/>
          <p:cNvSpPr txBox="1">
            <a:spLocks noGrp="1"/>
          </p:cNvSpPr>
          <p:nvPr>
            <p:ph type="title"/>
          </p:nvPr>
        </p:nvSpPr>
        <p:spPr>
          <a:xfrm>
            <a:off x="1523999" y="0"/>
            <a:ext cx="9142415" cy="91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4400" u="sng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u="none"/>
            </a:pPr>
            <a:r>
              <a:rPr u="sng"/>
              <a:t>Another Look</a:t>
            </a:r>
          </a:p>
        </p:txBody>
      </p:sp>
      <p:sp>
        <p:nvSpPr>
          <p:cNvPr id="3942" name="Comp 122, Fall 2003"/>
          <p:cNvSpPr txBox="1"/>
          <p:nvPr/>
        </p:nvSpPr>
        <p:spPr>
          <a:xfrm>
            <a:off x="5326018" y="6466488"/>
            <a:ext cx="1616164" cy="287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 algn="ctr">
              <a:defRPr sz="14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33CC"/>
                </a:solidFill>
              </a:rPr>
              <a:t>Comp 122, Fall 2003</a:t>
            </a:r>
          </a:p>
        </p:txBody>
      </p:sp>
      <p:sp>
        <p:nvSpPr>
          <p:cNvPr id="3943" name="Note: This is essentially dynamic programming.…"/>
          <p:cNvSpPr txBox="1"/>
          <p:nvPr/>
        </p:nvSpPr>
        <p:spPr>
          <a:xfrm>
            <a:off x="1779588" y="890587"/>
            <a:ext cx="8563829" cy="2135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 u="sng">
                <a:solidFill>
                  <a:srgbClr val="CC0000"/>
                </a:solidFill>
              </a:rPr>
              <a:t>Note:</a:t>
            </a:r>
            <a:r>
              <a:t> This is essentially </a:t>
            </a:r>
            <a:r>
              <a:rPr b="1">
                <a:solidFill>
                  <a:srgbClr val="CC0000"/>
                </a:solidFill>
              </a:rPr>
              <a:t>dynamic programming</a:t>
            </a:r>
            <a:r>
              <a:t>.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Let d(i, j) = cost of the shortest path from s to i that is at most j hops.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d(i, j) =</a:t>
            </a:r>
          </a:p>
        </p:txBody>
      </p:sp>
      <p:sp>
        <p:nvSpPr>
          <p:cNvPr id="3944" name="0                                                                   if i = s ∧ j = 0…"/>
          <p:cNvSpPr txBox="1"/>
          <p:nvPr/>
        </p:nvSpPr>
        <p:spPr>
          <a:xfrm>
            <a:off x="3067050" y="2143125"/>
            <a:ext cx="7125703" cy="155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0                                                                   </a:t>
            </a:r>
            <a:r>
              <a:rPr b="1"/>
              <a:t>if</a:t>
            </a:r>
            <a:r>
              <a:t> i = s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j = 0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¥                                                                  </a:t>
            </a:r>
            <a:r>
              <a:rPr b="1"/>
              <a:t>if</a:t>
            </a:r>
            <a:r>
              <a:t> i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¹ </a:t>
            </a:r>
            <a:r>
              <a:t>s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j = 0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min({d(k, j–1) + w(k, i): i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Î </a:t>
            </a:r>
            <a:r>
              <a:t>Adj(k)}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                             È  </a:t>
            </a:r>
            <a:r>
              <a:t>{d(i, j–1)})                 </a:t>
            </a:r>
            <a:r>
              <a:rPr b="1"/>
              <a:t>if</a:t>
            </a:r>
            <a:r>
              <a:t> j &gt; 0</a:t>
            </a:r>
          </a:p>
        </p:txBody>
      </p:sp>
      <p:sp>
        <p:nvSpPr>
          <p:cNvPr id="3945" name="Line"/>
          <p:cNvSpPr/>
          <p:nvPr/>
        </p:nvSpPr>
        <p:spPr>
          <a:xfrm>
            <a:off x="2870200" y="2243138"/>
            <a:ext cx="287339" cy="137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0794"/>
                  <a:pt x="10800" y="19800"/>
                </a:cubicBezTo>
                <a:lnTo>
                  <a:pt x="10800" y="12600"/>
                </a:lnTo>
                <a:cubicBezTo>
                  <a:pt x="10800" y="11606"/>
                  <a:pt x="5965" y="10800"/>
                  <a:pt x="0" y="10800"/>
                </a:cubicBezTo>
                <a:cubicBezTo>
                  <a:pt x="5965" y="10800"/>
                  <a:pt x="10800" y="9994"/>
                  <a:pt x="10800" y="9000"/>
                </a:cubicBezTo>
                <a:lnTo>
                  <a:pt x="10800" y="1800"/>
                </a:lnTo>
                <a:cubicBezTo>
                  <a:pt x="10800" y="806"/>
                  <a:pt x="15635" y="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946" name="z u v x y…"/>
          <p:cNvSpPr txBox="1"/>
          <p:nvPr/>
        </p:nvSpPr>
        <p:spPr>
          <a:xfrm>
            <a:off x="4603750" y="4176712"/>
            <a:ext cx="2905125" cy="2167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tabLst>
                <a:tab pos="457200" algn="l"/>
                <a:tab pos="901700" algn="l"/>
                <a:tab pos="1371600" algn="l"/>
                <a:tab pos="1765300" algn="l"/>
                <a:tab pos="2273300" algn="l"/>
              </a:tabLst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0033CC"/>
                </a:solidFill>
              </a:rPr>
              <a:t>	z	u	v	x	y</a:t>
            </a:r>
          </a:p>
          <a:p>
            <a:pPr>
              <a:tabLst>
                <a:tab pos="457200" algn="l"/>
                <a:tab pos="901700" algn="l"/>
                <a:tab pos="1371600" algn="l"/>
                <a:tab pos="1765300" algn="l"/>
                <a:tab pos="2273300" algn="l"/>
              </a:tabLst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b="1">
                <a:solidFill>
                  <a:srgbClr val="0033CC"/>
                </a:solidFill>
              </a:rPr>
              <a:t>       </a:t>
            </a:r>
            <a:r>
              <a:rPr sz="2000" b="1" u="sng">
                <a:solidFill>
                  <a:srgbClr val="0033CC"/>
                </a:solidFill>
              </a:rPr>
              <a:t>1     2      3    4      5</a:t>
            </a:r>
          </a:p>
          <a:p>
            <a:pPr>
              <a:tabLst>
                <a:tab pos="457200" algn="l"/>
                <a:tab pos="901700" algn="l"/>
                <a:tab pos="1371600" algn="l"/>
                <a:tab pos="1765300" algn="l"/>
                <a:tab pos="2273300" algn="l"/>
              </a:tabLst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b="1">
                <a:solidFill>
                  <a:srgbClr val="0033CC"/>
                </a:solidFill>
              </a:rPr>
              <a:t>0	</a:t>
            </a:r>
            <a:r>
              <a:rPr sz="2000" b="1"/>
              <a:t>0	</a:t>
            </a:r>
            <a:r>
              <a:rPr sz="2000">
                <a:latin typeface="Symbol"/>
                <a:ea typeface="Symbol"/>
                <a:cs typeface="Symbol"/>
                <a:sym typeface="Symbol"/>
              </a:rPr>
              <a:t>¥	¥	¥	¥</a:t>
            </a:r>
            <a:endParaRPr sz="2000" b="1">
              <a:solidFill>
                <a:srgbClr val="0033CC"/>
              </a:solidFill>
            </a:endParaRPr>
          </a:p>
          <a:p>
            <a:pPr>
              <a:tabLst>
                <a:tab pos="457200" algn="l"/>
                <a:tab pos="901700" algn="l"/>
                <a:tab pos="1371600" algn="l"/>
                <a:tab pos="1765300" algn="l"/>
                <a:tab pos="2273300" algn="l"/>
              </a:tabLst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b="1">
                <a:solidFill>
                  <a:srgbClr val="0033CC"/>
                </a:solidFill>
              </a:rPr>
              <a:t>1	</a:t>
            </a:r>
            <a:r>
              <a:rPr sz="2000" b="1"/>
              <a:t>0	6	</a:t>
            </a:r>
            <a:r>
              <a:rPr sz="2000">
                <a:latin typeface="Symbol"/>
                <a:ea typeface="Symbol"/>
                <a:cs typeface="Symbol"/>
                <a:sym typeface="Symbol"/>
              </a:rPr>
              <a:t>¥	</a:t>
            </a:r>
            <a:r>
              <a:rPr sz="2000" b="1"/>
              <a:t>7	</a:t>
            </a:r>
            <a:r>
              <a:rPr sz="2000">
                <a:latin typeface="Symbol"/>
                <a:ea typeface="Symbol"/>
                <a:cs typeface="Symbol"/>
                <a:sym typeface="Symbol"/>
              </a:rPr>
              <a:t>¥</a:t>
            </a:r>
          </a:p>
          <a:p>
            <a:pPr>
              <a:tabLst>
                <a:tab pos="457200" algn="l"/>
                <a:tab pos="901700" algn="l"/>
                <a:tab pos="1371600" algn="l"/>
                <a:tab pos="1765300" algn="l"/>
                <a:tab pos="2273300" algn="l"/>
              </a:tabLst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b="1">
                <a:solidFill>
                  <a:srgbClr val="0033CC"/>
                </a:solidFill>
              </a:rPr>
              <a:t>2	</a:t>
            </a:r>
            <a:r>
              <a:rPr sz="2000" b="1"/>
              <a:t>0	6	4	7	2</a:t>
            </a:r>
          </a:p>
          <a:p>
            <a:pPr>
              <a:tabLst>
                <a:tab pos="457200" algn="l"/>
                <a:tab pos="901700" algn="l"/>
                <a:tab pos="1371600" algn="l"/>
                <a:tab pos="1765300" algn="l"/>
                <a:tab pos="2273300" algn="l"/>
              </a:tabLst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b="1">
                <a:solidFill>
                  <a:srgbClr val="0033CC"/>
                </a:solidFill>
              </a:rPr>
              <a:t>3	</a:t>
            </a:r>
            <a:r>
              <a:rPr sz="2000" b="1"/>
              <a:t>0	2	4	7	2</a:t>
            </a:r>
          </a:p>
          <a:p>
            <a:pPr>
              <a:tabLst>
                <a:tab pos="457200" algn="l"/>
                <a:tab pos="901700" algn="l"/>
                <a:tab pos="1371600" algn="l"/>
                <a:tab pos="1765300" algn="l"/>
                <a:tab pos="2273300" algn="l"/>
              </a:tabLst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b="1">
                <a:solidFill>
                  <a:srgbClr val="0033CC"/>
                </a:solidFill>
              </a:rPr>
              <a:t>4	</a:t>
            </a:r>
            <a:r>
              <a:rPr sz="2000" b="1"/>
              <a:t>0	2	4	7    –2</a:t>
            </a:r>
          </a:p>
        </p:txBody>
      </p:sp>
      <p:sp>
        <p:nvSpPr>
          <p:cNvPr id="3947" name="Line"/>
          <p:cNvSpPr/>
          <p:nvPr/>
        </p:nvSpPr>
        <p:spPr>
          <a:xfrm flipH="1">
            <a:off x="5087937" y="4808537"/>
            <a:ext cx="14288" cy="1531938"/>
          </a:xfrm>
          <a:prstGeom prst="line">
            <a:avLst/>
          </a:prstGeom>
          <a:ln w="25400">
            <a:solidFill>
              <a:srgbClr val="0033CC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48" name="j"/>
          <p:cNvSpPr txBox="1"/>
          <p:nvPr/>
        </p:nvSpPr>
        <p:spPr>
          <a:xfrm>
            <a:off x="4330700" y="4760912"/>
            <a:ext cx="174710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0000"/>
                </a:solidFill>
              </a:rPr>
              <a:t>j</a:t>
            </a:r>
          </a:p>
        </p:txBody>
      </p:sp>
      <p:sp>
        <p:nvSpPr>
          <p:cNvPr id="3949" name="i"/>
          <p:cNvSpPr txBox="1"/>
          <p:nvPr/>
        </p:nvSpPr>
        <p:spPr>
          <a:xfrm>
            <a:off x="5103812" y="3946525"/>
            <a:ext cx="174711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0000"/>
                </a:solidFill>
              </a:rPr>
              <a:t>i</a:t>
            </a:r>
          </a:p>
        </p:txBody>
      </p:sp>
      <p:sp>
        <p:nvSpPr>
          <p:cNvPr id="3950" name="Line"/>
          <p:cNvSpPr/>
          <p:nvPr/>
        </p:nvSpPr>
        <p:spPr>
          <a:xfrm>
            <a:off x="5319712" y="4157662"/>
            <a:ext cx="388938" cy="1"/>
          </a:xfrm>
          <a:prstGeom prst="line">
            <a:avLst/>
          </a:prstGeom>
          <a:ln w="25400">
            <a:solidFill>
              <a:srgbClr val="CC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51" name="Line"/>
          <p:cNvSpPr/>
          <p:nvPr/>
        </p:nvSpPr>
        <p:spPr>
          <a:xfrm>
            <a:off x="4440872" y="5167948"/>
            <a:ext cx="1" cy="388938"/>
          </a:xfrm>
          <a:prstGeom prst="line">
            <a:avLst/>
          </a:prstGeom>
          <a:ln w="25400">
            <a:solidFill>
              <a:srgbClr val="CC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52" name="Rectangle"/>
          <p:cNvSpPr/>
          <p:nvPr/>
        </p:nvSpPr>
        <p:spPr>
          <a:xfrm>
            <a:off x="1795463" y="2193925"/>
            <a:ext cx="8355012" cy="1516063"/>
          </a:xfrm>
          <a:prstGeom prst="rect">
            <a:avLst/>
          </a:prstGeom>
          <a:ln w="25400">
            <a:solidFill>
              <a:srgbClr val="0033CC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4" name="HOME WORK Review:…"/>
          <p:cNvSpPr txBox="1">
            <a:spLocks noGrp="1"/>
          </p:cNvSpPr>
          <p:nvPr>
            <p:ph type="title"/>
          </p:nvPr>
        </p:nvSpPr>
        <p:spPr>
          <a:xfrm>
            <a:off x="1377639" y="1567896"/>
            <a:ext cx="9436721" cy="1860203"/>
          </a:xfrm>
          <a:prstGeom prst="rect">
            <a:avLst/>
          </a:prstGeom>
        </p:spPr>
        <p:txBody>
          <a:bodyPr/>
          <a:lstStyle/>
          <a:p>
            <a:pPr defTabSz="642937">
              <a:lnSpc>
                <a:spcPct val="90000"/>
              </a:lnSpc>
              <a:defRPr sz="46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HOME WORK Review: </a:t>
            </a:r>
          </a:p>
          <a:p>
            <a:pPr defTabSz="642937">
              <a:lnSpc>
                <a:spcPct val="90000"/>
              </a:lnSpc>
              <a:defRPr sz="46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Prim’s, Kruskal’s, Dijkstra’s Algorithms</a:t>
            </a:r>
          </a:p>
        </p:txBody>
      </p:sp>
      <p:sp>
        <p:nvSpPr>
          <p:cNvPr id="39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581900" y="5543550"/>
            <a:ext cx="1428751" cy="1907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defTabSz="642937">
              <a:defRPr sz="900"/>
            </a:lvl1pPr>
          </a:lstStyle>
          <a:p>
            <a:fld id="{86CB4B4D-7CA3-9044-876B-883B54F8677D}" type="slidenum">
              <a:t>89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Initialize array"/>
          <p:cNvSpPr txBox="1"/>
          <p:nvPr/>
        </p:nvSpPr>
        <p:spPr>
          <a:xfrm>
            <a:off x="6138862" y="1524000"/>
            <a:ext cx="1676401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Initialize array</a:t>
            </a:r>
          </a:p>
        </p:txBody>
      </p:sp>
      <p:graphicFrame>
        <p:nvGraphicFramePr>
          <p:cNvPr id="479" name="Table"/>
          <p:cNvGraphicFramePr/>
          <p:nvPr/>
        </p:nvGraphicFramePr>
        <p:xfrm>
          <a:off x="6278988" y="1912144"/>
          <a:ext cx="2133600" cy="303371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G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H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>
                          <a:latin typeface="Symbol"/>
                          <a:ea typeface="Symbol"/>
                          <a:cs typeface="Symbol"/>
                          <a:sym typeface="Symbol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535" name="Group"/>
          <p:cNvGrpSpPr/>
          <p:nvPr/>
        </p:nvGrpSpPr>
        <p:grpSpPr>
          <a:xfrm>
            <a:off x="2057400" y="1447800"/>
            <a:ext cx="3533775" cy="2877887"/>
            <a:chOff x="0" y="0"/>
            <a:chExt cx="3533775" cy="2877886"/>
          </a:xfrm>
        </p:grpSpPr>
        <p:sp>
          <p:nvSpPr>
            <p:cNvPr id="480" name="2"/>
            <p:cNvSpPr txBox="1"/>
            <p:nvPr/>
          </p:nvSpPr>
          <p:spPr>
            <a:xfrm>
              <a:off x="2655876" y="119031"/>
              <a:ext cx="304801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</a:t>
              </a:r>
            </a:p>
          </p:txBody>
        </p:sp>
        <p:sp>
          <p:nvSpPr>
            <p:cNvPr id="481" name="4"/>
            <p:cNvSpPr txBox="1"/>
            <p:nvPr/>
          </p:nvSpPr>
          <p:spPr>
            <a:xfrm>
              <a:off x="53975" y="1371600"/>
              <a:ext cx="304800" cy="28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4</a:t>
              </a:r>
            </a:p>
          </p:txBody>
        </p:sp>
        <p:sp>
          <p:nvSpPr>
            <p:cNvPr id="482" name="Line"/>
            <p:cNvSpPr/>
            <p:nvPr/>
          </p:nvSpPr>
          <p:spPr>
            <a:xfrm flipH="1">
              <a:off x="2700338" y="1676399"/>
              <a:ext cx="381001" cy="76200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83" name="25"/>
            <p:cNvSpPr txBox="1"/>
            <p:nvPr/>
          </p:nvSpPr>
          <p:spPr>
            <a:xfrm>
              <a:off x="2466975" y="2001837"/>
              <a:ext cx="479425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25</a:t>
              </a:r>
            </a:p>
          </p:txBody>
        </p:sp>
        <p:sp>
          <p:nvSpPr>
            <p:cNvPr id="484" name="Line"/>
            <p:cNvSpPr/>
            <p:nvPr/>
          </p:nvSpPr>
          <p:spPr>
            <a:xfrm>
              <a:off x="1447800" y="685799"/>
              <a:ext cx="152401" cy="68580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85" name="Line"/>
            <p:cNvSpPr/>
            <p:nvPr/>
          </p:nvSpPr>
          <p:spPr>
            <a:xfrm flipV="1">
              <a:off x="1752599" y="838199"/>
              <a:ext cx="533401" cy="76200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86" name="Line"/>
            <p:cNvSpPr/>
            <p:nvPr/>
          </p:nvSpPr>
          <p:spPr>
            <a:xfrm flipH="1" flipV="1">
              <a:off x="1600200" y="761999"/>
              <a:ext cx="1219201" cy="83820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87" name="Line"/>
            <p:cNvSpPr/>
            <p:nvPr/>
          </p:nvSpPr>
          <p:spPr>
            <a:xfrm flipV="1">
              <a:off x="380999" y="1676399"/>
              <a:ext cx="990602" cy="30480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88" name="Line"/>
            <p:cNvSpPr/>
            <p:nvPr/>
          </p:nvSpPr>
          <p:spPr>
            <a:xfrm flipV="1">
              <a:off x="1295400" y="1828799"/>
              <a:ext cx="1447801" cy="76200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89" name="Line"/>
            <p:cNvSpPr/>
            <p:nvPr/>
          </p:nvSpPr>
          <p:spPr>
            <a:xfrm flipV="1">
              <a:off x="228600" y="1295400"/>
              <a:ext cx="76201" cy="53340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90" name="Line"/>
            <p:cNvSpPr/>
            <p:nvPr/>
          </p:nvSpPr>
          <p:spPr>
            <a:xfrm>
              <a:off x="457200" y="1142999"/>
              <a:ext cx="914400" cy="38100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91" name="Line"/>
            <p:cNvSpPr/>
            <p:nvPr/>
          </p:nvSpPr>
          <p:spPr>
            <a:xfrm>
              <a:off x="1644650" y="533400"/>
              <a:ext cx="609600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92" name="Line"/>
            <p:cNvSpPr/>
            <p:nvPr/>
          </p:nvSpPr>
          <p:spPr>
            <a:xfrm>
              <a:off x="2514600" y="838199"/>
              <a:ext cx="381000" cy="60960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495" name="Group"/>
            <p:cNvGrpSpPr/>
            <p:nvPr/>
          </p:nvGrpSpPr>
          <p:grpSpPr>
            <a:xfrm>
              <a:off x="152400" y="838200"/>
              <a:ext cx="457200" cy="457200"/>
              <a:chOff x="0" y="0"/>
              <a:chExt cx="457200" cy="457200"/>
            </a:xfrm>
          </p:grpSpPr>
          <p:sp>
            <p:nvSpPr>
              <p:cNvPr id="493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494" name="A"/>
              <p:cNvSpPr txBox="1"/>
              <p:nvPr/>
            </p:nvSpPr>
            <p:spPr>
              <a:xfrm>
                <a:off x="66471" y="17904"/>
                <a:ext cx="324258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A</a:t>
                </a:r>
              </a:p>
            </p:txBody>
          </p:sp>
        </p:grpSp>
        <p:grpSp>
          <p:nvGrpSpPr>
            <p:cNvPr id="498" name="Group"/>
            <p:cNvGrpSpPr/>
            <p:nvPr/>
          </p:nvGrpSpPr>
          <p:grpSpPr>
            <a:xfrm>
              <a:off x="0" y="1752600"/>
              <a:ext cx="457200" cy="457200"/>
              <a:chOff x="0" y="0"/>
              <a:chExt cx="457200" cy="457200"/>
            </a:xfrm>
          </p:grpSpPr>
          <p:sp>
            <p:nvSpPr>
              <p:cNvPr id="496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497" name="H"/>
              <p:cNvSpPr txBox="1"/>
              <p:nvPr/>
            </p:nvSpPr>
            <p:spPr>
              <a:xfrm>
                <a:off x="57988" y="17904"/>
                <a:ext cx="341224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H</a:t>
                </a:r>
              </a:p>
            </p:txBody>
          </p:sp>
        </p:grpSp>
        <p:grpSp>
          <p:nvGrpSpPr>
            <p:cNvPr id="501" name="Group"/>
            <p:cNvGrpSpPr/>
            <p:nvPr/>
          </p:nvGrpSpPr>
          <p:grpSpPr>
            <a:xfrm>
              <a:off x="1371600" y="1371600"/>
              <a:ext cx="457200" cy="457200"/>
              <a:chOff x="0" y="0"/>
              <a:chExt cx="457200" cy="457200"/>
            </a:xfrm>
          </p:grpSpPr>
          <p:sp>
            <p:nvSpPr>
              <p:cNvPr id="499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500" name="B"/>
              <p:cNvSpPr txBox="1"/>
              <p:nvPr/>
            </p:nvSpPr>
            <p:spPr>
              <a:xfrm>
                <a:off x="74880" y="17904"/>
                <a:ext cx="3074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B</a:t>
                </a:r>
              </a:p>
            </p:txBody>
          </p:sp>
        </p:grpSp>
        <p:grpSp>
          <p:nvGrpSpPr>
            <p:cNvPr id="504" name="Group"/>
            <p:cNvGrpSpPr/>
            <p:nvPr/>
          </p:nvGrpSpPr>
          <p:grpSpPr>
            <a:xfrm>
              <a:off x="1219200" y="381000"/>
              <a:ext cx="457200" cy="457200"/>
              <a:chOff x="0" y="0"/>
              <a:chExt cx="457200" cy="457200"/>
            </a:xfrm>
          </p:grpSpPr>
          <p:sp>
            <p:nvSpPr>
              <p:cNvPr id="502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503" name="F"/>
              <p:cNvSpPr txBox="1"/>
              <p:nvPr/>
            </p:nvSpPr>
            <p:spPr>
              <a:xfrm>
                <a:off x="83438" y="17904"/>
                <a:ext cx="290324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F</a:t>
                </a:r>
              </a:p>
            </p:txBody>
          </p:sp>
        </p:grpSp>
        <p:grpSp>
          <p:nvGrpSpPr>
            <p:cNvPr id="507" name="Group"/>
            <p:cNvGrpSpPr/>
            <p:nvPr/>
          </p:nvGrpSpPr>
          <p:grpSpPr>
            <a:xfrm>
              <a:off x="2286000" y="2362200"/>
              <a:ext cx="457200" cy="457200"/>
              <a:chOff x="0" y="0"/>
              <a:chExt cx="457200" cy="457200"/>
            </a:xfrm>
          </p:grpSpPr>
          <p:sp>
            <p:nvSpPr>
              <p:cNvPr id="505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506" name="E"/>
              <p:cNvSpPr txBox="1"/>
              <p:nvPr/>
            </p:nvSpPr>
            <p:spPr>
              <a:xfrm>
                <a:off x="74880" y="17904"/>
                <a:ext cx="3074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E</a:t>
                </a:r>
              </a:p>
            </p:txBody>
          </p:sp>
        </p:grpSp>
        <p:grpSp>
          <p:nvGrpSpPr>
            <p:cNvPr id="510" name="Group"/>
            <p:cNvGrpSpPr/>
            <p:nvPr/>
          </p:nvGrpSpPr>
          <p:grpSpPr>
            <a:xfrm>
              <a:off x="2743200" y="1447800"/>
              <a:ext cx="457200" cy="457200"/>
              <a:chOff x="0" y="0"/>
              <a:chExt cx="457200" cy="457200"/>
            </a:xfrm>
          </p:grpSpPr>
          <p:sp>
            <p:nvSpPr>
              <p:cNvPr id="508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509" name="D"/>
              <p:cNvSpPr txBox="1"/>
              <p:nvPr/>
            </p:nvSpPr>
            <p:spPr>
              <a:xfrm>
                <a:off x="66471" y="17904"/>
                <a:ext cx="324258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D</a:t>
                </a:r>
              </a:p>
            </p:txBody>
          </p:sp>
        </p:grpSp>
        <p:grpSp>
          <p:nvGrpSpPr>
            <p:cNvPr id="513" name="Group"/>
            <p:cNvGrpSpPr/>
            <p:nvPr/>
          </p:nvGrpSpPr>
          <p:grpSpPr>
            <a:xfrm>
              <a:off x="2209800" y="457200"/>
              <a:ext cx="457200" cy="457200"/>
              <a:chOff x="0" y="0"/>
              <a:chExt cx="457200" cy="457200"/>
            </a:xfrm>
          </p:grpSpPr>
          <p:sp>
            <p:nvSpPr>
              <p:cNvPr id="511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512" name="C"/>
              <p:cNvSpPr txBox="1"/>
              <p:nvPr/>
            </p:nvSpPr>
            <p:spPr>
              <a:xfrm>
                <a:off x="66471" y="17904"/>
                <a:ext cx="324258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C</a:t>
                </a:r>
              </a:p>
            </p:txBody>
          </p:sp>
        </p:grpSp>
        <p:grpSp>
          <p:nvGrpSpPr>
            <p:cNvPr id="516" name="Group"/>
            <p:cNvGrpSpPr/>
            <p:nvPr/>
          </p:nvGrpSpPr>
          <p:grpSpPr>
            <a:xfrm>
              <a:off x="990600" y="2362200"/>
              <a:ext cx="457200" cy="457200"/>
              <a:chOff x="0" y="0"/>
              <a:chExt cx="457200" cy="457200"/>
            </a:xfrm>
          </p:grpSpPr>
          <p:sp>
            <p:nvSpPr>
              <p:cNvPr id="514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515" name="G"/>
              <p:cNvSpPr txBox="1"/>
              <p:nvPr/>
            </p:nvSpPr>
            <p:spPr>
              <a:xfrm>
                <a:off x="57988" y="17904"/>
                <a:ext cx="341224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G</a:t>
                </a:r>
              </a:p>
            </p:txBody>
          </p:sp>
        </p:grpSp>
        <p:sp>
          <p:nvSpPr>
            <p:cNvPr id="517" name="Line"/>
            <p:cNvSpPr/>
            <p:nvPr/>
          </p:nvSpPr>
          <p:spPr>
            <a:xfrm>
              <a:off x="1752599" y="1752599"/>
              <a:ext cx="609601" cy="60960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18" name="Line"/>
            <p:cNvSpPr/>
            <p:nvPr/>
          </p:nvSpPr>
          <p:spPr>
            <a:xfrm flipH="1">
              <a:off x="1447800" y="2667000"/>
              <a:ext cx="838200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19" name="Line"/>
            <p:cNvSpPr/>
            <p:nvPr/>
          </p:nvSpPr>
          <p:spPr>
            <a:xfrm flipH="1" flipV="1">
              <a:off x="381000" y="2133599"/>
              <a:ext cx="609601" cy="38100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20" name="7"/>
            <p:cNvSpPr txBox="1"/>
            <p:nvPr/>
          </p:nvSpPr>
          <p:spPr>
            <a:xfrm>
              <a:off x="1752600" y="2590800"/>
              <a:ext cx="304800" cy="28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7</a:t>
              </a:r>
            </a:p>
          </p:txBody>
        </p:sp>
        <p:sp>
          <p:nvSpPr>
            <p:cNvPr id="521" name="2"/>
            <p:cNvSpPr txBox="1"/>
            <p:nvPr/>
          </p:nvSpPr>
          <p:spPr>
            <a:xfrm>
              <a:off x="1577975" y="2068512"/>
              <a:ext cx="304800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</a:t>
              </a:r>
            </a:p>
          </p:txBody>
        </p:sp>
        <p:sp>
          <p:nvSpPr>
            <p:cNvPr id="522" name="10"/>
            <p:cNvSpPr txBox="1"/>
            <p:nvPr/>
          </p:nvSpPr>
          <p:spPr>
            <a:xfrm>
              <a:off x="1838325" y="1730375"/>
              <a:ext cx="479425" cy="28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10</a:t>
              </a:r>
            </a:p>
          </p:txBody>
        </p:sp>
        <p:sp>
          <p:nvSpPr>
            <p:cNvPr id="523" name="18"/>
            <p:cNvSpPr txBox="1"/>
            <p:nvPr/>
          </p:nvSpPr>
          <p:spPr>
            <a:xfrm>
              <a:off x="2109788" y="1262063"/>
              <a:ext cx="468313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18</a:t>
              </a:r>
            </a:p>
          </p:txBody>
        </p:sp>
        <p:sp>
          <p:nvSpPr>
            <p:cNvPr id="524" name="3"/>
            <p:cNvSpPr txBox="1"/>
            <p:nvPr/>
          </p:nvSpPr>
          <p:spPr>
            <a:xfrm>
              <a:off x="2667000" y="914400"/>
              <a:ext cx="304800" cy="28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3</a:t>
              </a:r>
            </a:p>
          </p:txBody>
        </p:sp>
        <p:sp>
          <p:nvSpPr>
            <p:cNvPr id="525" name="4"/>
            <p:cNvSpPr txBox="1"/>
            <p:nvPr/>
          </p:nvSpPr>
          <p:spPr>
            <a:xfrm>
              <a:off x="1741488" y="1089025"/>
              <a:ext cx="304801" cy="28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4</a:t>
              </a:r>
            </a:p>
          </p:txBody>
        </p:sp>
        <p:sp>
          <p:nvSpPr>
            <p:cNvPr id="526" name="3"/>
            <p:cNvSpPr txBox="1"/>
            <p:nvPr/>
          </p:nvSpPr>
          <p:spPr>
            <a:xfrm>
              <a:off x="1797050" y="304800"/>
              <a:ext cx="304800" cy="28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3</a:t>
              </a:r>
            </a:p>
          </p:txBody>
        </p:sp>
        <p:sp>
          <p:nvSpPr>
            <p:cNvPr id="527" name="7"/>
            <p:cNvSpPr txBox="1"/>
            <p:nvPr/>
          </p:nvSpPr>
          <p:spPr>
            <a:xfrm>
              <a:off x="1295400" y="914400"/>
              <a:ext cx="304800" cy="28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7</a:t>
              </a:r>
            </a:p>
          </p:txBody>
        </p:sp>
        <p:sp>
          <p:nvSpPr>
            <p:cNvPr id="528" name="8"/>
            <p:cNvSpPr txBox="1"/>
            <p:nvPr/>
          </p:nvSpPr>
          <p:spPr>
            <a:xfrm>
              <a:off x="990600" y="1143000"/>
              <a:ext cx="304800" cy="28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8</a:t>
              </a:r>
            </a:p>
          </p:txBody>
        </p:sp>
        <p:sp>
          <p:nvSpPr>
            <p:cNvPr id="529" name="9"/>
            <p:cNvSpPr txBox="1"/>
            <p:nvPr/>
          </p:nvSpPr>
          <p:spPr>
            <a:xfrm>
              <a:off x="685800" y="1600200"/>
              <a:ext cx="304800" cy="28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9</a:t>
              </a:r>
            </a:p>
          </p:txBody>
        </p:sp>
        <p:sp>
          <p:nvSpPr>
            <p:cNvPr id="530" name="3"/>
            <p:cNvSpPr txBox="1"/>
            <p:nvPr/>
          </p:nvSpPr>
          <p:spPr>
            <a:xfrm>
              <a:off x="522287" y="2276475"/>
              <a:ext cx="304801" cy="28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3</a:t>
              </a:r>
            </a:p>
          </p:txBody>
        </p:sp>
        <p:sp>
          <p:nvSpPr>
            <p:cNvPr id="531" name="Line"/>
            <p:cNvSpPr/>
            <p:nvPr/>
          </p:nvSpPr>
          <p:spPr>
            <a:xfrm flipV="1">
              <a:off x="577850" y="739775"/>
              <a:ext cx="685801" cy="30480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32" name="10"/>
            <p:cNvSpPr txBox="1"/>
            <p:nvPr/>
          </p:nvSpPr>
          <p:spPr>
            <a:xfrm>
              <a:off x="609600" y="609600"/>
              <a:ext cx="479425" cy="28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10</a:t>
              </a:r>
            </a:p>
          </p:txBody>
        </p:sp>
        <p:sp>
          <p:nvSpPr>
            <p:cNvPr id="533" name="Line"/>
            <p:cNvSpPr/>
            <p:nvPr/>
          </p:nvSpPr>
          <p:spPr>
            <a:xfrm>
              <a:off x="1524000" y="0"/>
              <a:ext cx="2009775" cy="251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600" extrusionOk="0">
                  <a:moveTo>
                    <a:pt x="0" y="3927"/>
                  </a:moveTo>
                  <a:cubicBezTo>
                    <a:pt x="1667" y="1964"/>
                    <a:pt x="3333" y="0"/>
                    <a:pt x="6400" y="0"/>
                  </a:cubicBezTo>
                  <a:cubicBezTo>
                    <a:pt x="9467" y="0"/>
                    <a:pt x="16000" y="1527"/>
                    <a:pt x="18400" y="3927"/>
                  </a:cubicBezTo>
                  <a:cubicBezTo>
                    <a:pt x="20800" y="6327"/>
                    <a:pt x="21600" y="11455"/>
                    <a:pt x="20800" y="14400"/>
                  </a:cubicBezTo>
                  <a:cubicBezTo>
                    <a:pt x="20000" y="17345"/>
                    <a:pt x="14800" y="20400"/>
                    <a:pt x="13600" y="21600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spcBef>
                  <a:spcPts val="40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534" name="Line"/>
            <p:cNvSpPr/>
            <p:nvPr/>
          </p:nvSpPr>
          <p:spPr>
            <a:xfrm flipH="1">
              <a:off x="2743199" y="2362200"/>
              <a:ext cx="228601" cy="195264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536" name="dv = Cheapest edge cost to T…"/>
          <p:cNvSpPr txBox="1">
            <a:spLocks noGrp="1"/>
          </p:cNvSpPr>
          <p:nvPr>
            <p:ph type="body" sz="quarter" idx="4294967295"/>
          </p:nvPr>
        </p:nvSpPr>
        <p:spPr>
          <a:xfrm>
            <a:off x="1195148" y="5235824"/>
            <a:ext cx="9205518" cy="114300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 lim="800000"/>
          </a:ln>
        </p:spPr>
        <p:txBody>
          <a:bodyPr/>
          <a:lstStyle/>
          <a:p>
            <a:pPr marL="0" indent="0" defTabSz="77724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7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d</a:t>
            </a:r>
            <a:r>
              <a:rPr i="1" baseline="-28352"/>
              <a:t>v</a:t>
            </a:r>
            <a:r>
              <a:t> = Cheapest edge cost to T</a:t>
            </a:r>
          </a:p>
          <a:p>
            <a:pPr marL="0" indent="0" defTabSz="77724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7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p</a:t>
            </a:r>
            <a:r>
              <a:rPr i="1" baseline="-28352"/>
              <a:t>v</a:t>
            </a:r>
            <a:r>
              <a:t> = Node in T to which the cheapest edge is connected</a:t>
            </a:r>
          </a:p>
        </p:txBody>
      </p:sp>
      <p:sp>
        <p:nvSpPr>
          <p:cNvPr id="537" name="Prim’s Algorithm: Walk-Through"/>
          <p:cNvSpPr txBox="1"/>
          <p:nvPr/>
        </p:nvSpPr>
        <p:spPr>
          <a:xfrm>
            <a:off x="2032736" y="276320"/>
            <a:ext cx="7530342" cy="715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Prim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Walk-Through</a:t>
            </a:r>
          </a:p>
        </p:txBody>
      </p:sp>
    </p:spTree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7" name="Prim’s Algorithm"/>
          <p:cNvSpPr txBox="1"/>
          <p:nvPr/>
        </p:nvSpPr>
        <p:spPr>
          <a:xfrm>
            <a:off x="4337188" y="509916"/>
            <a:ext cx="2892545" cy="526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>
            <a:spAutoFit/>
          </a:bodyPr>
          <a:lstStyle/>
          <a:p>
            <a:pPr algn="ctr" defTabSz="642937"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Prim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</a:t>
            </a:r>
          </a:p>
        </p:txBody>
      </p:sp>
      <p:graphicFrame>
        <p:nvGraphicFramePr>
          <p:cNvPr id="3958" name="Table"/>
          <p:cNvGraphicFramePr/>
          <p:nvPr/>
        </p:nvGraphicFramePr>
        <p:xfrm>
          <a:off x="3482483" y="2644024"/>
          <a:ext cx="1600200" cy="341375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053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22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053">
                <a:tc gridSpan="2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costCost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995" name="Group"/>
          <p:cNvGrpSpPr/>
          <p:nvPr/>
        </p:nvGrpSpPr>
        <p:grpSpPr>
          <a:xfrm>
            <a:off x="6386768" y="2427540"/>
            <a:ext cx="2690366" cy="2468552"/>
            <a:chOff x="0" y="0"/>
            <a:chExt cx="2690364" cy="2468551"/>
          </a:xfrm>
        </p:grpSpPr>
        <p:sp>
          <p:nvSpPr>
            <p:cNvPr id="3959" name="Line"/>
            <p:cNvSpPr/>
            <p:nvPr/>
          </p:nvSpPr>
          <p:spPr>
            <a:xfrm flipH="1">
              <a:off x="2065287" y="1611301"/>
              <a:ext cx="285751" cy="5715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960" name="25"/>
            <p:cNvSpPr txBox="1"/>
            <p:nvPr/>
          </p:nvSpPr>
          <p:spPr>
            <a:xfrm>
              <a:off x="1890264" y="1855379"/>
              <a:ext cx="359570" cy="190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25</a:t>
              </a:r>
            </a:p>
          </p:txBody>
        </p:sp>
        <p:sp>
          <p:nvSpPr>
            <p:cNvPr id="3961" name="Line"/>
            <p:cNvSpPr/>
            <p:nvPr/>
          </p:nvSpPr>
          <p:spPr>
            <a:xfrm>
              <a:off x="1125883" y="868351"/>
              <a:ext cx="114301" cy="5143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962" name="Line"/>
            <p:cNvSpPr/>
            <p:nvPr/>
          </p:nvSpPr>
          <p:spPr>
            <a:xfrm flipV="1">
              <a:off x="1354483" y="982651"/>
              <a:ext cx="400051" cy="5715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963" name="Line"/>
            <p:cNvSpPr/>
            <p:nvPr/>
          </p:nvSpPr>
          <p:spPr>
            <a:xfrm flipH="1" flipV="1">
              <a:off x="1240183" y="925501"/>
              <a:ext cx="914401" cy="6286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964" name="Line"/>
            <p:cNvSpPr/>
            <p:nvPr/>
          </p:nvSpPr>
          <p:spPr>
            <a:xfrm>
              <a:off x="382933" y="1211251"/>
              <a:ext cx="685801" cy="2857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965" name="Line"/>
            <p:cNvSpPr/>
            <p:nvPr/>
          </p:nvSpPr>
          <p:spPr>
            <a:xfrm>
              <a:off x="1273521" y="754051"/>
              <a:ext cx="457201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966" name="Line"/>
            <p:cNvSpPr/>
            <p:nvPr/>
          </p:nvSpPr>
          <p:spPr>
            <a:xfrm>
              <a:off x="1925983" y="982651"/>
              <a:ext cx="285751" cy="4572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967" name="Circle"/>
            <p:cNvSpPr/>
            <p:nvPr/>
          </p:nvSpPr>
          <p:spPr>
            <a:xfrm>
              <a:off x="154333" y="982651"/>
              <a:ext cx="342901" cy="342901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ctr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968" name="A"/>
            <p:cNvSpPr txBox="1"/>
            <p:nvPr/>
          </p:nvSpPr>
          <p:spPr>
            <a:xfrm>
              <a:off x="211771" y="1009827"/>
              <a:ext cx="228025" cy="28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  <p:sp>
          <p:nvSpPr>
            <p:cNvPr id="3969" name="Circle"/>
            <p:cNvSpPr/>
            <p:nvPr/>
          </p:nvSpPr>
          <p:spPr>
            <a:xfrm>
              <a:off x="1068733" y="1382701"/>
              <a:ext cx="342901" cy="342901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ctr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970" name="B"/>
            <p:cNvSpPr txBox="1"/>
            <p:nvPr/>
          </p:nvSpPr>
          <p:spPr>
            <a:xfrm>
              <a:off x="1131777" y="1409877"/>
              <a:ext cx="216813" cy="28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B</a:t>
              </a:r>
            </a:p>
          </p:txBody>
        </p:sp>
        <p:sp>
          <p:nvSpPr>
            <p:cNvPr id="3971" name="Circle"/>
            <p:cNvSpPr/>
            <p:nvPr/>
          </p:nvSpPr>
          <p:spPr>
            <a:xfrm>
              <a:off x="954433" y="639751"/>
              <a:ext cx="342901" cy="342901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ctr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972" name="F"/>
            <p:cNvSpPr txBox="1"/>
            <p:nvPr/>
          </p:nvSpPr>
          <p:spPr>
            <a:xfrm>
              <a:off x="1023182" y="666927"/>
              <a:ext cx="205403" cy="28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  <p:sp>
          <p:nvSpPr>
            <p:cNvPr id="3973" name="Circle"/>
            <p:cNvSpPr/>
            <p:nvPr/>
          </p:nvSpPr>
          <p:spPr>
            <a:xfrm>
              <a:off x="1754533" y="2125651"/>
              <a:ext cx="342901" cy="342901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ctr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974" name="E"/>
            <p:cNvSpPr txBox="1"/>
            <p:nvPr/>
          </p:nvSpPr>
          <p:spPr>
            <a:xfrm>
              <a:off x="1817576" y="2152827"/>
              <a:ext cx="216814" cy="28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  <p:sp>
          <p:nvSpPr>
            <p:cNvPr id="3975" name="Circle"/>
            <p:cNvSpPr/>
            <p:nvPr/>
          </p:nvSpPr>
          <p:spPr>
            <a:xfrm>
              <a:off x="2097433" y="1439851"/>
              <a:ext cx="342901" cy="342901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ctr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976" name="D"/>
            <p:cNvSpPr txBox="1"/>
            <p:nvPr/>
          </p:nvSpPr>
          <p:spPr>
            <a:xfrm>
              <a:off x="2154871" y="1467027"/>
              <a:ext cx="228025" cy="28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  <p:sp>
          <p:nvSpPr>
            <p:cNvPr id="3977" name="Circle"/>
            <p:cNvSpPr/>
            <p:nvPr/>
          </p:nvSpPr>
          <p:spPr>
            <a:xfrm>
              <a:off x="1697383" y="696901"/>
              <a:ext cx="342901" cy="342901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ctr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978" name="C"/>
            <p:cNvSpPr txBox="1"/>
            <p:nvPr/>
          </p:nvSpPr>
          <p:spPr>
            <a:xfrm>
              <a:off x="1754821" y="724077"/>
              <a:ext cx="228025" cy="28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  <p:sp>
          <p:nvSpPr>
            <p:cNvPr id="3979" name="Line"/>
            <p:cNvSpPr/>
            <p:nvPr/>
          </p:nvSpPr>
          <p:spPr>
            <a:xfrm>
              <a:off x="1354483" y="1668451"/>
              <a:ext cx="457201" cy="4572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980" name="10"/>
            <p:cNvSpPr txBox="1"/>
            <p:nvPr/>
          </p:nvSpPr>
          <p:spPr>
            <a:xfrm>
              <a:off x="1418777" y="1651782"/>
              <a:ext cx="359570" cy="190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10</a:t>
              </a:r>
            </a:p>
          </p:txBody>
        </p:sp>
        <p:sp>
          <p:nvSpPr>
            <p:cNvPr id="3981" name="18"/>
            <p:cNvSpPr txBox="1"/>
            <p:nvPr/>
          </p:nvSpPr>
          <p:spPr>
            <a:xfrm>
              <a:off x="1622374" y="1300548"/>
              <a:ext cx="351235" cy="190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18</a:t>
              </a:r>
            </a:p>
          </p:txBody>
        </p:sp>
        <p:sp>
          <p:nvSpPr>
            <p:cNvPr id="3982" name="1"/>
            <p:cNvSpPr txBox="1"/>
            <p:nvPr/>
          </p:nvSpPr>
          <p:spPr>
            <a:xfrm>
              <a:off x="2040283" y="1039801"/>
              <a:ext cx="228601" cy="190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</a:t>
              </a:r>
            </a:p>
          </p:txBody>
        </p:sp>
        <p:sp>
          <p:nvSpPr>
            <p:cNvPr id="3983" name="5"/>
            <p:cNvSpPr txBox="1"/>
            <p:nvPr/>
          </p:nvSpPr>
          <p:spPr>
            <a:xfrm>
              <a:off x="1346150" y="1170770"/>
              <a:ext cx="228601" cy="190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3984" name="3"/>
            <p:cNvSpPr txBox="1"/>
            <p:nvPr/>
          </p:nvSpPr>
          <p:spPr>
            <a:xfrm>
              <a:off x="1387820" y="582601"/>
              <a:ext cx="228601" cy="190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3</a:t>
              </a:r>
            </a:p>
          </p:txBody>
        </p:sp>
        <p:sp>
          <p:nvSpPr>
            <p:cNvPr id="3985" name="7"/>
            <p:cNvSpPr txBox="1"/>
            <p:nvPr/>
          </p:nvSpPr>
          <p:spPr>
            <a:xfrm>
              <a:off x="1011583" y="1039801"/>
              <a:ext cx="228601" cy="190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7</a:t>
              </a:r>
            </a:p>
          </p:txBody>
        </p:sp>
        <p:sp>
          <p:nvSpPr>
            <p:cNvPr id="3986" name="8"/>
            <p:cNvSpPr txBox="1"/>
            <p:nvPr/>
          </p:nvSpPr>
          <p:spPr>
            <a:xfrm>
              <a:off x="782983" y="1211251"/>
              <a:ext cx="228601" cy="190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8</a:t>
              </a:r>
            </a:p>
          </p:txBody>
        </p:sp>
        <p:sp>
          <p:nvSpPr>
            <p:cNvPr id="3987" name="Line"/>
            <p:cNvSpPr/>
            <p:nvPr/>
          </p:nvSpPr>
          <p:spPr>
            <a:xfrm flipV="1">
              <a:off x="473420" y="908832"/>
              <a:ext cx="514352" cy="2286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988" name="10"/>
            <p:cNvSpPr txBox="1"/>
            <p:nvPr/>
          </p:nvSpPr>
          <p:spPr>
            <a:xfrm>
              <a:off x="497233" y="811201"/>
              <a:ext cx="359570" cy="190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10</a:t>
              </a:r>
            </a:p>
          </p:txBody>
        </p:sp>
        <p:sp>
          <p:nvSpPr>
            <p:cNvPr id="3989" name="Line"/>
            <p:cNvSpPr/>
            <p:nvPr/>
          </p:nvSpPr>
          <p:spPr>
            <a:xfrm>
              <a:off x="1183033" y="354001"/>
              <a:ext cx="1507332" cy="1885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600" extrusionOk="0">
                  <a:moveTo>
                    <a:pt x="0" y="3927"/>
                  </a:moveTo>
                  <a:cubicBezTo>
                    <a:pt x="1667" y="1964"/>
                    <a:pt x="3333" y="0"/>
                    <a:pt x="6400" y="0"/>
                  </a:cubicBezTo>
                  <a:cubicBezTo>
                    <a:pt x="9467" y="0"/>
                    <a:pt x="16000" y="1527"/>
                    <a:pt x="18400" y="3927"/>
                  </a:cubicBezTo>
                  <a:cubicBezTo>
                    <a:pt x="20800" y="6327"/>
                    <a:pt x="21600" y="11455"/>
                    <a:pt x="20800" y="14400"/>
                  </a:cubicBezTo>
                  <a:cubicBezTo>
                    <a:pt x="20000" y="17345"/>
                    <a:pt x="14800" y="20400"/>
                    <a:pt x="13600" y="21600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990" name="2"/>
            <p:cNvSpPr txBox="1"/>
            <p:nvPr/>
          </p:nvSpPr>
          <p:spPr>
            <a:xfrm>
              <a:off x="2040283" y="239701"/>
              <a:ext cx="228601" cy="190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</a:t>
              </a:r>
            </a:p>
          </p:txBody>
        </p:sp>
        <p:sp>
          <p:nvSpPr>
            <p:cNvPr id="3991" name="Line"/>
            <p:cNvSpPr/>
            <p:nvPr/>
          </p:nvSpPr>
          <p:spPr>
            <a:xfrm flipH="1">
              <a:off x="2097433" y="2125651"/>
              <a:ext cx="171451" cy="146448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992" name="Start with any node, say A"/>
            <p:cNvSpPr txBox="1"/>
            <p:nvPr/>
          </p:nvSpPr>
          <p:spPr>
            <a:xfrm>
              <a:off x="0" y="0"/>
              <a:ext cx="1984547" cy="264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defTabSz="642937">
                <a:spcBef>
                  <a:spcPts val="12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Start with any node, say A</a:t>
              </a:r>
            </a:p>
          </p:txBody>
        </p:sp>
        <p:sp>
          <p:nvSpPr>
            <p:cNvPr id="3993" name="Circle"/>
            <p:cNvSpPr/>
            <p:nvPr/>
          </p:nvSpPr>
          <p:spPr>
            <a:xfrm>
              <a:off x="150101" y="975515"/>
              <a:ext cx="342901" cy="342901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994" name="A"/>
            <p:cNvSpPr txBox="1"/>
            <p:nvPr/>
          </p:nvSpPr>
          <p:spPr>
            <a:xfrm>
              <a:off x="201789" y="1010924"/>
              <a:ext cx="228026" cy="28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sp>
        <p:nvSpPr>
          <p:cNvPr id="3996" name="Prim’s Algorithm: Fill in the following table. (1pt for each number)"/>
          <p:cNvSpPr txBox="1"/>
          <p:nvPr/>
        </p:nvSpPr>
        <p:spPr>
          <a:xfrm>
            <a:off x="3066352" y="2057100"/>
            <a:ext cx="4953005" cy="266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/>
          <a:p>
            <a:pPr defTabSz="642937">
              <a:spcBef>
                <a:spcPts val="12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Prim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Fill in the following table. (1pt for each number)</a:t>
            </a:r>
          </a:p>
        </p:txBody>
      </p:sp>
      <p:sp>
        <p:nvSpPr>
          <p:cNvPr id="3997" name="dv = Cheapest edge cost to connect node v to tree T…"/>
          <p:cNvSpPr txBox="1">
            <a:spLocks noGrp="1"/>
          </p:cNvSpPr>
          <p:nvPr>
            <p:ph type="body" sz="quarter" idx="4294967295"/>
          </p:nvPr>
        </p:nvSpPr>
        <p:spPr>
          <a:xfrm>
            <a:off x="2456079" y="5434013"/>
            <a:ext cx="6904140" cy="85725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3175">
            <a:solidFill>
              <a:schemeClr val="accent4"/>
            </a:solidFill>
            <a:miter lim="800000"/>
          </a:ln>
        </p:spPr>
        <p:txBody>
          <a:bodyPr lIns="34290" tIns="34290" rIns="34290" bIns="34290"/>
          <a:lstStyle/>
          <a:p>
            <a:pPr marL="0" indent="0" defTabSz="594359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95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d</a:t>
            </a:r>
            <a:r>
              <a:rPr i="1" baseline="-37179"/>
              <a:t>v</a:t>
            </a:r>
            <a:r>
              <a:t> = Cheapest edge</a:t>
            </a:r>
            <a:r>
              <a:rPr b="1"/>
              <a:t> cost to connect node v</a:t>
            </a:r>
            <a:r>
              <a:rPr b="1" i="1"/>
              <a:t> </a:t>
            </a:r>
            <a:r>
              <a:rPr b="1"/>
              <a:t>to </a:t>
            </a:r>
            <a:r>
              <a:rPr b="1" i="1"/>
              <a:t>tree T</a:t>
            </a:r>
            <a:endParaRPr i="1"/>
          </a:p>
          <a:p>
            <a:pPr marL="0" indent="0" defTabSz="594359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95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p</a:t>
            </a:r>
            <a:r>
              <a:rPr i="1" baseline="-37179"/>
              <a:t>v</a:t>
            </a:r>
            <a:r>
              <a:t> = Node in </a:t>
            </a:r>
            <a:r>
              <a:rPr i="1"/>
              <a:t>T</a:t>
            </a:r>
            <a:r>
              <a:t> to which the cheapest edge is connected</a:t>
            </a:r>
          </a:p>
        </p:txBody>
      </p:sp>
      <p:sp>
        <p:nvSpPr>
          <p:cNvPr id="3998" name="(1pt)"/>
          <p:cNvSpPr txBox="1"/>
          <p:nvPr/>
        </p:nvSpPr>
        <p:spPr>
          <a:xfrm>
            <a:off x="5156484" y="3243579"/>
            <a:ext cx="55430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(1pt)</a:t>
            </a:r>
          </a:p>
        </p:txBody>
      </p:sp>
      <p:sp>
        <p:nvSpPr>
          <p:cNvPr id="3999" name="(1pt)"/>
          <p:cNvSpPr txBox="1"/>
          <p:nvPr/>
        </p:nvSpPr>
        <p:spPr>
          <a:xfrm>
            <a:off x="5156484" y="3572179"/>
            <a:ext cx="55430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(1pt)</a:t>
            </a:r>
          </a:p>
        </p:txBody>
      </p:sp>
      <p:sp>
        <p:nvSpPr>
          <p:cNvPr id="4000" name="(1pt)"/>
          <p:cNvSpPr txBox="1"/>
          <p:nvPr/>
        </p:nvSpPr>
        <p:spPr>
          <a:xfrm>
            <a:off x="5156484" y="3882451"/>
            <a:ext cx="55430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(1pt)</a:t>
            </a:r>
          </a:p>
        </p:txBody>
      </p:sp>
      <p:sp>
        <p:nvSpPr>
          <p:cNvPr id="4001" name="(1pt)"/>
          <p:cNvSpPr txBox="1"/>
          <p:nvPr/>
        </p:nvSpPr>
        <p:spPr>
          <a:xfrm>
            <a:off x="5156484" y="4165232"/>
            <a:ext cx="55430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(1pt)</a:t>
            </a:r>
          </a:p>
        </p:txBody>
      </p:sp>
      <p:sp>
        <p:nvSpPr>
          <p:cNvPr id="4002" name="(1pt)"/>
          <p:cNvSpPr txBox="1"/>
          <p:nvPr/>
        </p:nvSpPr>
        <p:spPr>
          <a:xfrm>
            <a:off x="5156484" y="4502302"/>
            <a:ext cx="55430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(1pt)</a:t>
            </a:r>
          </a:p>
        </p:txBody>
      </p:sp>
      <p:sp>
        <p:nvSpPr>
          <p:cNvPr id="4003" name="(1pt)"/>
          <p:cNvSpPr txBox="1"/>
          <p:nvPr/>
        </p:nvSpPr>
        <p:spPr>
          <a:xfrm>
            <a:off x="4733668" y="4876719"/>
            <a:ext cx="55430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(1pt)</a:t>
            </a:r>
          </a:p>
        </p:txBody>
      </p:sp>
    </p:spTree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5" name="Start with any node, say A"/>
          <p:cNvSpPr txBox="1"/>
          <p:nvPr/>
        </p:nvSpPr>
        <p:spPr>
          <a:xfrm>
            <a:off x="5186703" y="2659955"/>
            <a:ext cx="2171701" cy="264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defTabSz="642937">
              <a:spcBef>
                <a:spcPts val="12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Start with any node, say A</a:t>
            </a:r>
          </a:p>
        </p:txBody>
      </p:sp>
      <p:graphicFrame>
        <p:nvGraphicFramePr>
          <p:cNvPr id="4006" name="Table"/>
          <p:cNvGraphicFramePr/>
          <p:nvPr/>
        </p:nvGraphicFramePr>
        <p:xfrm>
          <a:off x="3482483" y="2644024"/>
          <a:ext cx="1600200" cy="326830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053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22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
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053">
                <a:tc gridSpan="2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Cost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048" name="Group"/>
          <p:cNvGrpSpPr/>
          <p:nvPr/>
        </p:nvGrpSpPr>
        <p:grpSpPr>
          <a:xfrm>
            <a:off x="6536869" y="2667241"/>
            <a:ext cx="2540264" cy="2228851"/>
            <a:chOff x="0" y="0"/>
            <a:chExt cx="2540262" cy="2228850"/>
          </a:xfrm>
        </p:grpSpPr>
        <p:sp>
          <p:nvSpPr>
            <p:cNvPr id="4007" name="Line"/>
            <p:cNvSpPr/>
            <p:nvPr/>
          </p:nvSpPr>
          <p:spPr>
            <a:xfrm flipH="1">
              <a:off x="1915185" y="1371600"/>
              <a:ext cx="285751" cy="5715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008" name="25"/>
            <p:cNvSpPr txBox="1"/>
            <p:nvPr/>
          </p:nvSpPr>
          <p:spPr>
            <a:xfrm>
              <a:off x="1740162" y="1615678"/>
              <a:ext cx="359570" cy="190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25</a:t>
              </a:r>
            </a:p>
          </p:txBody>
        </p:sp>
        <p:sp>
          <p:nvSpPr>
            <p:cNvPr id="4009" name="Line"/>
            <p:cNvSpPr/>
            <p:nvPr/>
          </p:nvSpPr>
          <p:spPr>
            <a:xfrm>
              <a:off x="975781" y="628650"/>
              <a:ext cx="114301" cy="5143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010" name="Line"/>
            <p:cNvSpPr/>
            <p:nvPr/>
          </p:nvSpPr>
          <p:spPr>
            <a:xfrm flipV="1">
              <a:off x="1204381" y="742950"/>
              <a:ext cx="400051" cy="5715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011" name="Line"/>
            <p:cNvSpPr/>
            <p:nvPr/>
          </p:nvSpPr>
          <p:spPr>
            <a:xfrm flipH="1" flipV="1">
              <a:off x="1090081" y="685800"/>
              <a:ext cx="914401" cy="6286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012" name="Line"/>
            <p:cNvSpPr/>
            <p:nvPr/>
          </p:nvSpPr>
          <p:spPr>
            <a:xfrm>
              <a:off x="232831" y="971550"/>
              <a:ext cx="685801" cy="2857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013" name="Line"/>
            <p:cNvSpPr/>
            <p:nvPr/>
          </p:nvSpPr>
          <p:spPr>
            <a:xfrm>
              <a:off x="1123419" y="514350"/>
              <a:ext cx="457201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014" name="Line"/>
            <p:cNvSpPr/>
            <p:nvPr/>
          </p:nvSpPr>
          <p:spPr>
            <a:xfrm>
              <a:off x="1775881" y="742950"/>
              <a:ext cx="285751" cy="4572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4017" name="Group"/>
            <p:cNvGrpSpPr/>
            <p:nvPr/>
          </p:nvGrpSpPr>
          <p:grpSpPr>
            <a:xfrm>
              <a:off x="4232" y="742950"/>
              <a:ext cx="342901" cy="342901"/>
              <a:chOff x="0" y="0"/>
              <a:chExt cx="342900" cy="342900"/>
            </a:xfrm>
          </p:grpSpPr>
          <p:sp>
            <p:nvSpPr>
              <p:cNvPr id="4015" name="Circle"/>
              <p:cNvSpPr/>
              <p:nvPr/>
            </p:nvSpPr>
            <p:spPr>
              <a:xfrm>
                <a:off x="0" y="0"/>
                <a:ext cx="342901" cy="342901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4290" tIns="34290" rIns="34290" bIns="34290" numCol="1" anchor="ctr">
                <a:noAutofit/>
              </a:bodyPr>
              <a:lstStyle/>
              <a:p>
                <a:pPr algn="ctr" defTabSz="642937">
                  <a:spcBef>
                    <a:spcPts val="400"/>
                  </a:spcBef>
                  <a:defRPr sz="1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4016" name="A"/>
              <p:cNvSpPr txBox="1"/>
              <p:nvPr/>
            </p:nvSpPr>
            <p:spPr>
              <a:xfrm>
                <a:off x="57437" y="27176"/>
                <a:ext cx="228026" cy="2885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4290" tIns="34290" rIns="34290" bIns="34290" numCol="1" anchor="ctr">
                <a:spAutoFit/>
              </a:bodyPr>
              <a:lstStyle>
                <a:lvl1pPr algn="ctr" defTabSz="642937">
                  <a:spcBef>
                    <a:spcPts val="500"/>
                  </a:spcBef>
                  <a:defRPr sz="16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A</a:t>
                </a:r>
              </a:p>
            </p:txBody>
          </p:sp>
        </p:grpSp>
        <p:grpSp>
          <p:nvGrpSpPr>
            <p:cNvPr id="4020" name="Group"/>
            <p:cNvGrpSpPr/>
            <p:nvPr/>
          </p:nvGrpSpPr>
          <p:grpSpPr>
            <a:xfrm>
              <a:off x="918631" y="1143000"/>
              <a:ext cx="342901" cy="342901"/>
              <a:chOff x="0" y="0"/>
              <a:chExt cx="342900" cy="342900"/>
            </a:xfrm>
          </p:grpSpPr>
          <p:sp>
            <p:nvSpPr>
              <p:cNvPr id="4018" name="Circle"/>
              <p:cNvSpPr/>
              <p:nvPr/>
            </p:nvSpPr>
            <p:spPr>
              <a:xfrm>
                <a:off x="0" y="0"/>
                <a:ext cx="342901" cy="342901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4290" tIns="34290" rIns="34290" bIns="34290" numCol="1" anchor="ctr">
                <a:noAutofit/>
              </a:bodyPr>
              <a:lstStyle/>
              <a:p>
                <a:pPr algn="ctr" defTabSz="642937">
                  <a:spcBef>
                    <a:spcPts val="400"/>
                  </a:spcBef>
                  <a:defRPr sz="1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4019" name="B"/>
              <p:cNvSpPr txBox="1"/>
              <p:nvPr/>
            </p:nvSpPr>
            <p:spPr>
              <a:xfrm>
                <a:off x="63043" y="27176"/>
                <a:ext cx="216814" cy="2885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4290" tIns="34290" rIns="34290" bIns="34290" numCol="1" anchor="ctr">
                <a:spAutoFit/>
              </a:bodyPr>
              <a:lstStyle>
                <a:lvl1pPr algn="ctr" defTabSz="642937">
                  <a:spcBef>
                    <a:spcPts val="500"/>
                  </a:spcBef>
                  <a:defRPr sz="16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B</a:t>
                </a:r>
              </a:p>
            </p:txBody>
          </p:sp>
        </p:grpSp>
        <p:grpSp>
          <p:nvGrpSpPr>
            <p:cNvPr id="4023" name="Group"/>
            <p:cNvGrpSpPr/>
            <p:nvPr/>
          </p:nvGrpSpPr>
          <p:grpSpPr>
            <a:xfrm>
              <a:off x="804332" y="400050"/>
              <a:ext cx="342901" cy="342901"/>
              <a:chOff x="0" y="0"/>
              <a:chExt cx="342900" cy="342900"/>
            </a:xfrm>
          </p:grpSpPr>
          <p:sp>
            <p:nvSpPr>
              <p:cNvPr id="4021" name="Circle"/>
              <p:cNvSpPr/>
              <p:nvPr/>
            </p:nvSpPr>
            <p:spPr>
              <a:xfrm>
                <a:off x="0" y="0"/>
                <a:ext cx="342901" cy="342901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4290" tIns="34290" rIns="34290" bIns="34290" numCol="1" anchor="ctr">
                <a:noAutofit/>
              </a:bodyPr>
              <a:lstStyle/>
              <a:p>
                <a:pPr algn="ctr" defTabSz="642937">
                  <a:spcBef>
                    <a:spcPts val="400"/>
                  </a:spcBef>
                  <a:defRPr sz="1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4022" name="F"/>
              <p:cNvSpPr txBox="1"/>
              <p:nvPr/>
            </p:nvSpPr>
            <p:spPr>
              <a:xfrm>
                <a:off x="68748" y="27176"/>
                <a:ext cx="205404" cy="2885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4290" tIns="34290" rIns="34290" bIns="34290" numCol="1" anchor="ctr">
                <a:spAutoFit/>
              </a:bodyPr>
              <a:lstStyle>
                <a:lvl1pPr algn="ctr" defTabSz="642937">
                  <a:spcBef>
                    <a:spcPts val="500"/>
                  </a:spcBef>
                  <a:defRPr sz="16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F</a:t>
                </a:r>
              </a:p>
            </p:txBody>
          </p:sp>
        </p:grpSp>
        <p:grpSp>
          <p:nvGrpSpPr>
            <p:cNvPr id="4026" name="Group"/>
            <p:cNvGrpSpPr/>
            <p:nvPr/>
          </p:nvGrpSpPr>
          <p:grpSpPr>
            <a:xfrm>
              <a:off x="1604431" y="1885950"/>
              <a:ext cx="342901" cy="342901"/>
              <a:chOff x="0" y="0"/>
              <a:chExt cx="342900" cy="342900"/>
            </a:xfrm>
          </p:grpSpPr>
          <p:sp>
            <p:nvSpPr>
              <p:cNvPr id="4024" name="Circle"/>
              <p:cNvSpPr/>
              <p:nvPr/>
            </p:nvSpPr>
            <p:spPr>
              <a:xfrm>
                <a:off x="0" y="0"/>
                <a:ext cx="342901" cy="342901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4290" tIns="34290" rIns="34290" bIns="34290" numCol="1" anchor="ctr">
                <a:noAutofit/>
              </a:bodyPr>
              <a:lstStyle/>
              <a:p>
                <a:pPr algn="ctr" defTabSz="642937">
                  <a:spcBef>
                    <a:spcPts val="400"/>
                  </a:spcBef>
                  <a:defRPr sz="1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4025" name="E"/>
              <p:cNvSpPr txBox="1"/>
              <p:nvPr/>
            </p:nvSpPr>
            <p:spPr>
              <a:xfrm>
                <a:off x="63043" y="27176"/>
                <a:ext cx="216814" cy="2885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4290" tIns="34290" rIns="34290" bIns="34290" numCol="1" anchor="ctr">
                <a:spAutoFit/>
              </a:bodyPr>
              <a:lstStyle>
                <a:lvl1pPr algn="ctr" defTabSz="642937">
                  <a:spcBef>
                    <a:spcPts val="500"/>
                  </a:spcBef>
                  <a:defRPr sz="16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E</a:t>
                </a:r>
              </a:p>
            </p:txBody>
          </p:sp>
        </p:grpSp>
        <p:grpSp>
          <p:nvGrpSpPr>
            <p:cNvPr id="4029" name="Group"/>
            <p:cNvGrpSpPr/>
            <p:nvPr/>
          </p:nvGrpSpPr>
          <p:grpSpPr>
            <a:xfrm>
              <a:off x="1947332" y="1200150"/>
              <a:ext cx="342901" cy="342901"/>
              <a:chOff x="0" y="0"/>
              <a:chExt cx="342900" cy="342900"/>
            </a:xfrm>
          </p:grpSpPr>
          <p:sp>
            <p:nvSpPr>
              <p:cNvPr id="4027" name="Circle"/>
              <p:cNvSpPr/>
              <p:nvPr/>
            </p:nvSpPr>
            <p:spPr>
              <a:xfrm>
                <a:off x="0" y="0"/>
                <a:ext cx="342901" cy="342901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4290" tIns="34290" rIns="34290" bIns="34290" numCol="1" anchor="ctr">
                <a:noAutofit/>
              </a:bodyPr>
              <a:lstStyle/>
              <a:p>
                <a:pPr algn="ctr" defTabSz="642937">
                  <a:spcBef>
                    <a:spcPts val="400"/>
                  </a:spcBef>
                  <a:defRPr sz="1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4028" name="D"/>
              <p:cNvSpPr txBox="1"/>
              <p:nvPr/>
            </p:nvSpPr>
            <p:spPr>
              <a:xfrm>
                <a:off x="57437" y="27176"/>
                <a:ext cx="228026" cy="2885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4290" tIns="34290" rIns="34290" bIns="34290" numCol="1" anchor="ctr">
                <a:spAutoFit/>
              </a:bodyPr>
              <a:lstStyle>
                <a:lvl1pPr algn="ctr" defTabSz="642937">
                  <a:spcBef>
                    <a:spcPts val="500"/>
                  </a:spcBef>
                  <a:defRPr sz="16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D</a:t>
                </a:r>
              </a:p>
            </p:txBody>
          </p:sp>
        </p:grpSp>
        <p:grpSp>
          <p:nvGrpSpPr>
            <p:cNvPr id="4032" name="Group"/>
            <p:cNvGrpSpPr/>
            <p:nvPr/>
          </p:nvGrpSpPr>
          <p:grpSpPr>
            <a:xfrm>
              <a:off x="1547282" y="457200"/>
              <a:ext cx="342901" cy="342901"/>
              <a:chOff x="0" y="0"/>
              <a:chExt cx="342900" cy="342900"/>
            </a:xfrm>
          </p:grpSpPr>
          <p:sp>
            <p:nvSpPr>
              <p:cNvPr id="4030" name="Circle"/>
              <p:cNvSpPr/>
              <p:nvPr/>
            </p:nvSpPr>
            <p:spPr>
              <a:xfrm>
                <a:off x="0" y="0"/>
                <a:ext cx="342901" cy="342901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4290" tIns="34290" rIns="34290" bIns="34290" numCol="1" anchor="ctr">
                <a:noAutofit/>
              </a:bodyPr>
              <a:lstStyle/>
              <a:p>
                <a:pPr algn="ctr" defTabSz="642937">
                  <a:spcBef>
                    <a:spcPts val="400"/>
                  </a:spcBef>
                  <a:defRPr sz="1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4031" name="C"/>
              <p:cNvSpPr txBox="1"/>
              <p:nvPr/>
            </p:nvSpPr>
            <p:spPr>
              <a:xfrm>
                <a:off x="57437" y="27176"/>
                <a:ext cx="228026" cy="2885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4290" tIns="34290" rIns="34290" bIns="34290" numCol="1" anchor="ctr">
                <a:spAutoFit/>
              </a:bodyPr>
              <a:lstStyle>
                <a:lvl1pPr algn="ctr" defTabSz="642937">
                  <a:spcBef>
                    <a:spcPts val="500"/>
                  </a:spcBef>
                  <a:defRPr sz="16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C</a:t>
                </a:r>
              </a:p>
            </p:txBody>
          </p:sp>
        </p:grpSp>
        <p:sp>
          <p:nvSpPr>
            <p:cNvPr id="4033" name="Line"/>
            <p:cNvSpPr/>
            <p:nvPr/>
          </p:nvSpPr>
          <p:spPr>
            <a:xfrm>
              <a:off x="1204381" y="1428750"/>
              <a:ext cx="457202" cy="4572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034" name="10"/>
            <p:cNvSpPr txBox="1"/>
            <p:nvPr/>
          </p:nvSpPr>
          <p:spPr>
            <a:xfrm>
              <a:off x="1268676" y="1412081"/>
              <a:ext cx="359569" cy="190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10</a:t>
              </a:r>
            </a:p>
          </p:txBody>
        </p:sp>
        <p:sp>
          <p:nvSpPr>
            <p:cNvPr id="4035" name="18"/>
            <p:cNvSpPr txBox="1"/>
            <p:nvPr/>
          </p:nvSpPr>
          <p:spPr>
            <a:xfrm>
              <a:off x="1472272" y="1060847"/>
              <a:ext cx="351235" cy="190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18</a:t>
              </a:r>
            </a:p>
          </p:txBody>
        </p:sp>
        <p:sp>
          <p:nvSpPr>
            <p:cNvPr id="4036" name="1"/>
            <p:cNvSpPr txBox="1"/>
            <p:nvPr/>
          </p:nvSpPr>
          <p:spPr>
            <a:xfrm>
              <a:off x="1890181" y="800100"/>
              <a:ext cx="228601" cy="190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</a:t>
              </a:r>
            </a:p>
          </p:txBody>
        </p:sp>
        <p:sp>
          <p:nvSpPr>
            <p:cNvPr id="4037" name="5"/>
            <p:cNvSpPr txBox="1"/>
            <p:nvPr/>
          </p:nvSpPr>
          <p:spPr>
            <a:xfrm>
              <a:off x="1196048" y="931068"/>
              <a:ext cx="228601" cy="190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4038" name="3"/>
            <p:cNvSpPr txBox="1"/>
            <p:nvPr/>
          </p:nvSpPr>
          <p:spPr>
            <a:xfrm>
              <a:off x="1237719" y="342900"/>
              <a:ext cx="228601" cy="190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3</a:t>
              </a:r>
            </a:p>
          </p:txBody>
        </p:sp>
        <p:sp>
          <p:nvSpPr>
            <p:cNvPr id="4039" name="7"/>
            <p:cNvSpPr txBox="1"/>
            <p:nvPr/>
          </p:nvSpPr>
          <p:spPr>
            <a:xfrm>
              <a:off x="861482" y="800100"/>
              <a:ext cx="228601" cy="190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7</a:t>
              </a:r>
            </a:p>
          </p:txBody>
        </p:sp>
        <p:sp>
          <p:nvSpPr>
            <p:cNvPr id="4040" name="8"/>
            <p:cNvSpPr txBox="1"/>
            <p:nvPr/>
          </p:nvSpPr>
          <p:spPr>
            <a:xfrm>
              <a:off x="632881" y="971550"/>
              <a:ext cx="228601" cy="190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8</a:t>
              </a:r>
            </a:p>
          </p:txBody>
        </p:sp>
        <p:sp>
          <p:nvSpPr>
            <p:cNvPr id="4041" name="Line"/>
            <p:cNvSpPr/>
            <p:nvPr/>
          </p:nvSpPr>
          <p:spPr>
            <a:xfrm flipV="1">
              <a:off x="323319" y="669131"/>
              <a:ext cx="514351" cy="2286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042" name="10"/>
            <p:cNvSpPr txBox="1"/>
            <p:nvPr/>
          </p:nvSpPr>
          <p:spPr>
            <a:xfrm>
              <a:off x="347131" y="571500"/>
              <a:ext cx="359570" cy="190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10</a:t>
              </a:r>
            </a:p>
          </p:txBody>
        </p:sp>
        <p:sp>
          <p:nvSpPr>
            <p:cNvPr id="4043" name="Line"/>
            <p:cNvSpPr/>
            <p:nvPr/>
          </p:nvSpPr>
          <p:spPr>
            <a:xfrm>
              <a:off x="1032931" y="114300"/>
              <a:ext cx="1507332" cy="1885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600" extrusionOk="0">
                  <a:moveTo>
                    <a:pt x="0" y="3927"/>
                  </a:moveTo>
                  <a:cubicBezTo>
                    <a:pt x="1667" y="1964"/>
                    <a:pt x="3333" y="0"/>
                    <a:pt x="6400" y="0"/>
                  </a:cubicBezTo>
                  <a:cubicBezTo>
                    <a:pt x="9467" y="0"/>
                    <a:pt x="16000" y="1527"/>
                    <a:pt x="18400" y="3927"/>
                  </a:cubicBezTo>
                  <a:cubicBezTo>
                    <a:pt x="20800" y="6327"/>
                    <a:pt x="21600" y="11455"/>
                    <a:pt x="20800" y="14400"/>
                  </a:cubicBezTo>
                  <a:cubicBezTo>
                    <a:pt x="20000" y="17345"/>
                    <a:pt x="14800" y="20400"/>
                    <a:pt x="13600" y="21600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044" name="2"/>
            <p:cNvSpPr txBox="1"/>
            <p:nvPr/>
          </p:nvSpPr>
          <p:spPr>
            <a:xfrm>
              <a:off x="1890181" y="0"/>
              <a:ext cx="228601" cy="190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</a:t>
              </a:r>
            </a:p>
          </p:txBody>
        </p:sp>
        <p:sp>
          <p:nvSpPr>
            <p:cNvPr id="4045" name="Line"/>
            <p:cNvSpPr/>
            <p:nvPr/>
          </p:nvSpPr>
          <p:spPr>
            <a:xfrm flipH="1">
              <a:off x="1947331" y="1885950"/>
              <a:ext cx="171451" cy="146448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046" name="Circle"/>
            <p:cNvSpPr/>
            <p:nvPr/>
          </p:nvSpPr>
          <p:spPr>
            <a:xfrm>
              <a:off x="0" y="735813"/>
              <a:ext cx="342901" cy="342901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047" name="A"/>
            <p:cNvSpPr txBox="1"/>
            <p:nvPr/>
          </p:nvSpPr>
          <p:spPr>
            <a:xfrm>
              <a:off x="51688" y="771223"/>
              <a:ext cx="228026" cy="28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sp>
        <p:nvSpPr>
          <p:cNvPr id="4049" name="Fill in the following table (5pt)…"/>
          <p:cNvSpPr txBox="1"/>
          <p:nvPr/>
        </p:nvSpPr>
        <p:spPr>
          <a:xfrm>
            <a:off x="3101730" y="1602303"/>
            <a:ext cx="4683075" cy="619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/>
          <a:p>
            <a:pPr defTabSz="642937">
              <a:spcBef>
                <a:spcPts val="12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Fill in the following table (5pt)</a:t>
            </a:r>
          </a:p>
          <a:p>
            <a:pPr defTabSz="642937">
              <a:spcBef>
                <a:spcPts val="12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cost of the minimum spanning tree? (1pt)</a:t>
            </a:r>
          </a:p>
        </p:txBody>
      </p:sp>
      <p:sp>
        <p:nvSpPr>
          <p:cNvPr id="4050" name="Prim’s Algorithm"/>
          <p:cNvSpPr txBox="1"/>
          <p:nvPr/>
        </p:nvSpPr>
        <p:spPr>
          <a:xfrm>
            <a:off x="4337188" y="509916"/>
            <a:ext cx="2892545" cy="526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>
            <a:spAutoFit/>
          </a:bodyPr>
          <a:lstStyle/>
          <a:p>
            <a:pPr algn="ctr" defTabSz="642937"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Prim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</a:t>
            </a:r>
          </a:p>
        </p:txBody>
      </p:sp>
      <p:sp>
        <p:nvSpPr>
          <p:cNvPr id="4051" name="Home Work, Week 14, CS502, Design and Analysis of Algorithm, Spring 2016"/>
          <p:cNvSpPr txBox="1"/>
          <p:nvPr/>
        </p:nvSpPr>
        <p:spPr>
          <a:xfrm>
            <a:off x="2814444" y="1105070"/>
            <a:ext cx="6338915" cy="206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717" tIns="25717" rIns="25717" bIns="25717"/>
          <a:lstStyle/>
          <a:p>
            <a:pPr algn="ctr" defTabSz="4572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387600" algn="l"/>
                <a:tab pos="2667000" algn="l"/>
                <a:tab pos="2933700" algn="l"/>
                <a:tab pos="3200400" algn="l"/>
              </a:tabLst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t>Home Work, Week 14, CS502, Design and Analysis of Algorithm, Spring 2016</a:t>
            </a:r>
          </a:p>
        </p:txBody>
      </p:sp>
    </p:spTree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Line"/>
          <p:cNvSpPr/>
          <p:nvPr/>
        </p:nvSpPr>
        <p:spPr>
          <a:xfrm flipH="1">
            <a:off x="8452055" y="4038841"/>
            <a:ext cx="285751" cy="5715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54" name="25"/>
          <p:cNvSpPr txBox="1"/>
          <p:nvPr/>
        </p:nvSpPr>
        <p:spPr>
          <a:xfrm>
            <a:off x="8277032" y="4282919"/>
            <a:ext cx="359570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25</a:t>
            </a:r>
          </a:p>
        </p:txBody>
      </p:sp>
      <p:sp>
        <p:nvSpPr>
          <p:cNvPr id="4055" name="Line"/>
          <p:cNvSpPr/>
          <p:nvPr/>
        </p:nvSpPr>
        <p:spPr>
          <a:xfrm>
            <a:off x="7512651" y="3295891"/>
            <a:ext cx="114301" cy="51435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56" name="Line"/>
          <p:cNvSpPr/>
          <p:nvPr/>
        </p:nvSpPr>
        <p:spPr>
          <a:xfrm flipV="1">
            <a:off x="7741251" y="3410191"/>
            <a:ext cx="400051" cy="5715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57" name="Line"/>
          <p:cNvSpPr/>
          <p:nvPr/>
        </p:nvSpPr>
        <p:spPr>
          <a:xfrm flipH="1" flipV="1">
            <a:off x="7626951" y="3353041"/>
            <a:ext cx="914401" cy="62865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58" name="Line"/>
          <p:cNvSpPr/>
          <p:nvPr/>
        </p:nvSpPr>
        <p:spPr>
          <a:xfrm>
            <a:off x="6769701" y="3638791"/>
            <a:ext cx="685801" cy="285751"/>
          </a:xfrm>
          <a:prstGeom prst="line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59" name="Line"/>
          <p:cNvSpPr/>
          <p:nvPr/>
        </p:nvSpPr>
        <p:spPr>
          <a:xfrm>
            <a:off x="7660289" y="3181592"/>
            <a:ext cx="45720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60" name="Line"/>
          <p:cNvSpPr/>
          <p:nvPr/>
        </p:nvSpPr>
        <p:spPr>
          <a:xfrm>
            <a:off x="8312751" y="3410191"/>
            <a:ext cx="285751" cy="4572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61" name="Circle"/>
          <p:cNvSpPr/>
          <p:nvPr/>
        </p:nvSpPr>
        <p:spPr>
          <a:xfrm>
            <a:off x="7455501" y="3810241"/>
            <a:ext cx="342901" cy="342901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062" name="B"/>
          <p:cNvSpPr txBox="1"/>
          <p:nvPr/>
        </p:nvSpPr>
        <p:spPr>
          <a:xfrm>
            <a:off x="7518545" y="3837417"/>
            <a:ext cx="216814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B</a:t>
            </a:r>
          </a:p>
        </p:txBody>
      </p:sp>
      <p:grpSp>
        <p:nvGrpSpPr>
          <p:cNvPr id="4065" name="Group"/>
          <p:cNvGrpSpPr/>
          <p:nvPr/>
        </p:nvGrpSpPr>
        <p:grpSpPr>
          <a:xfrm>
            <a:off x="7341202" y="3067291"/>
            <a:ext cx="342901" cy="342901"/>
            <a:chOff x="0" y="0"/>
            <a:chExt cx="342900" cy="342900"/>
          </a:xfrm>
        </p:grpSpPr>
        <p:sp>
          <p:nvSpPr>
            <p:cNvPr id="4063" name="Circle"/>
            <p:cNvSpPr/>
            <p:nvPr/>
          </p:nvSpPr>
          <p:spPr>
            <a:xfrm>
              <a:off x="0" y="0"/>
              <a:ext cx="342901" cy="342901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ctr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064" name="F"/>
            <p:cNvSpPr txBox="1"/>
            <p:nvPr/>
          </p:nvSpPr>
          <p:spPr>
            <a:xfrm>
              <a:off x="68748" y="27176"/>
              <a:ext cx="205404" cy="28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</p:grpSp>
      <p:grpSp>
        <p:nvGrpSpPr>
          <p:cNvPr id="4068" name="Group"/>
          <p:cNvGrpSpPr/>
          <p:nvPr/>
        </p:nvGrpSpPr>
        <p:grpSpPr>
          <a:xfrm>
            <a:off x="8141301" y="4553191"/>
            <a:ext cx="342901" cy="342901"/>
            <a:chOff x="0" y="0"/>
            <a:chExt cx="342900" cy="342900"/>
          </a:xfrm>
        </p:grpSpPr>
        <p:sp>
          <p:nvSpPr>
            <p:cNvPr id="4066" name="Circle"/>
            <p:cNvSpPr/>
            <p:nvPr/>
          </p:nvSpPr>
          <p:spPr>
            <a:xfrm>
              <a:off x="0" y="0"/>
              <a:ext cx="342901" cy="342901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ctr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067" name="E"/>
            <p:cNvSpPr txBox="1"/>
            <p:nvPr/>
          </p:nvSpPr>
          <p:spPr>
            <a:xfrm>
              <a:off x="63043" y="27176"/>
              <a:ext cx="216814" cy="28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</p:grpSp>
      <p:grpSp>
        <p:nvGrpSpPr>
          <p:cNvPr id="4071" name="Group"/>
          <p:cNvGrpSpPr/>
          <p:nvPr/>
        </p:nvGrpSpPr>
        <p:grpSpPr>
          <a:xfrm>
            <a:off x="8484202" y="3867391"/>
            <a:ext cx="342901" cy="342901"/>
            <a:chOff x="0" y="0"/>
            <a:chExt cx="342900" cy="342900"/>
          </a:xfrm>
        </p:grpSpPr>
        <p:sp>
          <p:nvSpPr>
            <p:cNvPr id="4069" name="Circle"/>
            <p:cNvSpPr/>
            <p:nvPr/>
          </p:nvSpPr>
          <p:spPr>
            <a:xfrm>
              <a:off x="0" y="0"/>
              <a:ext cx="342901" cy="342901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ctr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070" name="D"/>
            <p:cNvSpPr txBox="1"/>
            <p:nvPr/>
          </p:nvSpPr>
          <p:spPr>
            <a:xfrm>
              <a:off x="57437" y="27176"/>
              <a:ext cx="228026" cy="28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</p:grpSp>
      <p:grpSp>
        <p:nvGrpSpPr>
          <p:cNvPr id="4074" name="Group"/>
          <p:cNvGrpSpPr/>
          <p:nvPr/>
        </p:nvGrpSpPr>
        <p:grpSpPr>
          <a:xfrm>
            <a:off x="8084152" y="3124441"/>
            <a:ext cx="342901" cy="342901"/>
            <a:chOff x="0" y="0"/>
            <a:chExt cx="342900" cy="342900"/>
          </a:xfrm>
        </p:grpSpPr>
        <p:sp>
          <p:nvSpPr>
            <p:cNvPr id="4072" name="Circle"/>
            <p:cNvSpPr/>
            <p:nvPr/>
          </p:nvSpPr>
          <p:spPr>
            <a:xfrm>
              <a:off x="0" y="0"/>
              <a:ext cx="342901" cy="342901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ctr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073" name="C"/>
            <p:cNvSpPr txBox="1"/>
            <p:nvPr/>
          </p:nvSpPr>
          <p:spPr>
            <a:xfrm>
              <a:off x="57437" y="27176"/>
              <a:ext cx="228026" cy="28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C</a:t>
              </a:r>
            </a:p>
          </p:txBody>
        </p:sp>
      </p:grpSp>
      <p:sp>
        <p:nvSpPr>
          <p:cNvPr id="4075" name="Line"/>
          <p:cNvSpPr/>
          <p:nvPr/>
        </p:nvSpPr>
        <p:spPr>
          <a:xfrm>
            <a:off x="7741251" y="4095991"/>
            <a:ext cx="457202" cy="4572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76" name="10"/>
          <p:cNvSpPr txBox="1"/>
          <p:nvPr/>
        </p:nvSpPr>
        <p:spPr>
          <a:xfrm>
            <a:off x="7805546" y="4079323"/>
            <a:ext cx="359569" cy="190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4077" name="18"/>
          <p:cNvSpPr txBox="1"/>
          <p:nvPr/>
        </p:nvSpPr>
        <p:spPr>
          <a:xfrm>
            <a:off x="8009142" y="3728089"/>
            <a:ext cx="351235" cy="190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18</a:t>
            </a:r>
          </a:p>
        </p:txBody>
      </p:sp>
      <p:sp>
        <p:nvSpPr>
          <p:cNvPr id="4078" name="1"/>
          <p:cNvSpPr txBox="1"/>
          <p:nvPr/>
        </p:nvSpPr>
        <p:spPr>
          <a:xfrm>
            <a:off x="8427051" y="3467341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</a:t>
            </a:r>
          </a:p>
        </p:txBody>
      </p:sp>
      <p:sp>
        <p:nvSpPr>
          <p:cNvPr id="4079" name="5"/>
          <p:cNvSpPr txBox="1"/>
          <p:nvPr/>
        </p:nvSpPr>
        <p:spPr>
          <a:xfrm>
            <a:off x="7732918" y="3598310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5</a:t>
            </a:r>
          </a:p>
        </p:txBody>
      </p:sp>
      <p:sp>
        <p:nvSpPr>
          <p:cNvPr id="4080" name="3"/>
          <p:cNvSpPr txBox="1"/>
          <p:nvPr/>
        </p:nvSpPr>
        <p:spPr>
          <a:xfrm>
            <a:off x="7774589" y="3010141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4081" name="7"/>
          <p:cNvSpPr txBox="1"/>
          <p:nvPr/>
        </p:nvSpPr>
        <p:spPr>
          <a:xfrm>
            <a:off x="7398352" y="3467341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4082" name="8"/>
          <p:cNvSpPr txBox="1"/>
          <p:nvPr/>
        </p:nvSpPr>
        <p:spPr>
          <a:xfrm>
            <a:off x="7169751" y="3638791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4083" name="Line"/>
          <p:cNvSpPr/>
          <p:nvPr/>
        </p:nvSpPr>
        <p:spPr>
          <a:xfrm flipV="1">
            <a:off x="6860189" y="3336373"/>
            <a:ext cx="514351" cy="2286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84" name="10"/>
          <p:cNvSpPr txBox="1"/>
          <p:nvPr/>
        </p:nvSpPr>
        <p:spPr>
          <a:xfrm>
            <a:off x="6884001" y="3238741"/>
            <a:ext cx="359570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4085" name="Line"/>
          <p:cNvSpPr/>
          <p:nvPr/>
        </p:nvSpPr>
        <p:spPr>
          <a:xfrm>
            <a:off x="7569801" y="2781541"/>
            <a:ext cx="1507332" cy="1885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086" name="2"/>
          <p:cNvSpPr txBox="1"/>
          <p:nvPr/>
        </p:nvSpPr>
        <p:spPr>
          <a:xfrm>
            <a:off x="8427051" y="2667241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4087" name="Line"/>
          <p:cNvSpPr/>
          <p:nvPr/>
        </p:nvSpPr>
        <p:spPr>
          <a:xfrm flipH="1">
            <a:off x="8484201" y="4553191"/>
            <a:ext cx="171451" cy="146448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88" name="Start with any node, say D"/>
          <p:cNvSpPr txBox="1"/>
          <p:nvPr/>
        </p:nvSpPr>
        <p:spPr>
          <a:xfrm>
            <a:off x="5186703" y="2659955"/>
            <a:ext cx="2171701" cy="264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defTabSz="642937">
              <a:spcBef>
                <a:spcPts val="12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Start with any node, say D</a:t>
            </a:r>
          </a:p>
        </p:txBody>
      </p:sp>
      <p:graphicFrame>
        <p:nvGraphicFramePr>
          <p:cNvPr id="4089" name="Table"/>
          <p:cNvGraphicFramePr/>
          <p:nvPr/>
        </p:nvGraphicFramePr>
        <p:xfrm>
          <a:off x="3482483" y="2644024"/>
          <a:ext cx="1600200" cy="283725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79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/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
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090" name="Circle"/>
          <p:cNvSpPr/>
          <p:nvPr/>
        </p:nvSpPr>
        <p:spPr>
          <a:xfrm>
            <a:off x="6536869" y="3403055"/>
            <a:ext cx="342902" cy="342901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defTabSz="642937">
              <a:defRPr sz="1600"/>
            </a:pPr>
            <a:endParaRPr/>
          </a:p>
        </p:txBody>
      </p:sp>
      <p:sp>
        <p:nvSpPr>
          <p:cNvPr id="4091" name="A"/>
          <p:cNvSpPr txBox="1"/>
          <p:nvPr/>
        </p:nvSpPr>
        <p:spPr>
          <a:xfrm>
            <a:off x="6599577" y="3429279"/>
            <a:ext cx="228025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A</a:t>
            </a:r>
          </a:p>
        </p:txBody>
      </p:sp>
      <p:sp>
        <p:nvSpPr>
          <p:cNvPr id="4092" name="Prim’s Algorithm"/>
          <p:cNvSpPr txBox="1"/>
          <p:nvPr/>
        </p:nvSpPr>
        <p:spPr>
          <a:xfrm>
            <a:off x="4337188" y="509916"/>
            <a:ext cx="2892545" cy="526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>
            <a:spAutoFit/>
          </a:bodyPr>
          <a:lstStyle/>
          <a:p>
            <a:pPr algn="ctr" defTabSz="642937"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Prim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</a:t>
            </a:r>
          </a:p>
        </p:txBody>
      </p:sp>
      <p:sp>
        <p:nvSpPr>
          <p:cNvPr id="4093" name="Home Work, Week 14, CS502, Design and Analysis of Algorithm, Spring 2016"/>
          <p:cNvSpPr txBox="1"/>
          <p:nvPr/>
        </p:nvSpPr>
        <p:spPr>
          <a:xfrm>
            <a:off x="2814444" y="1105070"/>
            <a:ext cx="6338915" cy="206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717" tIns="25717" rIns="25717" bIns="25717"/>
          <a:lstStyle/>
          <a:p>
            <a:pPr algn="ctr" defTabSz="4572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387600" algn="l"/>
                <a:tab pos="2667000" algn="l"/>
                <a:tab pos="2933700" algn="l"/>
                <a:tab pos="3200400" algn="l"/>
              </a:tabLst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t>Home Work, Week 14, CS502, Design and Analysis of Algorithm, Spring 2016</a:t>
            </a:r>
          </a:p>
        </p:txBody>
      </p:sp>
    </p:spTree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5" name="Line"/>
          <p:cNvSpPr/>
          <p:nvPr/>
        </p:nvSpPr>
        <p:spPr>
          <a:xfrm flipH="1">
            <a:off x="8452055" y="4038841"/>
            <a:ext cx="285751" cy="5715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96" name="25"/>
          <p:cNvSpPr txBox="1"/>
          <p:nvPr/>
        </p:nvSpPr>
        <p:spPr>
          <a:xfrm>
            <a:off x="8277032" y="4282919"/>
            <a:ext cx="359570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25</a:t>
            </a:r>
          </a:p>
        </p:txBody>
      </p:sp>
      <p:sp>
        <p:nvSpPr>
          <p:cNvPr id="4097" name="Line"/>
          <p:cNvSpPr/>
          <p:nvPr/>
        </p:nvSpPr>
        <p:spPr>
          <a:xfrm>
            <a:off x="7512651" y="3295891"/>
            <a:ext cx="114301" cy="51435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98" name="Line"/>
          <p:cNvSpPr/>
          <p:nvPr/>
        </p:nvSpPr>
        <p:spPr>
          <a:xfrm flipV="1">
            <a:off x="7741251" y="3410191"/>
            <a:ext cx="400051" cy="571501"/>
          </a:xfrm>
          <a:prstGeom prst="line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99" name="Line"/>
          <p:cNvSpPr/>
          <p:nvPr/>
        </p:nvSpPr>
        <p:spPr>
          <a:xfrm flipH="1" flipV="1">
            <a:off x="7626951" y="3353041"/>
            <a:ext cx="914401" cy="62865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00" name="Line"/>
          <p:cNvSpPr/>
          <p:nvPr/>
        </p:nvSpPr>
        <p:spPr>
          <a:xfrm>
            <a:off x="6769701" y="3638791"/>
            <a:ext cx="685801" cy="285751"/>
          </a:xfrm>
          <a:prstGeom prst="line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01" name="Line"/>
          <p:cNvSpPr/>
          <p:nvPr/>
        </p:nvSpPr>
        <p:spPr>
          <a:xfrm>
            <a:off x="7660289" y="3181592"/>
            <a:ext cx="45720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02" name="Line"/>
          <p:cNvSpPr/>
          <p:nvPr/>
        </p:nvSpPr>
        <p:spPr>
          <a:xfrm>
            <a:off x="8312751" y="3410191"/>
            <a:ext cx="285751" cy="4572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4105" name="Group"/>
          <p:cNvGrpSpPr/>
          <p:nvPr/>
        </p:nvGrpSpPr>
        <p:grpSpPr>
          <a:xfrm>
            <a:off x="6541102" y="3410191"/>
            <a:ext cx="342901" cy="342901"/>
            <a:chOff x="0" y="0"/>
            <a:chExt cx="342900" cy="342900"/>
          </a:xfrm>
        </p:grpSpPr>
        <p:sp>
          <p:nvSpPr>
            <p:cNvPr id="4103" name="Circle"/>
            <p:cNvSpPr/>
            <p:nvPr/>
          </p:nvSpPr>
          <p:spPr>
            <a:xfrm>
              <a:off x="0" y="0"/>
              <a:ext cx="342901" cy="342901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ctr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104" name="A"/>
            <p:cNvSpPr txBox="1"/>
            <p:nvPr/>
          </p:nvSpPr>
          <p:spPr>
            <a:xfrm>
              <a:off x="57437" y="27176"/>
              <a:ext cx="228026" cy="28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sp>
        <p:nvSpPr>
          <p:cNvPr id="4106" name="Circle"/>
          <p:cNvSpPr/>
          <p:nvPr/>
        </p:nvSpPr>
        <p:spPr>
          <a:xfrm>
            <a:off x="7455501" y="3810241"/>
            <a:ext cx="342901" cy="342901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107" name="B"/>
          <p:cNvSpPr txBox="1"/>
          <p:nvPr/>
        </p:nvSpPr>
        <p:spPr>
          <a:xfrm>
            <a:off x="7518545" y="3837417"/>
            <a:ext cx="216814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B</a:t>
            </a:r>
          </a:p>
        </p:txBody>
      </p:sp>
      <p:grpSp>
        <p:nvGrpSpPr>
          <p:cNvPr id="4110" name="Group"/>
          <p:cNvGrpSpPr/>
          <p:nvPr/>
        </p:nvGrpSpPr>
        <p:grpSpPr>
          <a:xfrm>
            <a:off x="7341202" y="3067291"/>
            <a:ext cx="342901" cy="342901"/>
            <a:chOff x="0" y="0"/>
            <a:chExt cx="342900" cy="342900"/>
          </a:xfrm>
        </p:grpSpPr>
        <p:sp>
          <p:nvSpPr>
            <p:cNvPr id="4108" name="Circle"/>
            <p:cNvSpPr/>
            <p:nvPr/>
          </p:nvSpPr>
          <p:spPr>
            <a:xfrm>
              <a:off x="0" y="0"/>
              <a:ext cx="342901" cy="342901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ctr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109" name="F"/>
            <p:cNvSpPr txBox="1"/>
            <p:nvPr/>
          </p:nvSpPr>
          <p:spPr>
            <a:xfrm>
              <a:off x="68748" y="27176"/>
              <a:ext cx="205404" cy="28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</p:grpSp>
      <p:grpSp>
        <p:nvGrpSpPr>
          <p:cNvPr id="4113" name="Group"/>
          <p:cNvGrpSpPr/>
          <p:nvPr/>
        </p:nvGrpSpPr>
        <p:grpSpPr>
          <a:xfrm>
            <a:off x="8141301" y="4553191"/>
            <a:ext cx="342901" cy="342901"/>
            <a:chOff x="0" y="0"/>
            <a:chExt cx="342900" cy="342900"/>
          </a:xfrm>
        </p:grpSpPr>
        <p:sp>
          <p:nvSpPr>
            <p:cNvPr id="4111" name="Circle"/>
            <p:cNvSpPr/>
            <p:nvPr/>
          </p:nvSpPr>
          <p:spPr>
            <a:xfrm>
              <a:off x="0" y="0"/>
              <a:ext cx="342901" cy="342901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ctr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112" name="E"/>
            <p:cNvSpPr txBox="1"/>
            <p:nvPr/>
          </p:nvSpPr>
          <p:spPr>
            <a:xfrm>
              <a:off x="63043" y="27176"/>
              <a:ext cx="216814" cy="28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</p:grpSp>
      <p:grpSp>
        <p:nvGrpSpPr>
          <p:cNvPr id="4116" name="Group"/>
          <p:cNvGrpSpPr/>
          <p:nvPr/>
        </p:nvGrpSpPr>
        <p:grpSpPr>
          <a:xfrm>
            <a:off x="8484202" y="3867391"/>
            <a:ext cx="342901" cy="342901"/>
            <a:chOff x="0" y="0"/>
            <a:chExt cx="342900" cy="342900"/>
          </a:xfrm>
        </p:grpSpPr>
        <p:sp>
          <p:nvSpPr>
            <p:cNvPr id="4114" name="Circle"/>
            <p:cNvSpPr/>
            <p:nvPr/>
          </p:nvSpPr>
          <p:spPr>
            <a:xfrm>
              <a:off x="0" y="0"/>
              <a:ext cx="342901" cy="342901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ctr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115" name="D"/>
            <p:cNvSpPr txBox="1"/>
            <p:nvPr/>
          </p:nvSpPr>
          <p:spPr>
            <a:xfrm>
              <a:off x="57437" y="27176"/>
              <a:ext cx="228026" cy="28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D</a:t>
              </a:r>
            </a:p>
          </p:txBody>
        </p:sp>
      </p:grpSp>
      <p:sp>
        <p:nvSpPr>
          <p:cNvPr id="4117" name="Circle"/>
          <p:cNvSpPr/>
          <p:nvPr/>
        </p:nvSpPr>
        <p:spPr>
          <a:xfrm>
            <a:off x="8084152" y="3124441"/>
            <a:ext cx="342901" cy="342901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118" name="C"/>
          <p:cNvSpPr txBox="1"/>
          <p:nvPr/>
        </p:nvSpPr>
        <p:spPr>
          <a:xfrm>
            <a:off x="8141590" y="3151617"/>
            <a:ext cx="228025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C</a:t>
            </a:r>
          </a:p>
        </p:txBody>
      </p:sp>
      <p:sp>
        <p:nvSpPr>
          <p:cNvPr id="4119" name="Line"/>
          <p:cNvSpPr/>
          <p:nvPr/>
        </p:nvSpPr>
        <p:spPr>
          <a:xfrm>
            <a:off x="7741251" y="4095991"/>
            <a:ext cx="457202" cy="4572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20" name="10"/>
          <p:cNvSpPr txBox="1"/>
          <p:nvPr/>
        </p:nvSpPr>
        <p:spPr>
          <a:xfrm>
            <a:off x="7805546" y="4079323"/>
            <a:ext cx="359569" cy="190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4121" name="18"/>
          <p:cNvSpPr txBox="1"/>
          <p:nvPr/>
        </p:nvSpPr>
        <p:spPr>
          <a:xfrm>
            <a:off x="8009142" y="3728089"/>
            <a:ext cx="351235" cy="190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18</a:t>
            </a:r>
          </a:p>
        </p:txBody>
      </p:sp>
      <p:sp>
        <p:nvSpPr>
          <p:cNvPr id="4122" name="1"/>
          <p:cNvSpPr txBox="1"/>
          <p:nvPr/>
        </p:nvSpPr>
        <p:spPr>
          <a:xfrm>
            <a:off x="8427051" y="3467341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</a:t>
            </a:r>
          </a:p>
        </p:txBody>
      </p:sp>
      <p:sp>
        <p:nvSpPr>
          <p:cNvPr id="4123" name="5"/>
          <p:cNvSpPr txBox="1"/>
          <p:nvPr/>
        </p:nvSpPr>
        <p:spPr>
          <a:xfrm>
            <a:off x="7732918" y="3598310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5</a:t>
            </a:r>
          </a:p>
        </p:txBody>
      </p:sp>
      <p:sp>
        <p:nvSpPr>
          <p:cNvPr id="4124" name="3"/>
          <p:cNvSpPr txBox="1"/>
          <p:nvPr/>
        </p:nvSpPr>
        <p:spPr>
          <a:xfrm>
            <a:off x="7774589" y="3010141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4125" name="7"/>
          <p:cNvSpPr txBox="1"/>
          <p:nvPr/>
        </p:nvSpPr>
        <p:spPr>
          <a:xfrm>
            <a:off x="7398352" y="3467341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4126" name="8"/>
          <p:cNvSpPr txBox="1"/>
          <p:nvPr/>
        </p:nvSpPr>
        <p:spPr>
          <a:xfrm>
            <a:off x="7169751" y="3638791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4127" name="Line"/>
          <p:cNvSpPr/>
          <p:nvPr/>
        </p:nvSpPr>
        <p:spPr>
          <a:xfrm flipV="1">
            <a:off x="6860189" y="3336373"/>
            <a:ext cx="514351" cy="2286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28" name="10"/>
          <p:cNvSpPr txBox="1"/>
          <p:nvPr/>
        </p:nvSpPr>
        <p:spPr>
          <a:xfrm>
            <a:off x="6884001" y="3238741"/>
            <a:ext cx="359570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4129" name="Line"/>
          <p:cNvSpPr/>
          <p:nvPr/>
        </p:nvSpPr>
        <p:spPr>
          <a:xfrm>
            <a:off x="7569801" y="2781541"/>
            <a:ext cx="1507332" cy="1885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130" name="2"/>
          <p:cNvSpPr txBox="1"/>
          <p:nvPr/>
        </p:nvSpPr>
        <p:spPr>
          <a:xfrm>
            <a:off x="8427051" y="2667241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4131" name="Line"/>
          <p:cNvSpPr/>
          <p:nvPr/>
        </p:nvSpPr>
        <p:spPr>
          <a:xfrm flipH="1">
            <a:off x="8484201" y="4553191"/>
            <a:ext cx="171451" cy="146448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32" name="Start with any node, say D"/>
          <p:cNvSpPr txBox="1"/>
          <p:nvPr/>
        </p:nvSpPr>
        <p:spPr>
          <a:xfrm>
            <a:off x="5186703" y="2659955"/>
            <a:ext cx="2171701" cy="264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defTabSz="642937">
              <a:spcBef>
                <a:spcPts val="12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Start with any node, say D</a:t>
            </a:r>
          </a:p>
        </p:txBody>
      </p:sp>
      <p:graphicFrame>
        <p:nvGraphicFramePr>
          <p:cNvPr id="4133" name="Table"/>
          <p:cNvGraphicFramePr/>
          <p:nvPr/>
        </p:nvGraphicFramePr>
        <p:xfrm>
          <a:off x="3482483" y="2644024"/>
          <a:ext cx="1600200" cy="283725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79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T</a:t>
                      </a:r>
                      <a:r>
                        <a:rPr sz="1600"/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
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4" name="Circle"/>
          <p:cNvSpPr/>
          <p:nvPr/>
        </p:nvSpPr>
        <p:spPr>
          <a:xfrm>
            <a:off x="6536869" y="3403055"/>
            <a:ext cx="342902" cy="342901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135" name="A"/>
          <p:cNvSpPr txBox="1"/>
          <p:nvPr/>
        </p:nvSpPr>
        <p:spPr>
          <a:xfrm>
            <a:off x="6592252" y="3421956"/>
            <a:ext cx="228026" cy="288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A</a:t>
            </a:r>
          </a:p>
        </p:txBody>
      </p:sp>
      <p:sp>
        <p:nvSpPr>
          <p:cNvPr id="4136" name="Fill in the above table (5pt)…"/>
          <p:cNvSpPr txBox="1"/>
          <p:nvPr/>
        </p:nvSpPr>
        <p:spPr>
          <a:xfrm>
            <a:off x="3369620" y="5271972"/>
            <a:ext cx="4683075" cy="619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/>
          <a:p>
            <a:pPr defTabSz="642937">
              <a:spcBef>
                <a:spcPts val="12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Fill in the above table (5pt)</a:t>
            </a:r>
          </a:p>
          <a:p>
            <a:pPr defTabSz="642937">
              <a:spcBef>
                <a:spcPts val="12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cost of the minimum spanning tree? (1pt)</a:t>
            </a:r>
          </a:p>
        </p:txBody>
      </p:sp>
      <p:sp>
        <p:nvSpPr>
          <p:cNvPr id="4137" name="Prim’s Algorithm"/>
          <p:cNvSpPr txBox="1"/>
          <p:nvPr/>
        </p:nvSpPr>
        <p:spPr>
          <a:xfrm>
            <a:off x="4337188" y="509916"/>
            <a:ext cx="2892545" cy="526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>
            <a:spAutoFit/>
          </a:bodyPr>
          <a:lstStyle/>
          <a:p>
            <a:pPr algn="ctr" defTabSz="642937"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Prim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</a:t>
            </a:r>
          </a:p>
        </p:txBody>
      </p:sp>
      <p:sp>
        <p:nvSpPr>
          <p:cNvPr id="4138" name="Home Work, Week 14, CS502, Design and Analysis of Algorithm, Spring 2016"/>
          <p:cNvSpPr txBox="1"/>
          <p:nvPr/>
        </p:nvSpPr>
        <p:spPr>
          <a:xfrm>
            <a:off x="2814444" y="1105070"/>
            <a:ext cx="6338915" cy="206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717" tIns="25717" rIns="25717" bIns="25717"/>
          <a:lstStyle/>
          <a:p>
            <a:pPr algn="ctr" defTabSz="4572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387600" algn="l"/>
                <a:tab pos="2667000" algn="l"/>
                <a:tab pos="2933700" algn="l"/>
                <a:tab pos="3200400" algn="l"/>
              </a:tabLst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t>Home Work, Week 14, CS502, Design and Analysis of Algorithm, Spring 2016</a:t>
            </a:r>
          </a:p>
        </p:txBody>
      </p:sp>
    </p:spTree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0" name="Line"/>
          <p:cNvSpPr/>
          <p:nvPr/>
        </p:nvSpPr>
        <p:spPr>
          <a:xfrm flipH="1">
            <a:off x="8452055" y="4038841"/>
            <a:ext cx="285751" cy="5715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41" name="25"/>
          <p:cNvSpPr txBox="1"/>
          <p:nvPr/>
        </p:nvSpPr>
        <p:spPr>
          <a:xfrm>
            <a:off x="8277032" y="4282919"/>
            <a:ext cx="359570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25</a:t>
            </a:r>
          </a:p>
        </p:txBody>
      </p:sp>
      <p:sp>
        <p:nvSpPr>
          <p:cNvPr id="4142" name="Line"/>
          <p:cNvSpPr/>
          <p:nvPr/>
        </p:nvSpPr>
        <p:spPr>
          <a:xfrm>
            <a:off x="7512651" y="3295891"/>
            <a:ext cx="114301" cy="51435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43" name="Line"/>
          <p:cNvSpPr/>
          <p:nvPr/>
        </p:nvSpPr>
        <p:spPr>
          <a:xfrm flipV="1">
            <a:off x="7741251" y="3410191"/>
            <a:ext cx="400051" cy="571501"/>
          </a:xfrm>
          <a:prstGeom prst="line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44" name="Line"/>
          <p:cNvSpPr/>
          <p:nvPr/>
        </p:nvSpPr>
        <p:spPr>
          <a:xfrm flipH="1" flipV="1">
            <a:off x="7626951" y="3353041"/>
            <a:ext cx="914401" cy="62865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45" name="Line"/>
          <p:cNvSpPr/>
          <p:nvPr/>
        </p:nvSpPr>
        <p:spPr>
          <a:xfrm>
            <a:off x="6769701" y="3638791"/>
            <a:ext cx="685801" cy="285751"/>
          </a:xfrm>
          <a:prstGeom prst="line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46" name="Line"/>
          <p:cNvSpPr/>
          <p:nvPr/>
        </p:nvSpPr>
        <p:spPr>
          <a:xfrm>
            <a:off x="7660289" y="3181592"/>
            <a:ext cx="45720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47" name="Line"/>
          <p:cNvSpPr/>
          <p:nvPr/>
        </p:nvSpPr>
        <p:spPr>
          <a:xfrm>
            <a:off x="8312751" y="3410191"/>
            <a:ext cx="285751" cy="457201"/>
          </a:xfrm>
          <a:prstGeom prst="line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4150" name="Group"/>
          <p:cNvGrpSpPr/>
          <p:nvPr/>
        </p:nvGrpSpPr>
        <p:grpSpPr>
          <a:xfrm>
            <a:off x="6541102" y="3410191"/>
            <a:ext cx="342901" cy="342901"/>
            <a:chOff x="0" y="0"/>
            <a:chExt cx="342900" cy="342900"/>
          </a:xfrm>
        </p:grpSpPr>
        <p:sp>
          <p:nvSpPr>
            <p:cNvPr id="4148" name="Circle"/>
            <p:cNvSpPr/>
            <p:nvPr/>
          </p:nvSpPr>
          <p:spPr>
            <a:xfrm>
              <a:off x="0" y="0"/>
              <a:ext cx="342901" cy="342901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ctr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149" name="A"/>
            <p:cNvSpPr txBox="1"/>
            <p:nvPr/>
          </p:nvSpPr>
          <p:spPr>
            <a:xfrm>
              <a:off x="57437" y="27176"/>
              <a:ext cx="228026" cy="28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sp>
        <p:nvSpPr>
          <p:cNvPr id="4151" name="Circle"/>
          <p:cNvSpPr/>
          <p:nvPr/>
        </p:nvSpPr>
        <p:spPr>
          <a:xfrm>
            <a:off x="7455501" y="3810241"/>
            <a:ext cx="342901" cy="342901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152" name="B"/>
          <p:cNvSpPr txBox="1"/>
          <p:nvPr/>
        </p:nvSpPr>
        <p:spPr>
          <a:xfrm>
            <a:off x="7518545" y="3837417"/>
            <a:ext cx="216814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B</a:t>
            </a:r>
          </a:p>
        </p:txBody>
      </p:sp>
      <p:grpSp>
        <p:nvGrpSpPr>
          <p:cNvPr id="4155" name="Group"/>
          <p:cNvGrpSpPr/>
          <p:nvPr/>
        </p:nvGrpSpPr>
        <p:grpSpPr>
          <a:xfrm>
            <a:off x="7341202" y="3067291"/>
            <a:ext cx="342901" cy="342901"/>
            <a:chOff x="0" y="0"/>
            <a:chExt cx="342900" cy="342900"/>
          </a:xfrm>
        </p:grpSpPr>
        <p:sp>
          <p:nvSpPr>
            <p:cNvPr id="4153" name="Circle"/>
            <p:cNvSpPr/>
            <p:nvPr/>
          </p:nvSpPr>
          <p:spPr>
            <a:xfrm>
              <a:off x="0" y="0"/>
              <a:ext cx="342901" cy="342901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ctr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154" name="F"/>
            <p:cNvSpPr txBox="1"/>
            <p:nvPr/>
          </p:nvSpPr>
          <p:spPr>
            <a:xfrm>
              <a:off x="68748" y="27176"/>
              <a:ext cx="205404" cy="28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F</a:t>
              </a:r>
            </a:p>
          </p:txBody>
        </p:sp>
      </p:grpSp>
      <p:grpSp>
        <p:nvGrpSpPr>
          <p:cNvPr id="4158" name="Group"/>
          <p:cNvGrpSpPr/>
          <p:nvPr/>
        </p:nvGrpSpPr>
        <p:grpSpPr>
          <a:xfrm>
            <a:off x="8141301" y="4553191"/>
            <a:ext cx="342901" cy="342901"/>
            <a:chOff x="0" y="0"/>
            <a:chExt cx="342900" cy="342900"/>
          </a:xfrm>
        </p:grpSpPr>
        <p:sp>
          <p:nvSpPr>
            <p:cNvPr id="4156" name="Circle"/>
            <p:cNvSpPr/>
            <p:nvPr/>
          </p:nvSpPr>
          <p:spPr>
            <a:xfrm>
              <a:off x="0" y="0"/>
              <a:ext cx="342901" cy="342901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ctr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157" name="E"/>
            <p:cNvSpPr txBox="1"/>
            <p:nvPr/>
          </p:nvSpPr>
          <p:spPr>
            <a:xfrm>
              <a:off x="63043" y="27176"/>
              <a:ext cx="216814" cy="28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</p:grpSp>
      <p:sp>
        <p:nvSpPr>
          <p:cNvPr id="4159" name="Circle"/>
          <p:cNvSpPr/>
          <p:nvPr/>
        </p:nvSpPr>
        <p:spPr>
          <a:xfrm>
            <a:off x="8483423" y="3867391"/>
            <a:ext cx="343680" cy="339726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160" name="D"/>
          <p:cNvSpPr txBox="1"/>
          <p:nvPr/>
        </p:nvSpPr>
        <p:spPr>
          <a:xfrm>
            <a:off x="8541640" y="3894567"/>
            <a:ext cx="228025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D</a:t>
            </a:r>
          </a:p>
        </p:txBody>
      </p:sp>
      <p:sp>
        <p:nvSpPr>
          <p:cNvPr id="4161" name="Circle"/>
          <p:cNvSpPr/>
          <p:nvPr/>
        </p:nvSpPr>
        <p:spPr>
          <a:xfrm>
            <a:off x="8084152" y="3124441"/>
            <a:ext cx="342901" cy="342901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162" name="C"/>
          <p:cNvSpPr txBox="1"/>
          <p:nvPr/>
        </p:nvSpPr>
        <p:spPr>
          <a:xfrm>
            <a:off x="8141590" y="3151617"/>
            <a:ext cx="228025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C</a:t>
            </a:r>
          </a:p>
        </p:txBody>
      </p:sp>
      <p:sp>
        <p:nvSpPr>
          <p:cNvPr id="4163" name="Line"/>
          <p:cNvSpPr/>
          <p:nvPr/>
        </p:nvSpPr>
        <p:spPr>
          <a:xfrm>
            <a:off x="7741251" y="4095991"/>
            <a:ext cx="457202" cy="4572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64" name="10"/>
          <p:cNvSpPr txBox="1"/>
          <p:nvPr/>
        </p:nvSpPr>
        <p:spPr>
          <a:xfrm>
            <a:off x="7805546" y="4079323"/>
            <a:ext cx="359569" cy="190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4165" name="18"/>
          <p:cNvSpPr txBox="1"/>
          <p:nvPr/>
        </p:nvSpPr>
        <p:spPr>
          <a:xfrm>
            <a:off x="8009142" y="3728089"/>
            <a:ext cx="351235" cy="190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18</a:t>
            </a:r>
          </a:p>
        </p:txBody>
      </p:sp>
      <p:sp>
        <p:nvSpPr>
          <p:cNvPr id="4166" name="1"/>
          <p:cNvSpPr txBox="1"/>
          <p:nvPr/>
        </p:nvSpPr>
        <p:spPr>
          <a:xfrm>
            <a:off x="8427051" y="3467341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</a:t>
            </a:r>
          </a:p>
        </p:txBody>
      </p:sp>
      <p:sp>
        <p:nvSpPr>
          <p:cNvPr id="4167" name="5"/>
          <p:cNvSpPr txBox="1"/>
          <p:nvPr/>
        </p:nvSpPr>
        <p:spPr>
          <a:xfrm>
            <a:off x="7732918" y="3598310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5</a:t>
            </a:r>
          </a:p>
        </p:txBody>
      </p:sp>
      <p:sp>
        <p:nvSpPr>
          <p:cNvPr id="4168" name="3"/>
          <p:cNvSpPr txBox="1"/>
          <p:nvPr/>
        </p:nvSpPr>
        <p:spPr>
          <a:xfrm>
            <a:off x="7774589" y="3010141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4169" name="7"/>
          <p:cNvSpPr txBox="1"/>
          <p:nvPr/>
        </p:nvSpPr>
        <p:spPr>
          <a:xfrm>
            <a:off x="7398352" y="3467341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4170" name="8"/>
          <p:cNvSpPr txBox="1"/>
          <p:nvPr/>
        </p:nvSpPr>
        <p:spPr>
          <a:xfrm>
            <a:off x="7169751" y="3638791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4171" name="Line"/>
          <p:cNvSpPr/>
          <p:nvPr/>
        </p:nvSpPr>
        <p:spPr>
          <a:xfrm flipV="1">
            <a:off x="6860189" y="3336373"/>
            <a:ext cx="514351" cy="2286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72" name="10"/>
          <p:cNvSpPr txBox="1"/>
          <p:nvPr/>
        </p:nvSpPr>
        <p:spPr>
          <a:xfrm>
            <a:off x="6884001" y="3238741"/>
            <a:ext cx="359570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4173" name="Line"/>
          <p:cNvSpPr/>
          <p:nvPr/>
        </p:nvSpPr>
        <p:spPr>
          <a:xfrm>
            <a:off x="7569801" y="2781541"/>
            <a:ext cx="1507332" cy="1885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174" name="2"/>
          <p:cNvSpPr txBox="1"/>
          <p:nvPr/>
        </p:nvSpPr>
        <p:spPr>
          <a:xfrm>
            <a:off x="8427051" y="2667241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4175" name="Line"/>
          <p:cNvSpPr/>
          <p:nvPr/>
        </p:nvSpPr>
        <p:spPr>
          <a:xfrm flipH="1">
            <a:off x="8484201" y="4553191"/>
            <a:ext cx="171451" cy="146448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76" name="Start with any node, say D"/>
          <p:cNvSpPr txBox="1"/>
          <p:nvPr/>
        </p:nvSpPr>
        <p:spPr>
          <a:xfrm>
            <a:off x="5186703" y="2659955"/>
            <a:ext cx="2171701" cy="264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defTabSz="642937">
              <a:spcBef>
                <a:spcPts val="12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Start with any node, say D</a:t>
            </a:r>
          </a:p>
        </p:txBody>
      </p:sp>
      <p:graphicFrame>
        <p:nvGraphicFramePr>
          <p:cNvPr id="4177" name="Table"/>
          <p:cNvGraphicFramePr/>
          <p:nvPr/>
        </p:nvGraphicFramePr>
        <p:xfrm>
          <a:off x="3482483" y="2644024"/>
          <a:ext cx="1600200" cy="283725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79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T</a:t>
                      </a:r>
                      <a:r>
                        <a:rPr sz="1600"/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
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78" name="Circle"/>
          <p:cNvSpPr/>
          <p:nvPr/>
        </p:nvSpPr>
        <p:spPr>
          <a:xfrm>
            <a:off x="6536869" y="3403055"/>
            <a:ext cx="342902" cy="342901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179" name="A"/>
          <p:cNvSpPr txBox="1"/>
          <p:nvPr/>
        </p:nvSpPr>
        <p:spPr>
          <a:xfrm>
            <a:off x="6592252" y="3421956"/>
            <a:ext cx="228026" cy="288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A</a:t>
            </a:r>
          </a:p>
        </p:txBody>
      </p:sp>
      <p:sp>
        <p:nvSpPr>
          <p:cNvPr id="4180" name="Fill in the above table (5pt)…"/>
          <p:cNvSpPr txBox="1"/>
          <p:nvPr/>
        </p:nvSpPr>
        <p:spPr>
          <a:xfrm>
            <a:off x="3369620" y="5271972"/>
            <a:ext cx="4683075" cy="619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/>
          <a:p>
            <a:pPr defTabSz="642937">
              <a:spcBef>
                <a:spcPts val="12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Fill in the above table (5pt)</a:t>
            </a:r>
          </a:p>
          <a:p>
            <a:pPr defTabSz="642937">
              <a:spcBef>
                <a:spcPts val="12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cost of the minimum spanning tree? (1pt)</a:t>
            </a:r>
          </a:p>
        </p:txBody>
      </p:sp>
      <p:sp>
        <p:nvSpPr>
          <p:cNvPr id="4181" name="Prim’s Algorithm"/>
          <p:cNvSpPr txBox="1"/>
          <p:nvPr/>
        </p:nvSpPr>
        <p:spPr>
          <a:xfrm>
            <a:off x="4337188" y="509916"/>
            <a:ext cx="2892545" cy="526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>
            <a:spAutoFit/>
          </a:bodyPr>
          <a:lstStyle/>
          <a:p>
            <a:pPr algn="ctr" defTabSz="642937"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Prim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</a:t>
            </a:r>
          </a:p>
        </p:txBody>
      </p:sp>
      <p:sp>
        <p:nvSpPr>
          <p:cNvPr id="4182" name="Home Work, Week 14, CS502, Design and Analysis of Algorithm, Spring 2016"/>
          <p:cNvSpPr txBox="1"/>
          <p:nvPr/>
        </p:nvSpPr>
        <p:spPr>
          <a:xfrm>
            <a:off x="2814444" y="1105070"/>
            <a:ext cx="6338915" cy="206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717" tIns="25717" rIns="25717" bIns="25717"/>
          <a:lstStyle/>
          <a:p>
            <a:pPr algn="ctr" defTabSz="4572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387600" algn="l"/>
                <a:tab pos="2667000" algn="l"/>
                <a:tab pos="2933700" algn="l"/>
                <a:tab pos="3200400" algn="l"/>
              </a:tabLst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t>Home Work, Week 14, CS502, Design and Analysis of Algorithm, Spring 2016</a:t>
            </a:r>
          </a:p>
        </p:txBody>
      </p:sp>
    </p:spTree>
  </p:cSld>
  <p:clrMapOvr>
    <a:masterClrMapping/>
  </p:clrMapOvr>
  <p:transition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4" name="Line"/>
          <p:cNvSpPr/>
          <p:nvPr/>
        </p:nvSpPr>
        <p:spPr>
          <a:xfrm flipH="1">
            <a:off x="8452055" y="4038841"/>
            <a:ext cx="285751" cy="5715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85" name="25"/>
          <p:cNvSpPr txBox="1"/>
          <p:nvPr/>
        </p:nvSpPr>
        <p:spPr>
          <a:xfrm>
            <a:off x="8277032" y="4282919"/>
            <a:ext cx="359570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25</a:t>
            </a:r>
          </a:p>
        </p:txBody>
      </p:sp>
      <p:sp>
        <p:nvSpPr>
          <p:cNvPr id="4186" name="Line"/>
          <p:cNvSpPr/>
          <p:nvPr/>
        </p:nvSpPr>
        <p:spPr>
          <a:xfrm>
            <a:off x="7512651" y="3295891"/>
            <a:ext cx="114301" cy="51435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87" name="Line"/>
          <p:cNvSpPr/>
          <p:nvPr/>
        </p:nvSpPr>
        <p:spPr>
          <a:xfrm flipV="1">
            <a:off x="7741251" y="3410191"/>
            <a:ext cx="400051" cy="571501"/>
          </a:xfrm>
          <a:prstGeom prst="line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88" name="Line"/>
          <p:cNvSpPr/>
          <p:nvPr/>
        </p:nvSpPr>
        <p:spPr>
          <a:xfrm flipH="1" flipV="1">
            <a:off x="7626951" y="3353041"/>
            <a:ext cx="914401" cy="62865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89" name="Line"/>
          <p:cNvSpPr/>
          <p:nvPr/>
        </p:nvSpPr>
        <p:spPr>
          <a:xfrm>
            <a:off x="6769701" y="3638791"/>
            <a:ext cx="685801" cy="285751"/>
          </a:xfrm>
          <a:prstGeom prst="line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90" name="Line"/>
          <p:cNvSpPr/>
          <p:nvPr/>
        </p:nvSpPr>
        <p:spPr>
          <a:xfrm>
            <a:off x="7660289" y="3181592"/>
            <a:ext cx="457201" cy="1"/>
          </a:xfrm>
          <a:prstGeom prst="line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91" name="Line"/>
          <p:cNvSpPr/>
          <p:nvPr/>
        </p:nvSpPr>
        <p:spPr>
          <a:xfrm>
            <a:off x="8312751" y="3410191"/>
            <a:ext cx="285751" cy="457201"/>
          </a:xfrm>
          <a:prstGeom prst="line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4194" name="Group"/>
          <p:cNvGrpSpPr/>
          <p:nvPr/>
        </p:nvGrpSpPr>
        <p:grpSpPr>
          <a:xfrm>
            <a:off x="6541102" y="3410191"/>
            <a:ext cx="342901" cy="342901"/>
            <a:chOff x="0" y="0"/>
            <a:chExt cx="342900" cy="342900"/>
          </a:xfrm>
        </p:grpSpPr>
        <p:sp>
          <p:nvSpPr>
            <p:cNvPr id="4192" name="Circle"/>
            <p:cNvSpPr/>
            <p:nvPr/>
          </p:nvSpPr>
          <p:spPr>
            <a:xfrm>
              <a:off x="0" y="0"/>
              <a:ext cx="342901" cy="342901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ctr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193" name="A"/>
            <p:cNvSpPr txBox="1"/>
            <p:nvPr/>
          </p:nvSpPr>
          <p:spPr>
            <a:xfrm>
              <a:off x="57437" y="27176"/>
              <a:ext cx="228026" cy="28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sp>
        <p:nvSpPr>
          <p:cNvPr id="4195" name="Circle"/>
          <p:cNvSpPr/>
          <p:nvPr/>
        </p:nvSpPr>
        <p:spPr>
          <a:xfrm>
            <a:off x="7455501" y="3810241"/>
            <a:ext cx="342901" cy="342901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196" name="B"/>
          <p:cNvSpPr txBox="1"/>
          <p:nvPr/>
        </p:nvSpPr>
        <p:spPr>
          <a:xfrm>
            <a:off x="7518545" y="3837417"/>
            <a:ext cx="216814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B</a:t>
            </a:r>
          </a:p>
        </p:txBody>
      </p:sp>
      <p:sp>
        <p:nvSpPr>
          <p:cNvPr id="4197" name="Circle"/>
          <p:cNvSpPr/>
          <p:nvPr/>
        </p:nvSpPr>
        <p:spPr>
          <a:xfrm>
            <a:off x="7341202" y="3067291"/>
            <a:ext cx="342901" cy="342901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198" name="F"/>
          <p:cNvSpPr txBox="1"/>
          <p:nvPr/>
        </p:nvSpPr>
        <p:spPr>
          <a:xfrm>
            <a:off x="7409950" y="3094467"/>
            <a:ext cx="205404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F</a:t>
            </a:r>
          </a:p>
        </p:txBody>
      </p:sp>
      <p:grpSp>
        <p:nvGrpSpPr>
          <p:cNvPr id="4201" name="Group"/>
          <p:cNvGrpSpPr/>
          <p:nvPr/>
        </p:nvGrpSpPr>
        <p:grpSpPr>
          <a:xfrm>
            <a:off x="8141301" y="4553191"/>
            <a:ext cx="342901" cy="342901"/>
            <a:chOff x="0" y="0"/>
            <a:chExt cx="342900" cy="342900"/>
          </a:xfrm>
        </p:grpSpPr>
        <p:sp>
          <p:nvSpPr>
            <p:cNvPr id="4199" name="Circle"/>
            <p:cNvSpPr/>
            <p:nvPr/>
          </p:nvSpPr>
          <p:spPr>
            <a:xfrm>
              <a:off x="0" y="0"/>
              <a:ext cx="342901" cy="342901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ctr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200" name="E"/>
            <p:cNvSpPr txBox="1"/>
            <p:nvPr/>
          </p:nvSpPr>
          <p:spPr>
            <a:xfrm>
              <a:off x="63043" y="27176"/>
              <a:ext cx="216814" cy="28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E</a:t>
              </a:r>
            </a:p>
          </p:txBody>
        </p:sp>
      </p:grpSp>
      <p:sp>
        <p:nvSpPr>
          <p:cNvPr id="4202" name="Circle"/>
          <p:cNvSpPr/>
          <p:nvPr/>
        </p:nvSpPr>
        <p:spPr>
          <a:xfrm>
            <a:off x="8484202" y="3867391"/>
            <a:ext cx="342901" cy="342901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203" name="D"/>
          <p:cNvSpPr txBox="1"/>
          <p:nvPr/>
        </p:nvSpPr>
        <p:spPr>
          <a:xfrm>
            <a:off x="8541640" y="3894567"/>
            <a:ext cx="228025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D</a:t>
            </a:r>
          </a:p>
        </p:txBody>
      </p:sp>
      <p:sp>
        <p:nvSpPr>
          <p:cNvPr id="4204" name="Circle"/>
          <p:cNvSpPr/>
          <p:nvPr/>
        </p:nvSpPr>
        <p:spPr>
          <a:xfrm>
            <a:off x="8084152" y="3124441"/>
            <a:ext cx="342901" cy="342901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205" name="C"/>
          <p:cNvSpPr txBox="1"/>
          <p:nvPr/>
        </p:nvSpPr>
        <p:spPr>
          <a:xfrm>
            <a:off x="8141590" y="3151617"/>
            <a:ext cx="228025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C</a:t>
            </a:r>
          </a:p>
        </p:txBody>
      </p:sp>
      <p:sp>
        <p:nvSpPr>
          <p:cNvPr id="4206" name="Line"/>
          <p:cNvSpPr/>
          <p:nvPr/>
        </p:nvSpPr>
        <p:spPr>
          <a:xfrm>
            <a:off x="7741251" y="4095991"/>
            <a:ext cx="457202" cy="4572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07" name="10"/>
          <p:cNvSpPr txBox="1"/>
          <p:nvPr/>
        </p:nvSpPr>
        <p:spPr>
          <a:xfrm>
            <a:off x="7805546" y="4079323"/>
            <a:ext cx="359569" cy="190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4208" name="18"/>
          <p:cNvSpPr txBox="1"/>
          <p:nvPr/>
        </p:nvSpPr>
        <p:spPr>
          <a:xfrm>
            <a:off x="8009142" y="3728089"/>
            <a:ext cx="351235" cy="190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18</a:t>
            </a:r>
          </a:p>
        </p:txBody>
      </p:sp>
      <p:sp>
        <p:nvSpPr>
          <p:cNvPr id="4209" name="1"/>
          <p:cNvSpPr txBox="1"/>
          <p:nvPr/>
        </p:nvSpPr>
        <p:spPr>
          <a:xfrm>
            <a:off x="8427051" y="3467341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</a:t>
            </a:r>
          </a:p>
        </p:txBody>
      </p:sp>
      <p:sp>
        <p:nvSpPr>
          <p:cNvPr id="4210" name="5"/>
          <p:cNvSpPr txBox="1"/>
          <p:nvPr/>
        </p:nvSpPr>
        <p:spPr>
          <a:xfrm>
            <a:off x="7732918" y="3598310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5</a:t>
            </a:r>
          </a:p>
        </p:txBody>
      </p:sp>
      <p:sp>
        <p:nvSpPr>
          <p:cNvPr id="4211" name="3"/>
          <p:cNvSpPr txBox="1"/>
          <p:nvPr/>
        </p:nvSpPr>
        <p:spPr>
          <a:xfrm>
            <a:off x="7774589" y="3010141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4212" name="7"/>
          <p:cNvSpPr txBox="1"/>
          <p:nvPr/>
        </p:nvSpPr>
        <p:spPr>
          <a:xfrm>
            <a:off x="7398352" y="3467341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4213" name="8"/>
          <p:cNvSpPr txBox="1"/>
          <p:nvPr/>
        </p:nvSpPr>
        <p:spPr>
          <a:xfrm>
            <a:off x="7169751" y="3638791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4214" name="Line"/>
          <p:cNvSpPr/>
          <p:nvPr/>
        </p:nvSpPr>
        <p:spPr>
          <a:xfrm flipV="1">
            <a:off x="6860189" y="3336373"/>
            <a:ext cx="514351" cy="2286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15" name="10"/>
          <p:cNvSpPr txBox="1"/>
          <p:nvPr/>
        </p:nvSpPr>
        <p:spPr>
          <a:xfrm>
            <a:off x="6884001" y="3238741"/>
            <a:ext cx="359570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4216" name="Line"/>
          <p:cNvSpPr/>
          <p:nvPr/>
        </p:nvSpPr>
        <p:spPr>
          <a:xfrm>
            <a:off x="7569801" y="2781541"/>
            <a:ext cx="1507332" cy="1885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217" name="2"/>
          <p:cNvSpPr txBox="1"/>
          <p:nvPr/>
        </p:nvSpPr>
        <p:spPr>
          <a:xfrm>
            <a:off x="8427051" y="2667241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4218" name="Line"/>
          <p:cNvSpPr/>
          <p:nvPr/>
        </p:nvSpPr>
        <p:spPr>
          <a:xfrm flipH="1">
            <a:off x="8484201" y="4553191"/>
            <a:ext cx="171451" cy="146448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19" name="Start with any node, say D"/>
          <p:cNvSpPr txBox="1"/>
          <p:nvPr/>
        </p:nvSpPr>
        <p:spPr>
          <a:xfrm>
            <a:off x="5186703" y="2659955"/>
            <a:ext cx="2171701" cy="264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defTabSz="642937">
              <a:spcBef>
                <a:spcPts val="12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Start with any node, say D</a:t>
            </a:r>
          </a:p>
        </p:txBody>
      </p:sp>
      <p:graphicFrame>
        <p:nvGraphicFramePr>
          <p:cNvPr id="4220" name="Table"/>
          <p:cNvGraphicFramePr/>
          <p:nvPr/>
        </p:nvGraphicFramePr>
        <p:xfrm>
          <a:off x="3482483" y="2644024"/>
          <a:ext cx="1600200" cy="283725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79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T</a:t>
                      </a:r>
                      <a:r>
                        <a:rPr sz="1600"/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
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21" name="Circle"/>
          <p:cNvSpPr/>
          <p:nvPr/>
        </p:nvSpPr>
        <p:spPr>
          <a:xfrm>
            <a:off x="6536869" y="3403055"/>
            <a:ext cx="342902" cy="342901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222" name="A"/>
          <p:cNvSpPr txBox="1"/>
          <p:nvPr/>
        </p:nvSpPr>
        <p:spPr>
          <a:xfrm>
            <a:off x="6594307" y="3430231"/>
            <a:ext cx="228026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A</a:t>
            </a:r>
          </a:p>
        </p:txBody>
      </p:sp>
      <p:sp>
        <p:nvSpPr>
          <p:cNvPr id="4223" name="Fill in the above table (5pt)…"/>
          <p:cNvSpPr txBox="1"/>
          <p:nvPr/>
        </p:nvSpPr>
        <p:spPr>
          <a:xfrm>
            <a:off x="3369620" y="5271972"/>
            <a:ext cx="4683075" cy="619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/>
          <a:p>
            <a:pPr defTabSz="642937">
              <a:spcBef>
                <a:spcPts val="12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Fill in the above table (5pt)</a:t>
            </a:r>
          </a:p>
          <a:p>
            <a:pPr defTabSz="642937">
              <a:spcBef>
                <a:spcPts val="12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cost of the minimum spanning tree? (1pt)</a:t>
            </a:r>
          </a:p>
        </p:txBody>
      </p:sp>
      <p:grpSp>
        <p:nvGrpSpPr>
          <p:cNvPr id="4226" name="Group"/>
          <p:cNvGrpSpPr/>
          <p:nvPr/>
        </p:nvGrpSpPr>
        <p:grpSpPr>
          <a:xfrm>
            <a:off x="6541102" y="3410191"/>
            <a:ext cx="342901" cy="342901"/>
            <a:chOff x="0" y="0"/>
            <a:chExt cx="342900" cy="342900"/>
          </a:xfrm>
        </p:grpSpPr>
        <p:sp>
          <p:nvSpPr>
            <p:cNvPr id="4224" name="Circle"/>
            <p:cNvSpPr/>
            <p:nvPr/>
          </p:nvSpPr>
          <p:spPr>
            <a:xfrm>
              <a:off x="0" y="0"/>
              <a:ext cx="342901" cy="342901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ctr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225" name="A"/>
            <p:cNvSpPr txBox="1"/>
            <p:nvPr/>
          </p:nvSpPr>
          <p:spPr>
            <a:xfrm>
              <a:off x="57437" y="27176"/>
              <a:ext cx="228026" cy="28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grpSp>
        <p:nvGrpSpPr>
          <p:cNvPr id="4229" name="Group"/>
          <p:cNvGrpSpPr/>
          <p:nvPr/>
        </p:nvGrpSpPr>
        <p:grpSpPr>
          <a:xfrm>
            <a:off x="6541102" y="3410263"/>
            <a:ext cx="342901" cy="342901"/>
            <a:chOff x="0" y="0"/>
            <a:chExt cx="342900" cy="342900"/>
          </a:xfrm>
        </p:grpSpPr>
        <p:sp>
          <p:nvSpPr>
            <p:cNvPr id="4227" name="Circle"/>
            <p:cNvSpPr/>
            <p:nvPr/>
          </p:nvSpPr>
          <p:spPr>
            <a:xfrm>
              <a:off x="0" y="0"/>
              <a:ext cx="342901" cy="342901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228" name="A"/>
            <p:cNvSpPr txBox="1"/>
            <p:nvPr/>
          </p:nvSpPr>
          <p:spPr>
            <a:xfrm>
              <a:off x="57437" y="27176"/>
              <a:ext cx="228026" cy="28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sp>
        <p:nvSpPr>
          <p:cNvPr id="4230" name="Prim’s Algorithm"/>
          <p:cNvSpPr txBox="1"/>
          <p:nvPr/>
        </p:nvSpPr>
        <p:spPr>
          <a:xfrm>
            <a:off x="4337188" y="509916"/>
            <a:ext cx="2892545" cy="526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>
            <a:spAutoFit/>
          </a:bodyPr>
          <a:lstStyle/>
          <a:p>
            <a:pPr algn="ctr" defTabSz="642937"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Prim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</a:t>
            </a:r>
          </a:p>
        </p:txBody>
      </p:sp>
      <p:sp>
        <p:nvSpPr>
          <p:cNvPr id="4231" name="Home Work, Week 14, CS502, Design and Analysis of Algorithm, Spring 2016"/>
          <p:cNvSpPr txBox="1"/>
          <p:nvPr/>
        </p:nvSpPr>
        <p:spPr>
          <a:xfrm>
            <a:off x="2814444" y="1105070"/>
            <a:ext cx="6338915" cy="206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717" tIns="25717" rIns="25717" bIns="25717"/>
          <a:lstStyle/>
          <a:p>
            <a:pPr algn="ctr" defTabSz="4572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387600" algn="l"/>
                <a:tab pos="2667000" algn="l"/>
                <a:tab pos="2933700" algn="l"/>
                <a:tab pos="3200400" algn="l"/>
              </a:tabLst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t>Home Work, Week 14, CS502, Design and Analysis of Algorithm, Spring 2016</a:t>
            </a:r>
          </a:p>
        </p:txBody>
      </p:sp>
    </p:spTree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3" name="Line"/>
          <p:cNvSpPr/>
          <p:nvPr/>
        </p:nvSpPr>
        <p:spPr>
          <a:xfrm>
            <a:off x="7569801" y="2781541"/>
            <a:ext cx="1507332" cy="1885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234" name="Line"/>
          <p:cNvSpPr/>
          <p:nvPr/>
        </p:nvSpPr>
        <p:spPr>
          <a:xfrm flipH="1">
            <a:off x="8452055" y="4038841"/>
            <a:ext cx="285751" cy="5715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35" name="25"/>
          <p:cNvSpPr txBox="1"/>
          <p:nvPr/>
        </p:nvSpPr>
        <p:spPr>
          <a:xfrm>
            <a:off x="8277032" y="4282919"/>
            <a:ext cx="359570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25</a:t>
            </a:r>
          </a:p>
        </p:txBody>
      </p:sp>
      <p:sp>
        <p:nvSpPr>
          <p:cNvPr id="4236" name="Line"/>
          <p:cNvSpPr/>
          <p:nvPr/>
        </p:nvSpPr>
        <p:spPr>
          <a:xfrm>
            <a:off x="7512651" y="3295891"/>
            <a:ext cx="114301" cy="51435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37" name="Line"/>
          <p:cNvSpPr/>
          <p:nvPr/>
        </p:nvSpPr>
        <p:spPr>
          <a:xfrm flipV="1">
            <a:off x="7741251" y="3410191"/>
            <a:ext cx="400051" cy="571501"/>
          </a:xfrm>
          <a:prstGeom prst="line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38" name="Line"/>
          <p:cNvSpPr/>
          <p:nvPr/>
        </p:nvSpPr>
        <p:spPr>
          <a:xfrm flipH="1" flipV="1">
            <a:off x="7626951" y="3353041"/>
            <a:ext cx="914401" cy="62865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39" name="Line"/>
          <p:cNvSpPr/>
          <p:nvPr/>
        </p:nvSpPr>
        <p:spPr>
          <a:xfrm>
            <a:off x="6769701" y="3638791"/>
            <a:ext cx="685801" cy="285751"/>
          </a:xfrm>
          <a:prstGeom prst="line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40" name="Line"/>
          <p:cNvSpPr/>
          <p:nvPr/>
        </p:nvSpPr>
        <p:spPr>
          <a:xfrm>
            <a:off x="7660289" y="3181592"/>
            <a:ext cx="457201" cy="1"/>
          </a:xfrm>
          <a:prstGeom prst="line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41" name="Line"/>
          <p:cNvSpPr/>
          <p:nvPr/>
        </p:nvSpPr>
        <p:spPr>
          <a:xfrm>
            <a:off x="8312751" y="3410191"/>
            <a:ext cx="285751" cy="457201"/>
          </a:xfrm>
          <a:prstGeom prst="line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4244" name="Group"/>
          <p:cNvGrpSpPr/>
          <p:nvPr/>
        </p:nvGrpSpPr>
        <p:grpSpPr>
          <a:xfrm>
            <a:off x="6541102" y="3410191"/>
            <a:ext cx="342901" cy="342901"/>
            <a:chOff x="0" y="0"/>
            <a:chExt cx="342900" cy="342900"/>
          </a:xfrm>
        </p:grpSpPr>
        <p:sp>
          <p:nvSpPr>
            <p:cNvPr id="4242" name="Circle"/>
            <p:cNvSpPr/>
            <p:nvPr/>
          </p:nvSpPr>
          <p:spPr>
            <a:xfrm>
              <a:off x="0" y="0"/>
              <a:ext cx="342901" cy="342901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ctr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243" name="A"/>
            <p:cNvSpPr txBox="1"/>
            <p:nvPr/>
          </p:nvSpPr>
          <p:spPr>
            <a:xfrm>
              <a:off x="57437" y="27176"/>
              <a:ext cx="228026" cy="28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sp>
        <p:nvSpPr>
          <p:cNvPr id="4245" name="Circle"/>
          <p:cNvSpPr/>
          <p:nvPr/>
        </p:nvSpPr>
        <p:spPr>
          <a:xfrm>
            <a:off x="7455501" y="3810241"/>
            <a:ext cx="342901" cy="342901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246" name="B"/>
          <p:cNvSpPr txBox="1"/>
          <p:nvPr/>
        </p:nvSpPr>
        <p:spPr>
          <a:xfrm>
            <a:off x="7518545" y="3837417"/>
            <a:ext cx="216814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B</a:t>
            </a:r>
          </a:p>
        </p:txBody>
      </p:sp>
      <p:sp>
        <p:nvSpPr>
          <p:cNvPr id="4247" name="Circle"/>
          <p:cNvSpPr/>
          <p:nvPr/>
        </p:nvSpPr>
        <p:spPr>
          <a:xfrm>
            <a:off x="7341202" y="3067291"/>
            <a:ext cx="342901" cy="342901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248" name="F"/>
          <p:cNvSpPr txBox="1"/>
          <p:nvPr/>
        </p:nvSpPr>
        <p:spPr>
          <a:xfrm>
            <a:off x="7409950" y="3094467"/>
            <a:ext cx="205404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F</a:t>
            </a:r>
          </a:p>
        </p:txBody>
      </p:sp>
      <p:sp>
        <p:nvSpPr>
          <p:cNvPr id="4249" name="Circle"/>
          <p:cNvSpPr/>
          <p:nvPr/>
        </p:nvSpPr>
        <p:spPr>
          <a:xfrm>
            <a:off x="8141301" y="4553191"/>
            <a:ext cx="342901" cy="342901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250" name="E"/>
          <p:cNvSpPr txBox="1"/>
          <p:nvPr/>
        </p:nvSpPr>
        <p:spPr>
          <a:xfrm>
            <a:off x="8204345" y="4580367"/>
            <a:ext cx="216813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E</a:t>
            </a:r>
          </a:p>
        </p:txBody>
      </p:sp>
      <p:sp>
        <p:nvSpPr>
          <p:cNvPr id="4251" name="Circle"/>
          <p:cNvSpPr/>
          <p:nvPr/>
        </p:nvSpPr>
        <p:spPr>
          <a:xfrm>
            <a:off x="8484202" y="3867391"/>
            <a:ext cx="342901" cy="342901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252" name="D"/>
          <p:cNvSpPr txBox="1"/>
          <p:nvPr/>
        </p:nvSpPr>
        <p:spPr>
          <a:xfrm>
            <a:off x="8541640" y="3894567"/>
            <a:ext cx="228025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D</a:t>
            </a:r>
          </a:p>
        </p:txBody>
      </p:sp>
      <p:sp>
        <p:nvSpPr>
          <p:cNvPr id="4253" name="Circle"/>
          <p:cNvSpPr/>
          <p:nvPr/>
        </p:nvSpPr>
        <p:spPr>
          <a:xfrm>
            <a:off x="8084152" y="3124441"/>
            <a:ext cx="342901" cy="342901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254" name="C"/>
          <p:cNvSpPr txBox="1"/>
          <p:nvPr/>
        </p:nvSpPr>
        <p:spPr>
          <a:xfrm>
            <a:off x="8141590" y="3151617"/>
            <a:ext cx="228025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C</a:t>
            </a:r>
          </a:p>
        </p:txBody>
      </p:sp>
      <p:sp>
        <p:nvSpPr>
          <p:cNvPr id="4255" name="Line"/>
          <p:cNvSpPr/>
          <p:nvPr/>
        </p:nvSpPr>
        <p:spPr>
          <a:xfrm>
            <a:off x="7741251" y="4095991"/>
            <a:ext cx="457202" cy="4572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56" name="10"/>
          <p:cNvSpPr txBox="1"/>
          <p:nvPr/>
        </p:nvSpPr>
        <p:spPr>
          <a:xfrm>
            <a:off x="7805546" y="4079323"/>
            <a:ext cx="359569" cy="190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4257" name="18"/>
          <p:cNvSpPr txBox="1"/>
          <p:nvPr/>
        </p:nvSpPr>
        <p:spPr>
          <a:xfrm>
            <a:off x="8009142" y="3728089"/>
            <a:ext cx="351235" cy="190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18</a:t>
            </a:r>
          </a:p>
        </p:txBody>
      </p:sp>
      <p:sp>
        <p:nvSpPr>
          <p:cNvPr id="4258" name="1"/>
          <p:cNvSpPr txBox="1"/>
          <p:nvPr/>
        </p:nvSpPr>
        <p:spPr>
          <a:xfrm>
            <a:off x="8427051" y="3467341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</a:t>
            </a:r>
          </a:p>
        </p:txBody>
      </p:sp>
      <p:sp>
        <p:nvSpPr>
          <p:cNvPr id="4259" name="5"/>
          <p:cNvSpPr txBox="1"/>
          <p:nvPr/>
        </p:nvSpPr>
        <p:spPr>
          <a:xfrm>
            <a:off x="7732918" y="3598310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5</a:t>
            </a:r>
          </a:p>
        </p:txBody>
      </p:sp>
      <p:sp>
        <p:nvSpPr>
          <p:cNvPr id="4260" name="3"/>
          <p:cNvSpPr txBox="1"/>
          <p:nvPr/>
        </p:nvSpPr>
        <p:spPr>
          <a:xfrm>
            <a:off x="7774589" y="3010141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4261" name="7"/>
          <p:cNvSpPr txBox="1"/>
          <p:nvPr/>
        </p:nvSpPr>
        <p:spPr>
          <a:xfrm>
            <a:off x="7398352" y="3467341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4262" name="8"/>
          <p:cNvSpPr txBox="1"/>
          <p:nvPr/>
        </p:nvSpPr>
        <p:spPr>
          <a:xfrm>
            <a:off x="7169751" y="3638791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4263" name="Line"/>
          <p:cNvSpPr/>
          <p:nvPr/>
        </p:nvSpPr>
        <p:spPr>
          <a:xfrm flipV="1">
            <a:off x="6860189" y="3336373"/>
            <a:ext cx="514351" cy="2286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64" name="10"/>
          <p:cNvSpPr txBox="1"/>
          <p:nvPr/>
        </p:nvSpPr>
        <p:spPr>
          <a:xfrm>
            <a:off x="6884001" y="3238741"/>
            <a:ext cx="359570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4265" name="2"/>
          <p:cNvSpPr txBox="1"/>
          <p:nvPr/>
        </p:nvSpPr>
        <p:spPr>
          <a:xfrm>
            <a:off x="8427051" y="2667241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4266" name="Line"/>
          <p:cNvSpPr/>
          <p:nvPr/>
        </p:nvSpPr>
        <p:spPr>
          <a:xfrm flipH="1">
            <a:off x="8484201" y="4553191"/>
            <a:ext cx="171451" cy="146448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67" name="Start with any node, say D"/>
          <p:cNvSpPr txBox="1"/>
          <p:nvPr/>
        </p:nvSpPr>
        <p:spPr>
          <a:xfrm>
            <a:off x="5186703" y="2659955"/>
            <a:ext cx="2171701" cy="264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defTabSz="642937">
              <a:spcBef>
                <a:spcPts val="12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Start with any node, say D</a:t>
            </a:r>
          </a:p>
        </p:txBody>
      </p:sp>
      <p:graphicFrame>
        <p:nvGraphicFramePr>
          <p:cNvPr id="4268" name="Table"/>
          <p:cNvGraphicFramePr/>
          <p:nvPr/>
        </p:nvGraphicFramePr>
        <p:xfrm>
          <a:off x="3482483" y="2644024"/>
          <a:ext cx="1600200" cy="283725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60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d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 i="1"/>
                        <a:t>p</a:t>
                      </a:r>
                      <a:r>
                        <a:rPr sz="1600" b="1" i="1" baseline="-25000"/>
                        <a:t>v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79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B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T</a:t>
                      </a:r>
                      <a:r>
                        <a:rPr sz="1600"/>
                        <a:t>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b="1"/>
                        <a:t>F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
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69" name="Circle"/>
          <p:cNvSpPr/>
          <p:nvPr/>
        </p:nvSpPr>
        <p:spPr>
          <a:xfrm>
            <a:off x="6536869" y="3403055"/>
            <a:ext cx="342902" cy="342901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270" name="A"/>
          <p:cNvSpPr txBox="1"/>
          <p:nvPr/>
        </p:nvSpPr>
        <p:spPr>
          <a:xfrm>
            <a:off x="6594307" y="3430231"/>
            <a:ext cx="228026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A</a:t>
            </a:r>
          </a:p>
        </p:txBody>
      </p:sp>
      <p:sp>
        <p:nvSpPr>
          <p:cNvPr id="4271" name="What is the cost of the minimum spanning tree? (1pt) 19"/>
          <p:cNvSpPr txBox="1"/>
          <p:nvPr/>
        </p:nvSpPr>
        <p:spPr>
          <a:xfrm>
            <a:off x="3155308" y="5562005"/>
            <a:ext cx="4683075" cy="264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defTabSz="642937">
              <a:spcBef>
                <a:spcPts val="12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What is the cost of the minimum spanning tree? (1pt) 19</a:t>
            </a:r>
          </a:p>
        </p:txBody>
      </p:sp>
      <p:grpSp>
        <p:nvGrpSpPr>
          <p:cNvPr id="4274" name="Group"/>
          <p:cNvGrpSpPr/>
          <p:nvPr/>
        </p:nvGrpSpPr>
        <p:grpSpPr>
          <a:xfrm>
            <a:off x="6521529" y="3401857"/>
            <a:ext cx="342901" cy="342901"/>
            <a:chOff x="0" y="0"/>
            <a:chExt cx="342900" cy="342900"/>
          </a:xfrm>
        </p:grpSpPr>
        <p:sp>
          <p:nvSpPr>
            <p:cNvPr id="4272" name="Circle"/>
            <p:cNvSpPr/>
            <p:nvPr/>
          </p:nvSpPr>
          <p:spPr>
            <a:xfrm>
              <a:off x="0" y="0"/>
              <a:ext cx="342901" cy="342901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273" name="A"/>
            <p:cNvSpPr txBox="1"/>
            <p:nvPr/>
          </p:nvSpPr>
          <p:spPr>
            <a:xfrm>
              <a:off x="57437" y="27176"/>
              <a:ext cx="228026" cy="28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</p:grpSp>
      <p:sp>
        <p:nvSpPr>
          <p:cNvPr id="4275" name="Prim’s Algorithm"/>
          <p:cNvSpPr txBox="1"/>
          <p:nvPr/>
        </p:nvSpPr>
        <p:spPr>
          <a:xfrm>
            <a:off x="4337188" y="509916"/>
            <a:ext cx="2892545" cy="526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>
            <a:spAutoFit/>
          </a:bodyPr>
          <a:lstStyle/>
          <a:p>
            <a:pPr algn="ctr" defTabSz="642937"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Prim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</a:t>
            </a:r>
          </a:p>
        </p:txBody>
      </p:sp>
      <p:sp>
        <p:nvSpPr>
          <p:cNvPr id="4276" name="Home Work, Week 14, CS502, Design and Analysis of Algorithm, Spring 2016"/>
          <p:cNvSpPr txBox="1"/>
          <p:nvPr/>
        </p:nvSpPr>
        <p:spPr>
          <a:xfrm>
            <a:off x="2814444" y="1105070"/>
            <a:ext cx="6338915" cy="206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717" tIns="25717" rIns="25717" bIns="25717"/>
          <a:lstStyle/>
          <a:p>
            <a:pPr algn="ctr" defTabSz="4572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387600" algn="l"/>
                <a:tab pos="2667000" algn="l"/>
                <a:tab pos="2933700" algn="l"/>
                <a:tab pos="3200400" algn="l"/>
              </a:tabLst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t>Home Work, Week 14, CS502, Design and Analysis of Algorithm, Spring 2016</a:t>
            </a:r>
          </a:p>
        </p:txBody>
      </p:sp>
      <p:sp>
        <p:nvSpPr>
          <p:cNvPr id="4277" name="Fill in the following table, and answer the questions."/>
          <p:cNvSpPr txBox="1"/>
          <p:nvPr/>
        </p:nvSpPr>
        <p:spPr>
          <a:xfrm>
            <a:off x="2958855" y="2079596"/>
            <a:ext cx="3887286" cy="264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defTabSz="642937">
              <a:spcBef>
                <a:spcPts val="12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Fill in the following table, and answer the questions.</a:t>
            </a:r>
          </a:p>
        </p:txBody>
      </p:sp>
      <p:sp>
        <p:nvSpPr>
          <p:cNvPr id="4278" name="(1pt)"/>
          <p:cNvSpPr txBox="1"/>
          <p:nvPr/>
        </p:nvSpPr>
        <p:spPr>
          <a:xfrm>
            <a:off x="5106004" y="3624425"/>
            <a:ext cx="55430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(1pt)</a:t>
            </a:r>
          </a:p>
        </p:txBody>
      </p:sp>
      <p:sp>
        <p:nvSpPr>
          <p:cNvPr id="4279" name="(1pt)"/>
          <p:cNvSpPr txBox="1"/>
          <p:nvPr/>
        </p:nvSpPr>
        <p:spPr>
          <a:xfrm>
            <a:off x="5106004" y="3953024"/>
            <a:ext cx="55430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(1pt)</a:t>
            </a:r>
          </a:p>
        </p:txBody>
      </p:sp>
      <p:sp>
        <p:nvSpPr>
          <p:cNvPr id="4280" name="(1pt)"/>
          <p:cNvSpPr txBox="1"/>
          <p:nvPr/>
        </p:nvSpPr>
        <p:spPr>
          <a:xfrm>
            <a:off x="5106004" y="4263296"/>
            <a:ext cx="55430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(1pt)</a:t>
            </a:r>
          </a:p>
        </p:txBody>
      </p:sp>
      <p:sp>
        <p:nvSpPr>
          <p:cNvPr id="4281" name="(1pt)"/>
          <p:cNvSpPr txBox="1"/>
          <p:nvPr/>
        </p:nvSpPr>
        <p:spPr>
          <a:xfrm>
            <a:off x="5106004" y="4546077"/>
            <a:ext cx="55430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(1pt)</a:t>
            </a:r>
          </a:p>
        </p:txBody>
      </p:sp>
      <p:sp>
        <p:nvSpPr>
          <p:cNvPr id="4282" name="(1pt)"/>
          <p:cNvSpPr txBox="1"/>
          <p:nvPr/>
        </p:nvSpPr>
        <p:spPr>
          <a:xfrm>
            <a:off x="5106004" y="4883148"/>
            <a:ext cx="55430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(1pt)</a:t>
            </a:r>
          </a:p>
        </p:txBody>
      </p:sp>
    </p:spTree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97</a:t>
            </a:fld>
            <a:endParaRPr/>
          </a:p>
        </p:txBody>
      </p:sp>
      <p:sp>
        <p:nvSpPr>
          <p:cNvPr id="4285" name="Kruskal’s Algorithm"/>
          <p:cNvSpPr txBox="1"/>
          <p:nvPr/>
        </p:nvSpPr>
        <p:spPr>
          <a:xfrm>
            <a:off x="4089042" y="509916"/>
            <a:ext cx="3388838" cy="526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>
            <a:spAutoFit/>
          </a:bodyPr>
          <a:lstStyle/>
          <a:p>
            <a:pPr algn="ctr" defTabSz="642937"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Kruskal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</a:t>
            </a:r>
          </a:p>
        </p:txBody>
      </p:sp>
    </p:spTree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7" name="Kruskal’s Algorithm"/>
          <p:cNvSpPr txBox="1"/>
          <p:nvPr/>
        </p:nvSpPr>
        <p:spPr>
          <a:xfrm>
            <a:off x="4089042" y="509916"/>
            <a:ext cx="3388838" cy="526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>
            <a:spAutoFit/>
          </a:bodyPr>
          <a:lstStyle/>
          <a:p>
            <a:pPr algn="ctr" defTabSz="642937"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Kruskal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</a:t>
            </a:r>
          </a:p>
        </p:txBody>
      </p:sp>
      <p:grpSp>
        <p:nvGrpSpPr>
          <p:cNvPr id="4333" name="Group"/>
          <p:cNvGrpSpPr/>
          <p:nvPr/>
        </p:nvGrpSpPr>
        <p:grpSpPr>
          <a:xfrm>
            <a:off x="2719574" y="2518171"/>
            <a:ext cx="6221365" cy="3157640"/>
            <a:chOff x="0" y="0"/>
            <a:chExt cx="6221363" cy="3157638"/>
          </a:xfrm>
        </p:grpSpPr>
        <p:sp>
          <p:nvSpPr>
            <p:cNvPr id="4288" name="Line"/>
            <p:cNvSpPr/>
            <p:nvPr/>
          </p:nvSpPr>
          <p:spPr>
            <a:xfrm flipH="1">
              <a:off x="1915185" y="1646792"/>
              <a:ext cx="285751" cy="5715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289" name="25"/>
            <p:cNvSpPr txBox="1"/>
            <p:nvPr/>
          </p:nvSpPr>
          <p:spPr>
            <a:xfrm>
              <a:off x="1740162" y="1890869"/>
              <a:ext cx="359570" cy="190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25</a:t>
              </a:r>
            </a:p>
          </p:txBody>
        </p:sp>
        <p:sp>
          <p:nvSpPr>
            <p:cNvPr id="4290" name="Line"/>
            <p:cNvSpPr/>
            <p:nvPr/>
          </p:nvSpPr>
          <p:spPr>
            <a:xfrm>
              <a:off x="975781" y="903841"/>
              <a:ext cx="114301" cy="5143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291" name="Line"/>
            <p:cNvSpPr/>
            <p:nvPr/>
          </p:nvSpPr>
          <p:spPr>
            <a:xfrm flipV="1">
              <a:off x="1204382" y="1018141"/>
              <a:ext cx="400051" cy="5715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292" name="Line"/>
            <p:cNvSpPr/>
            <p:nvPr/>
          </p:nvSpPr>
          <p:spPr>
            <a:xfrm flipH="1" flipV="1">
              <a:off x="1090082" y="960992"/>
              <a:ext cx="914401" cy="6286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293" name="Line"/>
            <p:cNvSpPr/>
            <p:nvPr/>
          </p:nvSpPr>
          <p:spPr>
            <a:xfrm>
              <a:off x="232831" y="1246742"/>
              <a:ext cx="685801" cy="2857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294" name="Line"/>
            <p:cNvSpPr/>
            <p:nvPr/>
          </p:nvSpPr>
          <p:spPr>
            <a:xfrm>
              <a:off x="1123419" y="789541"/>
              <a:ext cx="457201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295" name="Line"/>
            <p:cNvSpPr/>
            <p:nvPr/>
          </p:nvSpPr>
          <p:spPr>
            <a:xfrm>
              <a:off x="1775881" y="1018142"/>
              <a:ext cx="285751" cy="4572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4298" name="Group"/>
            <p:cNvGrpSpPr/>
            <p:nvPr/>
          </p:nvGrpSpPr>
          <p:grpSpPr>
            <a:xfrm>
              <a:off x="4231" y="1018141"/>
              <a:ext cx="342901" cy="342901"/>
              <a:chOff x="0" y="0"/>
              <a:chExt cx="342900" cy="342900"/>
            </a:xfrm>
          </p:grpSpPr>
          <p:sp>
            <p:nvSpPr>
              <p:cNvPr id="4296" name="Circle"/>
              <p:cNvSpPr/>
              <p:nvPr/>
            </p:nvSpPr>
            <p:spPr>
              <a:xfrm>
                <a:off x="0" y="0"/>
                <a:ext cx="342901" cy="342901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4290" tIns="34290" rIns="34290" bIns="34290" numCol="1" anchor="ctr">
                <a:noAutofit/>
              </a:bodyPr>
              <a:lstStyle/>
              <a:p>
                <a:pPr algn="ctr" defTabSz="642937">
                  <a:spcBef>
                    <a:spcPts val="400"/>
                  </a:spcBef>
                  <a:defRPr sz="1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4297" name="A"/>
              <p:cNvSpPr txBox="1"/>
              <p:nvPr/>
            </p:nvSpPr>
            <p:spPr>
              <a:xfrm>
                <a:off x="57437" y="27176"/>
                <a:ext cx="228026" cy="2885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4290" tIns="34290" rIns="34290" bIns="34290" numCol="1" anchor="ctr">
                <a:spAutoFit/>
              </a:bodyPr>
              <a:lstStyle>
                <a:lvl1pPr algn="ctr" defTabSz="642937">
                  <a:spcBef>
                    <a:spcPts val="500"/>
                  </a:spcBef>
                  <a:defRPr sz="16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A</a:t>
                </a:r>
              </a:p>
            </p:txBody>
          </p:sp>
        </p:grpSp>
        <p:grpSp>
          <p:nvGrpSpPr>
            <p:cNvPr id="4301" name="Group"/>
            <p:cNvGrpSpPr/>
            <p:nvPr/>
          </p:nvGrpSpPr>
          <p:grpSpPr>
            <a:xfrm>
              <a:off x="918631" y="1418192"/>
              <a:ext cx="342901" cy="342901"/>
              <a:chOff x="0" y="0"/>
              <a:chExt cx="342900" cy="342900"/>
            </a:xfrm>
          </p:grpSpPr>
          <p:sp>
            <p:nvSpPr>
              <p:cNvPr id="4299" name="Circle"/>
              <p:cNvSpPr/>
              <p:nvPr/>
            </p:nvSpPr>
            <p:spPr>
              <a:xfrm>
                <a:off x="0" y="0"/>
                <a:ext cx="342901" cy="342901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4290" tIns="34290" rIns="34290" bIns="34290" numCol="1" anchor="ctr">
                <a:noAutofit/>
              </a:bodyPr>
              <a:lstStyle/>
              <a:p>
                <a:pPr algn="ctr" defTabSz="642937">
                  <a:spcBef>
                    <a:spcPts val="400"/>
                  </a:spcBef>
                  <a:defRPr sz="1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4300" name="B"/>
              <p:cNvSpPr txBox="1"/>
              <p:nvPr/>
            </p:nvSpPr>
            <p:spPr>
              <a:xfrm>
                <a:off x="63043" y="27176"/>
                <a:ext cx="216814" cy="2885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4290" tIns="34290" rIns="34290" bIns="34290" numCol="1" anchor="ctr">
                <a:spAutoFit/>
              </a:bodyPr>
              <a:lstStyle>
                <a:lvl1pPr algn="ctr" defTabSz="642937">
                  <a:spcBef>
                    <a:spcPts val="500"/>
                  </a:spcBef>
                  <a:defRPr sz="16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B</a:t>
                </a:r>
              </a:p>
            </p:txBody>
          </p:sp>
        </p:grpSp>
        <p:grpSp>
          <p:nvGrpSpPr>
            <p:cNvPr id="4304" name="Group"/>
            <p:cNvGrpSpPr/>
            <p:nvPr/>
          </p:nvGrpSpPr>
          <p:grpSpPr>
            <a:xfrm>
              <a:off x="804331" y="675241"/>
              <a:ext cx="342901" cy="342901"/>
              <a:chOff x="0" y="0"/>
              <a:chExt cx="342900" cy="342900"/>
            </a:xfrm>
          </p:grpSpPr>
          <p:sp>
            <p:nvSpPr>
              <p:cNvPr id="4302" name="Circle"/>
              <p:cNvSpPr/>
              <p:nvPr/>
            </p:nvSpPr>
            <p:spPr>
              <a:xfrm>
                <a:off x="0" y="0"/>
                <a:ext cx="342901" cy="342901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4290" tIns="34290" rIns="34290" bIns="34290" numCol="1" anchor="ctr">
                <a:noAutofit/>
              </a:bodyPr>
              <a:lstStyle/>
              <a:p>
                <a:pPr algn="ctr" defTabSz="642937">
                  <a:spcBef>
                    <a:spcPts val="400"/>
                  </a:spcBef>
                  <a:defRPr sz="1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4303" name="F"/>
              <p:cNvSpPr txBox="1"/>
              <p:nvPr/>
            </p:nvSpPr>
            <p:spPr>
              <a:xfrm>
                <a:off x="68748" y="27176"/>
                <a:ext cx="205404" cy="2885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4290" tIns="34290" rIns="34290" bIns="34290" numCol="1" anchor="ctr">
                <a:spAutoFit/>
              </a:bodyPr>
              <a:lstStyle>
                <a:lvl1pPr algn="ctr" defTabSz="642937">
                  <a:spcBef>
                    <a:spcPts val="500"/>
                  </a:spcBef>
                  <a:defRPr sz="16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F</a:t>
                </a:r>
              </a:p>
            </p:txBody>
          </p:sp>
        </p:grpSp>
        <p:grpSp>
          <p:nvGrpSpPr>
            <p:cNvPr id="4307" name="Group"/>
            <p:cNvGrpSpPr/>
            <p:nvPr/>
          </p:nvGrpSpPr>
          <p:grpSpPr>
            <a:xfrm>
              <a:off x="1604432" y="2161141"/>
              <a:ext cx="342901" cy="342901"/>
              <a:chOff x="0" y="0"/>
              <a:chExt cx="342900" cy="342900"/>
            </a:xfrm>
          </p:grpSpPr>
          <p:sp>
            <p:nvSpPr>
              <p:cNvPr id="4305" name="Circle"/>
              <p:cNvSpPr/>
              <p:nvPr/>
            </p:nvSpPr>
            <p:spPr>
              <a:xfrm>
                <a:off x="0" y="0"/>
                <a:ext cx="342901" cy="342901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4290" tIns="34290" rIns="34290" bIns="34290" numCol="1" anchor="ctr">
                <a:noAutofit/>
              </a:bodyPr>
              <a:lstStyle/>
              <a:p>
                <a:pPr algn="ctr" defTabSz="642937">
                  <a:spcBef>
                    <a:spcPts val="400"/>
                  </a:spcBef>
                  <a:defRPr sz="1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4306" name="E"/>
              <p:cNvSpPr txBox="1"/>
              <p:nvPr/>
            </p:nvSpPr>
            <p:spPr>
              <a:xfrm>
                <a:off x="63043" y="27176"/>
                <a:ext cx="216814" cy="2885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4290" tIns="34290" rIns="34290" bIns="34290" numCol="1" anchor="ctr">
                <a:spAutoFit/>
              </a:bodyPr>
              <a:lstStyle>
                <a:lvl1pPr algn="ctr" defTabSz="642937">
                  <a:spcBef>
                    <a:spcPts val="500"/>
                  </a:spcBef>
                  <a:defRPr sz="16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E</a:t>
                </a:r>
              </a:p>
            </p:txBody>
          </p:sp>
        </p:grpSp>
        <p:grpSp>
          <p:nvGrpSpPr>
            <p:cNvPr id="4310" name="Group"/>
            <p:cNvGrpSpPr/>
            <p:nvPr/>
          </p:nvGrpSpPr>
          <p:grpSpPr>
            <a:xfrm>
              <a:off x="1947331" y="1475342"/>
              <a:ext cx="342901" cy="342901"/>
              <a:chOff x="0" y="0"/>
              <a:chExt cx="342900" cy="342900"/>
            </a:xfrm>
          </p:grpSpPr>
          <p:sp>
            <p:nvSpPr>
              <p:cNvPr id="4308" name="Circle"/>
              <p:cNvSpPr/>
              <p:nvPr/>
            </p:nvSpPr>
            <p:spPr>
              <a:xfrm>
                <a:off x="0" y="0"/>
                <a:ext cx="342901" cy="342901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4290" tIns="34290" rIns="34290" bIns="34290" numCol="1" anchor="ctr">
                <a:noAutofit/>
              </a:bodyPr>
              <a:lstStyle/>
              <a:p>
                <a:pPr algn="ctr" defTabSz="642937">
                  <a:spcBef>
                    <a:spcPts val="400"/>
                  </a:spcBef>
                  <a:defRPr sz="1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4309" name="D"/>
              <p:cNvSpPr txBox="1"/>
              <p:nvPr/>
            </p:nvSpPr>
            <p:spPr>
              <a:xfrm>
                <a:off x="57437" y="27176"/>
                <a:ext cx="228026" cy="2885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4290" tIns="34290" rIns="34290" bIns="34290" numCol="1" anchor="ctr">
                <a:spAutoFit/>
              </a:bodyPr>
              <a:lstStyle>
                <a:lvl1pPr algn="ctr" defTabSz="642937">
                  <a:spcBef>
                    <a:spcPts val="500"/>
                  </a:spcBef>
                  <a:defRPr sz="16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D</a:t>
                </a:r>
              </a:p>
            </p:txBody>
          </p:sp>
        </p:grpSp>
        <p:grpSp>
          <p:nvGrpSpPr>
            <p:cNvPr id="4313" name="Group"/>
            <p:cNvGrpSpPr/>
            <p:nvPr/>
          </p:nvGrpSpPr>
          <p:grpSpPr>
            <a:xfrm>
              <a:off x="1547281" y="732392"/>
              <a:ext cx="342901" cy="342901"/>
              <a:chOff x="0" y="0"/>
              <a:chExt cx="342900" cy="342900"/>
            </a:xfrm>
          </p:grpSpPr>
          <p:sp>
            <p:nvSpPr>
              <p:cNvPr id="4311" name="Circle"/>
              <p:cNvSpPr/>
              <p:nvPr/>
            </p:nvSpPr>
            <p:spPr>
              <a:xfrm>
                <a:off x="0" y="0"/>
                <a:ext cx="342901" cy="342901"/>
              </a:xfrm>
              <a:prstGeom prst="ellipse">
                <a:avLst/>
              </a:prstGeom>
              <a:solidFill>
                <a:srgbClr val="CCCCFF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4290" tIns="34290" rIns="34290" bIns="34290" numCol="1" anchor="ctr">
                <a:noAutofit/>
              </a:bodyPr>
              <a:lstStyle/>
              <a:p>
                <a:pPr algn="ctr" defTabSz="642937">
                  <a:spcBef>
                    <a:spcPts val="400"/>
                  </a:spcBef>
                  <a:defRPr sz="1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4312" name="C"/>
              <p:cNvSpPr txBox="1"/>
              <p:nvPr/>
            </p:nvSpPr>
            <p:spPr>
              <a:xfrm>
                <a:off x="57437" y="27176"/>
                <a:ext cx="228026" cy="2885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4290" tIns="34290" rIns="34290" bIns="34290" numCol="1" anchor="ctr">
                <a:spAutoFit/>
              </a:bodyPr>
              <a:lstStyle>
                <a:lvl1pPr algn="ctr" defTabSz="642937">
                  <a:spcBef>
                    <a:spcPts val="500"/>
                  </a:spcBef>
                  <a:defRPr sz="16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b="0"/>
                </a:pPr>
                <a:r>
                  <a:rPr b="1"/>
                  <a:t>C</a:t>
                </a:r>
              </a:p>
            </p:txBody>
          </p:sp>
        </p:grpSp>
        <p:sp>
          <p:nvSpPr>
            <p:cNvPr id="4314" name="Line"/>
            <p:cNvSpPr/>
            <p:nvPr/>
          </p:nvSpPr>
          <p:spPr>
            <a:xfrm>
              <a:off x="1204381" y="1703942"/>
              <a:ext cx="457201" cy="4572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315" name="10"/>
            <p:cNvSpPr txBox="1"/>
            <p:nvPr/>
          </p:nvSpPr>
          <p:spPr>
            <a:xfrm>
              <a:off x="1268675" y="1687273"/>
              <a:ext cx="359570" cy="190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10</a:t>
              </a:r>
            </a:p>
          </p:txBody>
        </p:sp>
        <p:sp>
          <p:nvSpPr>
            <p:cNvPr id="4316" name="18"/>
            <p:cNvSpPr txBox="1"/>
            <p:nvPr/>
          </p:nvSpPr>
          <p:spPr>
            <a:xfrm>
              <a:off x="1472272" y="1336039"/>
              <a:ext cx="351235" cy="190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18</a:t>
              </a:r>
            </a:p>
          </p:txBody>
        </p:sp>
        <p:sp>
          <p:nvSpPr>
            <p:cNvPr id="4317" name="1"/>
            <p:cNvSpPr txBox="1"/>
            <p:nvPr/>
          </p:nvSpPr>
          <p:spPr>
            <a:xfrm>
              <a:off x="1890182" y="1075291"/>
              <a:ext cx="228601" cy="190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</a:t>
              </a:r>
            </a:p>
          </p:txBody>
        </p:sp>
        <p:sp>
          <p:nvSpPr>
            <p:cNvPr id="4318" name="5"/>
            <p:cNvSpPr txBox="1"/>
            <p:nvPr/>
          </p:nvSpPr>
          <p:spPr>
            <a:xfrm>
              <a:off x="1196048" y="1206260"/>
              <a:ext cx="228601" cy="190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5</a:t>
              </a:r>
            </a:p>
          </p:txBody>
        </p:sp>
        <p:sp>
          <p:nvSpPr>
            <p:cNvPr id="4319" name="3"/>
            <p:cNvSpPr txBox="1"/>
            <p:nvPr/>
          </p:nvSpPr>
          <p:spPr>
            <a:xfrm>
              <a:off x="1237719" y="618091"/>
              <a:ext cx="228601" cy="190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3</a:t>
              </a:r>
            </a:p>
          </p:txBody>
        </p:sp>
        <p:sp>
          <p:nvSpPr>
            <p:cNvPr id="4320" name="7"/>
            <p:cNvSpPr txBox="1"/>
            <p:nvPr/>
          </p:nvSpPr>
          <p:spPr>
            <a:xfrm>
              <a:off x="861481" y="1075291"/>
              <a:ext cx="228601" cy="190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7</a:t>
              </a:r>
            </a:p>
          </p:txBody>
        </p:sp>
        <p:sp>
          <p:nvSpPr>
            <p:cNvPr id="4321" name="8"/>
            <p:cNvSpPr txBox="1"/>
            <p:nvPr/>
          </p:nvSpPr>
          <p:spPr>
            <a:xfrm>
              <a:off x="632881" y="1246742"/>
              <a:ext cx="228601" cy="190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8</a:t>
              </a:r>
            </a:p>
          </p:txBody>
        </p:sp>
        <p:sp>
          <p:nvSpPr>
            <p:cNvPr id="4322" name="Line"/>
            <p:cNvSpPr/>
            <p:nvPr/>
          </p:nvSpPr>
          <p:spPr>
            <a:xfrm flipV="1">
              <a:off x="323319" y="944322"/>
              <a:ext cx="514351" cy="22860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323" name="10"/>
            <p:cNvSpPr txBox="1"/>
            <p:nvPr/>
          </p:nvSpPr>
          <p:spPr>
            <a:xfrm>
              <a:off x="347131" y="846692"/>
              <a:ext cx="359570" cy="190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10</a:t>
              </a:r>
            </a:p>
          </p:txBody>
        </p:sp>
        <p:sp>
          <p:nvSpPr>
            <p:cNvPr id="4324" name="Line"/>
            <p:cNvSpPr/>
            <p:nvPr/>
          </p:nvSpPr>
          <p:spPr>
            <a:xfrm>
              <a:off x="1032931" y="389491"/>
              <a:ext cx="1507332" cy="1885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600" extrusionOk="0">
                  <a:moveTo>
                    <a:pt x="0" y="3927"/>
                  </a:moveTo>
                  <a:cubicBezTo>
                    <a:pt x="1667" y="1964"/>
                    <a:pt x="3333" y="0"/>
                    <a:pt x="6400" y="0"/>
                  </a:cubicBezTo>
                  <a:cubicBezTo>
                    <a:pt x="9467" y="0"/>
                    <a:pt x="16000" y="1527"/>
                    <a:pt x="18400" y="3927"/>
                  </a:cubicBezTo>
                  <a:cubicBezTo>
                    <a:pt x="20800" y="6327"/>
                    <a:pt x="21600" y="11455"/>
                    <a:pt x="20800" y="14400"/>
                  </a:cubicBezTo>
                  <a:cubicBezTo>
                    <a:pt x="20000" y="17345"/>
                    <a:pt x="14800" y="20400"/>
                    <a:pt x="13600" y="21600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325" name="2"/>
            <p:cNvSpPr txBox="1"/>
            <p:nvPr/>
          </p:nvSpPr>
          <p:spPr>
            <a:xfrm>
              <a:off x="1890182" y="275191"/>
              <a:ext cx="228601" cy="190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ctr" defTabSz="642937">
                <a:spcBef>
                  <a:spcPts val="800"/>
                </a:spcBef>
                <a:defRPr sz="9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2</a:t>
              </a:r>
            </a:p>
          </p:txBody>
        </p:sp>
        <p:sp>
          <p:nvSpPr>
            <p:cNvPr id="4326" name="Line"/>
            <p:cNvSpPr/>
            <p:nvPr/>
          </p:nvSpPr>
          <p:spPr>
            <a:xfrm flipH="1">
              <a:off x="1947331" y="2161141"/>
              <a:ext cx="171451" cy="146449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 defTabSz="457200"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327" name="Circle"/>
            <p:cNvSpPr/>
            <p:nvPr/>
          </p:nvSpPr>
          <p:spPr>
            <a:xfrm>
              <a:off x="0" y="1011005"/>
              <a:ext cx="342901" cy="342901"/>
            </a:xfrm>
            <a:prstGeom prst="ellipse">
              <a:avLst/>
            </a:prstGeom>
            <a:solidFill>
              <a:srgbClr val="CCCC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90" tIns="34290" rIns="34290" bIns="34290" numCol="1" anchor="ctr">
              <a:noAutofit/>
            </a:bodyPr>
            <a:lstStyle/>
            <a:p>
              <a:pPr algn="ctr" defTabSz="642937">
                <a:spcBef>
                  <a:spcPts val="4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328" name="A"/>
            <p:cNvSpPr txBox="1"/>
            <p:nvPr/>
          </p:nvSpPr>
          <p:spPr>
            <a:xfrm>
              <a:off x="62706" y="1029906"/>
              <a:ext cx="228026" cy="28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290" tIns="34290" rIns="34290" bIns="34290" numCol="1" anchor="ctr">
              <a:spAutoFit/>
            </a:bodyPr>
            <a:lstStyle>
              <a:lvl1pPr algn="ctr" defTabSz="642937">
                <a:spcBef>
                  <a:spcPts val="500"/>
                </a:spcBef>
                <a:defRPr sz="1600" b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/>
              </a:pPr>
              <a:r>
                <a:rPr b="1"/>
                <a:t>A</a:t>
              </a:r>
            </a:p>
          </p:txBody>
        </p:sp>
        <p:grpSp>
          <p:nvGrpSpPr>
            <p:cNvPr id="4331" name="Group"/>
            <p:cNvGrpSpPr/>
            <p:nvPr/>
          </p:nvGrpSpPr>
          <p:grpSpPr>
            <a:xfrm>
              <a:off x="2669887" y="234557"/>
              <a:ext cx="3330838" cy="2923081"/>
              <a:chOff x="35410" y="35410"/>
              <a:chExt cx="3330837" cy="2923080"/>
            </a:xfrm>
          </p:grpSpPr>
          <p:graphicFrame>
            <p:nvGraphicFramePr>
              <p:cNvPr id="4329" name="Table"/>
              <p:cNvGraphicFramePr/>
              <p:nvPr/>
            </p:nvGraphicFramePr>
            <p:xfrm>
              <a:off x="1774204" y="35410"/>
              <a:ext cx="1592043" cy="2510019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64656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425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288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1833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defRPr b="0" i="0"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  <a:r>
                            <a:rPr sz="1600" b="1" i="1"/>
                            <a:t>edge</a:t>
                          </a:r>
                        </a:p>
                      </a:txBody>
                      <a:tcPr marL="45720" marR="45720" horzOverflow="overflow">
                        <a:lnL w="28575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28575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defRPr b="0" i="0"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  <a:r>
                            <a:rPr sz="1600" b="1" i="1"/>
                            <a:t>cost</a:t>
                          </a:r>
                        </a:p>
                      </a:txBody>
                      <a:tcPr marL="45720" marR="45720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28575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400"/>
                            </a:spcBef>
                            <a:defRPr b="0" i="0"/>
                          </a:pPr>
                          <a:r>
                            <a:rPr sz="1600" b="1" i="1"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rPr>
                            <a:t>ok?</a:t>
                          </a:r>
                        </a:p>
                      </a:txBody>
                      <a:tcPr marL="45720" marR="45720" horzOverflow="overflow">
                        <a:lnL w="12700">
                          <a:solidFill>
                            <a:srgbClr val="000000"/>
                          </a:solidFill>
                        </a:lnL>
                        <a:lnR w="28575">
                          <a:solidFill>
                            <a:srgbClr val="000000"/>
                          </a:solidFill>
                        </a:lnR>
                        <a:lnT w="28575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833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defRPr b="0" i="0"/>
                          </a:pPr>
                          <a:r>
                            <a:rPr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rPr>
                            <a:t>(A,B)</a:t>
                          </a:r>
                        </a:p>
                      </a:txBody>
                      <a:tcPr marL="45720" marR="45720" horzOverflow="overflow">
                        <a:lnL w="28575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defRPr b="0" i="0"/>
                          </a:pPr>
                          <a:r>
                            <a:rPr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rPr>
                            <a:t>8</a:t>
                          </a:r>
                        </a:p>
                      </a:txBody>
                      <a:tcPr marL="45720" marR="45720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defRPr b="0" i="0"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  <a:endParaRPr/>
                        </a:p>
                      </a:txBody>
                      <a:tcPr marL="45720" marR="45720" horzOverflow="overflow">
                        <a:lnL w="12700">
                          <a:solidFill>
                            <a:srgbClr val="000000"/>
                          </a:solidFill>
                        </a:lnL>
                        <a:lnR w="28575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833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defRPr b="0" i="0"/>
                          </a:pPr>
                          <a:r>
                            <a:rPr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rPr>
                            <a:t>(A,F)</a:t>
                          </a:r>
                        </a:p>
                      </a:txBody>
                      <a:tcPr marL="45720" marR="45720" horzOverflow="overflow">
                        <a:lnL w="28575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defRPr b="0" i="0"/>
                          </a:pPr>
                          <a:r>
                            <a:rPr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rPr>
                            <a:t>10</a:t>
                          </a:r>
                        </a:p>
                      </a:txBody>
                      <a:tcPr marL="45720" marR="45720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defRPr b="0" i="0"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  <a:endParaRPr/>
                        </a:p>
                      </a:txBody>
                      <a:tcPr marL="45720" marR="45720" horzOverflow="overflow">
                        <a:lnL w="12700">
                          <a:solidFill>
                            <a:srgbClr val="000000"/>
                          </a:solidFill>
                        </a:lnL>
                        <a:lnR w="28575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833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defRPr b="0" i="0"/>
                          </a:pPr>
                          <a:r>
                            <a:rPr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rPr>
                            <a:t>(B,E)</a:t>
                          </a:r>
                        </a:p>
                      </a:txBody>
                      <a:tcPr marL="45720" marR="45720" horzOverflow="overflow">
                        <a:lnL w="28575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defRPr b="0" i="0"/>
                          </a:pPr>
                          <a:r>
                            <a:rPr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rPr>
                            <a:t>10</a:t>
                          </a:r>
                        </a:p>
                      </a:txBody>
                      <a:tcPr marL="45720" marR="45720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defRPr b="0" i="0"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  <a:endParaRPr/>
                        </a:p>
                      </a:txBody>
                      <a:tcPr marL="45720" marR="45720" horzOverflow="overflow">
                        <a:lnL w="12700">
                          <a:solidFill>
                            <a:srgbClr val="000000"/>
                          </a:solidFill>
                        </a:lnL>
                        <a:lnR w="28575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833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defRPr b="0" i="0"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  <a:r>
                            <a:rPr sz="1600"/>
                            <a:t>(F,D)</a:t>
                          </a:r>
                        </a:p>
                      </a:txBody>
                      <a:tcPr marL="45720" marR="45720" horzOverflow="overflow">
                        <a:lnL w="28575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defRPr b="0" i="0"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  <a:r>
                            <a:rPr sz="1600"/>
                            <a:t>18</a:t>
                          </a:r>
                        </a:p>
                      </a:txBody>
                      <a:tcPr marL="45720" marR="45720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defRPr b="0" i="0"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  <a:r>
                            <a:rPr sz="1600"/>
                            <a:t> </a:t>
                          </a:r>
                        </a:p>
                      </a:txBody>
                      <a:tcPr marL="45720" marR="45720" horzOverflow="overflow">
                        <a:lnL w="12700">
                          <a:solidFill>
                            <a:srgbClr val="000000"/>
                          </a:solidFill>
                        </a:lnL>
                        <a:lnR w="28575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1833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defRPr b="0" i="0"/>
                          </a:pPr>
                          <a:r>
                            <a:rPr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rPr>
                            <a:t>(D,E)</a:t>
                          </a:r>
                        </a:p>
                      </a:txBody>
                      <a:tcPr marL="45720" marR="45720" horzOverflow="overflow">
                        <a:lnL w="28575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defRPr b="0" i="0"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  <a:r>
                            <a:rPr sz="1600"/>
                            <a:t>25</a:t>
                          </a:r>
                        </a:p>
                      </a:txBody>
                      <a:tcPr marL="45720" marR="45720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defRPr b="0" i="0"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  <a:r>
                            <a:rPr sz="1600"/>
                            <a:t> </a:t>
                          </a:r>
                        </a:p>
                      </a:txBody>
                      <a:tcPr marL="45720" marR="45720" horzOverflow="overflow">
                        <a:lnL w="12700">
                          <a:solidFill>
                            <a:srgbClr val="000000"/>
                          </a:solidFill>
                        </a:lnL>
                        <a:lnR w="28575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4330" name="Table"/>
              <p:cNvGraphicFramePr/>
              <p:nvPr/>
            </p:nvGraphicFramePr>
            <p:xfrm>
              <a:off x="35410" y="37081"/>
              <a:ext cx="1517246" cy="2921409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65024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349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3349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8690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defRPr b="0" i="0"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  <a:r>
                            <a:rPr sz="1600" b="1" i="1"/>
                            <a:t>edge</a:t>
                          </a:r>
                        </a:p>
                      </a:txBody>
                      <a:tcPr marL="45720" marR="45720" horzOverflow="overflow">
                        <a:lnL w="28575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28575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defRPr b="0" i="0"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  <a:r>
                            <a:rPr sz="1600" b="1" i="1"/>
                            <a:t>cost</a:t>
                          </a:r>
                        </a:p>
                      </a:txBody>
                      <a:tcPr marL="45720" marR="45720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28575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400"/>
                            </a:spcBef>
                            <a:defRPr b="0" i="0"/>
                          </a:pPr>
                          <a:r>
                            <a:rPr sz="1600" b="1" i="1" baseline="-25000"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rPr>
                            <a:t>OK?</a:t>
                          </a:r>
                        </a:p>
                      </a:txBody>
                      <a:tcPr marL="45720" marR="45720" horzOverflow="overflow">
                        <a:lnL w="12700">
                          <a:solidFill>
                            <a:srgbClr val="000000"/>
                          </a:solidFill>
                        </a:lnL>
                        <a:lnR w="28575">
                          <a:solidFill>
                            <a:srgbClr val="000000"/>
                          </a:solidFill>
                        </a:lnR>
                        <a:lnT w="28575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8690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defRPr b="0" i="0"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  <a:r>
                            <a:rPr sz="1600"/>
                            <a:t>(C,D)</a:t>
                          </a:r>
                        </a:p>
                      </a:txBody>
                      <a:tcPr marL="45720" marR="45720" horzOverflow="overflow">
                        <a:lnL w="28575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defRPr b="0" i="0"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  <a:r>
                            <a:rPr sz="1600"/>
                            <a:t>1</a:t>
                          </a:r>
                        </a:p>
                      </a:txBody>
                      <a:tcPr marL="45720" marR="45720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defRPr b="0" i="0"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  <a:r>
                            <a:rPr sz="1600"/>
                            <a:t> </a:t>
                          </a:r>
                        </a:p>
                      </a:txBody>
                      <a:tcPr marL="45720" marR="45720" horzOverflow="overflow">
                        <a:lnL w="12700">
                          <a:solidFill>
                            <a:srgbClr val="000000"/>
                          </a:solidFill>
                        </a:lnL>
                        <a:lnR w="28575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8690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defRPr b="0" i="0"/>
                          </a:pPr>
                          <a:r>
                            <a:rPr sz="1600"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rPr>
                            <a:t>(E,F)</a:t>
                          </a:r>
                        </a:p>
                      </a:txBody>
                      <a:tcPr marL="45720" marR="45720" horzOverflow="overflow">
                        <a:lnL w="28575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defRPr b="0" i="0"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  <a:r>
                            <a:rPr sz="1600"/>
                            <a:t>2</a:t>
                          </a:r>
                        </a:p>
                      </a:txBody>
                      <a:tcPr marL="45720" marR="45720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defRPr b="0" i="0"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  <a:r>
                            <a:rPr sz="1600"/>
                            <a:t> </a:t>
                          </a:r>
                        </a:p>
                      </a:txBody>
                      <a:tcPr marL="45720" marR="45720" horzOverflow="overflow">
                        <a:lnL w="12700">
                          <a:solidFill>
                            <a:srgbClr val="000000"/>
                          </a:solidFill>
                        </a:lnL>
                        <a:lnR w="28575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8690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defRPr b="0" i="0"/>
                          </a:pPr>
                          <a:r>
                            <a:rPr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rPr>
                            <a:t>(F,C)</a:t>
                          </a:r>
                        </a:p>
                      </a:txBody>
                      <a:tcPr marL="45720" marR="45720" horzOverflow="overflow">
                        <a:lnL w="28575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defRPr b="0" i="0"/>
                          </a:pPr>
                          <a:r>
                            <a:rPr sz="1600"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rPr>
                            <a:t>3</a:t>
                          </a:r>
                        </a:p>
                      </a:txBody>
                      <a:tcPr marL="45720" marR="45720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defRPr b="0" i="0"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  <a:r>
                            <a:rPr sz="1600"/>
                            <a:t> </a:t>
                          </a:r>
                        </a:p>
                      </a:txBody>
                      <a:tcPr marL="45720" marR="45720" horzOverflow="overflow">
                        <a:lnL w="12700">
                          <a:solidFill>
                            <a:srgbClr val="000000"/>
                          </a:solidFill>
                        </a:lnL>
                        <a:lnR w="28575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8690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defRPr b="0" i="0"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  <a:r>
                            <a:rPr sz="1600"/>
                            <a:t>(B,C)</a:t>
                          </a:r>
                        </a:p>
                      </a:txBody>
                      <a:tcPr marL="45720" marR="45720" horzOverflow="overflow">
                        <a:lnL w="28575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defRPr b="0" i="0"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  <a:r>
                            <a:rPr sz="1600"/>
                            <a:t>5</a:t>
                          </a:r>
                        </a:p>
                      </a:txBody>
                      <a:tcPr marL="45720" marR="45720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defRPr b="0" i="0"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  <a:r>
                            <a:rPr sz="1600"/>
                            <a:t> </a:t>
                          </a:r>
                        </a:p>
                      </a:txBody>
                      <a:tcPr marL="45720" marR="45720" horzOverflow="overflow">
                        <a:lnL w="12700">
                          <a:solidFill>
                            <a:srgbClr val="000000"/>
                          </a:solidFill>
                        </a:lnL>
                        <a:lnR w="28575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8690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defRPr b="0" i="0"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  <a:r>
                            <a:rPr sz="1600"/>
                            <a:t>(B,F)</a:t>
                          </a:r>
                        </a:p>
                      </a:txBody>
                      <a:tcPr marL="45720" marR="45720" horzOverflow="overflow">
                        <a:lnL w="28575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defRPr b="0" i="0"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  <a:r>
                            <a:rPr sz="1600"/>
                            <a:t>7</a:t>
                          </a:r>
                        </a:p>
                      </a:txBody>
                      <a:tcPr marL="45720" marR="45720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defRPr b="0" i="0"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  <a:r>
                            <a:rPr sz="1600"/>
                            <a:t> </a:t>
                          </a:r>
                        </a:p>
                      </a:txBody>
                      <a:tcPr marL="45720" marR="45720" horzOverflow="overflow">
                        <a:lnL w="12700">
                          <a:solidFill>
                            <a:srgbClr val="000000"/>
                          </a:solidFill>
                        </a:lnL>
                        <a:lnR w="28575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4332" name="Sort the edges by increasing edge weight"/>
            <p:cNvSpPr txBox="1"/>
            <p:nvPr/>
          </p:nvSpPr>
          <p:spPr>
            <a:xfrm>
              <a:off x="3036813" y="0"/>
              <a:ext cx="3184550" cy="259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2146" tIns="32146" rIns="32146" bIns="32146" numCol="1" anchor="t">
              <a:spAutoFit/>
            </a:bodyPr>
            <a:lstStyle>
              <a:lvl1pPr defTabSz="642937">
                <a:spcBef>
                  <a:spcPts val="12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Sort the edges by increasing edge weight</a:t>
              </a:r>
            </a:p>
          </p:txBody>
        </p:sp>
      </p:grpSp>
      <p:sp>
        <p:nvSpPr>
          <p:cNvPr id="4334" name="Kruskal’s Algorithm: Fill in the following table. (1pt for each number)"/>
          <p:cNvSpPr txBox="1"/>
          <p:nvPr/>
        </p:nvSpPr>
        <p:spPr>
          <a:xfrm>
            <a:off x="2694381" y="2137425"/>
            <a:ext cx="5409150" cy="266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/>
          <a:p>
            <a:pPr defTabSz="642937">
              <a:spcBef>
                <a:spcPts val="12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Kruskal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1"/>
              <a:t>s</a:t>
            </a:r>
            <a:r>
              <a:t> Algorithm: Fill in the following table. (1pt for each number)</a:t>
            </a:r>
          </a:p>
        </p:txBody>
      </p:sp>
    </p:spTree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6" name="Line"/>
          <p:cNvSpPr/>
          <p:nvPr/>
        </p:nvSpPr>
        <p:spPr>
          <a:xfrm flipH="1">
            <a:off x="4634760" y="4164963"/>
            <a:ext cx="285751" cy="5715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337" name="25"/>
          <p:cNvSpPr txBox="1"/>
          <p:nvPr/>
        </p:nvSpPr>
        <p:spPr>
          <a:xfrm>
            <a:off x="4459737" y="4409041"/>
            <a:ext cx="359570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25</a:t>
            </a:r>
          </a:p>
        </p:txBody>
      </p:sp>
      <p:sp>
        <p:nvSpPr>
          <p:cNvPr id="4338" name="Line"/>
          <p:cNvSpPr/>
          <p:nvPr/>
        </p:nvSpPr>
        <p:spPr>
          <a:xfrm>
            <a:off x="3695356" y="3422013"/>
            <a:ext cx="114301" cy="51435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339" name="Line"/>
          <p:cNvSpPr/>
          <p:nvPr/>
        </p:nvSpPr>
        <p:spPr>
          <a:xfrm flipV="1">
            <a:off x="3923956" y="3536313"/>
            <a:ext cx="400051" cy="5715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340" name="Line"/>
          <p:cNvSpPr/>
          <p:nvPr/>
        </p:nvSpPr>
        <p:spPr>
          <a:xfrm flipH="1" flipV="1">
            <a:off x="3809656" y="3479163"/>
            <a:ext cx="914401" cy="62865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341" name="Line"/>
          <p:cNvSpPr/>
          <p:nvPr/>
        </p:nvSpPr>
        <p:spPr>
          <a:xfrm>
            <a:off x="2952406" y="3764913"/>
            <a:ext cx="685801" cy="28575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342" name="Line"/>
          <p:cNvSpPr/>
          <p:nvPr/>
        </p:nvSpPr>
        <p:spPr>
          <a:xfrm>
            <a:off x="3842993" y="3307713"/>
            <a:ext cx="45720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343" name="Line"/>
          <p:cNvSpPr/>
          <p:nvPr/>
        </p:nvSpPr>
        <p:spPr>
          <a:xfrm>
            <a:off x="4495456" y="3536313"/>
            <a:ext cx="285751" cy="457202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344" name="Circle"/>
          <p:cNvSpPr/>
          <p:nvPr/>
        </p:nvSpPr>
        <p:spPr>
          <a:xfrm>
            <a:off x="2723806" y="3536313"/>
            <a:ext cx="342901" cy="342901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345" name="A"/>
          <p:cNvSpPr txBox="1"/>
          <p:nvPr/>
        </p:nvSpPr>
        <p:spPr>
          <a:xfrm>
            <a:off x="2781243" y="3563490"/>
            <a:ext cx="228026" cy="288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A</a:t>
            </a:r>
          </a:p>
        </p:txBody>
      </p:sp>
      <p:sp>
        <p:nvSpPr>
          <p:cNvPr id="4346" name="Circle"/>
          <p:cNvSpPr/>
          <p:nvPr/>
        </p:nvSpPr>
        <p:spPr>
          <a:xfrm>
            <a:off x="3638206" y="3936363"/>
            <a:ext cx="342901" cy="342902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347" name="B"/>
          <p:cNvSpPr txBox="1"/>
          <p:nvPr/>
        </p:nvSpPr>
        <p:spPr>
          <a:xfrm>
            <a:off x="3701249" y="3963539"/>
            <a:ext cx="216814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B</a:t>
            </a:r>
          </a:p>
        </p:txBody>
      </p:sp>
      <p:sp>
        <p:nvSpPr>
          <p:cNvPr id="4348" name="Circle"/>
          <p:cNvSpPr/>
          <p:nvPr/>
        </p:nvSpPr>
        <p:spPr>
          <a:xfrm>
            <a:off x="3523906" y="3193413"/>
            <a:ext cx="342901" cy="342901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349" name="F"/>
          <p:cNvSpPr txBox="1"/>
          <p:nvPr/>
        </p:nvSpPr>
        <p:spPr>
          <a:xfrm>
            <a:off x="3592654" y="3220590"/>
            <a:ext cx="205404" cy="288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F</a:t>
            </a:r>
          </a:p>
        </p:txBody>
      </p:sp>
      <p:sp>
        <p:nvSpPr>
          <p:cNvPr id="4350" name="Circle"/>
          <p:cNvSpPr/>
          <p:nvPr/>
        </p:nvSpPr>
        <p:spPr>
          <a:xfrm>
            <a:off x="4324006" y="4679313"/>
            <a:ext cx="342901" cy="342901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351" name="E"/>
          <p:cNvSpPr txBox="1"/>
          <p:nvPr/>
        </p:nvSpPr>
        <p:spPr>
          <a:xfrm>
            <a:off x="4387049" y="4706490"/>
            <a:ext cx="216814" cy="288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E</a:t>
            </a:r>
          </a:p>
        </p:txBody>
      </p:sp>
      <p:sp>
        <p:nvSpPr>
          <p:cNvPr id="4352" name="Circle"/>
          <p:cNvSpPr/>
          <p:nvPr/>
        </p:nvSpPr>
        <p:spPr>
          <a:xfrm>
            <a:off x="4691426" y="3993434"/>
            <a:ext cx="342901" cy="342901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353" name="D"/>
          <p:cNvSpPr txBox="1"/>
          <p:nvPr/>
        </p:nvSpPr>
        <p:spPr>
          <a:xfrm>
            <a:off x="4724344" y="4020689"/>
            <a:ext cx="228025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D</a:t>
            </a:r>
          </a:p>
        </p:txBody>
      </p:sp>
      <p:sp>
        <p:nvSpPr>
          <p:cNvPr id="4354" name="Circle"/>
          <p:cNvSpPr/>
          <p:nvPr/>
        </p:nvSpPr>
        <p:spPr>
          <a:xfrm>
            <a:off x="4266856" y="3250563"/>
            <a:ext cx="342901" cy="342902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355" name="C"/>
          <p:cNvSpPr txBox="1"/>
          <p:nvPr/>
        </p:nvSpPr>
        <p:spPr>
          <a:xfrm>
            <a:off x="4324293" y="3277740"/>
            <a:ext cx="228026" cy="288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C</a:t>
            </a:r>
          </a:p>
        </p:txBody>
      </p:sp>
      <p:sp>
        <p:nvSpPr>
          <p:cNvPr id="4356" name="Line"/>
          <p:cNvSpPr/>
          <p:nvPr/>
        </p:nvSpPr>
        <p:spPr>
          <a:xfrm>
            <a:off x="3923955" y="4222113"/>
            <a:ext cx="457201" cy="4572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357" name="10"/>
          <p:cNvSpPr txBox="1"/>
          <p:nvPr/>
        </p:nvSpPr>
        <p:spPr>
          <a:xfrm>
            <a:off x="3988249" y="4205445"/>
            <a:ext cx="359570" cy="190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4358" name="18"/>
          <p:cNvSpPr txBox="1"/>
          <p:nvPr/>
        </p:nvSpPr>
        <p:spPr>
          <a:xfrm>
            <a:off x="4191847" y="3854211"/>
            <a:ext cx="351235" cy="190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18</a:t>
            </a:r>
          </a:p>
        </p:txBody>
      </p:sp>
      <p:sp>
        <p:nvSpPr>
          <p:cNvPr id="4359" name="1"/>
          <p:cNvSpPr txBox="1"/>
          <p:nvPr/>
        </p:nvSpPr>
        <p:spPr>
          <a:xfrm>
            <a:off x="4609756" y="3593463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</a:t>
            </a:r>
          </a:p>
        </p:txBody>
      </p:sp>
      <p:sp>
        <p:nvSpPr>
          <p:cNvPr id="4360" name="5"/>
          <p:cNvSpPr txBox="1"/>
          <p:nvPr/>
        </p:nvSpPr>
        <p:spPr>
          <a:xfrm>
            <a:off x="3915622" y="3724432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5</a:t>
            </a:r>
          </a:p>
        </p:txBody>
      </p:sp>
      <p:sp>
        <p:nvSpPr>
          <p:cNvPr id="4361" name="3"/>
          <p:cNvSpPr txBox="1"/>
          <p:nvPr/>
        </p:nvSpPr>
        <p:spPr>
          <a:xfrm>
            <a:off x="3957293" y="3136263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3</a:t>
            </a:r>
          </a:p>
        </p:txBody>
      </p:sp>
      <p:sp>
        <p:nvSpPr>
          <p:cNvPr id="4362" name="7"/>
          <p:cNvSpPr txBox="1"/>
          <p:nvPr/>
        </p:nvSpPr>
        <p:spPr>
          <a:xfrm>
            <a:off x="3581056" y="3593463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7</a:t>
            </a:r>
          </a:p>
        </p:txBody>
      </p:sp>
      <p:sp>
        <p:nvSpPr>
          <p:cNvPr id="4363" name="8"/>
          <p:cNvSpPr txBox="1"/>
          <p:nvPr/>
        </p:nvSpPr>
        <p:spPr>
          <a:xfrm>
            <a:off x="3352456" y="3764913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8</a:t>
            </a:r>
          </a:p>
        </p:txBody>
      </p:sp>
      <p:sp>
        <p:nvSpPr>
          <p:cNvPr id="4364" name="Line"/>
          <p:cNvSpPr/>
          <p:nvPr/>
        </p:nvSpPr>
        <p:spPr>
          <a:xfrm flipV="1">
            <a:off x="3042893" y="3462494"/>
            <a:ext cx="514351" cy="2286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365" name="10"/>
          <p:cNvSpPr txBox="1"/>
          <p:nvPr/>
        </p:nvSpPr>
        <p:spPr>
          <a:xfrm>
            <a:off x="3066706" y="3364863"/>
            <a:ext cx="359569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10</a:t>
            </a:r>
          </a:p>
        </p:txBody>
      </p:sp>
      <p:sp>
        <p:nvSpPr>
          <p:cNvPr id="4366" name="Line"/>
          <p:cNvSpPr/>
          <p:nvPr/>
        </p:nvSpPr>
        <p:spPr>
          <a:xfrm>
            <a:off x="3752506" y="2907663"/>
            <a:ext cx="1507332" cy="1885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21600" extrusionOk="0">
                <a:moveTo>
                  <a:pt x="0" y="3927"/>
                </a:moveTo>
                <a:cubicBezTo>
                  <a:pt x="1667" y="1964"/>
                  <a:pt x="3333" y="0"/>
                  <a:pt x="6400" y="0"/>
                </a:cubicBezTo>
                <a:cubicBezTo>
                  <a:pt x="9467" y="0"/>
                  <a:pt x="16000" y="1527"/>
                  <a:pt x="18400" y="3927"/>
                </a:cubicBezTo>
                <a:cubicBezTo>
                  <a:pt x="20800" y="6327"/>
                  <a:pt x="21600" y="11455"/>
                  <a:pt x="20800" y="14400"/>
                </a:cubicBezTo>
                <a:cubicBezTo>
                  <a:pt x="20000" y="17345"/>
                  <a:pt x="14800" y="20400"/>
                  <a:pt x="13600" y="21600"/>
                </a:cubicBezTo>
              </a:path>
            </a:pathLst>
          </a:cu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367" name="2"/>
          <p:cNvSpPr txBox="1"/>
          <p:nvPr/>
        </p:nvSpPr>
        <p:spPr>
          <a:xfrm>
            <a:off x="4609756" y="2793363"/>
            <a:ext cx="228601" cy="19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642937">
              <a:spcBef>
                <a:spcPts val="800"/>
              </a:spcBef>
              <a:defRPr sz="9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4368" name="Line"/>
          <p:cNvSpPr/>
          <p:nvPr/>
        </p:nvSpPr>
        <p:spPr>
          <a:xfrm flipH="1">
            <a:off x="4666906" y="4679313"/>
            <a:ext cx="171451" cy="146449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90" tIns="34290" rIns="34290" bIns="34290"/>
          <a:lstStyle/>
          <a:p>
            <a:pPr defTabSz="457200">
              <a:defRPr sz="11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369" name="Circle"/>
          <p:cNvSpPr/>
          <p:nvPr/>
        </p:nvSpPr>
        <p:spPr>
          <a:xfrm>
            <a:off x="2719574" y="3529177"/>
            <a:ext cx="342901" cy="342901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</a:ln>
        </p:spPr>
        <p:txBody>
          <a:bodyPr lIns="34290" tIns="34290" rIns="34290" bIns="34290" anchor="ctr"/>
          <a:lstStyle/>
          <a:p>
            <a:pPr algn="ctr" defTabSz="642937">
              <a:spcBef>
                <a:spcPts val="4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370" name="A"/>
          <p:cNvSpPr txBox="1"/>
          <p:nvPr/>
        </p:nvSpPr>
        <p:spPr>
          <a:xfrm>
            <a:off x="2782281" y="3548078"/>
            <a:ext cx="228026" cy="28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algn="ctr" defTabSz="642937">
              <a:spcBef>
                <a:spcPts val="500"/>
              </a:spcBef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/>
              <a:t>A</a:t>
            </a:r>
          </a:p>
        </p:txBody>
      </p:sp>
      <p:grpSp>
        <p:nvGrpSpPr>
          <p:cNvPr id="4373" name="Group"/>
          <p:cNvGrpSpPr/>
          <p:nvPr/>
        </p:nvGrpSpPr>
        <p:grpSpPr>
          <a:xfrm>
            <a:off x="5794424" y="2840921"/>
            <a:ext cx="3408710" cy="3070870"/>
            <a:chOff x="37220" y="37220"/>
            <a:chExt cx="3408709" cy="3070868"/>
          </a:xfrm>
        </p:grpSpPr>
        <p:graphicFrame>
          <p:nvGraphicFramePr>
            <p:cNvPr id="4371" name="Table"/>
            <p:cNvGraphicFramePr/>
            <p:nvPr/>
          </p:nvGraphicFramePr>
          <p:xfrm>
            <a:off x="1864872" y="37220"/>
            <a:ext cx="1581057" cy="2774393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67759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7644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2701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439055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 b="1" i="1"/>
                          <a:t>edge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 b="1" i="1"/>
                          <a:t>cost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60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39055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/>
                        </a:pPr>
                        <a:r>
                          <a:rPr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(A,B)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/>
                        </a:pPr>
                        <a:r>
                          <a:rPr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8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39055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/>
                        </a:pPr>
                        <a:r>
                          <a:rPr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(A,F)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/>
                        </a:pPr>
                        <a:r>
                          <a:rPr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10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39055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/>
                        </a:pPr>
                        <a:r>
                          <a:rPr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(B,E)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/>
                        </a:pPr>
                        <a:r>
                          <a:rPr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10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39055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/>
                          <a:t>(F,D)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/>
                          <a:t>18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/>
                          <a:t> 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39055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/>
                        </a:pPr>
                        <a:r>
                          <a:rPr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(D,E)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/>
                          <a:t>25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/>
                          <a:t> 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4372" name="Table"/>
            <p:cNvGraphicFramePr/>
            <p:nvPr/>
          </p:nvGraphicFramePr>
          <p:xfrm>
            <a:off x="37220" y="38976"/>
            <a:ext cx="1581056" cy="3069112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67759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517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5173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511519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 b="1" i="1"/>
                          <a:t>edge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 b="1" i="1"/>
                          <a:t>cost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600" baseline="-2500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1519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/>
                          <a:t>(C,D)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/>
                          <a:t>1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>
                            <a:latin typeface="Symbol"/>
                            <a:ea typeface="Symbol"/>
                            <a:cs typeface="Symbol"/>
                            <a:sym typeface="Symbol"/>
                          </a:rPr>
                          <a:t>Ö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1519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/>
                        </a:pPr>
                        <a:r>
                          <a:rPr sz="160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(E,F)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/>
                          <a:t>2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11519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/>
                        </a:pPr>
                        <a:r>
                          <a:rPr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(F,C)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/>
                        </a:pPr>
                        <a:r>
                          <a:rPr sz="160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3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511519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/>
                          <a:t>(B,C)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/>
                          <a:t>5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/>
                          <a:t> 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511519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/>
                          <a:t>(B,F)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/>
                          <a:t>7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300"/>
                          </a:spcBef>
                          <a:defRPr b="0" i="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rPr sz="1600"/>
                          <a:t> 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</p:grpSp>
      <p:sp>
        <p:nvSpPr>
          <p:cNvPr id="4374" name="Krusal’s Algorithm"/>
          <p:cNvSpPr txBox="1"/>
          <p:nvPr/>
        </p:nvSpPr>
        <p:spPr>
          <a:xfrm>
            <a:off x="4190642" y="509916"/>
            <a:ext cx="3185638" cy="526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90" tIns="34290" rIns="34290" bIns="34290">
            <a:spAutoFit/>
          </a:bodyPr>
          <a:lstStyle/>
          <a:p>
            <a:pPr algn="ctr" defTabSz="642937"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Krusal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</a:t>
            </a:r>
          </a:p>
        </p:txBody>
      </p:sp>
      <p:sp>
        <p:nvSpPr>
          <p:cNvPr id="4375" name="Kruskal’s Algorithm: Fill in the following table. (1pt for each number)"/>
          <p:cNvSpPr txBox="1"/>
          <p:nvPr/>
        </p:nvSpPr>
        <p:spPr>
          <a:xfrm>
            <a:off x="2694381" y="2137425"/>
            <a:ext cx="5409150" cy="266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/>
          <a:p>
            <a:pPr defTabSz="642937">
              <a:spcBef>
                <a:spcPts val="12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Kruskal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Algorithm: Fill in the following table. (1pt for each number)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8528</Words>
  <Application>Microsoft Macintosh PowerPoint</Application>
  <PresentationFormat>Widescreen</PresentationFormat>
  <Paragraphs>4235</Paragraphs>
  <Slides>112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22" baseType="lpstr">
      <vt:lpstr>Arial</vt:lpstr>
      <vt:lpstr>Calibri</vt:lpstr>
      <vt:lpstr>Calibri Light</vt:lpstr>
      <vt:lpstr>Comic Sans MS</vt:lpstr>
      <vt:lpstr>Helvetica</vt:lpstr>
      <vt:lpstr>Helvetica Neue</vt:lpstr>
      <vt:lpstr>Menlo</vt:lpstr>
      <vt:lpstr>Symbol</vt:lpstr>
      <vt:lpstr>Times New Roman</vt:lpstr>
      <vt:lpstr>Default</vt:lpstr>
      <vt:lpstr>Minimum Spanning Trees</vt:lpstr>
      <vt:lpstr>Minimum Spanning Trees (MST)</vt:lpstr>
      <vt:lpstr>Minimum Spanning Trees (MST)</vt:lpstr>
      <vt:lpstr>Minimum Spanning Trees (MST)</vt:lpstr>
      <vt:lpstr>Single-Source Shortest Path Problem </vt:lpstr>
      <vt:lpstr>Algorithm Characteristics</vt:lpstr>
      <vt:lpstr>Prim’s Algorithm</vt:lpstr>
      <vt:lpstr>Dijkstra’s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Prim’s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Design and Analysis of Algorithms Lecture-6: Shortest Path Trees</vt:lpstr>
      <vt:lpstr>Single-Source Shortest Path Problem </vt:lpstr>
      <vt:lpstr>Dijkstra’s Algorithm For SPT</vt:lpstr>
      <vt:lpstr>Recall (Prim’s Algorithm for MST)</vt:lpstr>
      <vt:lpstr>Dijkstra’s Algorithm for SPT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Dijkstra's algorithm - Pseudocode</vt:lpstr>
      <vt:lpstr>IMPLEMENTATIONS AND RUNNING TIMES    </vt:lpstr>
      <vt:lpstr>Dijkstra's Algorithm - Why It Works</vt:lpstr>
      <vt:lpstr>PowerPoint Presentation</vt:lpstr>
      <vt:lpstr>PowerPoint Presentation</vt:lpstr>
      <vt:lpstr>Applications of Dijkstra's Algorithm</vt:lpstr>
      <vt:lpstr>References</vt:lpstr>
      <vt:lpstr>Shortest Paths:  Failed Attempts</vt:lpstr>
      <vt:lpstr>Shortest Paths:  Failed Attempts</vt:lpstr>
      <vt:lpstr>Shortest Paths:  Negative Cost Cycles</vt:lpstr>
      <vt:lpstr>Bellman-Ford Algorithm http://www.geeksforgeeks.org/dynamic-programming-set-23-bellman-ford-algorithm/</vt:lpstr>
      <vt:lpstr>Example</vt:lpstr>
      <vt:lpstr>Example: Dijkstra’s Algorithm Not Working</vt:lpstr>
      <vt:lpstr>Example: Dijkstra’s Algorithm Not Working</vt:lpstr>
      <vt:lpstr>Example: Dijkstra’s Algorithm Not Working</vt:lpstr>
      <vt:lpstr>Example: Dijkstra’s Algorithm Not Working</vt:lpstr>
      <vt:lpstr>PowerPoint Presentation</vt:lpstr>
      <vt:lpstr>Example: Bellman-Ford</vt:lpstr>
      <vt:lpstr>Example: Bellman-Ford</vt:lpstr>
      <vt:lpstr>Example: Bellman-Ford</vt:lpstr>
      <vt:lpstr>Example: Bellman-Ford</vt:lpstr>
      <vt:lpstr>Example: Bellman-Ford</vt:lpstr>
      <vt:lpstr>Another Look</vt:lpstr>
      <vt:lpstr>HOME WORK Review:  Prim’s, Kruskal’s, Dijkstra’s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Trees</dc:title>
  <cp:lastModifiedBy>Chung-Wen Tsao</cp:lastModifiedBy>
  <cp:revision>1</cp:revision>
  <dcterms:modified xsi:type="dcterms:W3CDTF">2019-02-01T00:20:08Z</dcterms:modified>
</cp:coreProperties>
</file>