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8"/>
    <p:restoredTop sz="94650"/>
  </p:normalViewPr>
  <p:slideViewPr>
    <p:cSldViewPr snapToGrid="0">
      <p:cViewPr varScale="1">
        <p:scale>
          <a:sx n="120" d="100"/>
          <a:sy n="120" d="100"/>
        </p:scale>
        <p:origin x="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9/24/23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57871EFB-7B9E-4E86-A89E-697E8EBB06F2}"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6448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9/24/23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9269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9/24/23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4116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9/24/23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8812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9/24/23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9797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9/24/23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611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9/24/23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8560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9/24/23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1781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26951E3-958F-4611-B170-D081BA0250F9}" type="datetimeFigureOut">
              <a:rPr lang="en-US" smtClean="0"/>
              <a:t>9/24/23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8650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9/24/23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222291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9/24/23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7868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26951E3-958F-4611-B170-D081BA0250F9}" type="datetimeFigureOut">
              <a:rPr lang="en-US" smtClean="0"/>
              <a:pPr/>
              <a:t>9/24/23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7871EFB-7B9E-4E86-A89E-697E8EBB06F2}"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11053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23EDAD6-01A8-F4E1-274F-56FF67AA5A8A}"/>
              </a:ext>
            </a:extLst>
          </p:cNvPr>
          <p:cNvPicPr>
            <a:picLocks noChangeAspect="1"/>
          </p:cNvPicPr>
          <p:nvPr/>
        </p:nvPicPr>
        <p:blipFill rotWithShape="1">
          <a:blip r:embed="rId2"/>
          <a:srcRect t="14644" b="1713"/>
          <a:stretch/>
        </p:blipFill>
        <p:spPr>
          <a:xfrm>
            <a:off x="20" y="10"/>
            <a:ext cx="12191979" cy="6857989"/>
          </a:xfrm>
          <a:prstGeom prst="rect">
            <a:avLst/>
          </a:prstGeom>
        </p:spPr>
      </p:pic>
      <p:sp>
        <p:nvSpPr>
          <p:cNvPr id="2" name="Title 1">
            <a:extLst>
              <a:ext uri="{FF2B5EF4-FFF2-40B4-BE49-F238E27FC236}">
                <a16:creationId xmlns:a16="http://schemas.microsoft.com/office/drawing/2014/main" id="{DE6DFAB9-75F2-845F-F6FE-0DBB231B7899}"/>
              </a:ext>
            </a:extLst>
          </p:cNvPr>
          <p:cNvSpPr>
            <a:spLocks noGrp="1"/>
          </p:cNvSpPr>
          <p:nvPr>
            <p:ph type="ctrTitle"/>
          </p:nvPr>
        </p:nvSpPr>
        <p:spPr>
          <a:xfrm>
            <a:off x="858748" y="1161232"/>
            <a:ext cx="5291275" cy="2485479"/>
          </a:xfrm>
        </p:spPr>
        <p:txBody>
          <a:bodyPr anchor="b">
            <a:normAutofit/>
          </a:bodyPr>
          <a:lstStyle/>
          <a:p>
            <a:pPr algn="ctr">
              <a:lnSpc>
                <a:spcPct val="90000"/>
              </a:lnSpc>
            </a:pPr>
            <a:r>
              <a:rPr lang="el-GR"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Μοντελοποίηση του Sudoku με Ακέραιο Γραμμικό Προγραμματισμό (</a:t>
            </a:r>
            <a:r>
              <a:rPr lang="en-US"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ILP</a:t>
            </a:r>
            <a:r>
              <a:rPr lang="el-GR" sz="3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και με προηγμένες μεθόδους</a:t>
            </a:r>
            <a:br>
              <a:rPr lang="en-GB" sz="3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3400" dirty="0">
              <a:solidFill>
                <a:srgbClr val="FFFFFF"/>
              </a:solidFill>
            </a:endParaRPr>
          </a:p>
        </p:txBody>
      </p:sp>
      <p:sp>
        <p:nvSpPr>
          <p:cNvPr id="3" name="Subtitle 2">
            <a:extLst>
              <a:ext uri="{FF2B5EF4-FFF2-40B4-BE49-F238E27FC236}">
                <a16:creationId xmlns:a16="http://schemas.microsoft.com/office/drawing/2014/main" id="{9B981E6F-ABC1-344A-1E0D-5EEB0F94FF17}"/>
              </a:ext>
            </a:extLst>
          </p:cNvPr>
          <p:cNvSpPr>
            <a:spLocks noGrp="1"/>
          </p:cNvSpPr>
          <p:nvPr>
            <p:ph type="subTitle" idx="1"/>
          </p:nvPr>
        </p:nvSpPr>
        <p:spPr>
          <a:xfrm>
            <a:off x="990849" y="4105393"/>
            <a:ext cx="5368233" cy="2293923"/>
          </a:xfrm>
        </p:spPr>
        <p:txBody>
          <a:bodyPr anchor="b">
            <a:normAutofit/>
          </a:bodyPr>
          <a:lstStyle/>
          <a:p>
            <a:pPr algn="ctr"/>
            <a:r>
              <a:rPr lang="en-US" sz="1600" b="1" dirty="0">
                <a:solidFill>
                  <a:schemeClr val="bg1"/>
                </a:solidFill>
                <a:latin typeface="Microsoft Sans Serif" panose="020B0604020202020204" pitchFamily="34" charset="0"/>
                <a:cs typeface="Microsoft Sans Serif" panose="020B0604020202020204" pitchFamily="34" charset="0"/>
              </a:rPr>
              <a:t>Project </a:t>
            </a:r>
            <a:r>
              <a:rPr lang="el-GR" sz="1600" b="1" dirty="0">
                <a:solidFill>
                  <a:schemeClr val="bg1"/>
                </a:solidFill>
                <a:latin typeface="Microsoft Sans Serif" panose="020B0604020202020204" pitchFamily="34" charset="0"/>
                <a:cs typeface="Microsoft Sans Serif" panose="020B0604020202020204" pitchFamily="34" charset="0"/>
              </a:rPr>
              <a:t>στην Γραμμική και Συνδυαστική Βελτιστοποίηση</a:t>
            </a:r>
          </a:p>
          <a:p>
            <a:pPr algn="ctr"/>
            <a:r>
              <a:rPr lang="el-GR" sz="1600" b="1" dirty="0">
                <a:solidFill>
                  <a:schemeClr val="bg1"/>
                </a:solidFill>
                <a:latin typeface="Microsoft Sans Serif" panose="020B0604020202020204" pitchFamily="34" charset="0"/>
                <a:cs typeface="Microsoft Sans Serif" panose="020B0604020202020204" pitchFamily="34" charset="0"/>
              </a:rPr>
              <a:t>Ονοματεπώνυμο: Αλέξανδρος Τσαπάρας</a:t>
            </a:r>
          </a:p>
          <a:p>
            <a:pPr algn="ctr"/>
            <a:r>
              <a:rPr lang="el-GR" sz="1600" b="1" dirty="0">
                <a:solidFill>
                  <a:schemeClr val="bg1"/>
                </a:solidFill>
                <a:latin typeface="Microsoft Sans Serif" panose="020B0604020202020204" pitchFamily="34" charset="0"/>
                <a:cs typeface="Microsoft Sans Serif" panose="020B0604020202020204" pitchFamily="34" charset="0"/>
              </a:rPr>
              <a:t>ΑΜ: 1072824</a:t>
            </a:r>
          </a:p>
          <a:p>
            <a:endParaRPr lang="en-US" dirty="0">
              <a:solidFill>
                <a:srgbClr val="FFFFFF"/>
              </a:solidFill>
            </a:endParaRPr>
          </a:p>
        </p:txBody>
      </p:sp>
      <p:pic>
        <p:nvPicPr>
          <p:cNvPr id="12" name="Picture 11" descr="A square with numbers on it&#10;&#10;Description automatically generated">
            <a:extLst>
              <a:ext uri="{FF2B5EF4-FFF2-40B4-BE49-F238E27FC236}">
                <a16:creationId xmlns:a16="http://schemas.microsoft.com/office/drawing/2014/main" id="{0914D33C-A700-E2D8-274E-4A46B619B769}"/>
              </a:ext>
            </a:extLst>
          </p:cNvPr>
          <p:cNvPicPr>
            <a:picLocks noChangeAspect="1"/>
          </p:cNvPicPr>
          <p:nvPr/>
        </p:nvPicPr>
        <p:blipFill>
          <a:blip r:embed="rId3">
            <a:alphaModFix amt="70000"/>
            <a:duotone>
              <a:prstClr val="black"/>
              <a:srgbClr val="D9C3A5">
                <a:tint val="50000"/>
                <a:satMod val="180000"/>
              </a:srgbClr>
            </a:duotone>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6568141" y="788514"/>
            <a:ext cx="5143213" cy="51432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5725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BC55-E5F5-EC32-3D19-598DD1753926}"/>
              </a:ext>
            </a:extLst>
          </p:cNvPr>
          <p:cNvSpPr>
            <a:spLocks noGrp="1"/>
          </p:cNvSpPr>
          <p:nvPr>
            <p:ph type="title"/>
          </p:nvPr>
        </p:nvSpPr>
        <p:spPr>
          <a:xfrm>
            <a:off x="849313" y="463467"/>
            <a:ext cx="10427840" cy="663584"/>
          </a:xfrm>
        </p:spPr>
        <p:txBody>
          <a:bodyPr>
            <a:normAutofit/>
          </a:bodyPr>
          <a:lstStyle/>
          <a:p>
            <a:pPr algn="ctr"/>
            <a:r>
              <a:rPr lang="el-GR" dirty="0">
                <a:latin typeface="Calibri" panose="020F0502020204030204" pitchFamily="34" charset="0"/>
                <a:cs typeface="Calibri" panose="020F0502020204030204" pitchFamily="34" charset="0"/>
              </a:rPr>
              <a:t>Ορισμός προβλήματος </a:t>
            </a:r>
            <a:r>
              <a:rPr lang="en-US" dirty="0">
                <a:latin typeface="Calibri" panose="020F0502020204030204" pitchFamily="34" charset="0"/>
                <a:cs typeface="Calibri" panose="020F0502020204030204" pitchFamily="34" charset="0"/>
              </a:rPr>
              <a:t>ILP</a:t>
            </a:r>
          </a:p>
        </p:txBody>
      </p:sp>
      <p:pic>
        <p:nvPicPr>
          <p:cNvPr id="9" name="Content Placeholder 8">
            <a:extLst>
              <a:ext uri="{FF2B5EF4-FFF2-40B4-BE49-F238E27FC236}">
                <a16:creationId xmlns:a16="http://schemas.microsoft.com/office/drawing/2014/main" id="{ED2BF552-FB0B-AF15-7B80-49EEA18DDDC3}"/>
              </a:ext>
            </a:extLst>
          </p:cNvPr>
          <p:cNvPicPr>
            <a:picLocks noGrp="1" noChangeAspect="1"/>
          </p:cNvPicPr>
          <p:nvPr>
            <p:ph idx="1"/>
          </p:nvPr>
        </p:nvPicPr>
        <p:blipFill>
          <a:blip r:embed="rId2"/>
          <a:stretch>
            <a:fillRect/>
          </a:stretch>
        </p:blipFill>
        <p:spPr>
          <a:xfrm>
            <a:off x="1063255" y="1209281"/>
            <a:ext cx="7209321" cy="2423798"/>
          </a:xfrm>
        </p:spPr>
      </p:pic>
      <p:sp>
        <p:nvSpPr>
          <p:cNvPr id="10" name="TextBox 9">
            <a:extLst>
              <a:ext uri="{FF2B5EF4-FFF2-40B4-BE49-F238E27FC236}">
                <a16:creationId xmlns:a16="http://schemas.microsoft.com/office/drawing/2014/main" id="{211FE484-392D-1460-540C-CC2EAF78B2BC}"/>
              </a:ext>
            </a:extLst>
          </p:cNvPr>
          <p:cNvSpPr txBox="1"/>
          <p:nvPr/>
        </p:nvSpPr>
        <p:spPr>
          <a:xfrm>
            <a:off x="8378456" y="1209281"/>
            <a:ext cx="2987749" cy="2031325"/>
          </a:xfrm>
          <a:prstGeom prst="rect">
            <a:avLst/>
          </a:prstGeom>
          <a:noFill/>
        </p:spPr>
        <p:txBody>
          <a:bodyPr wrap="square" rtlCol="0">
            <a:spAutoFit/>
          </a:bodyPr>
          <a:lstStyle/>
          <a:p>
            <a:pPr marL="285750" indent="-285750">
              <a:buFont typeface="Arial" panose="020B0604020202020204" pitchFamily="34" charset="0"/>
              <a:buChar char="•"/>
            </a:pPr>
            <a:r>
              <a:rPr lang="el-GR" dirty="0">
                <a:latin typeface="Calibri" panose="020F0502020204030204" pitchFamily="34" charset="0"/>
                <a:cs typeface="Calibri" panose="020F0502020204030204" pitchFamily="34" charset="0"/>
              </a:rPr>
              <a:t>729 </a:t>
            </a:r>
            <a:r>
              <a:rPr lang="el-GR" dirty="0" err="1">
                <a:latin typeface="Calibri" panose="020F0502020204030204" pitchFamily="34" charset="0"/>
                <a:cs typeface="Calibri" panose="020F0502020204030204" pitchFamily="34" charset="0"/>
              </a:rPr>
              <a:t>δυαδικ</a:t>
            </a:r>
            <a:r>
              <a:rPr lang="en-US" dirty="0" err="1">
                <a:latin typeface="Calibri" panose="020F0502020204030204" pitchFamily="34" charset="0"/>
                <a:cs typeface="Calibri" panose="020F0502020204030204" pitchFamily="34" charset="0"/>
              </a:rPr>
              <a:t>έ</a:t>
            </a:r>
            <a:r>
              <a:rPr lang="el-GR" dirty="0">
                <a:latin typeface="Calibri" panose="020F0502020204030204" pitchFamily="34" charset="0"/>
                <a:cs typeface="Calibri" panose="020F0502020204030204" pitchFamily="34" charset="0"/>
              </a:rPr>
              <a:t>ς </a:t>
            </a:r>
            <a:r>
              <a:rPr lang="el-GR" b="1" dirty="0">
                <a:solidFill>
                  <a:schemeClr val="bg1">
                    <a:lumMod val="50000"/>
                    <a:lumOff val="50000"/>
                  </a:schemeClr>
                </a:solidFill>
                <a:latin typeface="Calibri" panose="020F0502020204030204" pitchFamily="34" charset="0"/>
                <a:cs typeface="Calibri" panose="020F0502020204030204" pitchFamily="34" charset="0"/>
              </a:rPr>
              <a:t>μεταβλητές απόφασης</a:t>
            </a:r>
          </a:p>
          <a:p>
            <a:pPr marL="285750" indent="-285750">
              <a:buFont typeface="Arial" panose="020B0604020202020204" pitchFamily="34" charset="0"/>
              <a:buChar char="•"/>
            </a:pPr>
            <a:r>
              <a:rPr lang="el-GR" sz="1800" dirty="0">
                <a:effectLst/>
                <a:latin typeface="Calibri" panose="020F0502020204030204" pitchFamily="34" charset="0"/>
                <a:ea typeface="Calibri" panose="020F0502020204030204" pitchFamily="34" charset="0"/>
                <a:cs typeface="Calibri" panose="020F0502020204030204" pitchFamily="34" charset="0"/>
              </a:rPr>
              <a:t>Η </a:t>
            </a:r>
            <a:r>
              <a:rPr lang="el-GR" sz="18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αντικειμενική συνάρτηση </a:t>
            </a:r>
            <a:r>
              <a:rPr lang="el-GR" sz="1800" dirty="0">
                <a:effectLst/>
                <a:latin typeface="Calibri" panose="020F0502020204030204" pitchFamily="34" charset="0"/>
                <a:ea typeface="Calibri" panose="020F0502020204030204" pitchFamily="34" charset="0"/>
                <a:cs typeface="Calibri" panose="020F0502020204030204" pitchFamily="34" charset="0"/>
              </a:rPr>
              <a:t>στο Sudoku είναι ασήμαντη (σταθερή) αφού δεν υπάρχει στόχος βελτιστοποίησης. </a:t>
            </a:r>
          </a:p>
        </p:txBody>
      </p:sp>
      <p:sp>
        <p:nvSpPr>
          <p:cNvPr id="11" name="TextBox 10">
            <a:extLst>
              <a:ext uri="{FF2B5EF4-FFF2-40B4-BE49-F238E27FC236}">
                <a16:creationId xmlns:a16="http://schemas.microsoft.com/office/drawing/2014/main" id="{7D613EF6-11F1-33F9-2299-B038A5B68C06}"/>
              </a:ext>
            </a:extLst>
          </p:cNvPr>
          <p:cNvSpPr txBox="1"/>
          <p:nvPr/>
        </p:nvSpPr>
        <p:spPr>
          <a:xfrm>
            <a:off x="1063255" y="3715309"/>
            <a:ext cx="10302950" cy="3139321"/>
          </a:xfrm>
          <a:prstGeom prst="rect">
            <a:avLst/>
          </a:prstGeom>
          <a:noFill/>
        </p:spPr>
        <p:txBody>
          <a:bodyPr wrap="square" rtlCol="0">
            <a:spAutoFit/>
          </a:bodyPr>
          <a:lstStyle/>
          <a:p>
            <a:pPr marL="285750" lvl="0" indent="-285750">
              <a:buFont typeface="Arial" panose="020B0604020202020204" pitchFamily="34" charset="0"/>
              <a:buChar char="•"/>
            </a:pPr>
            <a:r>
              <a:rPr lang="el-GR" b="1" dirty="0">
                <a:latin typeface="Calibri" panose="020F0502020204030204" pitchFamily="34" charset="0"/>
                <a:ea typeface="Calibri" panose="020F0502020204030204" pitchFamily="34" charset="0"/>
                <a:cs typeface="Calibri" panose="020F0502020204030204" pitchFamily="34" charset="0"/>
              </a:rPr>
              <a:t>Περιορισμοί</a:t>
            </a:r>
          </a:p>
          <a:p>
            <a:pPr lvl="0" algn="just"/>
            <a:r>
              <a:rPr lang="el-GR" sz="18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κελιών:</a:t>
            </a:r>
            <a:r>
              <a:rPr lang="el-GR" sz="1800"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 </a:t>
            </a:r>
            <a:r>
              <a:rPr lang="el-GR" sz="1800" dirty="0">
                <a:effectLst/>
                <a:latin typeface="Calibri" panose="020F0502020204030204" pitchFamily="34" charset="0"/>
                <a:ea typeface="Calibri" panose="020F0502020204030204" pitchFamily="34" charset="0"/>
                <a:cs typeface="Calibri" panose="020F0502020204030204" pitchFamily="34" charset="0"/>
              </a:rPr>
              <a:t>Βεβαιωθείτε ότι κάθε κελί περιέχει ακριβώς ένα ψηφίο. Αυτό μπορεί να εκφραστεί ως περιορισμός που αθροίζει τις δυαδικές μεταβλητές για κάθε κελί και το άθροισμα πρέπει να ισούται με 1.</a:t>
            </a:r>
            <a:endParaRPr lang="el-GR" dirty="0">
              <a:latin typeface="Calibri" panose="020F0502020204030204" pitchFamily="34" charset="0"/>
              <a:ea typeface="Calibri" panose="020F0502020204030204" pitchFamily="34" charset="0"/>
              <a:cs typeface="Calibri" panose="020F0502020204030204" pitchFamily="34" charset="0"/>
            </a:endParaRPr>
          </a:p>
          <a:p>
            <a:pPr lvl="0" algn="just"/>
            <a:r>
              <a:rPr lang="el-GR" sz="18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γραμμής:</a:t>
            </a:r>
            <a:r>
              <a:rPr lang="el-GR" b="1" dirty="0">
                <a:solidFill>
                  <a:schemeClr val="bg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el-GR" sz="1800" dirty="0">
                <a:effectLst/>
                <a:latin typeface="Calibri" panose="020F0502020204030204" pitchFamily="34" charset="0"/>
                <a:ea typeface="Calibri" panose="020F0502020204030204" pitchFamily="34" charset="0"/>
                <a:cs typeface="Calibri" panose="020F0502020204030204" pitchFamily="34" charset="0"/>
              </a:rPr>
              <a:t>Βεβαιωθείτε ότι κάθε ψηφίο εμφανίζεται ακριβώς μία φορά σε κάθε σειρά. Αυτό μπορεί να εκφραστεί ως περιορισμοί που διασφαλίζουν ότι το άθροισμα των δυαδικών μεταβλητών για κάθε ψηφίο σε κάθε γραμμή ισούται με 1.</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lvl="0" algn="just"/>
            <a:r>
              <a:rPr lang="el-GR" sz="18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στήλης:</a:t>
            </a:r>
            <a:r>
              <a:rPr lang="el-GR" sz="1800"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 </a:t>
            </a:r>
            <a:r>
              <a:rPr lang="el-GR" sz="1800" dirty="0">
                <a:effectLst/>
                <a:latin typeface="Calibri" panose="020F0502020204030204" pitchFamily="34" charset="0"/>
                <a:ea typeface="Calibri" panose="020F0502020204030204" pitchFamily="34" charset="0"/>
                <a:cs typeface="Calibri" panose="020F0502020204030204" pitchFamily="34" charset="0"/>
              </a:rPr>
              <a:t>Βεβαιωθείτε ότι κάθε ψηφίο εμφανίζεται ακριβώς μία φορά σε κάθε στήλη, παρόμοια με τους περιορισμούς σειρών.</a:t>
            </a:r>
            <a:endParaRPr lang="el-GR" dirty="0">
              <a:latin typeface="Calibri" panose="020F0502020204030204" pitchFamily="34" charset="0"/>
              <a:ea typeface="Calibri" panose="020F0502020204030204" pitchFamily="34" charset="0"/>
              <a:cs typeface="Calibri" panose="020F0502020204030204" pitchFamily="34" charset="0"/>
            </a:endParaRPr>
          </a:p>
          <a:p>
            <a:pPr lvl="0" algn="just"/>
            <a:r>
              <a:rPr lang="el-GR" sz="1800" b="1"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Περιορισμοί πλαισίου:</a:t>
            </a:r>
            <a:r>
              <a:rPr lang="el-GR" sz="1800" dirty="0">
                <a:solidFill>
                  <a:schemeClr val="bg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 </a:t>
            </a:r>
            <a:r>
              <a:rPr lang="el-GR" sz="1800" dirty="0">
                <a:effectLst/>
                <a:latin typeface="Calibri" panose="020F0502020204030204" pitchFamily="34" charset="0"/>
                <a:ea typeface="Calibri" panose="020F0502020204030204" pitchFamily="34" charset="0"/>
                <a:cs typeface="Calibri" panose="020F0502020204030204" pitchFamily="34" charset="0"/>
              </a:rPr>
              <a:t>Βεβαιωθείτε ότι κάθε ψηφίο εμφανίζεται ακριβώς μία φορά σε κάθε πλαίσιο 3x3 (</a:t>
            </a:r>
            <a:r>
              <a:rPr lang="el-GR" sz="1800" dirty="0" err="1">
                <a:effectLst/>
                <a:latin typeface="Calibri" panose="020F0502020204030204" pitchFamily="34" charset="0"/>
                <a:ea typeface="Calibri" panose="020F0502020204030204" pitchFamily="34" charset="0"/>
                <a:cs typeface="Calibri" panose="020F0502020204030204" pitchFamily="34" charset="0"/>
              </a:rPr>
              <a:t>υποπλέγμα</a:t>
            </a:r>
            <a:r>
              <a:rPr lang="el-GR" sz="1800" dirty="0">
                <a:effectLst/>
                <a:latin typeface="Calibri" panose="020F0502020204030204" pitchFamily="34" charset="0"/>
                <a:ea typeface="Calibri" panose="020F0502020204030204" pitchFamily="34" charset="0"/>
                <a:cs typeface="Calibri" panose="020F0502020204030204" pitchFamily="34" charset="0"/>
              </a:rPr>
              <a:t>), παρόμοια με τους περιορισμούς σειρών και στηλών.</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85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E592-8E6B-73CE-22FB-F2AEE86D4E12}"/>
              </a:ext>
            </a:extLst>
          </p:cNvPr>
          <p:cNvSpPr>
            <a:spLocks noGrp="1"/>
          </p:cNvSpPr>
          <p:nvPr>
            <p:ph type="title"/>
          </p:nvPr>
        </p:nvSpPr>
        <p:spPr>
          <a:xfrm>
            <a:off x="6337304" y="552874"/>
            <a:ext cx="5015324" cy="1077229"/>
          </a:xfrm>
        </p:spPr>
        <p:txBody>
          <a:bodyPr/>
          <a:lstStyle/>
          <a:p>
            <a:pPr algn="ctr"/>
            <a:r>
              <a:rPr lang="el-GR" dirty="0">
                <a:latin typeface="Calibri" panose="020F0502020204030204" pitchFamily="34" charset="0"/>
                <a:cs typeface="Calibri" panose="020F0502020204030204" pitchFamily="34" charset="0"/>
              </a:rPr>
              <a:t>Υλοποίηση μέσω της βιβλιοθήκης </a:t>
            </a:r>
            <a:r>
              <a:rPr lang="en-US" dirty="0" err="1">
                <a:latin typeface="Calibri" panose="020F0502020204030204" pitchFamily="34" charset="0"/>
                <a:cs typeface="Calibri" panose="020F0502020204030204" pitchFamily="34" charset="0"/>
              </a:rPr>
              <a:t>PuLP</a:t>
            </a: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2886E58-4739-930A-D10F-C938B898DA56}"/>
              </a:ext>
            </a:extLst>
          </p:cNvPr>
          <p:cNvSpPr txBox="1"/>
          <p:nvPr/>
        </p:nvSpPr>
        <p:spPr>
          <a:xfrm>
            <a:off x="6457072" y="1708945"/>
            <a:ext cx="4731624" cy="5078313"/>
          </a:xfrm>
          <a:prstGeom prst="rect">
            <a:avLst/>
          </a:prstGeom>
          <a:noFill/>
        </p:spPr>
        <p:txBody>
          <a:bodyPr wrap="square" rtlCol="0">
            <a:spAutoFit/>
          </a:bodyPr>
          <a:lstStyle/>
          <a:p>
            <a:pPr algn="just"/>
            <a:r>
              <a:rPr lang="el-GR" sz="1800" dirty="0">
                <a:effectLst/>
                <a:latin typeface="Calibri" panose="020F0502020204030204" pitchFamily="34" charset="0"/>
                <a:ea typeface="Calibri" panose="020F0502020204030204" pitchFamily="34" charset="0"/>
                <a:cs typeface="Calibri" panose="020F0502020204030204" pitchFamily="34" charset="0"/>
              </a:rPr>
              <a:t>Η κλάση Sudoku είναι η βασική κλάση για Sudoku παζλ (και για τις παραλλαγές του) και αξιοποιεί τον </a:t>
            </a:r>
            <a:r>
              <a:rPr lang="en-US" sz="1800" dirty="0">
                <a:effectLst/>
                <a:latin typeface="Calibri" panose="020F0502020204030204" pitchFamily="34" charset="0"/>
                <a:ea typeface="Calibri" panose="020F0502020204030204" pitchFamily="34" charset="0"/>
                <a:cs typeface="Calibri" panose="020F0502020204030204" pitchFamily="34" charset="0"/>
              </a:rPr>
              <a:t>ILP</a:t>
            </a:r>
            <a:r>
              <a:rPr lang="el-GR" sz="1800" dirty="0">
                <a:effectLst/>
                <a:latin typeface="Calibri" panose="020F0502020204030204" pitchFamily="34" charset="0"/>
                <a:ea typeface="Calibri" panose="020F0502020204030204" pitchFamily="34" charset="0"/>
                <a:cs typeface="Calibri" panose="020F0502020204030204" pitchFamily="34" charset="0"/>
              </a:rPr>
              <a:t> ως εξής:</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algn="just"/>
            <a:r>
              <a:rPr lang="el-GR" sz="1800" dirty="0">
                <a:effectLst/>
                <a:latin typeface="Calibri" panose="020F0502020204030204" pitchFamily="34" charset="0"/>
                <a:ea typeface="Calibri" panose="020F0502020204030204" pitchFamily="34" charset="0"/>
                <a:cs typeface="Calibri" panose="020F0502020204030204" pitchFamily="34" charset="0"/>
              </a:rPr>
              <a:t> </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800" dirty="0" err="1">
                <a:effectLst/>
                <a:latin typeface="Calibri" panose="020F0502020204030204" pitchFamily="34" charset="0"/>
                <a:ea typeface="Calibri" panose="020F0502020204030204" pitchFamily="34" charset="0"/>
                <a:cs typeface="Calibri" panose="020F0502020204030204" pitchFamily="34" charset="0"/>
              </a:rPr>
              <a:t>Αρχικοποιεί</a:t>
            </a:r>
            <a:r>
              <a:rPr lang="el-GR" sz="1800" dirty="0">
                <a:effectLst/>
                <a:latin typeface="Calibri" panose="020F0502020204030204" pitchFamily="34" charset="0"/>
                <a:ea typeface="Calibri" panose="020F0502020204030204" pitchFamily="34" charset="0"/>
                <a:cs typeface="Calibri" panose="020F0502020204030204" pitchFamily="34" charset="0"/>
              </a:rPr>
              <a:t> το μοντέλο Sudoku χρησιμοποιώντας </a:t>
            </a:r>
            <a:r>
              <a:rPr lang="el-GR" sz="1800" dirty="0" err="1">
                <a:effectLst/>
                <a:latin typeface="Calibri" panose="020F0502020204030204" pitchFamily="34" charset="0"/>
                <a:ea typeface="Calibri" panose="020F0502020204030204" pitchFamily="34" charset="0"/>
                <a:cs typeface="Calibri" panose="020F0502020204030204" pitchFamily="34" charset="0"/>
              </a:rPr>
              <a:t>PuLP</a:t>
            </a:r>
            <a:r>
              <a:rPr lang="el-GR" sz="1800" dirty="0">
                <a:effectLst/>
                <a:latin typeface="Calibri" panose="020F0502020204030204" pitchFamily="34" charset="0"/>
                <a:ea typeface="Calibri" panose="020F0502020204030204" pitchFamily="34" charset="0"/>
                <a:cs typeface="Calibri" panose="020F0502020204030204" pitchFamily="34" charset="0"/>
              </a:rPr>
              <a:t>.</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800" dirty="0">
                <a:effectLst/>
                <a:latin typeface="Calibri" panose="020F0502020204030204" pitchFamily="34" charset="0"/>
                <a:ea typeface="Calibri" panose="020F0502020204030204" pitchFamily="34" charset="0"/>
                <a:cs typeface="Calibri" panose="020F0502020204030204" pitchFamily="34" charset="0"/>
              </a:rPr>
              <a:t>Ορίζει δυαδικές μεταβλητές απόφασης για κάθε κελί χρησιμοποιώντας την κλάση </a:t>
            </a:r>
            <a:r>
              <a:rPr lang="el-GR" sz="1800" dirty="0" err="1">
                <a:effectLst/>
                <a:latin typeface="Calibri" panose="020F0502020204030204" pitchFamily="34" charset="0"/>
                <a:ea typeface="Calibri" panose="020F0502020204030204" pitchFamily="34" charset="0"/>
                <a:cs typeface="Calibri" panose="020F0502020204030204" pitchFamily="34" charset="0"/>
              </a:rPr>
              <a:t>LpVariable</a:t>
            </a:r>
            <a:r>
              <a:rPr lang="el-GR" sz="1800" dirty="0">
                <a:effectLst/>
                <a:latin typeface="Calibri" panose="020F0502020204030204" pitchFamily="34" charset="0"/>
                <a:ea typeface="Calibri" panose="020F0502020204030204" pitchFamily="34" charset="0"/>
                <a:cs typeface="Calibri" panose="020F0502020204030204" pitchFamily="34" charset="0"/>
              </a:rPr>
              <a:t> από το </a:t>
            </a:r>
            <a:r>
              <a:rPr lang="el-GR" sz="1800" dirty="0" err="1">
                <a:effectLst/>
                <a:latin typeface="Calibri" panose="020F0502020204030204" pitchFamily="34" charset="0"/>
                <a:ea typeface="Calibri" panose="020F0502020204030204" pitchFamily="34" charset="0"/>
                <a:cs typeface="Calibri" panose="020F0502020204030204" pitchFamily="34" charset="0"/>
              </a:rPr>
              <a:t>PuLP</a:t>
            </a:r>
            <a:r>
              <a:rPr lang="el-GR" sz="1800" dirty="0">
                <a:effectLst/>
                <a:latin typeface="Calibri" panose="020F0502020204030204" pitchFamily="34" charset="0"/>
                <a:ea typeface="Calibri" panose="020F0502020204030204" pitchFamily="34" charset="0"/>
                <a:cs typeface="Calibri" panose="020F0502020204030204" pitchFamily="34" charset="0"/>
              </a:rPr>
              <a:t>.</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800" dirty="0">
                <a:effectLst/>
                <a:latin typeface="Calibri" panose="020F0502020204030204" pitchFamily="34" charset="0"/>
                <a:ea typeface="Calibri" panose="020F0502020204030204" pitchFamily="34" charset="0"/>
                <a:cs typeface="Calibri" panose="020F0502020204030204" pitchFamily="34" charset="0"/>
              </a:rPr>
              <a:t>Προσθέτει περιορισμούς για να διασφαλίσει ότι τηρούνται οι κανόνες του Sudoku, συμπεριλαμβανομένων των περιορισμών κελιών, περιορισμών σειρών, περιορισμών στηλών και περιορισμών πλαισίου.</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800" dirty="0">
                <a:effectLst/>
                <a:latin typeface="Calibri" panose="020F0502020204030204" pitchFamily="34" charset="0"/>
                <a:ea typeface="Calibri" panose="020F0502020204030204" pitchFamily="34" charset="0"/>
                <a:cs typeface="Calibri" panose="020F0502020204030204" pitchFamily="34" charset="0"/>
              </a:rPr>
              <a:t>Παρέχει μεθόδους για τον ορισμό και λήψη τιμών από τα κελιά του παζλ.</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itchFamily="2" charset="2"/>
              <a:buChar char=""/>
            </a:pPr>
            <a:r>
              <a:rPr lang="el-GR" sz="1800" dirty="0">
                <a:effectLst/>
                <a:latin typeface="Calibri" panose="020F0502020204030204" pitchFamily="34" charset="0"/>
                <a:ea typeface="Calibri" panose="020F0502020204030204" pitchFamily="34" charset="0"/>
                <a:cs typeface="Calibri" panose="020F0502020204030204" pitchFamily="34" charset="0"/>
              </a:rPr>
              <a:t>Προσφέρει μια μέθοδο επίλυσης για την εύρεση λύσης στο παζλ.</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descr="A screenshot of a computer program&#10;&#10;Description automatically generated">
            <a:extLst>
              <a:ext uri="{FF2B5EF4-FFF2-40B4-BE49-F238E27FC236}">
                <a16:creationId xmlns:a16="http://schemas.microsoft.com/office/drawing/2014/main" id="{ED79035A-D8BF-72CE-7C01-C214F4A2716E}"/>
              </a:ext>
            </a:extLst>
          </p:cNvPr>
          <p:cNvPicPr>
            <a:picLocks noChangeAspect="1"/>
          </p:cNvPicPr>
          <p:nvPr/>
        </p:nvPicPr>
        <p:blipFill>
          <a:blip r:embed="rId2"/>
          <a:stretch>
            <a:fillRect/>
          </a:stretch>
        </p:blipFill>
        <p:spPr>
          <a:xfrm>
            <a:off x="1003304" y="0"/>
            <a:ext cx="5280930" cy="6858000"/>
          </a:xfrm>
          <a:prstGeom prst="rect">
            <a:avLst/>
          </a:prstGeom>
        </p:spPr>
      </p:pic>
    </p:spTree>
    <p:extLst>
      <p:ext uri="{BB962C8B-B14F-4D97-AF65-F5344CB8AC3E}">
        <p14:creationId xmlns:p14="http://schemas.microsoft.com/office/powerpoint/2010/main" val="227839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0A78-4BC3-C73A-2E88-AC600A155954}"/>
              </a:ext>
            </a:extLst>
          </p:cNvPr>
          <p:cNvSpPr>
            <a:spLocks noGrp="1"/>
          </p:cNvSpPr>
          <p:nvPr>
            <p:ph type="title"/>
          </p:nvPr>
        </p:nvSpPr>
        <p:spPr>
          <a:xfrm>
            <a:off x="2116834" y="180735"/>
            <a:ext cx="7958331" cy="1077229"/>
          </a:xfrm>
        </p:spPr>
        <p:txBody>
          <a:bodyPr/>
          <a:lstStyle/>
          <a:p>
            <a:pPr algn="ctr"/>
            <a:r>
              <a:rPr lang="el-GR" dirty="0">
                <a:latin typeface="Calibri" panose="020F0502020204030204" pitchFamily="34" charset="0"/>
                <a:cs typeface="Calibri" panose="020F0502020204030204" pitchFamily="34" charset="0"/>
              </a:rPr>
              <a:t>Μορφές αρχείου εισόδου</a:t>
            </a:r>
            <a:endParaRPr lang="en-US" dirty="0">
              <a:latin typeface="Calibri" panose="020F0502020204030204" pitchFamily="34" charset="0"/>
              <a:cs typeface="Calibri" panose="020F0502020204030204" pitchFamily="34" charset="0"/>
            </a:endParaRPr>
          </a:p>
        </p:txBody>
      </p:sp>
      <p:pic>
        <p:nvPicPr>
          <p:cNvPr id="5" name="Picture 4" descr="A screenshot of a phone&#10;&#10;Description automatically generated">
            <a:extLst>
              <a:ext uri="{FF2B5EF4-FFF2-40B4-BE49-F238E27FC236}">
                <a16:creationId xmlns:a16="http://schemas.microsoft.com/office/drawing/2014/main" id="{7DF38875-BAB2-1BAD-483C-0663A962D99F}"/>
              </a:ext>
            </a:extLst>
          </p:cNvPr>
          <p:cNvPicPr>
            <a:picLocks noChangeAspect="1"/>
          </p:cNvPicPr>
          <p:nvPr/>
        </p:nvPicPr>
        <p:blipFill>
          <a:blip r:embed="rId2"/>
          <a:stretch>
            <a:fillRect/>
          </a:stretch>
        </p:blipFill>
        <p:spPr>
          <a:xfrm>
            <a:off x="6037642" y="861377"/>
            <a:ext cx="2209800" cy="39243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72650D6-0E01-E41F-C469-002FDAF92E1D}"/>
              </a:ext>
            </a:extLst>
          </p:cNvPr>
          <p:cNvPicPr>
            <a:picLocks noChangeAspect="1"/>
          </p:cNvPicPr>
          <p:nvPr/>
        </p:nvPicPr>
        <p:blipFill>
          <a:blip r:embed="rId3"/>
          <a:stretch>
            <a:fillRect/>
          </a:stretch>
        </p:blipFill>
        <p:spPr>
          <a:xfrm>
            <a:off x="1442902" y="2823527"/>
            <a:ext cx="4241800" cy="3505200"/>
          </a:xfrm>
          <a:prstGeom prst="rect">
            <a:avLst/>
          </a:prstGeom>
        </p:spPr>
      </p:pic>
      <p:pic>
        <p:nvPicPr>
          <p:cNvPr id="9" name="Picture 8" descr="A black and white background with white numbers&#10;&#10;Description automatically generated">
            <a:extLst>
              <a:ext uri="{FF2B5EF4-FFF2-40B4-BE49-F238E27FC236}">
                <a16:creationId xmlns:a16="http://schemas.microsoft.com/office/drawing/2014/main" id="{53F1031A-A54A-ED24-F97B-8E20FB2FCBCD}"/>
              </a:ext>
            </a:extLst>
          </p:cNvPr>
          <p:cNvPicPr>
            <a:picLocks noChangeAspect="1"/>
          </p:cNvPicPr>
          <p:nvPr/>
        </p:nvPicPr>
        <p:blipFill>
          <a:blip r:embed="rId4"/>
          <a:stretch>
            <a:fillRect/>
          </a:stretch>
        </p:blipFill>
        <p:spPr>
          <a:xfrm>
            <a:off x="1442902" y="124124"/>
            <a:ext cx="1877074" cy="2267679"/>
          </a:xfrm>
          <a:prstGeom prst="rect">
            <a:avLst/>
          </a:prstGeom>
        </p:spPr>
      </p:pic>
      <p:pic>
        <p:nvPicPr>
          <p:cNvPr id="11" name="Picture 10" descr="A black and white screen with numbers&#10;&#10;Description automatically generated">
            <a:extLst>
              <a:ext uri="{FF2B5EF4-FFF2-40B4-BE49-F238E27FC236}">
                <a16:creationId xmlns:a16="http://schemas.microsoft.com/office/drawing/2014/main" id="{1269A467-3187-9C34-2747-F7F0DF8A574C}"/>
              </a:ext>
            </a:extLst>
          </p:cNvPr>
          <p:cNvPicPr>
            <a:picLocks noChangeAspect="1"/>
          </p:cNvPicPr>
          <p:nvPr/>
        </p:nvPicPr>
        <p:blipFill>
          <a:blip r:embed="rId5"/>
          <a:stretch>
            <a:fillRect/>
          </a:stretch>
        </p:blipFill>
        <p:spPr>
          <a:xfrm>
            <a:off x="8600382" y="861377"/>
            <a:ext cx="2148715" cy="3924300"/>
          </a:xfrm>
          <a:prstGeom prst="rect">
            <a:avLst/>
          </a:prstGeom>
        </p:spPr>
      </p:pic>
      <p:sp>
        <p:nvSpPr>
          <p:cNvPr id="12" name="TextBox 11">
            <a:extLst>
              <a:ext uri="{FF2B5EF4-FFF2-40B4-BE49-F238E27FC236}">
                <a16:creationId xmlns:a16="http://schemas.microsoft.com/office/drawing/2014/main" id="{A9472D0A-0E4A-87ED-B5AF-14C073D198C3}"/>
              </a:ext>
            </a:extLst>
          </p:cNvPr>
          <p:cNvSpPr txBox="1"/>
          <p:nvPr/>
        </p:nvSpPr>
        <p:spPr>
          <a:xfrm>
            <a:off x="1541376" y="2422999"/>
            <a:ext cx="187707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Normal Sudoku</a:t>
            </a:r>
          </a:p>
        </p:txBody>
      </p:sp>
      <p:sp>
        <p:nvSpPr>
          <p:cNvPr id="13" name="TextBox 12">
            <a:extLst>
              <a:ext uri="{FF2B5EF4-FFF2-40B4-BE49-F238E27FC236}">
                <a16:creationId xmlns:a16="http://schemas.microsoft.com/office/drawing/2014/main" id="{A13ED243-727E-9053-B9CE-4A4485D7C0FC}"/>
              </a:ext>
            </a:extLst>
          </p:cNvPr>
          <p:cNvSpPr txBox="1"/>
          <p:nvPr/>
        </p:nvSpPr>
        <p:spPr>
          <a:xfrm>
            <a:off x="2381439" y="6391119"/>
            <a:ext cx="3363419"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Sandwich-Sudoku</a:t>
            </a:r>
          </a:p>
        </p:txBody>
      </p:sp>
      <p:sp>
        <p:nvSpPr>
          <p:cNvPr id="14" name="TextBox 13">
            <a:extLst>
              <a:ext uri="{FF2B5EF4-FFF2-40B4-BE49-F238E27FC236}">
                <a16:creationId xmlns:a16="http://schemas.microsoft.com/office/drawing/2014/main" id="{85955423-DFB9-A1D4-1DD2-CC1B4E8AA62C}"/>
              </a:ext>
            </a:extLst>
          </p:cNvPr>
          <p:cNvSpPr txBox="1"/>
          <p:nvPr/>
        </p:nvSpPr>
        <p:spPr>
          <a:xfrm>
            <a:off x="6426609" y="4819988"/>
            <a:ext cx="1431866" cy="646331"/>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Greater-Than</a:t>
            </a:r>
          </a:p>
          <a:p>
            <a:pPr algn="ctr"/>
            <a:r>
              <a:rPr lang="en-US" dirty="0">
                <a:latin typeface="Calibri" panose="020F0502020204030204" pitchFamily="34" charset="0"/>
                <a:cs typeface="Calibri" panose="020F0502020204030204" pitchFamily="34" charset="0"/>
              </a:rPr>
              <a:t>Sudoku</a:t>
            </a:r>
          </a:p>
        </p:txBody>
      </p:sp>
      <p:sp>
        <p:nvSpPr>
          <p:cNvPr id="15" name="TextBox 14">
            <a:extLst>
              <a:ext uri="{FF2B5EF4-FFF2-40B4-BE49-F238E27FC236}">
                <a16:creationId xmlns:a16="http://schemas.microsoft.com/office/drawing/2014/main" id="{E59ED3B7-566F-F861-3ACD-5812ABC5B0BF}"/>
              </a:ext>
            </a:extLst>
          </p:cNvPr>
          <p:cNvSpPr txBox="1"/>
          <p:nvPr/>
        </p:nvSpPr>
        <p:spPr>
          <a:xfrm>
            <a:off x="8896321" y="4819988"/>
            <a:ext cx="1417311"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Killer-Sudoku</a:t>
            </a:r>
          </a:p>
        </p:txBody>
      </p:sp>
    </p:spTree>
    <p:extLst>
      <p:ext uri="{BB962C8B-B14F-4D97-AF65-F5344CB8AC3E}">
        <p14:creationId xmlns:p14="http://schemas.microsoft.com/office/powerpoint/2010/main" val="380671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1E23-1C73-1A57-EB2E-EDF526A35828}"/>
              </a:ext>
            </a:extLst>
          </p:cNvPr>
          <p:cNvSpPr>
            <a:spLocks noGrp="1"/>
          </p:cNvSpPr>
          <p:nvPr>
            <p:ph type="title"/>
          </p:nvPr>
        </p:nvSpPr>
        <p:spPr>
          <a:xfrm>
            <a:off x="7560834" y="170101"/>
            <a:ext cx="3606011" cy="1077229"/>
          </a:xfrm>
        </p:spPr>
        <p:txBody>
          <a:bodyPr>
            <a:noAutofit/>
          </a:bodyPr>
          <a:lstStyle/>
          <a:p>
            <a:pPr algn="ctr"/>
            <a:r>
              <a:rPr lang="el-GR" sz="2800" dirty="0" err="1">
                <a:latin typeface="Calibri" panose="020F0502020204030204" pitchFamily="34" charset="0"/>
                <a:cs typeface="Calibri" panose="020F0502020204030204" pitchFamily="34" charset="0"/>
              </a:rPr>
              <a:t>Διεπαφ</a:t>
            </a:r>
            <a:r>
              <a:rPr lang="en-US" sz="2800" dirty="0" err="1">
                <a:latin typeface="Calibri" panose="020F0502020204030204" pitchFamily="34" charset="0"/>
                <a:cs typeface="Calibri" panose="020F0502020204030204" pitchFamily="34" charset="0"/>
              </a:rPr>
              <a:t>ή</a:t>
            </a:r>
            <a:r>
              <a:rPr lang="el-GR" sz="2800" dirty="0">
                <a:latin typeface="Calibri" panose="020F0502020204030204" pitchFamily="34" charset="0"/>
                <a:cs typeface="Calibri" panose="020F0502020204030204" pitchFamily="34" charset="0"/>
              </a:rPr>
              <a:t> προγράμματος</a:t>
            </a:r>
            <a:r>
              <a:rPr lang="en-US" sz="2800" dirty="0">
                <a:latin typeface="Calibri" panose="020F0502020204030204" pitchFamily="34" charset="0"/>
                <a:cs typeface="Calibri" panose="020F0502020204030204" pitchFamily="34" charset="0"/>
              </a:rPr>
              <a:t> (CLI)</a:t>
            </a:r>
          </a:p>
        </p:txBody>
      </p:sp>
      <p:pic>
        <p:nvPicPr>
          <p:cNvPr id="5" name="Picture 4" descr="A screenshot of a computer program&#10;&#10;Description automatically generated">
            <a:extLst>
              <a:ext uri="{FF2B5EF4-FFF2-40B4-BE49-F238E27FC236}">
                <a16:creationId xmlns:a16="http://schemas.microsoft.com/office/drawing/2014/main" id="{4E4E7341-FCE7-6B9E-A323-7406A9DBF142}"/>
              </a:ext>
            </a:extLst>
          </p:cNvPr>
          <p:cNvPicPr>
            <a:picLocks noChangeAspect="1"/>
          </p:cNvPicPr>
          <p:nvPr/>
        </p:nvPicPr>
        <p:blipFill>
          <a:blip r:embed="rId2"/>
          <a:stretch>
            <a:fillRect/>
          </a:stretch>
        </p:blipFill>
        <p:spPr>
          <a:xfrm>
            <a:off x="1025155" y="0"/>
            <a:ext cx="6300677" cy="6832552"/>
          </a:xfrm>
          <a:prstGeom prst="rect">
            <a:avLst/>
          </a:prstGeom>
        </p:spPr>
      </p:pic>
      <p:sp>
        <p:nvSpPr>
          <p:cNvPr id="6" name="TextBox 5">
            <a:extLst>
              <a:ext uri="{FF2B5EF4-FFF2-40B4-BE49-F238E27FC236}">
                <a16:creationId xmlns:a16="http://schemas.microsoft.com/office/drawing/2014/main" id="{8030F90D-529C-E5CF-2BA4-FD8B13DB4BC3}"/>
              </a:ext>
            </a:extLst>
          </p:cNvPr>
          <p:cNvSpPr txBox="1"/>
          <p:nvPr/>
        </p:nvSpPr>
        <p:spPr>
          <a:xfrm>
            <a:off x="7325832" y="1361288"/>
            <a:ext cx="3841013" cy="3693319"/>
          </a:xfrm>
          <a:prstGeom prst="rect">
            <a:avLst/>
          </a:prstGeom>
          <a:noFill/>
        </p:spPr>
        <p:txBody>
          <a:bodyPr wrap="square" rtlCol="0">
            <a:spAutoFit/>
          </a:bodyPr>
          <a:lstStyle/>
          <a:p>
            <a:pPr algn="just"/>
            <a:r>
              <a:rPr lang="el-GR" dirty="0">
                <a:latin typeface="Calibri" panose="020F0502020204030204" pitchFamily="34" charset="0"/>
                <a:cs typeface="Calibri" panose="020F0502020204030204" pitchFamily="34" charset="0"/>
              </a:rPr>
              <a:t>Ο χρήστης πληκτρολογεί την εντολή ./</a:t>
            </a:r>
            <a:r>
              <a:rPr lang="en-US" dirty="0">
                <a:latin typeface="Calibri" panose="020F0502020204030204" pitchFamily="34" charset="0"/>
                <a:cs typeface="Calibri" panose="020F0502020204030204" pitchFamily="34" charset="0"/>
              </a:rPr>
              <a:t>sudoku </a:t>
            </a:r>
            <a:r>
              <a:rPr lang="el-GR" dirty="0">
                <a:latin typeface="Calibri" panose="020F0502020204030204" pitchFamily="34" charset="0"/>
                <a:cs typeface="Calibri" panose="020F0502020204030204" pitchFamily="34" charset="0"/>
              </a:rPr>
              <a:t>στο τερματικό για να εμφανίσει τις επιλογές του προγράμματος. Έπειτα επιλέγει μέθοδο επίλυσης, συγκεκριμένο </a:t>
            </a:r>
            <a:r>
              <a:rPr lang="el-GR" dirty="0" err="1">
                <a:latin typeface="Calibri" panose="020F0502020204030204" pitchFamily="34" charset="0"/>
                <a:cs typeface="Calibri" panose="020F0502020204030204" pitchFamily="34" charset="0"/>
              </a:rPr>
              <a:t>επιλυτή</a:t>
            </a:r>
            <a:r>
              <a:rPr lang="el-GR" dirty="0">
                <a:latin typeface="Calibri" panose="020F0502020204030204" pitchFamily="34" charset="0"/>
                <a:cs typeface="Calibri" panose="020F0502020204030204" pitchFamily="34" charset="0"/>
              </a:rPr>
              <a:t> και παρέχει το όνομα του αρχείου εισόδου. Ως αποτέλεσμα επιστρέφεται η λύση του προβλήματος και ο χρόνος επίλυσης του.</a:t>
            </a:r>
          </a:p>
          <a:p>
            <a:pPr algn="just"/>
            <a:r>
              <a:rPr lang="el-GR" dirty="0">
                <a:latin typeface="Calibri" panose="020F0502020204030204" pitchFamily="34" charset="0"/>
                <a:cs typeface="Calibri" panose="020F0502020204030204" pitchFamily="34" charset="0"/>
              </a:rPr>
              <a:t>Επιπλέον μπορεί να γίνει χρήση κάθε </a:t>
            </a:r>
            <a:r>
              <a:rPr lang="el-GR" dirty="0" err="1">
                <a:latin typeface="Calibri" panose="020F0502020204030204" pitchFamily="34" charset="0"/>
                <a:cs typeface="Calibri" panose="020F0502020204030204" pitchFamily="34" charset="0"/>
              </a:rPr>
              <a:t>επιλυτή</a:t>
            </a:r>
            <a:r>
              <a:rPr lang="el-GR" dirty="0">
                <a:latin typeface="Calibri" panose="020F0502020204030204" pitchFamily="34" charset="0"/>
                <a:cs typeface="Calibri" panose="020F0502020204030204" pitchFamily="34" charset="0"/>
              </a:rPr>
              <a:t> ξεχωριστά απλά γράφοντας την εντολή</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44B3B18-8DAF-50CD-F6CE-6BEA3BE76452}"/>
              </a:ext>
            </a:extLst>
          </p:cNvPr>
          <p:cNvSpPr txBox="1"/>
          <p:nvPr/>
        </p:nvSpPr>
        <p:spPr>
          <a:xfrm>
            <a:off x="6432699" y="5241339"/>
            <a:ext cx="4734146" cy="369332"/>
          </a:xfrm>
          <a:prstGeom prst="rect">
            <a:avLst/>
          </a:prstGeom>
          <a:noFill/>
        </p:spPr>
        <p:txBody>
          <a:bodyPr wrap="square" rtlCol="0">
            <a:spAutoFit/>
          </a:bodyPr>
          <a:lstStyle/>
          <a:p>
            <a:r>
              <a:rPr lang="el-GR" dirty="0">
                <a:latin typeface="Calibri" panose="020F0502020204030204" pitchFamily="34" charset="0"/>
                <a:cs typeface="Calibri" panose="020F0502020204030204" pitchFamily="34" charset="0"/>
              </a:rPr>
              <a:t>./</a:t>
            </a:r>
            <a:r>
              <a:rPr lang="el-GR" dirty="0" err="1">
                <a:latin typeface="Calibri" panose="020F0502020204030204" pitchFamily="34" charset="0"/>
                <a:cs typeface="Calibri" panose="020F0502020204030204" pitchFamily="34" charset="0"/>
              </a:rPr>
              <a:t>όνομα_επιλυτή</a:t>
            </a:r>
            <a:r>
              <a:rPr lang="el-GR" dirty="0">
                <a:latin typeface="Calibri" panose="020F0502020204030204" pitchFamily="34" charset="0"/>
                <a:cs typeface="Calibri" panose="020F0502020204030204" pitchFamily="34" charset="0"/>
              </a:rPr>
              <a:t> &lt; </a:t>
            </a:r>
            <a:r>
              <a:rPr lang="el-GR" dirty="0" err="1">
                <a:latin typeface="Calibri" panose="020F0502020204030204" pitchFamily="34" charset="0"/>
                <a:cs typeface="Calibri" panose="020F0502020204030204" pitchFamily="34" charset="0"/>
              </a:rPr>
              <a:t>ολόκληρο_όνομα_αρχείου</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96C9AFD-B172-36CA-80F8-8688A16ED9CE}"/>
              </a:ext>
            </a:extLst>
          </p:cNvPr>
          <p:cNvSpPr txBox="1"/>
          <p:nvPr/>
        </p:nvSpPr>
        <p:spPr>
          <a:xfrm>
            <a:off x="3519377" y="5748100"/>
            <a:ext cx="7647468" cy="923330"/>
          </a:xfrm>
          <a:prstGeom prst="rect">
            <a:avLst/>
          </a:prstGeom>
          <a:noFill/>
        </p:spPr>
        <p:txBody>
          <a:bodyPr wrap="square" rtlCol="0">
            <a:spAutoFit/>
          </a:bodyPr>
          <a:lstStyle/>
          <a:p>
            <a:pPr algn="just"/>
            <a:r>
              <a:rPr lang="el-GR" dirty="0">
                <a:latin typeface="Calibri" panose="020F0502020204030204" pitchFamily="34" charset="0"/>
                <a:cs typeface="Calibri" panose="020F0502020204030204" pitchFamily="34" charset="0"/>
              </a:rPr>
              <a:t>Επιπλέον ο χρήστης μπορεί να προσθέσει αρχείο, το οποίο εισόδου οποιασδήποτε </a:t>
            </a:r>
            <a:r>
              <a:rPr lang="el-GR" dirty="0" err="1">
                <a:latin typeface="Calibri" panose="020F0502020204030204" pitchFamily="34" charset="0"/>
                <a:cs typeface="Calibri" panose="020F0502020204030204" pitchFamily="34" charset="0"/>
              </a:rPr>
              <a:t>διάστάσης</a:t>
            </a:r>
            <a:r>
              <a:rPr lang="en-US" dirty="0">
                <a:latin typeface="Calibri" panose="020F0502020204030204" pitchFamily="34" charset="0"/>
                <a:cs typeface="Calibri" panose="020F0502020204030204" pitchFamily="34" charset="0"/>
              </a:rPr>
              <a:t> sudoku </a:t>
            </a:r>
            <a:r>
              <a:rPr lang="el-GR" dirty="0">
                <a:latin typeface="Calibri" panose="020F0502020204030204" pitchFamily="34" charset="0"/>
                <a:cs typeface="Calibri" panose="020F0502020204030204" pitchFamily="34" charset="0"/>
              </a:rPr>
              <a:t>παζλ (μόνο για το κανονικό </a:t>
            </a:r>
            <a:r>
              <a:rPr lang="el-GR" dirty="0" err="1">
                <a:latin typeface="Calibri" panose="020F0502020204030204" pitchFamily="34" charset="0"/>
                <a:cs typeface="Calibri" panose="020F0502020204030204" pitchFamily="34" charset="0"/>
              </a:rPr>
              <a:t>επιλυτή</a:t>
            </a:r>
            <a:r>
              <a:rPr lang="el-GR" dirty="0">
                <a:latin typeface="Calibri" panose="020F0502020204030204" pitchFamily="34" charset="0"/>
                <a:cs typeface="Calibri" panose="020F0502020204030204" pitchFamily="34" charset="0"/>
              </a:rPr>
              <a:t> </a:t>
            </a:r>
            <a:r>
              <a:rPr lang="el-GR" dirty="0" err="1">
                <a:latin typeface="Calibri" panose="020F0502020204030204" pitchFamily="34" charset="0"/>
                <a:cs typeface="Calibri" panose="020F0502020204030204" pitchFamily="34" charset="0"/>
              </a:rPr>
              <a:t>ισχυεί</a:t>
            </a:r>
            <a:r>
              <a:rPr lang="el-GR" dirty="0">
                <a:latin typeface="Calibri" panose="020F0502020204030204" pitchFamily="34" charset="0"/>
                <a:cs typeface="Calibri" panose="020F0502020204030204" pitchFamily="34" charset="0"/>
              </a:rPr>
              <a:t> αυτό)</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50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CA69-9398-4F6A-70C2-8A13AD8ADD41}"/>
              </a:ext>
            </a:extLst>
          </p:cNvPr>
          <p:cNvSpPr>
            <a:spLocks noGrp="1"/>
          </p:cNvSpPr>
          <p:nvPr>
            <p:ph type="title"/>
          </p:nvPr>
        </p:nvSpPr>
        <p:spPr>
          <a:xfrm>
            <a:off x="7772400" y="152483"/>
            <a:ext cx="3593805" cy="1261647"/>
          </a:xfrm>
        </p:spPr>
        <p:txBody>
          <a:bodyPr>
            <a:noAutofit/>
          </a:bodyPr>
          <a:lstStyle/>
          <a:p>
            <a:pPr algn="ctr"/>
            <a:r>
              <a:rPr lang="el-GR" sz="2800" dirty="0" err="1">
                <a:latin typeface="Calibri" panose="020F0502020204030204" pitchFamily="34" charset="0"/>
                <a:cs typeface="Calibri" panose="020F0502020204030204" pitchFamily="34" charset="0"/>
              </a:rPr>
              <a:t>Υλοπο</a:t>
            </a:r>
            <a:r>
              <a:rPr lang="en-US" sz="2800" dirty="0" err="1">
                <a:latin typeface="Calibri" panose="020F0502020204030204" pitchFamily="34" charset="0"/>
                <a:cs typeface="Calibri" panose="020F0502020204030204" pitchFamily="34" charset="0"/>
              </a:rPr>
              <a:t>ί</a:t>
            </a:r>
            <a:r>
              <a:rPr lang="el-GR" sz="2800" dirty="0" err="1">
                <a:latin typeface="Calibri" panose="020F0502020204030204" pitchFamily="34" charset="0"/>
                <a:cs typeface="Calibri" panose="020F0502020204030204" pitchFamily="34" charset="0"/>
              </a:rPr>
              <a:t>ηση</a:t>
            </a:r>
            <a:r>
              <a:rPr lang="el-GR" sz="2800" dirty="0">
                <a:latin typeface="Calibri" panose="020F0502020204030204" pitchFamily="34" charset="0"/>
                <a:cs typeface="Calibri" panose="020F0502020204030204" pitchFamily="34" charset="0"/>
              </a:rPr>
              <a:t> με πολλαπλές </a:t>
            </a:r>
            <a:r>
              <a:rPr lang="el-GR" sz="2800" dirty="0" err="1">
                <a:latin typeface="Calibri" panose="020F0502020204030204" pitchFamily="34" charset="0"/>
                <a:cs typeface="Calibri" panose="020F0502020204030204" pitchFamily="34" charset="0"/>
              </a:rPr>
              <a:t>μεθ</a:t>
            </a:r>
            <a:r>
              <a:rPr lang="en-US" sz="2800" dirty="0" err="1">
                <a:latin typeface="Calibri" panose="020F0502020204030204" pitchFamily="34" charset="0"/>
                <a:cs typeface="Calibri" panose="020F0502020204030204" pitchFamily="34" charset="0"/>
              </a:rPr>
              <a:t>ό</a:t>
            </a:r>
            <a:r>
              <a:rPr lang="el-GR" sz="2800" dirty="0" err="1">
                <a:latin typeface="Calibri" panose="020F0502020204030204" pitchFamily="34" charset="0"/>
                <a:cs typeface="Calibri" panose="020F0502020204030204" pitchFamily="34" charset="0"/>
              </a:rPr>
              <a:t>δους</a:t>
            </a:r>
            <a:r>
              <a:rPr lang="el-GR" sz="2800" dirty="0">
                <a:latin typeface="Calibri" panose="020F0502020204030204" pitchFamily="34" charset="0"/>
                <a:cs typeface="Calibri" panose="020F0502020204030204" pitchFamily="34" charset="0"/>
              </a:rPr>
              <a:t> και </a:t>
            </a:r>
            <a:r>
              <a:rPr lang="en-US" sz="2800" dirty="0">
                <a:latin typeface="Calibri" panose="020F0502020204030204" pitchFamily="34" charset="0"/>
                <a:cs typeface="Calibri" panose="020F0502020204030204" pitchFamily="34" charset="0"/>
              </a:rPr>
              <a:t>backtracking</a:t>
            </a:r>
          </a:p>
        </p:txBody>
      </p:sp>
      <p:pic>
        <p:nvPicPr>
          <p:cNvPr id="6" name="Picture 5" descr="A screenshot of a computer screen&#10;&#10;Description automatically generated">
            <a:extLst>
              <a:ext uri="{FF2B5EF4-FFF2-40B4-BE49-F238E27FC236}">
                <a16:creationId xmlns:a16="http://schemas.microsoft.com/office/drawing/2014/main" id="{DBE0E04D-A8D6-97AE-3AE4-BF4CC911F64D}"/>
              </a:ext>
            </a:extLst>
          </p:cNvPr>
          <p:cNvPicPr>
            <a:picLocks noChangeAspect="1"/>
          </p:cNvPicPr>
          <p:nvPr/>
        </p:nvPicPr>
        <p:blipFill>
          <a:blip r:embed="rId2"/>
          <a:stretch>
            <a:fillRect/>
          </a:stretch>
        </p:blipFill>
        <p:spPr>
          <a:xfrm>
            <a:off x="0" y="0"/>
            <a:ext cx="7772400" cy="4787473"/>
          </a:xfrm>
          <a:prstGeom prst="rect">
            <a:avLst/>
          </a:prstGeom>
        </p:spPr>
      </p:pic>
      <p:sp>
        <p:nvSpPr>
          <p:cNvPr id="7" name="TextBox 6">
            <a:extLst>
              <a:ext uri="{FF2B5EF4-FFF2-40B4-BE49-F238E27FC236}">
                <a16:creationId xmlns:a16="http://schemas.microsoft.com/office/drawing/2014/main" id="{20B78F35-889C-9D4D-98BD-5E9632FD3CB2}"/>
              </a:ext>
            </a:extLst>
          </p:cNvPr>
          <p:cNvSpPr txBox="1"/>
          <p:nvPr/>
        </p:nvSpPr>
        <p:spPr>
          <a:xfrm>
            <a:off x="7868093" y="1410225"/>
            <a:ext cx="3402418" cy="3416320"/>
          </a:xfrm>
          <a:prstGeom prst="rect">
            <a:avLst/>
          </a:prstGeom>
          <a:noFill/>
        </p:spPr>
        <p:txBody>
          <a:bodyPr wrap="square" rtlCol="0">
            <a:spAutoFit/>
          </a:bodyPr>
          <a:lstStyle/>
          <a:p>
            <a:pPr algn="just"/>
            <a:r>
              <a:rPr lang="el-GR" dirty="0">
                <a:latin typeface="Calibri" panose="020F0502020204030204" pitchFamily="34" charset="0"/>
                <a:cs typeface="Calibri" panose="020F0502020204030204" pitchFamily="34" charset="0"/>
              </a:rPr>
              <a:t>Οι μέθοδοι που χρησιμοποιήθηκαν είναι οι εξής:</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Simple elimination</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Hidden singles</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CSP </a:t>
            </a:r>
            <a:r>
              <a:rPr lang="el-GR" sz="1800" kern="0" dirty="0">
                <a:effectLst/>
                <a:latin typeface="Calibri" panose="020F0502020204030204" pitchFamily="34" charset="0"/>
                <a:ea typeface="Calibri" panose="020F0502020204030204" pitchFamily="34" charset="0"/>
                <a:cs typeface="Calibri" panose="020F0502020204030204" pitchFamily="34" charset="0"/>
              </a:rPr>
              <a:t>(Πρόβλημα ικανοποίησης περιορισμών)</a:t>
            </a:r>
            <a:r>
              <a:rPr lang="en-GB" dirty="0">
                <a:effectLst/>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Intersection</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X-wing</a:t>
            </a:r>
          </a:p>
          <a:p>
            <a:pPr marL="285750" indent="-285750" algn="just">
              <a:buFont typeface="Arial" panose="020B0604020202020204" pitchFamily="34" charset="0"/>
              <a:buChar char="•"/>
            </a:pPr>
            <a:r>
              <a:rPr lang="en-GB" dirty="0" err="1">
                <a:latin typeface="Calibri" panose="020F0502020204030204" pitchFamily="34" charset="0"/>
                <a:cs typeface="Calibri" panose="020F0502020204030204" pitchFamily="34" charset="0"/>
              </a:rPr>
              <a:t>Coloring</a:t>
            </a:r>
            <a:endParaRPr lang="en-GB"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Y-wing</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Nice chains</a:t>
            </a:r>
          </a:p>
          <a:p>
            <a:pPr marL="285750" indent="-285750" algn="just">
              <a:buFont typeface="Arial" panose="020B0604020202020204" pitchFamily="34" charset="0"/>
              <a:buChar char="•"/>
            </a:pPr>
            <a:r>
              <a:rPr lang="en-GB" dirty="0">
                <a:latin typeface="Calibri" panose="020F0502020204030204" pitchFamily="34" charset="0"/>
                <a:cs typeface="Calibri" panose="020F0502020204030204" pitchFamily="34" charset="0"/>
              </a:rPr>
              <a:t>3D Medusa</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F17D58B-976F-1508-CDDD-3DAC4F983411}"/>
              </a:ext>
            </a:extLst>
          </p:cNvPr>
          <p:cNvSpPr txBox="1"/>
          <p:nvPr/>
        </p:nvSpPr>
        <p:spPr>
          <a:xfrm>
            <a:off x="999460" y="4822639"/>
            <a:ext cx="10015870" cy="2308324"/>
          </a:xfrm>
          <a:prstGeom prst="rect">
            <a:avLst/>
          </a:prstGeom>
          <a:noFill/>
        </p:spPr>
        <p:txBody>
          <a:bodyPr wrap="square" rtlCol="0">
            <a:spAutoFit/>
          </a:bodyPr>
          <a:lstStyle/>
          <a:p>
            <a:pPr algn="just"/>
            <a:r>
              <a:rPr lang="el-GR" sz="1600" dirty="0"/>
              <a:t>Συνεπώς το πρόγραμμα προσπαθεί να </a:t>
            </a:r>
            <a:r>
              <a:rPr lang="el-GR" sz="1600" dirty="0" err="1"/>
              <a:t>αξιοποίησει</a:t>
            </a:r>
            <a:r>
              <a:rPr lang="el-GR" sz="1600" dirty="0"/>
              <a:t> τις παραπάνω μεθόδους και αν δεν μπορεί, χρησιμοποιεί την </a:t>
            </a:r>
            <a:r>
              <a:rPr lang="en-US" sz="1600" dirty="0"/>
              <a:t>backtracking </a:t>
            </a:r>
            <a:r>
              <a:rPr lang="el-GR" sz="1600" dirty="0"/>
              <a:t>μέθοδο. Επιπλέον μετά την επίλυση του παζλ, γίνεται η αξιολόγηση του, βασιζόμενη σε πέντε παράγοντες:</a:t>
            </a: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Αριθμός κενών κελιών (30%).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Αριθμός υποψηφίων σε κενά κελιά μετά από απλή εξάλειψη (25%).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Η διαφορά μεταξύ του συνόλου των υποψηφίων και των υπολοίπων υποψηφίων (20%).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Χρόνος που χρειάζεται για να λυθεί το παζλ (15%).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l-GR" sz="1600" dirty="0">
                <a:effectLst/>
                <a:latin typeface="Calibri" panose="020F0502020204030204" pitchFamily="34" charset="0"/>
                <a:ea typeface="Calibri" panose="020F0502020204030204" pitchFamily="34" charset="0"/>
                <a:cs typeface="Times New Roman" panose="02020603050405020304" pitchFamily="18" charset="0"/>
              </a:rPr>
              <a:t>Αν χρησιμοποιήθηκε </a:t>
            </a:r>
            <a:r>
              <a:rPr lang="en-US" sz="1600" dirty="0">
                <a:effectLst/>
                <a:latin typeface="Calibri" panose="020F0502020204030204" pitchFamily="34" charset="0"/>
                <a:ea typeface="Calibri" panose="020F0502020204030204" pitchFamily="34" charset="0"/>
                <a:cs typeface="Times New Roman" panose="02020603050405020304" pitchFamily="18" charset="0"/>
              </a:rPr>
              <a:t>backtracking</a:t>
            </a:r>
            <a:r>
              <a:rPr lang="el-GR" sz="1600" dirty="0">
                <a:effectLst/>
                <a:latin typeface="Calibri" panose="020F0502020204030204" pitchFamily="34" charset="0"/>
                <a:ea typeface="Calibri" panose="020F0502020204030204" pitchFamily="34" charset="0"/>
                <a:cs typeface="Times New Roman" panose="02020603050405020304" pitchFamily="18" charset="0"/>
              </a:rPr>
              <a:t> και πόσες φορές (10%).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600" dirty="0"/>
          </a:p>
        </p:txBody>
      </p:sp>
    </p:spTree>
    <p:extLst>
      <p:ext uri="{BB962C8B-B14F-4D97-AF65-F5344CB8AC3E}">
        <p14:creationId xmlns:p14="http://schemas.microsoft.com/office/powerpoint/2010/main" val="177764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program&#10;&#10;Description automatically generated">
            <a:extLst>
              <a:ext uri="{FF2B5EF4-FFF2-40B4-BE49-F238E27FC236}">
                <a16:creationId xmlns:a16="http://schemas.microsoft.com/office/drawing/2014/main" id="{C4C9A6E9-F413-099A-F91A-D0C75E06EACD}"/>
              </a:ext>
            </a:extLst>
          </p:cNvPr>
          <p:cNvPicPr>
            <a:picLocks noChangeAspect="1"/>
          </p:cNvPicPr>
          <p:nvPr/>
        </p:nvPicPr>
        <p:blipFill>
          <a:blip r:embed="rId2"/>
          <a:stretch>
            <a:fillRect/>
          </a:stretch>
        </p:blipFill>
        <p:spPr>
          <a:xfrm>
            <a:off x="1047416" y="871828"/>
            <a:ext cx="7077974" cy="5816009"/>
          </a:xfrm>
          <a:prstGeom prst="rect">
            <a:avLst/>
          </a:prstGeom>
        </p:spPr>
      </p:pic>
      <p:sp>
        <p:nvSpPr>
          <p:cNvPr id="2" name="Title 1">
            <a:extLst>
              <a:ext uri="{FF2B5EF4-FFF2-40B4-BE49-F238E27FC236}">
                <a16:creationId xmlns:a16="http://schemas.microsoft.com/office/drawing/2014/main" id="{019BB8DA-B21D-0CED-AFBD-63CCE1531598}"/>
              </a:ext>
            </a:extLst>
          </p:cNvPr>
          <p:cNvSpPr>
            <a:spLocks noGrp="1"/>
          </p:cNvSpPr>
          <p:nvPr>
            <p:ph type="title"/>
          </p:nvPr>
        </p:nvSpPr>
        <p:spPr>
          <a:xfrm>
            <a:off x="4160186" y="170163"/>
            <a:ext cx="3871627" cy="602429"/>
          </a:xfrm>
        </p:spPr>
        <p:txBody>
          <a:bodyPr/>
          <a:lstStyle/>
          <a:p>
            <a:r>
              <a:rPr lang="el-GR" dirty="0"/>
              <a:t>Υλοποίηση με </a:t>
            </a:r>
            <a:r>
              <a:rPr lang="en-US" dirty="0"/>
              <a:t>ASP</a:t>
            </a:r>
          </a:p>
        </p:txBody>
      </p:sp>
      <p:sp>
        <p:nvSpPr>
          <p:cNvPr id="7" name="TextBox 6">
            <a:extLst>
              <a:ext uri="{FF2B5EF4-FFF2-40B4-BE49-F238E27FC236}">
                <a16:creationId xmlns:a16="http://schemas.microsoft.com/office/drawing/2014/main" id="{DF8D38EF-2BA4-0C82-A41C-1B993F56EE25}"/>
              </a:ext>
            </a:extLst>
          </p:cNvPr>
          <p:cNvSpPr txBox="1"/>
          <p:nvPr/>
        </p:nvSpPr>
        <p:spPr>
          <a:xfrm>
            <a:off x="8125390" y="871828"/>
            <a:ext cx="3157870" cy="5632311"/>
          </a:xfrm>
          <a:prstGeom prst="rect">
            <a:avLst/>
          </a:prstGeom>
          <a:noFill/>
        </p:spPr>
        <p:txBody>
          <a:bodyPr wrap="square" rtlCol="0">
            <a:spAutoFit/>
          </a:bodyPr>
          <a:lstStyle/>
          <a:p>
            <a:pPr algn="just"/>
            <a:r>
              <a:rPr lang="el-GR" dirty="0">
                <a:latin typeface="Calibri" panose="020F0502020204030204" pitchFamily="34" charset="0"/>
                <a:cs typeface="Calibri" panose="020F0502020204030204" pitchFamily="34" charset="0"/>
              </a:rPr>
              <a:t>Για την δημιουργία του προγράμματος ακολουθούμε τα εξής βήματα:</a:t>
            </a: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Ορισμός σταθερών</a:t>
            </a: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Κωδικοποίηση της αρχικής κατάστασης του παζλ </a:t>
            </a:r>
            <a:r>
              <a:rPr lang="el-GR" dirty="0">
                <a:latin typeface="Calibri" panose="020F0502020204030204" pitchFamily="34" charset="0"/>
                <a:cs typeface="Calibri" panose="020F0502020204030204" pitchFamily="34" charset="0"/>
              </a:rPr>
              <a:t>(γνωστές τιμές)</a:t>
            </a: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Καθορισμός εκχωρήσεων αξίας</a:t>
            </a:r>
            <a:r>
              <a:rPr lang="el-GR" b="1" dirty="0">
                <a:latin typeface="Calibri" panose="020F0502020204030204" pitchFamily="34" charset="0"/>
                <a:cs typeface="Calibri" panose="020F0502020204030204" pitchFamily="34" charset="0"/>
              </a:rPr>
              <a:t> </a:t>
            </a:r>
            <a:r>
              <a:rPr lang="el-GR" dirty="0">
                <a:latin typeface="Calibri" panose="020F0502020204030204" pitchFamily="34" charset="0"/>
                <a:cs typeface="Calibri" panose="020F0502020204030204" pitchFamily="34" charset="0"/>
              </a:rPr>
              <a:t>(κάθε κελί μπορεί να πάρει μόνο μια τιμή)</a:t>
            </a: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Περιορισμός ίδιου πλαισίου </a:t>
            </a:r>
            <a:r>
              <a:rPr lang="el-GR" dirty="0">
                <a:latin typeface="Calibri" panose="020F0502020204030204" pitchFamily="34" charset="0"/>
                <a:cs typeface="Calibri" panose="020F0502020204030204" pitchFamily="34" charset="0"/>
              </a:rPr>
              <a:t>(δυο κελιά είναι στο ίδιο κουτί αν βρίσκονται στο ίδιο </a:t>
            </a:r>
            <a:r>
              <a:rPr lang="el-GR" dirty="0" err="1">
                <a:latin typeface="Calibri" panose="020F0502020204030204" pitchFamily="34" charset="0"/>
                <a:cs typeface="Calibri" panose="020F0502020204030204" pitchFamily="34" charset="0"/>
              </a:rPr>
              <a:t>υποπλέγμα</a:t>
            </a:r>
            <a:r>
              <a:rPr lang="el-GR"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nxn</a:t>
            </a:r>
            <a:r>
              <a:rPr lang="el-GR" dirty="0">
                <a:latin typeface="Calibri" panose="020F0502020204030204" pitchFamily="34" charset="0"/>
                <a:cs typeface="Calibri" panose="020F0502020204030204" pitchFamily="34" charset="0"/>
              </a:rPr>
              <a:t>)</a:t>
            </a:r>
            <a:endParaRPr lang="el-GR"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Γενικοί Περιορισμοί </a:t>
            </a:r>
            <a:r>
              <a:rPr lang="el-GR" dirty="0">
                <a:latin typeface="Calibri" panose="020F0502020204030204" pitchFamily="34" charset="0"/>
                <a:cs typeface="Calibri" panose="020F0502020204030204" pitchFamily="34" charset="0"/>
              </a:rPr>
              <a:t>(σειρές, στήλες, </a:t>
            </a:r>
            <a:r>
              <a:rPr lang="el-GR" dirty="0" err="1">
                <a:latin typeface="Calibri" panose="020F0502020204030204" pitchFamily="34" charset="0"/>
                <a:cs typeface="Calibri" panose="020F0502020204030204" pitchFamily="34" charset="0"/>
              </a:rPr>
              <a:t>υποπλέγματα</a:t>
            </a:r>
            <a:r>
              <a:rPr lang="el-GR" dirty="0">
                <a:latin typeface="Calibri" panose="020F0502020204030204" pitchFamily="34" charset="0"/>
                <a:cs typeface="Calibri" panose="020F0502020204030204" pitchFamily="34" charset="0"/>
              </a:rPr>
              <a:t>)</a:t>
            </a:r>
            <a:endParaRPr lang="el-GR" b="1" dirty="0">
              <a:solidFill>
                <a:schemeClr val="tx1">
                  <a:lumMod val="50000"/>
                </a:schemeClr>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Πρόσθετοι περιορισμοί παζλ </a:t>
            </a:r>
            <a:r>
              <a:rPr lang="el-GR" dirty="0">
                <a:latin typeface="Calibri" panose="020F0502020204030204" pitchFamily="34" charset="0"/>
                <a:cs typeface="Calibri" panose="020F0502020204030204" pitchFamily="34" charset="0"/>
              </a:rPr>
              <a:t>(η </a:t>
            </a:r>
            <a:r>
              <a:rPr lang="en-US" dirty="0">
                <a:latin typeface="Calibri" panose="020F0502020204030204" pitchFamily="34" charset="0"/>
                <a:cs typeface="Calibri" panose="020F0502020204030204" pitchFamily="34" charset="0"/>
              </a:rPr>
              <a:t>fixed </a:t>
            </a:r>
            <a:r>
              <a:rPr lang="el-GR" dirty="0">
                <a:latin typeface="Calibri" panose="020F0502020204030204" pitchFamily="34" charset="0"/>
                <a:cs typeface="Calibri" panose="020F0502020204030204" pitchFamily="34" charset="0"/>
              </a:rPr>
              <a:t>τιμή είναι η τελική τιμή του κελιού)</a:t>
            </a:r>
            <a:endParaRPr lang="el-GR" b="1" dirty="0">
              <a:solidFill>
                <a:schemeClr val="tx1">
                  <a:lumMod val="50000"/>
                </a:schemeClr>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l-GR" b="1" dirty="0">
                <a:solidFill>
                  <a:schemeClr val="tx1">
                    <a:lumMod val="50000"/>
                  </a:schemeClr>
                </a:solidFill>
                <a:latin typeface="Calibri" panose="020F0502020204030204" pitchFamily="34" charset="0"/>
                <a:cs typeface="Calibri" panose="020F0502020204030204" pitchFamily="34" charset="0"/>
              </a:rPr>
              <a:t>Εκτύπωση της λύσης</a:t>
            </a:r>
          </a:p>
        </p:txBody>
      </p:sp>
    </p:spTree>
    <p:extLst>
      <p:ext uri="{BB962C8B-B14F-4D97-AF65-F5344CB8AC3E}">
        <p14:creationId xmlns:p14="http://schemas.microsoft.com/office/powerpoint/2010/main" val="3723093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{A7E4E7E6-832F-1A41-A6E6-586C124AF989}tf16401378</Template>
  <TotalTime>122</TotalTime>
  <Words>589</Words>
  <Application>Microsoft Macintosh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Microsoft Sans Serif</vt:lpstr>
      <vt:lpstr>MS Shell Dlg 2</vt:lpstr>
      <vt:lpstr>Symbol</vt:lpstr>
      <vt:lpstr>Wingdings</vt:lpstr>
      <vt:lpstr>Wingdings 3</vt:lpstr>
      <vt:lpstr>Madison</vt:lpstr>
      <vt:lpstr>Μοντελοποίηση του Sudoku με Ακέραιο Γραμμικό Προγραμματισμό (ILP) και με προηγμένες μεθόδους </vt:lpstr>
      <vt:lpstr>Ορισμός προβλήματος ILP</vt:lpstr>
      <vt:lpstr>Υλοποίηση μέσω της βιβλιοθήκης PuLP</vt:lpstr>
      <vt:lpstr>Μορφές αρχείου εισόδου</vt:lpstr>
      <vt:lpstr>Διεπαφή προγράμματος (CLI)</vt:lpstr>
      <vt:lpstr>Υλοποίηση με πολλαπλές μεθόδους και backtracking</vt:lpstr>
      <vt:lpstr>Υλοποίηση με ASP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ΤΣΑΠΑΡΑΣ ΑΛΕΞΑΝΔΡΟΣ</dc:creator>
  <cp:lastModifiedBy>ΤΣΑΠΑΡΑΣ ΑΛΕΞΑΝΔΡΟΣ</cp:lastModifiedBy>
  <cp:revision>3</cp:revision>
  <dcterms:created xsi:type="dcterms:W3CDTF">2023-09-22T13:07:31Z</dcterms:created>
  <dcterms:modified xsi:type="dcterms:W3CDTF">2023-09-24T23:17:00Z</dcterms:modified>
</cp:coreProperties>
</file>