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79"/>
    <p:restoredTop sz="94719"/>
  </p:normalViewPr>
  <p:slideViewPr>
    <p:cSldViewPr snapToGrid="0">
      <p:cViewPr varScale="1">
        <p:scale>
          <a:sx n="120" d="100"/>
          <a:sy n="120" d="100"/>
        </p:scale>
        <p:origin x="31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GB"/>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t>6/22/24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57871EFB-7B9E-4E86-A89E-697E8EBB06F2}"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264486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t>6/22/24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892690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t>6/22/24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841167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t>6/22/24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88124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GB"/>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26951E3-958F-4611-B170-D081BA0250F9}" type="datetimeFigureOut">
              <a:rPr lang="en-US" smtClean="0"/>
              <a:t>6/22/24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597975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26951E3-958F-4611-B170-D081BA0250F9}" type="datetimeFigureOut">
              <a:rPr lang="en-US" smtClean="0"/>
              <a:t>6/22/24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71EFB-7B9E-4E86-A89E-697E8EBB06F2}"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6117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GB"/>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26951E3-958F-4611-B170-D081BA0250F9}" type="datetimeFigureOut">
              <a:rPr lang="en-US" smtClean="0"/>
              <a:t>6/22/24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985605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326951E3-958F-4611-B170-D081BA0250F9}" type="datetimeFigureOut">
              <a:rPr lang="en-US" smtClean="0"/>
              <a:t>6/22/24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871EFB-7B9E-4E86-A89E-697E8EBB06F2}"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17812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26951E3-958F-4611-B170-D081BA0250F9}" type="datetimeFigureOut">
              <a:rPr lang="en-US" smtClean="0"/>
              <a:t>6/22/24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286500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26951E3-958F-4611-B170-D081BA0250F9}" type="datetimeFigureOut">
              <a:rPr lang="en-US" smtClean="0"/>
              <a:t>6/22/24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4222291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26951E3-958F-4611-B170-D081BA0250F9}" type="datetimeFigureOut">
              <a:rPr lang="en-US" smtClean="0"/>
              <a:t>6/22/24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278680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26951E3-958F-4611-B170-D081BA0250F9}" type="datetimeFigureOut">
              <a:rPr lang="en-US" smtClean="0"/>
              <a:pPr/>
              <a:t>6/22/24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57871EFB-7B9E-4E86-A89E-697E8EBB06F2}" type="slidenum">
              <a:rPr lang="en-US" smtClean="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9110539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tsaperlein/Sudoku.git" TargetMode="External"/><Relationship Id="rId2" Type="http://schemas.openxmlformats.org/officeDocument/2006/relationships/image" Target="../media/image4.jpe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623EDAD6-01A8-F4E1-274F-56FF67AA5A8A}"/>
              </a:ext>
            </a:extLst>
          </p:cNvPr>
          <p:cNvPicPr>
            <a:picLocks noChangeAspect="1"/>
          </p:cNvPicPr>
          <p:nvPr/>
        </p:nvPicPr>
        <p:blipFill rotWithShape="1">
          <a:blip r:embed="rId2"/>
          <a:srcRect t="14644" b="1713"/>
          <a:stretch/>
        </p:blipFill>
        <p:spPr>
          <a:xfrm>
            <a:off x="20" y="10"/>
            <a:ext cx="12191979" cy="6857989"/>
          </a:xfrm>
          <a:prstGeom prst="rect">
            <a:avLst/>
          </a:prstGeom>
        </p:spPr>
      </p:pic>
      <p:sp>
        <p:nvSpPr>
          <p:cNvPr id="2" name="Title 1">
            <a:extLst>
              <a:ext uri="{FF2B5EF4-FFF2-40B4-BE49-F238E27FC236}">
                <a16:creationId xmlns:a16="http://schemas.microsoft.com/office/drawing/2014/main" id="{DE6DFAB9-75F2-845F-F6FE-0DBB231B7899}"/>
              </a:ext>
            </a:extLst>
          </p:cNvPr>
          <p:cNvSpPr>
            <a:spLocks noGrp="1"/>
          </p:cNvSpPr>
          <p:nvPr>
            <p:ph type="ctrTitle"/>
          </p:nvPr>
        </p:nvSpPr>
        <p:spPr>
          <a:xfrm>
            <a:off x="858748" y="1161232"/>
            <a:ext cx="5291275" cy="2485479"/>
          </a:xfrm>
        </p:spPr>
        <p:txBody>
          <a:bodyPr anchor="b">
            <a:normAutofit/>
          </a:bodyPr>
          <a:lstStyle/>
          <a:p>
            <a:pPr algn="ctr">
              <a:lnSpc>
                <a:spcPct val="90000"/>
              </a:lnSpc>
            </a:pPr>
            <a:r>
              <a:rPr lang="el-GR" sz="3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Μοντελοποίηση του Sudoku με Ακέραιο Γραμμικό Προγραμματισμό (</a:t>
            </a:r>
            <a:r>
              <a:rPr lang="en-US" sz="3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ILP</a:t>
            </a:r>
            <a:r>
              <a:rPr lang="el-GR" sz="3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και με προηγμένες μεθόδους</a:t>
            </a:r>
            <a:br>
              <a:rPr lang="en-GB" sz="34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US" sz="3400" dirty="0">
              <a:solidFill>
                <a:srgbClr val="FFFFFF"/>
              </a:solidFill>
            </a:endParaRPr>
          </a:p>
        </p:txBody>
      </p:sp>
      <p:sp>
        <p:nvSpPr>
          <p:cNvPr id="3" name="Subtitle 2">
            <a:extLst>
              <a:ext uri="{FF2B5EF4-FFF2-40B4-BE49-F238E27FC236}">
                <a16:creationId xmlns:a16="http://schemas.microsoft.com/office/drawing/2014/main" id="{9B981E6F-ABC1-344A-1E0D-5EEB0F94FF17}"/>
              </a:ext>
            </a:extLst>
          </p:cNvPr>
          <p:cNvSpPr>
            <a:spLocks noGrp="1"/>
          </p:cNvSpPr>
          <p:nvPr>
            <p:ph type="subTitle" idx="1"/>
          </p:nvPr>
        </p:nvSpPr>
        <p:spPr>
          <a:xfrm>
            <a:off x="990849" y="3894857"/>
            <a:ext cx="5368233" cy="2720934"/>
          </a:xfrm>
        </p:spPr>
        <p:txBody>
          <a:bodyPr anchor="b">
            <a:normAutofit/>
          </a:bodyPr>
          <a:lstStyle/>
          <a:p>
            <a:pPr algn="ctr"/>
            <a:r>
              <a:rPr lang="en-US" sz="1600" b="1" dirty="0">
                <a:solidFill>
                  <a:schemeClr val="bg1"/>
                </a:solidFill>
                <a:latin typeface="Microsoft Sans Serif" panose="020B0604020202020204" pitchFamily="34" charset="0"/>
                <a:cs typeface="Microsoft Sans Serif" panose="020B0604020202020204" pitchFamily="34" charset="0"/>
              </a:rPr>
              <a:t>Project </a:t>
            </a:r>
            <a:r>
              <a:rPr lang="el-GR" sz="1600" b="1" dirty="0">
                <a:solidFill>
                  <a:schemeClr val="bg1"/>
                </a:solidFill>
                <a:latin typeface="Microsoft Sans Serif" panose="020B0604020202020204" pitchFamily="34" charset="0"/>
                <a:cs typeface="Microsoft Sans Serif" panose="020B0604020202020204" pitchFamily="34" charset="0"/>
              </a:rPr>
              <a:t>στην Γραμμική και Συνδυαστική Βελτιστοποίηση</a:t>
            </a:r>
            <a:endParaRPr lang="en-US" sz="1600" b="1" dirty="0">
              <a:solidFill>
                <a:schemeClr val="bg1"/>
              </a:solidFill>
              <a:latin typeface="Microsoft Sans Serif" panose="020B0604020202020204" pitchFamily="34" charset="0"/>
              <a:cs typeface="Microsoft Sans Serif" panose="020B0604020202020204" pitchFamily="34" charset="0"/>
            </a:endParaRPr>
          </a:p>
          <a:p>
            <a:pPr algn="ctr"/>
            <a:r>
              <a:rPr lang="en-GB" sz="1600" b="1" dirty="0">
                <a:solidFill>
                  <a:schemeClr val="bg1"/>
                </a:solidFill>
                <a:latin typeface="Microsoft Sans Serif" panose="020B0604020202020204" pitchFamily="34" charset="0"/>
                <a:cs typeface="Microsoft Sans Serif" panose="020B0604020202020204" pitchFamily="34" charset="0"/>
                <a:hlinkClick r:id="rId3"/>
              </a:rPr>
              <a:t>https://</a:t>
            </a:r>
            <a:r>
              <a:rPr lang="en-GB" sz="1600" b="1" dirty="0" err="1">
                <a:solidFill>
                  <a:schemeClr val="bg1"/>
                </a:solidFill>
                <a:latin typeface="Microsoft Sans Serif" panose="020B0604020202020204" pitchFamily="34" charset="0"/>
                <a:cs typeface="Microsoft Sans Serif" panose="020B0604020202020204" pitchFamily="34" charset="0"/>
                <a:hlinkClick r:id="rId3"/>
              </a:rPr>
              <a:t>github.com</a:t>
            </a:r>
            <a:r>
              <a:rPr lang="en-GB" sz="1600" b="1" dirty="0">
                <a:solidFill>
                  <a:schemeClr val="bg1"/>
                </a:solidFill>
                <a:latin typeface="Microsoft Sans Serif" panose="020B0604020202020204" pitchFamily="34" charset="0"/>
                <a:cs typeface="Microsoft Sans Serif" panose="020B0604020202020204" pitchFamily="34" charset="0"/>
                <a:hlinkClick r:id="rId3"/>
              </a:rPr>
              <a:t>/</a:t>
            </a:r>
            <a:r>
              <a:rPr lang="en-GB" sz="1600" b="1" dirty="0" err="1">
                <a:solidFill>
                  <a:schemeClr val="bg1"/>
                </a:solidFill>
                <a:latin typeface="Microsoft Sans Serif" panose="020B0604020202020204" pitchFamily="34" charset="0"/>
                <a:cs typeface="Microsoft Sans Serif" panose="020B0604020202020204" pitchFamily="34" charset="0"/>
                <a:hlinkClick r:id="rId3"/>
              </a:rPr>
              <a:t>tsaperlein</a:t>
            </a:r>
            <a:r>
              <a:rPr lang="en-GB" sz="1600" b="1" dirty="0">
                <a:solidFill>
                  <a:schemeClr val="bg1"/>
                </a:solidFill>
                <a:latin typeface="Microsoft Sans Serif" panose="020B0604020202020204" pitchFamily="34" charset="0"/>
                <a:cs typeface="Microsoft Sans Serif" panose="020B0604020202020204" pitchFamily="34" charset="0"/>
                <a:hlinkClick r:id="rId3"/>
              </a:rPr>
              <a:t>/</a:t>
            </a:r>
            <a:r>
              <a:rPr lang="en-GB" sz="1600" b="1" dirty="0" err="1">
                <a:solidFill>
                  <a:schemeClr val="bg1"/>
                </a:solidFill>
                <a:latin typeface="Microsoft Sans Serif" panose="020B0604020202020204" pitchFamily="34" charset="0"/>
                <a:cs typeface="Microsoft Sans Serif" panose="020B0604020202020204" pitchFamily="34" charset="0"/>
                <a:hlinkClick r:id="rId3"/>
              </a:rPr>
              <a:t>Sudoku.git</a:t>
            </a:r>
            <a:endParaRPr lang="el-GR" sz="1600" b="1" dirty="0">
              <a:solidFill>
                <a:schemeClr val="bg1"/>
              </a:solidFill>
              <a:latin typeface="Microsoft Sans Serif" panose="020B0604020202020204" pitchFamily="34" charset="0"/>
              <a:cs typeface="Microsoft Sans Serif" panose="020B0604020202020204" pitchFamily="34" charset="0"/>
            </a:endParaRPr>
          </a:p>
          <a:p>
            <a:pPr algn="ctr"/>
            <a:r>
              <a:rPr lang="el-GR" sz="1600" b="1" dirty="0">
                <a:solidFill>
                  <a:schemeClr val="bg1"/>
                </a:solidFill>
                <a:latin typeface="Microsoft Sans Serif" panose="020B0604020202020204" pitchFamily="34" charset="0"/>
                <a:cs typeface="Microsoft Sans Serif" panose="020B0604020202020204" pitchFamily="34" charset="0"/>
              </a:rPr>
              <a:t>Ονοματεπώνυμο: Αλέξανδρος Τσαπάρας</a:t>
            </a:r>
          </a:p>
          <a:p>
            <a:pPr algn="ctr"/>
            <a:r>
              <a:rPr lang="el-GR" sz="1600" b="1" dirty="0">
                <a:solidFill>
                  <a:schemeClr val="bg1"/>
                </a:solidFill>
                <a:latin typeface="Microsoft Sans Serif" panose="020B0604020202020204" pitchFamily="34" charset="0"/>
                <a:cs typeface="Microsoft Sans Serif" panose="020B0604020202020204" pitchFamily="34" charset="0"/>
              </a:rPr>
              <a:t>ΑΜ: 1072824</a:t>
            </a:r>
          </a:p>
          <a:p>
            <a:endParaRPr lang="en-US" dirty="0">
              <a:solidFill>
                <a:srgbClr val="FFFFFF"/>
              </a:solidFill>
            </a:endParaRPr>
          </a:p>
        </p:txBody>
      </p:sp>
      <p:pic>
        <p:nvPicPr>
          <p:cNvPr id="12" name="Picture 11" descr="A square with numbers on it&#10;&#10;Description automatically generated">
            <a:extLst>
              <a:ext uri="{FF2B5EF4-FFF2-40B4-BE49-F238E27FC236}">
                <a16:creationId xmlns:a16="http://schemas.microsoft.com/office/drawing/2014/main" id="{0914D33C-A700-E2D8-274E-4A46B619B769}"/>
              </a:ext>
            </a:extLst>
          </p:cNvPr>
          <p:cNvPicPr>
            <a:picLocks noChangeAspect="1"/>
          </p:cNvPicPr>
          <p:nvPr/>
        </p:nvPicPr>
        <p:blipFill>
          <a:blip r:embed="rId4">
            <a:alphaModFix amt="70000"/>
            <a:duotone>
              <a:prstClr val="black"/>
              <a:srgbClr val="D9C3A5">
                <a:tint val="50000"/>
                <a:satMod val="180000"/>
              </a:srgbClr>
            </a:duotone>
            <a:extLst>
              <a:ext uri="{BEBA8EAE-BF5A-486C-A8C5-ECC9F3942E4B}">
                <a14:imgProps xmlns:a14="http://schemas.microsoft.com/office/drawing/2010/main">
                  <a14:imgLayer r:embed="rId5">
                    <a14:imgEffect>
                      <a14:colorTemperature colorTemp="11200"/>
                    </a14:imgEffect>
                    <a14:imgEffect>
                      <a14:saturation sat="400000"/>
                    </a14:imgEffect>
                  </a14:imgLayer>
                </a14:imgProps>
              </a:ext>
            </a:extLst>
          </a:blip>
          <a:stretch>
            <a:fillRect/>
          </a:stretch>
        </p:blipFill>
        <p:spPr>
          <a:xfrm>
            <a:off x="6568141" y="788514"/>
            <a:ext cx="5143213" cy="514321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85725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BBC55-E5F5-EC32-3D19-598DD1753926}"/>
              </a:ext>
            </a:extLst>
          </p:cNvPr>
          <p:cNvSpPr>
            <a:spLocks noGrp="1"/>
          </p:cNvSpPr>
          <p:nvPr>
            <p:ph type="title"/>
          </p:nvPr>
        </p:nvSpPr>
        <p:spPr>
          <a:xfrm>
            <a:off x="849313" y="463467"/>
            <a:ext cx="10427840" cy="663584"/>
          </a:xfrm>
        </p:spPr>
        <p:txBody>
          <a:bodyPr>
            <a:normAutofit/>
          </a:bodyPr>
          <a:lstStyle/>
          <a:p>
            <a:pPr algn="ctr"/>
            <a:r>
              <a:rPr lang="el-GR" dirty="0">
                <a:latin typeface="Calibri" panose="020F0502020204030204" pitchFamily="34" charset="0"/>
                <a:cs typeface="Calibri" panose="020F0502020204030204" pitchFamily="34" charset="0"/>
              </a:rPr>
              <a:t>Ορισμός προβλήματος </a:t>
            </a:r>
            <a:r>
              <a:rPr lang="en-US" dirty="0">
                <a:latin typeface="Calibri" panose="020F0502020204030204" pitchFamily="34" charset="0"/>
                <a:cs typeface="Calibri" panose="020F0502020204030204" pitchFamily="34" charset="0"/>
              </a:rPr>
              <a:t>ILP</a:t>
            </a:r>
          </a:p>
        </p:txBody>
      </p:sp>
      <p:pic>
        <p:nvPicPr>
          <p:cNvPr id="9" name="Content Placeholder 8">
            <a:extLst>
              <a:ext uri="{FF2B5EF4-FFF2-40B4-BE49-F238E27FC236}">
                <a16:creationId xmlns:a16="http://schemas.microsoft.com/office/drawing/2014/main" id="{ED2BF552-FB0B-AF15-7B80-49EEA18DDDC3}"/>
              </a:ext>
            </a:extLst>
          </p:cNvPr>
          <p:cNvPicPr>
            <a:picLocks noGrp="1" noChangeAspect="1"/>
          </p:cNvPicPr>
          <p:nvPr>
            <p:ph idx="1"/>
          </p:nvPr>
        </p:nvPicPr>
        <p:blipFill>
          <a:blip r:embed="rId2"/>
          <a:stretch>
            <a:fillRect/>
          </a:stretch>
        </p:blipFill>
        <p:spPr>
          <a:xfrm>
            <a:off x="1068694" y="1078652"/>
            <a:ext cx="7209321" cy="2423798"/>
          </a:xfr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11FE484-392D-1460-540C-CC2EAF78B2BC}"/>
                  </a:ext>
                </a:extLst>
              </p:cNvPr>
              <p:cNvSpPr txBox="1"/>
              <p:nvPr/>
            </p:nvSpPr>
            <p:spPr>
              <a:xfrm>
                <a:off x="8354938" y="974421"/>
                <a:ext cx="2987749" cy="1968744"/>
              </a:xfrm>
              <a:prstGeom prst="rect">
                <a:avLst/>
              </a:prstGeom>
              <a:noFill/>
            </p:spPr>
            <p:txBody>
              <a:bodyPr wrap="square" rtlCol="0">
                <a:spAutoFit/>
              </a:bodyPr>
              <a:lstStyle/>
              <a:p>
                <a:pPr marL="285750" indent="-285750" algn="just">
                  <a:buFont typeface="Arial" panose="020B0604020202020204" pitchFamily="34" charset="0"/>
                  <a:buChar char="•"/>
                </a:pPr>
                <a:r>
                  <a:rPr lang="el-GR" sz="1200" b="1" dirty="0">
                    <a:solidFill>
                      <a:schemeClr val="tx1">
                        <a:lumMod val="75000"/>
                      </a:schemeClr>
                    </a:solidFill>
                    <a:effectLst/>
                    <a:latin typeface="Calibri" panose="020F0502020204030204" pitchFamily="34" charset="0"/>
                    <a:ea typeface="Times New Roman" panose="02020603050405020304" pitchFamily="18" charset="0"/>
                    <a:cs typeface="Calibri" panose="020F0502020204030204" pitchFamily="34" charset="0"/>
                  </a:rPr>
                  <a:t>Μεταβλητές απόφασης:</a:t>
                </a:r>
                <a:endParaRPr lang="en-US" sz="1200" b="1" dirty="0">
                  <a:solidFill>
                    <a:schemeClr val="tx1">
                      <a:lumMod val="75000"/>
                    </a:schemeClr>
                  </a:solidFill>
                  <a:effectLst/>
                  <a:latin typeface="Calibri" panose="020F0502020204030204" pitchFamily="34" charset="0"/>
                  <a:ea typeface="Times New Roman" panose="02020603050405020304" pitchFamily="18" charset="0"/>
                  <a:cs typeface="Calibri" panose="020F0502020204030204" pitchFamily="34" charset="0"/>
                </a:endParaRPr>
              </a:p>
              <a:p>
                <a:pPr algn="just"/>
                <a:r>
                  <a:rPr lang="el-GR" sz="1200" dirty="0">
                    <a:effectLst/>
                    <a:latin typeface="Calibri" panose="020F0502020204030204" pitchFamily="34" charset="0"/>
                    <a:ea typeface="Times New Roman" panose="02020603050405020304" pitchFamily="18" charset="0"/>
                    <a:cs typeface="Calibri" panose="020F0502020204030204" pitchFamily="34" charset="0"/>
                  </a:rPr>
                  <a:t>Θα ορίσουμε δυαδικές μεταβλητές </a:t>
                </a:r>
                <a14:m>
                  <m:oMath xmlns:m="http://schemas.openxmlformats.org/officeDocument/2006/math">
                    <m:sSub>
                      <m:sSubPr>
                        <m:ctrlPr>
                          <a:rPr lang="en-GB" sz="12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2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200" i="1">
                            <a:effectLst/>
                            <a:latin typeface="Cambria Math" panose="02040503050406030204" pitchFamily="18" charset="0"/>
                            <a:ea typeface="Times New Roman" panose="02020603050405020304" pitchFamily="18" charset="0"/>
                            <a:cs typeface="Calibri" panose="020F0502020204030204" pitchFamily="34" charset="0"/>
                          </a:rPr>
                          <m:t>𝑖𝑗𝑘</m:t>
                        </m:r>
                      </m:sub>
                    </m:sSub>
                  </m:oMath>
                </a14:m>
                <a:r>
                  <a:rPr lang="el-GR" sz="1200" dirty="0">
                    <a:effectLst/>
                    <a:latin typeface="Calibri" panose="020F0502020204030204" pitchFamily="34" charset="0"/>
                    <a:ea typeface="Times New Roman" panose="02020603050405020304" pitchFamily="18" charset="0"/>
                    <a:cs typeface="Calibri" panose="020F0502020204030204" pitchFamily="34" charset="0"/>
                  </a:rPr>
                  <a:t>​ όπου:</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SzPts val="1000"/>
                  <a:buFont typeface="Courier New" panose="02070309020205020404" pitchFamily="49" charset="0"/>
                  <a:buChar char="o"/>
                  <a:tabLst>
                    <a:tab pos="457200" algn="l"/>
                  </a:tabLst>
                </a:pPr>
                <a14:m>
                  <m:oMath xmlns:m="http://schemas.openxmlformats.org/officeDocument/2006/math">
                    <m:r>
                      <a:rPr lang="en-GB" sz="1200" i="1">
                        <a:effectLst/>
                        <a:latin typeface="Cambria Math" panose="02040503050406030204" pitchFamily="18" charset="0"/>
                        <a:ea typeface="Times New Roman" panose="02020603050405020304" pitchFamily="18" charset="0"/>
                        <a:cs typeface="Calibri" panose="020F0502020204030204" pitchFamily="34" charset="0"/>
                      </a:rPr>
                      <m:t>𝑖</m:t>
                    </m:r>
                  </m:oMath>
                </a14:m>
                <a:r>
                  <a:rPr lang="el-GR" sz="1200" dirty="0">
                    <a:effectLst/>
                    <a:latin typeface="Calibri" panose="020F0502020204030204" pitchFamily="34" charset="0"/>
                    <a:ea typeface="Times New Roman" panose="02020603050405020304" pitchFamily="18" charset="0"/>
                    <a:cs typeface="Calibri" panose="020F0502020204030204" pitchFamily="34" charset="0"/>
                  </a:rPr>
                  <a:t> είναι ο δείκτης της γραμμής (1 έως 9)</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SzPts val="1000"/>
                  <a:buFont typeface="Courier New" panose="02070309020205020404" pitchFamily="49" charset="0"/>
                  <a:buChar char="o"/>
                  <a:tabLst>
                    <a:tab pos="457200" algn="l"/>
                  </a:tabLst>
                </a:pPr>
                <a14:m>
                  <m:oMath xmlns:m="http://schemas.openxmlformats.org/officeDocument/2006/math">
                    <m:r>
                      <a:rPr lang="en-GB" sz="1200" i="1">
                        <a:effectLst/>
                        <a:latin typeface="Cambria Math" panose="02040503050406030204" pitchFamily="18" charset="0"/>
                        <a:ea typeface="Times New Roman" panose="02020603050405020304" pitchFamily="18" charset="0"/>
                        <a:cs typeface="Calibri" panose="020F0502020204030204" pitchFamily="34" charset="0"/>
                      </a:rPr>
                      <m:t>𝑗</m:t>
                    </m:r>
                  </m:oMath>
                </a14:m>
                <a:r>
                  <a:rPr lang="el-GR" sz="1200" dirty="0">
                    <a:effectLst/>
                    <a:latin typeface="Calibri" panose="020F0502020204030204" pitchFamily="34" charset="0"/>
                    <a:ea typeface="Times New Roman" panose="02020603050405020304" pitchFamily="18" charset="0"/>
                    <a:cs typeface="Calibri" panose="020F0502020204030204" pitchFamily="34" charset="0"/>
                  </a:rPr>
                  <a:t> είναι ο δείκτης της στήλης (1 έως 9)</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SzPts val="1000"/>
                  <a:buFont typeface="Courier New" panose="02070309020205020404" pitchFamily="49" charset="0"/>
                  <a:buChar char="o"/>
                  <a:tabLst>
                    <a:tab pos="457200" algn="l"/>
                  </a:tabLst>
                </a:pPr>
                <a14:m>
                  <m:oMath xmlns:m="http://schemas.openxmlformats.org/officeDocument/2006/math">
                    <m:r>
                      <a:rPr lang="en-GB" sz="1200" i="1">
                        <a:effectLst/>
                        <a:latin typeface="Cambria Math" panose="02040503050406030204" pitchFamily="18" charset="0"/>
                        <a:ea typeface="Times New Roman" panose="02020603050405020304" pitchFamily="18" charset="0"/>
                        <a:cs typeface="Calibri" panose="020F0502020204030204" pitchFamily="34" charset="0"/>
                      </a:rPr>
                      <m:t>𝑘</m:t>
                    </m:r>
                  </m:oMath>
                </a14:m>
                <a:r>
                  <a:rPr lang="el-GR" sz="1200" dirty="0">
                    <a:effectLst/>
                    <a:latin typeface="Calibri" panose="020F0502020204030204" pitchFamily="34" charset="0"/>
                    <a:ea typeface="Times New Roman" panose="02020603050405020304" pitchFamily="18" charset="0"/>
                    <a:cs typeface="Calibri" panose="020F0502020204030204" pitchFamily="34" charset="0"/>
                  </a:rPr>
                  <a:t> είναι ο αριθμός που τοποθετείται στο κελί (1 έως 9)</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l-GR" sz="1200" kern="0" dirty="0">
                    <a:effectLst/>
                    <a:latin typeface="Calibri" panose="020F0502020204030204" pitchFamily="34" charset="0"/>
                    <a:ea typeface="Times New Roman" panose="02020603050405020304" pitchFamily="18" charset="0"/>
                  </a:rPr>
                  <a:t>Η </a:t>
                </a:r>
                <a14:m>
                  <m:oMath xmlns:m="http://schemas.openxmlformats.org/officeDocument/2006/math">
                    <m:sSub>
                      <m:sSubPr>
                        <m:ctrlPr>
                          <a:rPr lang="en-GB" sz="12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GB" sz="1200" i="1" kern="0">
                            <a:effectLst/>
                            <a:latin typeface="Cambria Math" panose="02040503050406030204" pitchFamily="18" charset="0"/>
                            <a:ea typeface="Times New Roman" panose="02020603050405020304" pitchFamily="18" charset="0"/>
                            <a:cs typeface="Calibri" panose="020F0502020204030204" pitchFamily="34" charset="0"/>
                          </a:rPr>
                          <m:t>𝑥</m:t>
                        </m:r>
                      </m:e>
                      <m:sub>
                        <m:r>
                          <a:rPr lang="en-GB" sz="1200" i="1" kern="0">
                            <a:effectLst/>
                            <a:latin typeface="Cambria Math" panose="02040503050406030204" pitchFamily="18" charset="0"/>
                            <a:ea typeface="Times New Roman" panose="02020603050405020304" pitchFamily="18" charset="0"/>
                            <a:cs typeface="Calibri" panose="020F0502020204030204" pitchFamily="34" charset="0"/>
                          </a:rPr>
                          <m:t>𝑖𝑗𝑘</m:t>
                        </m:r>
                      </m:sub>
                    </m:sSub>
                  </m:oMath>
                </a14:m>
                <a:r>
                  <a:rPr lang="el-GR" sz="1200" kern="0" dirty="0">
                    <a:effectLst/>
                    <a:latin typeface="Calibri" panose="020F0502020204030204" pitchFamily="34" charset="0"/>
                    <a:ea typeface="Times New Roman" panose="02020603050405020304" pitchFamily="18" charset="0"/>
                  </a:rPr>
                  <a:t>​ θα είναι 1 αν ο αριθμός </a:t>
                </a:r>
                <a:r>
                  <a:rPr lang="en-GB" sz="1200" kern="0" dirty="0">
                    <a:effectLst/>
                    <a:latin typeface="Calibri" panose="020F0502020204030204" pitchFamily="34" charset="0"/>
                    <a:ea typeface="Times New Roman" panose="02020603050405020304" pitchFamily="18" charset="0"/>
                  </a:rPr>
                  <a:t>k</a:t>
                </a:r>
                <a:r>
                  <a:rPr lang="el-GR" sz="1200" kern="0" dirty="0">
                    <a:effectLst/>
                    <a:latin typeface="Calibri" panose="020F0502020204030204" pitchFamily="34" charset="0"/>
                    <a:ea typeface="Times New Roman" panose="02020603050405020304" pitchFamily="18" charset="0"/>
                  </a:rPr>
                  <a:t> τοποθετείται στο κελί </a:t>
                </a:r>
                <a14:m>
                  <m:oMath xmlns:m="http://schemas.openxmlformats.org/officeDocument/2006/math">
                    <m:r>
                      <a:rPr lang="el-GR" sz="1200" i="1" kern="0">
                        <a:effectLst/>
                        <a:latin typeface="Cambria Math" panose="02040503050406030204" pitchFamily="18" charset="0"/>
                        <a:ea typeface="Times New Roman" panose="02020603050405020304" pitchFamily="18" charset="0"/>
                        <a:cs typeface="Calibri" panose="020F0502020204030204" pitchFamily="34" charset="0"/>
                      </a:rPr>
                      <m:t>(</m:t>
                    </m:r>
                    <m:r>
                      <a:rPr lang="en-GB" sz="1200" i="1" kern="0">
                        <a:effectLst/>
                        <a:latin typeface="Cambria Math" panose="02040503050406030204" pitchFamily="18" charset="0"/>
                        <a:ea typeface="Times New Roman" panose="02020603050405020304" pitchFamily="18" charset="0"/>
                        <a:cs typeface="Calibri" panose="020F0502020204030204" pitchFamily="34" charset="0"/>
                      </a:rPr>
                      <m:t>𝑖</m:t>
                    </m:r>
                    <m:r>
                      <a:rPr lang="el-GR" sz="1200" i="1" kern="0">
                        <a:effectLst/>
                        <a:latin typeface="Cambria Math" panose="02040503050406030204" pitchFamily="18" charset="0"/>
                        <a:ea typeface="Times New Roman" panose="02020603050405020304" pitchFamily="18" charset="0"/>
                        <a:cs typeface="Calibri" panose="020F0502020204030204" pitchFamily="34" charset="0"/>
                      </a:rPr>
                      <m:t>,</m:t>
                    </m:r>
                    <m:r>
                      <a:rPr lang="en-GB" sz="1200" i="1" kern="0">
                        <a:effectLst/>
                        <a:latin typeface="Cambria Math" panose="02040503050406030204" pitchFamily="18" charset="0"/>
                        <a:ea typeface="Times New Roman" panose="02020603050405020304" pitchFamily="18" charset="0"/>
                        <a:cs typeface="Calibri" panose="020F0502020204030204" pitchFamily="34" charset="0"/>
                      </a:rPr>
                      <m:t>𝑗</m:t>
                    </m:r>
                    <m:r>
                      <a:rPr lang="el-GR" sz="1200" i="1" kern="0">
                        <a:effectLst/>
                        <a:latin typeface="Cambria Math" panose="02040503050406030204" pitchFamily="18" charset="0"/>
                        <a:ea typeface="Times New Roman" panose="02020603050405020304" pitchFamily="18" charset="0"/>
                        <a:cs typeface="Calibri" panose="020F0502020204030204" pitchFamily="34" charset="0"/>
                      </a:rPr>
                      <m:t>)</m:t>
                    </m:r>
                  </m:oMath>
                </a14:m>
                <a:r>
                  <a:rPr lang="el-GR" sz="1200" kern="0" dirty="0">
                    <a:effectLst/>
                    <a:latin typeface="Calibri" panose="020F0502020204030204" pitchFamily="34" charset="0"/>
                    <a:ea typeface="Times New Roman" panose="02020603050405020304" pitchFamily="18" charset="0"/>
                  </a:rPr>
                  <a:t>, και 0 διαφορετικά.</a:t>
                </a:r>
                <a:r>
                  <a:rPr lang="en-GB" sz="1200" dirty="0">
                    <a:effectLst/>
                  </a:rPr>
                  <a:t> </a:t>
                </a:r>
                <a:endParaRPr lang="el-GR" sz="1200" dirty="0">
                  <a:effectLst/>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Box 9">
                <a:extLst>
                  <a:ext uri="{FF2B5EF4-FFF2-40B4-BE49-F238E27FC236}">
                    <a16:creationId xmlns:a16="http://schemas.microsoft.com/office/drawing/2014/main" id="{211FE484-392D-1460-540C-CC2EAF78B2BC}"/>
                  </a:ext>
                </a:extLst>
              </p:cNvPr>
              <p:cNvSpPr txBox="1">
                <a:spLocks noRot="1" noChangeAspect="1" noMove="1" noResize="1" noEditPoints="1" noAdjustHandles="1" noChangeArrowheads="1" noChangeShapeType="1" noTextEdit="1"/>
              </p:cNvSpPr>
              <p:nvPr/>
            </p:nvSpPr>
            <p:spPr>
              <a:xfrm>
                <a:off x="8354938" y="974421"/>
                <a:ext cx="2987749" cy="1968744"/>
              </a:xfrm>
              <a:prstGeom prst="rect">
                <a:avLst/>
              </a:prstGeom>
              <a:blipFill>
                <a:blip r:embed="rId3"/>
                <a:stretch>
                  <a:fillRect l="-424" b="-128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7D613EF6-11F1-33F9-2299-B038A5B68C06}"/>
                  </a:ext>
                </a:extLst>
              </p:cNvPr>
              <p:cNvSpPr txBox="1"/>
              <p:nvPr/>
            </p:nvSpPr>
            <p:spPr>
              <a:xfrm>
                <a:off x="986066" y="3615668"/>
                <a:ext cx="7291950" cy="2898870"/>
              </a:xfrm>
              <a:prstGeom prst="rect">
                <a:avLst/>
              </a:prstGeom>
              <a:noFill/>
            </p:spPr>
            <p:txBody>
              <a:bodyPr wrap="square" rtlCol="0">
                <a:spAutoFit/>
              </a:bodyPr>
              <a:lstStyle/>
              <a:p>
                <a:pPr marL="285750" lvl="0" indent="-285750">
                  <a:buFont typeface="Arial" panose="020B0604020202020204" pitchFamily="34" charset="0"/>
                  <a:buChar char="•"/>
                </a:pPr>
                <a:r>
                  <a:rPr lang="el-GR" sz="1200" b="1"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Περιορισμοί:</a:t>
                </a:r>
              </a:p>
              <a:p>
                <a:pPr lvl="0" algn="just"/>
                <a:r>
                  <a:rPr lang="el-GR" sz="1200" b="1" dirty="0">
                    <a:solidFill>
                      <a:schemeClr val="bg1">
                        <a:lumMod val="50000"/>
                        <a:lumOff val="50000"/>
                      </a:schemeClr>
                    </a:solidFill>
                    <a:effectLst/>
                    <a:latin typeface="Calibri" panose="020F0502020204030204" pitchFamily="34" charset="0"/>
                    <a:ea typeface="Calibri" panose="020F0502020204030204" pitchFamily="34" charset="0"/>
                    <a:cs typeface="Calibri" panose="020F0502020204030204" pitchFamily="34" charset="0"/>
                  </a:rPr>
                  <a:t>Περιορισμοί κελιών:</a:t>
                </a:r>
                <a:r>
                  <a:rPr lang="el-GR" sz="1200" dirty="0">
                    <a:solidFill>
                      <a:schemeClr val="bg1">
                        <a:lumMod val="50000"/>
                        <a:lumOff val="50000"/>
                      </a:schemeClr>
                    </a:solidFill>
                    <a:effectLst/>
                    <a:latin typeface="Calibri" panose="020F0502020204030204" pitchFamily="34" charset="0"/>
                    <a:ea typeface="Calibri" panose="020F0502020204030204" pitchFamily="34" charset="0"/>
                    <a:cs typeface="Calibri" panose="020F0502020204030204" pitchFamily="34" charset="0"/>
                  </a:rPr>
                  <a:t> </a:t>
                </a:r>
                <a:r>
                  <a:rPr lang="el-GR" sz="1200" dirty="0">
                    <a:effectLst/>
                    <a:latin typeface="Calibri" panose="020F0502020204030204" pitchFamily="34" charset="0"/>
                    <a:ea typeface="Calibri" panose="020F0502020204030204" pitchFamily="34" charset="0"/>
                    <a:cs typeface="Calibri" panose="020F0502020204030204" pitchFamily="34" charset="0"/>
                  </a:rPr>
                  <a:t>Βεβαιωνόμαστε ότι κάθε κελί περιέχει ακριβώς ένα ψηφίο. Αυτό μπορεί να εκφραστεί ως περιορισμός που αθροίζει τις δυαδικές μεταβλητές για κάθε κελί και το άθροισμα πρέπει να ισούται με 1.</a:t>
                </a:r>
                <a:endParaRPr lang="en-US" sz="1200" dirty="0">
                  <a:latin typeface="Calibri" panose="020F0502020204030204" pitchFamily="34" charset="0"/>
                  <a:ea typeface="Calibri" panose="020F0502020204030204" pitchFamily="34" charset="0"/>
                  <a:cs typeface="Calibri" panose="020F0502020204030204" pitchFamily="34" charset="0"/>
                </a:endParaRPr>
              </a:p>
              <a:p>
                <a:pPr lvl="0" algn="just"/>
                <a14:m>
                  <m:oMath xmlns:m="http://schemas.openxmlformats.org/officeDocument/2006/math">
                    <m:nary>
                      <m:naryPr>
                        <m:chr m:val="∑"/>
                        <m:limLoc m:val="subSup"/>
                        <m:ctrlPr>
                          <a:rPr lang="en-GB" sz="1200" i="1" smtClean="0">
                            <a:effectLst/>
                            <a:latin typeface="Cambria Math" panose="02040503050406030204" pitchFamily="18" charset="0"/>
                            <a:cs typeface="Calibri" panose="020F0502020204030204" pitchFamily="34" charset="0"/>
                          </a:rPr>
                        </m:ctrlPr>
                      </m:naryPr>
                      <m:sub>
                        <m:r>
                          <a:rPr lang="el-GR" sz="1200" i="1" kern="0">
                            <a:effectLst/>
                            <a:latin typeface="Cambria Math" panose="02040503050406030204" pitchFamily="18" charset="0"/>
                            <a:ea typeface="Calibri" panose="020F0502020204030204" pitchFamily="34" charset="0"/>
                            <a:cs typeface="Calibri" panose="020F0502020204030204" pitchFamily="34" charset="0"/>
                          </a:rPr>
                          <m:t>𝑘</m:t>
                        </m:r>
                        <m:r>
                          <a:rPr lang="el-GR" sz="1200" i="1" kern="0">
                            <a:effectLst/>
                            <a:latin typeface="Cambria Math" panose="02040503050406030204" pitchFamily="18" charset="0"/>
                            <a:ea typeface="Calibri" panose="020F0502020204030204" pitchFamily="34" charset="0"/>
                            <a:cs typeface="Calibri" panose="020F0502020204030204" pitchFamily="34" charset="0"/>
                          </a:rPr>
                          <m:t>=1</m:t>
                        </m:r>
                      </m:sub>
                      <m:sup>
                        <m:r>
                          <a:rPr lang="el-GR" sz="1200" i="1" kern="0">
                            <a:effectLst/>
                            <a:latin typeface="Cambria Math" panose="02040503050406030204" pitchFamily="18" charset="0"/>
                            <a:ea typeface="Calibri" panose="020F0502020204030204" pitchFamily="34" charset="0"/>
                            <a:cs typeface="Calibri" panose="020F0502020204030204" pitchFamily="34" charset="0"/>
                          </a:rPr>
                          <m:t>9</m:t>
                        </m:r>
                      </m:sup>
                      <m:e>
                        <m:sSub>
                          <m:sSubPr>
                            <m:ctrlPr>
                              <a:rPr lang="en-GB" sz="1200" i="1">
                                <a:effectLst/>
                                <a:latin typeface="Cambria Math" panose="02040503050406030204" pitchFamily="18" charset="0"/>
                                <a:cs typeface="Calibri" panose="020F0502020204030204" pitchFamily="34" charset="0"/>
                              </a:rPr>
                            </m:ctrlPr>
                          </m:sSubPr>
                          <m:e>
                            <m:r>
                              <a:rPr lang="el-GR" sz="1200" i="1" kern="0">
                                <a:effectLst/>
                                <a:latin typeface="Cambria Math" panose="02040503050406030204" pitchFamily="18" charset="0"/>
                                <a:ea typeface="Calibri" panose="020F0502020204030204" pitchFamily="34" charset="0"/>
                                <a:cs typeface="Calibri" panose="020F0502020204030204" pitchFamily="34" charset="0"/>
                              </a:rPr>
                              <m:t>𝑥</m:t>
                            </m:r>
                          </m:e>
                          <m:sub>
                            <m:r>
                              <a:rPr lang="el-GR" sz="1200" i="1" kern="0">
                                <a:effectLst/>
                                <a:latin typeface="Cambria Math" panose="02040503050406030204" pitchFamily="18" charset="0"/>
                                <a:ea typeface="Calibri" panose="020F0502020204030204" pitchFamily="34" charset="0"/>
                                <a:cs typeface="Calibri" panose="020F0502020204030204" pitchFamily="34" charset="0"/>
                              </a:rPr>
                              <m:t>𝑖𝑗𝑘</m:t>
                            </m:r>
                          </m:sub>
                        </m:sSub>
                        <m:r>
                          <a:rPr lang="el-GR" sz="1200" i="1" kern="0">
                            <a:effectLst/>
                            <a:latin typeface="Cambria Math" panose="02040503050406030204" pitchFamily="18" charset="0"/>
                            <a:ea typeface="Calibri" panose="020F0502020204030204" pitchFamily="34" charset="0"/>
                            <a:cs typeface="Calibri" panose="020F0502020204030204" pitchFamily="34" charset="0"/>
                          </a:rPr>
                          <m:t>=1, ∀</m:t>
                        </m:r>
                        <m:r>
                          <a:rPr lang="el-GR" sz="1200" i="1" kern="0">
                            <a:effectLst/>
                            <a:latin typeface="Cambria Math" panose="02040503050406030204" pitchFamily="18" charset="0"/>
                            <a:ea typeface="Calibri" panose="020F0502020204030204" pitchFamily="34" charset="0"/>
                            <a:cs typeface="Calibri" panose="020F0502020204030204" pitchFamily="34" charset="0"/>
                          </a:rPr>
                          <m:t>𝑖</m:t>
                        </m:r>
                        <m:r>
                          <a:rPr lang="el-GR" sz="1200" i="1" kern="0">
                            <a:effectLst/>
                            <a:latin typeface="Cambria Math" panose="02040503050406030204" pitchFamily="18" charset="0"/>
                            <a:ea typeface="Calibri" panose="020F0502020204030204" pitchFamily="34" charset="0"/>
                            <a:cs typeface="Calibri" panose="020F0502020204030204" pitchFamily="34" charset="0"/>
                          </a:rPr>
                          <m:t>,</m:t>
                        </m:r>
                        <m:r>
                          <a:rPr lang="el-GR" sz="1200" i="1" kern="0">
                            <a:effectLst/>
                            <a:latin typeface="Cambria Math" panose="02040503050406030204" pitchFamily="18" charset="0"/>
                            <a:ea typeface="Calibri" panose="020F0502020204030204" pitchFamily="34" charset="0"/>
                            <a:cs typeface="Calibri" panose="020F0502020204030204" pitchFamily="34" charset="0"/>
                          </a:rPr>
                          <m:t>𝑗</m:t>
                        </m:r>
                      </m:e>
                    </m:nary>
                  </m:oMath>
                </a14:m>
                <a:r>
                  <a:rPr lang="en-GB" sz="1200" dirty="0">
                    <a:effectLst/>
                  </a:rPr>
                  <a:t> </a:t>
                </a:r>
                <a:endParaRPr lang="el-GR" sz="1200" dirty="0">
                  <a:latin typeface="Calibri" panose="020F0502020204030204" pitchFamily="34" charset="0"/>
                  <a:ea typeface="Calibri" panose="020F0502020204030204" pitchFamily="34" charset="0"/>
                  <a:cs typeface="Calibri" panose="020F0502020204030204" pitchFamily="34" charset="0"/>
                </a:endParaRPr>
              </a:p>
              <a:p>
                <a:pPr lvl="0" algn="just"/>
                <a:r>
                  <a:rPr lang="el-GR" sz="1200" b="1" dirty="0">
                    <a:solidFill>
                      <a:schemeClr val="bg1">
                        <a:lumMod val="50000"/>
                        <a:lumOff val="50000"/>
                      </a:schemeClr>
                    </a:solidFill>
                    <a:effectLst/>
                    <a:latin typeface="Calibri" panose="020F0502020204030204" pitchFamily="34" charset="0"/>
                    <a:ea typeface="Calibri" panose="020F0502020204030204" pitchFamily="34" charset="0"/>
                    <a:cs typeface="Calibri" panose="020F0502020204030204" pitchFamily="34" charset="0"/>
                  </a:rPr>
                  <a:t>Περιορισμοί γραμμής:</a:t>
                </a:r>
                <a:r>
                  <a:rPr lang="el-GR" sz="1200" b="1" dirty="0">
                    <a:solidFill>
                      <a:schemeClr val="bg1">
                        <a:lumMod val="50000"/>
                        <a:lumOff val="50000"/>
                      </a:schemeClr>
                    </a:solidFill>
                    <a:latin typeface="Calibri" panose="020F0502020204030204" pitchFamily="34" charset="0"/>
                    <a:ea typeface="Calibri" panose="020F0502020204030204" pitchFamily="34" charset="0"/>
                    <a:cs typeface="Calibri" panose="020F0502020204030204" pitchFamily="34" charset="0"/>
                  </a:rPr>
                  <a:t> </a:t>
                </a:r>
                <a:r>
                  <a:rPr lang="el-GR" sz="1200" dirty="0">
                    <a:effectLst/>
                    <a:latin typeface="Calibri" panose="020F0502020204030204" pitchFamily="34" charset="0"/>
                    <a:ea typeface="Calibri" panose="020F0502020204030204" pitchFamily="34" charset="0"/>
                    <a:cs typeface="Calibri" panose="020F0502020204030204" pitchFamily="34" charset="0"/>
                  </a:rPr>
                  <a:t>Βεβαιωνόμαστε ότι κάθε ψηφίο εμφανίζεται ακριβώς μία φορά σε κάθε σειρά. Αυτό μπορεί να εκφραστεί ως περιορισμοί που διασφαλίζουν ότι το άθροισμα των δυαδικών μεταβλητών για κάθε ψηφίο σε κάθε γραμμή ισούται με 1.</a:t>
                </a:r>
                <a:endParaRPr lang="en-US" sz="1200" dirty="0">
                  <a:latin typeface="Calibri" panose="020F0502020204030204" pitchFamily="34" charset="0"/>
                  <a:ea typeface="Calibri" panose="020F0502020204030204" pitchFamily="34" charset="0"/>
                  <a:cs typeface="Calibri" panose="020F0502020204030204" pitchFamily="34" charset="0"/>
                </a:endParaRPr>
              </a:p>
              <a:p>
                <a:pPr lvl="0" algn="just"/>
                <a14:m>
                  <m:oMath xmlns:m="http://schemas.openxmlformats.org/officeDocument/2006/math">
                    <m:nary>
                      <m:naryPr>
                        <m:chr m:val="∑"/>
                        <m:limLoc m:val="subSup"/>
                        <m:ctrlPr>
                          <a:rPr lang="en-GB" sz="1200" i="1" smtClean="0">
                            <a:effectLst/>
                            <a:latin typeface="Cambria Math" panose="02040503050406030204" pitchFamily="18" charset="0"/>
                            <a:cs typeface="Calibri" panose="020F0502020204030204" pitchFamily="34" charset="0"/>
                          </a:rPr>
                        </m:ctrlPr>
                      </m:naryPr>
                      <m:sub>
                        <m:r>
                          <a:rPr lang="el-GR" sz="1200" i="1" kern="0">
                            <a:effectLst/>
                            <a:latin typeface="Cambria Math" panose="02040503050406030204" pitchFamily="18" charset="0"/>
                            <a:ea typeface="Calibri" panose="020F0502020204030204" pitchFamily="34" charset="0"/>
                            <a:cs typeface="Calibri" panose="020F0502020204030204" pitchFamily="34" charset="0"/>
                          </a:rPr>
                          <m:t>𝑗</m:t>
                        </m:r>
                        <m:r>
                          <a:rPr lang="el-GR" sz="1200" i="1" kern="0">
                            <a:effectLst/>
                            <a:latin typeface="Cambria Math" panose="02040503050406030204" pitchFamily="18" charset="0"/>
                            <a:ea typeface="Calibri" panose="020F0502020204030204" pitchFamily="34" charset="0"/>
                            <a:cs typeface="Calibri" panose="020F0502020204030204" pitchFamily="34" charset="0"/>
                          </a:rPr>
                          <m:t>=1</m:t>
                        </m:r>
                      </m:sub>
                      <m:sup>
                        <m:r>
                          <a:rPr lang="el-GR" sz="1200" i="1" kern="0">
                            <a:effectLst/>
                            <a:latin typeface="Cambria Math" panose="02040503050406030204" pitchFamily="18" charset="0"/>
                            <a:ea typeface="Calibri" panose="020F0502020204030204" pitchFamily="34" charset="0"/>
                            <a:cs typeface="Calibri" panose="020F0502020204030204" pitchFamily="34" charset="0"/>
                          </a:rPr>
                          <m:t>9</m:t>
                        </m:r>
                      </m:sup>
                      <m:e>
                        <m:sSub>
                          <m:sSubPr>
                            <m:ctrlPr>
                              <a:rPr lang="en-GB" sz="1200" i="1">
                                <a:effectLst/>
                                <a:latin typeface="Cambria Math" panose="02040503050406030204" pitchFamily="18" charset="0"/>
                                <a:cs typeface="Calibri" panose="020F0502020204030204" pitchFamily="34" charset="0"/>
                              </a:rPr>
                            </m:ctrlPr>
                          </m:sSubPr>
                          <m:e>
                            <m:r>
                              <a:rPr lang="el-GR" sz="1200" i="1" kern="0">
                                <a:effectLst/>
                                <a:latin typeface="Cambria Math" panose="02040503050406030204" pitchFamily="18" charset="0"/>
                                <a:ea typeface="Calibri" panose="020F0502020204030204" pitchFamily="34" charset="0"/>
                                <a:cs typeface="Calibri" panose="020F0502020204030204" pitchFamily="34" charset="0"/>
                              </a:rPr>
                              <m:t>𝑥</m:t>
                            </m:r>
                          </m:e>
                          <m:sub>
                            <m:r>
                              <a:rPr lang="el-GR" sz="1200" i="1" kern="0">
                                <a:effectLst/>
                                <a:latin typeface="Cambria Math" panose="02040503050406030204" pitchFamily="18" charset="0"/>
                                <a:ea typeface="Calibri" panose="020F0502020204030204" pitchFamily="34" charset="0"/>
                                <a:cs typeface="Calibri" panose="020F0502020204030204" pitchFamily="34" charset="0"/>
                              </a:rPr>
                              <m:t>𝑖𝑗𝑘</m:t>
                            </m:r>
                          </m:sub>
                        </m:sSub>
                        <m:r>
                          <a:rPr lang="el-GR" sz="1200" i="1" kern="0">
                            <a:effectLst/>
                            <a:latin typeface="Cambria Math" panose="02040503050406030204" pitchFamily="18" charset="0"/>
                            <a:ea typeface="Calibri" panose="020F0502020204030204" pitchFamily="34" charset="0"/>
                            <a:cs typeface="Calibri" panose="020F0502020204030204" pitchFamily="34" charset="0"/>
                          </a:rPr>
                          <m:t>=1, ∀</m:t>
                        </m:r>
                        <m:r>
                          <a:rPr lang="el-GR" sz="1200" i="1" kern="0">
                            <a:effectLst/>
                            <a:latin typeface="Cambria Math" panose="02040503050406030204" pitchFamily="18" charset="0"/>
                            <a:ea typeface="Calibri" panose="020F0502020204030204" pitchFamily="34" charset="0"/>
                            <a:cs typeface="Calibri" panose="020F0502020204030204" pitchFamily="34" charset="0"/>
                          </a:rPr>
                          <m:t>𝑖</m:t>
                        </m:r>
                        <m:r>
                          <a:rPr lang="el-GR" sz="1200" i="1" kern="0">
                            <a:effectLst/>
                            <a:latin typeface="Cambria Math" panose="02040503050406030204" pitchFamily="18" charset="0"/>
                            <a:ea typeface="Calibri" panose="020F0502020204030204" pitchFamily="34" charset="0"/>
                            <a:cs typeface="Calibri" panose="020F0502020204030204" pitchFamily="34" charset="0"/>
                          </a:rPr>
                          <m:t>,</m:t>
                        </m:r>
                        <m:r>
                          <a:rPr lang="el-GR" sz="1200" i="1" kern="0">
                            <a:effectLst/>
                            <a:latin typeface="Cambria Math" panose="02040503050406030204" pitchFamily="18" charset="0"/>
                            <a:ea typeface="Calibri" panose="020F0502020204030204" pitchFamily="34" charset="0"/>
                            <a:cs typeface="Calibri" panose="020F0502020204030204" pitchFamily="34" charset="0"/>
                          </a:rPr>
                          <m:t>𝑘</m:t>
                        </m:r>
                      </m:e>
                    </m:nary>
                  </m:oMath>
                </a14:m>
                <a:r>
                  <a:rPr lang="en-GB" sz="1200" dirty="0">
                    <a:effectLst/>
                  </a:rPr>
                  <a:t> </a:t>
                </a:r>
                <a:endParaRPr lang="en-GB" sz="1200" dirty="0">
                  <a:effectLst/>
                  <a:latin typeface="Calibri" panose="020F0502020204030204" pitchFamily="34" charset="0"/>
                  <a:ea typeface="Calibri" panose="020F0502020204030204" pitchFamily="34" charset="0"/>
                  <a:cs typeface="Calibri" panose="020F0502020204030204" pitchFamily="34" charset="0"/>
                </a:endParaRPr>
              </a:p>
              <a:p>
                <a:pPr lvl="0" algn="just"/>
                <a:r>
                  <a:rPr lang="el-GR" sz="1200" b="1" dirty="0">
                    <a:solidFill>
                      <a:schemeClr val="bg1">
                        <a:lumMod val="50000"/>
                        <a:lumOff val="50000"/>
                      </a:schemeClr>
                    </a:solidFill>
                    <a:effectLst/>
                    <a:latin typeface="Calibri" panose="020F0502020204030204" pitchFamily="34" charset="0"/>
                    <a:ea typeface="Calibri" panose="020F0502020204030204" pitchFamily="34" charset="0"/>
                    <a:cs typeface="Calibri" panose="020F0502020204030204" pitchFamily="34" charset="0"/>
                  </a:rPr>
                  <a:t>Περιορισμοί στήλης:</a:t>
                </a:r>
                <a:r>
                  <a:rPr lang="el-GR" sz="1200" dirty="0">
                    <a:solidFill>
                      <a:schemeClr val="bg1">
                        <a:lumMod val="50000"/>
                        <a:lumOff val="50000"/>
                      </a:schemeClr>
                    </a:solidFill>
                    <a:effectLst/>
                    <a:latin typeface="Calibri" panose="020F0502020204030204" pitchFamily="34" charset="0"/>
                    <a:ea typeface="Calibri" panose="020F0502020204030204" pitchFamily="34" charset="0"/>
                    <a:cs typeface="Calibri" panose="020F0502020204030204" pitchFamily="34" charset="0"/>
                  </a:rPr>
                  <a:t> </a:t>
                </a:r>
                <a:r>
                  <a:rPr lang="el-GR" sz="1200" dirty="0">
                    <a:effectLst/>
                    <a:latin typeface="Calibri" panose="020F0502020204030204" pitchFamily="34" charset="0"/>
                    <a:ea typeface="Calibri" panose="020F0502020204030204" pitchFamily="34" charset="0"/>
                    <a:cs typeface="Calibri" panose="020F0502020204030204" pitchFamily="34" charset="0"/>
                  </a:rPr>
                  <a:t>Βεβαιωνόμαστε ότι κάθε ψηφίο εμφανίζεται ακριβώς μία φορά σε κάθε στήλη, παρόμοια με τους περιορισμούς σειρών.</a:t>
                </a:r>
                <a:endParaRPr lang="en-US" sz="1200" dirty="0">
                  <a:latin typeface="Calibri" panose="020F0502020204030204" pitchFamily="34" charset="0"/>
                  <a:ea typeface="Calibri" panose="020F0502020204030204" pitchFamily="34" charset="0"/>
                  <a:cs typeface="Calibri" panose="020F0502020204030204" pitchFamily="34" charset="0"/>
                </a:endParaRPr>
              </a:p>
              <a:p>
                <a:pPr lvl="0" algn="just"/>
                <a14:m>
                  <m:oMath xmlns:m="http://schemas.openxmlformats.org/officeDocument/2006/math">
                    <m:nary>
                      <m:naryPr>
                        <m:chr m:val="∑"/>
                        <m:limLoc m:val="subSup"/>
                        <m:ctrlPr>
                          <a:rPr lang="en-GB" sz="1200" i="1" smtClean="0">
                            <a:effectLst/>
                            <a:latin typeface="Cambria Math" panose="02040503050406030204" pitchFamily="18" charset="0"/>
                            <a:cs typeface="Calibri" panose="020F0502020204030204" pitchFamily="34" charset="0"/>
                          </a:rPr>
                        </m:ctrlPr>
                      </m:naryPr>
                      <m:sub>
                        <m:r>
                          <a:rPr lang="el-GR" sz="1200" i="1" kern="0">
                            <a:effectLst/>
                            <a:latin typeface="Cambria Math" panose="02040503050406030204" pitchFamily="18" charset="0"/>
                            <a:ea typeface="Calibri" panose="020F0502020204030204" pitchFamily="34" charset="0"/>
                            <a:cs typeface="Calibri" panose="020F0502020204030204" pitchFamily="34" charset="0"/>
                          </a:rPr>
                          <m:t>𝑖</m:t>
                        </m:r>
                        <m:r>
                          <a:rPr lang="el-GR" sz="1200" i="1" kern="0">
                            <a:effectLst/>
                            <a:latin typeface="Cambria Math" panose="02040503050406030204" pitchFamily="18" charset="0"/>
                            <a:ea typeface="Calibri" panose="020F0502020204030204" pitchFamily="34" charset="0"/>
                            <a:cs typeface="Calibri" panose="020F0502020204030204" pitchFamily="34" charset="0"/>
                          </a:rPr>
                          <m:t>=1</m:t>
                        </m:r>
                      </m:sub>
                      <m:sup>
                        <m:r>
                          <a:rPr lang="el-GR" sz="1200" i="1" kern="0">
                            <a:effectLst/>
                            <a:latin typeface="Cambria Math" panose="02040503050406030204" pitchFamily="18" charset="0"/>
                            <a:ea typeface="Calibri" panose="020F0502020204030204" pitchFamily="34" charset="0"/>
                            <a:cs typeface="Calibri" panose="020F0502020204030204" pitchFamily="34" charset="0"/>
                          </a:rPr>
                          <m:t>9</m:t>
                        </m:r>
                      </m:sup>
                      <m:e>
                        <m:sSub>
                          <m:sSubPr>
                            <m:ctrlPr>
                              <a:rPr lang="en-GB" sz="1200" i="1">
                                <a:effectLst/>
                                <a:latin typeface="Cambria Math" panose="02040503050406030204" pitchFamily="18" charset="0"/>
                                <a:cs typeface="Calibri" panose="020F0502020204030204" pitchFamily="34" charset="0"/>
                              </a:rPr>
                            </m:ctrlPr>
                          </m:sSubPr>
                          <m:e>
                            <m:r>
                              <a:rPr lang="el-GR" sz="1200" i="1" kern="0">
                                <a:effectLst/>
                                <a:latin typeface="Cambria Math" panose="02040503050406030204" pitchFamily="18" charset="0"/>
                                <a:ea typeface="Calibri" panose="020F0502020204030204" pitchFamily="34" charset="0"/>
                                <a:cs typeface="Calibri" panose="020F0502020204030204" pitchFamily="34" charset="0"/>
                              </a:rPr>
                              <m:t>𝑥</m:t>
                            </m:r>
                          </m:e>
                          <m:sub>
                            <m:r>
                              <a:rPr lang="el-GR" sz="1200" i="1" kern="0">
                                <a:effectLst/>
                                <a:latin typeface="Cambria Math" panose="02040503050406030204" pitchFamily="18" charset="0"/>
                                <a:ea typeface="Calibri" panose="020F0502020204030204" pitchFamily="34" charset="0"/>
                                <a:cs typeface="Calibri" panose="020F0502020204030204" pitchFamily="34" charset="0"/>
                              </a:rPr>
                              <m:t>𝑖𝑗𝑘</m:t>
                            </m:r>
                          </m:sub>
                        </m:sSub>
                        <m:r>
                          <a:rPr lang="el-GR" sz="1200" i="1" kern="0">
                            <a:effectLst/>
                            <a:latin typeface="Cambria Math" panose="02040503050406030204" pitchFamily="18" charset="0"/>
                            <a:ea typeface="Calibri" panose="020F0502020204030204" pitchFamily="34" charset="0"/>
                            <a:cs typeface="Calibri" panose="020F0502020204030204" pitchFamily="34" charset="0"/>
                          </a:rPr>
                          <m:t>=1, ∀</m:t>
                        </m:r>
                        <m:r>
                          <a:rPr lang="el-GR" sz="1200" i="1" kern="0">
                            <a:effectLst/>
                            <a:latin typeface="Cambria Math" panose="02040503050406030204" pitchFamily="18" charset="0"/>
                            <a:ea typeface="Calibri" panose="020F0502020204030204" pitchFamily="34" charset="0"/>
                            <a:cs typeface="Calibri" panose="020F0502020204030204" pitchFamily="34" charset="0"/>
                          </a:rPr>
                          <m:t>𝑗</m:t>
                        </m:r>
                        <m:r>
                          <a:rPr lang="el-GR" sz="1200" i="1" kern="0">
                            <a:effectLst/>
                            <a:latin typeface="Cambria Math" panose="02040503050406030204" pitchFamily="18" charset="0"/>
                            <a:ea typeface="Calibri" panose="020F0502020204030204" pitchFamily="34" charset="0"/>
                            <a:cs typeface="Calibri" panose="020F0502020204030204" pitchFamily="34" charset="0"/>
                          </a:rPr>
                          <m:t>,</m:t>
                        </m:r>
                        <m:r>
                          <a:rPr lang="el-GR" sz="1200" i="1" kern="0">
                            <a:effectLst/>
                            <a:latin typeface="Cambria Math" panose="02040503050406030204" pitchFamily="18" charset="0"/>
                            <a:ea typeface="Calibri" panose="020F0502020204030204" pitchFamily="34" charset="0"/>
                            <a:cs typeface="Calibri" panose="020F0502020204030204" pitchFamily="34" charset="0"/>
                          </a:rPr>
                          <m:t>𝑘</m:t>
                        </m:r>
                      </m:e>
                    </m:nary>
                  </m:oMath>
                </a14:m>
                <a:r>
                  <a:rPr lang="en-GB" sz="1200" dirty="0">
                    <a:effectLst/>
                  </a:rPr>
                  <a:t> </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p>
                <a:pPr lvl="0" algn="just"/>
                <a:r>
                  <a:rPr lang="el-GR" sz="1200" b="1" dirty="0">
                    <a:solidFill>
                      <a:schemeClr val="bg1">
                        <a:lumMod val="50000"/>
                        <a:lumOff val="50000"/>
                      </a:schemeClr>
                    </a:solidFill>
                    <a:effectLst/>
                    <a:latin typeface="Calibri" panose="020F0502020204030204" pitchFamily="34" charset="0"/>
                    <a:ea typeface="Calibri" panose="020F0502020204030204" pitchFamily="34" charset="0"/>
                    <a:cs typeface="Calibri" panose="020F0502020204030204" pitchFamily="34" charset="0"/>
                  </a:rPr>
                  <a:t>Περιορισμοί πλαισίου:</a:t>
                </a:r>
                <a:r>
                  <a:rPr lang="el-GR" sz="1200" dirty="0">
                    <a:solidFill>
                      <a:schemeClr val="bg1">
                        <a:lumMod val="50000"/>
                        <a:lumOff val="50000"/>
                      </a:schemeClr>
                    </a:solidFill>
                    <a:effectLst/>
                    <a:latin typeface="Calibri" panose="020F0502020204030204" pitchFamily="34" charset="0"/>
                    <a:ea typeface="Calibri" panose="020F0502020204030204" pitchFamily="34" charset="0"/>
                    <a:cs typeface="Calibri" panose="020F0502020204030204" pitchFamily="34" charset="0"/>
                  </a:rPr>
                  <a:t> </a:t>
                </a:r>
                <a:r>
                  <a:rPr lang="el-GR" sz="1200" dirty="0">
                    <a:effectLst/>
                    <a:latin typeface="Calibri" panose="020F0502020204030204" pitchFamily="34" charset="0"/>
                    <a:ea typeface="Calibri" panose="020F0502020204030204" pitchFamily="34" charset="0"/>
                    <a:cs typeface="Calibri" panose="020F0502020204030204" pitchFamily="34" charset="0"/>
                  </a:rPr>
                  <a:t>Βεβαιωνόμαστε ότι κάθε ψηφίο εμφανίζεται ακριβώς μία φορά σε κάθε πλαίσιο 3x3 (υποπλέγμα), παρόμοια με τους περιορισμούς σειρών και στηλών.</a:t>
                </a:r>
                <a:endParaRPr lang="en-US" sz="1200" dirty="0">
                  <a:latin typeface="Calibri" panose="020F0502020204030204" pitchFamily="34" charset="0"/>
                  <a:ea typeface="Calibri" panose="020F0502020204030204" pitchFamily="34" charset="0"/>
                  <a:cs typeface="Calibri" panose="020F0502020204030204" pitchFamily="34" charset="0"/>
                </a:endParaRPr>
              </a:p>
              <a:p>
                <a:pPr lvl="0" algn="just"/>
                <a14:m>
                  <m:oMath xmlns:m="http://schemas.openxmlformats.org/officeDocument/2006/math">
                    <m:nary>
                      <m:naryPr>
                        <m:chr m:val="∑"/>
                        <m:limLoc m:val="subSup"/>
                        <m:ctrlPr>
                          <a:rPr lang="en-GB" sz="1200" i="1" smtClean="0">
                            <a:effectLst/>
                            <a:latin typeface="Cambria Math" panose="02040503050406030204" pitchFamily="18" charset="0"/>
                            <a:cs typeface="Calibri" panose="020F0502020204030204" pitchFamily="34" charset="0"/>
                          </a:rPr>
                        </m:ctrlPr>
                      </m:naryPr>
                      <m:sub>
                        <m:r>
                          <a:rPr lang="el-GR" sz="1200" i="1" kern="0">
                            <a:effectLst/>
                            <a:latin typeface="Cambria Math" panose="02040503050406030204" pitchFamily="18" charset="0"/>
                            <a:ea typeface="Calibri" panose="020F0502020204030204" pitchFamily="34" charset="0"/>
                            <a:cs typeface="Calibri" panose="020F0502020204030204" pitchFamily="34" charset="0"/>
                          </a:rPr>
                          <m:t>𝑖</m:t>
                        </m:r>
                        <m:r>
                          <a:rPr lang="el-GR" sz="1200" i="1" kern="0">
                            <a:effectLst/>
                            <a:latin typeface="Cambria Math" panose="02040503050406030204" pitchFamily="18" charset="0"/>
                            <a:ea typeface="Calibri" panose="020F0502020204030204" pitchFamily="34" charset="0"/>
                            <a:cs typeface="Calibri" panose="020F0502020204030204" pitchFamily="34" charset="0"/>
                          </a:rPr>
                          <m:t>=</m:t>
                        </m:r>
                        <m:r>
                          <a:rPr lang="el-GR" sz="1200" i="1" kern="0">
                            <a:effectLst/>
                            <a:latin typeface="Cambria Math" panose="02040503050406030204" pitchFamily="18" charset="0"/>
                            <a:ea typeface="Calibri" panose="020F0502020204030204" pitchFamily="34" charset="0"/>
                            <a:cs typeface="Calibri" panose="020F0502020204030204" pitchFamily="34" charset="0"/>
                          </a:rPr>
                          <m:t>𝑟</m:t>
                        </m:r>
                      </m:sub>
                      <m:sup>
                        <m:r>
                          <a:rPr lang="el-GR" sz="1200" i="1" kern="0">
                            <a:effectLst/>
                            <a:latin typeface="Cambria Math" panose="02040503050406030204" pitchFamily="18" charset="0"/>
                            <a:ea typeface="Calibri" panose="020F0502020204030204" pitchFamily="34" charset="0"/>
                            <a:cs typeface="Calibri" panose="020F0502020204030204" pitchFamily="34" charset="0"/>
                          </a:rPr>
                          <m:t>𝑟</m:t>
                        </m:r>
                        <m:r>
                          <a:rPr lang="el-GR" sz="1200" i="1" kern="0">
                            <a:effectLst/>
                            <a:latin typeface="Cambria Math" panose="02040503050406030204" pitchFamily="18" charset="0"/>
                            <a:ea typeface="Calibri" panose="020F0502020204030204" pitchFamily="34" charset="0"/>
                            <a:cs typeface="Calibri" panose="020F0502020204030204" pitchFamily="34" charset="0"/>
                          </a:rPr>
                          <m:t>+2</m:t>
                        </m:r>
                      </m:sup>
                      <m:e>
                        <m:nary>
                          <m:naryPr>
                            <m:chr m:val="∑"/>
                            <m:limLoc m:val="subSup"/>
                            <m:ctrlPr>
                              <a:rPr lang="en-GB" sz="1200" i="1">
                                <a:effectLst/>
                                <a:latin typeface="Cambria Math" panose="02040503050406030204" pitchFamily="18" charset="0"/>
                                <a:cs typeface="Calibri" panose="020F0502020204030204" pitchFamily="34" charset="0"/>
                              </a:rPr>
                            </m:ctrlPr>
                          </m:naryPr>
                          <m:sub>
                            <m:r>
                              <a:rPr lang="el-GR" sz="1200" i="1" kern="0">
                                <a:effectLst/>
                                <a:latin typeface="Cambria Math" panose="02040503050406030204" pitchFamily="18" charset="0"/>
                                <a:ea typeface="Calibri" panose="020F0502020204030204" pitchFamily="34" charset="0"/>
                                <a:cs typeface="Calibri" panose="020F0502020204030204" pitchFamily="34" charset="0"/>
                              </a:rPr>
                              <m:t>𝑗</m:t>
                            </m:r>
                            <m:r>
                              <a:rPr lang="el-GR" sz="1200" i="1" kern="0">
                                <a:effectLst/>
                                <a:latin typeface="Cambria Math" panose="02040503050406030204" pitchFamily="18" charset="0"/>
                                <a:ea typeface="Calibri" panose="020F0502020204030204" pitchFamily="34" charset="0"/>
                                <a:cs typeface="Calibri" panose="020F0502020204030204" pitchFamily="34" charset="0"/>
                              </a:rPr>
                              <m:t>=</m:t>
                            </m:r>
                            <m:r>
                              <a:rPr lang="el-GR" sz="1200" i="1" kern="0">
                                <a:effectLst/>
                                <a:latin typeface="Cambria Math" panose="02040503050406030204" pitchFamily="18" charset="0"/>
                                <a:ea typeface="Calibri" panose="020F0502020204030204" pitchFamily="34" charset="0"/>
                                <a:cs typeface="Calibri" panose="020F0502020204030204" pitchFamily="34" charset="0"/>
                              </a:rPr>
                              <m:t>𝑠</m:t>
                            </m:r>
                          </m:sub>
                          <m:sup>
                            <m:r>
                              <a:rPr lang="el-GR" sz="1200" i="1" kern="0">
                                <a:effectLst/>
                                <a:latin typeface="Cambria Math" panose="02040503050406030204" pitchFamily="18" charset="0"/>
                                <a:ea typeface="Calibri" panose="020F0502020204030204" pitchFamily="34" charset="0"/>
                                <a:cs typeface="Calibri" panose="020F0502020204030204" pitchFamily="34" charset="0"/>
                              </a:rPr>
                              <m:t>𝑠</m:t>
                            </m:r>
                            <m:r>
                              <a:rPr lang="el-GR" sz="1200" i="1" kern="0">
                                <a:effectLst/>
                                <a:latin typeface="Cambria Math" panose="02040503050406030204" pitchFamily="18" charset="0"/>
                                <a:ea typeface="Calibri" panose="020F0502020204030204" pitchFamily="34" charset="0"/>
                                <a:cs typeface="Calibri" panose="020F0502020204030204" pitchFamily="34" charset="0"/>
                              </a:rPr>
                              <m:t>+2</m:t>
                            </m:r>
                          </m:sup>
                          <m:e>
                            <m:sSub>
                              <m:sSubPr>
                                <m:ctrlPr>
                                  <a:rPr lang="en-GB" sz="1200" i="1">
                                    <a:effectLst/>
                                    <a:latin typeface="Cambria Math" panose="02040503050406030204" pitchFamily="18" charset="0"/>
                                    <a:cs typeface="Calibri" panose="020F0502020204030204" pitchFamily="34" charset="0"/>
                                  </a:rPr>
                                </m:ctrlPr>
                              </m:sSubPr>
                              <m:e>
                                <m:r>
                                  <a:rPr lang="el-GR" sz="1200" i="1" kern="0">
                                    <a:effectLst/>
                                    <a:latin typeface="Cambria Math" panose="02040503050406030204" pitchFamily="18" charset="0"/>
                                    <a:ea typeface="Calibri" panose="020F0502020204030204" pitchFamily="34" charset="0"/>
                                    <a:cs typeface="Calibri" panose="020F0502020204030204" pitchFamily="34" charset="0"/>
                                  </a:rPr>
                                  <m:t>𝑥</m:t>
                                </m:r>
                              </m:e>
                              <m:sub>
                                <m:r>
                                  <a:rPr lang="el-GR" sz="1200" i="1" kern="0">
                                    <a:effectLst/>
                                    <a:latin typeface="Cambria Math" panose="02040503050406030204" pitchFamily="18" charset="0"/>
                                    <a:ea typeface="Calibri" panose="020F0502020204030204" pitchFamily="34" charset="0"/>
                                    <a:cs typeface="Calibri" panose="020F0502020204030204" pitchFamily="34" charset="0"/>
                                  </a:rPr>
                                  <m:t>𝑖𝑗𝑘</m:t>
                                </m:r>
                              </m:sub>
                            </m:sSub>
                          </m:e>
                        </m:nary>
                        <m:r>
                          <a:rPr lang="el-GR" sz="1200" i="1" kern="0">
                            <a:effectLst/>
                            <a:latin typeface="Cambria Math" panose="02040503050406030204" pitchFamily="18" charset="0"/>
                            <a:ea typeface="Calibri" panose="020F0502020204030204" pitchFamily="34" charset="0"/>
                            <a:cs typeface="Calibri" panose="020F0502020204030204" pitchFamily="34" charset="0"/>
                          </a:rPr>
                          <m:t>=1</m:t>
                        </m:r>
                      </m:e>
                    </m:nary>
                    <m:r>
                      <a:rPr lang="el-GR" sz="1200" i="1" kern="0">
                        <a:effectLst/>
                        <a:latin typeface="Cambria Math" panose="02040503050406030204" pitchFamily="18" charset="0"/>
                        <a:ea typeface="Calibri" panose="020F0502020204030204" pitchFamily="34" charset="0"/>
                        <a:cs typeface="Calibri" panose="020F0502020204030204" pitchFamily="34" charset="0"/>
                      </a:rPr>
                      <m:t>, ∀</m:t>
                    </m:r>
                    <m:r>
                      <a:rPr lang="el-GR" sz="1200" i="1" kern="0">
                        <a:effectLst/>
                        <a:latin typeface="Cambria Math" panose="02040503050406030204" pitchFamily="18" charset="0"/>
                        <a:ea typeface="Calibri" panose="020F0502020204030204" pitchFamily="34" charset="0"/>
                        <a:cs typeface="Calibri" panose="020F0502020204030204" pitchFamily="34" charset="0"/>
                      </a:rPr>
                      <m:t>𝑘</m:t>
                    </m:r>
                  </m:oMath>
                </a14:m>
                <a:r>
                  <a:rPr lang="en-GB" sz="1200" dirty="0">
                    <a:effectLst/>
                    <a:latin typeface="Calibri" panose="020F0502020204030204" pitchFamily="34" charset="0"/>
                    <a:cs typeface="Calibri" panose="020F0502020204030204" pitchFamily="34" charset="0"/>
                  </a:rPr>
                  <a:t> </a:t>
                </a:r>
                <a:endParaRPr lang="en-GB" sz="1200" dirty="0">
                  <a:effectLst/>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11" name="TextBox 10">
                <a:extLst>
                  <a:ext uri="{FF2B5EF4-FFF2-40B4-BE49-F238E27FC236}">
                    <a16:creationId xmlns:a16="http://schemas.microsoft.com/office/drawing/2014/main" id="{7D613EF6-11F1-33F9-2299-B038A5B68C06}"/>
                  </a:ext>
                </a:extLst>
              </p:cNvPr>
              <p:cNvSpPr txBox="1">
                <a:spLocks noRot="1" noChangeAspect="1" noMove="1" noResize="1" noEditPoints="1" noAdjustHandles="1" noChangeArrowheads="1" noChangeShapeType="1" noTextEdit="1"/>
              </p:cNvSpPr>
              <p:nvPr/>
            </p:nvSpPr>
            <p:spPr>
              <a:xfrm>
                <a:off x="986066" y="3615668"/>
                <a:ext cx="7291950" cy="2898870"/>
              </a:xfrm>
              <a:prstGeom prst="rect">
                <a:avLst/>
              </a:prstGeom>
              <a:blipFill>
                <a:blip r:embed="rId4"/>
                <a:stretch>
                  <a:fillRect l="-2609"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C0CC4FD-58B5-9DAA-709D-58E54F2EC3F7}"/>
                  </a:ext>
                </a:extLst>
              </p:cNvPr>
              <p:cNvSpPr txBox="1"/>
              <p:nvPr/>
            </p:nvSpPr>
            <p:spPr>
              <a:xfrm>
                <a:off x="8354938" y="2943165"/>
                <a:ext cx="2922215" cy="2862322"/>
              </a:xfrm>
              <a:prstGeom prst="rect">
                <a:avLst/>
              </a:prstGeom>
              <a:noFill/>
            </p:spPr>
            <p:txBody>
              <a:bodyPr wrap="square" rtlCol="0">
                <a:spAutoFit/>
              </a:bodyPr>
              <a:lstStyle/>
              <a:p>
                <a:pPr marL="342900" lvl="0" indent="-342900" algn="just">
                  <a:buFont typeface="Arial" panose="020B0604020202020204" pitchFamily="34" charset="0"/>
                  <a:buChar char="•"/>
                </a:pPr>
                <a:r>
                  <a:rPr lang="el-GR" sz="1200" b="1"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rPr>
                  <a:t>Αντικειμενική συνάρτηση:</a:t>
                </a:r>
                <a:endParaRPr lang="en-GB" sz="1200" dirty="0">
                  <a:solidFill>
                    <a:schemeClr val="tx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r>
                  <a:rPr lang="el-GR" sz="1200" dirty="0">
                    <a:effectLst/>
                    <a:latin typeface="Calibri" panose="020F0502020204030204" pitchFamily="34" charset="0"/>
                    <a:ea typeface="Times New Roman" panose="02020603050405020304" pitchFamily="18" charset="0"/>
                  </a:rPr>
                  <a:t>Στην περίπτωση του </a:t>
                </a:r>
                <a:r>
                  <a:rPr lang="en-GB" sz="1200" dirty="0">
                    <a:effectLst/>
                    <a:latin typeface="Calibri" panose="020F0502020204030204" pitchFamily="34" charset="0"/>
                    <a:ea typeface="Times New Roman" panose="02020603050405020304" pitchFamily="18" charset="0"/>
                  </a:rPr>
                  <a:t>Sudoku</a:t>
                </a:r>
                <a:r>
                  <a:rPr lang="el-GR" sz="1200" dirty="0">
                    <a:effectLst/>
                    <a:latin typeface="Calibri" panose="020F0502020204030204" pitchFamily="34" charset="0"/>
                    <a:ea typeface="Times New Roman" panose="02020603050405020304" pitchFamily="18" charset="0"/>
                  </a:rPr>
                  <a:t>, η αντικειμενική συνάρτηση είναι ασήμαντη, καθώς δεν επιδιώκουμε τη βελτιστοποίηση κάποιας ποσότητας αλλά την εύρεση μιας λύσης που ικανοποιεί όλους τους περιορισμούς. Για τη διατύπωση του προβλήματος ως </a:t>
                </a:r>
                <a:r>
                  <a:rPr lang="en-GB" sz="1200" dirty="0">
                    <a:effectLst/>
                    <a:latin typeface="Calibri" panose="020F0502020204030204" pitchFamily="34" charset="0"/>
                    <a:ea typeface="Times New Roman" panose="02020603050405020304" pitchFamily="18" charset="0"/>
                  </a:rPr>
                  <a:t>ILP</a:t>
                </a:r>
                <a:r>
                  <a:rPr lang="el-GR" sz="1200" dirty="0">
                    <a:effectLst/>
                    <a:latin typeface="Calibri" panose="020F0502020204030204" pitchFamily="34" charset="0"/>
                    <a:ea typeface="Times New Roman" panose="02020603050405020304" pitchFamily="18" charset="0"/>
                  </a:rPr>
                  <a:t>, μπορούμε να ορίσουμε μια αυθαίρετη αντικειμενική συνάρτηση, όπως η ελαχιστοποίηση του μηδενός:</a:t>
                </a:r>
                <a:endParaRPr lang="en-GB" sz="1200" dirty="0">
                  <a:effectLst/>
                  <a:latin typeface="Times New Roman" panose="02020603050405020304" pitchFamily="18" charset="0"/>
                  <a:ea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Times New Roman" panose="02020603050405020304" pitchFamily="18" charset="0"/>
                          <a:cs typeface="Calibri" panose="020F0502020204030204" pitchFamily="34" charset="0"/>
                        </a:rPr>
                        <m:t>𝑚</m:t>
                      </m:r>
                      <m:r>
                        <a:rPr lang="en-GB" sz="1200" i="1">
                          <a:effectLst/>
                          <a:latin typeface="Cambria Math" panose="02040503050406030204" pitchFamily="18" charset="0"/>
                          <a:ea typeface="Times New Roman" panose="02020603050405020304" pitchFamily="18" charset="0"/>
                          <a:cs typeface="Calibri" panose="020F0502020204030204" pitchFamily="34" charset="0"/>
                        </a:rPr>
                        <m:t>𝑖𝑛</m:t>
                      </m:r>
                      <m:r>
                        <a:rPr lang="en-GB" sz="1200" i="1">
                          <a:effectLst/>
                          <a:latin typeface="Cambria Math" panose="02040503050406030204" pitchFamily="18" charset="0"/>
                          <a:ea typeface="Times New Roman" panose="02020603050405020304" pitchFamily="18" charset="0"/>
                          <a:cs typeface="Calibri" panose="020F0502020204030204" pitchFamily="34" charset="0"/>
                        </a:rPr>
                        <m:t> </m:t>
                      </m:r>
                      <m:r>
                        <a:rPr lang="el-GR" sz="1200" i="1">
                          <a:effectLst/>
                          <a:latin typeface="Cambria Math" panose="02040503050406030204" pitchFamily="18" charset="0"/>
                          <a:ea typeface="Times New Roman" panose="02020603050405020304" pitchFamily="18" charset="0"/>
                          <a:cs typeface="Calibri" panose="020F0502020204030204" pitchFamily="34" charset="0"/>
                        </a:rPr>
                        <m:t>0</m:t>
                      </m:r>
                    </m:oMath>
                  </m:oMathPara>
                </a14:m>
                <a:endParaRPr lang="en-GB" sz="1200" dirty="0">
                  <a:effectLst/>
                  <a:latin typeface="Times New Roman" panose="02020603050405020304" pitchFamily="18" charset="0"/>
                  <a:ea typeface="Times New Roman" panose="02020603050405020304" pitchFamily="18" charset="0"/>
                </a:endParaRPr>
              </a:p>
              <a:p>
                <a:pPr algn="just"/>
                <a:r>
                  <a:rPr lang="el-GR" sz="1200" dirty="0">
                    <a:effectLst/>
                    <a:latin typeface="Calibri" panose="020F0502020204030204" pitchFamily="34" charset="0"/>
                    <a:ea typeface="Times New Roman" panose="02020603050405020304" pitchFamily="18" charset="0"/>
                  </a:rPr>
                  <a:t>Αυτό απλά σημαίνει ότι ψάχνουμε για οποιαδήποτε εφικτή λύση που ικανοποιεί όλους τους περιορισμούς.</a:t>
                </a:r>
                <a:endParaRPr lang="en-GB" sz="1200" dirty="0">
                  <a:effectLst/>
                  <a:latin typeface="Times New Roman" panose="02020603050405020304" pitchFamily="18" charset="0"/>
                  <a:ea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BC0CC4FD-58B5-9DAA-709D-58E54F2EC3F7}"/>
                  </a:ext>
                </a:extLst>
              </p:cNvPr>
              <p:cNvSpPr txBox="1">
                <a:spLocks noRot="1" noChangeAspect="1" noMove="1" noResize="1" noEditPoints="1" noAdjustHandles="1" noChangeArrowheads="1" noChangeShapeType="1" noTextEdit="1"/>
              </p:cNvSpPr>
              <p:nvPr/>
            </p:nvSpPr>
            <p:spPr>
              <a:xfrm>
                <a:off x="8354938" y="2943165"/>
                <a:ext cx="2922215" cy="2862322"/>
              </a:xfrm>
              <a:prstGeom prst="rect">
                <a:avLst/>
              </a:prstGeom>
              <a:blipFill>
                <a:blip r:embed="rId5"/>
                <a:stretch>
                  <a:fillRect l="-433" b="-8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99D1CAA-3AC7-972A-A925-2C5573E2722F}"/>
                  </a:ext>
                </a:extLst>
              </p:cNvPr>
              <p:cNvSpPr txBox="1"/>
              <p:nvPr/>
            </p:nvSpPr>
            <p:spPr>
              <a:xfrm>
                <a:off x="986067" y="6512918"/>
                <a:ext cx="6893212" cy="476541"/>
              </a:xfrm>
              <a:prstGeom prst="rect">
                <a:avLst/>
              </a:prstGeom>
              <a:noFill/>
            </p:spPr>
            <p:txBody>
              <a:bodyPr wrap="square" rtlCol="0">
                <a:spAutoFit/>
              </a:bodyPr>
              <a:lstStyle/>
              <a:p>
                <a:pPr marL="342900" lvl="0" indent="-342900" algn="just">
                  <a:buClr>
                    <a:schemeClr val="tx1"/>
                  </a:buClr>
                  <a:buFont typeface="Arial" panose="020B0604020202020204" pitchFamily="34" charset="0"/>
                  <a:buChar char="•"/>
                </a:pPr>
                <a:r>
                  <a:rPr lang="el-GR" sz="1200" b="1"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rPr>
                  <a:t>Δεδομένα Αρχικής Κατάστασης</a:t>
                </a:r>
                <a:r>
                  <a:rPr lang="el-GR" sz="1200" dirty="0">
                    <a:solidFill>
                      <a:schemeClr val="tx1">
                        <a:lumMod val="75000"/>
                      </a:schemeClr>
                    </a:solidFill>
                    <a:latin typeface="Calibri" panose="020F0502020204030204" pitchFamily="34" charset="0"/>
                    <a:ea typeface="Calibri" panose="020F0502020204030204" pitchFamily="34" charset="0"/>
                    <a:cs typeface="Times New Roman" panose="02020603050405020304" pitchFamily="18" charset="0"/>
                  </a:rPr>
                  <a:t>: </a:t>
                </a:r>
                <a:r>
                  <a:rPr lang="el-GR" sz="1200" dirty="0">
                    <a:effectLst/>
                    <a:latin typeface="Calibri" panose="020F0502020204030204" pitchFamily="34" charset="0"/>
                    <a:ea typeface="Calibri" panose="020F0502020204030204" pitchFamily="34" charset="0"/>
                    <a:cs typeface="Calibri" panose="020F0502020204030204" pitchFamily="34" charset="0"/>
                  </a:rPr>
                  <a:t>Αν έχουμε έναν αριθμό </a:t>
                </a:r>
                <a14:m>
                  <m:oMath xmlns:m="http://schemas.openxmlformats.org/officeDocument/2006/math">
                    <m:r>
                      <a:rPr lang="en-US" sz="1200" i="1">
                        <a:effectLst/>
                        <a:latin typeface="Cambria Math" panose="02040503050406030204" pitchFamily="18" charset="0"/>
                        <a:ea typeface="Calibri" panose="020F0502020204030204" pitchFamily="34" charset="0"/>
                        <a:cs typeface="Calibri" panose="020F0502020204030204" pitchFamily="34" charset="0"/>
                      </a:rPr>
                      <m:t>𝑘</m:t>
                    </m:r>
                  </m:oMath>
                </a14:m>
                <a:r>
                  <a:rPr lang="el-GR" sz="1200" dirty="0">
                    <a:effectLst/>
                    <a:latin typeface="Calibri" panose="020F0502020204030204" pitchFamily="34" charset="0"/>
                    <a:ea typeface="Calibri" panose="020F0502020204030204" pitchFamily="34" charset="0"/>
                    <a:cs typeface="Calibri" panose="020F0502020204030204" pitchFamily="34" charset="0"/>
                  </a:rPr>
                  <a:t> ήδη τοποθετημένο στο κελί </a:t>
                </a:r>
                <a14:m>
                  <m:oMath xmlns:m="http://schemas.openxmlformats.org/officeDocument/2006/math">
                    <m:r>
                      <a:rPr lang="el-GR" sz="1200" i="1">
                        <a:effectLst/>
                        <a:latin typeface="Cambria Math" panose="02040503050406030204" pitchFamily="18" charset="0"/>
                        <a:ea typeface="Calibri" panose="020F0502020204030204" pitchFamily="34" charset="0"/>
                        <a:cs typeface="Calibri" panose="020F0502020204030204" pitchFamily="34" charset="0"/>
                      </a:rPr>
                      <m:t>(</m:t>
                    </m:r>
                    <m:r>
                      <a:rPr lang="en-US" sz="1200" i="1">
                        <a:effectLst/>
                        <a:latin typeface="Cambria Math" panose="02040503050406030204" pitchFamily="18" charset="0"/>
                        <a:ea typeface="Calibri" panose="020F0502020204030204" pitchFamily="34" charset="0"/>
                        <a:cs typeface="Calibri" panose="020F0502020204030204" pitchFamily="34" charset="0"/>
                      </a:rPr>
                      <m:t>𝑖</m:t>
                    </m:r>
                    <m:r>
                      <a:rPr lang="el-GR" sz="1200" i="1">
                        <a:effectLst/>
                        <a:latin typeface="Cambria Math" panose="02040503050406030204" pitchFamily="18" charset="0"/>
                        <a:ea typeface="Calibri" panose="020F0502020204030204" pitchFamily="34" charset="0"/>
                        <a:cs typeface="Calibri" panose="020F0502020204030204" pitchFamily="34" charset="0"/>
                      </a:rPr>
                      <m:t>,</m:t>
                    </m:r>
                    <m:r>
                      <a:rPr lang="en-US" sz="1200" i="1">
                        <a:effectLst/>
                        <a:latin typeface="Cambria Math" panose="02040503050406030204" pitchFamily="18" charset="0"/>
                        <a:ea typeface="Calibri" panose="020F0502020204030204" pitchFamily="34" charset="0"/>
                        <a:cs typeface="Calibri" panose="020F0502020204030204" pitchFamily="34" charset="0"/>
                      </a:rPr>
                      <m:t>𝑗</m:t>
                    </m:r>
                    <m:r>
                      <a:rPr lang="el-GR" sz="1200" i="1">
                        <a:effectLst/>
                        <a:latin typeface="Cambria Math" panose="02040503050406030204" pitchFamily="18" charset="0"/>
                        <a:ea typeface="Calibri" panose="020F0502020204030204" pitchFamily="34" charset="0"/>
                        <a:cs typeface="Calibri" panose="020F0502020204030204" pitchFamily="34" charset="0"/>
                      </a:rPr>
                      <m:t>)</m:t>
                    </m:r>
                  </m:oMath>
                </a14:m>
                <a:r>
                  <a:rPr lang="el-GR" sz="1200" dirty="0">
                    <a:effectLst/>
                    <a:latin typeface="Calibri" panose="020F0502020204030204" pitchFamily="34" charset="0"/>
                    <a:ea typeface="Calibri" panose="020F0502020204030204" pitchFamily="34" charset="0"/>
                    <a:cs typeface="Calibri" panose="020F0502020204030204" pitchFamily="34" charset="0"/>
                  </a:rPr>
                  <a:t>:</a:t>
                </a:r>
                <a:r>
                  <a:rPr lang="el-GR" sz="1200" dirty="0">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sSub>
                      <m:sSubPr>
                        <m:ctrlPr>
                          <a:rPr lang="en-GB" sz="1200" i="1">
                            <a:effectLst/>
                            <a:latin typeface="Cambria Math" panose="02040503050406030204" pitchFamily="18" charset="0"/>
                            <a:ea typeface="Calibri" panose="020F0502020204030204" pitchFamily="34" charset="0"/>
                            <a:cs typeface="Calibri" panose="020F0502020204030204" pitchFamily="34" charset="0"/>
                          </a:rPr>
                        </m:ctrlPr>
                      </m:sSubPr>
                      <m:e>
                        <m:r>
                          <a:rPr lang="el-GR" sz="1200" i="1">
                            <a:effectLst/>
                            <a:latin typeface="Cambria Math" panose="02040503050406030204" pitchFamily="18" charset="0"/>
                            <a:ea typeface="Calibri" panose="020F0502020204030204" pitchFamily="34" charset="0"/>
                            <a:cs typeface="Calibri" panose="020F0502020204030204" pitchFamily="34" charset="0"/>
                          </a:rPr>
                          <m:t>𝑥</m:t>
                        </m:r>
                      </m:e>
                      <m:sub>
                        <m:r>
                          <a:rPr lang="el-GR" sz="1200" i="1">
                            <a:effectLst/>
                            <a:latin typeface="Cambria Math" panose="02040503050406030204" pitchFamily="18" charset="0"/>
                            <a:ea typeface="Calibri" panose="020F0502020204030204" pitchFamily="34" charset="0"/>
                            <a:cs typeface="Calibri" panose="020F0502020204030204" pitchFamily="34" charset="0"/>
                          </a:rPr>
                          <m:t>𝑖𝑗𝑘</m:t>
                        </m:r>
                      </m:sub>
                    </m:sSub>
                    <m:r>
                      <a:rPr lang="el-GR" sz="1200" i="1">
                        <a:effectLst/>
                        <a:latin typeface="Cambria Math" panose="02040503050406030204" pitchFamily="18" charset="0"/>
                        <a:ea typeface="Calibri" panose="020F0502020204030204" pitchFamily="34" charset="0"/>
                        <a:cs typeface="Calibri" panose="020F0502020204030204" pitchFamily="34" charset="0"/>
                      </a:rPr>
                      <m:t>=1</m:t>
                    </m:r>
                  </m:oMath>
                </a14:m>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200" dirty="0"/>
              </a:p>
            </p:txBody>
          </p:sp>
        </mc:Choice>
        <mc:Fallback xmlns="">
          <p:sp>
            <p:nvSpPr>
              <p:cNvPr id="4" name="TextBox 3">
                <a:extLst>
                  <a:ext uri="{FF2B5EF4-FFF2-40B4-BE49-F238E27FC236}">
                    <a16:creationId xmlns:a16="http://schemas.microsoft.com/office/drawing/2014/main" id="{199D1CAA-3AC7-972A-A925-2C5573E2722F}"/>
                  </a:ext>
                </a:extLst>
              </p:cNvPr>
              <p:cNvSpPr txBox="1">
                <a:spLocks noRot="1" noChangeAspect="1" noMove="1" noResize="1" noEditPoints="1" noAdjustHandles="1" noChangeArrowheads="1" noChangeShapeType="1" noTextEdit="1"/>
              </p:cNvSpPr>
              <p:nvPr/>
            </p:nvSpPr>
            <p:spPr>
              <a:xfrm>
                <a:off x="986067" y="6512918"/>
                <a:ext cx="6893212" cy="47654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BBCFCD65-E339-F7F4-2253-6724D3DA3B7B}"/>
                  </a:ext>
                </a:extLst>
              </p:cNvPr>
              <p:cNvSpPr txBox="1"/>
              <p:nvPr/>
            </p:nvSpPr>
            <p:spPr>
              <a:xfrm>
                <a:off x="8354938" y="5805487"/>
                <a:ext cx="2808718" cy="1230080"/>
              </a:xfrm>
              <a:prstGeom prst="rect">
                <a:avLst/>
              </a:prstGeom>
              <a:noFill/>
            </p:spPr>
            <p:txBody>
              <a:bodyPr wrap="square" rtlCol="0">
                <a:spAutoFit/>
              </a:bodyPr>
              <a:lstStyle/>
              <a:p>
                <a:pPr marL="342900" lvl="0" indent="-342900" algn="just">
                  <a:buClr>
                    <a:schemeClr val="tx1"/>
                  </a:buClr>
                  <a:buFont typeface="Arial" panose="020B0604020202020204" pitchFamily="34" charset="0"/>
                  <a:buChar char="•"/>
                </a:pPr>
                <a:r>
                  <a:rPr lang="el-GR" sz="1200" b="1"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rPr>
                  <a:t>Δυαδική Μεταβλητή:</a:t>
                </a:r>
                <a:endParaRPr lang="en-GB" sz="1200" dirty="0">
                  <a:solidFill>
                    <a:schemeClr val="tx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r>
                  <a:rPr lang="el-GR" sz="1200" dirty="0">
                    <a:latin typeface="Calibri" panose="020F0502020204030204" pitchFamily="34" charset="0"/>
                    <a:ea typeface="Calibri" panose="020F0502020204030204" pitchFamily="34" charset="0"/>
                    <a:cs typeface="Calibri" panose="020F0502020204030204" pitchFamily="34" charset="0"/>
                  </a:rPr>
                  <a:t>Θέτουμε τη</a:t>
                </a:r>
                <a:r>
                  <a:rPr lang="el-GR" sz="1200" dirty="0">
                    <a:effectLst/>
                    <a:latin typeface="Calibri" panose="020F0502020204030204" pitchFamily="34" charset="0"/>
                    <a:ea typeface="Calibri" panose="020F0502020204030204" pitchFamily="34" charset="0"/>
                    <a:cs typeface="Calibri" panose="020F0502020204030204" pitchFamily="34" charset="0"/>
                  </a:rPr>
                  <a:t> μεταβλητή απόφασης </a:t>
                </a:r>
                <a14:m>
                  <m:oMath xmlns:m="http://schemas.openxmlformats.org/officeDocument/2006/math">
                    <m:sSub>
                      <m:sSubPr>
                        <m:ctrlPr>
                          <a:rPr lang="en-GB" sz="1200" i="1" smtClean="0">
                            <a:latin typeface="Cambria Math" panose="02040503050406030204" pitchFamily="18" charset="0"/>
                            <a:ea typeface="Times New Roman" panose="02020603050405020304" pitchFamily="18" charset="0"/>
                            <a:cs typeface="Calibri" panose="020F0502020204030204" pitchFamily="34" charset="0"/>
                          </a:rPr>
                        </m:ctrlPr>
                      </m:sSubPr>
                      <m:e>
                        <m:r>
                          <a:rPr lang="en-GB" sz="1200" i="1" kern="0">
                            <a:latin typeface="Cambria Math" panose="02040503050406030204" pitchFamily="18" charset="0"/>
                            <a:ea typeface="Times New Roman" panose="02020603050405020304" pitchFamily="18" charset="0"/>
                            <a:cs typeface="Calibri" panose="020F0502020204030204" pitchFamily="34" charset="0"/>
                          </a:rPr>
                          <m:t>𝑥</m:t>
                        </m:r>
                      </m:e>
                      <m:sub>
                        <m:r>
                          <a:rPr lang="en-GB" sz="1200" i="1" kern="0">
                            <a:latin typeface="Cambria Math" panose="02040503050406030204" pitchFamily="18" charset="0"/>
                            <a:ea typeface="Times New Roman" panose="02020603050405020304" pitchFamily="18" charset="0"/>
                            <a:cs typeface="Calibri" panose="020F0502020204030204" pitchFamily="34" charset="0"/>
                          </a:rPr>
                          <m:t>𝑖𝑗𝑘</m:t>
                        </m:r>
                      </m:sub>
                    </m:sSub>
                  </m:oMath>
                </a14:m>
                <a:r>
                  <a:rPr lang="el-GR" sz="1200" dirty="0">
                    <a:effectLst/>
                    <a:latin typeface="Calibri" panose="020F0502020204030204" pitchFamily="34" charset="0"/>
                    <a:ea typeface="Calibri" panose="020F0502020204030204" pitchFamily="34" charset="0"/>
                    <a:cs typeface="Calibri" panose="020F0502020204030204" pitchFamily="34" charset="0"/>
                  </a:rPr>
                  <a:t> </a:t>
                </a:r>
                <a:r>
                  <a:rPr lang="el-GR" sz="1200" dirty="0">
                    <a:latin typeface="Calibri" panose="020F0502020204030204" pitchFamily="34" charset="0"/>
                    <a:ea typeface="Calibri" panose="020F0502020204030204" pitchFamily="34" charset="0"/>
                    <a:cs typeface="Calibri" panose="020F0502020204030204" pitchFamily="34" charset="0"/>
                  </a:rPr>
                  <a:t>ως</a:t>
                </a:r>
                <a:r>
                  <a:rPr lang="el-GR" sz="1200" dirty="0">
                    <a:effectLst/>
                    <a:latin typeface="Calibri" panose="020F0502020204030204" pitchFamily="34" charset="0"/>
                    <a:ea typeface="Calibri" panose="020F0502020204030204" pitchFamily="34" charset="0"/>
                    <a:cs typeface="Calibri" panose="020F0502020204030204" pitchFamily="34" charset="0"/>
                  </a:rPr>
                  <a:t> δυαδική (0 ή 1) για να αντιπροσωπεύει εάν ένα ψηφίο τοποθετείται ή όχι: </a:t>
                </a:r>
                <a14:m>
                  <m:oMath xmlns:m="http://schemas.openxmlformats.org/officeDocument/2006/math">
                    <m:sSub>
                      <m:sSubPr>
                        <m:ctrlPr>
                          <a:rPr lang="en-GB" sz="1200" i="1">
                            <a:effectLst/>
                            <a:latin typeface="Cambria Math" panose="02040503050406030204" pitchFamily="18" charset="0"/>
                            <a:ea typeface="Calibri" panose="020F0502020204030204" pitchFamily="34" charset="0"/>
                            <a:cs typeface="Calibri" panose="020F0502020204030204" pitchFamily="34" charset="0"/>
                          </a:rPr>
                        </m:ctrlPr>
                      </m:sSubPr>
                      <m:e>
                        <m:r>
                          <a:rPr lang="el-GR" sz="1200" i="1">
                            <a:effectLst/>
                            <a:latin typeface="Cambria Math" panose="02040503050406030204" pitchFamily="18" charset="0"/>
                            <a:ea typeface="Calibri" panose="020F0502020204030204" pitchFamily="34" charset="0"/>
                            <a:cs typeface="Calibri" panose="020F0502020204030204" pitchFamily="34" charset="0"/>
                          </a:rPr>
                          <m:t>𝑥</m:t>
                        </m:r>
                      </m:e>
                      <m:sub>
                        <m:r>
                          <a:rPr lang="el-GR" sz="1200" i="1">
                            <a:effectLst/>
                            <a:latin typeface="Cambria Math" panose="02040503050406030204" pitchFamily="18" charset="0"/>
                            <a:ea typeface="Calibri" panose="020F0502020204030204" pitchFamily="34" charset="0"/>
                            <a:cs typeface="Calibri" panose="020F0502020204030204" pitchFamily="34" charset="0"/>
                          </a:rPr>
                          <m:t>𝑖𝑗𝑘</m:t>
                        </m:r>
                      </m:sub>
                    </m:sSub>
                    <m:r>
                      <a:rPr lang="el-GR" sz="1200" i="1">
                        <a:effectLst/>
                        <a:latin typeface="Cambria Math" panose="02040503050406030204" pitchFamily="18" charset="0"/>
                        <a:ea typeface="Calibri" panose="020F0502020204030204" pitchFamily="34" charset="0"/>
                        <a:cs typeface="Calibri" panose="020F0502020204030204" pitchFamily="34" charset="0"/>
                      </a:rPr>
                      <m:t>∈</m:t>
                    </m:r>
                    <m:d>
                      <m:dPr>
                        <m:begChr m:val="{"/>
                        <m:endChr m:val="}"/>
                        <m:ctrlPr>
                          <a:rPr lang="en-GB" sz="1200" i="1">
                            <a:effectLst/>
                            <a:latin typeface="Cambria Math" panose="02040503050406030204" pitchFamily="18" charset="0"/>
                            <a:ea typeface="Calibri" panose="020F0502020204030204" pitchFamily="34" charset="0"/>
                            <a:cs typeface="Calibri" panose="020F0502020204030204" pitchFamily="34" charset="0"/>
                          </a:rPr>
                        </m:ctrlPr>
                      </m:dPr>
                      <m:e>
                        <m:r>
                          <a:rPr lang="el-GR" sz="1200" i="1">
                            <a:effectLst/>
                            <a:latin typeface="Cambria Math" panose="02040503050406030204" pitchFamily="18" charset="0"/>
                            <a:ea typeface="Calibri" panose="020F0502020204030204" pitchFamily="34" charset="0"/>
                            <a:cs typeface="Calibri" panose="020F0502020204030204" pitchFamily="34" charset="0"/>
                          </a:rPr>
                          <m:t>0,1</m:t>
                        </m:r>
                      </m:e>
                    </m:d>
                    <m:r>
                      <a:rPr lang="el-GR" sz="1200" i="1">
                        <a:effectLst/>
                        <a:latin typeface="Cambria Math" panose="02040503050406030204" pitchFamily="18" charset="0"/>
                        <a:ea typeface="Calibri" panose="020F0502020204030204" pitchFamily="34" charset="0"/>
                        <a:cs typeface="Calibri" panose="020F0502020204030204" pitchFamily="34" charset="0"/>
                      </a:rPr>
                      <m:t>  ∀</m:t>
                    </m:r>
                    <m:r>
                      <a:rPr lang="el-GR" sz="1200" i="1">
                        <a:effectLst/>
                        <a:latin typeface="Cambria Math" panose="02040503050406030204" pitchFamily="18" charset="0"/>
                        <a:ea typeface="Calibri" panose="020F0502020204030204" pitchFamily="34" charset="0"/>
                        <a:cs typeface="Calibri" panose="020F0502020204030204" pitchFamily="34" charset="0"/>
                      </a:rPr>
                      <m:t>𝑖</m:t>
                    </m:r>
                    <m:r>
                      <a:rPr lang="el-GR" sz="1200" i="1">
                        <a:effectLst/>
                        <a:latin typeface="Cambria Math" panose="02040503050406030204" pitchFamily="18" charset="0"/>
                        <a:ea typeface="Calibri" panose="020F0502020204030204" pitchFamily="34" charset="0"/>
                        <a:cs typeface="Calibri" panose="020F0502020204030204" pitchFamily="34" charset="0"/>
                      </a:rPr>
                      <m:t>,</m:t>
                    </m:r>
                    <m:r>
                      <a:rPr lang="el-GR" sz="1200" i="1">
                        <a:effectLst/>
                        <a:latin typeface="Cambria Math" panose="02040503050406030204" pitchFamily="18" charset="0"/>
                        <a:ea typeface="Calibri" panose="020F0502020204030204" pitchFamily="34" charset="0"/>
                        <a:cs typeface="Calibri" panose="020F0502020204030204" pitchFamily="34" charset="0"/>
                      </a:rPr>
                      <m:t>𝑗</m:t>
                    </m:r>
                    <m:r>
                      <a:rPr lang="el-GR" sz="1200" i="1">
                        <a:effectLst/>
                        <a:latin typeface="Cambria Math" panose="02040503050406030204" pitchFamily="18" charset="0"/>
                        <a:ea typeface="Calibri" panose="020F0502020204030204" pitchFamily="34" charset="0"/>
                        <a:cs typeface="Calibri" panose="020F0502020204030204" pitchFamily="34" charset="0"/>
                      </a:rPr>
                      <m:t>,</m:t>
                    </m:r>
                    <m:r>
                      <a:rPr lang="el-GR" sz="1200" i="1">
                        <a:effectLst/>
                        <a:latin typeface="Cambria Math" panose="02040503050406030204" pitchFamily="18" charset="0"/>
                        <a:ea typeface="Calibri" panose="020F0502020204030204" pitchFamily="34" charset="0"/>
                        <a:cs typeface="Calibri" panose="020F0502020204030204" pitchFamily="34" charset="0"/>
                      </a:rPr>
                      <m:t>𝑘</m:t>
                    </m:r>
                  </m:oMath>
                </a14:m>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200" dirty="0"/>
              </a:p>
            </p:txBody>
          </p:sp>
        </mc:Choice>
        <mc:Fallback>
          <p:sp>
            <p:nvSpPr>
              <p:cNvPr id="5" name="TextBox 4">
                <a:extLst>
                  <a:ext uri="{FF2B5EF4-FFF2-40B4-BE49-F238E27FC236}">
                    <a16:creationId xmlns:a16="http://schemas.microsoft.com/office/drawing/2014/main" id="{BBCFCD65-E339-F7F4-2253-6724D3DA3B7B}"/>
                  </a:ext>
                </a:extLst>
              </p:cNvPr>
              <p:cNvSpPr txBox="1">
                <a:spLocks noRot="1" noChangeAspect="1" noMove="1" noResize="1" noEditPoints="1" noAdjustHandles="1" noChangeArrowheads="1" noChangeShapeType="1" noTextEdit="1"/>
              </p:cNvSpPr>
              <p:nvPr/>
            </p:nvSpPr>
            <p:spPr>
              <a:xfrm>
                <a:off x="8354938" y="5805487"/>
                <a:ext cx="2808718" cy="1230080"/>
              </a:xfrm>
              <a:prstGeom prst="rect">
                <a:avLst/>
              </a:prstGeom>
              <a:blipFill>
                <a:blip r:embed="rId7"/>
                <a:stretch>
                  <a:fillRect l="-452"/>
                </a:stretch>
              </a:blipFill>
            </p:spPr>
            <p:txBody>
              <a:bodyPr/>
              <a:lstStyle/>
              <a:p>
                <a:r>
                  <a:rPr lang="en-US">
                    <a:noFill/>
                  </a:rPr>
                  <a:t> </a:t>
                </a:r>
              </a:p>
            </p:txBody>
          </p:sp>
        </mc:Fallback>
      </mc:AlternateContent>
    </p:spTree>
    <p:extLst>
      <p:ext uri="{BB962C8B-B14F-4D97-AF65-F5344CB8AC3E}">
        <p14:creationId xmlns:p14="http://schemas.microsoft.com/office/powerpoint/2010/main" val="527854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5E592-8E6B-73CE-22FB-F2AEE86D4E12}"/>
              </a:ext>
            </a:extLst>
          </p:cNvPr>
          <p:cNvSpPr>
            <a:spLocks noGrp="1"/>
          </p:cNvSpPr>
          <p:nvPr>
            <p:ph type="title"/>
          </p:nvPr>
        </p:nvSpPr>
        <p:spPr>
          <a:xfrm>
            <a:off x="6773239" y="101519"/>
            <a:ext cx="5015324" cy="1077229"/>
          </a:xfrm>
        </p:spPr>
        <p:txBody>
          <a:bodyPr/>
          <a:lstStyle/>
          <a:p>
            <a:pPr algn="ctr"/>
            <a:r>
              <a:rPr lang="el-GR" dirty="0">
                <a:latin typeface="Calibri" panose="020F0502020204030204" pitchFamily="34" charset="0"/>
                <a:cs typeface="Calibri" panose="020F0502020204030204" pitchFamily="34" charset="0"/>
              </a:rPr>
              <a:t>Υλοποίηση μέσω της βιβλιοθήκης </a:t>
            </a:r>
            <a:r>
              <a:rPr lang="en-US" dirty="0" err="1">
                <a:latin typeface="Calibri" panose="020F0502020204030204" pitchFamily="34" charset="0"/>
                <a:cs typeface="Calibri" panose="020F0502020204030204" pitchFamily="34" charset="0"/>
              </a:rPr>
              <a:t>PuLP</a:t>
            </a:r>
            <a:endParaRPr lang="en-US"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02886E58-4739-930A-D10F-C938B898DA56}"/>
              </a:ext>
            </a:extLst>
          </p:cNvPr>
          <p:cNvSpPr txBox="1"/>
          <p:nvPr/>
        </p:nvSpPr>
        <p:spPr>
          <a:xfrm>
            <a:off x="8091376" y="1708945"/>
            <a:ext cx="3097319" cy="5047536"/>
          </a:xfrm>
          <a:prstGeom prst="rect">
            <a:avLst/>
          </a:prstGeom>
          <a:noFill/>
        </p:spPr>
        <p:txBody>
          <a:bodyPr wrap="square" rtlCol="0">
            <a:spAutoFit/>
          </a:bodyPr>
          <a:lstStyle/>
          <a:p>
            <a:pPr algn="just"/>
            <a:r>
              <a:rPr lang="el-GR" sz="1400" dirty="0">
                <a:effectLst/>
                <a:latin typeface="Calibri" panose="020F0502020204030204" pitchFamily="34" charset="0"/>
                <a:ea typeface="Calibri" panose="020F0502020204030204" pitchFamily="34" charset="0"/>
                <a:cs typeface="Calibri" panose="020F0502020204030204" pitchFamily="34" charset="0"/>
              </a:rPr>
              <a:t>Η κλάση Sudoku είναι η βασική κλάση για Sudoku παζλ (και για τις παραλλαγές του) και αξιοποιεί τον </a:t>
            </a:r>
            <a:r>
              <a:rPr lang="en-US" sz="1400" dirty="0">
                <a:effectLst/>
                <a:latin typeface="Calibri" panose="020F0502020204030204" pitchFamily="34" charset="0"/>
                <a:ea typeface="Calibri" panose="020F0502020204030204" pitchFamily="34" charset="0"/>
                <a:cs typeface="Calibri" panose="020F0502020204030204" pitchFamily="34" charset="0"/>
              </a:rPr>
              <a:t>ILP</a:t>
            </a:r>
            <a:r>
              <a:rPr lang="el-GR" sz="1400" dirty="0">
                <a:effectLst/>
                <a:latin typeface="Calibri" panose="020F0502020204030204" pitchFamily="34" charset="0"/>
                <a:ea typeface="Calibri" panose="020F0502020204030204" pitchFamily="34" charset="0"/>
                <a:cs typeface="Calibri" panose="020F0502020204030204" pitchFamily="34" charset="0"/>
              </a:rPr>
              <a:t> ως εξής:</a:t>
            </a:r>
            <a:endParaRPr lang="en-GB" sz="1400" dirty="0">
              <a:effectLst/>
              <a:latin typeface="Calibri" panose="020F0502020204030204" pitchFamily="34" charset="0"/>
              <a:ea typeface="Calibri" panose="020F0502020204030204" pitchFamily="34" charset="0"/>
              <a:cs typeface="Calibri" panose="020F0502020204030204" pitchFamily="34" charset="0"/>
            </a:endParaRPr>
          </a:p>
          <a:p>
            <a:pPr algn="just"/>
            <a:r>
              <a:rPr lang="el-GR" sz="1400" dirty="0">
                <a:effectLst/>
                <a:latin typeface="Calibri" panose="020F0502020204030204" pitchFamily="34" charset="0"/>
                <a:ea typeface="Calibri" panose="020F0502020204030204" pitchFamily="34" charset="0"/>
                <a:cs typeface="Calibri" panose="020F0502020204030204" pitchFamily="34" charset="0"/>
              </a:rPr>
              <a:t> </a:t>
            </a:r>
            <a:endParaRPr lang="en-GB" sz="14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buFont typeface="Symbol" pitchFamily="2" charset="2"/>
              <a:buChar char=""/>
            </a:pPr>
            <a:r>
              <a:rPr lang="el-GR" sz="1400" dirty="0">
                <a:effectLst/>
                <a:latin typeface="Calibri" panose="020F0502020204030204" pitchFamily="34" charset="0"/>
                <a:ea typeface="Calibri" panose="020F0502020204030204" pitchFamily="34" charset="0"/>
                <a:cs typeface="Calibri" panose="020F0502020204030204" pitchFamily="34" charset="0"/>
              </a:rPr>
              <a:t>Αρχικοποιεί το μοντέλο Sudoku χρησιμοποιώντας PuLP.</a:t>
            </a:r>
            <a:endParaRPr lang="en-GB" sz="14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buFont typeface="Symbol" pitchFamily="2" charset="2"/>
              <a:buChar char=""/>
            </a:pPr>
            <a:r>
              <a:rPr lang="el-GR" sz="1400" dirty="0">
                <a:effectLst/>
                <a:latin typeface="Calibri" panose="020F0502020204030204" pitchFamily="34" charset="0"/>
                <a:ea typeface="Calibri" panose="020F0502020204030204" pitchFamily="34" charset="0"/>
                <a:cs typeface="Calibri" panose="020F0502020204030204" pitchFamily="34" charset="0"/>
              </a:rPr>
              <a:t>Ορίζει δυαδικές μεταβλητές απόφασης για κάθε κελί χρησιμοποιώντας την κλάση </a:t>
            </a:r>
            <a:r>
              <a:rPr lang="el-GR" sz="1400" dirty="0" err="1">
                <a:effectLst/>
                <a:latin typeface="Calibri" panose="020F0502020204030204" pitchFamily="34" charset="0"/>
                <a:ea typeface="Calibri" panose="020F0502020204030204" pitchFamily="34" charset="0"/>
                <a:cs typeface="Calibri" panose="020F0502020204030204" pitchFamily="34" charset="0"/>
              </a:rPr>
              <a:t>LpVariable</a:t>
            </a:r>
            <a:r>
              <a:rPr lang="el-GR" sz="1400" dirty="0">
                <a:effectLst/>
                <a:latin typeface="Calibri" panose="020F0502020204030204" pitchFamily="34" charset="0"/>
                <a:ea typeface="Calibri" panose="020F0502020204030204" pitchFamily="34" charset="0"/>
                <a:cs typeface="Calibri" panose="020F0502020204030204" pitchFamily="34" charset="0"/>
              </a:rPr>
              <a:t> από το </a:t>
            </a:r>
            <a:r>
              <a:rPr lang="el-GR" sz="1400" dirty="0" err="1">
                <a:effectLst/>
                <a:latin typeface="Calibri" panose="020F0502020204030204" pitchFamily="34" charset="0"/>
                <a:ea typeface="Calibri" panose="020F0502020204030204" pitchFamily="34" charset="0"/>
                <a:cs typeface="Calibri" panose="020F0502020204030204" pitchFamily="34" charset="0"/>
              </a:rPr>
              <a:t>PuLP</a:t>
            </a:r>
            <a:r>
              <a:rPr lang="el-GR" sz="1400" dirty="0">
                <a:effectLst/>
                <a:latin typeface="Calibri" panose="020F0502020204030204" pitchFamily="34" charset="0"/>
                <a:ea typeface="Calibri" panose="020F0502020204030204" pitchFamily="34" charset="0"/>
                <a:cs typeface="Calibri" panose="020F0502020204030204" pitchFamily="34" charset="0"/>
              </a:rPr>
              <a:t>.</a:t>
            </a:r>
            <a:endParaRPr lang="en-GB" sz="14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buFont typeface="Symbol" pitchFamily="2" charset="2"/>
              <a:buChar char=""/>
            </a:pPr>
            <a:r>
              <a:rPr lang="el-GR" sz="1400" dirty="0">
                <a:effectLst/>
                <a:latin typeface="Calibri" panose="020F0502020204030204" pitchFamily="34" charset="0"/>
                <a:ea typeface="Calibri" panose="020F0502020204030204" pitchFamily="34" charset="0"/>
                <a:cs typeface="Calibri" panose="020F0502020204030204" pitchFamily="34" charset="0"/>
              </a:rPr>
              <a:t>Προσθέτει περιορισμούς για να διασφαλίσει ότι τηρούνται οι κανόνες του Sudoku, συμπεριλαμβανομένων των περιορισμών κελιών, περιορισμών σειρών, περιορισμών στηλών και περιορισμών πλαισίου.</a:t>
            </a:r>
            <a:endParaRPr lang="en-GB" sz="14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buFont typeface="Symbol" pitchFamily="2" charset="2"/>
              <a:buChar char=""/>
            </a:pPr>
            <a:r>
              <a:rPr lang="el-GR" sz="1400" dirty="0">
                <a:effectLst/>
                <a:latin typeface="Calibri" panose="020F0502020204030204" pitchFamily="34" charset="0"/>
                <a:ea typeface="Calibri" panose="020F0502020204030204" pitchFamily="34" charset="0"/>
                <a:cs typeface="Calibri" panose="020F0502020204030204" pitchFamily="34" charset="0"/>
              </a:rPr>
              <a:t>Παρέχει μεθόδους για τον ορισμό και λήψη τιμών από τα κελιά του παζλ.</a:t>
            </a:r>
            <a:endParaRPr lang="en-GB" sz="14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buFont typeface="Symbol" pitchFamily="2" charset="2"/>
              <a:buChar char=""/>
            </a:pPr>
            <a:r>
              <a:rPr lang="el-GR" sz="1400" dirty="0">
                <a:effectLst/>
                <a:latin typeface="Calibri" panose="020F0502020204030204" pitchFamily="34" charset="0"/>
                <a:ea typeface="Calibri" panose="020F0502020204030204" pitchFamily="34" charset="0"/>
                <a:cs typeface="Calibri" panose="020F0502020204030204" pitchFamily="34" charset="0"/>
              </a:rPr>
              <a:t>Προσφέρει μια μέθοδο επίλυσης για την εύρεση λύσης στο παζλ.</a:t>
            </a:r>
            <a:endParaRPr lang="en-GB" sz="14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descr="A screenshot of a computer screen&#10;&#10;Description automatically generated">
            <a:extLst>
              <a:ext uri="{FF2B5EF4-FFF2-40B4-BE49-F238E27FC236}">
                <a16:creationId xmlns:a16="http://schemas.microsoft.com/office/drawing/2014/main" id="{CE866945-F67E-E9C3-36FF-197704DB3EE3}"/>
              </a:ext>
            </a:extLst>
          </p:cNvPr>
          <p:cNvPicPr>
            <a:picLocks noChangeAspect="1"/>
          </p:cNvPicPr>
          <p:nvPr/>
        </p:nvPicPr>
        <p:blipFill>
          <a:blip r:embed="rId2"/>
          <a:stretch>
            <a:fillRect/>
          </a:stretch>
        </p:blipFill>
        <p:spPr>
          <a:xfrm>
            <a:off x="0" y="914400"/>
            <a:ext cx="7737358" cy="5943600"/>
          </a:xfrm>
          <a:prstGeom prst="rect">
            <a:avLst/>
          </a:prstGeom>
        </p:spPr>
      </p:pic>
    </p:spTree>
    <p:extLst>
      <p:ext uri="{BB962C8B-B14F-4D97-AF65-F5344CB8AC3E}">
        <p14:creationId xmlns:p14="http://schemas.microsoft.com/office/powerpoint/2010/main" val="2278391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D0A78-4BC3-C73A-2E88-AC600A155954}"/>
              </a:ext>
            </a:extLst>
          </p:cNvPr>
          <p:cNvSpPr>
            <a:spLocks noGrp="1"/>
          </p:cNvSpPr>
          <p:nvPr>
            <p:ph type="title"/>
          </p:nvPr>
        </p:nvSpPr>
        <p:spPr>
          <a:xfrm>
            <a:off x="2116834" y="180735"/>
            <a:ext cx="7958331" cy="1077229"/>
          </a:xfrm>
        </p:spPr>
        <p:txBody>
          <a:bodyPr/>
          <a:lstStyle/>
          <a:p>
            <a:pPr algn="ctr"/>
            <a:r>
              <a:rPr lang="el-GR" dirty="0">
                <a:latin typeface="Calibri" panose="020F0502020204030204" pitchFamily="34" charset="0"/>
                <a:cs typeface="Calibri" panose="020F0502020204030204" pitchFamily="34" charset="0"/>
              </a:rPr>
              <a:t>Μορφές αρχείου εισόδου</a:t>
            </a:r>
            <a:endParaRPr lang="en-US" dirty="0">
              <a:latin typeface="Calibri" panose="020F0502020204030204" pitchFamily="34" charset="0"/>
              <a:cs typeface="Calibri" panose="020F0502020204030204" pitchFamily="34" charset="0"/>
            </a:endParaRPr>
          </a:p>
        </p:txBody>
      </p:sp>
      <p:pic>
        <p:nvPicPr>
          <p:cNvPr id="5" name="Picture 4" descr="A screenshot of a phone&#10;&#10;Description automatically generated">
            <a:extLst>
              <a:ext uri="{FF2B5EF4-FFF2-40B4-BE49-F238E27FC236}">
                <a16:creationId xmlns:a16="http://schemas.microsoft.com/office/drawing/2014/main" id="{7DF38875-BAB2-1BAD-483C-0663A962D99F}"/>
              </a:ext>
            </a:extLst>
          </p:cNvPr>
          <p:cNvPicPr>
            <a:picLocks noChangeAspect="1"/>
          </p:cNvPicPr>
          <p:nvPr/>
        </p:nvPicPr>
        <p:blipFill>
          <a:blip r:embed="rId2"/>
          <a:stretch>
            <a:fillRect/>
          </a:stretch>
        </p:blipFill>
        <p:spPr>
          <a:xfrm>
            <a:off x="6145647" y="1466850"/>
            <a:ext cx="2209800" cy="392430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272650D6-0E01-E41F-C469-002FDAF92E1D}"/>
              </a:ext>
            </a:extLst>
          </p:cNvPr>
          <p:cNvPicPr>
            <a:picLocks noChangeAspect="1"/>
          </p:cNvPicPr>
          <p:nvPr/>
        </p:nvPicPr>
        <p:blipFill>
          <a:blip r:embed="rId3"/>
          <a:stretch>
            <a:fillRect/>
          </a:stretch>
        </p:blipFill>
        <p:spPr>
          <a:xfrm>
            <a:off x="1442902" y="2823527"/>
            <a:ext cx="4241800" cy="3505200"/>
          </a:xfrm>
          <a:prstGeom prst="rect">
            <a:avLst/>
          </a:prstGeom>
        </p:spPr>
      </p:pic>
      <p:pic>
        <p:nvPicPr>
          <p:cNvPr id="9" name="Picture 8" descr="A black and white background with white numbers&#10;&#10;Description automatically generated">
            <a:extLst>
              <a:ext uri="{FF2B5EF4-FFF2-40B4-BE49-F238E27FC236}">
                <a16:creationId xmlns:a16="http://schemas.microsoft.com/office/drawing/2014/main" id="{53F1031A-A54A-ED24-F97B-8E20FB2FCBCD}"/>
              </a:ext>
            </a:extLst>
          </p:cNvPr>
          <p:cNvPicPr>
            <a:picLocks noChangeAspect="1"/>
          </p:cNvPicPr>
          <p:nvPr/>
        </p:nvPicPr>
        <p:blipFill>
          <a:blip r:embed="rId4"/>
          <a:stretch>
            <a:fillRect/>
          </a:stretch>
        </p:blipFill>
        <p:spPr>
          <a:xfrm>
            <a:off x="1442902" y="124124"/>
            <a:ext cx="1877074" cy="2267679"/>
          </a:xfrm>
          <a:prstGeom prst="rect">
            <a:avLst/>
          </a:prstGeom>
        </p:spPr>
      </p:pic>
      <p:pic>
        <p:nvPicPr>
          <p:cNvPr id="11" name="Picture 10" descr="A black and white screen with numbers&#10;&#10;Description automatically generated">
            <a:extLst>
              <a:ext uri="{FF2B5EF4-FFF2-40B4-BE49-F238E27FC236}">
                <a16:creationId xmlns:a16="http://schemas.microsoft.com/office/drawing/2014/main" id="{1269A467-3187-9C34-2747-F7F0DF8A574C}"/>
              </a:ext>
            </a:extLst>
          </p:cNvPr>
          <p:cNvPicPr>
            <a:picLocks noChangeAspect="1"/>
          </p:cNvPicPr>
          <p:nvPr/>
        </p:nvPicPr>
        <p:blipFill>
          <a:blip r:embed="rId5"/>
          <a:stretch>
            <a:fillRect/>
          </a:stretch>
        </p:blipFill>
        <p:spPr>
          <a:xfrm>
            <a:off x="8816393" y="1466850"/>
            <a:ext cx="2148715" cy="3924300"/>
          </a:xfrm>
          <a:prstGeom prst="rect">
            <a:avLst/>
          </a:prstGeom>
        </p:spPr>
      </p:pic>
      <p:sp>
        <p:nvSpPr>
          <p:cNvPr id="12" name="TextBox 11">
            <a:extLst>
              <a:ext uri="{FF2B5EF4-FFF2-40B4-BE49-F238E27FC236}">
                <a16:creationId xmlns:a16="http://schemas.microsoft.com/office/drawing/2014/main" id="{A9472D0A-0E4A-87ED-B5AF-14C073D198C3}"/>
              </a:ext>
            </a:extLst>
          </p:cNvPr>
          <p:cNvSpPr txBox="1"/>
          <p:nvPr/>
        </p:nvSpPr>
        <p:spPr>
          <a:xfrm>
            <a:off x="1541376" y="2422999"/>
            <a:ext cx="1877074"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Normal Sudoku</a:t>
            </a:r>
          </a:p>
        </p:txBody>
      </p:sp>
      <p:sp>
        <p:nvSpPr>
          <p:cNvPr id="13" name="TextBox 12">
            <a:extLst>
              <a:ext uri="{FF2B5EF4-FFF2-40B4-BE49-F238E27FC236}">
                <a16:creationId xmlns:a16="http://schemas.microsoft.com/office/drawing/2014/main" id="{A13ED243-727E-9053-B9CE-4A4485D7C0FC}"/>
              </a:ext>
            </a:extLst>
          </p:cNvPr>
          <p:cNvSpPr txBox="1"/>
          <p:nvPr/>
        </p:nvSpPr>
        <p:spPr>
          <a:xfrm>
            <a:off x="2381439" y="6391119"/>
            <a:ext cx="3363419"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Sandwich-Sudoku</a:t>
            </a:r>
          </a:p>
        </p:txBody>
      </p:sp>
      <p:sp>
        <p:nvSpPr>
          <p:cNvPr id="14" name="TextBox 13">
            <a:extLst>
              <a:ext uri="{FF2B5EF4-FFF2-40B4-BE49-F238E27FC236}">
                <a16:creationId xmlns:a16="http://schemas.microsoft.com/office/drawing/2014/main" id="{85955423-DFB9-A1D4-1DD2-CC1B4E8AA62C}"/>
              </a:ext>
            </a:extLst>
          </p:cNvPr>
          <p:cNvSpPr txBox="1"/>
          <p:nvPr/>
        </p:nvSpPr>
        <p:spPr>
          <a:xfrm>
            <a:off x="6534614" y="5474129"/>
            <a:ext cx="1431866" cy="646331"/>
          </a:xfrm>
          <a:prstGeom prst="rect">
            <a:avLst/>
          </a:prstGeom>
          <a:noFill/>
        </p:spPr>
        <p:txBody>
          <a:bodyPr wrap="none" rtlCol="0">
            <a:spAutoFit/>
          </a:bodyPr>
          <a:lstStyle/>
          <a:p>
            <a:pPr algn="ctr"/>
            <a:r>
              <a:rPr lang="en-US" dirty="0">
                <a:latin typeface="Calibri" panose="020F0502020204030204" pitchFamily="34" charset="0"/>
                <a:cs typeface="Calibri" panose="020F0502020204030204" pitchFamily="34" charset="0"/>
              </a:rPr>
              <a:t>Greater-Than</a:t>
            </a:r>
          </a:p>
          <a:p>
            <a:pPr algn="ctr"/>
            <a:r>
              <a:rPr lang="en-US" dirty="0">
                <a:latin typeface="Calibri" panose="020F0502020204030204" pitchFamily="34" charset="0"/>
                <a:cs typeface="Calibri" panose="020F0502020204030204" pitchFamily="34" charset="0"/>
              </a:rPr>
              <a:t>Sudoku</a:t>
            </a:r>
          </a:p>
        </p:txBody>
      </p:sp>
      <p:sp>
        <p:nvSpPr>
          <p:cNvPr id="15" name="TextBox 14">
            <a:extLst>
              <a:ext uri="{FF2B5EF4-FFF2-40B4-BE49-F238E27FC236}">
                <a16:creationId xmlns:a16="http://schemas.microsoft.com/office/drawing/2014/main" id="{E59ED3B7-566F-F861-3ACD-5812ABC5B0BF}"/>
              </a:ext>
            </a:extLst>
          </p:cNvPr>
          <p:cNvSpPr txBox="1"/>
          <p:nvPr/>
        </p:nvSpPr>
        <p:spPr>
          <a:xfrm>
            <a:off x="9182094" y="5472847"/>
            <a:ext cx="1417311"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Killer-Sudoku</a:t>
            </a:r>
          </a:p>
        </p:txBody>
      </p:sp>
    </p:spTree>
    <p:extLst>
      <p:ext uri="{BB962C8B-B14F-4D97-AF65-F5344CB8AC3E}">
        <p14:creationId xmlns:p14="http://schemas.microsoft.com/office/powerpoint/2010/main" val="3806716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E1E23-1C73-1A57-EB2E-EDF526A35828}"/>
              </a:ext>
            </a:extLst>
          </p:cNvPr>
          <p:cNvSpPr>
            <a:spLocks noGrp="1"/>
          </p:cNvSpPr>
          <p:nvPr>
            <p:ph type="title"/>
          </p:nvPr>
        </p:nvSpPr>
        <p:spPr>
          <a:xfrm>
            <a:off x="7560834" y="170101"/>
            <a:ext cx="3606011" cy="1077229"/>
          </a:xfrm>
        </p:spPr>
        <p:txBody>
          <a:bodyPr>
            <a:noAutofit/>
          </a:bodyPr>
          <a:lstStyle/>
          <a:p>
            <a:pPr algn="ctr"/>
            <a:r>
              <a:rPr lang="el-GR" sz="2800" dirty="0" err="1">
                <a:latin typeface="Calibri" panose="020F0502020204030204" pitchFamily="34" charset="0"/>
                <a:cs typeface="Calibri" panose="020F0502020204030204" pitchFamily="34" charset="0"/>
              </a:rPr>
              <a:t>Διεπαφ</a:t>
            </a:r>
            <a:r>
              <a:rPr lang="en-US" sz="2800" dirty="0" err="1">
                <a:latin typeface="Calibri" panose="020F0502020204030204" pitchFamily="34" charset="0"/>
                <a:cs typeface="Calibri" panose="020F0502020204030204" pitchFamily="34" charset="0"/>
              </a:rPr>
              <a:t>ή</a:t>
            </a:r>
            <a:r>
              <a:rPr lang="el-GR" sz="2800" dirty="0">
                <a:latin typeface="Calibri" panose="020F0502020204030204" pitchFamily="34" charset="0"/>
                <a:cs typeface="Calibri" panose="020F0502020204030204" pitchFamily="34" charset="0"/>
              </a:rPr>
              <a:t> προγράμματος</a:t>
            </a:r>
            <a:r>
              <a:rPr lang="en-US" sz="2800" dirty="0">
                <a:latin typeface="Calibri" panose="020F0502020204030204" pitchFamily="34" charset="0"/>
                <a:cs typeface="Calibri" panose="020F0502020204030204" pitchFamily="34" charset="0"/>
              </a:rPr>
              <a:t> (CLI)</a:t>
            </a:r>
          </a:p>
        </p:txBody>
      </p:sp>
      <p:pic>
        <p:nvPicPr>
          <p:cNvPr id="5" name="Picture 4" descr="A screenshot of a computer program&#10;&#10;Description automatically generated">
            <a:extLst>
              <a:ext uri="{FF2B5EF4-FFF2-40B4-BE49-F238E27FC236}">
                <a16:creationId xmlns:a16="http://schemas.microsoft.com/office/drawing/2014/main" id="{4E4E7341-FCE7-6B9E-A323-7406A9DBF142}"/>
              </a:ext>
            </a:extLst>
          </p:cNvPr>
          <p:cNvPicPr>
            <a:picLocks noChangeAspect="1"/>
          </p:cNvPicPr>
          <p:nvPr/>
        </p:nvPicPr>
        <p:blipFill>
          <a:blip r:embed="rId2"/>
          <a:stretch>
            <a:fillRect/>
          </a:stretch>
        </p:blipFill>
        <p:spPr>
          <a:xfrm>
            <a:off x="1025155" y="0"/>
            <a:ext cx="6300677" cy="6832552"/>
          </a:xfrm>
          <a:prstGeom prst="rect">
            <a:avLst/>
          </a:prstGeom>
        </p:spPr>
      </p:pic>
      <p:sp>
        <p:nvSpPr>
          <p:cNvPr id="6" name="TextBox 5">
            <a:extLst>
              <a:ext uri="{FF2B5EF4-FFF2-40B4-BE49-F238E27FC236}">
                <a16:creationId xmlns:a16="http://schemas.microsoft.com/office/drawing/2014/main" id="{8030F90D-529C-E5CF-2BA4-FD8B13DB4BC3}"/>
              </a:ext>
            </a:extLst>
          </p:cNvPr>
          <p:cNvSpPr txBox="1"/>
          <p:nvPr/>
        </p:nvSpPr>
        <p:spPr>
          <a:xfrm>
            <a:off x="7325832" y="1361288"/>
            <a:ext cx="3841013" cy="3693319"/>
          </a:xfrm>
          <a:prstGeom prst="rect">
            <a:avLst/>
          </a:prstGeom>
          <a:noFill/>
        </p:spPr>
        <p:txBody>
          <a:bodyPr wrap="square" rtlCol="0">
            <a:spAutoFit/>
          </a:bodyPr>
          <a:lstStyle/>
          <a:p>
            <a:pPr algn="just"/>
            <a:r>
              <a:rPr lang="el-GR" dirty="0">
                <a:latin typeface="Calibri" panose="020F0502020204030204" pitchFamily="34" charset="0"/>
                <a:cs typeface="Calibri" panose="020F0502020204030204" pitchFamily="34" charset="0"/>
              </a:rPr>
              <a:t>Ο χρήστης πληκτρολογεί την εντολή ./</a:t>
            </a:r>
            <a:r>
              <a:rPr lang="en-US" dirty="0">
                <a:latin typeface="Calibri" panose="020F0502020204030204" pitchFamily="34" charset="0"/>
                <a:cs typeface="Calibri" panose="020F0502020204030204" pitchFamily="34" charset="0"/>
              </a:rPr>
              <a:t>sudoku </a:t>
            </a:r>
            <a:r>
              <a:rPr lang="el-GR" dirty="0">
                <a:latin typeface="Calibri" panose="020F0502020204030204" pitchFamily="34" charset="0"/>
                <a:cs typeface="Calibri" panose="020F0502020204030204" pitchFamily="34" charset="0"/>
              </a:rPr>
              <a:t>στο τερματικό για να εμφανίσει τις επιλογές του προγράμματος. Έπειτα επιλέγει μέθοδο επίλυσης, συγκεκριμένο </a:t>
            </a:r>
            <a:r>
              <a:rPr lang="el-GR" dirty="0" err="1">
                <a:latin typeface="Calibri" panose="020F0502020204030204" pitchFamily="34" charset="0"/>
                <a:cs typeface="Calibri" panose="020F0502020204030204" pitchFamily="34" charset="0"/>
              </a:rPr>
              <a:t>επιλυτή</a:t>
            </a:r>
            <a:r>
              <a:rPr lang="el-GR" dirty="0">
                <a:latin typeface="Calibri" panose="020F0502020204030204" pitchFamily="34" charset="0"/>
                <a:cs typeface="Calibri" panose="020F0502020204030204" pitchFamily="34" charset="0"/>
              </a:rPr>
              <a:t> και παρέχει το όνομα του αρχείου εισόδου. Ως αποτέλεσμα επιστρέφεται η λύση του προβλήματος και ο χρόνος επίλυσης του.</a:t>
            </a:r>
          </a:p>
          <a:p>
            <a:pPr algn="just"/>
            <a:r>
              <a:rPr lang="el-GR" dirty="0">
                <a:latin typeface="Calibri" panose="020F0502020204030204" pitchFamily="34" charset="0"/>
                <a:cs typeface="Calibri" panose="020F0502020204030204" pitchFamily="34" charset="0"/>
              </a:rPr>
              <a:t>Επιπλέον μπορεί να γίνει χρήση κάθε </a:t>
            </a:r>
            <a:r>
              <a:rPr lang="el-GR" dirty="0" err="1">
                <a:latin typeface="Calibri" panose="020F0502020204030204" pitchFamily="34" charset="0"/>
                <a:cs typeface="Calibri" panose="020F0502020204030204" pitchFamily="34" charset="0"/>
              </a:rPr>
              <a:t>επιλυτή</a:t>
            </a:r>
            <a:r>
              <a:rPr lang="el-GR" dirty="0">
                <a:latin typeface="Calibri" panose="020F0502020204030204" pitchFamily="34" charset="0"/>
                <a:cs typeface="Calibri" panose="020F0502020204030204" pitchFamily="34" charset="0"/>
              </a:rPr>
              <a:t> ξεχωριστά απλά γράφοντας την εντολή</a:t>
            </a:r>
            <a:endParaRPr lang="en-US"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644B3B18-8DAF-50CD-F6CE-6BEA3BE76452}"/>
              </a:ext>
            </a:extLst>
          </p:cNvPr>
          <p:cNvSpPr txBox="1"/>
          <p:nvPr/>
        </p:nvSpPr>
        <p:spPr>
          <a:xfrm>
            <a:off x="5624623" y="5241339"/>
            <a:ext cx="5542222" cy="369332"/>
          </a:xfrm>
          <a:prstGeom prst="rect">
            <a:avLst/>
          </a:prstGeom>
          <a:noFill/>
        </p:spPr>
        <p:txBody>
          <a:bodyPr wrap="square" rtlCol="0">
            <a:spAutoFit/>
          </a:bodyPr>
          <a:lstStyle/>
          <a:p>
            <a:r>
              <a:rPr lang="el-GR" dirty="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ilp</a:t>
            </a:r>
            <a:r>
              <a:rPr lang="en-US" dirty="0">
                <a:latin typeface="Calibri" panose="020F0502020204030204" pitchFamily="34" charset="0"/>
                <a:cs typeface="Calibri" panose="020F0502020204030204" pitchFamily="34" charset="0"/>
              </a:rPr>
              <a:t>-solvers</a:t>
            </a:r>
            <a:r>
              <a:rPr lang="el-GR" dirty="0">
                <a:latin typeface="Calibri" panose="020F0502020204030204" pitchFamily="34" charset="0"/>
                <a:cs typeface="Calibri" panose="020F0502020204030204" pitchFamily="34" charset="0"/>
              </a:rPr>
              <a:t>/</a:t>
            </a:r>
            <a:r>
              <a:rPr lang="el-GR" dirty="0" err="1">
                <a:latin typeface="Calibri" panose="020F0502020204030204" pitchFamily="34" charset="0"/>
                <a:cs typeface="Calibri" panose="020F0502020204030204" pitchFamily="34" charset="0"/>
              </a:rPr>
              <a:t>όνομα_επιλυτή</a:t>
            </a:r>
            <a:r>
              <a:rPr lang="el-GR" dirty="0">
                <a:latin typeface="Calibri" panose="020F0502020204030204" pitchFamily="34" charset="0"/>
                <a:cs typeface="Calibri" panose="020F0502020204030204" pitchFamily="34" charset="0"/>
              </a:rPr>
              <a:t> &lt; </a:t>
            </a:r>
            <a:r>
              <a:rPr lang="el-GR" dirty="0" err="1">
                <a:latin typeface="Calibri" panose="020F0502020204030204" pitchFamily="34" charset="0"/>
                <a:cs typeface="Calibri" panose="020F0502020204030204" pitchFamily="34" charset="0"/>
              </a:rPr>
              <a:t>ολόκληρο_όνομα_αρχείου</a:t>
            </a:r>
            <a:endParaRPr lang="en-US"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F96C9AFD-B172-36CA-80F8-8688A16ED9CE}"/>
              </a:ext>
            </a:extLst>
          </p:cNvPr>
          <p:cNvSpPr txBox="1"/>
          <p:nvPr/>
        </p:nvSpPr>
        <p:spPr>
          <a:xfrm>
            <a:off x="3519377" y="5748100"/>
            <a:ext cx="7647468" cy="923330"/>
          </a:xfrm>
          <a:prstGeom prst="rect">
            <a:avLst/>
          </a:prstGeom>
          <a:noFill/>
        </p:spPr>
        <p:txBody>
          <a:bodyPr wrap="square" rtlCol="0">
            <a:spAutoFit/>
          </a:bodyPr>
          <a:lstStyle/>
          <a:p>
            <a:pPr algn="just"/>
            <a:r>
              <a:rPr lang="el-GR" dirty="0">
                <a:latin typeface="Calibri" panose="020F0502020204030204" pitchFamily="34" charset="0"/>
                <a:cs typeface="Calibri" panose="020F0502020204030204" pitchFamily="34" charset="0"/>
              </a:rPr>
              <a:t>Επιπλέον ο χρήστης μπορεί να προσθέσει αρχείο, το οποίο εισόδου οποιασδήποτε διάστασης</a:t>
            </a:r>
            <a:r>
              <a:rPr lang="en-US" dirty="0">
                <a:latin typeface="Calibri" panose="020F0502020204030204" pitchFamily="34" charset="0"/>
                <a:cs typeface="Calibri" panose="020F0502020204030204" pitchFamily="34" charset="0"/>
              </a:rPr>
              <a:t> sudoku </a:t>
            </a:r>
            <a:r>
              <a:rPr lang="el-GR" dirty="0">
                <a:latin typeface="Calibri" panose="020F0502020204030204" pitchFamily="34" charset="0"/>
                <a:cs typeface="Calibri" panose="020F0502020204030204" pitchFamily="34" charset="0"/>
              </a:rPr>
              <a:t>παζλ (μόνο για το κανονικό επιλυτή ισχύει αυτό)</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509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CA69-9398-4F6A-70C2-8A13AD8ADD41}"/>
              </a:ext>
            </a:extLst>
          </p:cNvPr>
          <p:cNvSpPr>
            <a:spLocks noGrp="1"/>
          </p:cNvSpPr>
          <p:nvPr>
            <p:ph type="title"/>
          </p:nvPr>
        </p:nvSpPr>
        <p:spPr>
          <a:xfrm>
            <a:off x="7772400" y="152483"/>
            <a:ext cx="3593805" cy="1261647"/>
          </a:xfrm>
        </p:spPr>
        <p:txBody>
          <a:bodyPr>
            <a:noAutofit/>
          </a:bodyPr>
          <a:lstStyle/>
          <a:p>
            <a:pPr algn="ctr"/>
            <a:r>
              <a:rPr lang="el-GR" sz="2800" dirty="0" err="1">
                <a:latin typeface="Calibri" panose="020F0502020204030204" pitchFamily="34" charset="0"/>
                <a:cs typeface="Calibri" panose="020F0502020204030204" pitchFamily="34" charset="0"/>
              </a:rPr>
              <a:t>Υλοπο</a:t>
            </a:r>
            <a:r>
              <a:rPr lang="en-US" sz="2800" dirty="0" err="1">
                <a:latin typeface="Calibri" panose="020F0502020204030204" pitchFamily="34" charset="0"/>
                <a:cs typeface="Calibri" panose="020F0502020204030204" pitchFamily="34" charset="0"/>
              </a:rPr>
              <a:t>ί</a:t>
            </a:r>
            <a:r>
              <a:rPr lang="el-GR" sz="2800" dirty="0" err="1">
                <a:latin typeface="Calibri" panose="020F0502020204030204" pitchFamily="34" charset="0"/>
                <a:cs typeface="Calibri" panose="020F0502020204030204" pitchFamily="34" charset="0"/>
              </a:rPr>
              <a:t>ηση</a:t>
            </a:r>
            <a:r>
              <a:rPr lang="el-GR" sz="2800" dirty="0">
                <a:latin typeface="Calibri" panose="020F0502020204030204" pitchFamily="34" charset="0"/>
                <a:cs typeface="Calibri" panose="020F0502020204030204" pitchFamily="34" charset="0"/>
              </a:rPr>
              <a:t> με πολλαπλές </a:t>
            </a:r>
            <a:r>
              <a:rPr lang="el-GR" sz="2800" dirty="0" err="1">
                <a:latin typeface="Calibri" panose="020F0502020204030204" pitchFamily="34" charset="0"/>
                <a:cs typeface="Calibri" panose="020F0502020204030204" pitchFamily="34" charset="0"/>
              </a:rPr>
              <a:t>μεθ</a:t>
            </a:r>
            <a:r>
              <a:rPr lang="en-US" sz="2800" dirty="0" err="1">
                <a:latin typeface="Calibri" panose="020F0502020204030204" pitchFamily="34" charset="0"/>
                <a:cs typeface="Calibri" panose="020F0502020204030204" pitchFamily="34" charset="0"/>
              </a:rPr>
              <a:t>ό</a:t>
            </a:r>
            <a:r>
              <a:rPr lang="el-GR" sz="2800" dirty="0" err="1">
                <a:latin typeface="Calibri" panose="020F0502020204030204" pitchFamily="34" charset="0"/>
                <a:cs typeface="Calibri" panose="020F0502020204030204" pitchFamily="34" charset="0"/>
              </a:rPr>
              <a:t>δους</a:t>
            </a:r>
            <a:r>
              <a:rPr lang="el-GR" sz="2800" dirty="0">
                <a:latin typeface="Calibri" panose="020F0502020204030204" pitchFamily="34" charset="0"/>
                <a:cs typeface="Calibri" panose="020F0502020204030204" pitchFamily="34" charset="0"/>
              </a:rPr>
              <a:t> και </a:t>
            </a:r>
            <a:r>
              <a:rPr lang="en-US" sz="2800" dirty="0">
                <a:latin typeface="Calibri" panose="020F0502020204030204" pitchFamily="34" charset="0"/>
                <a:cs typeface="Calibri" panose="020F0502020204030204" pitchFamily="34" charset="0"/>
              </a:rPr>
              <a:t>backtracking</a:t>
            </a:r>
          </a:p>
        </p:txBody>
      </p:sp>
      <p:pic>
        <p:nvPicPr>
          <p:cNvPr id="6" name="Picture 5" descr="A screenshot of a computer screen&#10;&#10;Description automatically generated">
            <a:extLst>
              <a:ext uri="{FF2B5EF4-FFF2-40B4-BE49-F238E27FC236}">
                <a16:creationId xmlns:a16="http://schemas.microsoft.com/office/drawing/2014/main" id="{DBE0E04D-A8D6-97AE-3AE4-BF4CC911F64D}"/>
              </a:ext>
            </a:extLst>
          </p:cNvPr>
          <p:cNvPicPr>
            <a:picLocks noChangeAspect="1"/>
          </p:cNvPicPr>
          <p:nvPr/>
        </p:nvPicPr>
        <p:blipFill>
          <a:blip r:embed="rId2"/>
          <a:stretch>
            <a:fillRect/>
          </a:stretch>
        </p:blipFill>
        <p:spPr>
          <a:xfrm>
            <a:off x="0" y="0"/>
            <a:ext cx="7772400" cy="4787473"/>
          </a:xfrm>
          <a:prstGeom prst="rect">
            <a:avLst/>
          </a:prstGeom>
        </p:spPr>
      </p:pic>
      <p:sp>
        <p:nvSpPr>
          <p:cNvPr id="7" name="TextBox 6">
            <a:extLst>
              <a:ext uri="{FF2B5EF4-FFF2-40B4-BE49-F238E27FC236}">
                <a16:creationId xmlns:a16="http://schemas.microsoft.com/office/drawing/2014/main" id="{20B78F35-889C-9D4D-98BD-5E9632FD3CB2}"/>
              </a:ext>
            </a:extLst>
          </p:cNvPr>
          <p:cNvSpPr txBox="1"/>
          <p:nvPr/>
        </p:nvSpPr>
        <p:spPr>
          <a:xfrm>
            <a:off x="7868093" y="1410225"/>
            <a:ext cx="3402418" cy="3416320"/>
          </a:xfrm>
          <a:prstGeom prst="rect">
            <a:avLst/>
          </a:prstGeom>
          <a:noFill/>
        </p:spPr>
        <p:txBody>
          <a:bodyPr wrap="square" rtlCol="0">
            <a:spAutoFit/>
          </a:bodyPr>
          <a:lstStyle/>
          <a:p>
            <a:pPr algn="just"/>
            <a:r>
              <a:rPr lang="el-GR" dirty="0">
                <a:latin typeface="Calibri" panose="020F0502020204030204" pitchFamily="34" charset="0"/>
                <a:cs typeface="Calibri" panose="020F0502020204030204" pitchFamily="34" charset="0"/>
              </a:rPr>
              <a:t>Οι μέθοδοι που χρησιμοποιήθηκαν είναι οι εξής:</a:t>
            </a:r>
          </a:p>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Simple elimination</a:t>
            </a:r>
          </a:p>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Hidden singles</a:t>
            </a:r>
          </a:p>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CSP </a:t>
            </a:r>
            <a:r>
              <a:rPr lang="el-GR" sz="1800" kern="0" dirty="0">
                <a:effectLst/>
                <a:latin typeface="Calibri" panose="020F0502020204030204" pitchFamily="34" charset="0"/>
                <a:ea typeface="Calibri" panose="020F0502020204030204" pitchFamily="34" charset="0"/>
                <a:cs typeface="Calibri" panose="020F0502020204030204" pitchFamily="34" charset="0"/>
              </a:rPr>
              <a:t>(Πρόβλημα ικανοποίησης περιορισμών)</a:t>
            </a:r>
            <a:r>
              <a:rPr lang="en-GB" dirty="0">
                <a:effectLst/>
                <a:latin typeface="Calibri" panose="020F0502020204030204" pitchFamily="34" charset="0"/>
                <a:cs typeface="Calibri" panose="020F0502020204030204" pitchFamily="34" charset="0"/>
              </a:rPr>
              <a:t> </a:t>
            </a:r>
          </a:p>
          <a:p>
            <a:pPr marL="285750" indent="-285750" algn="just">
              <a:buFont typeface="Arial" panose="020B0604020202020204" pitchFamily="34" charset="0"/>
              <a:buChar char="•"/>
            </a:pPr>
            <a:r>
              <a:rPr lang="en-GB" dirty="0">
                <a:latin typeface="Calibri" panose="020F0502020204030204" pitchFamily="34" charset="0"/>
                <a:cs typeface="Calibri" panose="020F0502020204030204" pitchFamily="34" charset="0"/>
              </a:rPr>
              <a:t>Intersection</a:t>
            </a:r>
          </a:p>
          <a:p>
            <a:pPr marL="285750" indent="-285750" algn="just">
              <a:buFont typeface="Arial" panose="020B0604020202020204" pitchFamily="34" charset="0"/>
              <a:buChar char="•"/>
            </a:pPr>
            <a:r>
              <a:rPr lang="en-GB" dirty="0">
                <a:latin typeface="Calibri" panose="020F0502020204030204" pitchFamily="34" charset="0"/>
                <a:cs typeface="Calibri" panose="020F0502020204030204" pitchFamily="34" charset="0"/>
              </a:rPr>
              <a:t>X-wing</a:t>
            </a:r>
          </a:p>
          <a:p>
            <a:pPr marL="285750" indent="-285750" algn="just">
              <a:buFont typeface="Arial" panose="020B0604020202020204" pitchFamily="34" charset="0"/>
              <a:buChar char="•"/>
            </a:pPr>
            <a:r>
              <a:rPr lang="en-GB" dirty="0" err="1">
                <a:latin typeface="Calibri" panose="020F0502020204030204" pitchFamily="34" charset="0"/>
                <a:cs typeface="Calibri" panose="020F0502020204030204" pitchFamily="34" charset="0"/>
              </a:rPr>
              <a:t>Coloring</a:t>
            </a:r>
            <a:endParaRPr lang="en-GB"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GB" dirty="0">
                <a:latin typeface="Calibri" panose="020F0502020204030204" pitchFamily="34" charset="0"/>
                <a:cs typeface="Calibri" panose="020F0502020204030204" pitchFamily="34" charset="0"/>
              </a:rPr>
              <a:t>Y-wing</a:t>
            </a:r>
          </a:p>
          <a:p>
            <a:pPr marL="285750" indent="-285750" algn="just">
              <a:buFont typeface="Arial" panose="020B0604020202020204" pitchFamily="34" charset="0"/>
              <a:buChar char="•"/>
            </a:pPr>
            <a:r>
              <a:rPr lang="en-GB" dirty="0">
                <a:latin typeface="Calibri" panose="020F0502020204030204" pitchFamily="34" charset="0"/>
                <a:cs typeface="Calibri" panose="020F0502020204030204" pitchFamily="34" charset="0"/>
              </a:rPr>
              <a:t>Nice chains</a:t>
            </a:r>
          </a:p>
          <a:p>
            <a:pPr marL="285750" indent="-285750" algn="just">
              <a:buFont typeface="Arial" panose="020B0604020202020204" pitchFamily="34" charset="0"/>
              <a:buChar char="•"/>
            </a:pPr>
            <a:r>
              <a:rPr lang="en-GB" dirty="0">
                <a:latin typeface="Calibri" panose="020F0502020204030204" pitchFamily="34" charset="0"/>
                <a:cs typeface="Calibri" panose="020F0502020204030204" pitchFamily="34" charset="0"/>
              </a:rPr>
              <a:t>3D Medusa</a:t>
            </a:r>
            <a:endParaRPr lang="en-US"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FF17D58B-976F-1508-CDDD-3DAC4F983411}"/>
              </a:ext>
            </a:extLst>
          </p:cNvPr>
          <p:cNvSpPr txBox="1"/>
          <p:nvPr/>
        </p:nvSpPr>
        <p:spPr>
          <a:xfrm>
            <a:off x="999460" y="4822639"/>
            <a:ext cx="10015870" cy="2308324"/>
          </a:xfrm>
          <a:prstGeom prst="rect">
            <a:avLst/>
          </a:prstGeom>
          <a:noFill/>
        </p:spPr>
        <p:txBody>
          <a:bodyPr wrap="square" rtlCol="0">
            <a:spAutoFit/>
          </a:bodyPr>
          <a:lstStyle/>
          <a:p>
            <a:pPr algn="just"/>
            <a:r>
              <a:rPr lang="el-GR" sz="1600" dirty="0"/>
              <a:t>Συνεπώς το πρόγραμμα προσπαθεί να </a:t>
            </a:r>
            <a:r>
              <a:rPr lang="el-GR" sz="1600" dirty="0" err="1"/>
              <a:t>αξιοποίησει</a:t>
            </a:r>
            <a:r>
              <a:rPr lang="el-GR" sz="1600" dirty="0"/>
              <a:t> τις παραπάνω μεθόδους και αν δεν μπορεί, χρησιμοποιεί την </a:t>
            </a:r>
            <a:r>
              <a:rPr lang="en-US" sz="1600" dirty="0"/>
              <a:t>backtracking </a:t>
            </a:r>
            <a:r>
              <a:rPr lang="el-GR" sz="1600" dirty="0"/>
              <a:t>μέθοδο. Επιπλέον μετά την επίλυση του παζλ, γίνεται η αξιολόγηση του, βασιζόμενη σε πέντε παράγοντες:</a:t>
            </a:r>
          </a:p>
          <a:p>
            <a:pPr marL="342900" lvl="0" indent="-342900" algn="just">
              <a:buFont typeface="+mj-lt"/>
              <a:buAutoNum type="arabicPeriod"/>
            </a:pPr>
            <a:r>
              <a:rPr lang="el-GR" sz="1600" dirty="0">
                <a:effectLst/>
                <a:latin typeface="Calibri" panose="020F0502020204030204" pitchFamily="34" charset="0"/>
                <a:ea typeface="Calibri" panose="020F0502020204030204" pitchFamily="34" charset="0"/>
                <a:cs typeface="Times New Roman" panose="02020603050405020304" pitchFamily="18" charset="0"/>
              </a:rPr>
              <a:t>Αριθμός κενών κελιών (30%).</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rabicPeriod"/>
            </a:pPr>
            <a:r>
              <a:rPr lang="el-GR" sz="1600" dirty="0">
                <a:effectLst/>
                <a:latin typeface="Calibri" panose="020F0502020204030204" pitchFamily="34" charset="0"/>
                <a:ea typeface="Calibri" panose="020F0502020204030204" pitchFamily="34" charset="0"/>
                <a:cs typeface="Times New Roman" panose="02020603050405020304" pitchFamily="18" charset="0"/>
              </a:rPr>
              <a:t>Αριθμός υποψηφίων σε κενά κελιά μετά από απλή εξάλειψη (25%).</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rabicPeriod"/>
            </a:pPr>
            <a:r>
              <a:rPr lang="el-GR" sz="1600" dirty="0">
                <a:effectLst/>
                <a:latin typeface="Calibri" panose="020F0502020204030204" pitchFamily="34" charset="0"/>
                <a:ea typeface="Calibri" panose="020F0502020204030204" pitchFamily="34" charset="0"/>
                <a:cs typeface="Times New Roman" panose="02020603050405020304" pitchFamily="18" charset="0"/>
              </a:rPr>
              <a:t>Η διαφορά μεταξύ του συνόλου των υποψηφίων και των υπολοίπων υποψηφίων (20%).</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rabicPeriod"/>
            </a:pPr>
            <a:r>
              <a:rPr lang="el-GR" sz="1600" dirty="0">
                <a:effectLst/>
                <a:latin typeface="Calibri" panose="020F0502020204030204" pitchFamily="34" charset="0"/>
                <a:ea typeface="Calibri" panose="020F0502020204030204" pitchFamily="34" charset="0"/>
                <a:cs typeface="Times New Roman" panose="02020603050405020304" pitchFamily="18" charset="0"/>
              </a:rPr>
              <a:t>Χρόνος που χρειάζεται για να λυθεί το παζλ (15%).</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rabicPeriod"/>
            </a:pPr>
            <a:r>
              <a:rPr lang="el-GR" sz="1600" dirty="0">
                <a:effectLst/>
                <a:latin typeface="Calibri" panose="020F0502020204030204" pitchFamily="34" charset="0"/>
                <a:ea typeface="Calibri" panose="020F0502020204030204" pitchFamily="34" charset="0"/>
                <a:cs typeface="Times New Roman" panose="02020603050405020304" pitchFamily="18" charset="0"/>
              </a:rPr>
              <a:t>Αν χρησιμοποιήθηκε </a:t>
            </a:r>
            <a:r>
              <a:rPr lang="en-US" sz="1600" dirty="0">
                <a:effectLst/>
                <a:latin typeface="Calibri" panose="020F0502020204030204" pitchFamily="34" charset="0"/>
                <a:ea typeface="Calibri" panose="020F0502020204030204" pitchFamily="34" charset="0"/>
                <a:cs typeface="Times New Roman" panose="02020603050405020304" pitchFamily="18" charset="0"/>
              </a:rPr>
              <a:t>backtracking</a:t>
            </a:r>
            <a:r>
              <a:rPr lang="el-GR" sz="1600" dirty="0">
                <a:effectLst/>
                <a:latin typeface="Calibri" panose="020F0502020204030204" pitchFamily="34" charset="0"/>
                <a:ea typeface="Calibri" panose="020F0502020204030204" pitchFamily="34" charset="0"/>
                <a:cs typeface="Times New Roman" panose="02020603050405020304" pitchFamily="18" charset="0"/>
              </a:rPr>
              <a:t> και πόσες φορές (10%).</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1600" dirty="0"/>
          </a:p>
        </p:txBody>
      </p:sp>
    </p:spTree>
    <p:extLst>
      <p:ext uri="{BB962C8B-B14F-4D97-AF65-F5344CB8AC3E}">
        <p14:creationId xmlns:p14="http://schemas.microsoft.com/office/powerpoint/2010/main" val="1777641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omputer screen shot of a program&#10;&#10;Description automatically generated">
            <a:extLst>
              <a:ext uri="{FF2B5EF4-FFF2-40B4-BE49-F238E27FC236}">
                <a16:creationId xmlns:a16="http://schemas.microsoft.com/office/drawing/2014/main" id="{C4C9A6E9-F413-099A-F91A-D0C75E06EACD}"/>
              </a:ext>
            </a:extLst>
          </p:cNvPr>
          <p:cNvPicPr>
            <a:picLocks noChangeAspect="1"/>
          </p:cNvPicPr>
          <p:nvPr/>
        </p:nvPicPr>
        <p:blipFill>
          <a:blip r:embed="rId2"/>
          <a:stretch>
            <a:fillRect/>
          </a:stretch>
        </p:blipFill>
        <p:spPr>
          <a:xfrm>
            <a:off x="1047416" y="871828"/>
            <a:ext cx="7077974" cy="5816009"/>
          </a:xfrm>
          <a:prstGeom prst="rect">
            <a:avLst/>
          </a:prstGeom>
        </p:spPr>
      </p:pic>
      <p:sp>
        <p:nvSpPr>
          <p:cNvPr id="2" name="Title 1">
            <a:extLst>
              <a:ext uri="{FF2B5EF4-FFF2-40B4-BE49-F238E27FC236}">
                <a16:creationId xmlns:a16="http://schemas.microsoft.com/office/drawing/2014/main" id="{019BB8DA-B21D-0CED-AFBD-63CCE1531598}"/>
              </a:ext>
            </a:extLst>
          </p:cNvPr>
          <p:cNvSpPr>
            <a:spLocks noGrp="1"/>
          </p:cNvSpPr>
          <p:nvPr>
            <p:ph type="title"/>
          </p:nvPr>
        </p:nvSpPr>
        <p:spPr>
          <a:xfrm>
            <a:off x="4160186" y="170163"/>
            <a:ext cx="3871627" cy="602429"/>
          </a:xfrm>
        </p:spPr>
        <p:txBody>
          <a:bodyPr/>
          <a:lstStyle/>
          <a:p>
            <a:r>
              <a:rPr lang="el-GR" dirty="0"/>
              <a:t>Υλοποίηση με </a:t>
            </a:r>
            <a:r>
              <a:rPr lang="en-US" dirty="0"/>
              <a:t>ASP</a:t>
            </a:r>
          </a:p>
        </p:txBody>
      </p:sp>
      <p:sp>
        <p:nvSpPr>
          <p:cNvPr id="7" name="TextBox 6">
            <a:extLst>
              <a:ext uri="{FF2B5EF4-FFF2-40B4-BE49-F238E27FC236}">
                <a16:creationId xmlns:a16="http://schemas.microsoft.com/office/drawing/2014/main" id="{DF8D38EF-2BA4-0C82-A41C-1B993F56EE25}"/>
              </a:ext>
            </a:extLst>
          </p:cNvPr>
          <p:cNvSpPr txBox="1"/>
          <p:nvPr/>
        </p:nvSpPr>
        <p:spPr>
          <a:xfrm>
            <a:off x="8125390" y="31856"/>
            <a:ext cx="3157870" cy="6740307"/>
          </a:xfrm>
          <a:prstGeom prst="rect">
            <a:avLst/>
          </a:prstGeom>
          <a:noFill/>
        </p:spPr>
        <p:txBody>
          <a:bodyPr wrap="square" rtlCol="0">
            <a:spAutoFit/>
          </a:bodyPr>
          <a:lstStyle/>
          <a:p>
            <a:pPr algn="just"/>
            <a:r>
              <a:rPr lang="el-GR" sz="1600" dirty="0">
                <a:latin typeface="Calibri" panose="020F0502020204030204" pitchFamily="34" charset="0"/>
                <a:cs typeface="Calibri" panose="020F0502020204030204" pitchFamily="34" charset="0"/>
              </a:rPr>
              <a:t>Για την δημιουργία του προγράμματος ακολουθούμε τα εξής βήματα:</a:t>
            </a:r>
          </a:p>
          <a:p>
            <a:pPr algn="just"/>
            <a:endParaRPr lang="el-GR" sz="16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l-GR" sz="1600" b="1" dirty="0">
                <a:solidFill>
                  <a:schemeClr val="tx1">
                    <a:lumMod val="50000"/>
                  </a:schemeClr>
                </a:solidFill>
                <a:latin typeface="Calibri" panose="020F0502020204030204" pitchFamily="34" charset="0"/>
                <a:cs typeface="Calibri" panose="020F0502020204030204" pitchFamily="34" charset="0"/>
              </a:rPr>
              <a:t>Ορισμός σταθερών</a:t>
            </a:r>
          </a:p>
          <a:p>
            <a:pPr algn="just"/>
            <a:endParaRPr lang="el-GR" sz="1600" b="1" dirty="0">
              <a:solidFill>
                <a:schemeClr val="tx1">
                  <a:lumMod val="50000"/>
                </a:schemeClr>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l-GR" sz="1600" b="1" dirty="0">
                <a:solidFill>
                  <a:schemeClr val="tx1">
                    <a:lumMod val="50000"/>
                  </a:schemeClr>
                </a:solidFill>
                <a:latin typeface="Calibri" panose="020F0502020204030204" pitchFamily="34" charset="0"/>
                <a:cs typeface="Calibri" panose="020F0502020204030204" pitchFamily="34" charset="0"/>
              </a:rPr>
              <a:t>Κωδικοποίηση της αρχικής κατάστασης του παζλ</a:t>
            </a:r>
          </a:p>
          <a:p>
            <a:pPr algn="just"/>
            <a:r>
              <a:rPr lang="el-GR" sz="1600" dirty="0">
                <a:latin typeface="Calibri" panose="020F0502020204030204" pitchFamily="34" charset="0"/>
                <a:cs typeface="Calibri" panose="020F0502020204030204" pitchFamily="34" charset="0"/>
              </a:rPr>
              <a:t>Γνωστές τιμές κελιών.</a:t>
            </a:r>
          </a:p>
          <a:p>
            <a:pPr algn="just"/>
            <a:endParaRPr lang="el-GR" sz="16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l-GR" sz="1600" b="1" dirty="0">
                <a:solidFill>
                  <a:schemeClr val="tx1">
                    <a:lumMod val="50000"/>
                  </a:schemeClr>
                </a:solidFill>
                <a:latin typeface="Calibri" panose="020F0502020204030204" pitchFamily="34" charset="0"/>
                <a:cs typeface="Calibri" panose="020F0502020204030204" pitchFamily="34" charset="0"/>
              </a:rPr>
              <a:t>Καθορισμός εκχωρήσεων αξίας</a:t>
            </a:r>
            <a:r>
              <a:rPr lang="el-GR" sz="1600" b="1" dirty="0">
                <a:latin typeface="Calibri" panose="020F0502020204030204" pitchFamily="34" charset="0"/>
                <a:cs typeface="Calibri" panose="020F0502020204030204" pitchFamily="34" charset="0"/>
              </a:rPr>
              <a:t> </a:t>
            </a:r>
          </a:p>
          <a:p>
            <a:pPr algn="just"/>
            <a:r>
              <a:rPr lang="el-GR" sz="1600" dirty="0">
                <a:latin typeface="Calibri" panose="020F0502020204030204" pitchFamily="34" charset="0"/>
                <a:cs typeface="Calibri" panose="020F0502020204030204" pitchFamily="34" charset="0"/>
              </a:rPr>
              <a:t>Κάθε κελί μπορεί να πάρει μόνο μια τιμή.</a:t>
            </a:r>
          </a:p>
          <a:p>
            <a:pPr algn="just"/>
            <a:endParaRPr lang="el-GR" sz="16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l-GR" sz="1600" b="1" dirty="0">
                <a:solidFill>
                  <a:schemeClr val="tx1">
                    <a:lumMod val="50000"/>
                  </a:schemeClr>
                </a:solidFill>
                <a:latin typeface="Calibri" panose="020F0502020204030204" pitchFamily="34" charset="0"/>
                <a:cs typeface="Calibri" panose="020F0502020204030204" pitchFamily="34" charset="0"/>
              </a:rPr>
              <a:t>Περιορισμός ίδιου πλαισίου</a:t>
            </a:r>
          </a:p>
          <a:p>
            <a:pPr algn="just"/>
            <a:r>
              <a:rPr lang="el-GR" sz="1600" dirty="0">
                <a:latin typeface="Calibri" panose="020F0502020204030204" pitchFamily="34" charset="0"/>
                <a:cs typeface="Calibri" panose="020F0502020204030204" pitchFamily="34" charset="0"/>
              </a:rPr>
              <a:t>Δυο κελιά είναι στο ίδιο κουτί αν βρίσκονται στο ίδιο υποπλέγμα </a:t>
            </a:r>
            <a:r>
              <a:rPr lang="en-US" sz="1600" dirty="0" err="1">
                <a:latin typeface="Calibri" panose="020F0502020204030204" pitchFamily="34" charset="0"/>
                <a:cs typeface="Calibri" panose="020F0502020204030204" pitchFamily="34" charset="0"/>
              </a:rPr>
              <a:t>nxn</a:t>
            </a:r>
            <a:r>
              <a:rPr lang="el-GR" sz="1600" dirty="0">
                <a:latin typeface="Calibri" panose="020F0502020204030204" pitchFamily="34" charset="0"/>
                <a:cs typeface="Calibri" panose="020F0502020204030204" pitchFamily="34" charset="0"/>
              </a:rPr>
              <a:t>.</a:t>
            </a:r>
          </a:p>
          <a:p>
            <a:pPr algn="just"/>
            <a:endParaRPr lang="el-GR" sz="1600" b="1"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l-GR" sz="1600" b="1" dirty="0">
                <a:solidFill>
                  <a:schemeClr val="tx1">
                    <a:lumMod val="50000"/>
                  </a:schemeClr>
                </a:solidFill>
                <a:latin typeface="Calibri" panose="020F0502020204030204" pitchFamily="34" charset="0"/>
                <a:cs typeface="Calibri" panose="020F0502020204030204" pitchFamily="34" charset="0"/>
              </a:rPr>
              <a:t>Γενικοί Περιορισμοί</a:t>
            </a:r>
          </a:p>
          <a:p>
            <a:pPr algn="just"/>
            <a:r>
              <a:rPr lang="el-GR" sz="1600" dirty="0">
                <a:latin typeface="Calibri" panose="020F0502020204030204" pitchFamily="34" charset="0"/>
                <a:cs typeface="Calibri" panose="020F0502020204030204" pitchFamily="34" charset="0"/>
              </a:rPr>
              <a:t>Σειρές, στήλες, υποπλέγματα.</a:t>
            </a:r>
          </a:p>
          <a:p>
            <a:pPr algn="just"/>
            <a:endParaRPr lang="el-GR" sz="1600" b="1" dirty="0">
              <a:solidFill>
                <a:schemeClr val="tx1">
                  <a:lumMod val="50000"/>
                </a:schemeClr>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l-GR" sz="1600" b="1" dirty="0">
                <a:solidFill>
                  <a:schemeClr val="tx1">
                    <a:lumMod val="50000"/>
                  </a:schemeClr>
                </a:solidFill>
                <a:latin typeface="Calibri" panose="020F0502020204030204" pitchFamily="34" charset="0"/>
                <a:cs typeface="Calibri" panose="020F0502020204030204" pitchFamily="34" charset="0"/>
              </a:rPr>
              <a:t>Πρόσθετοι περιορισμοί παζλ</a:t>
            </a:r>
          </a:p>
          <a:p>
            <a:pPr algn="just"/>
            <a:r>
              <a:rPr lang="el-GR" sz="1600" dirty="0">
                <a:latin typeface="Calibri" panose="020F0502020204030204" pitchFamily="34" charset="0"/>
                <a:cs typeface="Calibri" panose="020F0502020204030204" pitchFamily="34" charset="0"/>
              </a:rPr>
              <a:t>Η </a:t>
            </a:r>
            <a:r>
              <a:rPr lang="en-US" sz="1600" dirty="0">
                <a:latin typeface="Calibri" panose="020F0502020204030204" pitchFamily="34" charset="0"/>
                <a:cs typeface="Calibri" panose="020F0502020204030204" pitchFamily="34" charset="0"/>
              </a:rPr>
              <a:t>fixed </a:t>
            </a:r>
            <a:r>
              <a:rPr lang="el-GR" sz="1600" dirty="0">
                <a:latin typeface="Calibri" panose="020F0502020204030204" pitchFamily="34" charset="0"/>
                <a:cs typeface="Calibri" panose="020F0502020204030204" pitchFamily="34" charset="0"/>
              </a:rPr>
              <a:t>τιμή είναι η τελική τιμή του κελιού.</a:t>
            </a:r>
          </a:p>
          <a:p>
            <a:pPr algn="just"/>
            <a:endParaRPr lang="el-GR" sz="1600" b="1" dirty="0">
              <a:solidFill>
                <a:schemeClr val="tx1">
                  <a:lumMod val="50000"/>
                </a:schemeClr>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l-GR" sz="1600" b="1" dirty="0">
                <a:solidFill>
                  <a:schemeClr val="tx1">
                    <a:lumMod val="50000"/>
                  </a:schemeClr>
                </a:solidFill>
                <a:latin typeface="Calibri" panose="020F0502020204030204" pitchFamily="34" charset="0"/>
                <a:cs typeface="Calibri" panose="020F0502020204030204" pitchFamily="34" charset="0"/>
              </a:rPr>
              <a:t>Εκτύπωση της λύσης</a:t>
            </a:r>
          </a:p>
        </p:txBody>
      </p:sp>
    </p:spTree>
    <p:extLst>
      <p:ext uri="{BB962C8B-B14F-4D97-AF65-F5344CB8AC3E}">
        <p14:creationId xmlns:p14="http://schemas.microsoft.com/office/powerpoint/2010/main" val="3723093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D429A-5830-62F8-297A-697182FD7183}"/>
              </a:ext>
            </a:extLst>
          </p:cNvPr>
          <p:cNvSpPr>
            <a:spLocks noGrp="1"/>
          </p:cNvSpPr>
          <p:nvPr>
            <p:ph type="title"/>
          </p:nvPr>
        </p:nvSpPr>
        <p:spPr>
          <a:xfrm>
            <a:off x="2116833" y="630948"/>
            <a:ext cx="7958331" cy="1077229"/>
          </a:xfrm>
        </p:spPr>
        <p:txBody>
          <a:bodyPr/>
          <a:lstStyle/>
          <a:p>
            <a:pPr algn="ctr"/>
            <a:r>
              <a:rPr lang="el-GR" dirty="0"/>
              <a:t>Συμπεράσματα</a:t>
            </a:r>
            <a:endParaRPr lang="en-US" dirty="0"/>
          </a:p>
        </p:txBody>
      </p:sp>
      <p:sp>
        <p:nvSpPr>
          <p:cNvPr id="4" name="TextBox 3">
            <a:extLst>
              <a:ext uri="{FF2B5EF4-FFF2-40B4-BE49-F238E27FC236}">
                <a16:creationId xmlns:a16="http://schemas.microsoft.com/office/drawing/2014/main" id="{9FAE6663-699D-9E0F-0633-C5F50B81562A}"/>
              </a:ext>
            </a:extLst>
          </p:cNvPr>
          <p:cNvSpPr txBox="1"/>
          <p:nvPr/>
        </p:nvSpPr>
        <p:spPr>
          <a:xfrm>
            <a:off x="1109330" y="1859339"/>
            <a:ext cx="9973338" cy="3139321"/>
          </a:xfrm>
          <a:prstGeom prst="rect">
            <a:avLst/>
          </a:prstGeom>
          <a:noFill/>
        </p:spPr>
        <p:txBody>
          <a:bodyPr wrap="square" rtlCol="0">
            <a:spAutoFit/>
          </a:bodyPr>
          <a:lstStyle/>
          <a:p>
            <a:pPr marL="285750" indent="-285750" algn="just">
              <a:buFont typeface="Arial" panose="020B0604020202020204" pitchFamily="34" charset="0"/>
              <a:buChar char="•"/>
            </a:pPr>
            <a:r>
              <a:rPr lang="el-GR" dirty="0">
                <a:latin typeface="Calibri" panose="020F0502020204030204" pitchFamily="34" charset="0"/>
                <a:cs typeface="Calibri" panose="020F0502020204030204" pitchFamily="34" charset="0"/>
              </a:rPr>
              <a:t>Το σύστημα μπορεί να επιλύσει μέχρι και 25</a:t>
            </a:r>
            <a:r>
              <a:rPr lang="en-US" dirty="0">
                <a:latin typeface="Calibri" panose="020F0502020204030204" pitchFamily="34" charset="0"/>
                <a:cs typeface="Calibri" panose="020F0502020204030204" pitchFamily="34" charset="0"/>
              </a:rPr>
              <a:t>x25</a:t>
            </a:r>
            <a:r>
              <a:rPr lang="el-GR"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puzzles. </a:t>
            </a:r>
            <a:r>
              <a:rPr lang="el-GR" dirty="0">
                <a:latin typeface="Calibri" panose="020F0502020204030204" pitchFamily="34" charset="0"/>
                <a:cs typeface="Calibri" panose="020F0502020204030204" pitchFamily="34" charset="0"/>
              </a:rPr>
              <a:t>Ίσως να μπορεί να επιλυθεί </a:t>
            </a:r>
            <a:r>
              <a:rPr lang="en-US" dirty="0">
                <a:latin typeface="Calibri" panose="020F0502020204030204" pitchFamily="34" charset="0"/>
                <a:cs typeface="Calibri" panose="020F0502020204030204" pitchFamily="34" charset="0"/>
              </a:rPr>
              <a:t>puzzle </a:t>
            </a:r>
            <a:r>
              <a:rPr lang="el-GR" dirty="0">
                <a:latin typeface="Calibri" panose="020F0502020204030204" pitchFamily="34" charset="0"/>
                <a:cs typeface="Calibri" panose="020F0502020204030204" pitchFamily="34" charset="0"/>
              </a:rPr>
              <a:t>μεγαλ</a:t>
            </a:r>
            <a:r>
              <a:rPr lang="en-US" dirty="0">
                <a:latin typeface="Calibri" panose="020F0502020204030204" pitchFamily="34" charset="0"/>
                <a:cs typeface="Calibri" panose="020F0502020204030204" pitchFamily="34" charset="0"/>
              </a:rPr>
              <a:t>ύ</a:t>
            </a:r>
            <a:r>
              <a:rPr lang="el-GR" dirty="0">
                <a:latin typeface="Calibri" panose="020F0502020204030204" pitchFamily="34" charset="0"/>
                <a:cs typeface="Calibri" panose="020F0502020204030204" pitchFamily="34" charset="0"/>
              </a:rPr>
              <a:t>τερων διαστάσεων, αλλά αποτελεί ανέφικτη υπόθεση, διότι είναι απαιτητική η εύρεση αντίστοιχου </a:t>
            </a:r>
            <a:r>
              <a:rPr lang="en-US" dirty="0">
                <a:latin typeface="Calibri" panose="020F0502020204030204" pitchFamily="34" charset="0"/>
                <a:cs typeface="Calibri" panose="020F0502020204030204" pitchFamily="34" charset="0"/>
              </a:rPr>
              <a:t>puzzle </a:t>
            </a:r>
            <a:r>
              <a:rPr lang="el-GR" dirty="0">
                <a:latin typeface="Calibri" panose="020F0502020204030204" pitchFamily="34" charset="0"/>
                <a:cs typeface="Calibri" panose="020F0502020204030204" pitchFamily="34" charset="0"/>
              </a:rPr>
              <a:t>και η μετέπειτα δημιουργία του αρχείου εισόδου.</a:t>
            </a:r>
          </a:p>
          <a:p>
            <a:pPr marL="285750" indent="-285750" algn="just">
              <a:buFont typeface="Arial" panose="020B0604020202020204" pitchFamily="34" charset="0"/>
              <a:buChar char="•"/>
            </a:pPr>
            <a:endParaRPr lang="el-GR"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l-GR" dirty="0">
                <a:latin typeface="Calibri" panose="020F0502020204030204" pitchFamily="34" charset="0"/>
                <a:ea typeface="Calibri" panose="020F0502020204030204" pitchFamily="34" charset="0"/>
                <a:cs typeface="Calibri" panose="020F0502020204030204" pitchFamily="34" charset="0"/>
              </a:rPr>
              <a:t>Η</a:t>
            </a:r>
            <a:r>
              <a:rPr lang="el-GR" dirty="0">
                <a:effectLst/>
                <a:latin typeface="Calibri" panose="020F0502020204030204" pitchFamily="34" charset="0"/>
                <a:ea typeface="Calibri" panose="020F0502020204030204" pitchFamily="34" charset="0"/>
                <a:cs typeface="Calibri" panose="020F0502020204030204" pitchFamily="34" charset="0"/>
              </a:rPr>
              <a:t> καλύτερη χρονικά υλοποίηση είναι με </a:t>
            </a:r>
            <a:r>
              <a:rPr lang="en-US" dirty="0">
                <a:effectLst/>
                <a:latin typeface="Calibri" panose="020F0502020204030204" pitchFamily="34" charset="0"/>
                <a:ea typeface="Calibri" panose="020F0502020204030204" pitchFamily="34" charset="0"/>
                <a:cs typeface="Calibri" panose="020F0502020204030204" pitchFamily="34" charset="0"/>
              </a:rPr>
              <a:t>ASP</a:t>
            </a:r>
            <a:r>
              <a:rPr lang="el-GR" dirty="0">
                <a:effectLst/>
                <a:latin typeface="Calibri" panose="020F0502020204030204" pitchFamily="34" charset="0"/>
                <a:ea typeface="Calibri" panose="020F0502020204030204" pitchFamily="34" charset="0"/>
                <a:cs typeface="Calibri" panose="020F0502020204030204" pitchFamily="34" charset="0"/>
              </a:rPr>
              <a:t>, αλλά η μορφή του αποτελέσματος είναι αρκετά δυσνόητη για τον χρήστη, διότι δεν βλέπει ξεκάθαρα το πλέγμα με τις τιμές.</a:t>
            </a:r>
            <a:endParaRPr lang="en-GB" dirty="0">
              <a:effectLst/>
              <a:latin typeface="Calibri" panose="020F0502020204030204" pitchFamily="34" charset="0"/>
              <a:ea typeface="Calibri" panose="020F0502020204030204" pitchFamily="34" charset="0"/>
              <a:cs typeface="Calibri" panose="020F0502020204030204" pitchFamily="34" charset="0"/>
            </a:endParaRPr>
          </a:p>
          <a:p>
            <a:pPr algn="just"/>
            <a:endParaRPr lang="el-GR"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l-GR" dirty="0">
                <a:latin typeface="Calibri" panose="020F0502020204030204" pitchFamily="34" charset="0"/>
                <a:cs typeface="Calibri" panose="020F0502020204030204" pitchFamily="34" charset="0"/>
              </a:rPr>
              <a:t>Η αξιολόγηση των </a:t>
            </a:r>
            <a:r>
              <a:rPr lang="en-US" dirty="0">
                <a:latin typeface="Calibri" panose="020F0502020204030204" pitchFamily="34" charset="0"/>
                <a:cs typeface="Calibri" panose="020F0502020204030204" pitchFamily="34" charset="0"/>
              </a:rPr>
              <a:t>puzzles </a:t>
            </a:r>
            <a:r>
              <a:rPr lang="el-GR" dirty="0">
                <a:latin typeface="Calibri" panose="020F0502020204030204" pitchFamily="34" charset="0"/>
                <a:cs typeface="Calibri" panose="020F0502020204030204" pitchFamily="34" charset="0"/>
              </a:rPr>
              <a:t>διαφέρει για κάθε σύστημα.</a:t>
            </a:r>
          </a:p>
          <a:p>
            <a:pPr algn="just"/>
            <a:endParaRPr lang="el-GR"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l-GR" sz="1800" dirty="0">
                <a:effectLst/>
                <a:latin typeface="Calibri" panose="020F0502020204030204" pitchFamily="34" charset="0"/>
                <a:ea typeface="Calibri" panose="020F0502020204030204" pitchFamily="34" charset="0"/>
                <a:cs typeface="Calibri" panose="020F0502020204030204" pitchFamily="34" charset="0"/>
              </a:rPr>
              <a:t>Η υλοποίηση των </a:t>
            </a:r>
            <a:r>
              <a:rPr lang="en-US" sz="1800" dirty="0">
                <a:effectLst/>
                <a:latin typeface="Calibri" panose="020F0502020204030204" pitchFamily="34" charset="0"/>
                <a:ea typeface="Calibri" panose="020F0502020204030204" pitchFamily="34" charset="0"/>
                <a:cs typeface="Calibri" panose="020F0502020204030204" pitchFamily="34" charset="0"/>
              </a:rPr>
              <a:t>Sandwich</a:t>
            </a:r>
            <a:r>
              <a:rPr lang="el-GR" sz="1800" dirty="0">
                <a:effectLst/>
                <a:latin typeface="Calibri" panose="020F0502020204030204" pitchFamily="34" charset="0"/>
                <a:ea typeface="Calibri" panose="020F0502020204030204" pitchFamily="34" charset="0"/>
                <a:cs typeface="Calibri" panose="020F0502020204030204" pitchFamily="34" charset="0"/>
              </a:rPr>
              <a:t>-</a:t>
            </a:r>
            <a:r>
              <a:rPr lang="en-US" sz="1800" dirty="0">
                <a:effectLst/>
                <a:latin typeface="Calibri" panose="020F0502020204030204" pitchFamily="34" charset="0"/>
                <a:ea typeface="Calibri" panose="020F0502020204030204" pitchFamily="34" charset="0"/>
                <a:cs typeface="Calibri" panose="020F0502020204030204" pitchFamily="34" charset="0"/>
              </a:rPr>
              <a:t>Sudoku</a:t>
            </a:r>
            <a:r>
              <a:rPr lang="el-GR" sz="1800" dirty="0">
                <a:effectLst/>
                <a:latin typeface="Calibri" panose="020F0502020204030204" pitchFamily="34" charset="0"/>
                <a:ea typeface="Calibri" panose="020F0502020204030204" pitchFamily="34" charset="0"/>
                <a:cs typeface="Calibri" panose="020F0502020204030204" pitchFamily="34" charset="0"/>
              </a:rPr>
              <a:t> και </a:t>
            </a:r>
            <a:r>
              <a:rPr lang="en-US" sz="1800" dirty="0">
                <a:effectLst/>
                <a:latin typeface="Calibri" panose="020F0502020204030204" pitchFamily="34" charset="0"/>
                <a:ea typeface="Calibri" panose="020F0502020204030204" pitchFamily="34" charset="0"/>
                <a:cs typeface="Calibri" panose="020F0502020204030204" pitchFamily="34" charset="0"/>
              </a:rPr>
              <a:t>Greater</a:t>
            </a:r>
            <a:r>
              <a:rPr lang="el-GR" sz="1800" dirty="0">
                <a:effectLst/>
                <a:latin typeface="Calibri" panose="020F0502020204030204" pitchFamily="34" charset="0"/>
                <a:ea typeface="Calibri" panose="020F0502020204030204" pitchFamily="34" charset="0"/>
                <a:cs typeface="Calibri" panose="020F0502020204030204" pitchFamily="34" charset="0"/>
              </a:rPr>
              <a:t>-</a:t>
            </a:r>
            <a:r>
              <a:rPr lang="en-US" sz="1800" dirty="0">
                <a:effectLst/>
                <a:latin typeface="Calibri" panose="020F0502020204030204" pitchFamily="34" charset="0"/>
                <a:ea typeface="Calibri" panose="020F0502020204030204" pitchFamily="34" charset="0"/>
                <a:cs typeface="Calibri" panose="020F0502020204030204" pitchFamily="34" charset="0"/>
              </a:rPr>
              <a:t>Than Sudoku solvers</a:t>
            </a:r>
            <a:r>
              <a:rPr lang="el-GR" sz="1800" dirty="0">
                <a:effectLst/>
                <a:latin typeface="Calibri" panose="020F0502020204030204" pitchFamily="34" charset="0"/>
                <a:ea typeface="Calibri" panose="020F0502020204030204" pitchFamily="34" charset="0"/>
                <a:cs typeface="Calibri" panose="020F0502020204030204" pitchFamily="34" charset="0"/>
              </a:rPr>
              <a:t> δεν ήταν εφικτή, διότι δεν μπορούν οι αντίστοιχοι περιορισμοί να εκφραστούν με Ακέραιο Γραμμικό Προγραμματισμό (</a:t>
            </a:r>
            <a:r>
              <a:rPr lang="en-US" sz="1800" dirty="0">
                <a:effectLst/>
                <a:latin typeface="Calibri" panose="020F0502020204030204" pitchFamily="34" charset="0"/>
                <a:ea typeface="Calibri" panose="020F0502020204030204" pitchFamily="34" charset="0"/>
                <a:cs typeface="Calibri" panose="020F0502020204030204" pitchFamily="34" charset="0"/>
              </a:rPr>
              <a:t>ILP</a:t>
            </a:r>
            <a:r>
              <a:rPr lang="el-GR" sz="1800" dirty="0">
                <a:effectLst/>
                <a:latin typeface="Calibri" panose="020F0502020204030204" pitchFamily="34" charset="0"/>
                <a:ea typeface="Calibri" panose="020F0502020204030204" pitchFamily="34" charset="0"/>
                <a:cs typeface="Calibri" panose="020F0502020204030204" pitchFamily="34" charset="0"/>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51743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5A8DB-CA2E-556F-BCEB-5307037D8D88}"/>
              </a:ext>
            </a:extLst>
          </p:cNvPr>
          <p:cNvSpPr>
            <a:spLocks noGrp="1"/>
          </p:cNvSpPr>
          <p:nvPr>
            <p:ph type="title"/>
          </p:nvPr>
        </p:nvSpPr>
        <p:spPr/>
        <p:txBody>
          <a:bodyPr/>
          <a:lstStyle/>
          <a:p>
            <a:pPr algn="ctr"/>
            <a:r>
              <a:rPr lang="el-GR" dirty="0"/>
              <a:t>Βιβλιογραφία</a:t>
            </a:r>
            <a:endParaRPr lang="en-US" dirty="0"/>
          </a:p>
        </p:txBody>
      </p:sp>
      <p:sp>
        <p:nvSpPr>
          <p:cNvPr id="3" name="Content Placeholder 2">
            <a:extLst>
              <a:ext uri="{FF2B5EF4-FFF2-40B4-BE49-F238E27FC236}">
                <a16:creationId xmlns:a16="http://schemas.microsoft.com/office/drawing/2014/main" id="{9FF5FE47-E8D6-5F70-EB90-3178A77EFFBA}"/>
              </a:ext>
            </a:extLst>
          </p:cNvPr>
          <p:cNvSpPr>
            <a:spLocks noGrp="1"/>
          </p:cNvSpPr>
          <p:nvPr>
            <p:ph idx="1"/>
          </p:nvPr>
        </p:nvSpPr>
        <p:spPr/>
        <p:txBody>
          <a:bodyPr>
            <a:normAutofit/>
          </a:bodyPr>
          <a:lstStyle/>
          <a:p>
            <a:pPr marL="342900" lvl="0" indent="-342900" algn="l">
              <a:buFont typeface="Symbol" pitchFamily="2" charset="2"/>
              <a:buChar char=""/>
            </a:pPr>
            <a:r>
              <a:rPr lang="en-GB" dirty="0">
                <a:effectLst/>
                <a:latin typeface="Calibri" panose="020F0502020204030204" pitchFamily="34" charset="0"/>
                <a:ea typeface="Calibri" panose="020F0502020204030204" pitchFamily="34" charset="0"/>
                <a:cs typeface="Calibri" panose="020F0502020204030204" pitchFamily="34" charset="0"/>
              </a:rPr>
              <a:t>Bartlett A.D., </a:t>
            </a:r>
            <a:r>
              <a:rPr lang="en-GB" dirty="0" err="1">
                <a:effectLst/>
                <a:latin typeface="Calibri" panose="020F0502020204030204" pitchFamily="34" charset="0"/>
                <a:ea typeface="Calibri" panose="020F0502020204030204" pitchFamily="34" charset="0"/>
                <a:cs typeface="Calibri" panose="020F0502020204030204" pitchFamily="34" charset="0"/>
              </a:rPr>
              <a:t>Chartier</a:t>
            </a:r>
            <a:r>
              <a:rPr lang="en-GB" dirty="0">
                <a:effectLst/>
                <a:latin typeface="Calibri" panose="020F0502020204030204" pitchFamily="34" charset="0"/>
                <a:ea typeface="Calibri" panose="020F0502020204030204" pitchFamily="34" charset="0"/>
                <a:cs typeface="Calibri" panose="020F0502020204030204" pitchFamily="34" charset="0"/>
              </a:rPr>
              <a:t> T.P., </a:t>
            </a:r>
            <a:r>
              <a:rPr lang="en-GB" dirty="0" err="1">
                <a:effectLst/>
                <a:latin typeface="Calibri" panose="020F0502020204030204" pitchFamily="34" charset="0"/>
                <a:ea typeface="Calibri" panose="020F0502020204030204" pitchFamily="34" charset="0"/>
                <a:cs typeface="Calibri" panose="020F0502020204030204" pitchFamily="34" charset="0"/>
              </a:rPr>
              <a:t>Langville</a:t>
            </a:r>
            <a:r>
              <a:rPr lang="en-GB" dirty="0">
                <a:effectLst/>
                <a:latin typeface="Calibri" panose="020F0502020204030204" pitchFamily="34" charset="0"/>
                <a:ea typeface="Calibri" panose="020F0502020204030204" pitchFamily="34" charset="0"/>
                <a:cs typeface="Calibri" panose="020F0502020204030204" pitchFamily="34" charset="0"/>
              </a:rPr>
              <a:t> A.N., Rankin T. An Integer Programming Model for the Sudoku Problem, J, Online Math. </a:t>
            </a:r>
            <a:r>
              <a:rPr lang="el-GR" dirty="0" err="1">
                <a:effectLst/>
                <a:latin typeface="Calibri" panose="020F0502020204030204" pitchFamily="34" charset="0"/>
                <a:ea typeface="Calibri" panose="020F0502020204030204" pitchFamily="34" charset="0"/>
                <a:cs typeface="Calibri" panose="020F0502020204030204" pitchFamily="34" charset="0"/>
              </a:rPr>
              <a:t>Applicat</a:t>
            </a:r>
            <a:r>
              <a:rPr lang="el-GR" dirty="0">
                <a:effectLst/>
                <a:latin typeface="Calibri" panose="020F0502020204030204" pitchFamily="34" charset="0"/>
                <a:ea typeface="Calibri" panose="020F0502020204030204" pitchFamily="34" charset="0"/>
                <a:cs typeface="Calibri" panose="020F0502020204030204" pitchFamily="34" charset="0"/>
              </a:rPr>
              <a:t>., </a:t>
            </a:r>
            <a:r>
              <a:rPr lang="el-GR" dirty="0" err="1">
                <a:effectLst/>
                <a:latin typeface="Calibri" panose="020F0502020204030204" pitchFamily="34" charset="0"/>
                <a:ea typeface="Calibri" panose="020F0502020204030204" pitchFamily="34" charset="0"/>
                <a:cs typeface="Calibri" panose="020F0502020204030204" pitchFamily="34" charset="0"/>
              </a:rPr>
              <a:t>vol</a:t>
            </a:r>
            <a:r>
              <a:rPr lang="el-GR" dirty="0">
                <a:effectLst/>
                <a:latin typeface="Calibri" panose="020F0502020204030204" pitchFamily="34" charset="0"/>
                <a:ea typeface="Calibri" panose="020F0502020204030204" pitchFamily="34" charset="0"/>
                <a:cs typeface="Calibri" panose="020F0502020204030204" pitchFamily="34" charset="0"/>
              </a:rPr>
              <a:t>. 8, 2008</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buFont typeface="Symbol" pitchFamily="2" charset="2"/>
              <a:buChar char=""/>
            </a:pPr>
            <a:r>
              <a:rPr lang="en-GB" dirty="0" err="1">
                <a:effectLst/>
                <a:latin typeface="Calibri" panose="020F0502020204030204" pitchFamily="34" charset="0"/>
                <a:ea typeface="Calibri" panose="020F0502020204030204" pitchFamily="34" charset="0"/>
                <a:cs typeface="Calibri" panose="020F0502020204030204" pitchFamily="34" charset="0"/>
              </a:rPr>
              <a:t>Simonis</a:t>
            </a:r>
            <a:r>
              <a:rPr lang="en-GB" dirty="0">
                <a:effectLst/>
                <a:latin typeface="Calibri" panose="020F0502020204030204" pitchFamily="34" charset="0"/>
                <a:ea typeface="Calibri" panose="020F0502020204030204" pitchFamily="34" charset="0"/>
                <a:cs typeface="Calibri" panose="020F0502020204030204" pitchFamily="34" charset="0"/>
              </a:rPr>
              <a:t> H., Sudoku as a Constraint Problem</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buFont typeface="Symbol" pitchFamily="2" charset="2"/>
              <a:buChar char=""/>
            </a:pPr>
            <a:r>
              <a:rPr lang="en-GB" dirty="0" err="1">
                <a:effectLst/>
                <a:latin typeface="Calibri" panose="020F0502020204030204" pitchFamily="34" charset="0"/>
                <a:ea typeface="Calibri" panose="020F0502020204030204" pitchFamily="34" charset="0"/>
                <a:cs typeface="Calibri" panose="020F0502020204030204" pitchFamily="34" charset="0"/>
              </a:rPr>
              <a:t>killersudokuonline.com</a:t>
            </a:r>
            <a:r>
              <a:rPr lang="en-GB" dirty="0">
                <a:effectLst/>
                <a:latin typeface="Calibri" panose="020F0502020204030204" pitchFamily="34" charset="0"/>
                <a:ea typeface="Calibri" panose="020F0502020204030204" pitchFamily="34" charset="0"/>
                <a:cs typeface="Calibri" panose="020F0502020204030204" pitchFamily="34" charset="0"/>
              </a:rPr>
              <a:t>, Killer Sudoku Killer Sudoku Online, 29-Sep-2012. Online. Available: </a:t>
            </a:r>
            <a:r>
              <a:rPr lang="en-GB" dirty="0" err="1">
                <a:effectLst/>
                <a:latin typeface="Calibri" panose="020F0502020204030204" pitchFamily="34" charset="0"/>
                <a:ea typeface="Calibri" panose="020F0502020204030204" pitchFamily="34" charset="0"/>
                <a:cs typeface="Calibri" panose="020F0502020204030204" pitchFamily="34" charset="0"/>
              </a:rPr>
              <a:t>http:killersudokuonline.com.Accessed</a:t>
            </a:r>
            <a:r>
              <a:rPr lang="en-GB" dirty="0">
                <a:effectLst/>
                <a:latin typeface="Calibri" panose="020F0502020204030204" pitchFamily="34" charset="0"/>
                <a:ea typeface="Calibri" panose="020F0502020204030204" pitchFamily="34" charset="0"/>
                <a:cs typeface="Calibri" panose="020F0502020204030204" pitchFamily="34" charset="0"/>
              </a:rPr>
              <a:t>: 30-Sep-2012</a:t>
            </a:r>
            <a:endParaRPr lang="el-GR"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l">
              <a:buFont typeface="Symbol" pitchFamily="2" charset="2"/>
              <a:buChar char=""/>
            </a:pPr>
            <a:r>
              <a:rPr lang="el-GR" dirty="0" err="1">
                <a:latin typeface="Calibri" panose="020F0502020204030204" pitchFamily="34" charset="0"/>
                <a:ea typeface="Calibri" panose="020F0502020204030204" pitchFamily="34" charset="0"/>
                <a:cs typeface="Calibri" panose="020F0502020204030204" pitchFamily="34" charset="0"/>
              </a:rPr>
              <a:t>Επιπλ</a:t>
            </a:r>
            <a:r>
              <a:rPr lang="en-GB" dirty="0" err="1">
                <a:latin typeface="Calibri" panose="020F0502020204030204" pitchFamily="34" charset="0"/>
                <a:ea typeface="Calibri" panose="020F0502020204030204" pitchFamily="34" charset="0"/>
                <a:cs typeface="Calibri" panose="020F0502020204030204" pitchFamily="34" charset="0"/>
              </a:rPr>
              <a:t>έ</a:t>
            </a:r>
            <a:r>
              <a:rPr lang="el-GR" dirty="0">
                <a:latin typeface="Calibri" panose="020F0502020204030204" pitchFamily="34" charset="0"/>
                <a:ea typeface="Calibri" panose="020F0502020204030204" pitchFamily="34" charset="0"/>
                <a:cs typeface="Calibri" panose="020F0502020204030204" pitchFamily="34" charset="0"/>
              </a:rPr>
              <a:t>ον βιβλιογραφίες που βοήθησαν στην υλοποίηση του </a:t>
            </a:r>
            <a:r>
              <a:rPr lang="en-US" dirty="0">
                <a:latin typeface="Calibri" panose="020F0502020204030204" pitchFamily="34" charset="0"/>
                <a:ea typeface="Calibri" panose="020F0502020204030204" pitchFamily="34" charset="0"/>
                <a:cs typeface="Calibri" panose="020F0502020204030204" pitchFamily="34" charset="0"/>
              </a:rPr>
              <a:t>project</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025500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{A7E4E7E6-832F-1A41-A6E6-586C124AF989}tf16401378</Template>
  <TotalTime>763</TotalTime>
  <Words>974</Words>
  <Application>Microsoft Macintosh PowerPoint</Application>
  <PresentationFormat>Widescreen</PresentationFormat>
  <Paragraphs>98</Paragraphs>
  <Slides>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Arial</vt:lpstr>
      <vt:lpstr>Calibri</vt:lpstr>
      <vt:lpstr>Cambria Math</vt:lpstr>
      <vt:lpstr>Courier New</vt:lpstr>
      <vt:lpstr>Microsoft Sans Serif</vt:lpstr>
      <vt:lpstr>MS Shell Dlg 2</vt:lpstr>
      <vt:lpstr>Symbol</vt:lpstr>
      <vt:lpstr>Times New Roman</vt:lpstr>
      <vt:lpstr>Wingdings</vt:lpstr>
      <vt:lpstr>Wingdings 3</vt:lpstr>
      <vt:lpstr>Madison</vt:lpstr>
      <vt:lpstr>Μοντελοποίηση του Sudoku με Ακέραιο Γραμμικό Προγραμματισμό (ILP) και με προηγμένες μεθόδους </vt:lpstr>
      <vt:lpstr>Ορισμός προβλήματος ILP</vt:lpstr>
      <vt:lpstr>Υλοποίηση μέσω της βιβλιοθήκης PuLP</vt:lpstr>
      <vt:lpstr>Μορφές αρχείου εισόδου</vt:lpstr>
      <vt:lpstr>Διεπαφή προγράμματος (CLI)</vt:lpstr>
      <vt:lpstr>Υλοποίηση με πολλαπλές μεθόδους και backtracking</vt:lpstr>
      <vt:lpstr>Υλοποίηση με ASP</vt:lpstr>
      <vt:lpstr>Συμπεράσματα</vt:lpstr>
      <vt:lpstr>Βιβλιογραφία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ΤΣΑΠΑΡΑΣ ΑΛΕΞΑΝΔΡΟΣ</dc:creator>
  <cp:lastModifiedBy>ΤΣΑΠΑΡΑΣ ΑΛΕΞΑΝΔΡΟΣ</cp:lastModifiedBy>
  <cp:revision>7</cp:revision>
  <dcterms:created xsi:type="dcterms:W3CDTF">2023-09-22T13:07:31Z</dcterms:created>
  <dcterms:modified xsi:type="dcterms:W3CDTF">2024-06-22T11:06:27Z</dcterms:modified>
</cp:coreProperties>
</file>