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24"/>
    <p:restoredTop sz="94720"/>
  </p:normalViewPr>
  <p:slideViewPr>
    <p:cSldViewPr snapToGrid="0">
      <p:cViewPr varScale="1">
        <p:scale>
          <a:sx n="215" d="100"/>
          <a:sy n="215" d="100"/>
        </p:scale>
        <p:origin x="10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57871EFB-7B9E-4E86-A89E-697E8EBB06F2}"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6448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9269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4116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8812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9797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6/22/24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611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6/22/24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8560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6/22/24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1781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26951E3-958F-4611-B170-D081BA0250F9}" type="datetimeFigureOut">
              <a:rPr lang="en-US" smtClean="0"/>
              <a:t>6/22/24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8650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6/22/24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22229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6/22/24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7868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26951E3-958F-4611-B170-D081BA0250F9}" type="datetimeFigureOut">
              <a:rPr lang="en-US" smtClean="0"/>
              <a:pPr/>
              <a:t>6/22/24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7871EFB-7B9E-4E86-A89E-697E8EBB06F2}"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11053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saperlein/Sudoku.git" TargetMode="External"/><Relationship Id="rId2" Type="http://schemas.openxmlformats.org/officeDocument/2006/relationships/image" Target="../media/image4.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23EDAD6-01A8-F4E1-274F-56FF67AA5A8A}"/>
              </a:ext>
            </a:extLst>
          </p:cNvPr>
          <p:cNvPicPr>
            <a:picLocks noChangeAspect="1"/>
          </p:cNvPicPr>
          <p:nvPr/>
        </p:nvPicPr>
        <p:blipFill rotWithShape="1">
          <a:blip r:embed="rId2"/>
          <a:srcRect t="14644" b="1713"/>
          <a:stretch/>
        </p:blipFill>
        <p:spPr>
          <a:xfrm>
            <a:off x="20" y="10"/>
            <a:ext cx="12191979" cy="6857989"/>
          </a:xfrm>
          <a:prstGeom prst="rect">
            <a:avLst/>
          </a:prstGeom>
        </p:spPr>
      </p:pic>
      <p:sp>
        <p:nvSpPr>
          <p:cNvPr id="2" name="Title 1">
            <a:extLst>
              <a:ext uri="{FF2B5EF4-FFF2-40B4-BE49-F238E27FC236}">
                <a16:creationId xmlns:a16="http://schemas.microsoft.com/office/drawing/2014/main" id="{DE6DFAB9-75F2-845F-F6FE-0DBB231B7899}"/>
              </a:ext>
            </a:extLst>
          </p:cNvPr>
          <p:cNvSpPr>
            <a:spLocks noGrp="1"/>
          </p:cNvSpPr>
          <p:nvPr>
            <p:ph type="ctrTitle"/>
          </p:nvPr>
        </p:nvSpPr>
        <p:spPr>
          <a:xfrm>
            <a:off x="858748" y="1161232"/>
            <a:ext cx="5291275" cy="2485479"/>
          </a:xfrm>
        </p:spPr>
        <p:txBody>
          <a:bodyPr anchor="b">
            <a:normAutofit/>
          </a:bodyPr>
          <a:lstStyle/>
          <a:p>
            <a:pPr algn="ctr">
              <a:lnSpc>
                <a:spcPct val="90000"/>
              </a:lnSpc>
            </a:pPr>
            <a:r>
              <a:rPr lang="el-GR"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Μοντελοποίηση του Sudoku με Ακέραιο Γραμμικό Προγραμματισμό (</a:t>
            </a:r>
            <a:r>
              <a:rPr lang="en-US"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ILP</a:t>
            </a:r>
            <a:r>
              <a:rPr lang="el-GR"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και με προηγμένες μεθόδους</a:t>
            </a:r>
            <a:br>
              <a:rPr lang="en-GB" sz="3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400" dirty="0">
              <a:solidFill>
                <a:srgbClr val="FFFFFF"/>
              </a:solidFill>
            </a:endParaRPr>
          </a:p>
        </p:txBody>
      </p:sp>
      <p:sp>
        <p:nvSpPr>
          <p:cNvPr id="3" name="Subtitle 2">
            <a:extLst>
              <a:ext uri="{FF2B5EF4-FFF2-40B4-BE49-F238E27FC236}">
                <a16:creationId xmlns:a16="http://schemas.microsoft.com/office/drawing/2014/main" id="{9B981E6F-ABC1-344A-1E0D-5EEB0F94FF17}"/>
              </a:ext>
            </a:extLst>
          </p:cNvPr>
          <p:cNvSpPr>
            <a:spLocks noGrp="1"/>
          </p:cNvSpPr>
          <p:nvPr>
            <p:ph type="subTitle" idx="1"/>
          </p:nvPr>
        </p:nvSpPr>
        <p:spPr>
          <a:xfrm>
            <a:off x="990849" y="3894857"/>
            <a:ext cx="5368233" cy="2720934"/>
          </a:xfrm>
        </p:spPr>
        <p:txBody>
          <a:bodyPr anchor="b">
            <a:normAutofit/>
          </a:bodyPr>
          <a:lstStyle/>
          <a:p>
            <a:pPr algn="ctr"/>
            <a:r>
              <a:rPr lang="en-US" sz="1600" b="1" dirty="0">
                <a:solidFill>
                  <a:schemeClr val="bg1"/>
                </a:solidFill>
                <a:latin typeface="Microsoft Sans Serif" panose="020B0604020202020204" pitchFamily="34" charset="0"/>
                <a:cs typeface="Microsoft Sans Serif" panose="020B0604020202020204" pitchFamily="34" charset="0"/>
              </a:rPr>
              <a:t>Project </a:t>
            </a:r>
            <a:r>
              <a:rPr lang="el-GR" sz="1600" b="1" dirty="0">
                <a:solidFill>
                  <a:schemeClr val="bg1"/>
                </a:solidFill>
                <a:latin typeface="Microsoft Sans Serif" panose="020B0604020202020204" pitchFamily="34" charset="0"/>
                <a:cs typeface="Microsoft Sans Serif" panose="020B0604020202020204" pitchFamily="34" charset="0"/>
              </a:rPr>
              <a:t>στην Γραμμική και Συνδυαστική Βελτιστοποίηση</a:t>
            </a:r>
            <a:endParaRPr lang="en-US" sz="1600" b="1" dirty="0">
              <a:solidFill>
                <a:schemeClr val="bg1"/>
              </a:solidFill>
              <a:latin typeface="Microsoft Sans Serif" panose="020B0604020202020204" pitchFamily="34" charset="0"/>
              <a:cs typeface="Microsoft Sans Serif" panose="020B0604020202020204" pitchFamily="34" charset="0"/>
            </a:endParaRPr>
          </a:p>
          <a:p>
            <a:pPr algn="ctr"/>
            <a:r>
              <a:rPr lang="en-GB" sz="1600" b="1" dirty="0">
                <a:solidFill>
                  <a:schemeClr val="bg1"/>
                </a:solidFill>
                <a:latin typeface="Microsoft Sans Serif" panose="020B0604020202020204" pitchFamily="34" charset="0"/>
                <a:cs typeface="Microsoft Sans Serif" panose="020B0604020202020204" pitchFamily="34" charset="0"/>
                <a:hlinkClick r:id="rId3"/>
              </a:rPr>
              <a:t>https://</a:t>
            </a:r>
            <a:r>
              <a:rPr lang="en-GB" sz="1600" b="1" dirty="0" err="1">
                <a:solidFill>
                  <a:schemeClr val="bg1"/>
                </a:solidFill>
                <a:latin typeface="Microsoft Sans Serif" panose="020B0604020202020204" pitchFamily="34" charset="0"/>
                <a:cs typeface="Microsoft Sans Serif" panose="020B0604020202020204" pitchFamily="34" charset="0"/>
                <a:hlinkClick r:id="rId3"/>
              </a:rPr>
              <a:t>github.com</a:t>
            </a:r>
            <a:r>
              <a:rPr lang="en-GB" sz="1600" b="1" dirty="0">
                <a:solidFill>
                  <a:schemeClr val="bg1"/>
                </a:solidFill>
                <a:latin typeface="Microsoft Sans Serif" panose="020B0604020202020204" pitchFamily="34" charset="0"/>
                <a:cs typeface="Microsoft Sans Serif" panose="020B0604020202020204" pitchFamily="34" charset="0"/>
                <a:hlinkClick r:id="rId3"/>
              </a:rPr>
              <a:t>/</a:t>
            </a:r>
            <a:r>
              <a:rPr lang="en-GB" sz="1600" b="1" dirty="0" err="1">
                <a:solidFill>
                  <a:schemeClr val="bg1"/>
                </a:solidFill>
                <a:latin typeface="Microsoft Sans Serif" panose="020B0604020202020204" pitchFamily="34" charset="0"/>
                <a:cs typeface="Microsoft Sans Serif" panose="020B0604020202020204" pitchFamily="34" charset="0"/>
                <a:hlinkClick r:id="rId3"/>
              </a:rPr>
              <a:t>tsaperlein</a:t>
            </a:r>
            <a:r>
              <a:rPr lang="en-GB" sz="1600" b="1" dirty="0">
                <a:solidFill>
                  <a:schemeClr val="bg1"/>
                </a:solidFill>
                <a:latin typeface="Microsoft Sans Serif" panose="020B0604020202020204" pitchFamily="34" charset="0"/>
                <a:cs typeface="Microsoft Sans Serif" panose="020B0604020202020204" pitchFamily="34" charset="0"/>
                <a:hlinkClick r:id="rId3"/>
              </a:rPr>
              <a:t>/</a:t>
            </a:r>
            <a:r>
              <a:rPr lang="en-GB" sz="1600" b="1" dirty="0" err="1">
                <a:solidFill>
                  <a:schemeClr val="bg1"/>
                </a:solidFill>
                <a:latin typeface="Microsoft Sans Serif" panose="020B0604020202020204" pitchFamily="34" charset="0"/>
                <a:cs typeface="Microsoft Sans Serif" panose="020B0604020202020204" pitchFamily="34" charset="0"/>
                <a:hlinkClick r:id="rId3"/>
              </a:rPr>
              <a:t>Sudoku.git</a:t>
            </a:r>
            <a:endParaRPr lang="el-GR" sz="1600" b="1" dirty="0">
              <a:solidFill>
                <a:schemeClr val="bg1"/>
              </a:solidFill>
              <a:latin typeface="Microsoft Sans Serif" panose="020B0604020202020204" pitchFamily="34" charset="0"/>
              <a:cs typeface="Microsoft Sans Serif" panose="020B0604020202020204" pitchFamily="34" charset="0"/>
            </a:endParaRPr>
          </a:p>
          <a:p>
            <a:pPr algn="ctr"/>
            <a:r>
              <a:rPr lang="el-GR" sz="1600" b="1" dirty="0">
                <a:solidFill>
                  <a:schemeClr val="bg1"/>
                </a:solidFill>
                <a:latin typeface="Microsoft Sans Serif" panose="020B0604020202020204" pitchFamily="34" charset="0"/>
                <a:cs typeface="Microsoft Sans Serif" panose="020B0604020202020204" pitchFamily="34" charset="0"/>
              </a:rPr>
              <a:t>Ονοματεπώνυμο: Αλέξανδρος Τσαπάρας</a:t>
            </a:r>
          </a:p>
          <a:p>
            <a:pPr algn="ctr"/>
            <a:r>
              <a:rPr lang="el-GR" sz="1600" b="1" dirty="0">
                <a:solidFill>
                  <a:schemeClr val="bg1"/>
                </a:solidFill>
                <a:latin typeface="Microsoft Sans Serif" panose="020B0604020202020204" pitchFamily="34" charset="0"/>
                <a:cs typeface="Microsoft Sans Serif" panose="020B0604020202020204" pitchFamily="34" charset="0"/>
              </a:rPr>
              <a:t>ΑΜ: 1072824</a:t>
            </a:r>
          </a:p>
          <a:p>
            <a:endParaRPr lang="en-US" dirty="0">
              <a:solidFill>
                <a:srgbClr val="FFFFFF"/>
              </a:solidFill>
            </a:endParaRPr>
          </a:p>
        </p:txBody>
      </p:sp>
      <p:pic>
        <p:nvPicPr>
          <p:cNvPr id="12" name="Picture 11" descr="A square with numbers on it&#10;&#10;Description automatically generated">
            <a:extLst>
              <a:ext uri="{FF2B5EF4-FFF2-40B4-BE49-F238E27FC236}">
                <a16:creationId xmlns:a16="http://schemas.microsoft.com/office/drawing/2014/main" id="{0914D33C-A700-E2D8-274E-4A46B619B769}"/>
              </a:ext>
            </a:extLst>
          </p:cNvPr>
          <p:cNvPicPr>
            <a:picLocks noChangeAspect="1"/>
          </p:cNvPicPr>
          <p:nvPr/>
        </p:nvPicPr>
        <p:blipFill>
          <a:blip r:embed="rId4">
            <a:alphaModFix amt="70000"/>
            <a:duotone>
              <a:prstClr val="black"/>
              <a:srgbClr val="D9C3A5">
                <a:tint val="50000"/>
                <a:satMod val="180000"/>
              </a:srgbClr>
            </a:duotone>
            <a:extLst>
              <a:ext uri="{BEBA8EAE-BF5A-486C-A8C5-ECC9F3942E4B}">
                <a14:imgProps xmlns:a14="http://schemas.microsoft.com/office/drawing/2010/main">
                  <a14:imgLayer r:embed="rId5">
                    <a14:imgEffect>
                      <a14:colorTemperature colorTemp="11200"/>
                    </a14:imgEffect>
                    <a14:imgEffect>
                      <a14:saturation sat="400000"/>
                    </a14:imgEffect>
                  </a14:imgLayer>
                </a14:imgProps>
              </a:ext>
            </a:extLst>
          </a:blip>
          <a:stretch>
            <a:fillRect/>
          </a:stretch>
        </p:blipFill>
        <p:spPr>
          <a:xfrm>
            <a:off x="6568141" y="788514"/>
            <a:ext cx="5143213" cy="51432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5725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BC55-E5F5-EC32-3D19-598DD1753926}"/>
              </a:ext>
            </a:extLst>
          </p:cNvPr>
          <p:cNvSpPr>
            <a:spLocks noGrp="1"/>
          </p:cNvSpPr>
          <p:nvPr>
            <p:ph type="title"/>
          </p:nvPr>
        </p:nvSpPr>
        <p:spPr>
          <a:xfrm>
            <a:off x="849313" y="463467"/>
            <a:ext cx="10427840" cy="663584"/>
          </a:xfrm>
        </p:spPr>
        <p:txBody>
          <a:bodyPr>
            <a:normAutofit/>
          </a:bodyPr>
          <a:lstStyle/>
          <a:p>
            <a:pPr algn="ctr"/>
            <a:r>
              <a:rPr lang="el-GR" dirty="0">
                <a:latin typeface="Calibri" panose="020F0502020204030204" pitchFamily="34" charset="0"/>
                <a:cs typeface="Calibri" panose="020F0502020204030204" pitchFamily="34" charset="0"/>
              </a:rPr>
              <a:t>Ορισμός προβλήματος </a:t>
            </a:r>
            <a:r>
              <a:rPr lang="en-US" dirty="0">
                <a:latin typeface="Calibri" panose="020F0502020204030204" pitchFamily="34" charset="0"/>
                <a:cs typeface="Calibri" panose="020F0502020204030204" pitchFamily="34" charset="0"/>
              </a:rPr>
              <a:t>ILP</a:t>
            </a:r>
          </a:p>
        </p:txBody>
      </p:sp>
      <p:pic>
        <p:nvPicPr>
          <p:cNvPr id="9" name="Content Placeholder 8">
            <a:extLst>
              <a:ext uri="{FF2B5EF4-FFF2-40B4-BE49-F238E27FC236}">
                <a16:creationId xmlns:a16="http://schemas.microsoft.com/office/drawing/2014/main" id="{ED2BF552-FB0B-AF15-7B80-49EEA18DDDC3}"/>
              </a:ext>
            </a:extLst>
          </p:cNvPr>
          <p:cNvPicPr>
            <a:picLocks noGrp="1" noChangeAspect="1"/>
          </p:cNvPicPr>
          <p:nvPr>
            <p:ph idx="1"/>
          </p:nvPr>
        </p:nvPicPr>
        <p:blipFill>
          <a:blip r:embed="rId2"/>
          <a:stretch>
            <a:fillRect/>
          </a:stretch>
        </p:blipFill>
        <p:spPr>
          <a:xfrm>
            <a:off x="1068694" y="1078652"/>
            <a:ext cx="7209321" cy="2423798"/>
          </a:xfr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11FE484-392D-1460-540C-CC2EAF78B2BC}"/>
                  </a:ext>
                </a:extLst>
              </p:cNvPr>
              <p:cNvSpPr txBox="1"/>
              <p:nvPr/>
            </p:nvSpPr>
            <p:spPr>
              <a:xfrm>
                <a:off x="8354938" y="974421"/>
                <a:ext cx="2987749" cy="1968744"/>
              </a:xfrm>
              <a:prstGeom prst="rect">
                <a:avLst/>
              </a:prstGeom>
              <a:noFill/>
            </p:spPr>
            <p:txBody>
              <a:bodyPr wrap="square" rtlCol="0">
                <a:spAutoFit/>
              </a:bodyPr>
              <a:lstStyle/>
              <a:p>
                <a:pPr marL="285750" indent="-285750" algn="just">
                  <a:buFont typeface="Arial" panose="020B0604020202020204" pitchFamily="34" charset="0"/>
                  <a:buChar char="•"/>
                </a:pPr>
                <a:r>
                  <a:rPr lang="el-GR" sz="1200" b="1" dirty="0">
                    <a:solidFill>
                      <a:schemeClr val="tx1">
                        <a:lumMod val="75000"/>
                      </a:schemeClr>
                    </a:solidFill>
                    <a:effectLst/>
                    <a:latin typeface="Calibri" panose="020F0502020204030204" pitchFamily="34" charset="0"/>
                    <a:ea typeface="Times New Roman" panose="02020603050405020304" pitchFamily="18" charset="0"/>
                    <a:cs typeface="Calibri" panose="020F0502020204030204" pitchFamily="34" charset="0"/>
                  </a:rPr>
                  <a:t>Μεταβλητές απόφασης:</a:t>
                </a:r>
                <a:endParaRPr lang="en-US" sz="1200" b="1" dirty="0">
                  <a:solidFill>
                    <a:schemeClr val="tx1">
                      <a:lumMod val="75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algn="just"/>
                <a:r>
                  <a:rPr lang="el-GR" sz="1200" dirty="0">
                    <a:effectLst/>
                    <a:latin typeface="Calibri" panose="020F0502020204030204" pitchFamily="34" charset="0"/>
                    <a:ea typeface="Times New Roman" panose="02020603050405020304" pitchFamily="18" charset="0"/>
                    <a:cs typeface="Calibri" panose="020F0502020204030204" pitchFamily="34" charset="0"/>
                  </a:rPr>
                  <a:t>Θα ορίσουμε δυαδικές μεταβλητές </a:t>
                </a:r>
                <a14:m>
                  <m:oMath xmlns:m="http://schemas.openxmlformats.org/officeDocument/2006/math">
                    <m:sSub>
                      <m:sSubPr>
                        <m:ctrlPr>
                          <a:rPr lang="en-GB" sz="12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200" i="1">
                            <a:effectLst/>
                            <a:latin typeface="Cambria Math" panose="02040503050406030204" pitchFamily="18" charset="0"/>
                            <a:ea typeface="Times New Roman" panose="02020603050405020304" pitchFamily="18" charset="0"/>
                            <a:cs typeface="Calibri" panose="020F0502020204030204" pitchFamily="34" charset="0"/>
                          </a:rPr>
                          <m:t>𝑖𝑗𝑘</m:t>
                        </m:r>
                      </m:sub>
                    </m:sSub>
                  </m:oMath>
                </a14:m>
                <a:r>
                  <a:rPr lang="el-GR" sz="1200" dirty="0">
                    <a:effectLst/>
                    <a:latin typeface="Calibri" panose="020F0502020204030204" pitchFamily="34" charset="0"/>
                    <a:ea typeface="Times New Roman" panose="02020603050405020304" pitchFamily="18" charset="0"/>
                    <a:cs typeface="Calibri" panose="020F0502020204030204" pitchFamily="34" charset="0"/>
                  </a:rPr>
                  <a:t>​ όπου:</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14:m>
                  <m:oMath xmlns:m="http://schemas.openxmlformats.org/officeDocument/2006/math">
                    <m:r>
                      <a:rPr lang="en-GB" sz="1200" i="1">
                        <a:effectLst/>
                        <a:latin typeface="Cambria Math" panose="02040503050406030204" pitchFamily="18" charset="0"/>
                        <a:ea typeface="Times New Roman" panose="02020603050405020304" pitchFamily="18" charset="0"/>
                        <a:cs typeface="Calibri" panose="020F0502020204030204" pitchFamily="34" charset="0"/>
                      </a:rPr>
                      <m:t>𝑖</m:t>
                    </m:r>
                  </m:oMath>
                </a14:m>
                <a:r>
                  <a:rPr lang="el-GR" sz="1200" dirty="0">
                    <a:effectLst/>
                    <a:latin typeface="Calibri" panose="020F0502020204030204" pitchFamily="34" charset="0"/>
                    <a:ea typeface="Times New Roman" panose="02020603050405020304" pitchFamily="18" charset="0"/>
                    <a:cs typeface="Calibri" panose="020F0502020204030204" pitchFamily="34" charset="0"/>
                  </a:rPr>
                  <a:t> είναι ο δείκτης της γραμμής (1 έως 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14:m>
                  <m:oMath xmlns:m="http://schemas.openxmlformats.org/officeDocument/2006/math">
                    <m:r>
                      <a:rPr lang="en-GB" sz="1200" i="1">
                        <a:effectLst/>
                        <a:latin typeface="Cambria Math" panose="02040503050406030204" pitchFamily="18" charset="0"/>
                        <a:ea typeface="Times New Roman" panose="02020603050405020304" pitchFamily="18" charset="0"/>
                        <a:cs typeface="Calibri" panose="020F0502020204030204" pitchFamily="34" charset="0"/>
                      </a:rPr>
                      <m:t>𝑗</m:t>
                    </m:r>
                  </m:oMath>
                </a14:m>
                <a:r>
                  <a:rPr lang="el-GR" sz="1200" dirty="0">
                    <a:effectLst/>
                    <a:latin typeface="Calibri" panose="020F0502020204030204" pitchFamily="34" charset="0"/>
                    <a:ea typeface="Times New Roman" panose="02020603050405020304" pitchFamily="18" charset="0"/>
                    <a:cs typeface="Calibri" panose="020F0502020204030204" pitchFamily="34" charset="0"/>
                  </a:rPr>
                  <a:t> είναι ο δείκτης της στήλης (1 έως 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14:m>
                  <m:oMath xmlns:m="http://schemas.openxmlformats.org/officeDocument/2006/math">
                    <m:r>
                      <a:rPr lang="en-GB" sz="1200" i="1">
                        <a:effectLst/>
                        <a:latin typeface="Cambria Math" panose="02040503050406030204" pitchFamily="18" charset="0"/>
                        <a:ea typeface="Times New Roman" panose="02020603050405020304" pitchFamily="18" charset="0"/>
                        <a:cs typeface="Calibri" panose="020F0502020204030204" pitchFamily="34" charset="0"/>
                      </a:rPr>
                      <m:t>𝑘</m:t>
                    </m:r>
                  </m:oMath>
                </a14:m>
                <a:r>
                  <a:rPr lang="el-GR" sz="1200" dirty="0">
                    <a:effectLst/>
                    <a:latin typeface="Calibri" panose="020F0502020204030204" pitchFamily="34" charset="0"/>
                    <a:ea typeface="Times New Roman" panose="02020603050405020304" pitchFamily="18" charset="0"/>
                    <a:cs typeface="Calibri" panose="020F0502020204030204" pitchFamily="34" charset="0"/>
                  </a:rPr>
                  <a:t> είναι ο αριθμός που τοποθετείται στο κελί (1 έως 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l-GR" sz="1200" kern="0" dirty="0">
                    <a:effectLst/>
                    <a:latin typeface="Calibri" panose="020F0502020204030204" pitchFamily="34" charset="0"/>
                    <a:ea typeface="Times New Roman" panose="02020603050405020304" pitchFamily="18" charset="0"/>
                  </a:rPr>
                  <a:t>Η </a:t>
                </a:r>
                <a14:m>
                  <m:oMath xmlns:m="http://schemas.openxmlformats.org/officeDocument/2006/math">
                    <m:sSub>
                      <m:sSubPr>
                        <m:ctrlPr>
                          <a:rPr lang="en-GB" sz="12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0">
                            <a:effectLst/>
                            <a:latin typeface="Cambria Math" panose="02040503050406030204" pitchFamily="18" charset="0"/>
                            <a:ea typeface="Times New Roman" panose="02020603050405020304" pitchFamily="18" charset="0"/>
                            <a:cs typeface="Calibri" panose="020F0502020204030204" pitchFamily="34" charset="0"/>
                          </a:rPr>
                          <m:t>𝑥</m:t>
                        </m:r>
                      </m:e>
                      <m:sub>
                        <m:r>
                          <a:rPr lang="en-GB" sz="1200" i="1" kern="0">
                            <a:effectLst/>
                            <a:latin typeface="Cambria Math" panose="02040503050406030204" pitchFamily="18" charset="0"/>
                            <a:ea typeface="Times New Roman" panose="02020603050405020304" pitchFamily="18" charset="0"/>
                            <a:cs typeface="Calibri" panose="020F0502020204030204" pitchFamily="34" charset="0"/>
                          </a:rPr>
                          <m:t>𝑖𝑗𝑘</m:t>
                        </m:r>
                      </m:sub>
                    </m:sSub>
                  </m:oMath>
                </a14:m>
                <a:r>
                  <a:rPr lang="el-GR" sz="1200" kern="0" dirty="0">
                    <a:effectLst/>
                    <a:latin typeface="Calibri" panose="020F0502020204030204" pitchFamily="34" charset="0"/>
                    <a:ea typeface="Times New Roman" panose="02020603050405020304" pitchFamily="18" charset="0"/>
                  </a:rPr>
                  <a:t>​ θα είναι 1 αν ο αριθμός </a:t>
                </a:r>
                <a:r>
                  <a:rPr lang="en-GB" sz="1200" kern="0" dirty="0">
                    <a:effectLst/>
                    <a:latin typeface="Calibri" panose="020F0502020204030204" pitchFamily="34" charset="0"/>
                    <a:ea typeface="Times New Roman" panose="02020603050405020304" pitchFamily="18" charset="0"/>
                  </a:rPr>
                  <a:t>k</a:t>
                </a:r>
                <a:r>
                  <a:rPr lang="el-GR" sz="1200" kern="0" dirty="0">
                    <a:effectLst/>
                    <a:latin typeface="Calibri" panose="020F0502020204030204" pitchFamily="34" charset="0"/>
                    <a:ea typeface="Times New Roman" panose="02020603050405020304" pitchFamily="18" charset="0"/>
                  </a:rPr>
                  <a:t> τοποθετείται στο κελί </a:t>
                </a:r>
                <a14:m>
                  <m:oMath xmlns:m="http://schemas.openxmlformats.org/officeDocument/2006/math">
                    <m:r>
                      <a:rPr lang="el-GR" sz="1200" i="1" kern="0">
                        <a:effectLst/>
                        <a:latin typeface="Cambria Math" panose="02040503050406030204" pitchFamily="18" charset="0"/>
                        <a:ea typeface="Times New Roman" panose="02020603050405020304" pitchFamily="18" charset="0"/>
                        <a:cs typeface="Calibri" panose="020F0502020204030204" pitchFamily="34" charset="0"/>
                      </a:rPr>
                      <m:t>(</m:t>
                    </m:r>
                    <m:r>
                      <a:rPr lang="en-GB" sz="1200" i="1" kern="0">
                        <a:effectLst/>
                        <a:latin typeface="Cambria Math" panose="02040503050406030204" pitchFamily="18" charset="0"/>
                        <a:ea typeface="Times New Roman" panose="02020603050405020304" pitchFamily="18" charset="0"/>
                        <a:cs typeface="Calibri" panose="020F0502020204030204" pitchFamily="34" charset="0"/>
                      </a:rPr>
                      <m:t>𝑖</m:t>
                    </m:r>
                    <m:r>
                      <a:rPr lang="el-GR" sz="1200" i="1" kern="0">
                        <a:effectLst/>
                        <a:latin typeface="Cambria Math" panose="02040503050406030204" pitchFamily="18" charset="0"/>
                        <a:ea typeface="Times New Roman" panose="02020603050405020304" pitchFamily="18" charset="0"/>
                        <a:cs typeface="Calibri" panose="020F0502020204030204" pitchFamily="34" charset="0"/>
                      </a:rPr>
                      <m:t>,</m:t>
                    </m:r>
                    <m:r>
                      <a:rPr lang="en-GB" sz="1200" i="1" kern="0">
                        <a:effectLst/>
                        <a:latin typeface="Cambria Math" panose="02040503050406030204" pitchFamily="18" charset="0"/>
                        <a:ea typeface="Times New Roman" panose="02020603050405020304" pitchFamily="18" charset="0"/>
                        <a:cs typeface="Calibri" panose="020F0502020204030204" pitchFamily="34" charset="0"/>
                      </a:rPr>
                      <m:t>𝑗</m:t>
                    </m:r>
                    <m:r>
                      <a:rPr lang="el-GR" sz="1200" i="1" kern="0">
                        <a:effectLst/>
                        <a:latin typeface="Cambria Math" panose="02040503050406030204" pitchFamily="18" charset="0"/>
                        <a:ea typeface="Times New Roman" panose="02020603050405020304" pitchFamily="18" charset="0"/>
                        <a:cs typeface="Calibri" panose="020F0502020204030204" pitchFamily="34" charset="0"/>
                      </a:rPr>
                      <m:t>)</m:t>
                    </m:r>
                  </m:oMath>
                </a14:m>
                <a:r>
                  <a:rPr lang="el-GR" sz="1200" kern="0" dirty="0">
                    <a:effectLst/>
                    <a:latin typeface="Calibri" panose="020F0502020204030204" pitchFamily="34" charset="0"/>
                    <a:ea typeface="Times New Roman" panose="02020603050405020304" pitchFamily="18" charset="0"/>
                  </a:rPr>
                  <a:t>, και 0 διαφορετικά.</a:t>
                </a:r>
                <a:r>
                  <a:rPr lang="en-GB" sz="1200" dirty="0">
                    <a:effectLst/>
                  </a:rPr>
                  <a:t> </a:t>
                </a:r>
                <a:endParaRPr lang="el-GR" sz="12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TextBox 9">
                <a:extLst>
                  <a:ext uri="{FF2B5EF4-FFF2-40B4-BE49-F238E27FC236}">
                    <a16:creationId xmlns:a16="http://schemas.microsoft.com/office/drawing/2014/main" id="{211FE484-392D-1460-540C-CC2EAF78B2BC}"/>
                  </a:ext>
                </a:extLst>
              </p:cNvPr>
              <p:cNvSpPr txBox="1">
                <a:spLocks noRot="1" noChangeAspect="1" noMove="1" noResize="1" noEditPoints="1" noAdjustHandles="1" noChangeArrowheads="1" noChangeShapeType="1" noTextEdit="1"/>
              </p:cNvSpPr>
              <p:nvPr/>
            </p:nvSpPr>
            <p:spPr>
              <a:xfrm>
                <a:off x="8354938" y="974421"/>
                <a:ext cx="2987749" cy="1968744"/>
              </a:xfrm>
              <a:prstGeom prst="rect">
                <a:avLst/>
              </a:prstGeom>
              <a:blipFill>
                <a:blip r:embed="rId3"/>
                <a:stretch>
                  <a:fillRect l="-424" b="-12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D613EF6-11F1-33F9-2299-B038A5B68C06}"/>
                  </a:ext>
                </a:extLst>
              </p:cNvPr>
              <p:cNvSpPr txBox="1"/>
              <p:nvPr/>
            </p:nvSpPr>
            <p:spPr>
              <a:xfrm>
                <a:off x="986066" y="3615668"/>
                <a:ext cx="7291950" cy="2784032"/>
              </a:xfrm>
              <a:prstGeom prst="rect">
                <a:avLst/>
              </a:prstGeom>
              <a:noFill/>
            </p:spPr>
            <p:txBody>
              <a:bodyPr wrap="square" rtlCol="0">
                <a:spAutoFit/>
              </a:bodyPr>
              <a:lstStyle/>
              <a:p>
                <a:pPr marL="285750" lvl="0" indent="-285750">
                  <a:buFont typeface="Arial" panose="020B0604020202020204" pitchFamily="34" charset="0"/>
                  <a:buChar char="•"/>
                </a:pPr>
                <a:r>
                  <a:rPr lang="el-GR"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Περιορισμοί:</a:t>
                </a:r>
              </a:p>
              <a:p>
                <a:pPr lvl="0" algn="just"/>
                <a:r>
                  <a:rPr lang="el-GR" sz="12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κελιών:</a:t>
                </a:r>
                <a:r>
                  <a:rPr lang="el-GR" sz="1200"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Βεβαιωθείτε ότι κάθε κελί περιέχει ακριβώς ένα ψηφίο. Αυτό μπορεί να εκφραστεί ως περιορισμός που αθροίζει τις δυαδικές μεταβλητές για κάθε κελί και το άθροισμα πρέπει να ισούται με 1.</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0" algn="just"/>
                <a14:m>
                  <m:oMath xmlns:m="http://schemas.openxmlformats.org/officeDocument/2006/math">
                    <m:nary>
                      <m:naryPr>
                        <m:chr m:val="∑"/>
                        <m:limLoc m:val="subSup"/>
                        <m:ctrlPr>
                          <a:rPr lang="en-GB" sz="1200" i="1" smtClean="0">
                            <a:effectLst/>
                            <a:latin typeface="Cambria Math" panose="02040503050406030204" pitchFamily="18" charset="0"/>
                            <a:cs typeface="Calibri" panose="020F0502020204030204" pitchFamily="34" charset="0"/>
                          </a:rPr>
                        </m:ctrlPr>
                      </m:naryPr>
                      <m:sub>
                        <m:r>
                          <a:rPr lang="el-GR" sz="1200" i="1" kern="0">
                            <a:effectLst/>
                            <a:latin typeface="Cambria Math" panose="02040503050406030204" pitchFamily="18" charset="0"/>
                            <a:ea typeface="Calibri" panose="020F0502020204030204" pitchFamily="34" charset="0"/>
                            <a:cs typeface="Calibri" panose="020F0502020204030204" pitchFamily="34" charset="0"/>
                          </a:rPr>
                          <m:t>𝑘</m:t>
                        </m:r>
                        <m:r>
                          <a:rPr lang="el-GR" sz="1200" i="1" kern="0">
                            <a:effectLst/>
                            <a:latin typeface="Cambria Math" panose="02040503050406030204" pitchFamily="18" charset="0"/>
                            <a:ea typeface="Calibri" panose="020F0502020204030204" pitchFamily="34" charset="0"/>
                            <a:cs typeface="Calibri" panose="020F0502020204030204" pitchFamily="34" charset="0"/>
                          </a:rPr>
                          <m:t>=1</m:t>
                        </m:r>
                      </m:sub>
                      <m:sup>
                        <m:r>
                          <a:rPr lang="el-GR" sz="1200" i="1" kern="0">
                            <a:effectLst/>
                            <a:latin typeface="Cambria Math" panose="02040503050406030204" pitchFamily="18" charset="0"/>
                            <a:ea typeface="Calibri" panose="020F0502020204030204" pitchFamily="34" charset="0"/>
                            <a:cs typeface="Calibri" panose="020F0502020204030204" pitchFamily="34" charset="0"/>
                          </a:rPr>
                          <m:t>9</m:t>
                        </m:r>
                      </m:sup>
                      <m:e>
                        <m:sSub>
                          <m:sSubPr>
                            <m:ctrlPr>
                              <a:rPr lang="en-GB" sz="1200" i="1">
                                <a:effectLst/>
                                <a:latin typeface="Cambria Math" panose="02040503050406030204" pitchFamily="18" charset="0"/>
                                <a:cs typeface="Calibri" panose="020F0502020204030204" pitchFamily="34" charset="0"/>
                              </a:rPr>
                            </m:ctrlPr>
                          </m:sSubPr>
                          <m:e>
                            <m:r>
                              <a:rPr lang="el-GR" sz="1200" i="1" kern="0">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kern="0">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kern="0">
                            <a:effectLst/>
                            <a:latin typeface="Cambria Math" panose="02040503050406030204" pitchFamily="18" charset="0"/>
                            <a:ea typeface="Calibri" panose="020F0502020204030204" pitchFamily="34" charset="0"/>
                            <a:cs typeface="Calibri" panose="020F0502020204030204" pitchFamily="34" charset="0"/>
                          </a:rPr>
                          <m:t>=1, ∀</m:t>
                        </m:r>
                        <m:r>
                          <a:rPr lang="el-GR" sz="1200" i="1" kern="0">
                            <a:effectLst/>
                            <a:latin typeface="Cambria Math" panose="02040503050406030204" pitchFamily="18" charset="0"/>
                            <a:ea typeface="Calibri" panose="020F0502020204030204" pitchFamily="34" charset="0"/>
                            <a:cs typeface="Calibri" panose="020F0502020204030204" pitchFamily="34" charset="0"/>
                          </a:rPr>
                          <m:t>𝑖</m:t>
                        </m:r>
                        <m:r>
                          <a:rPr lang="el-GR" sz="1200" i="1" kern="0">
                            <a:effectLst/>
                            <a:latin typeface="Cambria Math" panose="02040503050406030204" pitchFamily="18" charset="0"/>
                            <a:ea typeface="Calibri" panose="020F0502020204030204" pitchFamily="34" charset="0"/>
                            <a:cs typeface="Calibri" panose="020F0502020204030204" pitchFamily="34" charset="0"/>
                          </a:rPr>
                          <m:t>,</m:t>
                        </m:r>
                        <m:r>
                          <a:rPr lang="el-GR" sz="1200" i="1" kern="0">
                            <a:effectLst/>
                            <a:latin typeface="Cambria Math" panose="02040503050406030204" pitchFamily="18" charset="0"/>
                            <a:ea typeface="Calibri" panose="020F0502020204030204" pitchFamily="34" charset="0"/>
                            <a:cs typeface="Calibri" panose="020F0502020204030204" pitchFamily="34" charset="0"/>
                          </a:rPr>
                          <m:t>𝑗</m:t>
                        </m:r>
                      </m:e>
                    </m:nary>
                  </m:oMath>
                </a14:m>
                <a:r>
                  <a:rPr lang="en-GB" sz="1200" dirty="0">
                    <a:effectLst/>
                  </a:rPr>
                  <a:t> </a:t>
                </a:r>
                <a:endParaRPr lang="el-GR" sz="1200" dirty="0">
                  <a:latin typeface="Calibri" panose="020F0502020204030204" pitchFamily="34" charset="0"/>
                  <a:ea typeface="Calibri" panose="020F0502020204030204" pitchFamily="34" charset="0"/>
                  <a:cs typeface="Calibri" panose="020F0502020204030204" pitchFamily="34" charset="0"/>
                </a:endParaRPr>
              </a:p>
              <a:p>
                <a:pPr lvl="0" algn="just"/>
                <a:r>
                  <a:rPr lang="el-GR" sz="12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γραμμής:</a:t>
                </a:r>
                <a:r>
                  <a:rPr lang="el-GR" sz="1200" b="1" dirty="0">
                    <a:solidFill>
                      <a:schemeClr val="bg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Βεβαιωθείτε ότι κάθε ψηφίο εμφανίζεται ακριβώς μία φορά σε κάθε σειρά. Αυτό μπορεί να εκφραστεί ως περιορισμοί που διασφαλίζουν ότι το άθροισμα των δυαδικών μεταβλητών για κάθε ψηφίο σε κάθε γραμμή ισούται με 1.</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0" algn="just"/>
                <a14:m>
                  <m:oMath xmlns:m="http://schemas.openxmlformats.org/officeDocument/2006/math">
                    <m:nary>
                      <m:naryPr>
                        <m:chr m:val="∑"/>
                        <m:limLoc m:val="subSup"/>
                        <m:ctrlPr>
                          <a:rPr lang="en-GB" sz="1200" i="1" smtClean="0">
                            <a:effectLst/>
                            <a:latin typeface="Cambria Math" panose="02040503050406030204" pitchFamily="18" charset="0"/>
                            <a:cs typeface="Calibri" panose="020F0502020204030204" pitchFamily="34" charset="0"/>
                          </a:rPr>
                        </m:ctrlPr>
                      </m:naryPr>
                      <m:sub>
                        <m:r>
                          <a:rPr lang="el-GR" sz="1200" i="1" kern="0">
                            <a:effectLst/>
                            <a:latin typeface="Cambria Math" panose="02040503050406030204" pitchFamily="18" charset="0"/>
                            <a:ea typeface="Calibri" panose="020F0502020204030204" pitchFamily="34" charset="0"/>
                            <a:cs typeface="Calibri" panose="020F0502020204030204" pitchFamily="34" charset="0"/>
                          </a:rPr>
                          <m:t>𝑗</m:t>
                        </m:r>
                        <m:r>
                          <a:rPr lang="el-GR" sz="1200" i="1" kern="0">
                            <a:effectLst/>
                            <a:latin typeface="Cambria Math" panose="02040503050406030204" pitchFamily="18" charset="0"/>
                            <a:ea typeface="Calibri" panose="020F0502020204030204" pitchFamily="34" charset="0"/>
                            <a:cs typeface="Calibri" panose="020F0502020204030204" pitchFamily="34" charset="0"/>
                          </a:rPr>
                          <m:t>=1</m:t>
                        </m:r>
                      </m:sub>
                      <m:sup>
                        <m:r>
                          <a:rPr lang="el-GR" sz="1200" i="1" kern="0">
                            <a:effectLst/>
                            <a:latin typeface="Cambria Math" panose="02040503050406030204" pitchFamily="18" charset="0"/>
                            <a:ea typeface="Calibri" panose="020F0502020204030204" pitchFamily="34" charset="0"/>
                            <a:cs typeface="Calibri" panose="020F0502020204030204" pitchFamily="34" charset="0"/>
                          </a:rPr>
                          <m:t>9</m:t>
                        </m:r>
                      </m:sup>
                      <m:e>
                        <m:sSub>
                          <m:sSubPr>
                            <m:ctrlPr>
                              <a:rPr lang="en-GB" sz="1200" i="1">
                                <a:effectLst/>
                                <a:latin typeface="Cambria Math" panose="02040503050406030204" pitchFamily="18" charset="0"/>
                                <a:cs typeface="Calibri" panose="020F0502020204030204" pitchFamily="34" charset="0"/>
                              </a:rPr>
                            </m:ctrlPr>
                          </m:sSubPr>
                          <m:e>
                            <m:r>
                              <a:rPr lang="el-GR" sz="1200" i="1" kern="0">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kern="0">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kern="0">
                            <a:effectLst/>
                            <a:latin typeface="Cambria Math" panose="02040503050406030204" pitchFamily="18" charset="0"/>
                            <a:ea typeface="Calibri" panose="020F0502020204030204" pitchFamily="34" charset="0"/>
                            <a:cs typeface="Calibri" panose="020F0502020204030204" pitchFamily="34" charset="0"/>
                          </a:rPr>
                          <m:t>=1, ∀</m:t>
                        </m:r>
                        <m:r>
                          <a:rPr lang="el-GR" sz="1200" i="1" kern="0">
                            <a:effectLst/>
                            <a:latin typeface="Cambria Math" panose="02040503050406030204" pitchFamily="18" charset="0"/>
                            <a:ea typeface="Calibri" panose="020F0502020204030204" pitchFamily="34" charset="0"/>
                            <a:cs typeface="Calibri" panose="020F0502020204030204" pitchFamily="34" charset="0"/>
                          </a:rPr>
                          <m:t>𝑖</m:t>
                        </m:r>
                        <m:r>
                          <a:rPr lang="el-GR" sz="1200" i="1" kern="0">
                            <a:effectLst/>
                            <a:latin typeface="Cambria Math" panose="02040503050406030204" pitchFamily="18" charset="0"/>
                            <a:ea typeface="Calibri" panose="020F0502020204030204" pitchFamily="34" charset="0"/>
                            <a:cs typeface="Calibri" panose="020F0502020204030204" pitchFamily="34" charset="0"/>
                          </a:rPr>
                          <m:t>,</m:t>
                        </m:r>
                        <m:r>
                          <a:rPr lang="el-GR" sz="1200" i="1" kern="0">
                            <a:effectLst/>
                            <a:latin typeface="Cambria Math" panose="02040503050406030204" pitchFamily="18" charset="0"/>
                            <a:ea typeface="Calibri" panose="020F0502020204030204" pitchFamily="34" charset="0"/>
                            <a:cs typeface="Calibri" panose="020F0502020204030204" pitchFamily="34" charset="0"/>
                          </a:rPr>
                          <m:t>𝑘</m:t>
                        </m:r>
                      </m:e>
                    </m:nary>
                  </m:oMath>
                </a14:m>
                <a:r>
                  <a:rPr lang="en-GB" sz="1200" dirty="0">
                    <a:effectLst/>
                  </a:rPr>
                  <a:t> </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p>
                <a:pPr lvl="0" algn="just"/>
                <a:r>
                  <a:rPr lang="el-GR" sz="12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στήλης:</a:t>
                </a:r>
                <a:r>
                  <a:rPr lang="el-GR" sz="1200"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Βεβαιωθείτε ότι κάθε ψηφίο εμφανίζεται ακριβώς μία φορά σε κάθε στήλη, παρόμοια με τους περιορισμούς σειρών.</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0" algn="just"/>
                <a14:m>
                  <m:oMath xmlns:m="http://schemas.openxmlformats.org/officeDocument/2006/math">
                    <m:nary>
                      <m:naryPr>
                        <m:chr m:val="∑"/>
                        <m:limLoc m:val="subSup"/>
                        <m:ctrlPr>
                          <a:rPr lang="en-GB" sz="1200" i="1" smtClean="0">
                            <a:effectLst/>
                            <a:latin typeface="Cambria Math" panose="02040503050406030204" pitchFamily="18" charset="0"/>
                            <a:cs typeface="Calibri" panose="020F0502020204030204" pitchFamily="34" charset="0"/>
                          </a:rPr>
                        </m:ctrlPr>
                      </m:naryPr>
                      <m:sub>
                        <m:r>
                          <a:rPr lang="el-GR" sz="1200" i="1" kern="0">
                            <a:effectLst/>
                            <a:latin typeface="Cambria Math" panose="02040503050406030204" pitchFamily="18" charset="0"/>
                            <a:ea typeface="Calibri" panose="020F0502020204030204" pitchFamily="34" charset="0"/>
                            <a:cs typeface="Calibri" panose="020F0502020204030204" pitchFamily="34" charset="0"/>
                          </a:rPr>
                          <m:t>𝑖</m:t>
                        </m:r>
                        <m:r>
                          <a:rPr lang="el-GR" sz="1200" i="1" kern="0">
                            <a:effectLst/>
                            <a:latin typeface="Cambria Math" panose="02040503050406030204" pitchFamily="18" charset="0"/>
                            <a:ea typeface="Calibri" panose="020F0502020204030204" pitchFamily="34" charset="0"/>
                            <a:cs typeface="Calibri" panose="020F0502020204030204" pitchFamily="34" charset="0"/>
                          </a:rPr>
                          <m:t>=1</m:t>
                        </m:r>
                      </m:sub>
                      <m:sup>
                        <m:r>
                          <a:rPr lang="el-GR" sz="1200" i="1" kern="0">
                            <a:effectLst/>
                            <a:latin typeface="Cambria Math" panose="02040503050406030204" pitchFamily="18" charset="0"/>
                            <a:ea typeface="Calibri" panose="020F0502020204030204" pitchFamily="34" charset="0"/>
                            <a:cs typeface="Calibri" panose="020F0502020204030204" pitchFamily="34" charset="0"/>
                          </a:rPr>
                          <m:t>9</m:t>
                        </m:r>
                      </m:sup>
                      <m:e>
                        <m:sSub>
                          <m:sSubPr>
                            <m:ctrlPr>
                              <a:rPr lang="en-GB" sz="1200" i="1">
                                <a:effectLst/>
                                <a:latin typeface="Cambria Math" panose="02040503050406030204" pitchFamily="18" charset="0"/>
                                <a:cs typeface="Calibri" panose="020F0502020204030204" pitchFamily="34" charset="0"/>
                              </a:rPr>
                            </m:ctrlPr>
                          </m:sSubPr>
                          <m:e>
                            <m:r>
                              <a:rPr lang="el-GR" sz="1200" i="1" kern="0">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kern="0">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kern="0">
                            <a:effectLst/>
                            <a:latin typeface="Cambria Math" panose="02040503050406030204" pitchFamily="18" charset="0"/>
                            <a:ea typeface="Calibri" panose="020F0502020204030204" pitchFamily="34" charset="0"/>
                            <a:cs typeface="Calibri" panose="020F0502020204030204" pitchFamily="34" charset="0"/>
                          </a:rPr>
                          <m:t>=1, ∀</m:t>
                        </m:r>
                        <m:r>
                          <a:rPr lang="el-GR" sz="1200" i="1" kern="0">
                            <a:effectLst/>
                            <a:latin typeface="Cambria Math" panose="02040503050406030204" pitchFamily="18" charset="0"/>
                            <a:ea typeface="Calibri" panose="020F0502020204030204" pitchFamily="34" charset="0"/>
                            <a:cs typeface="Calibri" panose="020F0502020204030204" pitchFamily="34" charset="0"/>
                          </a:rPr>
                          <m:t>𝑗</m:t>
                        </m:r>
                        <m:r>
                          <a:rPr lang="el-GR" sz="1200" i="1" kern="0">
                            <a:effectLst/>
                            <a:latin typeface="Cambria Math" panose="02040503050406030204" pitchFamily="18" charset="0"/>
                            <a:ea typeface="Calibri" panose="020F0502020204030204" pitchFamily="34" charset="0"/>
                            <a:cs typeface="Calibri" panose="020F0502020204030204" pitchFamily="34" charset="0"/>
                          </a:rPr>
                          <m:t>,</m:t>
                        </m:r>
                        <m:r>
                          <a:rPr lang="el-GR" sz="1200" i="1" kern="0">
                            <a:effectLst/>
                            <a:latin typeface="Cambria Math" panose="02040503050406030204" pitchFamily="18" charset="0"/>
                            <a:ea typeface="Calibri" panose="020F0502020204030204" pitchFamily="34" charset="0"/>
                            <a:cs typeface="Calibri" panose="020F0502020204030204" pitchFamily="34" charset="0"/>
                          </a:rPr>
                          <m:t>𝑘</m:t>
                        </m:r>
                      </m:e>
                    </m:nary>
                  </m:oMath>
                </a14:m>
                <a:r>
                  <a:rPr lang="en-GB" sz="1200" dirty="0">
                    <a:effectLst/>
                  </a:rPr>
                  <a:t>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lvl="0" algn="just"/>
                <a:r>
                  <a:rPr lang="el-GR" sz="12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πλαισίου:</a:t>
                </a:r>
                <a:r>
                  <a:rPr lang="el-GR" sz="1200"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Βεβαιωθείτε ότι κάθε ψηφίο εμφανίζεται ακριβώς μία φορά σε κάθε πλαίσιο 3x3 (υποπλέγμα), παρόμοια με τους περιορισμούς σειρών και στηλών.</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0" algn="just"/>
                <a14:m>
                  <m:oMath xmlns:m="http://schemas.openxmlformats.org/officeDocument/2006/math">
                    <m:nary>
                      <m:naryPr>
                        <m:chr m:val="∑"/>
                        <m:limLoc m:val="subSup"/>
                        <m:ctrlPr>
                          <a:rPr lang="en-GB" sz="1200" i="1" smtClean="0">
                            <a:effectLst/>
                            <a:latin typeface="Cambria Math" panose="02040503050406030204" pitchFamily="18" charset="0"/>
                            <a:cs typeface="Calibri" panose="020F0502020204030204" pitchFamily="34" charset="0"/>
                          </a:rPr>
                        </m:ctrlPr>
                      </m:naryPr>
                      <m:sub>
                        <m:r>
                          <a:rPr lang="el-GR" sz="1200" i="1" kern="0">
                            <a:effectLst/>
                            <a:latin typeface="Cambria Math" panose="02040503050406030204" pitchFamily="18" charset="0"/>
                            <a:ea typeface="Calibri" panose="020F0502020204030204" pitchFamily="34" charset="0"/>
                            <a:cs typeface="Calibri" panose="020F0502020204030204" pitchFamily="34" charset="0"/>
                          </a:rPr>
                          <m:t>𝑖</m:t>
                        </m:r>
                        <m:r>
                          <a:rPr lang="el-GR" sz="1200" i="1" kern="0">
                            <a:effectLst/>
                            <a:latin typeface="Cambria Math" panose="02040503050406030204" pitchFamily="18" charset="0"/>
                            <a:ea typeface="Calibri" panose="020F0502020204030204" pitchFamily="34" charset="0"/>
                            <a:cs typeface="Calibri" panose="020F0502020204030204" pitchFamily="34" charset="0"/>
                          </a:rPr>
                          <m:t>=1</m:t>
                        </m:r>
                      </m:sub>
                      <m:sup>
                        <m:r>
                          <a:rPr lang="el-GR" sz="1200" i="1" kern="0">
                            <a:effectLst/>
                            <a:latin typeface="Cambria Math" panose="02040503050406030204" pitchFamily="18" charset="0"/>
                            <a:ea typeface="Calibri" panose="020F0502020204030204" pitchFamily="34" charset="0"/>
                            <a:cs typeface="Calibri" panose="020F0502020204030204" pitchFamily="34" charset="0"/>
                          </a:rPr>
                          <m:t>9</m:t>
                        </m:r>
                      </m:sup>
                      <m:e>
                        <m:sSub>
                          <m:sSubPr>
                            <m:ctrlPr>
                              <a:rPr lang="en-GB" sz="1200" i="1">
                                <a:effectLst/>
                                <a:latin typeface="Cambria Math" panose="02040503050406030204" pitchFamily="18" charset="0"/>
                                <a:cs typeface="Calibri" panose="020F0502020204030204" pitchFamily="34" charset="0"/>
                              </a:rPr>
                            </m:ctrlPr>
                          </m:sSubPr>
                          <m:e>
                            <m:r>
                              <a:rPr lang="el-GR" sz="1200" i="1" kern="0">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kern="0">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kern="0">
                            <a:effectLst/>
                            <a:latin typeface="Cambria Math" panose="02040503050406030204" pitchFamily="18" charset="0"/>
                            <a:ea typeface="Calibri" panose="020F0502020204030204" pitchFamily="34" charset="0"/>
                            <a:cs typeface="Calibri" panose="020F0502020204030204" pitchFamily="34" charset="0"/>
                          </a:rPr>
                          <m:t>=1, ∀</m:t>
                        </m:r>
                        <m:r>
                          <a:rPr lang="el-GR" sz="1200" i="1" kern="0">
                            <a:effectLst/>
                            <a:latin typeface="Cambria Math" panose="02040503050406030204" pitchFamily="18" charset="0"/>
                            <a:ea typeface="Calibri" panose="020F0502020204030204" pitchFamily="34" charset="0"/>
                            <a:cs typeface="Calibri" panose="020F0502020204030204" pitchFamily="34" charset="0"/>
                          </a:rPr>
                          <m:t>𝑗</m:t>
                        </m:r>
                        <m:r>
                          <a:rPr lang="el-GR" sz="1200" i="1" kern="0">
                            <a:effectLst/>
                            <a:latin typeface="Cambria Math" panose="02040503050406030204" pitchFamily="18" charset="0"/>
                            <a:ea typeface="Calibri" panose="020F0502020204030204" pitchFamily="34" charset="0"/>
                            <a:cs typeface="Calibri" panose="020F0502020204030204" pitchFamily="34" charset="0"/>
                          </a:rPr>
                          <m:t>,</m:t>
                        </m:r>
                        <m:r>
                          <a:rPr lang="el-GR" sz="1200" i="1" kern="0">
                            <a:effectLst/>
                            <a:latin typeface="Cambria Math" panose="02040503050406030204" pitchFamily="18" charset="0"/>
                            <a:ea typeface="Calibri" panose="020F0502020204030204" pitchFamily="34" charset="0"/>
                            <a:cs typeface="Calibri" panose="020F0502020204030204" pitchFamily="34" charset="0"/>
                          </a:rPr>
                          <m:t>𝑘</m:t>
                        </m:r>
                      </m:e>
                    </m:nary>
                  </m:oMath>
                </a14:m>
                <a:r>
                  <a:rPr lang="en-GB" sz="1200" dirty="0">
                    <a:effectLst/>
                  </a:rPr>
                  <a:t> </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1" name="TextBox 10">
                <a:extLst>
                  <a:ext uri="{FF2B5EF4-FFF2-40B4-BE49-F238E27FC236}">
                    <a16:creationId xmlns:a16="http://schemas.microsoft.com/office/drawing/2014/main" id="{7D613EF6-11F1-33F9-2299-B038A5B68C06}"/>
                  </a:ext>
                </a:extLst>
              </p:cNvPr>
              <p:cNvSpPr txBox="1">
                <a:spLocks noRot="1" noChangeAspect="1" noMove="1" noResize="1" noEditPoints="1" noAdjustHandles="1" noChangeArrowheads="1" noChangeShapeType="1" noTextEdit="1"/>
              </p:cNvSpPr>
              <p:nvPr/>
            </p:nvSpPr>
            <p:spPr>
              <a:xfrm>
                <a:off x="986066" y="3615668"/>
                <a:ext cx="7291950" cy="2784032"/>
              </a:xfrm>
              <a:prstGeom prst="rect">
                <a:avLst/>
              </a:prstGeom>
              <a:blipFill>
                <a:blip r:embed="rId4"/>
                <a:stretch>
                  <a:fillRect l="-2609" b="-144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C0CC4FD-58B5-9DAA-709D-58E54F2EC3F7}"/>
                  </a:ext>
                </a:extLst>
              </p:cNvPr>
              <p:cNvSpPr txBox="1"/>
              <p:nvPr/>
            </p:nvSpPr>
            <p:spPr>
              <a:xfrm>
                <a:off x="8354938" y="2943165"/>
                <a:ext cx="2922215" cy="2862322"/>
              </a:xfrm>
              <a:prstGeom prst="rect">
                <a:avLst/>
              </a:prstGeom>
              <a:noFill/>
            </p:spPr>
            <p:txBody>
              <a:bodyPr wrap="square" rtlCol="0">
                <a:spAutoFit/>
              </a:bodyPr>
              <a:lstStyle/>
              <a:p>
                <a:pPr marL="342900" lvl="0" indent="-342900" algn="just">
                  <a:buFont typeface="Arial" panose="020B0604020202020204" pitchFamily="34" charset="0"/>
                  <a:buChar char="•"/>
                </a:pPr>
                <a:r>
                  <a:rPr lang="el-GR" sz="1200" b="1"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Αντικειμενική συνάρτηση:</a:t>
                </a:r>
                <a:endParaRPr lang="en-GB" sz="12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l-GR" sz="1200" dirty="0">
                    <a:effectLst/>
                    <a:latin typeface="Calibri" panose="020F0502020204030204" pitchFamily="34" charset="0"/>
                    <a:ea typeface="Times New Roman" panose="02020603050405020304" pitchFamily="18" charset="0"/>
                  </a:rPr>
                  <a:t>Στην περίπτωση του </a:t>
                </a:r>
                <a:r>
                  <a:rPr lang="en-GB" sz="1200" dirty="0">
                    <a:effectLst/>
                    <a:latin typeface="Calibri" panose="020F0502020204030204" pitchFamily="34" charset="0"/>
                    <a:ea typeface="Times New Roman" panose="02020603050405020304" pitchFamily="18" charset="0"/>
                  </a:rPr>
                  <a:t>Sudoku</a:t>
                </a:r>
                <a:r>
                  <a:rPr lang="el-GR" sz="1200" dirty="0">
                    <a:effectLst/>
                    <a:latin typeface="Calibri" panose="020F0502020204030204" pitchFamily="34" charset="0"/>
                    <a:ea typeface="Times New Roman" panose="02020603050405020304" pitchFamily="18" charset="0"/>
                  </a:rPr>
                  <a:t>, η αντικειμενική συνάρτηση είναι ασήμαντη, καθώς δεν επιδιώκουμε τη βελτιστοποίηση κάποιας ποσότητας αλλά την εύρεση μιας λύσης που ικανοποιεί όλους τους περιορισμούς. Για τη διατύπωση του προβλήματος ως </a:t>
                </a:r>
                <a:r>
                  <a:rPr lang="en-GB" sz="1200" dirty="0">
                    <a:effectLst/>
                    <a:latin typeface="Calibri" panose="020F0502020204030204" pitchFamily="34" charset="0"/>
                    <a:ea typeface="Times New Roman" panose="02020603050405020304" pitchFamily="18" charset="0"/>
                  </a:rPr>
                  <a:t>ILP</a:t>
                </a:r>
                <a:r>
                  <a:rPr lang="el-GR" sz="1200" dirty="0">
                    <a:effectLst/>
                    <a:latin typeface="Calibri" panose="020F0502020204030204" pitchFamily="34" charset="0"/>
                    <a:ea typeface="Times New Roman" panose="02020603050405020304" pitchFamily="18" charset="0"/>
                  </a:rPr>
                  <a:t>, μπορούμε να ορίσουμε μια αυθαίρετη αντικειμενική συνάρτηση, όπως η ελαχιστοποίηση του μηδενός:</a:t>
                </a:r>
                <a:endParaRPr lang="en-GB" sz="1200" dirty="0">
                  <a:effectLst/>
                  <a:latin typeface="Times New Roman" panose="02020603050405020304" pitchFamily="18" charset="0"/>
                  <a:ea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Calibri" panose="020F0502020204030204" pitchFamily="34" charset="0"/>
                        </a:rPr>
                        <m:t>𝑚</m:t>
                      </m:r>
                      <m:r>
                        <a:rPr lang="en-GB" sz="1200" i="1">
                          <a:effectLst/>
                          <a:latin typeface="Cambria Math" panose="02040503050406030204" pitchFamily="18" charset="0"/>
                          <a:ea typeface="Times New Roman" panose="02020603050405020304" pitchFamily="18" charset="0"/>
                          <a:cs typeface="Calibri" panose="020F0502020204030204" pitchFamily="34" charset="0"/>
                        </a:rPr>
                        <m:t>𝑖𝑛</m:t>
                      </m:r>
                      <m:r>
                        <a:rPr lang="en-GB" sz="1200" i="1">
                          <a:effectLst/>
                          <a:latin typeface="Cambria Math" panose="02040503050406030204" pitchFamily="18" charset="0"/>
                          <a:ea typeface="Times New Roman" panose="02020603050405020304" pitchFamily="18" charset="0"/>
                          <a:cs typeface="Calibri" panose="020F0502020204030204" pitchFamily="34" charset="0"/>
                        </a:rPr>
                        <m:t> </m:t>
                      </m:r>
                      <m:r>
                        <a:rPr lang="el-GR" sz="1200" i="1">
                          <a:effectLst/>
                          <a:latin typeface="Cambria Math" panose="02040503050406030204" pitchFamily="18" charset="0"/>
                          <a:ea typeface="Times New Roman" panose="02020603050405020304" pitchFamily="18" charset="0"/>
                          <a:cs typeface="Calibri" panose="020F0502020204030204" pitchFamily="34" charset="0"/>
                        </a:rPr>
                        <m:t>0</m:t>
                      </m:r>
                    </m:oMath>
                  </m:oMathPara>
                </a14:m>
                <a:endParaRPr lang="en-GB" sz="1200" dirty="0">
                  <a:effectLst/>
                  <a:latin typeface="Times New Roman" panose="02020603050405020304" pitchFamily="18" charset="0"/>
                  <a:ea typeface="Times New Roman" panose="02020603050405020304" pitchFamily="18" charset="0"/>
                </a:endParaRPr>
              </a:p>
              <a:p>
                <a:pPr algn="just"/>
                <a:r>
                  <a:rPr lang="el-GR" sz="1200" dirty="0">
                    <a:effectLst/>
                    <a:latin typeface="Calibri" panose="020F0502020204030204" pitchFamily="34" charset="0"/>
                    <a:ea typeface="Times New Roman" panose="02020603050405020304" pitchFamily="18" charset="0"/>
                  </a:rPr>
                  <a:t>Αυτό απλά σημαίνει ότι ψάχνουμε για οποιαδήποτε εφικτή λύση που ικανοποιεί όλους τους περιορισμούς.</a:t>
                </a:r>
                <a:endParaRPr lang="en-GB" sz="1200" dirty="0">
                  <a:effectLst/>
                  <a:latin typeface="Times New Roman" panose="02020603050405020304" pitchFamily="18" charset="0"/>
                  <a:ea typeface="Times New Roman" panose="02020603050405020304" pitchFamily="18" charset="0"/>
                </a:endParaRPr>
              </a:p>
            </p:txBody>
          </p:sp>
        </mc:Choice>
        <mc:Fallback>
          <p:sp>
            <p:nvSpPr>
              <p:cNvPr id="3" name="TextBox 2">
                <a:extLst>
                  <a:ext uri="{FF2B5EF4-FFF2-40B4-BE49-F238E27FC236}">
                    <a16:creationId xmlns:a16="http://schemas.microsoft.com/office/drawing/2014/main" id="{BC0CC4FD-58B5-9DAA-709D-58E54F2EC3F7}"/>
                  </a:ext>
                </a:extLst>
              </p:cNvPr>
              <p:cNvSpPr txBox="1">
                <a:spLocks noRot="1" noChangeAspect="1" noMove="1" noResize="1" noEditPoints="1" noAdjustHandles="1" noChangeArrowheads="1" noChangeShapeType="1" noTextEdit="1"/>
              </p:cNvSpPr>
              <p:nvPr/>
            </p:nvSpPr>
            <p:spPr>
              <a:xfrm>
                <a:off x="8354938" y="2943165"/>
                <a:ext cx="2922215" cy="2862322"/>
              </a:xfrm>
              <a:prstGeom prst="rect">
                <a:avLst/>
              </a:prstGeom>
              <a:blipFill>
                <a:blip r:embed="rId5"/>
                <a:stretch>
                  <a:fillRect l="-433" b="-8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99D1CAA-3AC7-972A-A925-2C5573E2722F}"/>
                  </a:ext>
                </a:extLst>
              </p:cNvPr>
              <p:cNvSpPr txBox="1"/>
              <p:nvPr/>
            </p:nvSpPr>
            <p:spPr>
              <a:xfrm>
                <a:off x="986067" y="6512918"/>
                <a:ext cx="6893212" cy="476541"/>
              </a:xfrm>
              <a:prstGeom prst="rect">
                <a:avLst/>
              </a:prstGeom>
              <a:noFill/>
            </p:spPr>
            <p:txBody>
              <a:bodyPr wrap="square" rtlCol="0">
                <a:spAutoFit/>
              </a:bodyPr>
              <a:lstStyle/>
              <a:p>
                <a:pPr marL="342900" lvl="0" indent="-342900" algn="just">
                  <a:buClr>
                    <a:schemeClr val="tx1"/>
                  </a:buClr>
                  <a:buFont typeface="Arial" panose="020B0604020202020204" pitchFamily="34" charset="0"/>
                  <a:buChar char="•"/>
                </a:pPr>
                <a:r>
                  <a:rPr lang="el-GR" sz="1200" b="1"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Δεδομένα Αρχικής Κατάστασης</a:t>
                </a:r>
                <a:r>
                  <a:rPr lang="el-GR" sz="1200" dirty="0">
                    <a:solidFill>
                      <a:schemeClr val="tx1">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Αν έχουμε έναν αριθμό </a:t>
                </a:r>
                <a14:m>
                  <m:oMath xmlns:m="http://schemas.openxmlformats.org/officeDocument/2006/math">
                    <m:r>
                      <a:rPr lang="en-US" sz="1200" i="1">
                        <a:effectLst/>
                        <a:latin typeface="Cambria Math" panose="02040503050406030204" pitchFamily="18" charset="0"/>
                        <a:ea typeface="Calibri" panose="020F0502020204030204" pitchFamily="34" charset="0"/>
                        <a:cs typeface="Calibri" panose="020F0502020204030204" pitchFamily="34" charset="0"/>
                      </a:rPr>
                      <m:t>𝑘</m:t>
                    </m:r>
                  </m:oMath>
                </a14:m>
                <a:r>
                  <a:rPr lang="el-GR" sz="1200" dirty="0">
                    <a:effectLst/>
                    <a:latin typeface="Calibri" panose="020F0502020204030204" pitchFamily="34" charset="0"/>
                    <a:ea typeface="Calibri" panose="020F0502020204030204" pitchFamily="34" charset="0"/>
                    <a:cs typeface="Calibri" panose="020F0502020204030204" pitchFamily="34" charset="0"/>
                  </a:rPr>
                  <a:t> ήδη τοποθετημένο στο κελί </a:t>
                </a:r>
                <a14:m>
                  <m:oMath xmlns:m="http://schemas.openxmlformats.org/officeDocument/2006/math">
                    <m:r>
                      <a:rPr lang="el-GR" sz="1200" i="1">
                        <a:effectLst/>
                        <a:latin typeface="Cambria Math" panose="02040503050406030204" pitchFamily="18" charset="0"/>
                        <a:ea typeface="Calibri" panose="020F0502020204030204" pitchFamily="34" charset="0"/>
                        <a:cs typeface="Calibri" panose="020F0502020204030204" pitchFamily="34" charset="0"/>
                      </a:rPr>
                      <m:t>(</m:t>
                    </m:r>
                    <m:r>
                      <a:rPr lang="en-US" sz="1200" i="1">
                        <a:effectLst/>
                        <a:latin typeface="Cambria Math" panose="02040503050406030204" pitchFamily="18" charset="0"/>
                        <a:ea typeface="Calibri" panose="020F0502020204030204" pitchFamily="34" charset="0"/>
                        <a:cs typeface="Calibri" panose="020F0502020204030204" pitchFamily="34" charset="0"/>
                      </a:rPr>
                      <m:t>𝑖</m:t>
                    </m:r>
                    <m:r>
                      <a:rPr lang="el-GR" sz="1200" i="1">
                        <a:effectLst/>
                        <a:latin typeface="Cambria Math" panose="02040503050406030204" pitchFamily="18" charset="0"/>
                        <a:ea typeface="Calibri" panose="020F0502020204030204" pitchFamily="34" charset="0"/>
                        <a:cs typeface="Calibri" panose="020F0502020204030204" pitchFamily="34" charset="0"/>
                      </a:rPr>
                      <m:t>,</m:t>
                    </m:r>
                    <m:r>
                      <a:rPr lang="en-US" sz="1200" i="1">
                        <a:effectLst/>
                        <a:latin typeface="Cambria Math" panose="02040503050406030204" pitchFamily="18" charset="0"/>
                        <a:ea typeface="Calibri" panose="020F0502020204030204" pitchFamily="34" charset="0"/>
                        <a:cs typeface="Calibri" panose="020F0502020204030204" pitchFamily="34" charset="0"/>
                      </a:rPr>
                      <m:t>𝑗</m:t>
                    </m:r>
                    <m:r>
                      <a:rPr lang="el-GR" sz="1200" i="1">
                        <a:effectLst/>
                        <a:latin typeface="Cambria Math" panose="02040503050406030204" pitchFamily="18" charset="0"/>
                        <a:ea typeface="Calibri" panose="020F0502020204030204" pitchFamily="34" charset="0"/>
                        <a:cs typeface="Calibri" panose="020F0502020204030204" pitchFamily="34" charset="0"/>
                      </a:rPr>
                      <m:t>)</m:t>
                    </m:r>
                  </m:oMath>
                </a14:m>
                <a:r>
                  <a:rPr lang="el-GR" sz="1200" dirty="0">
                    <a:effectLst/>
                    <a:latin typeface="Calibri" panose="020F0502020204030204" pitchFamily="34" charset="0"/>
                    <a:ea typeface="Calibri" panose="020F0502020204030204" pitchFamily="34" charset="0"/>
                    <a:cs typeface="Calibri" panose="020F0502020204030204" pitchFamily="34" charset="0"/>
                  </a:rPr>
                  <a:t>:</a:t>
                </a:r>
                <a:r>
                  <a:rPr lang="el-GR" sz="12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GB" sz="1200" i="1">
                            <a:effectLst/>
                            <a:latin typeface="Cambria Math" panose="02040503050406030204" pitchFamily="18" charset="0"/>
                            <a:ea typeface="Calibri" panose="020F0502020204030204" pitchFamily="34" charset="0"/>
                            <a:cs typeface="Calibri" panose="020F0502020204030204" pitchFamily="34" charset="0"/>
                          </a:rPr>
                        </m:ctrlPr>
                      </m:sSubPr>
                      <m:e>
                        <m:r>
                          <a:rPr lang="el-GR" sz="1200" i="1">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a:effectLst/>
                        <a:latin typeface="Cambria Math" panose="02040503050406030204" pitchFamily="18" charset="0"/>
                        <a:ea typeface="Calibri" panose="020F0502020204030204" pitchFamily="34" charset="0"/>
                        <a:cs typeface="Calibri" panose="020F0502020204030204" pitchFamily="34" charset="0"/>
                      </a:rPr>
                      <m:t>=1</m:t>
                    </m:r>
                  </m:oMath>
                </a14:m>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mc:Choice>
        <mc:Fallback>
          <p:sp>
            <p:nvSpPr>
              <p:cNvPr id="4" name="TextBox 3">
                <a:extLst>
                  <a:ext uri="{FF2B5EF4-FFF2-40B4-BE49-F238E27FC236}">
                    <a16:creationId xmlns:a16="http://schemas.microsoft.com/office/drawing/2014/main" id="{199D1CAA-3AC7-972A-A925-2C5573E2722F}"/>
                  </a:ext>
                </a:extLst>
              </p:cNvPr>
              <p:cNvSpPr txBox="1">
                <a:spLocks noRot="1" noChangeAspect="1" noMove="1" noResize="1" noEditPoints="1" noAdjustHandles="1" noChangeArrowheads="1" noChangeShapeType="1" noTextEdit="1"/>
              </p:cNvSpPr>
              <p:nvPr/>
            </p:nvSpPr>
            <p:spPr>
              <a:xfrm>
                <a:off x="986067" y="6512918"/>
                <a:ext cx="6893212" cy="4765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BCFCD65-E339-F7F4-2253-6724D3DA3B7B}"/>
                  </a:ext>
                </a:extLst>
              </p:cNvPr>
              <p:cNvSpPr txBox="1"/>
              <p:nvPr/>
            </p:nvSpPr>
            <p:spPr>
              <a:xfrm>
                <a:off x="8354938" y="5805487"/>
                <a:ext cx="2808718" cy="1215204"/>
              </a:xfrm>
              <a:prstGeom prst="rect">
                <a:avLst/>
              </a:prstGeom>
              <a:noFill/>
            </p:spPr>
            <p:txBody>
              <a:bodyPr wrap="square" rtlCol="0">
                <a:spAutoFit/>
              </a:bodyPr>
              <a:lstStyle/>
              <a:p>
                <a:pPr marL="342900" lvl="0" indent="-342900" algn="just">
                  <a:buClr>
                    <a:schemeClr val="tx1"/>
                  </a:buClr>
                  <a:buFont typeface="Arial" panose="020B0604020202020204" pitchFamily="34" charset="0"/>
                  <a:buChar char="•"/>
                </a:pPr>
                <a:r>
                  <a:rPr lang="el-GR" sz="1200" b="1"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Δυαδικές Μεταβλητές:</a:t>
                </a:r>
                <a:endParaRPr lang="en-GB" sz="12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l-GR" sz="1200" dirty="0">
                    <a:effectLst/>
                    <a:latin typeface="Calibri" panose="020F0502020204030204" pitchFamily="34" charset="0"/>
                    <a:ea typeface="Calibri" panose="020F0502020204030204" pitchFamily="34" charset="0"/>
                    <a:cs typeface="Calibri" panose="020F0502020204030204" pitchFamily="34" charset="0"/>
                  </a:rPr>
                  <a:t>Καθορίστε ότι οι μεταβλητές απόφασης είναι δυαδικές (0 ή 1) για να αντιπροσωπεύουν εάν ένα ψηφίο τοποθετείται ή όχι: </a:t>
                </a:r>
                <a14:m>
                  <m:oMath xmlns:m="http://schemas.openxmlformats.org/officeDocument/2006/math">
                    <m:sSub>
                      <m:sSubPr>
                        <m:ctrlPr>
                          <a:rPr lang="en-GB" sz="1200" i="1">
                            <a:effectLst/>
                            <a:latin typeface="Cambria Math" panose="02040503050406030204" pitchFamily="18" charset="0"/>
                            <a:ea typeface="Calibri" panose="020F0502020204030204" pitchFamily="34" charset="0"/>
                            <a:cs typeface="Calibri" panose="020F0502020204030204" pitchFamily="34" charset="0"/>
                          </a:rPr>
                        </m:ctrlPr>
                      </m:sSubPr>
                      <m:e>
                        <m:r>
                          <a:rPr lang="el-GR" sz="1200" i="1">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a:effectLst/>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GB" sz="1200" i="1">
                            <a:effectLst/>
                            <a:latin typeface="Cambria Math" panose="02040503050406030204" pitchFamily="18" charset="0"/>
                            <a:ea typeface="Calibri" panose="020F0502020204030204" pitchFamily="34" charset="0"/>
                            <a:cs typeface="Calibri" panose="020F0502020204030204" pitchFamily="34" charset="0"/>
                          </a:rPr>
                        </m:ctrlPr>
                      </m:dPr>
                      <m:e>
                        <m:r>
                          <a:rPr lang="el-GR" sz="1200" i="1">
                            <a:effectLst/>
                            <a:latin typeface="Cambria Math" panose="02040503050406030204" pitchFamily="18" charset="0"/>
                            <a:ea typeface="Calibri" panose="020F0502020204030204" pitchFamily="34" charset="0"/>
                            <a:cs typeface="Calibri" panose="020F0502020204030204" pitchFamily="34" charset="0"/>
                          </a:rPr>
                          <m:t>0,1</m:t>
                        </m:r>
                      </m:e>
                    </m:d>
                    <m:r>
                      <a:rPr lang="el-GR" sz="1200" i="1">
                        <a:effectLst/>
                        <a:latin typeface="Cambria Math" panose="02040503050406030204" pitchFamily="18" charset="0"/>
                        <a:ea typeface="Calibri" panose="020F0502020204030204" pitchFamily="34" charset="0"/>
                        <a:cs typeface="Calibri" panose="020F0502020204030204" pitchFamily="34" charset="0"/>
                      </a:rPr>
                      <m:t>  ∀</m:t>
                    </m:r>
                    <m:r>
                      <a:rPr lang="el-GR" sz="1200" i="1">
                        <a:effectLst/>
                        <a:latin typeface="Cambria Math" panose="02040503050406030204" pitchFamily="18" charset="0"/>
                        <a:ea typeface="Calibri" panose="020F0502020204030204" pitchFamily="34" charset="0"/>
                        <a:cs typeface="Calibri" panose="020F0502020204030204" pitchFamily="34" charset="0"/>
                      </a:rPr>
                      <m:t>𝑖</m:t>
                    </m:r>
                    <m:r>
                      <a:rPr lang="el-GR" sz="1200" i="1">
                        <a:effectLst/>
                        <a:latin typeface="Cambria Math" panose="02040503050406030204" pitchFamily="18" charset="0"/>
                        <a:ea typeface="Calibri" panose="020F0502020204030204" pitchFamily="34" charset="0"/>
                        <a:cs typeface="Calibri" panose="020F0502020204030204" pitchFamily="34" charset="0"/>
                      </a:rPr>
                      <m:t>,</m:t>
                    </m:r>
                    <m:r>
                      <a:rPr lang="el-GR" sz="1200" i="1">
                        <a:effectLst/>
                        <a:latin typeface="Cambria Math" panose="02040503050406030204" pitchFamily="18" charset="0"/>
                        <a:ea typeface="Calibri" panose="020F0502020204030204" pitchFamily="34" charset="0"/>
                        <a:cs typeface="Calibri" panose="020F0502020204030204" pitchFamily="34" charset="0"/>
                      </a:rPr>
                      <m:t>𝑗</m:t>
                    </m:r>
                    <m:r>
                      <a:rPr lang="el-GR" sz="1200" i="1">
                        <a:effectLst/>
                        <a:latin typeface="Cambria Math" panose="02040503050406030204" pitchFamily="18" charset="0"/>
                        <a:ea typeface="Calibri" panose="020F0502020204030204" pitchFamily="34" charset="0"/>
                        <a:cs typeface="Calibri" panose="020F0502020204030204" pitchFamily="34" charset="0"/>
                      </a:rPr>
                      <m:t>,</m:t>
                    </m:r>
                    <m:r>
                      <a:rPr lang="el-GR" sz="1200" i="1">
                        <a:effectLst/>
                        <a:latin typeface="Cambria Math" panose="02040503050406030204" pitchFamily="18" charset="0"/>
                        <a:ea typeface="Calibri" panose="020F0502020204030204" pitchFamily="34" charset="0"/>
                        <a:cs typeface="Calibri" panose="020F0502020204030204" pitchFamily="34" charset="0"/>
                      </a:rPr>
                      <m:t>𝑘</m:t>
                    </m:r>
                  </m:oMath>
                </a14:m>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mc:Choice>
        <mc:Fallback>
          <p:sp>
            <p:nvSpPr>
              <p:cNvPr id="5" name="TextBox 4">
                <a:extLst>
                  <a:ext uri="{FF2B5EF4-FFF2-40B4-BE49-F238E27FC236}">
                    <a16:creationId xmlns:a16="http://schemas.microsoft.com/office/drawing/2014/main" id="{BBCFCD65-E339-F7F4-2253-6724D3DA3B7B}"/>
                  </a:ext>
                </a:extLst>
              </p:cNvPr>
              <p:cNvSpPr txBox="1">
                <a:spLocks noRot="1" noChangeAspect="1" noMove="1" noResize="1" noEditPoints="1" noAdjustHandles="1" noChangeArrowheads="1" noChangeShapeType="1" noTextEdit="1"/>
              </p:cNvSpPr>
              <p:nvPr/>
            </p:nvSpPr>
            <p:spPr>
              <a:xfrm>
                <a:off x="8354938" y="5805487"/>
                <a:ext cx="2808718" cy="1215204"/>
              </a:xfrm>
              <a:prstGeom prst="rect">
                <a:avLst/>
              </a:prstGeom>
              <a:blipFill>
                <a:blip r:embed="rId7"/>
                <a:stretch>
                  <a:fillRect l="-452"/>
                </a:stretch>
              </a:blipFill>
            </p:spPr>
            <p:txBody>
              <a:bodyPr/>
              <a:lstStyle/>
              <a:p>
                <a:r>
                  <a:rPr lang="en-US">
                    <a:noFill/>
                  </a:rPr>
                  <a:t> </a:t>
                </a:r>
              </a:p>
            </p:txBody>
          </p:sp>
        </mc:Fallback>
      </mc:AlternateContent>
    </p:spTree>
    <p:extLst>
      <p:ext uri="{BB962C8B-B14F-4D97-AF65-F5344CB8AC3E}">
        <p14:creationId xmlns:p14="http://schemas.microsoft.com/office/powerpoint/2010/main" val="52785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E592-8E6B-73CE-22FB-F2AEE86D4E12}"/>
              </a:ext>
            </a:extLst>
          </p:cNvPr>
          <p:cNvSpPr>
            <a:spLocks noGrp="1"/>
          </p:cNvSpPr>
          <p:nvPr>
            <p:ph type="title"/>
          </p:nvPr>
        </p:nvSpPr>
        <p:spPr>
          <a:xfrm>
            <a:off x="6337304" y="552874"/>
            <a:ext cx="5015324" cy="1077229"/>
          </a:xfrm>
        </p:spPr>
        <p:txBody>
          <a:bodyPr/>
          <a:lstStyle/>
          <a:p>
            <a:pPr algn="ctr"/>
            <a:r>
              <a:rPr lang="el-GR" dirty="0">
                <a:latin typeface="Calibri" panose="020F0502020204030204" pitchFamily="34" charset="0"/>
                <a:cs typeface="Calibri" panose="020F0502020204030204" pitchFamily="34" charset="0"/>
              </a:rPr>
              <a:t>Υλοποίηση μέσω της βιβλιοθήκης </a:t>
            </a:r>
            <a:r>
              <a:rPr lang="en-US" dirty="0" err="1">
                <a:latin typeface="Calibri" panose="020F0502020204030204" pitchFamily="34" charset="0"/>
                <a:cs typeface="Calibri" panose="020F0502020204030204" pitchFamily="34" charset="0"/>
              </a:rPr>
              <a:t>PuLP</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2886E58-4739-930A-D10F-C938B898DA56}"/>
              </a:ext>
            </a:extLst>
          </p:cNvPr>
          <p:cNvSpPr txBox="1"/>
          <p:nvPr/>
        </p:nvSpPr>
        <p:spPr>
          <a:xfrm>
            <a:off x="6457072" y="1708945"/>
            <a:ext cx="4731624" cy="5078313"/>
          </a:xfrm>
          <a:prstGeom prst="rect">
            <a:avLst/>
          </a:prstGeom>
          <a:noFill/>
        </p:spPr>
        <p:txBody>
          <a:bodyPr wrap="square" rtlCol="0">
            <a:spAutoFit/>
          </a:bodyPr>
          <a:lstStyle/>
          <a:p>
            <a:pPr algn="just"/>
            <a:r>
              <a:rPr lang="el-GR" sz="1800" dirty="0">
                <a:effectLst/>
                <a:latin typeface="Calibri" panose="020F0502020204030204" pitchFamily="34" charset="0"/>
                <a:ea typeface="Calibri" panose="020F0502020204030204" pitchFamily="34" charset="0"/>
                <a:cs typeface="Calibri" panose="020F0502020204030204" pitchFamily="34" charset="0"/>
              </a:rPr>
              <a:t>Η κλάση Sudoku είναι η βασική κλάση για Sudoku παζλ (και για τις παραλλαγές του) και αξιοποιεί τον </a:t>
            </a:r>
            <a:r>
              <a:rPr lang="en-US" sz="1800" dirty="0">
                <a:effectLst/>
                <a:latin typeface="Calibri" panose="020F0502020204030204" pitchFamily="34" charset="0"/>
                <a:ea typeface="Calibri" panose="020F0502020204030204" pitchFamily="34" charset="0"/>
                <a:cs typeface="Calibri" panose="020F0502020204030204" pitchFamily="34" charset="0"/>
              </a:rPr>
              <a:t>ILP</a:t>
            </a:r>
            <a:r>
              <a:rPr lang="el-GR" sz="1800" dirty="0">
                <a:effectLst/>
                <a:latin typeface="Calibri" panose="020F0502020204030204" pitchFamily="34" charset="0"/>
                <a:ea typeface="Calibri" panose="020F0502020204030204" pitchFamily="34" charset="0"/>
                <a:cs typeface="Calibri" panose="020F0502020204030204" pitchFamily="34" charset="0"/>
              </a:rPr>
              <a:t> ως εξής:</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algn="just"/>
            <a:r>
              <a:rPr lang="el-GR" sz="1800" dirty="0">
                <a:effectLst/>
                <a:latin typeface="Calibri" panose="020F0502020204030204" pitchFamily="34" charset="0"/>
                <a:ea typeface="Calibri" panose="020F0502020204030204" pitchFamily="34" charset="0"/>
                <a:cs typeface="Calibri" panose="020F0502020204030204" pitchFamily="34" charset="0"/>
              </a:rPr>
              <a:t> </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err="1">
                <a:effectLst/>
                <a:latin typeface="Calibri" panose="020F0502020204030204" pitchFamily="34" charset="0"/>
                <a:ea typeface="Calibri" panose="020F0502020204030204" pitchFamily="34" charset="0"/>
                <a:cs typeface="Calibri" panose="020F0502020204030204" pitchFamily="34" charset="0"/>
              </a:rPr>
              <a:t>Αρχικοποιεί</a:t>
            </a:r>
            <a:r>
              <a:rPr lang="el-GR" sz="1800" dirty="0">
                <a:effectLst/>
                <a:latin typeface="Calibri" panose="020F0502020204030204" pitchFamily="34" charset="0"/>
                <a:ea typeface="Calibri" panose="020F0502020204030204" pitchFamily="34" charset="0"/>
                <a:cs typeface="Calibri" panose="020F0502020204030204" pitchFamily="34" charset="0"/>
              </a:rPr>
              <a:t> το μοντέλο Sudoku χρησιμοποιώντας </a:t>
            </a:r>
            <a:r>
              <a:rPr lang="el-GR" sz="1800" dirty="0" err="1">
                <a:effectLst/>
                <a:latin typeface="Calibri" panose="020F0502020204030204" pitchFamily="34" charset="0"/>
                <a:ea typeface="Calibri" panose="020F0502020204030204" pitchFamily="34" charset="0"/>
                <a:cs typeface="Calibri" panose="020F0502020204030204" pitchFamily="34" charset="0"/>
              </a:rPr>
              <a:t>PuLP</a:t>
            </a:r>
            <a:r>
              <a:rPr lang="el-GR" sz="1800" dirty="0">
                <a:effectLst/>
                <a:latin typeface="Calibri" panose="020F0502020204030204" pitchFamily="34" charset="0"/>
                <a:ea typeface="Calibri" panose="020F0502020204030204" pitchFamily="34" charset="0"/>
                <a:cs typeface="Calibri" panose="020F0502020204030204" pitchFamily="34" charset="0"/>
              </a:rPr>
              <a:t>.</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Ορίζει δυαδικές μεταβλητές απόφασης για κάθε κελί χρησιμοποιώντας την κλάση </a:t>
            </a:r>
            <a:r>
              <a:rPr lang="el-GR" sz="1800" dirty="0" err="1">
                <a:effectLst/>
                <a:latin typeface="Calibri" panose="020F0502020204030204" pitchFamily="34" charset="0"/>
                <a:ea typeface="Calibri" panose="020F0502020204030204" pitchFamily="34" charset="0"/>
                <a:cs typeface="Calibri" panose="020F0502020204030204" pitchFamily="34" charset="0"/>
              </a:rPr>
              <a:t>LpVariable</a:t>
            </a:r>
            <a:r>
              <a:rPr lang="el-GR" sz="1800" dirty="0">
                <a:effectLst/>
                <a:latin typeface="Calibri" panose="020F0502020204030204" pitchFamily="34" charset="0"/>
                <a:ea typeface="Calibri" panose="020F0502020204030204" pitchFamily="34" charset="0"/>
                <a:cs typeface="Calibri" panose="020F0502020204030204" pitchFamily="34" charset="0"/>
              </a:rPr>
              <a:t> από το </a:t>
            </a:r>
            <a:r>
              <a:rPr lang="el-GR" sz="1800" dirty="0" err="1">
                <a:effectLst/>
                <a:latin typeface="Calibri" panose="020F0502020204030204" pitchFamily="34" charset="0"/>
                <a:ea typeface="Calibri" panose="020F0502020204030204" pitchFamily="34" charset="0"/>
                <a:cs typeface="Calibri" panose="020F0502020204030204" pitchFamily="34" charset="0"/>
              </a:rPr>
              <a:t>PuLP</a:t>
            </a:r>
            <a:r>
              <a:rPr lang="el-GR" sz="1800" dirty="0">
                <a:effectLst/>
                <a:latin typeface="Calibri" panose="020F0502020204030204" pitchFamily="34" charset="0"/>
                <a:ea typeface="Calibri" panose="020F0502020204030204" pitchFamily="34" charset="0"/>
                <a:cs typeface="Calibri" panose="020F0502020204030204" pitchFamily="34" charset="0"/>
              </a:rPr>
              <a:t>.</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Προσθέτει περιορισμούς για να διασφαλίσει ότι τηρούνται οι κανόνες του Sudoku, συμπεριλαμβανομένων των περιορισμών κελιών, περιορισμών σειρών, περιορισμών στηλών και περιορισμών πλαισίου.</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Παρέχει μεθόδους για τον ορισμό και λήψη τιμών από τα κελιά του παζλ.</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Προσφέρει μια μέθοδο επίλυσης για την εύρεση λύσης στο παζλ.</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A screenshot of a computer program&#10;&#10;Description automatically generated">
            <a:extLst>
              <a:ext uri="{FF2B5EF4-FFF2-40B4-BE49-F238E27FC236}">
                <a16:creationId xmlns:a16="http://schemas.microsoft.com/office/drawing/2014/main" id="{ED79035A-D8BF-72CE-7C01-C214F4A2716E}"/>
              </a:ext>
            </a:extLst>
          </p:cNvPr>
          <p:cNvPicPr>
            <a:picLocks noChangeAspect="1"/>
          </p:cNvPicPr>
          <p:nvPr/>
        </p:nvPicPr>
        <p:blipFill>
          <a:blip r:embed="rId2"/>
          <a:stretch>
            <a:fillRect/>
          </a:stretch>
        </p:blipFill>
        <p:spPr>
          <a:xfrm>
            <a:off x="1003304" y="0"/>
            <a:ext cx="5280930" cy="6858000"/>
          </a:xfrm>
          <a:prstGeom prst="rect">
            <a:avLst/>
          </a:prstGeom>
        </p:spPr>
      </p:pic>
    </p:spTree>
    <p:extLst>
      <p:ext uri="{BB962C8B-B14F-4D97-AF65-F5344CB8AC3E}">
        <p14:creationId xmlns:p14="http://schemas.microsoft.com/office/powerpoint/2010/main" val="227839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0A78-4BC3-C73A-2E88-AC600A155954}"/>
              </a:ext>
            </a:extLst>
          </p:cNvPr>
          <p:cNvSpPr>
            <a:spLocks noGrp="1"/>
          </p:cNvSpPr>
          <p:nvPr>
            <p:ph type="title"/>
          </p:nvPr>
        </p:nvSpPr>
        <p:spPr>
          <a:xfrm>
            <a:off x="2116834" y="180735"/>
            <a:ext cx="7958331" cy="1077229"/>
          </a:xfrm>
        </p:spPr>
        <p:txBody>
          <a:bodyPr/>
          <a:lstStyle/>
          <a:p>
            <a:pPr algn="ctr"/>
            <a:r>
              <a:rPr lang="el-GR" dirty="0">
                <a:latin typeface="Calibri" panose="020F0502020204030204" pitchFamily="34" charset="0"/>
                <a:cs typeface="Calibri" panose="020F0502020204030204" pitchFamily="34" charset="0"/>
              </a:rPr>
              <a:t>Μορφές αρχείου εισόδου</a:t>
            </a:r>
            <a:endParaRPr lang="en-US" dirty="0">
              <a:latin typeface="Calibri" panose="020F0502020204030204" pitchFamily="34" charset="0"/>
              <a:cs typeface="Calibri" panose="020F0502020204030204" pitchFamily="34" charset="0"/>
            </a:endParaRPr>
          </a:p>
        </p:txBody>
      </p:sp>
      <p:pic>
        <p:nvPicPr>
          <p:cNvPr id="5" name="Picture 4" descr="A screenshot of a phone&#10;&#10;Description automatically generated">
            <a:extLst>
              <a:ext uri="{FF2B5EF4-FFF2-40B4-BE49-F238E27FC236}">
                <a16:creationId xmlns:a16="http://schemas.microsoft.com/office/drawing/2014/main" id="{7DF38875-BAB2-1BAD-483C-0663A962D99F}"/>
              </a:ext>
            </a:extLst>
          </p:cNvPr>
          <p:cNvPicPr>
            <a:picLocks noChangeAspect="1"/>
          </p:cNvPicPr>
          <p:nvPr/>
        </p:nvPicPr>
        <p:blipFill>
          <a:blip r:embed="rId2"/>
          <a:stretch>
            <a:fillRect/>
          </a:stretch>
        </p:blipFill>
        <p:spPr>
          <a:xfrm>
            <a:off x="6145647" y="1466850"/>
            <a:ext cx="2209800" cy="39243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72650D6-0E01-E41F-C469-002FDAF92E1D}"/>
              </a:ext>
            </a:extLst>
          </p:cNvPr>
          <p:cNvPicPr>
            <a:picLocks noChangeAspect="1"/>
          </p:cNvPicPr>
          <p:nvPr/>
        </p:nvPicPr>
        <p:blipFill>
          <a:blip r:embed="rId3"/>
          <a:stretch>
            <a:fillRect/>
          </a:stretch>
        </p:blipFill>
        <p:spPr>
          <a:xfrm>
            <a:off x="1442902" y="2823527"/>
            <a:ext cx="4241800" cy="3505200"/>
          </a:xfrm>
          <a:prstGeom prst="rect">
            <a:avLst/>
          </a:prstGeom>
        </p:spPr>
      </p:pic>
      <p:pic>
        <p:nvPicPr>
          <p:cNvPr id="9" name="Picture 8" descr="A black and white background with white numbers&#10;&#10;Description automatically generated">
            <a:extLst>
              <a:ext uri="{FF2B5EF4-FFF2-40B4-BE49-F238E27FC236}">
                <a16:creationId xmlns:a16="http://schemas.microsoft.com/office/drawing/2014/main" id="{53F1031A-A54A-ED24-F97B-8E20FB2FCBCD}"/>
              </a:ext>
            </a:extLst>
          </p:cNvPr>
          <p:cNvPicPr>
            <a:picLocks noChangeAspect="1"/>
          </p:cNvPicPr>
          <p:nvPr/>
        </p:nvPicPr>
        <p:blipFill>
          <a:blip r:embed="rId4"/>
          <a:stretch>
            <a:fillRect/>
          </a:stretch>
        </p:blipFill>
        <p:spPr>
          <a:xfrm>
            <a:off x="1442902" y="124124"/>
            <a:ext cx="1877074" cy="2267679"/>
          </a:xfrm>
          <a:prstGeom prst="rect">
            <a:avLst/>
          </a:prstGeom>
        </p:spPr>
      </p:pic>
      <p:pic>
        <p:nvPicPr>
          <p:cNvPr id="11" name="Picture 10" descr="A black and white screen with numbers&#10;&#10;Description automatically generated">
            <a:extLst>
              <a:ext uri="{FF2B5EF4-FFF2-40B4-BE49-F238E27FC236}">
                <a16:creationId xmlns:a16="http://schemas.microsoft.com/office/drawing/2014/main" id="{1269A467-3187-9C34-2747-F7F0DF8A574C}"/>
              </a:ext>
            </a:extLst>
          </p:cNvPr>
          <p:cNvPicPr>
            <a:picLocks noChangeAspect="1"/>
          </p:cNvPicPr>
          <p:nvPr/>
        </p:nvPicPr>
        <p:blipFill>
          <a:blip r:embed="rId5"/>
          <a:stretch>
            <a:fillRect/>
          </a:stretch>
        </p:blipFill>
        <p:spPr>
          <a:xfrm>
            <a:off x="8816393" y="1466850"/>
            <a:ext cx="2148715" cy="3924300"/>
          </a:xfrm>
          <a:prstGeom prst="rect">
            <a:avLst/>
          </a:prstGeom>
        </p:spPr>
      </p:pic>
      <p:sp>
        <p:nvSpPr>
          <p:cNvPr id="12" name="TextBox 11">
            <a:extLst>
              <a:ext uri="{FF2B5EF4-FFF2-40B4-BE49-F238E27FC236}">
                <a16:creationId xmlns:a16="http://schemas.microsoft.com/office/drawing/2014/main" id="{A9472D0A-0E4A-87ED-B5AF-14C073D198C3}"/>
              </a:ext>
            </a:extLst>
          </p:cNvPr>
          <p:cNvSpPr txBox="1"/>
          <p:nvPr/>
        </p:nvSpPr>
        <p:spPr>
          <a:xfrm>
            <a:off x="1541376" y="2422999"/>
            <a:ext cx="187707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Normal Sudoku</a:t>
            </a:r>
          </a:p>
        </p:txBody>
      </p:sp>
      <p:sp>
        <p:nvSpPr>
          <p:cNvPr id="13" name="TextBox 12">
            <a:extLst>
              <a:ext uri="{FF2B5EF4-FFF2-40B4-BE49-F238E27FC236}">
                <a16:creationId xmlns:a16="http://schemas.microsoft.com/office/drawing/2014/main" id="{A13ED243-727E-9053-B9CE-4A4485D7C0FC}"/>
              </a:ext>
            </a:extLst>
          </p:cNvPr>
          <p:cNvSpPr txBox="1"/>
          <p:nvPr/>
        </p:nvSpPr>
        <p:spPr>
          <a:xfrm>
            <a:off x="2381439" y="6391119"/>
            <a:ext cx="3363419"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Sandwich-Sudoku</a:t>
            </a:r>
          </a:p>
        </p:txBody>
      </p:sp>
      <p:sp>
        <p:nvSpPr>
          <p:cNvPr id="14" name="TextBox 13">
            <a:extLst>
              <a:ext uri="{FF2B5EF4-FFF2-40B4-BE49-F238E27FC236}">
                <a16:creationId xmlns:a16="http://schemas.microsoft.com/office/drawing/2014/main" id="{85955423-DFB9-A1D4-1DD2-CC1B4E8AA62C}"/>
              </a:ext>
            </a:extLst>
          </p:cNvPr>
          <p:cNvSpPr txBox="1"/>
          <p:nvPr/>
        </p:nvSpPr>
        <p:spPr>
          <a:xfrm>
            <a:off x="6534614" y="5474129"/>
            <a:ext cx="1431866"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Greater-Than</a:t>
            </a:r>
          </a:p>
          <a:p>
            <a:pPr algn="ctr"/>
            <a:r>
              <a:rPr lang="en-US" dirty="0">
                <a:latin typeface="Calibri" panose="020F0502020204030204" pitchFamily="34" charset="0"/>
                <a:cs typeface="Calibri" panose="020F0502020204030204" pitchFamily="34" charset="0"/>
              </a:rPr>
              <a:t>Sudoku</a:t>
            </a:r>
          </a:p>
        </p:txBody>
      </p:sp>
      <p:sp>
        <p:nvSpPr>
          <p:cNvPr id="15" name="TextBox 14">
            <a:extLst>
              <a:ext uri="{FF2B5EF4-FFF2-40B4-BE49-F238E27FC236}">
                <a16:creationId xmlns:a16="http://schemas.microsoft.com/office/drawing/2014/main" id="{E59ED3B7-566F-F861-3ACD-5812ABC5B0BF}"/>
              </a:ext>
            </a:extLst>
          </p:cNvPr>
          <p:cNvSpPr txBox="1"/>
          <p:nvPr/>
        </p:nvSpPr>
        <p:spPr>
          <a:xfrm>
            <a:off x="9182094" y="5472847"/>
            <a:ext cx="1417311"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Killer-Sudoku</a:t>
            </a:r>
          </a:p>
        </p:txBody>
      </p:sp>
    </p:spTree>
    <p:extLst>
      <p:ext uri="{BB962C8B-B14F-4D97-AF65-F5344CB8AC3E}">
        <p14:creationId xmlns:p14="http://schemas.microsoft.com/office/powerpoint/2010/main" val="380671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1E23-1C73-1A57-EB2E-EDF526A35828}"/>
              </a:ext>
            </a:extLst>
          </p:cNvPr>
          <p:cNvSpPr>
            <a:spLocks noGrp="1"/>
          </p:cNvSpPr>
          <p:nvPr>
            <p:ph type="title"/>
          </p:nvPr>
        </p:nvSpPr>
        <p:spPr>
          <a:xfrm>
            <a:off x="7560834" y="170101"/>
            <a:ext cx="3606011" cy="1077229"/>
          </a:xfrm>
        </p:spPr>
        <p:txBody>
          <a:bodyPr>
            <a:noAutofit/>
          </a:bodyPr>
          <a:lstStyle/>
          <a:p>
            <a:pPr algn="ctr"/>
            <a:r>
              <a:rPr lang="el-GR" sz="2800" dirty="0" err="1">
                <a:latin typeface="Calibri" panose="020F0502020204030204" pitchFamily="34" charset="0"/>
                <a:cs typeface="Calibri" panose="020F0502020204030204" pitchFamily="34" charset="0"/>
              </a:rPr>
              <a:t>Διεπαφ</a:t>
            </a:r>
            <a:r>
              <a:rPr lang="en-US" sz="2800" dirty="0" err="1">
                <a:latin typeface="Calibri" panose="020F0502020204030204" pitchFamily="34" charset="0"/>
                <a:cs typeface="Calibri" panose="020F0502020204030204" pitchFamily="34" charset="0"/>
              </a:rPr>
              <a:t>ή</a:t>
            </a:r>
            <a:r>
              <a:rPr lang="el-GR" sz="2800" dirty="0">
                <a:latin typeface="Calibri" panose="020F0502020204030204" pitchFamily="34" charset="0"/>
                <a:cs typeface="Calibri" panose="020F0502020204030204" pitchFamily="34" charset="0"/>
              </a:rPr>
              <a:t> προγράμματος</a:t>
            </a:r>
            <a:r>
              <a:rPr lang="en-US" sz="2800" dirty="0">
                <a:latin typeface="Calibri" panose="020F0502020204030204" pitchFamily="34" charset="0"/>
                <a:cs typeface="Calibri" panose="020F0502020204030204" pitchFamily="34" charset="0"/>
              </a:rPr>
              <a:t> (CLI)</a:t>
            </a:r>
          </a:p>
        </p:txBody>
      </p:sp>
      <p:pic>
        <p:nvPicPr>
          <p:cNvPr id="5" name="Picture 4" descr="A screenshot of a computer program&#10;&#10;Description automatically generated">
            <a:extLst>
              <a:ext uri="{FF2B5EF4-FFF2-40B4-BE49-F238E27FC236}">
                <a16:creationId xmlns:a16="http://schemas.microsoft.com/office/drawing/2014/main" id="{4E4E7341-FCE7-6B9E-A323-7406A9DBF142}"/>
              </a:ext>
            </a:extLst>
          </p:cNvPr>
          <p:cNvPicPr>
            <a:picLocks noChangeAspect="1"/>
          </p:cNvPicPr>
          <p:nvPr/>
        </p:nvPicPr>
        <p:blipFill>
          <a:blip r:embed="rId2"/>
          <a:stretch>
            <a:fillRect/>
          </a:stretch>
        </p:blipFill>
        <p:spPr>
          <a:xfrm>
            <a:off x="1025155" y="0"/>
            <a:ext cx="6300677" cy="6832552"/>
          </a:xfrm>
          <a:prstGeom prst="rect">
            <a:avLst/>
          </a:prstGeom>
        </p:spPr>
      </p:pic>
      <p:sp>
        <p:nvSpPr>
          <p:cNvPr id="6" name="TextBox 5">
            <a:extLst>
              <a:ext uri="{FF2B5EF4-FFF2-40B4-BE49-F238E27FC236}">
                <a16:creationId xmlns:a16="http://schemas.microsoft.com/office/drawing/2014/main" id="{8030F90D-529C-E5CF-2BA4-FD8B13DB4BC3}"/>
              </a:ext>
            </a:extLst>
          </p:cNvPr>
          <p:cNvSpPr txBox="1"/>
          <p:nvPr/>
        </p:nvSpPr>
        <p:spPr>
          <a:xfrm>
            <a:off x="7325832" y="1361288"/>
            <a:ext cx="3841013" cy="3693319"/>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Ο χρήστης πληκτρολογεί την εντολή ./</a:t>
            </a:r>
            <a:r>
              <a:rPr lang="en-US" dirty="0">
                <a:latin typeface="Calibri" panose="020F0502020204030204" pitchFamily="34" charset="0"/>
                <a:cs typeface="Calibri" panose="020F0502020204030204" pitchFamily="34" charset="0"/>
              </a:rPr>
              <a:t>sudoku </a:t>
            </a:r>
            <a:r>
              <a:rPr lang="el-GR" dirty="0">
                <a:latin typeface="Calibri" panose="020F0502020204030204" pitchFamily="34" charset="0"/>
                <a:cs typeface="Calibri" panose="020F0502020204030204" pitchFamily="34" charset="0"/>
              </a:rPr>
              <a:t>στο τερματικό για να εμφανίσει τις επιλογές του προγράμματος. Έπειτα επιλέγει μέθοδο επίλυσης, συγκεκριμένο </a:t>
            </a:r>
            <a:r>
              <a:rPr lang="el-GR" dirty="0" err="1">
                <a:latin typeface="Calibri" panose="020F0502020204030204" pitchFamily="34" charset="0"/>
                <a:cs typeface="Calibri" panose="020F0502020204030204" pitchFamily="34" charset="0"/>
              </a:rPr>
              <a:t>επιλυτή</a:t>
            </a:r>
            <a:r>
              <a:rPr lang="el-GR" dirty="0">
                <a:latin typeface="Calibri" panose="020F0502020204030204" pitchFamily="34" charset="0"/>
                <a:cs typeface="Calibri" panose="020F0502020204030204" pitchFamily="34" charset="0"/>
              </a:rPr>
              <a:t> και παρέχει το όνομα του αρχείου εισόδου. Ως αποτέλεσμα επιστρέφεται η λύση του προβλήματος και ο χρόνος επίλυσης του.</a:t>
            </a:r>
          </a:p>
          <a:p>
            <a:pPr algn="just"/>
            <a:r>
              <a:rPr lang="el-GR" dirty="0">
                <a:latin typeface="Calibri" panose="020F0502020204030204" pitchFamily="34" charset="0"/>
                <a:cs typeface="Calibri" panose="020F0502020204030204" pitchFamily="34" charset="0"/>
              </a:rPr>
              <a:t>Επιπλέον μπορεί να γίνει χρήση κάθε </a:t>
            </a:r>
            <a:r>
              <a:rPr lang="el-GR" dirty="0" err="1">
                <a:latin typeface="Calibri" panose="020F0502020204030204" pitchFamily="34" charset="0"/>
                <a:cs typeface="Calibri" panose="020F0502020204030204" pitchFamily="34" charset="0"/>
              </a:rPr>
              <a:t>επιλυτή</a:t>
            </a:r>
            <a:r>
              <a:rPr lang="el-GR" dirty="0">
                <a:latin typeface="Calibri" panose="020F0502020204030204" pitchFamily="34" charset="0"/>
                <a:cs typeface="Calibri" panose="020F0502020204030204" pitchFamily="34" charset="0"/>
              </a:rPr>
              <a:t> ξεχωριστά απλά γράφοντας την εντολή</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44B3B18-8DAF-50CD-F6CE-6BEA3BE76452}"/>
              </a:ext>
            </a:extLst>
          </p:cNvPr>
          <p:cNvSpPr txBox="1"/>
          <p:nvPr/>
        </p:nvSpPr>
        <p:spPr>
          <a:xfrm>
            <a:off x="5624623" y="5241339"/>
            <a:ext cx="5542222"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ilp</a:t>
            </a:r>
            <a:r>
              <a:rPr lang="en-US" dirty="0">
                <a:latin typeface="Calibri" panose="020F0502020204030204" pitchFamily="34" charset="0"/>
                <a:cs typeface="Calibri" panose="020F0502020204030204" pitchFamily="34" charset="0"/>
              </a:rPr>
              <a:t>-solvers</a:t>
            </a:r>
            <a:r>
              <a:rPr lang="el-GR" dirty="0">
                <a:latin typeface="Calibri" panose="020F0502020204030204" pitchFamily="34" charset="0"/>
                <a:cs typeface="Calibri" panose="020F0502020204030204" pitchFamily="34" charset="0"/>
              </a:rPr>
              <a:t>/</a:t>
            </a:r>
            <a:r>
              <a:rPr lang="el-GR" dirty="0" err="1">
                <a:latin typeface="Calibri" panose="020F0502020204030204" pitchFamily="34" charset="0"/>
                <a:cs typeface="Calibri" panose="020F0502020204030204" pitchFamily="34" charset="0"/>
              </a:rPr>
              <a:t>όνομα_επιλυτή</a:t>
            </a:r>
            <a:r>
              <a:rPr lang="el-GR" dirty="0">
                <a:latin typeface="Calibri" panose="020F0502020204030204" pitchFamily="34" charset="0"/>
                <a:cs typeface="Calibri" panose="020F0502020204030204" pitchFamily="34" charset="0"/>
              </a:rPr>
              <a:t> &lt; </a:t>
            </a:r>
            <a:r>
              <a:rPr lang="el-GR" dirty="0" err="1">
                <a:latin typeface="Calibri" panose="020F0502020204030204" pitchFamily="34" charset="0"/>
                <a:cs typeface="Calibri" panose="020F0502020204030204" pitchFamily="34" charset="0"/>
              </a:rPr>
              <a:t>ολόκληρο_όνομα_αρχείου</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96C9AFD-B172-36CA-80F8-8688A16ED9CE}"/>
              </a:ext>
            </a:extLst>
          </p:cNvPr>
          <p:cNvSpPr txBox="1"/>
          <p:nvPr/>
        </p:nvSpPr>
        <p:spPr>
          <a:xfrm>
            <a:off x="3519377" y="5748100"/>
            <a:ext cx="7647468" cy="923330"/>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Επιπλέον ο χρήστης μπορεί να προσθέσει αρχείο, το οποίο εισόδου οποιασδήποτε </a:t>
            </a:r>
            <a:r>
              <a:rPr lang="el-GR" dirty="0" err="1">
                <a:latin typeface="Calibri" panose="020F0502020204030204" pitchFamily="34" charset="0"/>
                <a:cs typeface="Calibri" panose="020F0502020204030204" pitchFamily="34" charset="0"/>
              </a:rPr>
              <a:t>διάστάσης</a:t>
            </a:r>
            <a:r>
              <a:rPr lang="en-US" dirty="0">
                <a:latin typeface="Calibri" panose="020F0502020204030204" pitchFamily="34" charset="0"/>
                <a:cs typeface="Calibri" panose="020F0502020204030204" pitchFamily="34" charset="0"/>
              </a:rPr>
              <a:t> sudoku </a:t>
            </a:r>
            <a:r>
              <a:rPr lang="el-GR" dirty="0">
                <a:latin typeface="Calibri" panose="020F0502020204030204" pitchFamily="34" charset="0"/>
                <a:cs typeface="Calibri" panose="020F0502020204030204" pitchFamily="34" charset="0"/>
              </a:rPr>
              <a:t>παζλ (μόνο για το κανονικό </a:t>
            </a:r>
            <a:r>
              <a:rPr lang="el-GR" dirty="0" err="1">
                <a:latin typeface="Calibri" panose="020F0502020204030204" pitchFamily="34" charset="0"/>
                <a:cs typeface="Calibri" panose="020F0502020204030204" pitchFamily="34" charset="0"/>
              </a:rPr>
              <a:t>επιλυτή</a:t>
            </a:r>
            <a:r>
              <a:rPr lang="el-GR" dirty="0">
                <a:latin typeface="Calibri" panose="020F0502020204030204" pitchFamily="34" charset="0"/>
                <a:cs typeface="Calibri" panose="020F0502020204030204" pitchFamily="34" charset="0"/>
              </a:rPr>
              <a:t> </a:t>
            </a:r>
            <a:r>
              <a:rPr lang="el-GR" dirty="0" err="1">
                <a:latin typeface="Calibri" panose="020F0502020204030204" pitchFamily="34" charset="0"/>
                <a:cs typeface="Calibri" panose="020F0502020204030204" pitchFamily="34" charset="0"/>
              </a:rPr>
              <a:t>ισχυεί</a:t>
            </a:r>
            <a:r>
              <a:rPr lang="el-GR" dirty="0">
                <a:latin typeface="Calibri" panose="020F0502020204030204" pitchFamily="34" charset="0"/>
                <a:cs typeface="Calibri" panose="020F0502020204030204" pitchFamily="34" charset="0"/>
              </a:rPr>
              <a:t> αυτό)</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50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A69-9398-4F6A-70C2-8A13AD8ADD41}"/>
              </a:ext>
            </a:extLst>
          </p:cNvPr>
          <p:cNvSpPr>
            <a:spLocks noGrp="1"/>
          </p:cNvSpPr>
          <p:nvPr>
            <p:ph type="title"/>
          </p:nvPr>
        </p:nvSpPr>
        <p:spPr>
          <a:xfrm>
            <a:off x="7772400" y="152483"/>
            <a:ext cx="3593805" cy="1261647"/>
          </a:xfrm>
        </p:spPr>
        <p:txBody>
          <a:bodyPr>
            <a:noAutofit/>
          </a:bodyPr>
          <a:lstStyle/>
          <a:p>
            <a:pPr algn="ctr"/>
            <a:r>
              <a:rPr lang="el-GR" sz="2800" dirty="0" err="1">
                <a:latin typeface="Calibri" panose="020F0502020204030204" pitchFamily="34" charset="0"/>
                <a:cs typeface="Calibri" panose="020F0502020204030204" pitchFamily="34" charset="0"/>
              </a:rPr>
              <a:t>Υλοπο</a:t>
            </a:r>
            <a:r>
              <a:rPr lang="en-US" sz="2800" dirty="0" err="1">
                <a:latin typeface="Calibri" panose="020F0502020204030204" pitchFamily="34" charset="0"/>
                <a:cs typeface="Calibri" panose="020F0502020204030204" pitchFamily="34" charset="0"/>
              </a:rPr>
              <a:t>ί</a:t>
            </a:r>
            <a:r>
              <a:rPr lang="el-GR" sz="2800" dirty="0" err="1">
                <a:latin typeface="Calibri" panose="020F0502020204030204" pitchFamily="34" charset="0"/>
                <a:cs typeface="Calibri" panose="020F0502020204030204" pitchFamily="34" charset="0"/>
              </a:rPr>
              <a:t>ηση</a:t>
            </a:r>
            <a:r>
              <a:rPr lang="el-GR" sz="2800" dirty="0">
                <a:latin typeface="Calibri" panose="020F0502020204030204" pitchFamily="34" charset="0"/>
                <a:cs typeface="Calibri" panose="020F0502020204030204" pitchFamily="34" charset="0"/>
              </a:rPr>
              <a:t> με πολλαπλές </a:t>
            </a:r>
            <a:r>
              <a:rPr lang="el-GR" sz="2800" dirty="0" err="1">
                <a:latin typeface="Calibri" panose="020F0502020204030204" pitchFamily="34" charset="0"/>
                <a:cs typeface="Calibri" panose="020F0502020204030204" pitchFamily="34" charset="0"/>
              </a:rPr>
              <a:t>μεθ</a:t>
            </a:r>
            <a:r>
              <a:rPr lang="en-US" sz="2800" dirty="0" err="1">
                <a:latin typeface="Calibri" panose="020F0502020204030204" pitchFamily="34" charset="0"/>
                <a:cs typeface="Calibri" panose="020F0502020204030204" pitchFamily="34" charset="0"/>
              </a:rPr>
              <a:t>ό</a:t>
            </a:r>
            <a:r>
              <a:rPr lang="el-GR" sz="2800" dirty="0" err="1">
                <a:latin typeface="Calibri" panose="020F0502020204030204" pitchFamily="34" charset="0"/>
                <a:cs typeface="Calibri" panose="020F0502020204030204" pitchFamily="34" charset="0"/>
              </a:rPr>
              <a:t>δους</a:t>
            </a:r>
            <a:r>
              <a:rPr lang="el-GR" sz="2800" dirty="0">
                <a:latin typeface="Calibri" panose="020F0502020204030204" pitchFamily="34" charset="0"/>
                <a:cs typeface="Calibri" panose="020F0502020204030204" pitchFamily="34" charset="0"/>
              </a:rPr>
              <a:t> και </a:t>
            </a:r>
            <a:r>
              <a:rPr lang="en-US" sz="2800" dirty="0">
                <a:latin typeface="Calibri" panose="020F0502020204030204" pitchFamily="34" charset="0"/>
                <a:cs typeface="Calibri" panose="020F0502020204030204" pitchFamily="34" charset="0"/>
              </a:rPr>
              <a:t>backtracking</a:t>
            </a:r>
          </a:p>
        </p:txBody>
      </p:sp>
      <p:pic>
        <p:nvPicPr>
          <p:cNvPr id="6" name="Picture 5" descr="A screenshot of a computer screen&#10;&#10;Description automatically generated">
            <a:extLst>
              <a:ext uri="{FF2B5EF4-FFF2-40B4-BE49-F238E27FC236}">
                <a16:creationId xmlns:a16="http://schemas.microsoft.com/office/drawing/2014/main" id="{DBE0E04D-A8D6-97AE-3AE4-BF4CC911F64D}"/>
              </a:ext>
            </a:extLst>
          </p:cNvPr>
          <p:cNvPicPr>
            <a:picLocks noChangeAspect="1"/>
          </p:cNvPicPr>
          <p:nvPr/>
        </p:nvPicPr>
        <p:blipFill>
          <a:blip r:embed="rId2"/>
          <a:stretch>
            <a:fillRect/>
          </a:stretch>
        </p:blipFill>
        <p:spPr>
          <a:xfrm>
            <a:off x="0" y="0"/>
            <a:ext cx="7772400" cy="4787473"/>
          </a:xfrm>
          <a:prstGeom prst="rect">
            <a:avLst/>
          </a:prstGeom>
        </p:spPr>
      </p:pic>
      <p:sp>
        <p:nvSpPr>
          <p:cNvPr id="7" name="TextBox 6">
            <a:extLst>
              <a:ext uri="{FF2B5EF4-FFF2-40B4-BE49-F238E27FC236}">
                <a16:creationId xmlns:a16="http://schemas.microsoft.com/office/drawing/2014/main" id="{20B78F35-889C-9D4D-98BD-5E9632FD3CB2}"/>
              </a:ext>
            </a:extLst>
          </p:cNvPr>
          <p:cNvSpPr txBox="1"/>
          <p:nvPr/>
        </p:nvSpPr>
        <p:spPr>
          <a:xfrm>
            <a:off x="7868093" y="1410225"/>
            <a:ext cx="3402418" cy="3416320"/>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Οι μέθοδοι που χρησιμοποιήθηκαν είναι οι εξής:</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Simple elimination</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Hidden singles</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CSP </a:t>
            </a:r>
            <a:r>
              <a:rPr lang="el-GR" sz="1800" kern="0" dirty="0">
                <a:effectLst/>
                <a:latin typeface="Calibri" panose="020F0502020204030204" pitchFamily="34" charset="0"/>
                <a:ea typeface="Calibri" panose="020F0502020204030204" pitchFamily="34" charset="0"/>
                <a:cs typeface="Calibri" panose="020F0502020204030204" pitchFamily="34" charset="0"/>
              </a:rPr>
              <a:t>(Πρόβλημα ικανοποίησης περιορισμών)</a:t>
            </a:r>
            <a:r>
              <a:rPr lang="en-GB" dirty="0">
                <a:effectLst/>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Intersection</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X-wing</a:t>
            </a:r>
          </a:p>
          <a:p>
            <a:pPr marL="285750" indent="-285750" algn="just">
              <a:buFont typeface="Arial" panose="020B0604020202020204" pitchFamily="34" charset="0"/>
              <a:buChar char="•"/>
            </a:pPr>
            <a:r>
              <a:rPr lang="en-GB" dirty="0" err="1">
                <a:latin typeface="Calibri" panose="020F0502020204030204" pitchFamily="34" charset="0"/>
                <a:cs typeface="Calibri" panose="020F0502020204030204" pitchFamily="34" charset="0"/>
              </a:rPr>
              <a:t>Coloring</a:t>
            </a:r>
            <a:endParaRPr lang="en-GB"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Y-wing</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Nice chains</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3D Medusa</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F17D58B-976F-1508-CDDD-3DAC4F983411}"/>
              </a:ext>
            </a:extLst>
          </p:cNvPr>
          <p:cNvSpPr txBox="1"/>
          <p:nvPr/>
        </p:nvSpPr>
        <p:spPr>
          <a:xfrm>
            <a:off x="999460" y="4822639"/>
            <a:ext cx="10015870" cy="2308324"/>
          </a:xfrm>
          <a:prstGeom prst="rect">
            <a:avLst/>
          </a:prstGeom>
          <a:noFill/>
        </p:spPr>
        <p:txBody>
          <a:bodyPr wrap="square" rtlCol="0">
            <a:spAutoFit/>
          </a:bodyPr>
          <a:lstStyle/>
          <a:p>
            <a:pPr algn="just"/>
            <a:r>
              <a:rPr lang="el-GR" sz="1600" dirty="0"/>
              <a:t>Συνεπώς το πρόγραμμα προσπαθεί να </a:t>
            </a:r>
            <a:r>
              <a:rPr lang="el-GR" sz="1600" dirty="0" err="1"/>
              <a:t>αξιοποίησει</a:t>
            </a:r>
            <a:r>
              <a:rPr lang="el-GR" sz="1600" dirty="0"/>
              <a:t> τις παραπάνω μεθόδους και αν δεν μπορεί, χρησιμοποιεί την </a:t>
            </a:r>
            <a:r>
              <a:rPr lang="en-US" sz="1600" dirty="0"/>
              <a:t>backtracking </a:t>
            </a:r>
            <a:r>
              <a:rPr lang="el-GR" sz="1600" dirty="0"/>
              <a:t>μέθοδο. Επιπλέον μετά την επίλυση του παζλ, γίνεται η αξιολόγηση του, βασιζόμενη σε πέντε παράγοντες:</a:t>
            </a: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Αριθμός κενών κελιών (30%).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Αριθμός υποψηφίων σε κενά κελιά μετά από απλή εξάλειψη (25%).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Η διαφορά μεταξύ του συνόλου των υποψηφίων και των υπολοίπων υποψηφίων (20%).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Χρόνος που χρειάζεται για να λυθεί το παζλ (15%).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Αν χρησιμοποιήθηκε </a:t>
            </a:r>
            <a:r>
              <a:rPr lang="en-US" sz="1600" dirty="0">
                <a:effectLst/>
                <a:latin typeface="Calibri" panose="020F0502020204030204" pitchFamily="34" charset="0"/>
                <a:ea typeface="Calibri" panose="020F0502020204030204" pitchFamily="34" charset="0"/>
                <a:cs typeface="Times New Roman" panose="02020603050405020304" pitchFamily="18" charset="0"/>
              </a:rPr>
              <a:t>backtracking</a:t>
            </a:r>
            <a:r>
              <a:rPr lang="el-GR" sz="1600" dirty="0">
                <a:effectLst/>
                <a:latin typeface="Calibri" panose="020F0502020204030204" pitchFamily="34" charset="0"/>
                <a:ea typeface="Calibri" panose="020F0502020204030204" pitchFamily="34" charset="0"/>
                <a:cs typeface="Times New Roman" panose="02020603050405020304" pitchFamily="18" charset="0"/>
              </a:rPr>
              <a:t> και πόσες φορές (10%).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600" dirty="0"/>
          </a:p>
        </p:txBody>
      </p:sp>
    </p:spTree>
    <p:extLst>
      <p:ext uri="{BB962C8B-B14F-4D97-AF65-F5344CB8AC3E}">
        <p14:creationId xmlns:p14="http://schemas.microsoft.com/office/powerpoint/2010/main" val="177764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program&#10;&#10;Description automatically generated">
            <a:extLst>
              <a:ext uri="{FF2B5EF4-FFF2-40B4-BE49-F238E27FC236}">
                <a16:creationId xmlns:a16="http://schemas.microsoft.com/office/drawing/2014/main" id="{C4C9A6E9-F413-099A-F91A-D0C75E06EACD}"/>
              </a:ext>
            </a:extLst>
          </p:cNvPr>
          <p:cNvPicPr>
            <a:picLocks noChangeAspect="1"/>
          </p:cNvPicPr>
          <p:nvPr/>
        </p:nvPicPr>
        <p:blipFill>
          <a:blip r:embed="rId2"/>
          <a:stretch>
            <a:fillRect/>
          </a:stretch>
        </p:blipFill>
        <p:spPr>
          <a:xfrm>
            <a:off x="1047416" y="871828"/>
            <a:ext cx="7077974" cy="5816009"/>
          </a:xfrm>
          <a:prstGeom prst="rect">
            <a:avLst/>
          </a:prstGeom>
        </p:spPr>
      </p:pic>
      <p:sp>
        <p:nvSpPr>
          <p:cNvPr id="2" name="Title 1">
            <a:extLst>
              <a:ext uri="{FF2B5EF4-FFF2-40B4-BE49-F238E27FC236}">
                <a16:creationId xmlns:a16="http://schemas.microsoft.com/office/drawing/2014/main" id="{019BB8DA-B21D-0CED-AFBD-63CCE1531598}"/>
              </a:ext>
            </a:extLst>
          </p:cNvPr>
          <p:cNvSpPr>
            <a:spLocks noGrp="1"/>
          </p:cNvSpPr>
          <p:nvPr>
            <p:ph type="title"/>
          </p:nvPr>
        </p:nvSpPr>
        <p:spPr>
          <a:xfrm>
            <a:off x="4160186" y="170163"/>
            <a:ext cx="3871627" cy="602429"/>
          </a:xfrm>
        </p:spPr>
        <p:txBody>
          <a:bodyPr/>
          <a:lstStyle/>
          <a:p>
            <a:r>
              <a:rPr lang="el-GR" dirty="0"/>
              <a:t>Υλοποίηση με </a:t>
            </a:r>
            <a:r>
              <a:rPr lang="en-US" dirty="0"/>
              <a:t>ASP</a:t>
            </a:r>
          </a:p>
        </p:txBody>
      </p:sp>
      <p:sp>
        <p:nvSpPr>
          <p:cNvPr id="7" name="TextBox 6">
            <a:extLst>
              <a:ext uri="{FF2B5EF4-FFF2-40B4-BE49-F238E27FC236}">
                <a16:creationId xmlns:a16="http://schemas.microsoft.com/office/drawing/2014/main" id="{DF8D38EF-2BA4-0C82-A41C-1B993F56EE25}"/>
              </a:ext>
            </a:extLst>
          </p:cNvPr>
          <p:cNvSpPr txBox="1"/>
          <p:nvPr/>
        </p:nvSpPr>
        <p:spPr>
          <a:xfrm>
            <a:off x="8125390" y="871828"/>
            <a:ext cx="3157870" cy="5632311"/>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Για την δημιουργία του προγράμματος ακολουθούμε τα εξής βήματα:</a:t>
            </a: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Ορισμός σταθερών</a:t>
            </a: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Κωδικοποίηση της αρχικής κατάστασης του παζλ </a:t>
            </a:r>
            <a:r>
              <a:rPr lang="el-GR" dirty="0">
                <a:latin typeface="Calibri" panose="020F0502020204030204" pitchFamily="34" charset="0"/>
                <a:cs typeface="Calibri" panose="020F0502020204030204" pitchFamily="34" charset="0"/>
              </a:rPr>
              <a:t>(γνωστές τιμές)</a:t>
            </a: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Καθορισμός εκχωρήσεων αξίας</a:t>
            </a:r>
            <a:r>
              <a:rPr lang="el-GR" b="1"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(κάθε κελί μπορεί να πάρει μόνο μια τιμή)</a:t>
            </a: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Περιορισμός ίδιου πλαισίου </a:t>
            </a:r>
            <a:r>
              <a:rPr lang="el-GR" dirty="0">
                <a:latin typeface="Calibri" panose="020F0502020204030204" pitchFamily="34" charset="0"/>
                <a:cs typeface="Calibri" panose="020F0502020204030204" pitchFamily="34" charset="0"/>
              </a:rPr>
              <a:t>(δυο κελιά είναι στο ίδιο κουτί αν βρίσκονται στο ίδιο </a:t>
            </a:r>
            <a:r>
              <a:rPr lang="el-GR" dirty="0" err="1">
                <a:latin typeface="Calibri" panose="020F0502020204030204" pitchFamily="34" charset="0"/>
                <a:cs typeface="Calibri" panose="020F0502020204030204" pitchFamily="34" charset="0"/>
              </a:rPr>
              <a:t>υποπλέγμα</a:t>
            </a:r>
            <a:r>
              <a:rPr lang="el-GR"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nxn</a:t>
            </a:r>
            <a:r>
              <a:rPr lang="el-GR" dirty="0">
                <a:latin typeface="Calibri" panose="020F0502020204030204" pitchFamily="34" charset="0"/>
                <a:cs typeface="Calibri" panose="020F0502020204030204" pitchFamily="34" charset="0"/>
              </a:rPr>
              <a:t>)</a:t>
            </a:r>
            <a:endParaRPr lang="el-GR"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Γενικοί Περιορισμοί </a:t>
            </a:r>
            <a:r>
              <a:rPr lang="el-GR" dirty="0">
                <a:latin typeface="Calibri" panose="020F0502020204030204" pitchFamily="34" charset="0"/>
                <a:cs typeface="Calibri" panose="020F0502020204030204" pitchFamily="34" charset="0"/>
              </a:rPr>
              <a:t>(σειρές, στήλες, </a:t>
            </a:r>
            <a:r>
              <a:rPr lang="el-GR" dirty="0" err="1">
                <a:latin typeface="Calibri" panose="020F0502020204030204" pitchFamily="34" charset="0"/>
                <a:cs typeface="Calibri" panose="020F0502020204030204" pitchFamily="34" charset="0"/>
              </a:rPr>
              <a:t>υποπλέγματα</a:t>
            </a:r>
            <a:r>
              <a:rPr lang="el-GR" dirty="0">
                <a:latin typeface="Calibri" panose="020F0502020204030204" pitchFamily="34" charset="0"/>
                <a:cs typeface="Calibri" panose="020F0502020204030204" pitchFamily="34" charset="0"/>
              </a:rPr>
              <a:t>)</a:t>
            </a:r>
            <a:endParaRPr lang="el-GR" b="1" dirty="0">
              <a:solidFill>
                <a:schemeClr val="tx1">
                  <a:lumMod val="50000"/>
                </a:schemeClr>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Πρόσθετοι περιορισμοί παζλ </a:t>
            </a:r>
            <a:r>
              <a:rPr lang="el-GR" dirty="0">
                <a:latin typeface="Calibri" panose="020F0502020204030204" pitchFamily="34" charset="0"/>
                <a:cs typeface="Calibri" panose="020F0502020204030204" pitchFamily="34" charset="0"/>
              </a:rPr>
              <a:t>(η </a:t>
            </a:r>
            <a:r>
              <a:rPr lang="en-US" dirty="0">
                <a:latin typeface="Calibri" panose="020F0502020204030204" pitchFamily="34" charset="0"/>
                <a:cs typeface="Calibri" panose="020F0502020204030204" pitchFamily="34" charset="0"/>
              </a:rPr>
              <a:t>fixed </a:t>
            </a:r>
            <a:r>
              <a:rPr lang="el-GR" dirty="0">
                <a:latin typeface="Calibri" panose="020F0502020204030204" pitchFamily="34" charset="0"/>
                <a:cs typeface="Calibri" panose="020F0502020204030204" pitchFamily="34" charset="0"/>
              </a:rPr>
              <a:t>τιμή είναι η τελική τιμή του κελιού)</a:t>
            </a:r>
            <a:endParaRPr lang="el-GR" b="1" dirty="0">
              <a:solidFill>
                <a:schemeClr val="tx1">
                  <a:lumMod val="50000"/>
                </a:schemeClr>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Εκτύπωση της λύσης</a:t>
            </a:r>
          </a:p>
        </p:txBody>
      </p:sp>
    </p:spTree>
    <p:extLst>
      <p:ext uri="{BB962C8B-B14F-4D97-AF65-F5344CB8AC3E}">
        <p14:creationId xmlns:p14="http://schemas.microsoft.com/office/powerpoint/2010/main" val="3723093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{A7E4E7E6-832F-1A41-A6E6-586C124AF989}tf16401378</Template>
  <TotalTime>650</TotalTime>
  <Words>779</Words>
  <Application>Microsoft Macintosh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Calibri</vt:lpstr>
      <vt:lpstr>Cambria Math</vt:lpstr>
      <vt:lpstr>Courier New</vt:lpstr>
      <vt:lpstr>Microsoft Sans Serif</vt:lpstr>
      <vt:lpstr>MS Shell Dlg 2</vt:lpstr>
      <vt:lpstr>Symbol</vt:lpstr>
      <vt:lpstr>Times New Roman</vt:lpstr>
      <vt:lpstr>Wingdings</vt:lpstr>
      <vt:lpstr>Wingdings 3</vt:lpstr>
      <vt:lpstr>Madison</vt:lpstr>
      <vt:lpstr>Μοντελοποίηση του Sudoku με Ακέραιο Γραμμικό Προγραμματισμό (ILP) και με προηγμένες μεθόδους </vt:lpstr>
      <vt:lpstr>Ορισμός προβλήματος ILP</vt:lpstr>
      <vt:lpstr>Υλοποίηση μέσω της βιβλιοθήκης PuLP</vt:lpstr>
      <vt:lpstr>Μορφές αρχείου εισόδου</vt:lpstr>
      <vt:lpstr>Διεπαφή προγράμματος (CLI)</vt:lpstr>
      <vt:lpstr>Υλοποίηση με πολλαπλές μεθόδους και backtracking</vt:lpstr>
      <vt:lpstr>Υλοποίηση με ASP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ΤΣΑΠΑΡΑΣ ΑΛΕΞΑΝΔΡΟΣ</dc:creator>
  <cp:lastModifiedBy>ΤΣΑΠΑΡΑΣ ΑΛΕΞΑΝΔΡΟΣ</cp:lastModifiedBy>
  <cp:revision>5</cp:revision>
  <dcterms:created xsi:type="dcterms:W3CDTF">2023-09-22T13:07:31Z</dcterms:created>
  <dcterms:modified xsi:type="dcterms:W3CDTF">2024-06-22T02:14:04Z</dcterms:modified>
</cp:coreProperties>
</file>