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7" r:id="rId3"/>
    <p:sldId id="273" r:id="rId4"/>
    <p:sldId id="259" r:id="rId5"/>
    <p:sldId id="260" r:id="rId6"/>
    <p:sldId id="263" r:id="rId7"/>
    <p:sldId id="264" r:id="rId8"/>
    <p:sldId id="265" r:id="rId9"/>
    <p:sldId id="274" r:id="rId10"/>
    <p:sldId id="271" r:id="rId11"/>
    <p:sldId id="261" r:id="rId12"/>
    <p:sldId id="275" r:id="rId13"/>
    <p:sldId id="268" r:id="rId14"/>
    <p:sldId id="276" r:id="rId15"/>
    <p:sldId id="277" r:id="rId16"/>
    <p:sldId id="266" r:id="rId17"/>
    <p:sldId id="27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E13E25B-2F4E-C945-BB25-8C0FC0FFCCF4}">
          <p14:sldIdLst>
            <p14:sldId id="256"/>
            <p14:sldId id="257"/>
            <p14:sldId id="273"/>
            <p14:sldId id="259"/>
            <p14:sldId id="260"/>
            <p14:sldId id="263"/>
            <p14:sldId id="264"/>
            <p14:sldId id="265"/>
            <p14:sldId id="274"/>
            <p14:sldId id="271"/>
            <p14:sldId id="261"/>
            <p14:sldId id="275"/>
            <p14:sldId id="268"/>
            <p14:sldId id="276"/>
            <p14:sldId id="277"/>
            <p14:sldId id="266"/>
            <p14:sldId id="27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1DF3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877"/>
  </p:normalViewPr>
  <p:slideViewPr>
    <p:cSldViewPr snapToGrid="0">
      <p:cViewPr varScale="1">
        <p:scale>
          <a:sx n="85" d="100"/>
          <a:sy n="85" d="100"/>
        </p:scale>
        <p:origin x="1056" y="1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0" d="100"/>
          <a:sy n="70" d="100"/>
        </p:scale>
        <p:origin x="3624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1493294-F01A-6A9E-F57F-389817205CC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AC3146-4383-CC72-07B8-A98E7D6DFD1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5676A3-D81B-AE40-B021-2FFBD2D9A5D4}" type="datetimeFigureOut">
              <a:rPr lang="en-US" smtClean="0"/>
              <a:t>3/16/24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819A54-F1B0-3FF7-BC5D-8AFA3AB618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7D512D-FDF9-BF57-F6AF-3D96482D8B3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708886-62EF-2D47-B026-F6181CD78A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4559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3E15E5-D0C2-2749-8DF4-92AF2CF29686}" type="datetimeFigureOut">
              <a:rPr lang="en-US" smtClean="0"/>
              <a:t>3/16/24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16D755-86C7-804C-B2FB-FBF5688C8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2546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16D755-86C7-804C-B2FB-FBF5688C82A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9944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16D755-86C7-804C-B2FB-FBF5688C82A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9654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16D755-86C7-804C-B2FB-FBF5688C82A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729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16D755-86C7-804C-B2FB-FBF5688C82A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7969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16D755-86C7-804C-B2FB-FBF5688C82A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9341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16D755-86C7-804C-B2FB-FBF5688C82A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946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16D755-86C7-804C-B2FB-FBF5688C82A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6224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red:1</a:t>
            </a:r>
            <a:r>
              <a:rPr lang="en-US" baseline="30000" dirty="0"/>
              <a:t>st</a:t>
            </a:r>
            <a:r>
              <a:rPr lang="en-US" dirty="0"/>
              <a:t>, purple:2</a:t>
            </a:r>
            <a:r>
              <a:rPr lang="en-US" baseline="30000" dirty="0"/>
              <a:t>nd</a:t>
            </a:r>
            <a:r>
              <a:rPr lang="en-US" dirty="0"/>
              <a:t>, yellow: 3</a:t>
            </a:r>
            <a:r>
              <a:rPr lang="en-US" baseline="30000" dirty="0"/>
              <a:t>rd</a:t>
            </a:r>
            <a:r>
              <a:rPr lang="en-US" dirty="0"/>
              <a:t>, </a:t>
            </a:r>
            <a:r>
              <a:rPr lang="en-US" dirty="0" err="1"/>
              <a:t>organe</a:t>
            </a:r>
            <a:r>
              <a:rPr lang="en-US" dirty="0"/>
              <a:t> 4</a:t>
            </a:r>
            <a:r>
              <a:rPr lang="en-US" baseline="30000" dirty="0"/>
              <a:t>th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16D755-86C7-804C-B2FB-FBF5688C82A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7029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16D755-86C7-804C-B2FB-FBF5688C82A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9153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16D755-86C7-804C-B2FB-FBF5688C82A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8194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8252D-AD7D-6C89-F717-C102AF020F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D782E3-DCEC-3574-2D97-D0AB0B26B7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1C2F68-6CCC-C5C3-5AE5-A1B7E95A5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2BE1C-DA6A-3940-AD38-7B308E81E6A2}" type="datetimeFigureOut">
              <a:rPr lang="en-US" smtClean="0"/>
              <a:t>3/16/24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A530FA-2388-829B-8F41-0636B0320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F2A523-31DE-EEBD-7A03-F68BB487D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7E285-353A-824C-B98A-1403180B54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477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E96C9-9238-22C5-4AA1-5D8CC0BF7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F992B7-C7BA-03D3-1AD6-AE3D423EFC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F6A1BD-0532-532A-0775-A15A2DD1D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2BE1C-DA6A-3940-AD38-7B308E81E6A2}" type="datetimeFigureOut">
              <a:rPr lang="en-US" smtClean="0"/>
              <a:t>3/16/24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8352B6-519B-99CA-91DB-A58185F4E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50C903-DB16-A3D3-C295-C3825159C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7E285-353A-824C-B98A-1403180B54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12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B180D4-C45E-A3B8-B94A-F0DBEF5609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3B636E-7B79-6109-F0D0-6535EC8D61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DAB72A-331A-3920-6B05-71266992E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2BE1C-DA6A-3940-AD38-7B308E81E6A2}" type="datetimeFigureOut">
              <a:rPr lang="en-US" smtClean="0"/>
              <a:t>3/16/24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B96F59-49D1-9B49-BD1A-E2F1DD297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7735BF-1F53-44F6-F208-871BDABE9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7E285-353A-824C-B98A-1403180B54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552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3C906-F3AC-A643-1B6B-368C5724E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1D07C-4279-CE90-88FA-2D0171663A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425254-7054-3FE7-4ECE-BC6985938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2BE1C-DA6A-3940-AD38-7B308E81E6A2}" type="datetimeFigureOut">
              <a:rPr lang="en-US" smtClean="0"/>
              <a:t>3/16/24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2E47E0-C802-69E7-A3F4-98FC2FC65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F615BC-0010-18BE-203E-EDBC6D5EC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7E285-353A-824C-B98A-1403180B54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95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9A451-3ADC-CEA8-B74A-FF3D1F675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9A548-1BFD-1D29-BF2D-C1A7953D54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A78C09-E737-50CD-ACD9-75B917D48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2BE1C-DA6A-3940-AD38-7B308E81E6A2}" type="datetimeFigureOut">
              <a:rPr lang="en-US" smtClean="0"/>
              <a:t>3/16/24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04E34-59A4-FEE2-AFD5-6DBDE8E3E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E149F6-2B56-1A21-1333-353FC5CFD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7E285-353A-824C-B98A-1403180B54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13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E41F4-E25A-23EC-0CBD-6913F7E19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885CFA-FC2C-5DD6-C293-CAF1F26925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787185-D3C8-8F6B-5E78-5A172A9D59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82B277-396B-1B77-DB7E-293864993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2BE1C-DA6A-3940-AD38-7B308E81E6A2}" type="datetimeFigureOut">
              <a:rPr lang="en-US" smtClean="0"/>
              <a:t>3/16/24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D730B2-CD16-CB47-8A1F-2BEFAC5EB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6C05DB-F889-FA5E-9E52-1ECB1A4FA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7E285-353A-824C-B98A-1403180B54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856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5FF6E-FBBF-66AC-1DAA-E2C5C6736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957047-3891-AE45-0F3A-4F4C6E73ED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E2E871-8805-124E-D500-BA09093A3A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8EBB11-7F2C-7E87-FC8F-FB3E866824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EEDC1C-9F5A-1952-50B3-D50153249C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9B03CC-C337-3788-C34B-EBA95133A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2BE1C-DA6A-3940-AD38-7B308E81E6A2}" type="datetimeFigureOut">
              <a:rPr lang="en-US" smtClean="0"/>
              <a:t>3/16/24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393E3B-14FD-067D-94FA-3DA884C23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5917FE-A30A-C6EF-7CC1-CCB3EA9A6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7E285-353A-824C-B98A-1403180B54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850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32083-4DB2-6136-CC65-5E321987E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68F99F-842F-C2E0-7DBE-50930A207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2BE1C-DA6A-3940-AD38-7B308E81E6A2}" type="datetimeFigureOut">
              <a:rPr lang="en-US" smtClean="0"/>
              <a:t>3/16/24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065AC9-7C29-C2C4-01C6-BE14BDB69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C72FC2-F350-C2F6-33DA-B21772417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7E285-353A-824C-B98A-1403180B54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417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585DBE-F932-DA09-4AC6-61B9CB11C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2BE1C-DA6A-3940-AD38-7B308E81E6A2}" type="datetimeFigureOut">
              <a:rPr lang="en-US" smtClean="0"/>
              <a:t>3/16/24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AF264B-61AA-4EC9-790F-A92782799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6EBE0B-B6E4-B831-04FD-D10FA4B33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7E285-353A-824C-B98A-1403180B54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287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563EC-44F1-1D74-F206-A1301F190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D5A5FB-AAA5-7F75-EB03-DBA663D330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6DC4A8-96C0-871C-2231-C0D9C10514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6B7D33-8C4F-FFF3-EE54-87EE01519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2BE1C-DA6A-3940-AD38-7B308E81E6A2}" type="datetimeFigureOut">
              <a:rPr lang="en-US" smtClean="0"/>
              <a:t>3/16/24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291414-F614-2CD3-E11B-156A88F75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747DE5-B8D6-2C54-B401-EC6E8F845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7E285-353A-824C-B98A-1403180B54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143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95D56-C885-134D-F0F1-573F0551B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DDB821-611A-F5FC-BA6E-0EDDA1271C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676E1D-2A8B-43AF-98C7-77890F5D49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BE80C4-F5A8-0A33-BAD2-1D7822351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2BE1C-DA6A-3940-AD38-7B308E81E6A2}" type="datetimeFigureOut">
              <a:rPr lang="en-US" smtClean="0"/>
              <a:t>3/16/24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AC1444-79D1-D050-D75F-9BBB093B3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B8BB73-8ED8-4ACD-FD38-2F6DC5D0E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7E285-353A-824C-B98A-1403180B54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470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E5BE13-BAF7-23CD-47F5-B58C9FFCE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E9D529-31C2-9956-5360-42D0EC0CFB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EB3E73-0788-3F8D-21DB-391D8BFB33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2BE1C-DA6A-3940-AD38-7B308E81E6A2}" type="datetimeFigureOut">
              <a:rPr lang="en-US" smtClean="0"/>
              <a:t>3/16/24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6A8B1F-225B-2664-74A0-A4DAF7EEAF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7B2BB4-6B78-4B13-9509-0B451BDB19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67E285-353A-824C-B98A-1403180B54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534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bhavikjikadara/fake-news-detection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4F2D82-E25E-0088-766A-469CF054E9DF}"/>
              </a:ext>
            </a:extLst>
          </p:cNvPr>
          <p:cNvSpPr txBox="1"/>
          <p:nvPr/>
        </p:nvSpPr>
        <p:spPr>
          <a:xfrm>
            <a:off x="640080" y="664433"/>
            <a:ext cx="4368602" cy="1617777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/>
          <a:p>
            <a:pPr marL="0" marR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dirty="0">
                <a:effectLst/>
                <a:latin typeface="+mj-lt"/>
                <a:ea typeface="+mj-ea"/>
                <a:cs typeface="+mj-cs"/>
              </a:rPr>
              <a:t>Binary Classification of Fake News and Real News</a:t>
            </a:r>
            <a:r>
              <a:rPr lang="en-US" sz="4000" dirty="0">
                <a:effectLst/>
                <a:latin typeface="+mj-lt"/>
                <a:ea typeface="+mj-ea"/>
                <a:cs typeface="+mj-cs"/>
              </a:rPr>
              <a:t> </a:t>
            </a:r>
          </a:p>
        </p:txBody>
      </p:sp>
      <p:sp>
        <p:nvSpPr>
          <p:cNvPr id="24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70800F3-D282-ECFC-2437-DE52C9E18858}"/>
              </a:ext>
            </a:extLst>
          </p:cNvPr>
          <p:cNvSpPr txBox="1"/>
          <p:nvPr/>
        </p:nvSpPr>
        <p:spPr>
          <a:xfrm>
            <a:off x="640080" y="2872899"/>
            <a:ext cx="4243589" cy="33206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effectLst/>
              </a:rPr>
              <a:t>Hui Zhang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/>
              <a:t>Mar.14 2024</a:t>
            </a:r>
            <a:endParaRPr lang="en-US" sz="2400" dirty="0"/>
          </a:p>
        </p:txBody>
      </p:sp>
      <p:pic>
        <p:nvPicPr>
          <p:cNvPr id="3" name="Picture 2" descr="A magnifying glass on a newspaper&#10;&#10;Description automatically generated">
            <a:extLst>
              <a:ext uri="{FF2B5EF4-FFF2-40B4-BE49-F238E27FC236}">
                <a16:creationId xmlns:a16="http://schemas.microsoft.com/office/drawing/2014/main" id="{2CBB2DFB-3B93-8527-13B3-CE38A3D9586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925" r="21655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1149325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1" name="Isosceles Triangle 60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Isosceles Triangle 62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4D02EF0-9656-1AE5-82BD-C118A32C01F3}"/>
              </a:ext>
            </a:extLst>
          </p:cNvPr>
          <p:cNvSpPr txBox="1"/>
          <p:nvPr/>
        </p:nvSpPr>
        <p:spPr>
          <a:xfrm>
            <a:off x="-1" y="288485"/>
            <a:ext cx="54114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Hyperparameter Table_Method_1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1079BA-92B1-72A7-B2B7-5288BDFA2E2C}"/>
              </a:ext>
            </a:extLst>
          </p:cNvPr>
          <p:cNvSpPr txBox="1"/>
          <p:nvPr/>
        </p:nvSpPr>
        <p:spPr>
          <a:xfrm>
            <a:off x="0" y="6189744"/>
            <a:ext cx="6970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Winner: </a:t>
            </a:r>
            <a:r>
              <a:rPr lang="en-US" sz="2400" dirty="0" err="1"/>
              <a:t>XGBoost</a:t>
            </a:r>
            <a:r>
              <a:rPr lang="en-US" sz="2400" dirty="0"/>
              <a:t> Classifier, but obvious overfitting.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9BD4753-6F78-9350-1415-96B7E022F9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5765823"/>
              </p:ext>
            </p:extLst>
          </p:nvPr>
        </p:nvGraphicFramePr>
        <p:xfrm>
          <a:off x="568865" y="1948512"/>
          <a:ext cx="11054270" cy="30956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55350">
                  <a:extLst>
                    <a:ext uri="{9D8B030D-6E8A-4147-A177-3AD203B41FA5}">
                      <a16:colId xmlns:a16="http://schemas.microsoft.com/office/drawing/2014/main" val="3065362830"/>
                    </a:ext>
                  </a:extLst>
                </a:gridCol>
                <a:gridCol w="1844690">
                  <a:extLst>
                    <a:ext uri="{9D8B030D-6E8A-4147-A177-3AD203B41FA5}">
                      <a16:colId xmlns:a16="http://schemas.microsoft.com/office/drawing/2014/main" val="1613391850"/>
                    </a:ext>
                  </a:extLst>
                </a:gridCol>
                <a:gridCol w="1196275">
                  <a:extLst>
                    <a:ext uri="{9D8B030D-6E8A-4147-A177-3AD203B41FA5}">
                      <a16:colId xmlns:a16="http://schemas.microsoft.com/office/drawing/2014/main" val="438957466"/>
                    </a:ext>
                  </a:extLst>
                </a:gridCol>
                <a:gridCol w="1095718">
                  <a:extLst>
                    <a:ext uri="{9D8B030D-6E8A-4147-A177-3AD203B41FA5}">
                      <a16:colId xmlns:a16="http://schemas.microsoft.com/office/drawing/2014/main" val="3788334636"/>
                    </a:ext>
                  </a:extLst>
                </a:gridCol>
                <a:gridCol w="957020">
                  <a:extLst>
                    <a:ext uri="{9D8B030D-6E8A-4147-A177-3AD203B41FA5}">
                      <a16:colId xmlns:a16="http://schemas.microsoft.com/office/drawing/2014/main" val="3421807407"/>
                    </a:ext>
                  </a:extLst>
                </a:gridCol>
                <a:gridCol w="1137952">
                  <a:extLst>
                    <a:ext uri="{9D8B030D-6E8A-4147-A177-3AD203B41FA5}">
                      <a16:colId xmlns:a16="http://schemas.microsoft.com/office/drawing/2014/main" val="1419186918"/>
                    </a:ext>
                  </a:extLst>
                </a:gridCol>
                <a:gridCol w="1140171">
                  <a:extLst>
                    <a:ext uri="{9D8B030D-6E8A-4147-A177-3AD203B41FA5}">
                      <a16:colId xmlns:a16="http://schemas.microsoft.com/office/drawing/2014/main" val="2471398812"/>
                    </a:ext>
                  </a:extLst>
                </a:gridCol>
                <a:gridCol w="957020">
                  <a:extLst>
                    <a:ext uri="{9D8B030D-6E8A-4147-A177-3AD203B41FA5}">
                      <a16:colId xmlns:a16="http://schemas.microsoft.com/office/drawing/2014/main" val="2820756209"/>
                    </a:ext>
                  </a:extLst>
                </a:gridCol>
                <a:gridCol w="1165067">
                  <a:extLst>
                    <a:ext uri="{9D8B030D-6E8A-4147-A177-3AD203B41FA5}">
                      <a16:colId xmlns:a16="http://schemas.microsoft.com/office/drawing/2014/main" val="2972697526"/>
                    </a:ext>
                  </a:extLst>
                </a:gridCol>
                <a:gridCol w="905007">
                  <a:extLst>
                    <a:ext uri="{9D8B030D-6E8A-4147-A177-3AD203B41FA5}">
                      <a16:colId xmlns:a16="http://schemas.microsoft.com/office/drawing/2014/main" val="2679267277"/>
                    </a:ext>
                  </a:extLst>
                </a:gridCol>
              </a:tblGrid>
              <a:tr h="5921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Exp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Model_Name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Train_Accuracy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Val_Accuracy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Val_Recall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Val_Precision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Test_Accuracy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Test_Recall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Test_Precision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Test_f1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4423733"/>
                  </a:ext>
                </a:extLst>
              </a:tr>
              <a:tr h="5921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Logistic Regression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0.89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0.897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0.93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0.888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0.6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0.308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0.8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0.444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1262007"/>
                  </a:ext>
                </a:extLst>
              </a:tr>
              <a:tr h="5921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RandomForest Classifier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0.919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0.922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0.95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0.913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0.68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0.462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0.857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0.6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4639350"/>
                  </a:ext>
                </a:extLst>
              </a:tr>
              <a:tr h="5921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GradientBoost Classifier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0.919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0.921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0.956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0.907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0.68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0.462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0.857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0.6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2162977"/>
                  </a:ext>
                </a:extLst>
              </a:tr>
              <a:tr h="5921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solidFill>
                            <a:srgbClr val="FF0000"/>
                          </a:solidFill>
                          <a:effectLst/>
                        </a:rPr>
                        <a:t>4</a:t>
                      </a:r>
                      <a:endParaRPr lang="en-US" sz="20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solidFill>
                            <a:srgbClr val="FF0000"/>
                          </a:solidFill>
                          <a:effectLst/>
                        </a:rPr>
                        <a:t>XGBoost Classifier</a:t>
                      </a:r>
                      <a:endParaRPr lang="en-US" sz="20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solidFill>
                            <a:srgbClr val="FF0000"/>
                          </a:solidFill>
                          <a:effectLst/>
                        </a:rPr>
                        <a:t>0.918</a:t>
                      </a:r>
                      <a:endParaRPr lang="en-US" sz="20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solidFill>
                            <a:srgbClr val="FF0000"/>
                          </a:solidFill>
                          <a:effectLst/>
                        </a:rPr>
                        <a:t>0.924</a:t>
                      </a:r>
                      <a:endParaRPr lang="en-US" sz="20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solidFill>
                            <a:srgbClr val="FF0000"/>
                          </a:solidFill>
                          <a:effectLst/>
                        </a:rPr>
                        <a:t>0.947</a:t>
                      </a:r>
                      <a:endParaRPr lang="en-US" sz="20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solidFill>
                            <a:srgbClr val="FF0000"/>
                          </a:solidFill>
                          <a:effectLst/>
                        </a:rPr>
                        <a:t>0.918</a:t>
                      </a:r>
                      <a:endParaRPr lang="en-US" sz="20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solidFill>
                            <a:srgbClr val="FF0000"/>
                          </a:solidFill>
                          <a:effectLst/>
                        </a:rPr>
                        <a:t>0.76</a:t>
                      </a:r>
                      <a:endParaRPr lang="en-US" sz="20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solidFill>
                            <a:srgbClr val="FF0000"/>
                          </a:solidFill>
                          <a:effectLst/>
                        </a:rPr>
                        <a:t>0.615</a:t>
                      </a:r>
                      <a:endParaRPr lang="en-US" sz="20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solidFill>
                            <a:srgbClr val="FF0000"/>
                          </a:solidFill>
                          <a:effectLst/>
                        </a:rPr>
                        <a:t>0.889</a:t>
                      </a:r>
                      <a:endParaRPr lang="en-US" sz="20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0.727</a:t>
                      </a:r>
                      <a:endParaRPr lang="en-US" sz="20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28336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81073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6091AF-E861-4279-181D-EB23AC96FA8E}"/>
              </a:ext>
            </a:extLst>
          </p:cNvPr>
          <p:cNvSpPr txBox="1"/>
          <p:nvPr/>
        </p:nvSpPr>
        <p:spPr>
          <a:xfrm>
            <a:off x="293823" y="2521059"/>
            <a:ext cx="457958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Top 3 features in </a:t>
            </a:r>
            <a:r>
              <a:rPr lang="en-US" sz="2800" dirty="0" err="1"/>
              <a:t>XGBoost</a:t>
            </a:r>
            <a:r>
              <a:rPr lang="en-US" sz="2800" dirty="0"/>
              <a:t> Classifier: character count of title, word count of title and days to election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8EA1C9-80E9-DF13-A386-A0CD97F8B756}"/>
              </a:ext>
            </a:extLst>
          </p:cNvPr>
          <p:cNvSpPr txBox="1"/>
          <p:nvPr/>
        </p:nvSpPr>
        <p:spPr>
          <a:xfrm>
            <a:off x="-1" y="292321"/>
            <a:ext cx="36331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Features Importance</a:t>
            </a:r>
          </a:p>
        </p:txBody>
      </p:sp>
      <p:pic>
        <p:nvPicPr>
          <p:cNvPr id="2" name="Picture 1" descr="A graph with blue squares&#10;&#10;Description automatically generated">
            <a:extLst>
              <a:ext uri="{FF2B5EF4-FFF2-40B4-BE49-F238E27FC236}">
                <a16:creationId xmlns:a16="http://schemas.microsoft.com/office/drawing/2014/main" id="{F66D8E09-78F5-33F2-9D1A-205991CE48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1549" y="616251"/>
            <a:ext cx="7494867" cy="5728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5732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1" name="Isosceles Triangle 60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Isosceles Triangle 62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4D02EF0-9656-1AE5-82BD-C118A32C01F3}"/>
              </a:ext>
            </a:extLst>
          </p:cNvPr>
          <p:cNvSpPr txBox="1"/>
          <p:nvPr/>
        </p:nvSpPr>
        <p:spPr>
          <a:xfrm>
            <a:off x="0" y="438558"/>
            <a:ext cx="54114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Hyperparameter Table_Method_2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F4CC9E6-5BD4-6507-AAF3-A3F1C8F70C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5655145"/>
              </p:ext>
            </p:extLst>
          </p:nvPr>
        </p:nvGraphicFramePr>
        <p:xfrm>
          <a:off x="4" y="1249200"/>
          <a:ext cx="12191996" cy="435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6371">
                  <a:extLst>
                    <a:ext uri="{9D8B030D-6E8A-4147-A177-3AD203B41FA5}">
                      <a16:colId xmlns:a16="http://schemas.microsoft.com/office/drawing/2014/main" val="338773816"/>
                    </a:ext>
                  </a:extLst>
                </a:gridCol>
                <a:gridCol w="1099112">
                  <a:extLst>
                    <a:ext uri="{9D8B030D-6E8A-4147-A177-3AD203B41FA5}">
                      <a16:colId xmlns:a16="http://schemas.microsoft.com/office/drawing/2014/main" val="2470112880"/>
                    </a:ext>
                  </a:extLst>
                </a:gridCol>
                <a:gridCol w="865043">
                  <a:extLst>
                    <a:ext uri="{9D8B030D-6E8A-4147-A177-3AD203B41FA5}">
                      <a16:colId xmlns:a16="http://schemas.microsoft.com/office/drawing/2014/main" val="3334479186"/>
                    </a:ext>
                  </a:extLst>
                </a:gridCol>
                <a:gridCol w="786170">
                  <a:extLst>
                    <a:ext uri="{9D8B030D-6E8A-4147-A177-3AD203B41FA5}">
                      <a16:colId xmlns:a16="http://schemas.microsoft.com/office/drawing/2014/main" val="3895021083"/>
                    </a:ext>
                  </a:extLst>
                </a:gridCol>
                <a:gridCol w="786170">
                  <a:extLst>
                    <a:ext uri="{9D8B030D-6E8A-4147-A177-3AD203B41FA5}">
                      <a16:colId xmlns:a16="http://schemas.microsoft.com/office/drawing/2014/main" val="789437929"/>
                    </a:ext>
                  </a:extLst>
                </a:gridCol>
                <a:gridCol w="786170">
                  <a:extLst>
                    <a:ext uri="{9D8B030D-6E8A-4147-A177-3AD203B41FA5}">
                      <a16:colId xmlns:a16="http://schemas.microsoft.com/office/drawing/2014/main" val="919506795"/>
                    </a:ext>
                  </a:extLst>
                </a:gridCol>
                <a:gridCol w="786170">
                  <a:extLst>
                    <a:ext uri="{9D8B030D-6E8A-4147-A177-3AD203B41FA5}">
                      <a16:colId xmlns:a16="http://schemas.microsoft.com/office/drawing/2014/main" val="633009446"/>
                    </a:ext>
                  </a:extLst>
                </a:gridCol>
                <a:gridCol w="786170">
                  <a:extLst>
                    <a:ext uri="{9D8B030D-6E8A-4147-A177-3AD203B41FA5}">
                      <a16:colId xmlns:a16="http://schemas.microsoft.com/office/drawing/2014/main" val="967021280"/>
                    </a:ext>
                  </a:extLst>
                </a:gridCol>
                <a:gridCol w="786170">
                  <a:extLst>
                    <a:ext uri="{9D8B030D-6E8A-4147-A177-3AD203B41FA5}">
                      <a16:colId xmlns:a16="http://schemas.microsoft.com/office/drawing/2014/main" val="2880101179"/>
                    </a:ext>
                  </a:extLst>
                </a:gridCol>
                <a:gridCol w="664046">
                  <a:extLst>
                    <a:ext uri="{9D8B030D-6E8A-4147-A177-3AD203B41FA5}">
                      <a16:colId xmlns:a16="http://schemas.microsoft.com/office/drawing/2014/main" val="2806421951"/>
                    </a:ext>
                  </a:extLst>
                </a:gridCol>
                <a:gridCol w="817807">
                  <a:extLst>
                    <a:ext uri="{9D8B030D-6E8A-4147-A177-3AD203B41FA5}">
                      <a16:colId xmlns:a16="http://schemas.microsoft.com/office/drawing/2014/main" val="2033732275"/>
                    </a:ext>
                  </a:extLst>
                </a:gridCol>
                <a:gridCol w="907187">
                  <a:extLst>
                    <a:ext uri="{9D8B030D-6E8A-4147-A177-3AD203B41FA5}">
                      <a16:colId xmlns:a16="http://schemas.microsoft.com/office/drawing/2014/main" val="4138399115"/>
                    </a:ext>
                  </a:extLst>
                </a:gridCol>
                <a:gridCol w="763272">
                  <a:extLst>
                    <a:ext uri="{9D8B030D-6E8A-4147-A177-3AD203B41FA5}">
                      <a16:colId xmlns:a16="http://schemas.microsoft.com/office/drawing/2014/main" val="706731648"/>
                    </a:ext>
                  </a:extLst>
                </a:gridCol>
                <a:gridCol w="664046">
                  <a:extLst>
                    <a:ext uri="{9D8B030D-6E8A-4147-A177-3AD203B41FA5}">
                      <a16:colId xmlns:a16="http://schemas.microsoft.com/office/drawing/2014/main" val="1701289185"/>
                    </a:ext>
                  </a:extLst>
                </a:gridCol>
                <a:gridCol w="664046">
                  <a:extLst>
                    <a:ext uri="{9D8B030D-6E8A-4147-A177-3AD203B41FA5}">
                      <a16:colId xmlns:a16="http://schemas.microsoft.com/office/drawing/2014/main" val="2136820067"/>
                    </a:ext>
                  </a:extLst>
                </a:gridCol>
                <a:gridCol w="664046">
                  <a:extLst>
                    <a:ext uri="{9D8B030D-6E8A-4147-A177-3AD203B41FA5}">
                      <a16:colId xmlns:a16="http://schemas.microsoft.com/office/drawing/2014/main" val="4137414014"/>
                    </a:ext>
                  </a:extLst>
                </a:gridCol>
              </a:tblGrid>
              <a:tr h="20343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Ex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0" marR="6600" marT="6600" marB="0" anchor="b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Model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0" marR="6600" marT="6600" marB="0" anchor="b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err="1">
                          <a:effectLst/>
                        </a:rPr>
                        <a:t>Tr_Ac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0" marR="6600" marT="6600" marB="0" anchor="b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err="1">
                          <a:effectLst/>
                        </a:rPr>
                        <a:t>Val_Ac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0" marR="6600" marT="6600" marB="0" anchor="b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err="1">
                          <a:effectLst/>
                        </a:rPr>
                        <a:t>Val_Re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0" marR="6600" marT="6600" marB="0" anchor="b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err="1">
                          <a:effectLst/>
                        </a:rPr>
                        <a:t>Val_Pr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0" marR="6600" marT="6600" marB="0" anchor="b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err="1">
                          <a:effectLst/>
                        </a:rPr>
                        <a:t>Te_Ac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0" marR="6600" marT="6600" marB="0" anchor="b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err="1">
                          <a:effectLst/>
                        </a:rPr>
                        <a:t>Te_Re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0" marR="6600" marT="6600" marB="0" anchor="b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err="1">
                          <a:effectLst/>
                        </a:rPr>
                        <a:t>Test_Pr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0" marR="6600" marT="6600" marB="0" anchor="b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Te_f1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0" marR="6600" marT="6600" marB="0" anchor="b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err="1">
                          <a:effectLst/>
                        </a:rPr>
                        <a:t>Nlp_En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0" marR="6600" marT="6600" marB="0" anchor="b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err="1">
                          <a:effectLst/>
                        </a:rPr>
                        <a:t>n_Vec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0" marR="6600" marT="6600" marB="0" anchor="b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err="1">
                          <a:effectLst/>
                        </a:rPr>
                        <a:t>ngram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0" marR="6600" marT="6600" marB="0" anchor="b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err="1">
                          <a:effectLst/>
                        </a:rPr>
                        <a:t>Del_H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0" marR="6600" marT="6600" marB="0" anchor="b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max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0" marR="6600" marT="6600" marB="0" anchor="b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min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0" marR="6600" marT="6600" marB="0" anchor="b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231107"/>
                  </a:ext>
                </a:extLst>
              </a:tr>
              <a:tr h="20343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5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0" marR="6600" marT="6600" marB="0" anchor="b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Logistic R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0" marR="6600" marT="6600" marB="0" anchor="b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0.995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0" marR="6600" marT="6600" marB="0" anchor="b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0.993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0" marR="6600" marT="6600" marB="0" anchor="b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0.996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0" marR="6600" marT="6600" marB="0" anchor="b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0.992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0" marR="6600" marT="6600" marB="0" anchor="b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0.88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0" marR="6600" marT="6600" marB="0" anchor="b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0.769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0" marR="6600" marT="6600" marB="0" anchor="b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0" marR="6600" marT="6600" marB="0" anchor="b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0.87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0" marR="6600" marT="6600" marB="0" anchor="b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CV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0" marR="6600" marT="6600" marB="0" anchor="b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115418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0" marR="6600" marT="6600" marB="0" anchor="b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(1, 1)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0" marR="6600" marT="6600" marB="0" anchor="b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0" marR="6600" marT="6600" marB="0" anchor="b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0" marR="6600" marT="6600" marB="0" anchor="b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0" marR="6600" marT="6600" marB="0" anchor="b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0676578"/>
                  </a:ext>
                </a:extLst>
              </a:tr>
              <a:tr h="20343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6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0" marR="6600" marT="6600" marB="0" anchor="b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Logistic R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0" marR="6600" marT="6600" marB="0" anchor="b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0.974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0" marR="6600" marT="6600" marB="0" anchor="b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0.973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0" marR="6600" marT="6600" marB="0" anchor="b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0.981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0" marR="6600" marT="6600" marB="0" anchor="b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0.971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0" marR="6600" marT="6600" marB="0" anchor="b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0.88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0" marR="6600" marT="6600" marB="0" anchor="b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0.769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0" marR="6600" marT="6600" marB="0" anchor="b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0" marR="6600" marT="6600" marB="0" anchor="b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0.87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0" marR="6600" marT="6600" marB="0" anchor="b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CV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0" marR="6600" marT="6600" marB="0" anchor="b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109545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0" marR="6600" marT="6600" marB="0" anchor="b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(1, 1)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0" marR="6600" marT="6600" marB="0" anchor="b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Yes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0" marR="6600" marT="6600" marB="0" anchor="b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0" marR="6600" marT="6600" marB="0" anchor="b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0" marR="6600" marT="6600" marB="0" anchor="b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3593025"/>
                  </a:ext>
                </a:extLst>
              </a:tr>
              <a:tr h="20343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solidFill>
                            <a:srgbClr val="FFC000"/>
                          </a:solidFill>
                          <a:effectLst/>
                        </a:rPr>
                        <a:t>7</a:t>
                      </a:r>
                      <a:endParaRPr lang="en-US" sz="2000" b="0" i="0" u="none" strike="noStrike">
                        <a:solidFill>
                          <a:srgbClr val="FFC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0" marR="6600" marT="6600" marB="0" anchor="b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rgbClr val="FFC000"/>
                          </a:solidFill>
                          <a:effectLst/>
                        </a:rPr>
                        <a:t>Logistic R</a:t>
                      </a:r>
                      <a:endParaRPr lang="en-US" sz="2000" b="0" i="0" u="none" strike="noStrike" dirty="0">
                        <a:solidFill>
                          <a:srgbClr val="FFC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0" marR="6600" marT="6600" marB="0" anchor="b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solidFill>
                            <a:srgbClr val="FFC000"/>
                          </a:solidFill>
                          <a:effectLst/>
                        </a:rPr>
                        <a:t>0.972</a:t>
                      </a:r>
                      <a:endParaRPr lang="en-US" sz="2000" b="0" i="0" u="none" strike="noStrike">
                        <a:solidFill>
                          <a:srgbClr val="FFC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0" marR="6600" marT="6600" marB="0" anchor="b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solidFill>
                            <a:srgbClr val="FFC000"/>
                          </a:solidFill>
                          <a:effectLst/>
                        </a:rPr>
                        <a:t>0.97</a:t>
                      </a:r>
                      <a:endParaRPr lang="en-US" sz="2000" b="0" i="0" u="none" strike="noStrike">
                        <a:solidFill>
                          <a:srgbClr val="FFC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0" marR="6600" marT="6600" marB="0" anchor="b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solidFill>
                            <a:srgbClr val="FFC000"/>
                          </a:solidFill>
                          <a:effectLst/>
                        </a:rPr>
                        <a:t>0.976</a:t>
                      </a:r>
                      <a:endParaRPr lang="en-US" sz="2000" b="0" i="0" u="none" strike="noStrike">
                        <a:solidFill>
                          <a:srgbClr val="FFC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0" marR="6600" marT="6600" marB="0" anchor="b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solidFill>
                            <a:srgbClr val="FFC000"/>
                          </a:solidFill>
                          <a:effectLst/>
                        </a:rPr>
                        <a:t>0.97</a:t>
                      </a:r>
                      <a:endParaRPr lang="en-US" sz="2000" b="0" i="0" u="none" strike="noStrike">
                        <a:solidFill>
                          <a:srgbClr val="FFC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0" marR="6600" marT="6600" marB="0" anchor="b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rgbClr val="FFC000"/>
                          </a:solidFill>
                          <a:effectLst/>
                        </a:rPr>
                        <a:t>0.92</a:t>
                      </a:r>
                      <a:endParaRPr lang="en-US" sz="2000" b="0" i="0" u="none" strike="noStrike" dirty="0">
                        <a:solidFill>
                          <a:srgbClr val="FFC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0" marR="6600" marT="6600" marB="0" anchor="b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solidFill>
                            <a:srgbClr val="FFC000"/>
                          </a:solidFill>
                          <a:effectLst/>
                        </a:rPr>
                        <a:t>0.846</a:t>
                      </a:r>
                      <a:endParaRPr lang="en-US" sz="2000" b="0" i="0" u="none" strike="noStrike">
                        <a:solidFill>
                          <a:srgbClr val="FFC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0" marR="6600" marT="6600" marB="0" anchor="b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solidFill>
                            <a:srgbClr val="FFC000"/>
                          </a:solidFill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FFC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0" marR="6600" marT="6600" marB="0" anchor="b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rgbClr val="FFC000"/>
                          </a:solidFill>
                          <a:effectLst/>
                        </a:rPr>
                        <a:t>0.917</a:t>
                      </a:r>
                      <a:endParaRPr lang="en-US" sz="2000" b="0" i="0" u="none" strike="noStrike" dirty="0">
                        <a:solidFill>
                          <a:srgbClr val="FFC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0" marR="6600" marT="6600" marB="0" anchor="b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rgbClr val="FFC000"/>
                          </a:solidFill>
                          <a:effectLst/>
                        </a:rPr>
                        <a:t>CV</a:t>
                      </a:r>
                      <a:endParaRPr lang="en-US" sz="2000" b="0" i="0" u="none" strike="noStrike" dirty="0">
                        <a:solidFill>
                          <a:srgbClr val="FFC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0" marR="6600" marT="6600" marB="0" anchor="b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solidFill>
                            <a:srgbClr val="FFC000"/>
                          </a:solidFill>
                          <a:effectLst/>
                        </a:rPr>
                        <a:t>109537</a:t>
                      </a:r>
                      <a:endParaRPr lang="en-US" sz="2000" b="0" i="0" u="none" strike="noStrike">
                        <a:solidFill>
                          <a:srgbClr val="FFC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0" marR="6600" marT="6600" marB="0" anchor="b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solidFill>
                            <a:srgbClr val="FFC000"/>
                          </a:solidFill>
                          <a:effectLst/>
                        </a:rPr>
                        <a:t>(1, 1)</a:t>
                      </a:r>
                      <a:endParaRPr lang="en-US" sz="2000" b="0" i="0" u="none" strike="noStrike">
                        <a:solidFill>
                          <a:srgbClr val="FFC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0" marR="6600" marT="6600" marB="0" anchor="b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solidFill>
                            <a:srgbClr val="FFC000"/>
                          </a:solidFill>
                          <a:effectLst/>
                        </a:rPr>
                        <a:t>Yes</a:t>
                      </a:r>
                      <a:endParaRPr lang="en-US" sz="2000" b="0" i="0" u="none" strike="noStrike">
                        <a:solidFill>
                          <a:srgbClr val="FFC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0" marR="6600" marT="6600" marB="0" anchor="b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solidFill>
                            <a:srgbClr val="FFC000"/>
                          </a:solidFill>
                          <a:effectLst/>
                        </a:rPr>
                        <a:t>0.8</a:t>
                      </a:r>
                      <a:endParaRPr lang="en-US" sz="2000" b="0" i="0" u="none" strike="noStrike">
                        <a:solidFill>
                          <a:srgbClr val="FFC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0" marR="6600" marT="6600" marB="0" anchor="b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FFC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0" marR="6600" marT="6600" marB="0" anchor="b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801710"/>
                  </a:ext>
                </a:extLst>
              </a:tr>
              <a:tr h="20343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8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0" marR="6600" marT="6600" marB="0" anchor="b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Logistic R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0" marR="6600" marT="6600" marB="0" anchor="b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0.952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0" marR="6600" marT="6600" marB="0" anchor="b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0.953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0" marR="6600" marT="6600" marB="0" anchor="b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0.966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0" marR="6600" marT="6600" marB="0" anchor="b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0.95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0" marR="6600" marT="6600" marB="0" anchor="b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0.88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0" marR="6600" marT="6600" marB="0" anchor="b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0.923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0" marR="6600" marT="6600" marB="0" anchor="b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0.857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0" marR="6600" marT="6600" marB="0" anchor="b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0.889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0" marR="6600" marT="6600" marB="0" anchor="b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CV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0" marR="6600" marT="6600" marB="0" anchor="b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300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0" marR="6600" marT="6600" marB="0" anchor="b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(1, 1)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0" marR="6600" marT="6600" marB="0" anchor="b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Yes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0" marR="6600" marT="6600" marB="0" anchor="b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0" marR="6600" marT="6600" marB="0" anchor="b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0.1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0" marR="6600" marT="6600" marB="0" anchor="b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0172013"/>
                  </a:ext>
                </a:extLst>
              </a:tr>
              <a:tr h="20343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solidFill>
                            <a:srgbClr val="FF0000"/>
                          </a:solidFill>
                          <a:effectLst/>
                        </a:rPr>
                        <a:t>9</a:t>
                      </a:r>
                      <a:endParaRPr lang="en-US" sz="20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0" marR="6600" marT="6600" marB="0" anchor="b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Logistic R</a:t>
                      </a:r>
                      <a:endParaRPr lang="en-US" sz="20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0" marR="6600" marT="6600" marB="0" anchor="b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solidFill>
                            <a:srgbClr val="FF0000"/>
                          </a:solidFill>
                          <a:effectLst/>
                        </a:rPr>
                        <a:t>0.947</a:t>
                      </a:r>
                      <a:endParaRPr lang="en-US" sz="20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0" marR="6600" marT="6600" marB="0" anchor="b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solidFill>
                            <a:srgbClr val="FF0000"/>
                          </a:solidFill>
                          <a:effectLst/>
                        </a:rPr>
                        <a:t>0.944</a:t>
                      </a:r>
                      <a:endParaRPr lang="en-US" sz="20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0" marR="6600" marT="6600" marB="0" anchor="b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solidFill>
                            <a:srgbClr val="FF0000"/>
                          </a:solidFill>
                          <a:effectLst/>
                        </a:rPr>
                        <a:t>0.962</a:t>
                      </a:r>
                      <a:endParaRPr lang="en-US" sz="20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0" marR="6600" marT="6600" marB="0" anchor="b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0.938</a:t>
                      </a:r>
                      <a:endParaRPr lang="en-US" sz="20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0" marR="6600" marT="6600" marB="0" anchor="b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0.92</a:t>
                      </a:r>
                      <a:endParaRPr lang="en-US" sz="20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0" marR="6600" marT="6600" marB="0" anchor="b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0" marR="6600" marT="6600" marB="0" anchor="b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0.867</a:t>
                      </a:r>
                      <a:endParaRPr lang="en-US" sz="20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0" marR="6600" marT="6600" marB="0" anchor="b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0.929</a:t>
                      </a:r>
                      <a:endParaRPr lang="en-US" sz="20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0" marR="6600" marT="6600" marB="0" anchor="b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CV</a:t>
                      </a:r>
                      <a:endParaRPr lang="en-US" sz="20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0" marR="6600" marT="6600" marB="0" anchor="b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solidFill>
                            <a:srgbClr val="FF0000"/>
                          </a:solidFill>
                          <a:effectLst/>
                        </a:rPr>
                        <a:t>292</a:t>
                      </a:r>
                      <a:endParaRPr lang="en-US" sz="20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0" marR="6600" marT="6600" marB="0" anchor="b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solidFill>
                            <a:srgbClr val="FF0000"/>
                          </a:solidFill>
                          <a:effectLst/>
                        </a:rPr>
                        <a:t>(1, 1)</a:t>
                      </a:r>
                      <a:endParaRPr lang="en-US" sz="20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0" marR="6600" marT="6600" marB="0" anchor="b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solidFill>
                            <a:srgbClr val="FF0000"/>
                          </a:solidFill>
                          <a:effectLst/>
                        </a:rPr>
                        <a:t>Yes</a:t>
                      </a:r>
                      <a:endParaRPr lang="en-US" sz="20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0" marR="6600" marT="6600" marB="0" anchor="b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solidFill>
                            <a:srgbClr val="FF0000"/>
                          </a:solidFill>
                          <a:effectLst/>
                        </a:rPr>
                        <a:t>0.8</a:t>
                      </a:r>
                      <a:endParaRPr lang="en-US" sz="20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0" marR="6600" marT="6600" marB="0" anchor="b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0.1</a:t>
                      </a:r>
                      <a:endParaRPr lang="en-US" sz="20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0" marR="6600" marT="6600" marB="0" anchor="b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5415697"/>
                  </a:ext>
                </a:extLst>
              </a:tr>
              <a:tr h="20343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0" marR="6600" marT="6600" marB="0" anchor="b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Logistic R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0" marR="6600" marT="6600" marB="0" anchor="b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0.901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0" marR="6600" marT="6600" marB="0" anchor="b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0.895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0" marR="6600" marT="6600" marB="0" anchor="b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0.901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0" marR="6600" marT="6600" marB="0" anchor="b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0.908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0" marR="6600" marT="6600" marB="0" anchor="b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0.6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0" marR="6600" marT="6600" marB="0" anchor="b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0.692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0" marR="6600" marT="6600" marB="0" anchor="b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0.6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0" marR="6600" marT="6600" marB="0" anchor="b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0.643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0" marR="6600" marT="6600" marB="0" anchor="b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CV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0" marR="6600" marT="6600" marB="0" anchor="b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91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0" marR="6600" marT="6600" marB="0" anchor="b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(2, 2)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0" marR="6600" marT="6600" marB="0" anchor="b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Yes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0" marR="6600" marT="6600" marB="0" anchor="b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0.8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0" marR="6600" marT="6600" marB="0" anchor="b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0.1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0" marR="6600" marT="6600" marB="0" anchor="b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287970"/>
                  </a:ext>
                </a:extLst>
              </a:tr>
              <a:tr h="20343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0" marR="6600" marT="6600" marB="0" anchor="b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Logistic R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0" marR="6600" marT="6600" marB="0" anchor="b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0.96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0" marR="6600" marT="6600" marB="0" anchor="b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0.958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0" marR="6600" marT="6600" marB="0" anchor="b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0.967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0" marR="6600" marT="6600" marB="0" anchor="b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0.957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0" marR="6600" marT="6600" marB="0" anchor="b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0.84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0" marR="6600" marT="6600" marB="0" anchor="b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0.846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0" marR="6600" marT="6600" marB="0" anchor="b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0.846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0" marR="6600" marT="6600" marB="0" anchor="b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0.846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0" marR="6600" marT="6600" marB="0" anchor="b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CV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0" marR="6600" marT="6600" marB="0" anchor="b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383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0" marR="6600" marT="6600" marB="0" anchor="b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(1, 2)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0" marR="6600" marT="6600" marB="0" anchor="b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Yes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0" marR="6600" marT="6600" marB="0" anchor="b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0.8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0" marR="6600" marT="6600" marB="0" anchor="b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0.1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0" marR="6600" marT="6600" marB="0" anchor="b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5042571"/>
                  </a:ext>
                </a:extLst>
              </a:tr>
              <a:tr h="20343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0" marR="6600" marT="6600" marB="0" anchor="b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Logistic R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0" marR="6600" marT="6600" marB="0" anchor="b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0.932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0" marR="6600" marT="6600" marB="0" anchor="b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0.932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0" marR="6600" marT="6600" marB="0" anchor="b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0.954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0" marR="6600" marT="6600" marB="0" anchor="b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0.925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0" marR="6600" marT="6600" marB="0" anchor="b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0.8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0" marR="6600" marT="6600" marB="0" anchor="b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0.769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0" marR="6600" marT="6600" marB="0" anchor="b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0.833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0" marR="6600" marT="6600" marB="0" anchor="b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0.8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0" marR="6600" marT="6600" marB="0" anchor="b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CV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0" marR="6600" marT="6600" marB="0" anchor="b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143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0" marR="6600" marT="6600" marB="0" anchor="b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(1, 2)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0" marR="6600" marT="6600" marB="0" anchor="b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Yes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0" marR="6600" marT="6600" marB="0" anchor="b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0.8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0" marR="6600" marT="6600" marB="0" anchor="b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0.2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0" marR="6600" marT="6600" marB="0" anchor="b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4561219"/>
                  </a:ext>
                </a:extLst>
              </a:tr>
              <a:tr h="20343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0" marR="6600" marT="6600" marB="0" anchor="b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Logistic R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0" marR="6600" marT="6600" marB="0" anchor="b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0.96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0" marR="6600" marT="6600" marB="0" anchor="b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0.958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0" marR="6600" marT="6600" marB="0" anchor="b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0.968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0" marR="6600" marT="6600" marB="0" anchor="b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0.956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0" marR="6600" marT="6600" marB="0" anchor="b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0.84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0" marR="6600" marT="6600" marB="0" anchor="b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0.846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0" marR="6600" marT="6600" marB="0" anchor="b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0.846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0" marR="6600" marT="6600" marB="0" anchor="b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0.846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0" marR="6600" marT="6600" marB="0" anchor="b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TV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0" marR="6600" marT="6600" marB="0" anchor="b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383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0" marR="6600" marT="6600" marB="0" anchor="b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(1, 2)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0" marR="6600" marT="6600" marB="0" anchor="b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Yes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0" marR="6600" marT="6600" marB="0" anchor="b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0.8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0" marR="6600" marT="6600" marB="0" anchor="b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0.1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0" marR="6600" marT="6600" marB="0" anchor="b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1998416"/>
                  </a:ext>
                </a:extLst>
              </a:tr>
              <a:tr h="20343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solidFill>
                            <a:srgbClr val="FF1DF3"/>
                          </a:solidFill>
                          <a:effectLst/>
                        </a:rPr>
                        <a:t>14</a:t>
                      </a:r>
                      <a:endParaRPr lang="en-US" sz="2000" b="0" i="0" u="none" strike="noStrike">
                        <a:solidFill>
                          <a:srgbClr val="FF1DF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0" marR="6600" marT="6600" marB="0" anchor="b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rgbClr val="FF1DF3"/>
                          </a:solidFill>
                          <a:effectLst/>
                        </a:rPr>
                        <a:t>Logistic R</a:t>
                      </a:r>
                      <a:endParaRPr lang="en-US" sz="2000" b="0" i="0" u="none" strike="noStrike" dirty="0">
                        <a:solidFill>
                          <a:srgbClr val="FF1DF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0" marR="6600" marT="6600" marB="0" anchor="b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solidFill>
                            <a:srgbClr val="FF1DF3"/>
                          </a:solidFill>
                          <a:effectLst/>
                        </a:rPr>
                        <a:t>0.951</a:t>
                      </a:r>
                      <a:endParaRPr lang="en-US" sz="2000" b="0" i="0" u="none" strike="noStrike">
                        <a:solidFill>
                          <a:srgbClr val="FF1DF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0" marR="6600" marT="6600" marB="0" anchor="b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solidFill>
                            <a:srgbClr val="FF1DF3"/>
                          </a:solidFill>
                          <a:effectLst/>
                        </a:rPr>
                        <a:t>0.944</a:t>
                      </a:r>
                      <a:endParaRPr lang="en-US" sz="2000" b="0" i="0" u="none" strike="noStrike">
                        <a:solidFill>
                          <a:srgbClr val="FF1DF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0" marR="6600" marT="6600" marB="0" anchor="b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solidFill>
                            <a:srgbClr val="FF1DF3"/>
                          </a:solidFill>
                          <a:effectLst/>
                        </a:rPr>
                        <a:t>0.961</a:t>
                      </a:r>
                      <a:endParaRPr lang="en-US" sz="2000" b="0" i="0" u="none" strike="noStrike">
                        <a:solidFill>
                          <a:srgbClr val="FF1DF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0" marR="6600" marT="6600" marB="0" anchor="b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solidFill>
                            <a:srgbClr val="FF1DF3"/>
                          </a:solidFill>
                          <a:effectLst/>
                        </a:rPr>
                        <a:t>0.939</a:t>
                      </a:r>
                      <a:endParaRPr lang="en-US" sz="2000" b="0" i="0" u="none" strike="noStrike">
                        <a:solidFill>
                          <a:srgbClr val="FF1DF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0" marR="6600" marT="6600" marB="0" anchor="b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solidFill>
                            <a:srgbClr val="FF1DF3"/>
                          </a:solidFill>
                          <a:effectLst/>
                        </a:rPr>
                        <a:t>0.92</a:t>
                      </a:r>
                      <a:endParaRPr lang="en-US" sz="2000" b="0" i="0" u="none" strike="noStrike">
                        <a:solidFill>
                          <a:srgbClr val="FF1DF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0" marR="6600" marT="6600" marB="0" anchor="b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solidFill>
                            <a:srgbClr val="FF1DF3"/>
                          </a:solidFill>
                          <a:effectLst/>
                        </a:rPr>
                        <a:t>0.923</a:t>
                      </a:r>
                      <a:endParaRPr lang="en-US" sz="2000" b="0" i="0" u="none" strike="noStrike">
                        <a:solidFill>
                          <a:srgbClr val="FF1DF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0" marR="6600" marT="6600" marB="0" anchor="b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solidFill>
                            <a:srgbClr val="FF1DF3"/>
                          </a:solidFill>
                          <a:effectLst/>
                        </a:rPr>
                        <a:t>0.923</a:t>
                      </a:r>
                      <a:endParaRPr lang="en-US" sz="2000" b="0" i="0" u="none" strike="noStrike">
                        <a:solidFill>
                          <a:srgbClr val="FF1DF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0" marR="6600" marT="6600" marB="0" anchor="b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solidFill>
                            <a:srgbClr val="FF1DF3"/>
                          </a:solidFill>
                          <a:effectLst/>
                        </a:rPr>
                        <a:t>0.923</a:t>
                      </a:r>
                      <a:endParaRPr lang="en-US" sz="2000" b="0" i="0" u="none" strike="noStrike">
                        <a:solidFill>
                          <a:srgbClr val="FF1DF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0" marR="6600" marT="6600" marB="0" anchor="b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rgbClr val="FF1DF3"/>
                          </a:solidFill>
                          <a:effectLst/>
                        </a:rPr>
                        <a:t>TV</a:t>
                      </a:r>
                      <a:endParaRPr lang="en-US" sz="2000" b="0" i="0" u="none" strike="noStrike" dirty="0">
                        <a:solidFill>
                          <a:srgbClr val="FF1DF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0" marR="6600" marT="6600" marB="0" anchor="b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rgbClr val="FF1DF3"/>
                          </a:solidFill>
                          <a:effectLst/>
                        </a:rPr>
                        <a:t>292</a:t>
                      </a:r>
                      <a:endParaRPr lang="en-US" sz="2000" b="0" i="0" u="none" strike="noStrike" dirty="0">
                        <a:solidFill>
                          <a:srgbClr val="FF1DF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0" marR="6600" marT="6600" marB="0" anchor="b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solidFill>
                            <a:srgbClr val="FF1DF3"/>
                          </a:solidFill>
                          <a:effectLst/>
                        </a:rPr>
                        <a:t>(1, 1)</a:t>
                      </a:r>
                      <a:endParaRPr lang="en-US" sz="2000" b="0" i="0" u="none" strike="noStrike">
                        <a:solidFill>
                          <a:srgbClr val="FF1DF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0" marR="6600" marT="6600" marB="0" anchor="b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solidFill>
                            <a:srgbClr val="FF1DF3"/>
                          </a:solidFill>
                          <a:effectLst/>
                        </a:rPr>
                        <a:t>Yes</a:t>
                      </a:r>
                      <a:endParaRPr lang="en-US" sz="2000" b="0" i="0" u="none" strike="noStrike">
                        <a:solidFill>
                          <a:srgbClr val="FF1DF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0" marR="6600" marT="6600" marB="0" anchor="b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solidFill>
                            <a:srgbClr val="FF1DF3"/>
                          </a:solidFill>
                          <a:effectLst/>
                        </a:rPr>
                        <a:t>0.8</a:t>
                      </a:r>
                      <a:endParaRPr lang="en-US" sz="2000" b="0" i="0" u="none" strike="noStrike">
                        <a:solidFill>
                          <a:srgbClr val="FF1DF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0" marR="6600" marT="6600" marB="0" anchor="b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rgbClr val="FF1DF3"/>
                          </a:solidFill>
                          <a:effectLst/>
                        </a:rPr>
                        <a:t>0.1</a:t>
                      </a:r>
                      <a:endParaRPr lang="en-US" sz="2000" b="0" i="0" u="none" strike="noStrike" dirty="0">
                        <a:solidFill>
                          <a:srgbClr val="FF1DF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0" marR="6600" marT="6600" marB="0" anchor="b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8344965"/>
                  </a:ext>
                </a:extLst>
              </a:tr>
              <a:tr h="20343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15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0" marR="6600" marT="6600" marB="0" anchor="b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Logistic R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0" marR="6600" marT="6600" marB="0" anchor="b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0.956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0" marR="6600" marT="6600" marB="0" anchor="b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0.952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0" marR="6600" marT="6600" marB="0" anchor="b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0.964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0" marR="6600" marT="6600" marB="0" anchor="b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0.95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0" marR="6600" marT="6600" marB="0" anchor="b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0.88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0" marR="6600" marT="6600" marB="0" anchor="b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0.846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0" marR="6600" marT="6600" marB="0" anchor="b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0.917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0" marR="6600" marT="6600" marB="0" anchor="b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0.88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0" marR="6600" marT="6600" marB="0" anchor="b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TV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0" marR="6600" marT="6600" marB="0" anchor="b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300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0" marR="6600" marT="6600" marB="0" anchor="b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(1, 1)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0" marR="6600" marT="6600" marB="0" anchor="b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Yes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0" marR="6600" marT="6600" marB="0" anchor="b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0" marR="6600" marT="6600" marB="0" anchor="b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0.1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0" marR="6600" marT="6600" marB="0" anchor="b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712326"/>
                  </a:ext>
                </a:extLst>
              </a:tr>
              <a:tr h="20343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solidFill>
                            <a:srgbClr val="FFFF00"/>
                          </a:solidFill>
                          <a:effectLst/>
                        </a:rPr>
                        <a:t>16</a:t>
                      </a:r>
                      <a:endParaRPr lang="en-US" sz="2000" b="0" i="0" u="none" strike="noStrike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0" marR="6600" marT="6600" marB="0" anchor="b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rgbClr val="FFFF00"/>
                          </a:solidFill>
                          <a:effectLst/>
                        </a:rPr>
                        <a:t>Logistic R</a:t>
                      </a:r>
                      <a:endParaRPr lang="en-US" sz="2000" b="0" i="0" u="none" strike="noStrike" dirty="0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0" marR="6600" marT="6600" marB="0" anchor="b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solidFill>
                            <a:srgbClr val="FFFF00"/>
                          </a:solidFill>
                          <a:effectLst/>
                        </a:rPr>
                        <a:t>0.972</a:t>
                      </a:r>
                      <a:endParaRPr lang="en-US" sz="2000" b="0" i="0" u="none" strike="noStrike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0" marR="6600" marT="6600" marB="0" anchor="b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solidFill>
                            <a:srgbClr val="FFFF00"/>
                          </a:solidFill>
                          <a:effectLst/>
                        </a:rPr>
                        <a:t>0.971</a:t>
                      </a:r>
                      <a:endParaRPr lang="en-US" sz="2000" b="0" i="0" u="none" strike="noStrike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0" marR="6600" marT="6600" marB="0" anchor="b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solidFill>
                            <a:srgbClr val="FFFF00"/>
                          </a:solidFill>
                          <a:effectLst/>
                        </a:rPr>
                        <a:t>0.979</a:t>
                      </a:r>
                      <a:endParaRPr lang="en-US" sz="2000" b="0" i="0" u="none" strike="noStrike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0" marR="6600" marT="6600" marB="0" anchor="b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solidFill>
                            <a:srgbClr val="FFFF00"/>
                          </a:solidFill>
                          <a:effectLst/>
                        </a:rPr>
                        <a:t>0.968</a:t>
                      </a:r>
                      <a:endParaRPr lang="en-US" sz="2000" b="0" i="0" u="none" strike="noStrike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0" marR="6600" marT="6600" marB="0" anchor="b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solidFill>
                            <a:srgbClr val="FFFF00"/>
                          </a:solidFill>
                          <a:effectLst/>
                        </a:rPr>
                        <a:t>0.92</a:t>
                      </a:r>
                      <a:endParaRPr lang="en-US" sz="2000" b="0" i="0" u="none" strike="noStrike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0" marR="6600" marT="6600" marB="0" anchor="b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solidFill>
                            <a:srgbClr val="FFFF00"/>
                          </a:solidFill>
                          <a:effectLst/>
                        </a:rPr>
                        <a:t>0.846</a:t>
                      </a:r>
                      <a:endParaRPr lang="en-US" sz="2000" b="0" i="0" u="none" strike="noStrike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0" marR="6600" marT="6600" marB="0" anchor="b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solidFill>
                            <a:srgbClr val="FFFF00"/>
                          </a:solidFill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0" marR="6600" marT="6600" marB="0" anchor="b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solidFill>
                            <a:srgbClr val="FFFF00"/>
                          </a:solidFill>
                          <a:effectLst/>
                        </a:rPr>
                        <a:t>0.917</a:t>
                      </a:r>
                      <a:endParaRPr lang="en-US" sz="2000" b="0" i="0" u="none" strike="noStrike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0" marR="6600" marT="6600" marB="0" anchor="b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rgbClr val="FFFF00"/>
                          </a:solidFill>
                          <a:effectLst/>
                        </a:rPr>
                        <a:t>TV</a:t>
                      </a:r>
                      <a:endParaRPr lang="en-US" sz="2000" b="0" i="0" u="none" strike="noStrike" dirty="0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0" marR="6600" marT="6600" marB="0" anchor="b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rgbClr val="FFFF00"/>
                          </a:solidFill>
                          <a:effectLst/>
                        </a:rPr>
                        <a:t>109537</a:t>
                      </a:r>
                      <a:endParaRPr lang="en-US" sz="2000" b="0" i="0" u="none" strike="noStrike" dirty="0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0" marR="6600" marT="6600" marB="0" anchor="b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solidFill>
                            <a:srgbClr val="FFFF00"/>
                          </a:solidFill>
                          <a:effectLst/>
                        </a:rPr>
                        <a:t>(1, 1)</a:t>
                      </a:r>
                      <a:endParaRPr lang="en-US" sz="2000" b="0" i="0" u="none" strike="noStrike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0" marR="6600" marT="6600" marB="0" anchor="b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solidFill>
                            <a:srgbClr val="FFFF00"/>
                          </a:solidFill>
                          <a:effectLst/>
                        </a:rPr>
                        <a:t>Yes</a:t>
                      </a:r>
                      <a:endParaRPr lang="en-US" sz="2000" b="0" i="0" u="none" strike="noStrike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0" marR="6600" marT="6600" marB="0" anchor="b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rgbClr val="FFFF00"/>
                          </a:solidFill>
                          <a:effectLst/>
                        </a:rPr>
                        <a:t>0.8</a:t>
                      </a:r>
                      <a:endParaRPr lang="en-US" sz="2000" b="0" i="0" u="none" strike="noStrike" dirty="0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0" marR="6600" marT="6600" marB="0" anchor="b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0" marR="6600" marT="6600" marB="0" anchor="b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42480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solidFill>
                            <a:srgbClr val="FFFF00"/>
                          </a:solidFill>
                          <a:effectLst/>
                        </a:rPr>
                        <a:t>17</a:t>
                      </a:r>
                      <a:endParaRPr lang="en-US" sz="2000" b="0" i="0" u="none" strike="noStrike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0" marR="6600" marT="6600" marB="0" anchor="b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rgbClr val="FFFF00"/>
                          </a:solidFill>
                          <a:effectLst/>
                        </a:rPr>
                        <a:t>Logistic R</a:t>
                      </a:r>
                      <a:endParaRPr lang="en-US" sz="2000" b="0" i="0" u="none" strike="noStrike" dirty="0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0" marR="6600" marT="6600" marB="0" anchor="b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solidFill>
                            <a:srgbClr val="FFFF00"/>
                          </a:solidFill>
                          <a:effectLst/>
                        </a:rPr>
                        <a:t>0.973</a:t>
                      </a:r>
                      <a:endParaRPr lang="en-US" sz="2000" b="0" i="0" u="none" strike="noStrike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0" marR="6600" marT="6600" marB="0" anchor="b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solidFill>
                            <a:srgbClr val="FFFF00"/>
                          </a:solidFill>
                          <a:effectLst/>
                        </a:rPr>
                        <a:t>0.971</a:t>
                      </a:r>
                      <a:endParaRPr lang="en-US" sz="2000" b="0" i="0" u="none" strike="noStrike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0" marR="6600" marT="6600" marB="0" anchor="b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solidFill>
                            <a:srgbClr val="FFFF00"/>
                          </a:solidFill>
                          <a:effectLst/>
                        </a:rPr>
                        <a:t>0.977</a:t>
                      </a:r>
                      <a:endParaRPr lang="en-US" sz="2000" b="0" i="0" u="none" strike="noStrike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0" marR="6600" marT="6600" marB="0" anchor="b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solidFill>
                            <a:srgbClr val="FFFF00"/>
                          </a:solidFill>
                          <a:effectLst/>
                        </a:rPr>
                        <a:t>0.97</a:t>
                      </a:r>
                      <a:endParaRPr lang="en-US" sz="2000" b="0" i="0" u="none" strike="noStrike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0" marR="6600" marT="6600" marB="0" anchor="b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solidFill>
                            <a:srgbClr val="FFFF00"/>
                          </a:solidFill>
                          <a:effectLst/>
                        </a:rPr>
                        <a:t>0.92</a:t>
                      </a:r>
                      <a:endParaRPr lang="en-US" sz="2000" b="0" i="0" u="none" strike="noStrike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0" marR="6600" marT="6600" marB="0" anchor="b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solidFill>
                            <a:srgbClr val="FFFF00"/>
                          </a:solidFill>
                          <a:effectLst/>
                        </a:rPr>
                        <a:t>0.846</a:t>
                      </a:r>
                      <a:endParaRPr lang="en-US" sz="2000" b="0" i="0" u="none" strike="noStrike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0" marR="6600" marT="6600" marB="0" anchor="b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solidFill>
                            <a:srgbClr val="FFFF00"/>
                          </a:solidFill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0" marR="6600" marT="6600" marB="0" anchor="b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solidFill>
                            <a:srgbClr val="FFFF00"/>
                          </a:solidFill>
                          <a:effectLst/>
                        </a:rPr>
                        <a:t>0.917</a:t>
                      </a:r>
                      <a:endParaRPr lang="en-US" sz="2000" b="0" i="0" u="none" strike="noStrike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0" marR="6600" marT="6600" marB="0" anchor="b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rgbClr val="FFFF00"/>
                          </a:solidFill>
                          <a:effectLst/>
                        </a:rPr>
                        <a:t>TV</a:t>
                      </a:r>
                      <a:endParaRPr lang="en-US" sz="2000" b="0" i="0" u="none" strike="noStrike" dirty="0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0" marR="6600" marT="6600" marB="0" anchor="b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rgbClr val="FFFF00"/>
                          </a:solidFill>
                          <a:effectLst/>
                        </a:rPr>
                        <a:t>109545</a:t>
                      </a:r>
                      <a:endParaRPr lang="en-US" sz="2000" b="0" i="0" u="none" strike="noStrike" dirty="0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0" marR="6600" marT="6600" marB="0" anchor="b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solidFill>
                            <a:srgbClr val="FFFF00"/>
                          </a:solidFill>
                          <a:effectLst/>
                        </a:rPr>
                        <a:t>(1, 1)</a:t>
                      </a:r>
                      <a:endParaRPr lang="en-US" sz="2000" b="0" i="0" u="none" strike="noStrike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0" marR="6600" marT="6600" marB="0" anchor="b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solidFill>
                            <a:srgbClr val="FFFF00"/>
                          </a:solidFill>
                          <a:effectLst/>
                        </a:rPr>
                        <a:t>Yes</a:t>
                      </a:r>
                      <a:endParaRPr lang="en-US" sz="2000" b="0" i="0" u="none" strike="noStrike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0" marR="6600" marT="6600" marB="0" anchor="b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0" marR="6600" marT="6600" marB="0" anchor="b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0" marR="6600" marT="6600" marB="0" anchor="b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4821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D07DA86-D3EE-8E63-56A7-69D4CF630D22}"/>
              </a:ext>
            </a:extLst>
          </p:cNvPr>
          <p:cNvSpPr txBox="1"/>
          <p:nvPr/>
        </p:nvSpPr>
        <p:spPr>
          <a:xfrm>
            <a:off x="0" y="6045373"/>
            <a:ext cx="62209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Note: CV: </a:t>
            </a:r>
            <a:r>
              <a:rPr lang="en-US" sz="2400" dirty="0" err="1"/>
              <a:t>CountVectorizer</a:t>
            </a:r>
            <a:r>
              <a:rPr lang="en-US" sz="2400" dirty="0"/>
              <a:t>(), </a:t>
            </a:r>
            <a:r>
              <a:rPr lang="en-US" sz="2400" dirty="0" err="1"/>
              <a:t>TV:TfidfVectorizer</a:t>
            </a:r>
            <a:r>
              <a:rPr lang="en-US" sz="24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7450863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1" name="Isosceles Triangle 60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Isosceles Triangle 62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4D02EF0-9656-1AE5-82BD-C118A32C01F3}"/>
              </a:ext>
            </a:extLst>
          </p:cNvPr>
          <p:cNvSpPr txBox="1"/>
          <p:nvPr/>
        </p:nvSpPr>
        <p:spPr>
          <a:xfrm>
            <a:off x="-2" y="292321"/>
            <a:ext cx="7493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Best Model Confusion Matrix on Test Set</a:t>
            </a:r>
          </a:p>
        </p:txBody>
      </p:sp>
      <p:pic>
        <p:nvPicPr>
          <p:cNvPr id="12" name="Picture 11" descr="A colorful squares with text&#10;&#10;Description automatically generated">
            <a:extLst>
              <a:ext uri="{FF2B5EF4-FFF2-40B4-BE49-F238E27FC236}">
                <a16:creationId xmlns:a16="http://schemas.microsoft.com/office/drawing/2014/main" id="{39395A10-14F7-17AA-A6E6-66A277B98E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9663" y="1153183"/>
            <a:ext cx="7493000" cy="539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546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1" name="Isosceles Triangle 60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Isosceles Triangle 62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4D02EF0-9656-1AE5-82BD-C118A32C01F3}"/>
              </a:ext>
            </a:extLst>
          </p:cNvPr>
          <p:cNvSpPr txBox="1"/>
          <p:nvPr/>
        </p:nvSpPr>
        <p:spPr>
          <a:xfrm>
            <a:off x="-2" y="292321"/>
            <a:ext cx="78698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High Coefficients Vectors for Real News Classification</a:t>
            </a: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87D22EB7-1F07-D778-ACE0-E9CAB76648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197" y="1713934"/>
            <a:ext cx="11415605" cy="3746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2613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1" name="Isosceles Triangle 60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Isosceles Triangle 62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4D02EF0-9656-1AE5-82BD-C118A32C01F3}"/>
              </a:ext>
            </a:extLst>
          </p:cNvPr>
          <p:cNvSpPr txBox="1"/>
          <p:nvPr/>
        </p:nvSpPr>
        <p:spPr>
          <a:xfrm>
            <a:off x="-2" y="292321"/>
            <a:ext cx="78698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High Coefficients Vectors for Fake News Classification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019A90B3-720A-36BC-8DB3-59CF0C677B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886" y="1800127"/>
            <a:ext cx="11300228" cy="3691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2704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A653A5B-2212-FCB8-57EF-A6C60D55B7BF}"/>
              </a:ext>
            </a:extLst>
          </p:cNvPr>
          <p:cNvSpPr txBox="1"/>
          <p:nvPr/>
        </p:nvSpPr>
        <p:spPr>
          <a:xfrm>
            <a:off x="15240" y="304289"/>
            <a:ext cx="20116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Conclusion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F5234E1-5B5B-222C-11C0-838FCA7DAC73}"/>
              </a:ext>
            </a:extLst>
          </p:cNvPr>
          <p:cNvSpPr txBox="1"/>
          <p:nvPr/>
        </p:nvSpPr>
        <p:spPr>
          <a:xfrm>
            <a:off x="55975" y="1265995"/>
            <a:ext cx="11906175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marR="0" indent="-51435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US" sz="2800" dirty="0">
                <a:effectLst/>
                <a:ea typeface="Arial" panose="020B0604020202020204" pitchFamily="34" charset="0"/>
              </a:rPr>
              <a:t>Two modeling methods were used for this project. Method_2 performs better than Method_1 overall, which makes sense, means natural language processing method can be generalized better.</a:t>
            </a:r>
          </a:p>
          <a:p>
            <a:pPr marL="514350" marR="0" indent="-51435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US" sz="2800" dirty="0">
                <a:effectLst/>
                <a:ea typeface="SimSun" panose="02010600030101010101" pitchFamily="2" charset="-122"/>
              </a:rPr>
              <a:t>It is very difficult to decide better one from </a:t>
            </a:r>
            <a:r>
              <a:rPr lang="en-US" sz="2800" dirty="0" err="1">
                <a:effectLst/>
                <a:ea typeface="SimSun" panose="02010600030101010101" pitchFamily="2" charset="-122"/>
              </a:rPr>
              <a:t>CountVectorizer</a:t>
            </a:r>
            <a:r>
              <a:rPr lang="en-US" sz="2800" dirty="0">
                <a:effectLst/>
                <a:ea typeface="SimSun" panose="02010600030101010101" pitchFamily="2" charset="-122"/>
              </a:rPr>
              <a:t> and </a:t>
            </a:r>
            <a:r>
              <a:rPr lang="en-US" sz="2800" dirty="0" err="1">
                <a:effectLst/>
                <a:ea typeface="SimSun" panose="02010600030101010101" pitchFamily="2" charset="-122"/>
              </a:rPr>
              <a:t>TfidfVectorizer</a:t>
            </a:r>
            <a:r>
              <a:rPr lang="en-US" sz="2800" dirty="0">
                <a:effectLst/>
                <a:ea typeface="SimSun" panose="02010600030101010101" pitchFamily="2" charset="-122"/>
              </a:rPr>
              <a:t>.</a:t>
            </a:r>
          </a:p>
          <a:p>
            <a:pPr marL="514350" marR="0" indent="-51435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US" sz="2800" dirty="0">
                <a:ea typeface="SimSun" panose="02010600030101010101" pitchFamily="2" charset="-122"/>
              </a:rPr>
              <a:t>T</a:t>
            </a:r>
            <a:r>
              <a:rPr lang="en-US" sz="2800" dirty="0">
                <a:effectLst/>
                <a:ea typeface="SimSun" panose="02010600030101010101" pitchFamily="2" charset="-122"/>
              </a:rPr>
              <a:t>he top 6 vectors for determining real news are: Wednesday, Thursday, Tuesday, Friday, Monday, said. </a:t>
            </a:r>
          </a:p>
          <a:p>
            <a:pPr marL="514350" marR="0" indent="-51435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US" sz="2800" dirty="0">
                <a:effectLst/>
                <a:ea typeface="SimSun" panose="02010600030101010101" pitchFamily="2" charset="-122"/>
              </a:rPr>
              <a:t>The top 6 vectors for determining fake news are: just, this, these, even, Hillary, us.</a:t>
            </a:r>
          </a:p>
          <a:p>
            <a:pPr marL="457200" marR="0" indent="-45720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US" sz="2800" dirty="0">
                <a:effectLst/>
                <a:ea typeface="SimSun" panose="02010600030101010101" pitchFamily="2" charset="-122"/>
              </a:rPr>
              <a:t>Using </a:t>
            </a:r>
            <a:r>
              <a:rPr lang="en-US" sz="2800" dirty="0" err="1">
                <a:effectLst/>
                <a:ea typeface="SimSun" panose="02010600030101010101" pitchFamily="2" charset="-122"/>
              </a:rPr>
              <a:t>CountVectorizer</a:t>
            </a:r>
            <a:r>
              <a:rPr lang="en-US" sz="2800" dirty="0">
                <a:effectLst/>
                <a:ea typeface="SimSun" panose="02010600030101010101" pitchFamily="2" charset="-122"/>
              </a:rPr>
              <a:t> and </a:t>
            </a:r>
            <a:r>
              <a:rPr lang="en-US" sz="2800" dirty="0" err="1">
                <a:effectLst/>
                <a:ea typeface="SimSun" panose="02010600030101010101" pitchFamily="2" charset="-122"/>
              </a:rPr>
              <a:t>TfidfVectorizer</a:t>
            </a:r>
            <a:r>
              <a:rPr lang="en-US" sz="2800" dirty="0">
                <a:effectLst/>
                <a:ea typeface="SimSun" panose="02010600030101010101" pitchFamily="2" charset="-122"/>
              </a:rPr>
              <a:t> with different parameters didn’t change these high coefficient vectors much.</a:t>
            </a:r>
          </a:p>
        </p:txBody>
      </p:sp>
    </p:spTree>
    <p:extLst>
      <p:ext uri="{BB962C8B-B14F-4D97-AF65-F5344CB8AC3E}">
        <p14:creationId xmlns:p14="http://schemas.microsoft.com/office/powerpoint/2010/main" val="20106324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A653A5B-2212-FCB8-57EF-A6C60D55B7BF}"/>
              </a:ext>
            </a:extLst>
          </p:cNvPr>
          <p:cNvSpPr txBox="1"/>
          <p:nvPr/>
        </p:nvSpPr>
        <p:spPr>
          <a:xfrm>
            <a:off x="15240" y="304289"/>
            <a:ext cx="20116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Future Work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F5234E1-5B5B-222C-11C0-838FCA7DAC73}"/>
              </a:ext>
            </a:extLst>
          </p:cNvPr>
          <p:cNvSpPr txBox="1"/>
          <p:nvPr/>
        </p:nvSpPr>
        <p:spPr>
          <a:xfrm>
            <a:off x="15240" y="1205372"/>
            <a:ext cx="12176760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indent="-457200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US" sz="2800" dirty="0">
                <a:effectLst/>
                <a:ea typeface="Arial" panose="020B0604020202020204" pitchFamily="34" charset="0"/>
              </a:rPr>
              <a:t>Try other vectorize methods using packages like spacy, genism, </a:t>
            </a:r>
            <a:r>
              <a:rPr lang="en-US" sz="2800" dirty="0" err="1">
                <a:effectLst/>
                <a:ea typeface="Arial" panose="020B0604020202020204" pitchFamily="34" charset="0"/>
              </a:rPr>
              <a:t>sentence_transformer</a:t>
            </a:r>
            <a:r>
              <a:rPr lang="en-US" sz="2800" dirty="0">
                <a:effectLst/>
                <a:ea typeface="Arial" panose="020B0604020202020204" pitchFamily="34" charset="0"/>
              </a:rPr>
              <a:t> etc.</a:t>
            </a:r>
          </a:p>
          <a:p>
            <a:pPr marL="457200" marR="0" indent="-457200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US" sz="2800" dirty="0">
                <a:effectLst/>
                <a:ea typeface="Arial" panose="020B0604020202020204" pitchFamily="34" charset="0"/>
              </a:rPr>
              <a:t>spacy vector, word2vec, doc2vec and </a:t>
            </a:r>
            <a:r>
              <a:rPr lang="en-US" sz="2800" dirty="0" err="1">
                <a:effectLst/>
                <a:ea typeface="Arial" panose="020B0604020202020204" pitchFamily="34" charset="0"/>
              </a:rPr>
              <a:t>sentence_transformer</a:t>
            </a:r>
            <a:r>
              <a:rPr lang="en-US" sz="2800" dirty="0">
                <a:ea typeface="Arial" panose="020B0604020202020204" pitchFamily="34" charset="0"/>
              </a:rPr>
              <a:t>.</a:t>
            </a:r>
          </a:p>
          <a:p>
            <a:pPr marL="457200" marR="0" indent="-457200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US" sz="2800" dirty="0">
                <a:effectLst/>
                <a:ea typeface="Arial" panose="020B0604020202020204" pitchFamily="34" charset="0"/>
              </a:rPr>
              <a:t>All these four methods work differently as </a:t>
            </a:r>
            <a:r>
              <a:rPr lang="en-US" sz="2800" dirty="0" err="1">
                <a:effectLst/>
                <a:ea typeface="Arial" panose="020B0604020202020204" pitchFamily="34" charset="0"/>
              </a:rPr>
              <a:t>CountVectorizer</a:t>
            </a:r>
            <a:r>
              <a:rPr lang="en-US" sz="2800" dirty="0">
                <a:effectLst/>
                <a:ea typeface="Arial" panose="020B0604020202020204" pitchFamily="34" charset="0"/>
              </a:rPr>
              <a:t> and </a:t>
            </a:r>
            <a:r>
              <a:rPr lang="en-US" sz="2800" dirty="0" err="1">
                <a:effectLst/>
                <a:ea typeface="Arial" panose="020B0604020202020204" pitchFamily="34" charset="0"/>
              </a:rPr>
              <a:t>TfidfVectorizer</a:t>
            </a:r>
            <a:r>
              <a:rPr lang="en-US" sz="2800" dirty="0">
                <a:effectLst/>
                <a:ea typeface="Arial" panose="020B0604020202020204" pitchFamily="34" charset="0"/>
              </a:rPr>
              <a:t>. In </a:t>
            </a:r>
            <a:r>
              <a:rPr lang="en-US" sz="2800" dirty="0" err="1">
                <a:effectLst/>
                <a:ea typeface="Arial" panose="020B0604020202020204" pitchFamily="34" charset="0"/>
              </a:rPr>
              <a:t>CountVectorizer</a:t>
            </a:r>
            <a:r>
              <a:rPr lang="en-US" sz="2800" dirty="0">
                <a:effectLst/>
                <a:ea typeface="Arial" panose="020B0604020202020204" pitchFamily="34" charset="0"/>
              </a:rPr>
              <a:t> and </a:t>
            </a:r>
            <a:r>
              <a:rPr lang="en-US" sz="2800" dirty="0" err="1">
                <a:effectLst/>
                <a:ea typeface="Arial" panose="020B0604020202020204" pitchFamily="34" charset="0"/>
              </a:rPr>
              <a:t>TfidfVectorizer</a:t>
            </a:r>
            <a:r>
              <a:rPr lang="en-US" sz="2800" dirty="0">
                <a:effectLst/>
                <a:ea typeface="Arial" panose="020B0604020202020204" pitchFamily="34" charset="0"/>
              </a:rPr>
              <a:t>, each vector corresponds to a unique word in the vocabulary. Therefore, interpreting the logistic regression coefficients is straightforward. However, with spacy, word2vec, doc2vec and BERT embeddings, each vector captures complex relationships and context-dependent information from the text. Interpreting the coefficients becomes more challenging because each dimension does not  directly correspond to a word.</a:t>
            </a:r>
          </a:p>
        </p:txBody>
      </p:sp>
    </p:spTree>
    <p:extLst>
      <p:ext uri="{BB962C8B-B14F-4D97-AF65-F5344CB8AC3E}">
        <p14:creationId xmlns:p14="http://schemas.microsoft.com/office/powerpoint/2010/main" val="1385249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7" name="Rectangle 126">
            <a:extLst>
              <a:ext uri="{FF2B5EF4-FFF2-40B4-BE49-F238E27FC236}">
                <a16:creationId xmlns:a16="http://schemas.microsoft.com/office/drawing/2014/main" id="{84ECDE7A-6944-466D-8FFE-149A29BA6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9" name="Rectangle 128">
            <a:extLst>
              <a:ext uri="{FF2B5EF4-FFF2-40B4-BE49-F238E27FC236}">
                <a16:creationId xmlns:a16="http://schemas.microsoft.com/office/drawing/2014/main" id="{B3420082-9415-44EC-802E-C77D71D59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1" name="Rectangle 130">
            <a:extLst>
              <a:ext uri="{FF2B5EF4-FFF2-40B4-BE49-F238E27FC236}">
                <a16:creationId xmlns:a16="http://schemas.microsoft.com/office/drawing/2014/main" id="{55A52C45-1FCB-4636-A80F-2849B8226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13BCC05-DB6B-ECEE-BCED-9E9EEF642EA4}"/>
              </a:ext>
            </a:extLst>
          </p:cNvPr>
          <p:cNvSpPr txBox="1"/>
          <p:nvPr/>
        </p:nvSpPr>
        <p:spPr>
          <a:xfrm>
            <a:off x="1115568" y="548640"/>
            <a:ext cx="10168128" cy="11795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dirty="0">
                <a:latin typeface="+mj-lt"/>
                <a:ea typeface="+mj-ea"/>
                <a:cs typeface="+mj-cs"/>
              </a:rPr>
              <a:t>Introduction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768EB4DD-3704-43AD-92B3-C4E0C6EA9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7079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 descr="A hand holding blocks with letters on them&#10;&#10;Description automatically generated">
            <a:extLst>
              <a:ext uri="{FF2B5EF4-FFF2-40B4-BE49-F238E27FC236}">
                <a16:creationId xmlns:a16="http://schemas.microsoft.com/office/drawing/2014/main" id="{C080CB5E-6565-720F-540E-AF926F8FB66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0"/>
          <a:stretch/>
        </p:blipFill>
        <p:spPr>
          <a:xfrm>
            <a:off x="908304" y="2478024"/>
            <a:ext cx="6009855" cy="3694176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ADC89E0D-5670-3271-D5DF-B9856BF8739D}"/>
              </a:ext>
            </a:extLst>
          </p:cNvPr>
          <p:cNvSpPr txBox="1"/>
          <p:nvPr/>
        </p:nvSpPr>
        <p:spPr>
          <a:xfrm>
            <a:off x="7618958" y="2782416"/>
            <a:ext cx="3872243" cy="308539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342900" marR="0" indent="-22860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</a:rPr>
              <a:t>This project aims to develop a robust binary classification model to distinguish between fake news and real news articles. </a:t>
            </a:r>
          </a:p>
          <a:p>
            <a:pPr marL="342900" marR="0" indent="-22860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Using traditional machine learning method and NLP method and compare these two methods</a:t>
            </a:r>
            <a:endParaRPr lang="en-US" sz="2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897811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7" name="Rectangle 126">
            <a:extLst>
              <a:ext uri="{FF2B5EF4-FFF2-40B4-BE49-F238E27FC236}">
                <a16:creationId xmlns:a16="http://schemas.microsoft.com/office/drawing/2014/main" id="{84ECDE7A-6944-466D-8FFE-149A29BA6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9" name="Rectangle 128">
            <a:extLst>
              <a:ext uri="{FF2B5EF4-FFF2-40B4-BE49-F238E27FC236}">
                <a16:creationId xmlns:a16="http://schemas.microsoft.com/office/drawing/2014/main" id="{B3420082-9415-44EC-802E-C77D71D59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1" name="Rectangle 130">
            <a:extLst>
              <a:ext uri="{FF2B5EF4-FFF2-40B4-BE49-F238E27FC236}">
                <a16:creationId xmlns:a16="http://schemas.microsoft.com/office/drawing/2014/main" id="{55A52C45-1FCB-4636-A80F-2849B8226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13BCC05-DB6B-ECEE-BCED-9E9EEF642EA4}"/>
              </a:ext>
            </a:extLst>
          </p:cNvPr>
          <p:cNvSpPr txBox="1"/>
          <p:nvPr/>
        </p:nvSpPr>
        <p:spPr>
          <a:xfrm>
            <a:off x="1115568" y="548640"/>
            <a:ext cx="10168128" cy="11795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Audience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768EB4DD-3704-43AD-92B3-C4E0C6EA9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7079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" name="Picture 1" descr="A cartoon of a person holding a sign&#10;&#10;Description automatically generated">
            <a:extLst>
              <a:ext uri="{FF2B5EF4-FFF2-40B4-BE49-F238E27FC236}">
                <a16:creationId xmlns:a16="http://schemas.microsoft.com/office/drawing/2014/main" id="{423FEC65-5D9E-A87A-E9C4-925AE9893F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850" y="2406371"/>
            <a:ext cx="6449549" cy="383748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CD67C90-B7A1-DC59-BFB3-E87B56F3317F}"/>
              </a:ext>
            </a:extLst>
          </p:cNvPr>
          <p:cNvSpPr txBox="1"/>
          <p:nvPr/>
        </p:nvSpPr>
        <p:spPr>
          <a:xfrm>
            <a:off x="7703249" y="2124508"/>
            <a:ext cx="3923824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Journalists, editors, and media analysts who are interested in understanding and combating the spread of fake news.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General Public: People interested in understanding how fake news is detected and differentiated from real news, as well as those concerned about the impact of misinformation on society.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Researchers, scholars, and students interested in machine learning, natural language processing, or media studies.</a:t>
            </a:r>
          </a:p>
        </p:txBody>
      </p:sp>
    </p:spTree>
    <p:extLst>
      <p:ext uri="{BB962C8B-B14F-4D97-AF65-F5344CB8AC3E}">
        <p14:creationId xmlns:p14="http://schemas.microsoft.com/office/powerpoint/2010/main" val="2880081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8C408D-4EE9-BBAC-361B-3DE93BD0D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 sz="4000" dirty="0"/>
              <a:t>Data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8A168E-5DFB-0B43-F0C7-C10674259FD5}"/>
              </a:ext>
            </a:extLst>
          </p:cNvPr>
          <p:cNvSpPr txBox="1"/>
          <p:nvPr/>
        </p:nvSpPr>
        <p:spPr>
          <a:xfrm>
            <a:off x="811090" y="1720621"/>
            <a:ext cx="52466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344168">
              <a:spcAft>
                <a:spcPts val="600"/>
              </a:spcAft>
            </a:pPr>
            <a:r>
              <a:rPr lang="en-US" sz="2800" dirty="0">
                <a:solidFill>
                  <a:srgbClr val="000000"/>
                </a:solidFill>
              </a:rPr>
              <a:t>Labeled Fake News and Real News</a:t>
            </a:r>
            <a:endParaRPr lang="en-US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9A269E-8308-075C-CB5C-773DCFEA03D6}"/>
              </a:ext>
            </a:extLst>
          </p:cNvPr>
          <p:cNvSpPr txBox="1"/>
          <p:nvPr/>
        </p:nvSpPr>
        <p:spPr>
          <a:xfrm>
            <a:off x="841248" y="2273821"/>
            <a:ext cx="10506455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600"/>
              </a:spcAft>
            </a:pPr>
            <a:r>
              <a:rPr lang="en-US" sz="2000" b="1" i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Train Dataset</a:t>
            </a:r>
            <a:r>
              <a:rPr lang="en-US" sz="20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:</a:t>
            </a:r>
            <a:r>
              <a:rPr lang="en-US" sz="20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 2 csv files from Kaggle</a:t>
            </a:r>
            <a:endParaRPr lang="en-US" sz="2000" b="1" dirty="0">
              <a:effectLst/>
              <a:latin typeface="Calibri" panose="020F0502020204030204" pitchFamily="34" charset="0"/>
              <a:ea typeface="SimSun" panose="02010600030101010101" pitchFamily="2" charset="-122"/>
            </a:endParaRPr>
          </a:p>
          <a:p>
            <a:pPr marL="0" marR="0"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fake news:</a:t>
            </a:r>
            <a:endParaRPr lang="en-US" sz="2000" dirty="0">
              <a:effectLst/>
              <a:latin typeface="Calibri" panose="020F0502020204030204" pitchFamily="34" charset="0"/>
              <a:ea typeface="SimSun" panose="02010600030101010101" pitchFamily="2" charset="-122"/>
            </a:endParaRPr>
          </a:p>
          <a:p>
            <a:pPr marL="0" marR="0"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23481 rows and 5 columns, including information about title, text, subject, date and label.</a:t>
            </a:r>
            <a:endParaRPr lang="en-US" sz="2000" dirty="0">
              <a:effectLst/>
              <a:ea typeface="SimSun" panose="02010600030101010101" pitchFamily="2" charset="-122"/>
            </a:endParaRPr>
          </a:p>
          <a:p>
            <a:pPr marL="0" marR="0"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real news:</a:t>
            </a:r>
            <a:endParaRPr lang="en-US" sz="2000" dirty="0">
              <a:effectLst/>
              <a:latin typeface="Calibri" panose="020F0502020204030204" pitchFamily="34" charset="0"/>
              <a:ea typeface="SimSun" panose="02010600030101010101" pitchFamily="2" charset="-122"/>
            </a:endParaRPr>
          </a:p>
          <a:p>
            <a:pPr marL="0" marR="0"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21417 rows and 5 columns, including information about title, text, subject, date and label.</a:t>
            </a:r>
            <a:endParaRPr lang="en-US" sz="2000" dirty="0">
              <a:effectLst/>
              <a:latin typeface="Calibri" panose="020F0502020204030204" pitchFamily="34" charset="0"/>
              <a:ea typeface="SimSun" panose="02010600030101010101" pitchFamily="2" charset="-122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000" u="sng" dirty="0">
                <a:solidFill>
                  <a:srgbClr val="0563C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hlinkClick r:id="rId3"/>
              </a:rPr>
              <a:t>https://www.kaggle.com/datasets/bhavikjikadara/fake-news-detection</a:t>
            </a:r>
            <a:endParaRPr lang="en-US" sz="2000" u="sng" dirty="0">
              <a:solidFill>
                <a:srgbClr val="0563C1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>
              <a:spcBef>
                <a:spcPts val="600"/>
              </a:spcBef>
              <a:spcAft>
                <a:spcPts val="600"/>
              </a:spcAft>
            </a:pPr>
            <a:r>
              <a:rPr lang="en-US" sz="2000" b="1" i="1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Real_world</a:t>
            </a:r>
            <a:r>
              <a:rPr lang="en-US" sz="2000" b="1" i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unseen test set</a:t>
            </a:r>
            <a:r>
              <a:rPr lang="en-US" sz="20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, </a:t>
            </a:r>
            <a:r>
              <a:rPr lang="en-US" sz="20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1 csv files</a:t>
            </a:r>
            <a:endParaRPr lang="en-US" sz="2000" b="1" dirty="0">
              <a:effectLst/>
              <a:latin typeface="Calibri" panose="020F0502020204030204" pitchFamily="34" charset="0"/>
              <a:ea typeface="SimSun" panose="02010600030101010101" pitchFamily="2" charset="-122"/>
            </a:endParaRPr>
          </a:p>
          <a:p>
            <a:pPr marL="0" marR="0"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Collect 25 pieces of news from internet.</a:t>
            </a:r>
            <a:endParaRPr lang="en-US" sz="2000" dirty="0">
              <a:effectLst/>
              <a:latin typeface="Calibri" panose="020F0502020204030204" pitchFamily="34" charset="0"/>
              <a:ea typeface="SimSun" panose="02010600030101010101" pitchFamily="2" charset="-122"/>
            </a:endParaRPr>
          </a:p>
          <a:p>
            <a:pPr marL="0" marR="0"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the 13 real news comes from </a:t>
            </a:r>
            <a:r>
              <a:rPr lang="en-US" sz="20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reuters</a:t>
            </a:r>
            <a:r>
              <a:rPr lang="en-US" sz="20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(7 news), </a:t>
            </a:r>
            <a:r>
              <a:rPr lang="en-US" sz="20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cnn</a:t>
            </a:r>
            <a:r>
              <a:rPr lang="en-US" sz="20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(2 news) and </a:t>
            </a:r>
            <a:r>
              <a:rPr lang="en-US" sz="20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npr</a:t>
            </a:r>
            <a:r>
              <a:rPr lang="en-US" sz="20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(4 news), </a:t>
            </a:r>
            <a:endParaRPr lang="en-US" sz="2000" dirty="0">
              <a:effectLst/>
              <a:latin typeface="Calibri" panose="020F0502020204030204" pitchFamily="34" charset="0"/>
              <a:ea typeface="SimSun" panose="02010600030101010101" pitchFamily="2" charset="-122"/>
            </a:endParaRPr>
          </a:p>
          <a:p>
            <a:pPr marL="0" marR="0"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the 12 real news comes from </a:t>
            </a:r>
            <a:r>
              <a:rPr lang="en-US" sz="20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breitbart</a:t>
            </a:r>
            <a:r>
              <a:rPr lang="en-US" sz="20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(5 news) and </a:t>
            </a:r>
            <a:r>
              <a:rPr lang="en-US" sz="20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thegatewaypundit</a:t>
            </a:r>
            <a:r>
              <a:rPr lang="en-US" sz="20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(7 news).</a:t>
            </a:r>
            <a:endParaRPr lang="en-US" sz="2000" u="sng" dirty="0">
              <a:solidFill>
                <a:srgbClr val="0563C1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8607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7" name="Isosceles Triangle 36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Isosceles Triangle 38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9F9BD1-B63C-E904-979D-908241075FEF}"/>
              </a:ext>
            </a:extLst>
          </p:cNvPr>
          <p:cNvSpPr txBox="1"/>
          <p:nvPr/>
        </p:nvSpPr>
        <p:spPr>
          <a:xfrm>
            <a:off x="693231" y="2951946"/>
            <a:ext cx="316388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Fake news 54.5%</a:t>
            </a:r>
          </a:p>
          <a:p>
            <a:r>
              <a:rPr lang="en-US" sz="2800" dirty="0"/>
              <a:t>Real news 45.5%</a:t>
            </a:r>
          </a:p>
        </p:txBody>
      </p:sp>
      <p:pic>
        <p:nvPicPr>
          <p:cNvPr id="2" name="Picture 1" descr="A blue rectangular bars with text&#10;&#10;Description automatically generated with medium confidence">
            <a:extLst>
              <a:ext uri="{FF2B5EF4-FFF2-40B4-BE49-F238E27FC236}">
                <a16:creationId xmlns:a16="http://schemas.microsoft.com/office/drawing/2014/main" id="{EB3150C0-CFB7-4C7A-440F-97A5D10E33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7116" y="415635"/>
            <a:ext cx="8308830" cy="6026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353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7" name="Isosceles Triangle 36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Isosceles Triangle 38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96BDB2-BBDD-5703-263D-0313F95B8611}"/>
              </a:ext>
            </a:extLst>
          </p:cNvPr>
          <p:cNvSpPr txBox="1"/>
          <p:nvPr/>
        </p:nvSpPr>
        <p:spPr>
          <a:xfrm>
            <a:off x="417743" y="2521059"/>
            <a:ext cx="321274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News distribution by year is biased. 2015 and 2018 only fake news.</a:t>
            </a:r>
          </a:p>
        </p:txBody>
      </p:sp>
      <p:pic>
        <p:nvPicPr>
          <p:cNvPr id="2" name="Picture 1" descr="A graph of a bar chart&#10;&#10;Description automatically generated with medium confidence">
            <a:extLst>
              <a:ext uri="{FF2B5EF4-FFF2-40B4-BE49-F238E27FC236}">
                <a16:creationId xmlns:a16="http://schemas.microsoft.com/office/drawing/2014/main" id="{558DD74C-5BEC-FBEF-232F-B13D9E6EB4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4224" y="380692"/>
            <a:ext cx="8357776" cy="6096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9927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E32EC7-9166-B224-D066-BC4F7435FF92}"/>
              </a:ext>
            </a:extLst>
          </p:cNvPr>
          <p:cNvSpPr txBox="1"/>
          <p:nvPr/>
        </p:nvSpPr>
        <p:spPr>
          <a:xfrm>
            <a:off x="179882" y="2573826"/>
            <a:ext cx="368304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a typeface="Arial" panose="020B0604020202020204" pitchFamily="34" charset="0"/>
              </a:rPr>
              <a:t>P</a:t>
            </a:r>
            <a:r>
              <a:rPr lang="en-US" sz="2800" dirty="0">
                <a:effectLst/>
                <a:ea typeface="Arial" panose="020B0604020202020204" pitchFamily="34" charset="0"/>
              </a:rPr>
              <a:t>atterns of news distribution by months</a:t>
            </a:r>
            <a:r>
              <a:rPr lang="en-US" sz="2800" dirty="0">
                <a:ea typeface="Arial" panose="020B0604020202020204" pitchFamily="34" charset="0"/>
              </a:rPr>
              <a:t>: more real news from Sept. to Dec.</a:t>
            </a:r>
            <a:endParaRPr lang="en-US" sz="4000" dirty="0"/>
          </a:p>
        </p:txBody>
      </p:sp>
      <p:pic>
        <p:nvPicPr>
          <p:cNvPr id="2" name="Picture 1" descr="A graph of a number of bars&#10;&#10;Description automatically generated with medium confidence">
            <a:extLst>
              <a:ext uri="{FF2B5EF4-FFF2-40B4-BE49-F238E27FC236}">
                <a16:creationId xmlns:a16="http://schemas.microsoft.com/office/drawing/2014/main" id="{E6F63C9B-A294-4194-0344-9D38AEB413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3049" y="517114"/>
            <a:ext cx="8508951" cy="5929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9721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graph of blue and orange bars&#10;&#10;Description automatically generated">
            <a:extLst>
              <a:ext uri="{FF2B5EF4-FFF2-40B4-BE49-F238E27FC236}">
                <a16:creationId xmlns:a16="http://schemas.microsoft.com/office/drawing/2014/main" id="{E5FEBADC-6341-0E85-3472-AB51894D58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7767" y="467789"/>
            <a:ext cx="8367133" cy="601979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4A4DC85-F6B6-967B-3E47-BEC8AD695A50}"/>
              </a:ext>
            </a:extLst>
          </p:cNvPr>
          <p:cNvSpPr txBox="1"/>
          <p:nvPr/>
        </p:nvSpPr>
        <p:spPr>
          <a:xfrm>
            <a:off x="397372" y="2569744"/>
            <a:ext cx="301302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a typeface="Arial" panose="020B0604020202020204" pitchFamily="34" charset="0"/>
              </a:rPr>
              <a:t>P</a:t>
            </a:r>
            <a:r>
              <a:rPr lang="en-US" sz="2800" dirty="0">
                <a:effectLst/>
                <a:ea typeface="Arial" panose="020B0604020202020204" pitchFamily="34" charset="0"/>
              </a:rPr>
              <a:t>atterns of news distribution by day</a:t>
            </a:r>
            <a:r>
              <a:rPr lang="en-US" sz="2800" dirty="0">
                <a:ea typeface="Arial" panose="020B0604020202020204" pitchFamily="34" charset="0"/>
              </a:rPr>
              <a:t>: more fake news at weekends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9346081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A4DC85-F6B6-967B-3E47-BEC8AD695A50}"/>
              </a:ext>
            </a:extLst>
          </p:cNvPr>
          <p:cNvSpPr txBox="1"/>
          <p:nvPr/>
        </p:nvSpPr>
        <p:spPr>
          <a:xfrm>
            <a:off x="333730" y="2547921"/>
            <a:ext cx="325654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a typeface="Arial" panose="020B0604020202020204" pitchFamily="34" charset="0"/>
              </a:rPr>
              <a:t>D</a:t>
            </a:r>
            <a:r>
              <a:rPr lang="en-US" sz="2800" dirty="0">
                <a:effectLst/>
                <a:ea typeface="Arial" panose="020B0604020202020204" pitchFamily="34" charset="0"/>
              </a:rPr>
              <a:t>istribution of news by day to election</a:t>
            </a:r>
            <a:r>
              <a:rPr lang="en-US" sz="2800" dirty="0">
                <a:ea typeface="Arial" panose="020B0604020202020204" pitchFamily="34" charset="0"/>
              </a:rPr>
              <a:t>: more fake news before election</a:t>
            </a:r>
            <a:endParaRPr lang="en-US" sz="4000" dirty="0"/>
          </a:p>
        </p:txBody>
      </p:sp>
      <p:pic>
        <p:nvPicPr>
          <p:cNvPr id="2" name="Picture 1" descr="A graph of a person's data&#10;&#10;Description automatically generated with medium confidence">
            <a:extLst>
              <a:ext uri="{FF2B5EF4-FFF2-40B4-BE49-F238E27FC236}">
                <a16:creationId xmlns:a16="http://schemas.microsoft.com/office/drawing/2014/main" id="{63107D03-7C36-77B6-205F-1E49DFCF0D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5385" y="521513"/>
            <a:ext cx="8768590" cy="5868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6937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704</TotalTime>
  <Words>996</Words>
  <Application>Microsoft Macintosh PowerPoint</Application>
  <PresentationFormat>Widescreen</PresentationFormat>
  <Paragraphs>321</Paragraphs>
  <Slides>17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Data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Hui Zhang</dc:creator>
  <cp:lastModifiedBy>Hui Zhang</cp:lastModifiedBy>
  <cp:revision>57</cp:revision>
  <dcterms:created xsi:type="dcterms:W3CDTF">2024-01-29T04:10:22Z</dcterms:created>
  <dcterms:modified xsi:type="dcterms:W3CDTF">2024-03-17T04:10:34Z</dcterms:modified>
</cp:coreProperties>
</file>