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14"/>
  </p:notesMasterIdLst>
  <p:sldIdLst>
    <p:sldId id="266" r:id="rId2"/>
    <p:sldId id="256" r:id="rId3"/>
    <p:sldId id="257" r:id="rId4"/>
    <p:sldId id="267" r:id="rId5"/>
    <p:sldId id="258" r:id="rId6"/>
    <p:sldId id="265" r:id="rId7"/>
    <p:sldId id="264" r:id="rId8"/>
    <p:sldId id="268" r:id="rId9"/>
    <p:sldId id="269" r:id="rId10"/>
    <p:sldId id="270" r:id="rId11"/>
    <p:sldId id="271" r:id="rId12"/>
    <p:sldId id="26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350"/>
  </p:normalViewPr>
  <p:slideViewPr>
    <p:cSldViewPr snapToGrid="0">
      <p:cViewPr varScale="1">
        <p:scale>
          <a:sx n="85" d="100"/>
          <a:sy n="85" d="100"/>
        </p:scale>
        <p:origin x="105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7F8CE9-3AF6-354D-BBD4-4051F9B814BA}" type="datetimeFigureOut">
              <a:rPr lang="en-US" smtClean="0"/>
              <a:t>8/9/23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499EE4-AFF7-DB4F-BE58-31406A547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9960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499EE4-AFF7-DB4F-BE58-31406A54785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7044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499EE4-AFF7-DB4F-BE58-31406A54785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4914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F70B5-B257-2389-85FC-52818A7F32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98B704-E16F-CE0B-F514-D39E596BA9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180618-4F44-25AA-03EE-E70381C96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BDD36-2CF7-3246-B0ED-EA973E490608}" type="datetimeFigureOut">
              <a:rPr lang="en-US" smtClean="0"/>
              <a:t>8/9/23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3B90A9-4A2B-F50E-73A6-298A190A5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D5CF8F-939B-E9D4-B475-6DAD6D475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AF0B5-9504-0B4C-B7A6-58E1AC425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259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AB744-14AF-6DD1-2449-8DDFCFCC0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B61E13-3E3B-D853-B3BE-76FCF3C8FA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429390-810B-01E8-C95B-2696C05EA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BDD36-2CF7-3246-B0ED-EA973E490608}" type="datetimeFigureOut">
              <a:rPr lang="en-US" smtClean="0"/>
              <a:t>8/9/23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8FF5CE-0A30-AFF0-59E6-77987536B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DD2794-D59B-B0F3-693B-21E4E0228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AF0B5-9504-0B4C-B7A6-58E1AC425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100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B59A51-4E49-7DCC-3256-21DA1D9DB2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D50504-9BE4-3167-029A-5C49A1643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29A434-5F0B-612B-D53B-AD6633021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BDD36-2CF7-3246-B0ED-EA973E490608}" type="datetimeFigureOut">
              <a:rPr lang="en-US" smtClean="0"/>
              <a:t>8/9/23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E4601F-570F-2B80-E5D4-CB4D39562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1DE950-A5FC-240C-61D6-307E3BE03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AF0B5-9504-0B4C-B7A6-58E1AC425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617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B519C-0901-8925-68B7-A40BE6E3C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106F3-0D5E-7304-25E2-8453229C90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A89192-6A17-0311-1394-52B1CC2C8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BDD36-2CF7-3246-B0ED-EA973E490608}" type="datetimeFigureOut">
              <a:rPr lang="en-US" smtClean="0"/>
              <a:t>8/9/23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E23950-22C1-662F-08CD-6D4037439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FD8941-6887-8E18-D456-17FAFB9D9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AF0B5-9504-0B4C-B7A6-58E1AC425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789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58E3D-30FF-3EF1-563C-56DBBDA4D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1346D3-98B9-155D-D570-68D835FE11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DE829E-70C7-402F-E147-32C97CB04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BDD36-2CF7-3246-B0ED-EA973E490608}" type="datetimeFigureOut">
              <a:rPr lang="en-US" smtClean="0"/>
              <a:t>8/9/23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D3972D-8EFE-50A4-7E14-10A760A66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3F729B-91D5-E6E5-C12C-06AD49F2C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AF0B5-9504-0B4C-B7A6-58E1AC425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36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2A190-1A3C-4A3C-690A-848CE3FFA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4A7884-7D10-6D88-9862-2741431A61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27E747-ABF5-9EED-E27A-4250FB88B7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86AA93-6D8F-BC8B-5F6B-BB6F78FEC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BDD36-2CF7-3246-B0ED-EA973E490608}" type="datetimeFigureOut">
              <a:rPr lang="en-US" smtClean="0"/>
              <a:t>8/9/23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BDA671-D00C-7EC4-40DA-645FBBAD1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76FE21-3030-E632-2FB2-57D540E49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AF0B5-9504-0B4C-B7A6-58E1AC425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879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C2D76-48BE-9C03-ABE2-0605AA44E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9E2F94-2827-431F-85C9-51A6342C68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88B118-D91A-4B2B-154E-ED1CE5AD2D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3EE0B5-944F-51D6-6C35-885EC1EC29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4068BB-F38A-7239-0D8B-4C6201B656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EF04E3-254A-2F7B-1376-B0E92F709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BDD36-2CF7-3246-B0ED-EA973E490608}" type="datetimeFigureOut">
              <a:rPr lang="en-US" smtClean="0"/>
              <a:t>8/9/23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E6BF43-0B73-D2DE-F93C-960F41240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BAFDC0-00DF-9A54-CDAA-2F5009940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AF0B5-9504-0B4C-B7A6-58E1AC425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564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AA871-EBBE-6277-8565-C1C101326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B26C6F-84BD-7E90-3AEB-FE3D0A46A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BDD36-2CF7-3246-B0ED-EA973E490608}" type="datetimeFigureOut">
              <a:rPr lang="en-US" smtClean="0"/>
              <a:t>8/9/23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DE0B5F-FF3C-D229-FAB6-053DF48CE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6D2DAF-75F6-F868-B017-686BE6756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AF0B5-9504-0B4C-B7A6-58E1AC425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231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C29115-D452-98B4-DC32-82EEE3A68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BDD36-2CF7-3246-B0ED-EA973E490608}" type="datetimeFigureOut">
              <a:rPr lang="en-US" smtClean="0"/>
              <a:t>8/9/23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6ED1F0-C7FD-B213-9748-195408A50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4DE2B3-EFAC-2218-755A-4396E1926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AF0B5-9504-0B4C-B7A6-58E1AC425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409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FD131-644F-65DC-619B-786B7E9FC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D1032D-C0BD-69B3-8E14-A2B8ED2924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EFCCD1-6C9C-E4FD-F557-14AA6455C7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02F1FC-6333-E436-3522-204078F03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BDD36-2CF7-3246-B0ED-EA973E490608}" type="datetimeFigureOut">
              <a:rPr lang="en-US" smtClean="0"/>
              <a:t>8/9/23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920134-97C8-B1AD-A2AA-54BBDF151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BCB413-8C8B-25B3-C3FA-14FA54FB8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AF0B5-9504-0B4C-B7A6-58E1AC425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840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0A809-3E4B-09BB-FC1E-96E33BB68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205D72-AC97-8CFF-3B8D-EA31FCD80D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9FE274-E45E-CF58-F768-9AC322F46B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03327D-FB75-B691-5D47-0CA144AD9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BDD36-2CF7-3246-B0ED-EA973E490608}" type="datetimeFigureOut">
              <a:rPr lang="en-US" smtClean="0"/>
              <a:t>8/9/23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BDD7D2-21E1-4083-2343-2C09D2D88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B5544B-3D2B-1B08-A1A6-36A767131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AF0B5-9504-0B4C-B7A6-58E1AC425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201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069E1-26A7-5C34-2403-AE7A6D3BE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A12FB7-4643-7FE3-164F-0ED5D4953E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4BFA1-916A-06B4-8B35-B2FBE50901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BBDD36-2CF7-3246-B0ED-EA973E490608}" type="datetimeFigureOut">
              <a:rPr lang="en-US" smtClean="0"/>
              <a:t>8/9/23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F182BD-7EED-F26C-A0BE-2D59073BA3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763611-9E9E-4064-8AC1-601B0C6102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EAF0B5-9504-0B4C-B7A6-58E1AC425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579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nowy mountain range with blue sky&#10;&#10;Description automatically generated">
            <a:extLst>
              <a:ext uri="{FF2B5EF4-FFF2-40B4-BE49-F238E27FC236}">
                <a16:creationId xmlns:a16="http://schemas.microsoft.com/office/drawing/2014/main" id="{90E62D9E-548E-3976-8820-2E274D0A9F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938" r="1" b="1"/>
          <a:stretch/>
        </p:blipFill>
        <p:spPr>
          <a:xfrm>
            <a:off x="122716" y="115738"/>
            <a:ext cx="11938653" cy="6618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0421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D7CEA2D1-EA7A-EE38-42A1-E047C1A0A9A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465852" y="241961"/>
            <a:ext cx="5701965" cy="316354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2F6911D-9F7A-FC6F-9D83-444A81D709D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437437" y="3680496"/>
            <a:ext cx="5754564" cy="3161224"/>
          </a:xfrm>
          <a:prstGeom prst="rect">
            <a:avLst/>
          </a:prstGeom>
        </p:spPr>
      </p:pic>
      <p:sp>
        <p:nvSpPr>
          <p:cNvPr id="18" name="Title 1">
            <a:extLst>
              <a:ext uri="{FF2B5EF4-FFF2-40B4-BE49-F238E27FC236}">
                <a16:creationId xmlns:a16="http://schemas.microsoft.com/office/drawing/2014/main" id="{AC7E46E1-A036-8216-7765-2CBE689D1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050" y="734807"/>
            <a:ext cx="5266045" cy="2177856"/>
          </a:xfrm>
        </p:spPr>
        <p:txBody>
          <a:bodyPr anchor="b">
            <a:noAutofit/>
          </a:bodyPr>
          <a:lstStyle/>
          <a:p>
            <a:r>
              <a:rPr lang="en-US" sz="3000" dirty="0">
                <a:latin typeface="+mn-lt"/>
              </a:rPr>
              <a:t>Big Mountain has one of the longest runs. Although it is just over half the length of the longest, the longer ones are rare.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CC99FE75-516F-3DCE-6080-7FE02D010618}"/>
              </a:ext>
            </a:extLst>
          </p:cNvPr>
          <p:cNvSpPr txBox="1">
            <a:spLocks/>
          </p:cNvSpPr>
          <p:nvPr/>
        </p:nvSpPr>
        <p:spPr>
          <a:xfrm>
            <a:off x="685049" y="4172180"/>
            <a:ext cx="5266045" cy="217785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100" dirty="0">
                <a:latin typeface="+mn-lt"/>
              </a:rPr>
              <a:t>Big Mountain has one of the longest runs. Although it is just over half the length of the longest, the longer ones are rare.</a:t>
            </a:r>
          </a:p>
        </p:txBody>
      </p:sp>
    </p:spTree>
    <p:extLst>
      <p:ext uri="{BB962C8B-B14F-4D97-AF65-F5344CB8AC3E}">
        <p14:creationId xmlns:p14="http://schemas.microsoft.com/office/powerpoint/2010/main" val="3688093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71943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C87D8F-3277-AAD6-2480-C887D1D30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5400">
                <a:latin typeface="+mn-lt"/>
              </a:rPr>
              <a:t>Conclusion </a:t>
            </a:r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882B2-0D23-323E-A5F8-AD206D3F2E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200"/>
              <a:t>The ticket price has room for increasing and the revenues can be increased by facilities improvement. </a:t>
            </a:r>
          </a:p>
          <a:p>
            <a:pPr>
              <a:buFont typeface="Wingdings" pitchFamily="2" charset="2"/>
              <a:buChar char="q"/>
            </a:pPr>
            <a:r>
              <a:rPr lang="en-US" sz="2200"/>
              <a:t>The primary goal of this object is achieved. </a:t>
            </a:r>
          </a:p>
        </p:txBody>
      </p:sp>
      <p:pic>
        <p:nvPicPr>
          <p:cNvPr id="5" name="Picture 4" descr="Graph">
            <a:extLst>
              <a:ext uri="{FF2B5EF4-FFF2-40B4-BE49-F238E27FC236}">
                <a16:creationId xmlns:a16="http://schemas.microsoft.com/office/drawing/2014/main" id="{1C2896E6-FE74-B348-11CB-78C9DAA08C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022" r="24288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933237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D4BE3-61EE-47E5-53C8-8B4D319D06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90662" y="4267832"/>
            <a:ext cx="4805996" cy="1297115"/>
          </a:xfrm>
        </p:spPr>
        <p:txBody>
          <a:bodyPr anchor="t">
            <a:normAutofit/>
          </a:bodyPr>
          <a:lstStyle/>
          <a:p>
            <a:pPr algn="l"/>
            <a:r>
              <a:rPr lang="en-US" sz="2800" b="0" i="0">
                <a:solidFill>
                  <a:schemeClr val="tx2"/>
                </a:solidFill>
                <a:effectLst/>
                <a:latin typeface="+mn-lt"/>
                <a:cs typeface="Arial" panose="020B0604020202020204" pitchFamily="34" charset="0"/>
              </a:rPr>
              <a:t>Big Mountain Resort Project</a:t>
            </a:r>
            <a:br>
              <a:rPr lang="en-US" sz="2800" b="0" i="0">
                <a:solidFill>
                  <a:schemeClr val="tx2"/>
                </a:solidFill>
                <a:effectLst/>
                <a:latin typeface="+mn-lt"/>
                <a:cs typeface="Arial" panose="020B0604020202020204" pitchFamily="34" charset="0"/>
              </a:rPr>
            </a:br>
            <a:r>
              <a:rPr lang="en-US" sz="2800" b="0" i="0">
                <a:solidFill>
                  <a:schemeClr val="tx2"/>
                </a:solidFill>
                <a:effectLst/>
                <a:latin typeface="+mn-lt"/>
                <a:cs typeface="Arial" panose="020B0604020202020204" pitchFamily="34" charset="0"/>
              </a:rPr>
              <a:t>Presenter: Hui Zhang</a:t>
            </a:r>
            <a:br>
              <a:rPr lang="en-US" sz="2800" b="0" i="0">
                <a:solidFill>
                  <a:schemeClr val="tx2"/>
                </a:solidFill>
                <a:effectLst/>
                <a:latin typeface="+mn-lt"/>
                <a:cs typeface="Arial" panose="020B0604020202020204" pitchFamily="34" charset="0"/>
              </a:rPr>
            </a:br>
            <a:r>
              <a:rPr lang="en-US" sz="2800" b="0" i="0">
                <a:solidFill>
                  <a:schemeClr val="tx2"/>
                </a:solidFill>
                <a:effectLst/>
                <a:latin typeface="+mn-lt"/>
                <a:cs typeface="Arial" panose="020B0604020202020204" pitchFamily="34" charset="0"/>
              </a:rPr>
              <a:t>Date: August 08,2023</a:t>
            </a:r>
            <a:endParaRPr lang="en-US" sz="2800">
              <a:solidFill>
                <a:schemeClr val="tx2"/>
              </a:solidFill>
              <a:latin typeface="+mn-lt"/>
              <a:cs typeface="Arial" panose="020B0604020202020204" pitchFamily="34" charset="0"/>
            </a:endParaRPr>
          </a:p>
        </p:txBody>
      </p:sp>
      <p:pic>
        <p:nvPicPr>
          <p:cNvPr id="6" name="Graphic 5" descr="Mountains">
            <a:extLst>
              <a:ext uri="{FF2B5EF4-FFF2-40B4-BE49-F238E27FC236}">
                <a16:creationId xmlns:a16="http://schemas.microsoft.com/office/drawing/2014/main" id="{2C4AED66-2E7C-C1F2-0A96-AE6604270F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258329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B6C3E7-43BD-A57F-8473-EBDBB5833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5400" b="0" i="0" dirty="0">
                <a:effectLst/>
                <a:latin typeface="+mn-lt"/>
                <a:cs typeface="Arial" panose="020B0604020202020204" pitchFamily="34" charset="0"/>
              </a:rPr>
              <a:t>Problem Identification</a:t>
            </a:r>
            <a:endParaRPr lang="en-US" sz="5400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12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252FE-46D2-E549-120E-47118A28DB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659732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000" dirty="0">
                <a:cs typeface="Arial" panose="020B0604020202020204" pitchFamily="34" charset="0"/>
              </a:rPr>
              <a:t>Big Mountain resort is a ski resort located in Montana, which has 105 trails and serves 350000 people every year. There's a suspicion that the resort is not capitalized on its facilities as much as it could. The management want some guidance on how to select a better value for their ticket price. They are also considering changes that can either cut costs without undermining the ticket price or support an even higher ticket price.</a:t>
            </a:r>
          </a:p>
        </p:txBody>
      </p:sp>
      <p:pic>
        <p:nvPicPr>
          <p:cNvPr id="5" name="Picture 4" descr="Panoramic view of snowy mountains">
            <a:extLst>
              <a:ext uri="{FF2B5EF4-FFF2-40B4-BE49-F238E27FC236}">
                <a16:creationId xmlns:a16="http://schemas.microsoft.com/office/drawing/2014/main" id="{48BC81DA-B377-1735-6646-086A0A3256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601" r="21445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534264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B6C3E7-43BD-A57F-8473-EBDBB5833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5400" b="0" i="0" dirty="0">
                <a:effectLst/>
                <a:latin typeface="+mn-lt"/>
                <a:cs typeface="Arial" panose="020B0604020202020204" pitchFamily="34" charset="0"/>
              </a:rPr>
              <a:t>Project Goals:</a:t>
            </a:r>
            <a:endParaRPr lang="en-US" sz="5400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13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252FE-46D2-E549-120E-47118A28DB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200" dirty="0">
                <a:cs typeface="Arial" panose="020B0604020202020204" pitchFamily="34" charset="0"/>
              </a:rPr>
              <a:t>Build a ticket price prediction model and give facilities investment suggestions.</a:t>
            </a:r>
          </a:p>
        </p:txBody>
      </p:sp>
      <p:pic>
        <p:nvPicPr>
          <p:cNvPr id="6" name="Picture 5" descr="A person skiing down a mountain&#10;&#10;Description automatically generated">
            <a:extLst>
              <a:ext uri="{FF2B5EF4-FFF2-40B4-BE49-F238E27FC236}">
                <a16:creationId xmlns:a16="http://schemas.microsoft.com/office/drawing/2014/main" id="{E9E8423E-A1EB-2982-22EB-28484954D1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067" r="2216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855593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4" descr="Wooden house on the mountains">
            <a:extLst>
              <a:ext uri="{FF2B5EF4-FFF2-40B4-BE49-F238E27FC236}">
                <a16:creationId xmlns:a16="http://schemas.microsoft.com/office/drawing/2014/main" id="{FCC08CC0-5517-A8B9-A015-17506100EE8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3299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B508003-9523-4B8A-591A-24366636A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5455920" cy="1956841"/>
          </a:xfrm>
        </p:spPr>
        <p:txBody>
          <a:bodyPr anchor="b">
            <a:normAutofit/>
          </a:bodyPr>
          <a:lstStyle/>
          <a:p>
            <a:r>
              <a:rPr lang="en-US" sz="5400" b="0" i="0" dirty="0">
                <a:effectLst/>
                <a:latin typeface="+mn-lt"/>
              </a:rPr>
              <a:t>Recommendations</a:t>
            </a:r>
            <a:endParaRPr lang="en-US" sz="4200" dirty="0">
              <a:latin typeface="+mn-lt"/>
            </a:endParaRPr>
          </a:p>
        </p:txBody>
      </p:sp>
      <p:sp>
        <p:nvSpPr>
          <p:cNvPr id="21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C221F5-6945-FC1F-9D5D-1F3835231E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200" dirty="0"/>
              <a:t>Pricing Strategy</a:t>
            </a:r>
          </a:p>
          <a:p>
            <a:pPr>
              <a:buFont typeface="Wingdings" pitchFamily="2" charset="2"/>
              <a:buChar char="Ø"/>
            </a:pPr>
            <a:r>
              <a:rPr lang="en-US" sz="2200" dirty="0"/>
              <a:t>based on the market position and facilities of Big Mountain resort, the model suggest the ticket price of Big Mountain should be $95.87, compared with current $81.00, there is room for the increase of ticket price.</a:t>
            </a:r>
          </a:p>
        </p:txBody>
      </p:sp>
    </p:spTree>
    <p:extLst>
      <p:ext uri="{BB962C8B-B14F-4D97-AF65-F5344CB8AC3E}">
        <p14:creationId xmlns:p14="http://schemas.microsoft.com/office/powerpoint/2010/main" val="1755927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able cars">
            <a:extLst>
              <a:ext uri="{FF2B5EF4-FFF2-40B4-BE49-F238E27FC236}">
                <a16:creationId xmlns:a16="http://schemas.microsoft.com/office/drawing/2014/main" id="{16E63AD5-D456-1639-C328-0020BCA501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293" r="3754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626752F-C456-CA81-833B-996BDAD4F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5455920" cy="1956841"/>
          </a:xfrm>
        </p:spPr>
        <p:txBody>
          <a:bodyPr anchor="b">
            <a:normAutofit/>
          </a:bodyPr>
          <a:lstStyle/>
          <a:p>
            <a:r>
              <a:rPr lang="en-US" sz="5400" b="0" i="0" dirty="0">
                <a:effectLst/>
                <a:latin typeface="+mn-lt"/>
              </a:rPr>
              <a:t>Recommendations</a:t>
            </a:r>
            <a:endParaRPr lang="en-US" sz="5400" dirty="0"/>
          </a:p>
        </p:txBody>
      </p:sp>
      <p:sp>
        <p:nvSpPr>
          <p:cNvPr id="12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2776E7-483C-2307-459B-C1B07BFA77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200" dirty="0"/>
              <a:t>Facilities Investments</a:t>
            </a:r>
          </a:p>
          <a:p>
            <a:pPr>
              <a:buFont typeface="Wingdings" pitchFamily="2" charset="2"/>
              <a:buChar char="Ø"/>
            </a:pPr>
            <a:r>
              <a:rPr lang="en-US" sz="2200" dirty="0"/>
              <a:t> close one least used run, which will not influence the revenue.</a:t>
            </a:r>
          </a:p>
          <a:p>
            <a:pPr>
              <a:buFont typeface="Wingdings" pitchFamily="2" charset="2"/>
              <a:buChar char="Ø"/>
            </a:pPr>
            <a:r>
              <a:rPr lang="en-US" sz="2200" dirty="0"/>
              <a:t> increase the vertical drop by adding a run to a point 150 feet lower down with installation of an additional chair lift without additional snow making coverage, which will increase revenue roughly $3 million.</a:t>
            </a:r>
          </a:p>
        </p:txBody>
      </p:sp>
    </p:spTree>
    <p:extLst>
      <p:ext uri="{BB962C8B-B14F-4D97-AF65-F5344CB8AC3E}">
        <p14:creationId xmlns:p14="http://schemas.microsoft.com/office/powerpoint/2010/main" val="3146456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A graph of a number of blue and red bars&#10;&#10;Description automatically generated">
            <a:extLst>
              <a:ext uri="{FF2B5EF4-FFF2-40B4-BE49-F238E27FC236}">
                <a16:creationId xmlns:a16="http://schemas.microsoft.com/office/drawing/2014/main" id="{D7CEA2D1-EA7A-EE38-42A1-E047C1A0A9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7437" y="243681"/>
            <a:ext cx="5758796" cy="3210528"/>
          </a:xfrm>
          <a:prstGeom prst="rect">
            <a:avLst/>
          </a:prstGeom>
        </p:spPr>
      </p:pic>
      <p:pic>
        <p:nvPicPr>
          <p:cNvPr id="17" name="Picture 16" descr="A graph of a bar graph&#10;&#10;Description automatically generated with medium confidence">
            <a:extLst>
              <a:ext uri="{FF2B5EF4-FFF2-40B4-BE49-F238E27FC236}">
                <a16:creationId xmlns:a16="http://schemas.microsoft.com/office/drawing/2014/main" id="{22F6911D-9F7A-FC6F-9D83-444A81D709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7437" y="3664217"/>
            <a:ext cx="5754564" cy="3193783"/>
          </a:xfrm>
          <a:prstGeom prst="rect">
            <a:avLst/>
          </a:prstGeom>
        </p:spPr>
      </p:pic>
      <p:sp>
        <p:nvSpPr>
          <p:cNvPr id="18" name="Title 1">
            <a:extLst>
              <a:ext uri="{FF2B5EF4-FFF2-40B4-BE49-F238E27FC236}">
                <a16:creationId xmlns:a16="http://schemas.microsoft.com/office/drawing/2014/main" id="{AC7E46E1-A036-8216-7765-2CBE689D1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519" y="985158"/>
            <a:ext cx="5266045" cy="1727574"/>
          </a:xfrm>
        </p:spPr>
        <p:txBody>
          <a:bodyPr anchor="b">
            <a:noAutofit/>
          </a:bodyPr>
          <a:lstStyle/>
          <a:p>
            <a:r>
              <a:rPr lang="en-US" sz="3000" dirty="0">
                <a:latin typeface="+mn-lt"/>
              </a:rPr>
              <a:t>Big Mountain’s Ticket Price compared to other Resorts Ticket Price.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CC99FE75-516F-3DCE-6080-7FE02D010618}"/>
              </a:ext>
            </a:extLst>
          </p:cNvPr>
          <p:cNvSpPr txBox="1">
            <a:spLocks/>
          </p:cNvSpPr>
          <p:nvPr/>
        </p:nvSpPr>
        <p:spPr>
          <a:xfrm>
            <a:off x="488519" y="4754483"/>
            <a:ext cx="5266045" cy="101324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100" dirty="0">
                <a:latin typeface="+mn-lt"/>
              </a:rPr>
              <a:t>Big Mountain is doing well for vertical drop.</a:t>
            </a:r>
          </a:p>
        </p:txBody>
      </p:sp>
    </p:spTree>
    <p:extLst>
      <p:ext uri="{BB962C8B-B14F-4D97-AF65-F5344CB8AC3E}">
        <p14:creationId xmlns:p14="http://schemas.microsoft.com/office/powerpoint/2010/main" val="2009463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D7CEA2D1-EA7A-EE38-42A1-E047C1A0A9A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437437" y="226196"/>
            <a:ext cx="5758796" cy="319507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2F6911D-9F7A-FC6F-9D83-444A81D709D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437437" y="3664743"/>
            <a:ext cx="5754564" cy="3192731"/>
          </a:xfrm>
          <a:prstGeom prst="rect">
            <a:avLst/>
          </a:prstGeom>
        </p:spPr>
      </p:pic>
      <p:sp>
        <p:nvSpPr>
          <p:cNvPr id="18" name="Title 1">
            <a:extLst>
              <a:ext uri="{FF2B5EF4-FFF2-40B4-BE49-F238E27FC236}">
                <a16:creationId xmlns:a16="http://schemas.microsoft.com/office/drawing/2014/main" id="{AC7E46E1-A036-8216-7765-2CBE689D1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519" y="959948"/>
            <a:ext cx="5266045" cy="1727574"/>
          </a:xfrm>
        </p:spPr>
        <p:txBody>
          <a:bodyPr anchor="b">
            <a:noAutofit/>
          </a:bodyPr>
          <a:lstStyle/>
          <a:p>
            <a:r>
              <a:rPr lang="en-US" sz="3000" dirty="0">
                <a:latin typeface="+mn-lt"/>
              </a:rPr>
              <a:t>Big Mountain is very high up the league table of snow making area.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CC99FE75-516F-3DCE-6080-7FE02D010618}"/>
              </a:ext>
            </a:extLst>
          </p:cNvPr>
          <p:cNvSpPr txBox="1">
            <a:spLocks/>
          </p:cNvSpPr>
          <p:nvPr/>
        </p:nvSpPr>
        <p:spPr>
          <a:xfrm>
            <a:off x="488519" y="4634562"/>
            <a:ext cx="5266045" cy="125309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100" dirty="0">
                <a:latin typeface="+mn-lt"/>
              </a:rPr>
              <a:t>Big Mountain has amongst the highest number of total chairs.</a:t>
            </a:r>
          </a:p>
        </p:txBody>
      </p:sp>
    </p:spTree>
    <p:extLst>
      <p:ext uri="{BB962C8B-B14F-4D97-AF65-F5344CB8AC3E}">
        <p14:creationId xmlns:p14="http://schemas.microsoft.com/office/powerpoint/2010/main" val="1713891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D7CEA2D1-EA7A-EE38-42A1-E047C1A0A9A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437437" y="241961"/>
            <a:ext cx="5758796" cy="316354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2F6911D-9F7A-FC6F-9D83-444A81D709D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437437" y="3675280"/>
            <a:ext cx="5754564" cy="3171657"/>
          </a:xfrm>
          <a:prstGeom prst="rect">
            <a:avLst/>
          </a:prstGeom>
        </p:spPr>
      </p:pic>
      <p:sp>
        <p:nvSpPr>
          <p:cNvPr id="18" name="Title 1">
            <a:extLst>
              <a:ext uri="{FF2B5EF4-FFF2-40B4-BE49-F238E27FC236}">
                <a16:creationId xmlns:a16="http://schemas.microsoft.com/office/drawing/2014/main" id="{AC7E46E1-A036-8216-7765-2CBE689D1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068" y="959948"/>
            <a:ext cx="5266045" cy="1727574"/>
          </a:xfrm>
        </p:spPr>
        <p:txBody>
          <a:bodyPr anchor="b">
            <a:noAutofit/>
          </a:bodyPr>
          <a:lstStyle/>
          <a:p>
            <a:r>
              <a:rPr lang="en-US" sz="3000" dirty="0">
                <a:latin typeface="+mn-lt"/>
              </a:rPr>
              <a:t>Most resorts have no fast quads. Big Mountain has 3, which puts it high up that league table.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CC99FE75-516F-3DCE-6080-7FE02D010618}"/>
              </a:ext>
            </a:extLst>
          </p:cNvPr>
          <p:cNvSpPr txBox="1">
            <a:spLocks/>
          </p:cNvSpPr>
          <p:nvPr/>
        </p:nvSpPr>
        <p:spPr>
          <a:xfrm>
            <a:off x="655069" y="4339213"/>
            <a:ext cx="5266045" cy="184379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100" dirty="0">
                <a:latin typeface="+mn-lt"/>
              </a:rPr>
              <a:t>Big Mountain compares well for the number of runs. There are some resorts with more, but not many.</a:t>
            </a:r>
          </a:p>
        </p:txBody>
      </p:sp>
    </p:spTree>
    <p:extLst>
      <p:ext uri="{BB962C8B-B14F-4D97-AF65-F5344CB8AC3E}">
        <p14:creationId xmlns:p14="http://schemas.microsoft.com/office/powerpoint/2010/main" val="3497096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174</TotalTime>
  <Words>381</Words>
  <Application>Microsoft Macintosh PowerPoint</Application>
  <PresentationFormat>Widescreen</PresentationFormat>
  <Paragraphs>25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Wingdings</vt:lpstr>
      <vt:lpstr>Office Theme</vt:lpstr>
      <vt:lpstr>PowerPoint Presentation</vt:lpstr>
      <vt:lpstr>Big Mountain Resort Project Presenter: Hui Zhang Date: August 08,2023</vt:lpstr>
      <vt:lpstr>Problem Identification</vt:lpstr>
      <vt:lpstr>Project Goals:</vt:lpstr>
      <vt:lpstr>Recommendations</vt:lpstr>
      <vt:lpstr>Recommendations</vt:lpstr>
      <vt:lpstr>Big Mountain’s Ticket Price compared to other Resorts Ticket Price.</vt:lpstr>
      <vt:lpstr>Big Mountain is very high up the league table of snow making area.</vt:lpstr>
      <vt:lpstr>Most resorts have no fast quads. Big Mountain has 3, which puts it high up that league table.</vt:lpstr>
      <vt:lpstr>Big Mountain has one of the longest runs. Although it is just over half the length of the longest, the longer ones are rare.</vt:lpstr>
      <vt:lpstr>PowerPoint Presentation</vt:lpstr>
      <vt:lpstr>Conclusion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Hui Zhang</dc:creator>
  <cp:lastModifiedBy>Hui Zhang</cp:lastModifiedBy>
  <cp:revision>34</cp:revision>
  <dcterms:created xsi:type="dcterms:W3CDTF">2023-08-08T17:57:38Z</dcterms:created>
  <dcterms:modified xsi:type="dcterms:W3CDTF">2023-08-09T19:39:11Z</dcterms:modified>
</cp:coreProperties>
</file>