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266" r:id="rId2"/>
    <p:sldId id="257" r:id="rId3"/>
    <p:sldId id="272" r:id="rId4"/>
    <p:sldId id="273" r:id="rId5"/>
    <p:sldId id="274" r:id="rId6"/>
    <p:sldId id="275" r:id="rId7"/>
    <p:sldId id="276" r:id="rId8"/>
    <p:sldId id="27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0"/>
  </p:normalViewPr>
  <p:slideViewPr>
    <p:cSldViewPr snapToGrid="0">
      <p:cViewPr varScale="1">
        <p:scale>
          <a:sx n="85" d="100"/>
          <a:sy n="85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F8CE9-3AF6-354D-BBD4-4051F9B814BA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99EE4-AFF7-DB4F-BE58-31406A547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9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70B5-B257-2389-85FC-52818A7F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8B704-E16F-CE0B-F514-D39E596BA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0618-4F44-25AA-03EE-E70381C9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B90A9-4A2B-F50E-73A6-298A190A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5CF8F-939B-E9D4-B475-6DAD6D47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B744-14AF-6DD1-2449-8DDFCFCC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61E13-3E3B-D853-B3BE-76FCF3C8F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29390-810B-01E8-C95B-2696C05E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FF5CE-0A30-AFF0-59E6-77987536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2794-D59B-B0F3-693B-21E4E022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59A51-4E49-7DCC-3256-21DA1D9DB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0504-9BE4-3167-029A-5C49A1643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9A434-5F0B-612B-D53B-AD663302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601F-570F-2B80-E5D4-CB4D3956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DE950-A5FC-240C-61D6-307E3BE0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1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519C-0901-8925-68B7-A40BE6E3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106F3-0D5E-7304-25E2-8453229C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9192-6A17-0311-1394-52B1CC2C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23950-22C1-662F-08CD-6D403743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D8941-6887-8E18-D456-17FAFB9D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8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8E3D-30FF-3EF1-563C-56DBBDA4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346D3-98B9-155D-D570-68D835FE1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E829E-70C7-402F-E147-32C97CB0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3972D-8EFE-50A4-7E14-10A760A6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F729B-91D5-E6E5-C12C-06AD49F2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A190-1A3C-4A3C-690A-848CE3FF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7884-7D10-6D88-9862-2741431A6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7E747-ABF5-9EED-E27A-4250FB88B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6AA93-6D8F-BC8B-5F6B-BB6F78FE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DA671-D00C-7EC4-40DA-645FBBAD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6FE21-3030-E632-2FB2-57D540E4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7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2D76-48BE-9C03-ABE2-0605AA44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E2F94-2827-431F-85C9-51A6342C6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8B118-D91A-4B2B-154E-ED1CE5AD2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EE0B5-944F-51D6-6C35-885EC1EC2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068BB-F38A-7239-0D8B-4C6201B65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F04E3-254A-2F7B-1376-B0E92F70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6BF43-0B73-D2DE-F93C-960F4124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AFDC0-00DF-9A54-CDAA-2F500994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6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A871-EBBE-6277-8565-C1C10132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6C6F-84BD-7E90-3AEB-FE3D0A46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E0B5F-FF3C-D229-FAB6-053DF48C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D2DAF-75F6-F868-B017-686BE675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3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29115-D452-98B4-DC32-82EEE3A6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ED1F0-C7FD-B213-9748-195408A5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DE2B3-EFAC-2218-755A-4396E192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0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D131-644F-65DC-619B-786B7E9F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032D-C0BD-69B3-8E14-A2B8ED292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FCCD1-6C9C-E4FD-F557-14AA6455C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2F1FC-6333-E436-3522-204078F0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20134-97C8-B1AD-A2AA-54BBDF1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CB413-8C8B-25B3-C3FA-14FA54FB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4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A809-3E4B-09BB-FC1E-96E33BB6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05D72-AC97-8CFF-3B8D-EA31FCD80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FE274-E45E-CF58-F768-9AC322F46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3327D-FB75-B691-5D47-0CA144AD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DD7D2-21E1-4083-2343-2C09D2D8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5544B-3D2B-1B08-A1A6-36A76713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0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069E1-26A7-5C34-2403-AE7A6D3B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12FB7-4643-7FE3-164F-0ED5D4953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BFA1-916A-06B4-8B35-B2FBE5090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BDD36-2CF7-3246-B0ED-EA973E49060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182BD-7EED-F26C-A0BE-2D59073BA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63611-9E9E-4064-8AC1-601B0C610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F0B5-9504-0B4C-B7A6-58E1AC425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7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nowy mountain range with blue sky&#10;&#10;Description automatically generated">
            <a:extLst>
              <a:ext uri="{FF2B5EF4-FFF2-40B4-BE49-F238E27FC236}">
                <a16:creationId xmlns:a16="http://schemas.microsoft.com/office/drawing/2014/main" id="{90E62D9E-548E-3976-8820-2E274D0A9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8" r="1" b="1"/>
          <a:stretch/>
        </p:blipFill>
        <p:spPr>
          <a:xfrm>
            <a:off x="122716" y="115738"/>
            <a:ext cx="11938653" cy="66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4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6C3E7-43BD-A57F-8473-EBDBB583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0" i="0" dirty="0">
                <a:effectLst/>
                <a:latin typeface="+mn-lt"/>
                <a:cs typeface="Arial" panose="020B0604020202020204" pitchFamily="34" charset="0"/>
              </a:rPr>
              <a:t>Problem Identification</a:t>
            </a:r>
            <a:endParaRPr lang="en-US" sz="54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52FE-46D2-E549-120E-47118A28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65973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cs typeface="Arial" panose="020B0604020202020204" pitchFamily="34" charset="0"/>
              </a:rPr>
              <a:t>Big Mountain resort is a ski resort located in Montana, which has 105 trails and serves 350000 people every year. There's a suspicion that the resort is not capitalized on its facilities as much as it could. The management want some guidance on how to select a better value for their ticket price. They are also considering changes that can either cut costs without undermining the ticket price or support an even higher ticket price.</a:t>
            </a:r>
          </a:p>
        </p:txBody>
      </p:sp>
      <p:pic>
        <p:nvPicPr>
          <p:cNvPr id="5" name="Picture 4" descr="Panoramic view of snowy mountains">
            <a:extLst>
              <a:ext uri="{FF2B5EF4-FFF2-40B4-BE49-F238E27FC236}">
                <a16:creationId xmlns:a16="http://schemas.microsoft.com/office/drawing/2014/main" id="{48BC81DA-B377-1735-6646-086A0A325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1" r="21445" b="-1"/>
          <a:stretch/>
        </p:blipFill>
        <p:spPr>
          <a:xfrm>
            <a:off x="5313225" y="434724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42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8A245-1B48-D256-FEE6-8BCDE7CC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latin typeface="+mn-lt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91075-8E00-26B7-C3CB-42365B2C2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3733"/>
            <a:ext cx="5158427" cy="409424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Pricing Strategy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model suggest the ticket price of Big Mountain should be $95.87±10.39, first increase the ticket price from $81 to $85.48 and monitor the increase of revenue and validate with sale information. If it continues, increase the price to maximum of $106.26.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F38405-87C4-2B69-11E2-DCD04826AEBE}"/>
              </a:ext>
            </a:extLst>
          </p:cNvPr>
          <p:cNvSpPr txBox="1">
            <a:spLocks/>
          </p:cNvSpPr>
          <p:nvPr/>
        </p:nvSpPr>
        <p:spPr>
          <a:xfrm>
            <a:off x="6094476" y="2233732"/>
            <a:ext cx="5164645" cy="4624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Facilities Investments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close one least used run.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close five least used run and monitor the reduce of operation cost and revenue changes.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increase the vertical drop by adding a run to a point 150 feet lower down with additional chair lift without snow making area change, which will increase revenue roughly $3 million.</a:t>
            </a:r>
          </a:p>
        </p:txBody>
      </p:sp>
    </p:spTree>
    <p:extLst>
      <p:ext uri="{BB962C8B-B14F-4D97-AF65-F5344CB8AC3E}">
        <p14:creationId xmlns:p14="http://schemas.microsoft.com/office/powerpoint/2010/main" val="95273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a number of blue and red bars&#10;&#10;Description automatically generated">
            <a:extLst>
              <a:ext uri="{FF2B5EF4-FFF2-40B4-BE49-F238E27FC236}">
                <a16:creationId xmlns:a16="http://schemas.microsoft.com/office/drawing/2014/main" id="{E10CFBBC-F81D-2A21-B61E-8223D457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437" y="243681"/>
            <a:ext cx="5758796" cy="3210528"/>
          </a:xfrm>
          <a:prstGeom prst="rect">
            <a:avLst/>
          </a:prstGeom>
        </p:spPr>
      </p:pic>
      <p:pic>
        <p:nvPicPr>
          <p:cNvPr id="3" name="Picture 2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A88BAB62-C1B3-1DB5-41CC-71576E948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437" y="3664217"/>
            <a:ext cx="5754564" cy="319378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6EC6140-051C-F6C5-5562-8A3821F0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19" y="985158"/>
            <a:ext cx="5266045" cy="1727574"/>
          </a:xfrm>
        </p:spPr>
        <p:txBody>
          <a:bodyPr anchor="b">
            <a:noAutofit/>
          </a:bodyPr>
          <a:lstStyle/>
          <a:p>
            <a:r>
              <a:rPr lang="en-US" sz="3000" dirty="0">
                <a:latin typeface="+mn-lt"/>
              </a:rPr>
              <a:t>Big Mountain’s Ticket Price compared to other Resorts Ticket Price.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7A64DF-93FF-F784-5BF1-68B448FE12B9}"/>
              </a:ext>
            </a:extLst>
          </p:cNvPr>
          <p:cNvSpPr txBox="1">
            <a:spLocks/>
          </p:cNvSpPr>
          <p:nvPr/>
        </p:nvSpPr>
        <p:spPr>
          <a:xfrm>
            <a:off x="488519" y="4754483"/>
            <a:ext cx="5266045" cy="10132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>
                <a:latin typeface="+mn-lt"/>
              </a:rPr>
              <a:t>Big Mountain is doing well for vertical drop.</a:t>
            </a:r>
          </a:p>
        </p:txBody>
      </p:sp>
    </p:spTree>
    <p:extLst>
      <p:ext uri="{BB962C8B-B14F-4D97-AF65-F5344CB8AC3E}">
        <p14:creationId xmlns:p14="http://schemas.microsoft.com/office/powerpoint/2010/main" val="224328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1BFC47-9B83-EE31-3143-6829A82C88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33204" y="226196"/>
            <a:ext cx="5758796" cy="31950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AD68C9-5AAF-75E3-1CBB-C2F1AA8D82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33204" y="3664743"/>
            <a:ext cx="5754564" cy="319273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840EB78-DFB4-6DB5-7F6A-67BD7DF8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86" y="959948"/>
            <a:ext cx="5266045" cy="1727574"/>
          </a:xfrm>
        </p:spPr>
        <p:txBody>
          <a:bodyPr anchor="b">
            <a:noAutofit/>
          </a:bodyPr>
          <a:lstStyle/>
          <a:p>
            <a:r>
              <a:rPr lang="en-US" sz="3000" dirty="0">
                <a:latin typeface="+mn-lt"/>
              </a:rPr>
              <a:t>Big Mountain is very high up the league table of snow making area.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A45ECB-C8DA-E847-8BF9-61F0062A3774}"/>
              </a:ext>
            </a:extLst>
          </p:cNvPr>
          <p:cNvSpPr txBox="1">
            <a:spLocks/>
          </p:cNvSpPr>
          <p:nvPr/>
        </p:nvSpPr>
        <p:spPr>
          <a:xfrm>
            <a:off x="484286" y="4634562"/>
            <a:ext cx="5266045" cy="12530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>
                <a:latin typeface="+mn-lt"/>
              </a:rPr>
              <a:t>Big Mountain has amongst the highest number of total chairs.</a:t>
            </a:r>
          </a:p>
        </p:txBody>
      </p:sp>
    </p:spTree>
    <p:extLst>
      <p:ext uri="{BB962C8B-B14F-4D97-AF65-F5344CB8AC3E}">
        <p14:creationId xmlns:p14="http://schemas.microsoft.com/office/powerpoint/2010/main" val="292626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3E6815-B04F-3924-1F8F-FEEE5E8579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37437" y="241961"/>
            <a:ext cx="5758796" cy="3163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65B60F-440B-36B9-9F87-8408625480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37437" y="3675280"/>
            <a:ext cx="5754564" cy="31716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7DF52C-A81B-47E7-FDF7-274F4C75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68" y="959948"/>
            <a:ext cx="5266045" cy="1727574"/>
          </a:xfrm>
        </p:spPr>
        <p:txBody>
          <a:bodyPr anchor="b">
            <a:noAutofit/>
          </a:bodyPr>
          <a:lstStyle/>
          <a:p>
            <a:r>
              <a:rPr lang="en-US" sz="3000" dirty="0">
                <a:latin typeface="+mn-lt"/>
              </a:rPr>
              <a:t>Most resorts have no fast quads. Big Mountain has 3, which puts it high up that league table.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113E2D-9265-052C-D25B-525422D7C55A}"/>
              </a:ext>
            </a:extLst>
          </p:cNvPr>
          <p:cNvSpPr txBox="1">
            <a:spLocks/>
          </p:cNvSpPr>
          <p:nvPr/>
        </p:nvSpPr>
        <p:spPr>
          <a:xfrm>
            <a:off x="655069" y="4339213"/>
            <a:ext cx="5266045" cy="18437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>
                <a:latin typeface="+mn-lt"/>
              </a:rPr>
              <a:t>Big Mountain compares well for the number of runs. There are some resorts with more, but not many.</a:t>
            </a:r>
          </a:p>
        </p:txBody>
      </p:sp>
    </p:spTree>
    <p:extLst>
      <p:ext uri="{BB962C8B-B14F-4D97-AF65-F5344CB8AC3E}">
        <p14:creationId xmlns:p14="http://schemas.microsoft.com/office/powerpoint/2010/main" val="119351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9B122D-F402-37D3-C38E-167CDFA6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65852" y="241961"/>
            <a:ext cx="5701965" cy="3163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E0CE14-4B7C-1568-EBE9-ECFB6C666B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37437" y="3680496"/>
            <a:ext cx="5754564" cy="316122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C155E3B-1313-CA6C-AD31-79207C93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0" y="734807"/>
            <a:ext cx="5266045" cy="2177856"/>
          </a:xfrm>
        </p:spPr>
        <p:txBody>
          <a:bodyPr anchor="b">
            <a:noAutofit/>
          </a:bodyPr>
          <a:lstStyle/>
          <a:p>
            <a:r>
              <a:rPr lang="en-US" sz="3000" dirty="0">
                <a:latin typeface="+mn-lt"/>
              </a:rPr>
              <a:t>Big Mountain has one of the longest runs. Although it is just over half the length of the longest, the longer ones are rare.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C2FFBE-F1A6-087A-E126-D4DC1E9F1A14}"/>
              </a:ext>
            </a:extLst>
          </p:cNvPr>
          <p:cNvSpPr txBox="1">
            <a:spLocks/>
          </p:cNvSpPr>
          <p:nvPr/>
        </p:nvSpPr>
        <p:spPr>
          <a:xfrm>
            <a:off x="685049" y="4172180"/>
            <a:ext cx="5266045" cy="21778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>
                <a:latin typeface="+mn-lt"/>
              </a:rPr>
              <a:t>Big Mountain has one of the longest runs. Although it is just over half the length of the longest, the longer ones are rare.</a:t>
            </a:r>
          </a:p>
        </p:txBody>
      </p:sp>
    </p:spTree>
    <p:extLst>
      <p:ext uri="{BB962C8B-B14F-4D97-AF65-F5344CB8AC3E}">
        <p14:creationId xmlns:p14="http://schemas.microsoft.com/office/powerpoint/2010/main" val="415166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price&#10;&#10;Description automatically generated with medium confidence">
            <a:extLst>
              <a:ext uri="{FF2B5EF4-FFF2-40B4-BE49-F238E27FC236}">
                <a16:creationId xmlns:a16="http://schemas.microsoft.com/office/drawing/2014/main" id="{1938546B-12F8-BBCE-6032-03338A930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668" y="3092"/>
            <a:ext cx="5795332" cy="312948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a line and a blue line&#10;&#10;Description automatically generated">
            <a:extLst>
              <a:ext uri="{FF2B5EF4-FFF2-40B4-BE49-F238E27FC236}">
                <a16:creationId xmlns:a16="http://schemas.microsoft.com/office/drawing/2014/main" id="{AE2F603F-807A-BDD4-7C8C-085929723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669" y="3455876"/>
            <a:ext cx="5795332" cy="33844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DA3FC06-9027-916B-695A-F2A96F0E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12" y="478904"/>
            <a:ext cx="5266045" cy="2177856"/>
          </a:xfrm>
        </p:spPr>
        <p:txBody>
          <a:bodyPr anchor="b">
            <a:noAutofit/>
          </a:bodyPr>
          <a:lstStyle/>
          <a:p>
            <a:r>
              <a:rPr lang="en-US" sz="3000" dirty="0">
                <a:latin typeface="+mn-lt"/>
              </a:rPr>
              <a:t>Close one least used run or close five least used run and monitor the reduce of operation cost and revenue changes.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A2039-23DF-6A01-0983-7768AB772FF8}"/>
              </a:ext>
            </a:extLst>
          </p:cNvPr>
          <p:cNvSpPr txBox="1"/>
          <p:nvPr/>
        </p:nvSpPr>
        <p:spPr>
          <a:xfrm>
            <a:off x="537663" y="3778259"/>
            <a:ext cx="58590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ea typeface="+mj-ea"/>
                <a:cs typeface="+mj-cs"/>
              </a:rPr>
              <a:t>Increase the vertical drop by adding a run to a point 150 feet lower down with additional chair lift without snow making area change, which will increase revenue roughly $3 million.</a:t>
            </a:r>
          </a:p>
        </p:txBody>
      </p:sp>
    </p:spTree>
    <p:extLst>
      <p:ext uri="{BB962C8B-B14F-4D97-AF65-F5344CB8AC3E}">
        <p14:creationId xmlns:p14="http://schemas.microsoft.com/office/powerpoint/2010/main" val="371756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87D8F-3277-AAD6-2480-C887D1D3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+mn-lt"/>
              </a:rPr>
              <a:t>Conclusion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82B2-0D23-323E-A5F8-AD206D3F2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The ticket price has room for increasing and the revenues can be increased by facilities improvement.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The primary goal of this object is achieved. 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1C2896E6-FE74-B348-11CB-78C9DAA08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2" r="242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323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418</Words>
  <Application>Microsoft Macintosh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Problem Identification</vt:lpstr>
      <vt:lpstr>Recommendations</vt:lpstr>
      <vt:lpstr>Big Mountain’s Ticket Price compared to other Resorts Ticket Price.</vt:lpstr>
      <vt:lpstr>Big Mountain is very high up the league table of snow making area.</vt:lpstr>
      <vt:lpstr>Most resorts have no fast quads. Big Mountain has 3, which puts it high up that league table.</vt:lpstr>
      <vt:lpstr>Big Mountain has one of the longest runs. Although it is just over half the length of the longest, the longer ones are rare.</vt:lpstr>
      <vt:lpstr>Close one least used run or close five least used run and monitor the reduce of operation cost and revenue changes.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Zhang</dc:creator>
  <cp:lastModifiedBy>Hui Zhang</cp:lastModifiedBy>
  <cp:revision>43</cp:revision>
  <dcterms:created xsi:type="dcterms:W3CDTF">2023-08-08T17:57:38Z</dcterms:created>
  <dcterms:modified xsi:type="dcterms:W3CDTF">2023-08-10T03:45:55Z</dcterms:modified>
</cp:coreProperties>
</file>