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Hairline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22" Type="http://schemas.openxmlformats.org/officeDocument/2006/relationships/font" Target="fonts/LatoLight-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bold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Hairline-bold.fntdata"/><Relationship Id="rId16" Type="http://schemas.openxmlformats.org/officeDocument/2006/relationships/font" Target="fonts/LatoHairlin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Hairline-boldItalic.fntdata"/><Relationship Id="rId6" Type="http://schemas.openxmlformats.org/officeDocument/2006/relationships/slide" Target="slides/slide1.xml"/><Relationship Id="rId18" Type="http://schemas.openxmlformats.org/officeDocument/2006/relationships/font" Target="fonts/LatoHairlin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431e5f9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431e5f9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d431e5f9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Slide">
  <p:cSld name="First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>
            <p:ph idx="2" type="pic"/>
          </p:nvPr>
        </p:nvSpPr>
        <p:spPr>
          <a:xfrm>
            <a:off x="4064000" y="441961"/>
            <a:ext cx="4368800" cy="308356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b="1" sz="4200">
                <a:solidFill>
                  <a:schemeClr val="lt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b="0" sz="18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40"/>
              <a:buNone/>
              <a:defRPr sz="144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C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hyperlink" Target="https://www.kaggle.com/competitions/playground-series-s3e9/overview" TargetMode="External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"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945" y="2538"/>
            <a:ext cx="10963910" cy="685292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04675" y="367300"/>
            <a:ext cx="64278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F63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PLAYGROUND PREDICTION COMPETITION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6525" y="4551350"/>
            <a:ext cx="47481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202124"/>
                </a:solidFill>
              </a:rPr>
              <a:t>Regression with a Tabular Concrete Strength Dataset</a:t>
            </a:r>
            <a:endParaRPr b="1" sz="2700">
              <a:solidFill>
                <a:srgbClr val="20212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392950" y="6375450"/>
            <a:ext cx="171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42424"/>
                </a:solidFill>
              </a:rPr>
              <a:t>17 Декабря</a:t>
            </a:r>
            <a:r>
              <a:rPr lang="en-US" sz="14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20</a:t>
            </a:r>
            <a:r>
              <a:rPr lang="en-US">
                <a:solidFill>
                  <a:srgbClr val="242424"/>
                </a:solidFill>
              </a:rPr>
              <a:t>24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9377550" y="4663775"/>
            <a:ext cx="25785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42424"/>
                </a:solidFill>
              </a:rPr>
              <a:t>Решение подготовили:</a:t>
            </a:r>
            <a:endParaRPr b="1" sz="1600">
              <a:solidFill>
                <a:srgbClr val="242424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42424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424"/>
                </a:solidFill>
              </a:rPr>
              <a:t>Царев Иван Б05-103</a:t>
            </a:r>
            <a:endParaRPr sz="1600">
              <a:solidFill>
                <a:srgbClr val="242424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424"/>
                </a:solidFill>
              </a:rPr>
              <a:t>Дашиев Максим</a:t>
            </a:r>
            <a:endParaRPr sz="1600">
              <a:solidFill>
                <a:srgbClr val="242424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320" y="-817245"/>
            <a:ext cx="6191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0" y="6501450"/>
            <a:ext cx="649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https://www.kaggle.com/competitions/playground-series-s3e9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85800" y="0"/>
            <a:ext cx="3106200" cy="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527300" y="3122930"/>
            <a:ext cx="2386965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250" y="0"/>
            <a:ext cx="5921749" cy="29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152400" y="-2"/>
            <a:ext cx="6322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F6BFDE"/>
                </a:solidFill>
              </a:rPr>
              <a:t>Данные</a:t>
            </a:r>
            <a:endParaRPr sz="67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08150"/>
            <a:ext cx="1849849" cy="184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0" y="1127950"/>
            <a:ext cx="6322800" cy="4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регрессии о предсказании прочности бетона по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различным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фичам: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различных компонент цемента, воды, шлака, золы и т.д. (continuous features)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Возраст бетона в днях (categorical features)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Итоговая прочность (таргет)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Пропусков в датасете нету, сильных выбросов тоже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675" y="3203500"/>
            <a:ext cx="5430977" cy="35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2101675" y="4968800"/>
            <a:ext cx="4554000" cy="2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Распределение некоторых фичей выглядит вот так (с пиком в нуле), поэтому сразу приходит идея сделать категориальную фичу на равенство нулю. То есть, добавляли ли этот компонент в бетон или нет.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152400" y="0"/>
            <a:ext cx="69258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F6BFDE"/>
                </a:solidFill>
              </a:rPr>
              <a:t>Baseline solution</a:t>
            </a:r>
            <a:endParaRPr sz="67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52480"/>
            <a:ext cx="12192000" cy="150614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35350" y="1598938"/>
            <a:ext cx="73770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фичей - стандартный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PolynomialFeatures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второй степени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Категориальные фичи кодируем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OneHotEncoder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-ом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Нормализация фичей -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StandartScaler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-ом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Обучаем метода градиентного бустинга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CatBoostRegressor</a:t>
            </a:r>
            <a:endParaRPr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Гиперпараметры оптимизируем с помощью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Optuna</a:t>
            </a:r>
            <a:endParaRPr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5219" l="0" r="0" t="-5220"/>
          <a:stretch/>
        </p:blipFill>
        <p:spPr>
          <a:xfrm>
            <a:off x="7619975" y="845900"/>
            <a:ext cx="4429900" cy="33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35916" l="21158" r="23868" t="36051"/>
          <a:stretch/>
        </p:blipFill>
        <p:spPr>
          <a:xfrm>
            <a:off x="7781425" y="4196025"/>
            <a:ext cx="4107000" cy="104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8847925" y="152300"/>
            <a:ext cx="19740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Бустинг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25" y="1258350"/>
            <a:ext cx="9427348" cy="491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52400" y="0"/>
            <a:ext cx="69258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F6BFDE"/>
                </a:solidFill>
              </a:rPr>
              <a:t>Feature importance</a:t>
            </a:r>
            <a:endParaRPr sz="6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152400" y="-5"/>
            <a:ext cx="63228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6BFDE"/>
                </a:solidFill>
              </a:rPr>
              <a:t>Winning model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3075"/>
            <a:ext cx="12192000" cy="15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135350" y="1263325"/>
            <a:ext cx="84936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фичей: по смыслу из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OpenFE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PolynomialFeatures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отбор только топ-30 важнейших фичей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Категориальные фичи кодируем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OneHot +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TargetEncoder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-ами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Нормализация фичей -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StandartScaler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-ом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-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Voting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LightGBM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LinReg.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Гиперпараметры для внутренних моделей оптимизируем с помощью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ptuna</a:t>
            </a:r>
            <a:endParaRPr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Скоры валидируем при помощи кросс-валидации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K-Fold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пяти фолдах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лушем скоре использовали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Jittering</a:t>
            </a:r>
            <a:endParaRPr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6000" y="0"/>
            <a:ext cx="1416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9551075" y="-87000"/>
            <a:ext cx="135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OpenFE: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5">
            <a:alphaModFix/>
          </a:blip>
          <a:srcRect b="37379" l="31954" r="30376" t="40887"/>
          <a:stretch/>
        </p:blipFill>
        <p:spPr>
          <a:xfrm>
            <a:off x="9081100" y="1568400"/>
            <a:ext cx="2580750" cy="7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6">
            <a:alphaModFix/>
          </a:blip>
          <a:srcRect b="25601" l="0" r="0" t="26312"/>
          <a:stretch/>
        </p:blipFill>
        <p:spPr>
          <a:xfrm>
            <a:off x="8823275" y="2517413"/>
            <a:ext cx="3096400" cy="7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7">
            <a:alphaModFix/>
          </a:blip>
          <a:srcRect b="7122" l="3475" r="55727" t="7684"/>
          <a:stretch/>
        </p:blipFill>
        <p:spPr>
          <a:xfrm>
            <a:off x="9515088" y="3455050"/>
            <a:ext cx="1712778" cy="169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19"/>
          <p:cNvCxnSpPr/>
          <p:nvPr/>
        </p:nvCxnSpPr>
        <p:spPr>
          <a:xfrm>
            <a:off x="835660" y="2790825"/>
            <a:ext cx="4359275" cy="0"/>
          </a:xfrm>
          <a:prstGeom prst="straightConnector1">
            <a:avLst/>
          </a:prstGeom>
          <a:noFill/>
          <a:ln cap="flat" cmpd="sng" w="9525">
            <a:solidFill>
              <a:srgbClr val="F0E0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835660" y="1355725"/>
            <a:ext cx="4359275" cy="0"/>
          </a:xfrm>
          <a:prstGeom prst="straightConnector1">
            <a:avLst/>
          </a:prstGeom>
          <a:noFill/>
          <a:ln cap="flat" cmpd="sng" w="9525">
            <a:solidFill>
              <a:srgbClr val="F0E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9"/>
          <p:cNvSpPr txBox="1"/>
          <p:nvPr/>
        </p:nvSpPr>
        <p:spPr>
          <a:xfrm>
            <a:off x="0" y="-14550"/>
            <a:ext cx="72867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6BFDE"/>
                </a:solidFill>
              </a:rPr>
              <a:t>Что еще пробовали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39950"/>
            <a:ext cx="12192000" cy="15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95975"/>
            <a:ext cx="11887201" cy="21475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80800" y="4695750"/>
            <a:ext cx="6395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Наш итоговый результат это уже топ-2: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80800" y="1268813"/>
            <a:ext cx="795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 Labeling, но дало результат хуже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Jittering, дало прирост скора </a:t>
            </a:r>
            <a:r>
              <a:rPr lang="en-US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+0.02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