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69200" cy="10699750"/>
  <p:notesSz cx="7569200" cy="10699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12410" y="3723763"/>
            <a:ext cx="5744380" cy="25679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9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267" y="6790775"/>
            <a:ext cx="4222667" cy="193446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7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470" indent="0" algn="ctr">
              <a:buNone/>
              <a:defRPr sz="1573"/>
            </a:lvl2pPr>
            <a:lvl3pPr marL="756940" indent="0" algn="ctr">
              <a:buNone/>
              <a:defRPr sz="1490"/>
            </a:lvl3pPr>
            <a:lvl4pPr marL="1135410" indent="0" algn="ctr">
              <a:buNone/>
              <a:defRPr sz="1324"/>
            </a:lvl4pPr>
            <a:lvl5pPr marL="1513881" indent="0" algn="ctr">
              <a:buNone/>
              <a:defRPr sz="1324"/>
            </a:lvl5pPr>
            <a:lvl6pPr marL="1892351" indent="0" algn="ctr">
              <a:buNone/>
              <a:defRPr sz="1324"/>
            </a:lvl6pPr>
            <a:lvl7pPr marL="2270821" indent="0" algn="ctr">
              <a:buNone/>
              <a:defRPr sz="1324"/>
            </a:lvl7pPr>
            <a:lvl8pPr marL="2649291" indent="0" algn="ctr">
              <a:buNone/>
              <a:defRPr sz="1324"/>
            </a:lvl8pPr>
            <a:lvl9pPr marL="3027761" indent="0" algn="ctr">
              <a:buNone/>
              <a:defRPr sz="13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80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9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2140" y="1462299"/>
            <a:ext cx="872450" cy="7775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9449" y="1462299"/>
            <a:ext cx="3903944" cy="7775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2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5873" y="3723763"/>
            <a:ext cx="5745023" cy="25679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9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267" y="6790652"/>
            <a:ext cx="4222667" cy="197376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73">
                <a:solidFill>
                  <a:schemeClr val="tx1"/>
                </a:solidFill>
              </a:defRPr>
            </a:lvl1pPr>
            <a:lvl2pPr marL="378470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95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0" y="4115837"/>
            <a:ext cx="2721752" cy="4839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5038" y="4115837"/>
            <a:ext cx="2723816" cy="4839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97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09" y="3609386"/>
            <a:ext cx="2721753" cy="109850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3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470" indent="0">
              <a:buNone/>
              <a:defRPr sz="1573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09" y="4904052"/>
            <a:ext cx="2721753" cy="4051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5038" y="4904052"/>
            <a:ext cx="2723816" cy="405145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35038" y="3609386"/>
            <a:ext cx="2723816" cy="109850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3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470" indent="0">
              <a:buNone/>
              <a:defRPr sz="1573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72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7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784600" cy="1069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0360" y="3500789"/>
            <a:ext cx="2723881" cy="178094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3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983" y="1255438"/>
            <a:ext cx="2989834" cy="8188875"/>
          </a:xfrm>
        </p:spPr>
        <p:txBody>
          <a:bodyPr>
            <a:normAutofit/>
          </a:bodyPr>
          <a:lstStyle>
            <a:lvl1pPr>
              <a:defRPr sz="1573">
                <a:solidFill>
                  <a:schemeClr val="tx1"/>
                </a:solidFill>
              </a:defRPr>
            </a:lvl1pPr>
            <a:lvl2pPr>
              <a:defRPr sz="1324">
                <a:solidFill>
                  <a:schemeClr val="tx1"/>
                </a:solidFill>
              </a:defRPr>
            </a:lvl2pPr>
            <a:lvl3pPr>
              <a:defRPr sz="1324">
                <a:solidFill>
                  <a:schemeClr val="tx1"/>
                </a:solidFill>
              </a:defRPr>
            </a:lvl3pPr>
            <a:lvl4pPr>
              <a:defRPr sz="1324">
                <a:solidFill>
                  <a:schemeClr val="tx1"/>
                </a:solidFill>
              </a:defRPr>
            </a:lvl4pPr>
            <a:lvl5pPr>
              <a:defRPr sz="1324">
                <a:solidFill>
                  <a:schemeClr val="tx1"/>
                </a:solidFill>
              </a:defRPr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3" y="5538530"/>
            <a:ext cx="2355914" cy="342310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2">
                <a:solidFill>
                  <a:srgbClr val="FFFFFF"/>
                </a:solidFill>
              </a:defRPr>
            </a:lvl1pPr>
            <a:lvl2pPr marL="378470" indent="0">
              <a:buNone/>
              <a:defRPr sz="1159"/>
            </a:lvl2pPr>
            <a:lvl3pPr marL="756940" indent="0">
              <a:buNone/>
              <a:defRPr sz="993"/>
            </a:lvl3pPr>
            <a:lvl4pPr marL="1135410" indent="0">
              <a:buNone/>
              <a:defRPr sz="828"/>
            </a:lvl4pPr>
            <a:lvl5pPr marL="1513881" indent="0">
              <a:buNone/>
              <a:defRPr sz="828"/>
            </a:lvl5pPr>
            <a:lvl6pPr marL="1892351" indent="0">
              <a:buNone/>
              <a:defRPr sz="828"/>
            </a:lvl6pPr>
            <a:lvl7pPr marL="2270821" indent="0">
              <a:buNone/>
              <a:defRPr sz="828"/>
            </a:lvl7pPr>
            <a:lvl8pPr marL="2649291" indent="0">
              <a:buNone/>
              <a:defRPr sz="828"/>
            </a:lvl8pPr>
            <a:lvl9pPr marL="3027761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30360" y="9729639"/>
            <a:ext cx="3150852" cy="49932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99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784599" cy="1069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29844" y="3500787"/>
            <a:ext cx="2724912" cy="1783292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3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84601" y="-65796"/>
            <a:ext cx="3788385" cy="106997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4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3" y="5538532"/>
            <a:ext cx="2355914" cy="342310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2">
                <a:solidFill>
                  <a:srgbClr val="FFFFFF"/>
                </a:solidFill>
              </a:defRPr>
            </a:lvl1pPr>
            <a:lvl2pPr marL="378470" indent="0">
              <a:buNone/>
              <a:defRPr sz="1159"/>
            </a:lvl2pPr>
            <a:lvl3pPr marL="756940" indent="0">
              <a:buNone/>
              <a:defRPr sz="993"/>
            </a:lvl3pPr>
            <a:lvl4pPr marL="1135410" indent="0">
              <a:buNone/>
              <a:defRPr sz="828"/>
            </a:lvl4pPr>
            <a:lvl5pPr marL="1513881" indent="0">
              <a:buNone/>
              <a:defRPr sz="828"/>
            </a:lvl5pPr>
            <a:lvl6pPr marL="1892351" indent="0">
              <a:buNone/>
              <a:defRPr sz="828"/>
            </a:lvl6pPr>
            <a:lvl7pPr marL="2270821" indent="0">
              <a:buNone/>
              <a:defRPr sz="828"/>
            </a:lvl7pPr>
            <a:lvl8pPr marL="2649291" indent="0">
              <a:buNone/>
              <a:defRPr sz="828"/>
            </a:lvl8pPr>
            <a:lvl9pPr marL="3027761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9844" y="9729639"/>
            <a:ext cx="3148787" cy="49932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0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29449" y="1505098"/>
            <a:ext cx="4915142" cy="185462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49" y="4115839"/>
            <a:ext cx="4915142" cy="483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236" y="9733708"/>
            <a:ext cx="1709618" cy="505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409" y="9729639"/>
            <a:ext cx="3771905" cy="499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982" y="9701107"/>
            <a:ext cx="302768" cy="570653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11" spc="0" baseline="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5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56940" rtl="0" eaLnBrk="1" latinLnBrk="0" hangingPunct="1">
        <a:lnSpc>
          <a:spcPct val="90000"/>
        </a:lnSpc>
        <a:spcBef>
          <a:spcPct val="0"/>
        </a:spcBef>
        <a:buNone/>
        <a:defRPr sz="2152" kern="1200" cap="all" spc="166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89235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49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78470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67705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6940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46175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88102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1230028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1371954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13881" indent="-189235" algn="l" defTabSz="756940" rtl="0" eaLnBrk="1" latinLnBrk="0" hangingPunct="1">
        <a:lnSpc>
          <a:spcPct val="100000"/>
        </a:lnSpc>
        <a:spcBef>
          <a:spcPts val="828"/>
        </a:spcBef>
        <a:buClr>
          <a:schemeClr val="accent2"/>
        </a:buClr>
        <a:buFont typeface="Arial" panose="020B0604020202020204" pitchFamily="34" charset="0"/>
        <a:buChar char="•"/>
        <a:defRPr sz="1324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75694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learning.datatrained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251" y="10067543"/>
            <a:ext cx="6581140" cy="228600"/>
            <a:chOff x="492251" y="10067543"/>
            <a:chExt cx="6581140" cy="228600"/>
          </a:xfrm>
        </p:grpSpPr>
        <p:sp>
          <p:nvSpPr>
            <p:cNvPr id="3" name="object 3"/>
            <p:cNvSpPr/>
            <p:nvPr/>
          </p:nvSpPr>
          <p:spPr>
            <a:xfrm>
              <a:off x="492251" y="10067543"/>
              <a:ext cx="131445" cy="228600"/>
            </a:xfrm>
            <a:custGeom>
              <a:avLst/>
              <a:gdLst/>
              <a:ahLst/>
              <a:cxnLst/>
              <a:rect l="l" t="t" r="r" b="b"/>
              <a:pathLst>
                <a:path w="131445" h="228600">
                  <a:moveTo>
                    <a:pt x="13106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1064" y="228600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5281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315" y="10067543"/>
              <a:ext cx="6120765" cy="228600"/>
            </a:xfrm>
            <a:custGeom>
              <a:avLst/>
              <a:gdLst/>
              <a:ahLst/>
              <a:cxnLst/>
              <a:rect l="l" t="t" r="r" b="b"/>
              <a:pathLst>
                <a:path w="6120765" h="228600">
                  <a:moveTo>
                    <a:pt x="612038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120384" y="228600"/>
                  </a:lnTo>
                  <a:lnTo>
                    <a:pt x="6120384" y="0"/>
                  </a:lnTo>
                  <a:close/>
                </a:path>
              </a:pathLst>
            </a:custGeom>
            <a:solidFill>
              <a:srgbClr val="A8D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43699" y="10067543"/>
              <a:ext cx="329565" cy="228600"/>
            </a:xfrm>
            <a:custGeom>
              <a:avLst/>
              <a:gdLst/>
              <a:ahLst/>
              <a:cxnLst/>
              <a:rect l="l" t="t" r="r" b="b"/>
              <a:pathLst>
                <a:path w="329565" h="228600">
                  <a:moveTo>
                    <a:pt x="3291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9183" y="228600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5281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6166" y="3109086"/>
            <a:ext cx="369062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2590">
              <a:lnSpc>
                <a:spcPct val="137200"/>
              </a:lnSpc>
              <a:spcBef>
                <a:spcPts val="100"/>
              </a:spcBef>
            </a:pPr>
            <a:r>
              <a:rPr sz="3600" spc="-190" dirty="0">
                <a:latin typeface="Trebuchet MS"/>
                <a:cs typeface="Trebuchet MS"/>
              </a:rPr>
              <a:t>“</a:t>
            </a:r>
            <a:r>
              <a:rPr sz="3600" spc="-190" dirty="0">
                <a:latin typeface="Times New Roman"/>
                <a:cs typeface="Times New Roman"/>
              </a:rPr>
              <a:t>EMAIL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SPAM </a:t>
            </a:r>
            <a:r>
              <a:rPr sz="3600" u="none" spc="-80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CLASSI</a:t>
            </a:r>
            <a:r>
              <a:rPr sz="3600" spc="-90" dirty="0">
                <a:latin typeface="Times New Roman"/>
                <a:cs typeface="Times New Roman"/>
              </a:rPr>
              <a:t>F</a:t>
            </a:r>
            <a:r>
              <a:rPr sz="3600" spc="-185" dirty="0">
                <a:latin typeface="Times New Roman"/>
                <a:cs typeface="Times New Roman"/>
              </a:rPr>
              <a:t>ICATION</a:t>
            </a:r>
            <a:r>
              <a:rPr sz="3600" spc="-409" dirty="0">
                <a:latin typeface="Trebuchet MS"/>
                <a:cs typeface="Trebuchet MS"/>
              </a:rPr>
              <a:t>”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2763" y="7971281"/>
            <a:ext cx="243840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D5294"/>
                </a:solidFill>
                <a:latin typeface="Lucida Sans Unicode"/>
                <a:cs typeface="Lucida Sans Unicode"/>
              </a:rPr>
              <a:t>Submitted</a:t>
            </a:r>
            <a:r>
              <a:rPr sz="2000" spc="125" dirty="0">
                <a:solidFill>
                  <a:srgbClr val="2D5294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2D5294"/>
                </a:solidFill>
                <a:latin typeface="Lucida Sans Unicode"/>
                <a:cs typeface="Lucida Sans Unicode"/>
              </a:rPr>
              <a:t>by:</a:t>
            </a:r>
            <a:endParaRPr sz="2000">
              <a:latin typeface="Lucida Sans Unicode"/>
              <a:cs typeface="Lucida Sans Unicode"/>
            </a:endParaRPr>
          </a:p>
          <a:p>
            <a:pPr marL="704215">
              <a:lnSpc>
                <a:spcPct val="100000"/>
              </a:lnSpc>
              <a:spcBef>
                <a:spcPts val="1764"/>
              </a:spcBef>
            </a:pPr>
            <a:r>
              <a:rPr sz="2000" spc="40" dirty="0">
                <a:solidFill>
                  <a:srgbClr val="C45711"/>
                </a:solidFill>
                <a:latin typeface="Lucida Sans Unicode"/>
                <a:cs typeface="Lucida Sans Unicode"/>
              </a:rPr>
              <a:t>Sarika</a:t>
            </a:r>
            <a:r>
              <a:rPr sz="2000" spc="-5" dirty="0">
                <a:solidFill>
                  <a:srgbClr val="C45711"/>
                </a:solidFill>
                <a:latin typeface="Lucida Sans Unicode"/>
                <a:cs typeface="Lucida Sans Unicode"/>
              </a:rPr>
              <a:t> </a:t>
            </a:r>
            <a:r>
              <a:rPr sz="2000" spc="50" dirty="0">
                <a:solidFill>
                  <a:srgbClr val="C45711"/>
                </a:solidFill>
                <a:latin typeface="Lucida Sans Unicode"/>
                <a:cs typeface="Lucida Sans Unicode"/>
              </a:rPr>
              <a:t>Thorat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026" y="1897387"/>
            <a:ext cx="1952586" cy="3662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49427" y="10076701"/>
                </a:moveTo>
                <a:lnTo>
                  <a:pt x="6946392" y="10076701"/>
                </a:lnTo>
                <a:lnTo>
                  <a:pt x="9144" y="10076701"/>
                </a:lnTo>
                <a:lnTo>
                  <a:pt x="6096" y="10076701"/>
                </a:lnTo>
                <a:lnTo>
                  <a:pt x="6096" y="10079736"/>
                </a:lnTo>
                <a:lnTo>
                  <a:pt x="9144" y="10079736"/>
                </a:lnTo>
                <a:lnTo>
                  <a:pt x="6946392" y="10079736"/>
                </a:lnTo>
                <a:lnTo>
                  <a:pt x="6949427" y="10079736"/>
                </a:lnTo>
                <a:lnTo>
                  <a:pt x="6949427" y="10076701"/>
                </a:lnTo>
                <a:close/>
              </a:path>
              <a:path w="6955790" h="10086340">
                <a:moveTo>
                  <a:pt x="6949427" y="6096"/>
                </a:moveTo>
                <a:lnTo>
                  <a:pt x="6946392" y="6096"/>
                </a:lnTo>
                <a:lnTo>
                  <a:pt x="9144" y="6096"/>
                </a:lnTo>
                <a:lnTo>
                  <a:pt x="6096" y="6096"/>
                </a:lnTo>
                <a:lnTo>
                  <a:pt x="6096" y="9144"/>
                </a:lnTo>
                <a:lnTo>
                  <a:pt x="6096" y="10076688"/>
                </a:lnTo>
                <a:lnTo>
                  <a:pt x="9144" y="10076688"/>
                </a:lnTo>
                <a:lnTo>
                  <a:pt x="9144" y="9144"/>
                </a:lnTo>
                <a:lnTo>
                  <a:pt x="6946392" y="9144"/>
                </a:lnTo>
                <a:lnTo>
                  <a:pt x="6946392" y="10076688"/>
                </a:lnTo>
                <a:lnTo>
                  <a:pt x="6949427" y="10076688"/>
                </a:lnTo>
                <a:lnTo>
                  <a:pt x="6949427" y="9144"/>
                </a:lnTo>
                <a:lnTo>
                  <a:pt x="6949427" y="6096"/>
                </a:lnTo>
                <a:close/>
              </a:path>
              <a:path w="6955790" h="10086340">
                <a:moveTo>
                  <a:pt x="6955523" y="0"/>
                </a:moveTo>
                <a:lnTo>
                  <a:pt x="6952488" y="0"/>
                </a:lnTo>
                <a:lnTo>
                  <a:pt x="6952488" y="3048"/>
                </a:lnTo>
                <a:lnTo>
                  <a:pt x="6952488" y="9144"/>
                </a:lnTo>
                <a:lnTo>
                  <a:pt x="6952488" y="10076688"/>
                </a:lnTo>
                <a:lnTo>
                  <a:pt x="6952488" y="10082784"/>
                </a:lnTo>
                <a:lnTo>
                  <a:pt x="6946392" y="10082784"/>
                </a:lnTo>
                <a:lnTo>
                  <a:pt x="9144" y="10082784"/>
                </a:lnTo>
                <a:lnTo>
                  <a:pt x="3048" y="10082784"/>
                </a:lnTo>
                <a:lnTo>
                  <a:pt x="3048" y="10076688"/>
                </a:lnTo>
                <a:lnTo>
                  <a:pt x="3048" y="9144"/>
                </a:lnTo>
                <a:lnTo>
                  <a:pt x="3048" y="3048"/>
                </a:lnTo>
                <a:lnTo>
                  <a:pt x="9144" y="3048"/>
                </a:lnTo>
                <a:lnTo>
                  <a:pt x="6946392" y="3048"/>
                </a:lnTo>
                <a:lnTo>
                  <a:pt x="6952488" y="3048"/>
                </a:lnTo>
                <a:lnTo>
                  <a:pt x="6952488" y="0"/>
                </a:lnTo>
                <a:lnTo>
                  <a:pt x="6946392" y="0"/>
                </a:lnTo>
                <a:lnTo>
                  <a:pt x="9144" y="0"/>
                </a:ln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9144"/>
                </a:lnTo>
                <a:lnTo>
                  <a:pt x="0" y="10076688"/>
                </a:lnTo>
                <a:lnTo>
                  <a:pt x="0" y="10082784"/>
                </a:lnTo>
                <a:lnTo>
                  <a:pt x="0" y="10085832"/>
                </a:lnTo>
                <a:lnTo>
                  <a:pt x="3048" y="10085832"/>
                </a:lnTo>
                <a:lnTo>
                  <a:pt x="9144" y="10085832"/>
                </a:lnTo>
                <a:lnTo>
                  <a:pt x="6946392" y="10085832"/>
                </a:lnTo>
                <a:lnTo>
                  <a:pt x="6952488" y="10085832"/>
                </a:lnTo>
                <a:lnTo>
                  <a:pt x="6955523" y="10085832"/>
                </a:lnTo>
                <a:lnTo>
                  <a:pt x="6955523" y="10082784"/>
                </a:lnTo>
                <a:lnTo>
                  <a:pt x="6955523" y="10076688"/>
                </a:lnTo>
                <a:lnTo>
                  <a:pt x="6955523" y="9144"/>
                </a:lnTo>
                <a:lnTo>
                  <a:pt x="6955523" y="3048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5968" y="10111231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29482"/>
            <a:ext cx="261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-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KNeighbors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Classifier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972" y="966429"/>
            <a:ext cx="4680202" cy="18730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892295"/>
            <a:ext cx="4076700" cy="45275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76370"/>
            <a:ext cx="292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-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RandomForest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Classifier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490" y="930326"/>
            <a:ext cx="4114080" cy="21554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140707"/>
            <a:ext cx="4273550" cy="46780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85870"/>
            <a:ext cx="237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-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Logistic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Regression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518" y="957699"/>
            <a:ext cx="4188725" cy="19532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8188" y="3950207"/>
            <a:ext cx="4068111" cy="42923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185286"/>
            <a:ext cx="305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-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Naive</a:t>
            </a:r>
            <a:r>
              <a:rPr sz="1800" spc="-10" dirty="0">
                <a:latin typeface="Lucida Sans Unicode"/>
                <a:cs typeface="Lucida Sans Unicode"/>
              </a:rPr>
              <a:t> Bayes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(GaussianNB)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11748"/>
            <a:ext cx="5693410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Interpretation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Results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37900"/>
              </a:lnSpc>
              <a:spcBef>
                <a:spcPts val="950"/>
              </a:spcBef>
            </a:pPr>
            <a:r>
              <a:rPr sz="1400" spc="-5" dirty="0">
                <a:latin typeface="Lucida Sans Unicode"/>
                <a:cs typeface="Lucida Sans Unicode"/>
              </a:rPr>
              <a:t>RandomForest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Classifier</a:t>
            </a:r>
            <a:r>
              <a:rPr sz="1400" spc="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is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giving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best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result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as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compared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others.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186040"/>
            <a:ext cx="5699125" cy="190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CONCLUSION</a:t>
            </a:r>
            <a:endParaRPr sz="24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860"/>
              </a:spcBef>
            </a:pPr>
            <a:r>
              <a:rPr sz="1800" dirty="0">
                <a:latin typeface="Lucida Sans Unicode"/>
                <a:cs typeface="Lucida Sans Unicode"/>
              </a:rPr>
              <a:t>Key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Findings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Conclusions</a:t>
            </a:r>
            <a:r>
              <a:rPr sz="1800" spc="-5" dirty="0">
                <a:latin typeface="Lucida Sans Unicode"/>
                <a:cs typeface="Lucida Sans Unicode"/>
              </a:rPr>
              <a:t> of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5" dirty="0">
                <a:latin typeface="Lucida Sans Unicode"/>
                <a:cs typeface="Lucida Sans Unicode"/>
              </a:rPr>
              <a:t> Study</a:t>
            </a:r>
            <a:endParaRPr sz="18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  <a:spcBef>
                <a:spcPts val="935"/>
              </a:spcBef>
            </a:pP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Apply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computing theory, languages, and algorithms,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as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well as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mathematical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and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statistical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models,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and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the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principles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of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optimization</a:t>
            </a:r>
            <a:r>
              <a:rPr sz="1400" spc="26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to</a:t>
            </a:r>
            <a:r>
              <a:rPr sz="1400" spc="27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appropriately</a:t>
            </a:r>
            <a:r>
              <a:rPr sz="1400" spc="26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formulate</a:t>
            </a:r>
            <a:r>
              <a:rPr sz="1400" spc="27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and</a:t>
            </a:r>
            <a:r>
              <a:rPr sz="1400" spc="26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use</a:t>
            </a:r>
            <a:r>
              <a:rPr sz="1400" spc="25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data</a:t>
            </a:r>
            <a:r>
              <a:rPr sz="1400" spc="27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analyses.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507" y="959471"/>
            <a:ext cx="4135388" cy="1802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9493" y="4043037"/>
            <a:ext cx="2852607" cy="109279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8555"/>
            <a:ext cx="5696585" cy="9093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200"/>
              </a:lnSpc>
              <a:spcBef>
                <a:spcPts val="90"/>
              </a:spcBef>
            </a:pP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Formulate and use appropriate models of data analysis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to solve </a:t>
            </a:r>
            <a:r>
              <a:rPr sz="1400" spc="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hidden</a:t>
            </a:r>
            <a:r>
              <a:rPr sz="1400" spc="-4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solutions</a:t>
            </a:r>
            <a:r>
              <a:rPr sz="1400" spc="-5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to</a:t>
            </a:r>
            <a:r>
              <a:rPr sz="1400" spc="-4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business-related</a:t>
            </a:r>
            <a:r>
              <a:rPr sz="1400" spc="-3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challenges.</a:t>
            </a:r>
            <a:r>
              <a:rPr sz="1400" spc="-4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Perform</a:t>
            </a:r>
            <a:r>
              <a:rPr sz="1400" spc="-4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well</a:t>
            </a:r>
            <a:r>
              <a:rPr sz="1400" spc="-4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Lucida Sans Unicode"/>
                <a:cs typeface="Lucida Sans Unicode"/>
              </a:rPr>
              <a:t>in</a:t>
            </a:r>
            <a:r>
              <a:rPr sz="1400" spc="-35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a </a:t>
            </a:r>
            <a:r>
              <a:rPr sz="1400" spc="-430" dirty="0">
                <a:solidFill>
                  <a:srgbClr val="1F2023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1F2023"/>
                </a:solidFill>
                <a:latin typeface="Lucida Sans Unicode"/>
                <a:cs typeface="Lucida Sans Unicode"/>
              </a:rPr>
              <a:t>group.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4814"/>
            <a:ext cx="5699125" cy="346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ACKNOWLEDGMENT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  <a:spcBef>
                <a:spcPts val="935"/>
              </a:spcBef>
            </a:pPr>
            <a:r>
              <a:rPr sz="1400" dirty="0">
                <a:latin typeface="Lucida Sans Unicode"/>
                <a:cs typeface="Lucida Sans Unicode"/>
              </a:rPr>
              <a:t>I </a:t>
            </a:r>
            <a:r>
              <a:rPr sz="1400" spc="-5" dirty="0">
                <a:latin typeface="Lucida Sans Unicode"/>
                <a:cs typeface="Lucida Sans Unicode"/>
              </a:rPr>
              <a:t>would like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5" dirty="0">
                <a:latin typeface="Lucida Sans Unicode"/>
                <a:cs typeface="Lucida Sans Unicode"/>
              </a:rPr>
              <a:t>express </a:t>
            </a:r>
            <a:r>
              <a:rPr sz="1400" dirty="0">
                <a:latin typeface="Lucida Sans Unicode"/>
                <a:cs typeface="Lucida Sans Unicode"/>
              </a:rPr>
              <a:t>my </a:t>
            </a:r>
            <a:r>
              <a:rPr sz="1400" spc="-5" dirty="0">
                <a:latin typeface="Lucida Sans Unicode"/>
                <a:cs typeface="Lucida Sans Unicode"/>
              </a:rPr>
              <a:t>sincere </a:t>
            </a:r>
            <a:r>
              <a:rPr sz="1400" dirty="0">
                <a:latin typeface="Lucida Sans Unicode"/>
                <a:cs typeface="Lucida Sans Unicode"/>
              </a:rPr>
              <a:t>thanks </a:t>
            </a:r>
            <a:r>
              <a:rPr sz="1400" spc="-5" dirty="0">
                <a:latin typeface="Lucida Sans Unicode"/>
                <a:cs typeface="Lucida Sans Unicode"/>
              </a:rPr>
              <a:t>of gratitude </a:t>
            </a:r>
            <a:r>
              <a:rPr sz="1400" dirty="0">
                <a:latin typeface="Lucida Sans Unicode"/>
                <a:cs typeface="Lucida Sans Unicode"/>
              </a:rPr>
              <a:t>to my </a:t>
            </a:r>
            <a:r>
              <a:rPr sz="1400" spc="-10" dirty="0">
                <a:latin typeface="Lucida Sans Unicode"/>
                <a:cs typeface="Lucida Sans Unicode"/>
              </a:rPr>
              <a:t>SME 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as </a:t>
            </a:r>
            <a:r>
              <a:rPr sz="1400" spc="-5" dirty="0">
                <a:latin typeface="Lucida Sans Unicode"/>
                <a:cs typeface="Lucida Sans Unicode"/>
              </a:rPr>
              <a:t>well </a:t>
            </a:r>
            <a:r>
              <a:rPr sz="1400" dirty="0">
                <a:latin typeface="Lucida Sans Unicode"/>
                <a:cs typeface="Lucida Sans Unicode"/>
              </a:rPr>
              <a:t>as </a:t>
            </a:r>
            <a:r>
              <a:rPr sz="1400" spc="-5" dirty="0">
                <a:latin typeface="Lucida Sans Unicode"/>
                <a:cs typeface="Lucida Sans Unicode"/>
              </a:rPr>
              <a:t>“Flip Robo Technologies” team for letting </a:t>
            </a:r>
            <a:r>
              <a:rPr sz="1400" dirty="0">
                <a:latin typeface="Lucida Sans Unicode"/>
                <a:cs typeface="Lucida Sans Unicode"/>
              </a:rPr>
              <a:t>me work </a:t>
            </a:r>
            <a:r>
              <a:rPr sz="1400" spc="-5" dirty="0">
                <a:latin typeface="Lucida Sans Unicode"/>
                <a:cs typeface="Lucida Sans Unicode"/>
              </a:rPr>
              <a:t>on </a:t>
            </a:r>
            <a:r>
              <a:rPr sz="1400" dirty="0">
                <a:latin typeface="Lucida Sans Unicode"/>
                <a:cs typeface="Lucida Sans Unicode"/>
              </a:rPr>
              <a:t> “Email Spam </a:t>
            </a:r>
            <a:r>
              <a:rPr sz="1400" spc="-5" dirty="0">
                <a:latin typeface="Lucida Sans Unicode"/>
                <a:cs typeface="Lucida Sans Unicode"/>
              </a:rPr>
              <a:t>Classifier” project also huge </a:t>
            </a:r>
            <a:r>
              <a:rPr sz="1400" dirty="0">
                <a:latin typeface="Lucida Sans Unicode"/>
                <a:cs typeface="Lucida Sans Unicode"/>
              </a:rPr>
              <a:t>thanks to my </a:t>
            </a:r>
            <a:r>
              <a:rPr sz="1400" spc="-5" dirty="0">
                <a:latin typeface="Lucida Sans Unicode"/>
                <a:cs typeface="Lucida Sans Unicode"/>
              </a:rPr>
              <a:t>academic </a:t>
            </a:r>
            <a:r>
              <a:rPr sz="1400" dirty="0">
                <a:latin typeface="Lucida Sans Unicode"/>
                <a:cs typeface="Lucida Sans Unicode"/>
              </a:rPr>
              <a:t> team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“Data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Trained”.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Their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suggestions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and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directions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have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helped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me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in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completion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this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project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successfully.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This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project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also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helped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me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in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doing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lots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research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wherein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I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came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to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know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about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so </a:t>
            </a:r>
            <a:r>
              <a:rPr sz="1400" spc="-5" dirty="0">
                <a:latin typeface="Lucida Sans Unicode"/>
                <a:cs typeface="Lucida Sans Unicode"/>
              </a:rPr>
              <a:t>many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new </a:t>
            </a:r>
            <a:r>
              <a:rPr sz="1400" spc="-5" dirty="0">
                <a:latin typeface="Lucida Sans Unicode"/>
                <a:cs typeface="Lucida Sans Unicode"/>
              </a:rPr>
              <a:t>things.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 indent="450850" algn="just">
              <a:lnSpc>
                <a:spcPct val="138200"/>
              </a:lnSpc>
              <a:spcBef>
                <a:spcPts val="795"/>
              </a:spcBef>
            </a:pPr>
            <a:r>
              <a:rPr sz="1400" spc="-5" dirty="0">
                <a:latin typeface="Lucida Sans Unicode"/>
                <a:cs typeface="Lucida Sans Unicode"/>
              </a:rPr>
              <a:t>Finally,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I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would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like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thank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my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family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and friends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who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have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helped </a:t>
            </a:r>
            <a:r>
              <a:rPr sz="1400" dirty="0">
                <a:latin typeface="Lucida Sans Unicode"/>
                <a:cs typeface="Lucida Sans Unicode"/>
              </a:rPr>
              <a:t>me </a:t>
            </a:r>
            <a:r>
              <a:rPr sz="1400" spc="-5" dirty="0">
                <a:latin typeface="Lucida Sans Unicode"/>
                <a:cs typeface="Lucida Sans Unicode"/>
              </a:rPr>
              <a:t>with their valuable suggestions and guidance and have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been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very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helpful in various</a:t>
            </a:r>
            <a:r>
              <a:rPr sz="1400" dirty="0">
                <a:latin typeface="Lucida Sans Unicode"/>
                <a:cs typeface="Lucida Sans Unicode"/>
              </a:rPr>
              <a:t> stages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project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completion.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968" y="10111231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48554"/>
            <a:ext cx="5256530" cy="410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website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that </a:t>
            </a:r>
            <a:r>
              <a:rPr sz="1400" dirty="0">
                <a:latin typeface="Lucida Sans Unicode"/>
                <a:cs typeface="Lucida Sans Unicode"/>
              </a:rPr>
              <a:t>I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referred are:</a:t>
            </a:r>
            <a:endParaRPr sz="1400">
              <a:latin typeface="Lucida Sans Unicode"/>
              <a:cs typeface="Lucida Sans Unicode"/>
            </a:endParaRPr>
          </a:p>
          <a:p>
            <a:pPr marL="12700" marR="2180590">
              <a:lnSpc>
                <a:spcPts val="3120"/>
              </a:lnSpc>
              <a:spcBef>
                <a:spcPts val="340"/>
              </a:spcBef>
            </a:pP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2"/>
              </a:rPr>
              <a:t>https://learning.datatrained.com </a:t>
            </a:r>
            <a:r>
              <a:rPr sz="1400" dirty="0">
                <a:solidFill>
                  <a:srgbClr val="1154CC"/>
                </a:solidFill>
                <a:latin typeface="Lucida Sans Unicode"/>
                <a:cs typeface="Lucida Sans Unicode"/>
              </a:rPr>
              <a:t> </a:t>
            </a: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https://www.w3schools.com</a:t>
            </a:r>
            <a:endParaRPr sz="1400">
              <a:latin typeface="Lucida Sans Unicode"/>
              <a:cs typeface="Lucida Sans Unicode"/>
            </a:endParaRPr>
          </a:p>
          <a:p>
            <a:pPr marL="12700" marR="2180590">
              <a:lnSpc>
                <a:spcPts val="3120"/>
              </a:lnSpc>
              <a:spcBef>
                <a:spcPts val="5"/>
              </a:spcBef>
            </a:pP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https://medium.com/coders-camp </a:t>
            </a:r>
            <a:r>
              <a:rPr sz="1400" spc="-430" dirty="0">
                <a:solidFill>
                  <a:srgbClr val="1154CC"/>
                </a:solidFill>
                <a:latin typeface="Lucida Sans Unicode"/>
                <a:cs typeface="Lucida Sans Unicode"/>
              </a:rPr>
              <a:t> </a:t>
            </a: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 </a:t>
            </a:r>
            <a:r>
              <a:rPr sz="1400" dirty="0">
                <a:solidFill>
                  <a:srgbClr val="1154CC"/>
                </a:solidFill>
                <a:latin typeface="Lucida Sans Unicode"/>
                <a:cs typeface="Lucida Sans Unicode"/>
              </a:rPr>
              <a:t> </a:t>
            </a: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https://www.geeksforgeeks.org </a:t>
            </a:r>
            <a:r>
              <a:rPr sz="1400" dirty="0">
                <a:solidFill>
                  <a:srgbClr val="1154CC"/>
                </a:solidFill>
                <a:latin typeface="Lucida Sans Unicode"/>
                <a:cs typeface="Lucida Sans Unicode"/>
              </a:rPr>
              <a:t> </a:t>
            </a: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https://www.javatpoint.com/nlp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38600"/>
              </a:lnSpc>
              <a:spcBef>
                <a:spcPts val="450"/>
              </a:spcBef>
            </a:pP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https://www.educative.io/answers/preprocessing-steps-in- </a:t>
            </a:r>
            <a:r>
              <a:rPr sz="1400" spc="-430" dirty="0">
                <a:solidFill>
                  <a:srgbClr val="1154CC"/>
                </a:solidFill>
                <a:latin typeface="Lucida Sans Unicode"/>
                <a:cs typeface="Lucida Sans Unicode"/>
              </a:rPr>
              <a:t> </a:t>
            </a: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natural-language-processing-nlp</a:t>
            </a:r>
            <a:endParaRPr sz="1400">
              <a:latin typeface="Lucida Sans Unicode"/>
              <a:cs typeface="Lucida Sans Unicode"/>
            </a:endParaRPr>
          </a:p>
          <a:p>
            <a:pPr marL="12700" marR="808990">
              <a:lnSpc>
                <a:spcPct val="185700"/>
              </a:lnSpc>
            </a:pP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https://www.youtube.com/watch?v=5ctbvkAMQO4 </a:t>
            </a:r>
            <a:r>
              <a:rPr sz="1400" spc="-430" dirty="0">
                <a:solidFill>
                  <a:srgbClr val="1154CC"/>
                </a:solidFill>
                <a:latin typeface="Lucida Sans Unicode"/>
                <a:cs typeface="Lucida Sans Unicode"/>
              </a:rPr>
              <a:t> </a:t>
            </a:r>
            <a:r>
              <a:rPr sz="14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ucida Sans Unicode"/>
                <a:cs typeface="Lucida Sans Unicode"/>
                <a:hlinkClick r:id="rId3"/>
              </a:rPr>
              <a:t>https://www.youtube.com/watch?v=X2vAabgKiuM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727" y="10065715"/>
            <a:ext cx="6580505" cy="229235"/>
            <a:chOff x="490727" y="10065715"/>
            <a:chExt cx="6580505" cy="229235"/>
          </a:xfrm>
        </p:grpSpPr>
        <p:sp>
          <p:nvSpPr>
            <p:cNvPr id="3" name="object 3"/>
            <p:cNvSpPr/>
            <p:nvPr/>
          </p:nvSpPr>
          <p:spPr>
            <a:xfrm>
              <a:off x="490727" y="10065715"/>
              <a:ext cx="131445" cy="229235"/>
            </a:xfrm>
            <a:custGeom>
              <a:avLst/>
              <a:gdLst/>
              <a:ahLst/>
              <a:cxnLst/>
              <a:rect l="l" t="t" r="r" b="b"/>
              <a:pathLst>
                <a:path w="131445" h="229234">
                  <a:moveTo>
                    <a:pt x="131064" y="0"/>
                  </a:moveTo>
                  <a:lnTo>
                    <a:pt x="0" y="0"/>
                  </a:lnTo>
                  <a:lnTo>
                    <a:pt x="0" y="228904"/>
                  </a:lnTo>
                  <a:lnTo>
                    <a:pt x="131064" y="228904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5281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791" y="10065715"/>
              <a:ext cx="6120130" cy="229235"/>
            </a:xfrm>
            <a:custGeom>
              <a:avLst/>
              <a:gdLst/>
              <a:ahLst/>
              <a:cxnLst/>
              <a:rect l="l" t="t" r="r" b="b"/>
              <a:pathLst>
                <a:path w="6120130" h="229234">
                  <a:moveTo>
                    <a:pt x="6120130" y="0"/>
                  </a:moveTo>
                  <a:lnTo>
                    <a:pt x="0" y="0"/>
                  </a:lnTo>
                  <a:lnTo>
                    <a:pt x="0" y="228904"/>
                  </a:lnTo>
                  <a:lnTo>
                    <a:pt x="6120130" y="228904"/>
                  </a:lnTo>
                  <a:lnTo>
                    <a:pt x="6120130" y="0"/>
                  </a:lnTo>
                  <a:close/>
                </a:path>
              </a:pathLst>
            </a:custGeom>
            <a:solidFill>
              <a:srgbClr val="A8D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41922" y="10065715"/>
              <a:ext cx="329565" cy="229235"/>
            </a:xfrm>
            <a:custGeom>
              <a:avLst/>
              <a:gdLst/>
              <a:ahLst/>
              <a:cxnLst/>
              <a:rect l="l" t="t" r="r" b="b"/>
              <a:pathLst>
                <a:path w="329565" h="229234">
                  <a:moveTo>
                    <a:pt x="329183" y="0"/>
                  </a:moveTo>
                  <a:lnTo>
                    <a:pt x="0" y="0"/>
                  </a:lnTo>
                  <a:lnTo>
                    <a:pt x="0" y="228904"/>
                  </a:lnTo>
                  <a:lnTo>
                    <a:pt x="329183" y="228904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5281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8651" y="914302"/>
            <a:ext cx="2161540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65" dirty="0"/>
              <a:t>INT</a:t>
            </a:r>
            <a:r>
              <a:rPr spc="-55" dirty="0"/>
              <a:t>R</a:t>
            </a:r>
            <a:r>
              <a:rPr spc="-85" dirty="0"/>
              <a:t>O</a:t>
            </a:r>
            <a:r>
              <a:rPr spc="-75" dirty="0"/>
              <a:t>DUC</a:t>
            </a:r>
            <a:r>
              <a:rPr spc="-65" dirty="0"/>
              <a:t>T</a:t>
            </a:r>
            <a:r>
              <a:rPr spc="-35" dirty="0"/>
              <a:t>I</a:t>
            </a:r>
            <a:r>
              <a:rPr spc="-75" dirty="0"/>
              <a:t>O</a:t>
            </a:r>
            <a:r>
              <a:rPr spc="-80"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004" y="1682241"/>
            <a:ext cx="5698490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Business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Problem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Framing</a:t>
            </a:r>
            <a:endParaRPr sz="18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  <a:spcBef>
                <a:spcPts val="944"/>
              </a:spcBef>
            </a:pPr>
            <a:r>
              <a:rPr sz="1400" dirty="0">
                <a:latin typeface="Lucida Sans Unicode"/>
                <a:cs typeface="Lucida Sans Unicode"/>
              </a:rPr>
              <a:t>Spam </a:t>
            </a:r>
            <a:r>
              <a:rPr sz="1400" spc="-5" dirty="0">
                <a:latin typeface="Lucida Sans Unicode"/>
                <a:cs typeface="Lucida Sans Unicode"/>
              </a:rPr>
              <a:t>Detector is used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5" dirty="0">
                <a:latin typeface="Lucida Sans Unicode"/>
                <a:cs typeface="Lucida Sans Unicode"/>
              </a:rPr>
              <a:t>detect </a:t>
            </a:r>
            <a:r>
              <a:rPr sz="1400" dirty="0">
                <a:latin typeface="Lucida Sans Unicode"/>
                <a:cs typeface="Lucida Sans Unicode"/>
              </a:rPr>
              <a:t>unwanted, </a:t>
            </a:r>
            <a:r>
              <a:rPr sz="1400" spc="-5" dirty="0">
                <a:latin typeface="Lucida Sans Unicode"/>
                <a:cs typeface="Lucida Sans Unicode"/>
              </a:rPr>
              <a:t>malicious and virus </a:t>
            </a:r>
            <a:r>
              <a:rPr sz="1400" dirty="0">
                <a:latin typeface="Lucida Sans Unicode"/>
                <a:cs typeface="Lucida Sans Unicode"/>
              </a:rPr>
              <a:t> infected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texts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and</a:t>
            </a:r>
            <a:r>
              <a:rPr sz="1400" spc="-1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helps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to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separate</a:t>
            </a:r>
            <a:r>
              <a:rPr sz="1400" spc="-114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them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from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10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nonspam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texts.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It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uses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binary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type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classification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containing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labels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such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‘ham’ </a:t>
            </a:r>
            <a:r>
              <a:rPr sz="1400" spc="-5" dirty="0">
                <a:latin typeface="Lucida Sans Unicode"/>
                <a:cs typeface="Lucida Sans Unicode"/>
              </a:rPr>
              <a:t>(nonspam) </a:t>
            </a:r>
            <a:r>
              <a:rPr sz="1400" dirty="0">
                <a:latin typeface="Lucida Sans Unicode"/>
                <a:cs typeface="Lucida Sans Unicode"/>
              </a:rPr>
              <a:t>and spam. </a:t>
            </a:r>
            <a:r>
              <a:rPr sz="1400" spc="-5" dirty="0">
                <a:latin typeface="Lucida Sans Unicode"/>
                <a:cs typeface="Lucida Sans Unicode"/>
              </a:rPr>
              <a:t>Application </a:t>
            </a:r>
            <a:r>
              <a:rPr sz="1400" spc="-10" dirty="0">
                <a:latin typeface="Lucida Sans Unicode"/>
                <a:cs typeface="Lucida Sans Unicode"/>
              </a:rPr>
              <a:t>of </a:t>
            </a:r>
            <a:r>
              <a:rPr sz="1400" spc="-5" dirty="0">
                <a:latin typeface="Lucida Sans Unicode"/>
                <a:cs typeface="Lucida Sans Unicode"/>
              </a:rPr>
              <a:t>this </a:t>
            </a:r>
            <a:r>
              <a:rPr sz="1400" spc="-10" dirty="0">
                <a:latin typeface="Lucida Sans Unicode"/>
                <a:cs typeface="Lucida Sans Unicode"/>
              </a:rPr>
              <a:t>can </a:t>
            </a:r>
            <a:r>
              <a:rPr sz="1400" dirty="0">
                <a:latin typeface="Lucida Sans Unicode"/>
                <a:cs typeface="Lucida Sans Unicode"/>
              </a:rPr>
              <a:t>be </a:t>
            </a:r>
            <a:r>
              <a:rPr sz="1400" spc="-5" dirty="0">
                <a:latin typeface="Lucida Sans Unicode"/>
                <a:cs typeface="Lucida Sans Unicode"/>
              </a:rPr>
              <a:t>seen in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Google Mail (GMAIL) where it segregates the </a:t>
            </a:r>
            <a:r>
              <a:rPr sz="1400" dirty="0">
                <a:latin typeface="Lucida Sans Unicode"/>
                <a:cs typeface="Lucida Sans Unicode"/>
              </a:rPr>
              <a:t>spam </a:t>
            </a:r>
            <a:r>
              <a:rPr sz="1400" spc="-5" dirty="0">
                <a:latin typeface="Lucida Sans Unicode"/>
                <a:cs typeface="Lucida Sans Unicode"/>
              </a:rPr>
              <a:t>emails in order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5" dirty="0">
                <a:latin typeface="Lucida Sans Unicode"/>
                <a:cs typeface="Lucida Sans Unicode"/>
              </a:rPr>
              <a:t>prevent </a:t>
            </a:r>
            <a:r>
              <a:rPr sz="1400" dirty="0">
                <a:latin typeface="Lucida Sans Unicode"/>
                <a:cs typeface="Lucida Sans Unicode"/>
              </a:rPr>
              <a:t>them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from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getting</a:t>
            </a:r>
            <a:r>
              <a:rPr sz="1400" dirty="0">
                <a:latin typeface="Lucida Sans Unicode"/>
                <a:cs typeface="Lucida Sans Unicode"/>
              </a:rPr>
              <a:t> into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user’s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inbox.</a:t>
            </a:r>
            <a:endParaRPr sz="1400">
              <a:latin typeface="Lucida Sans Unicode"/>
              <a:cs typeface="Lucida Sans Unicode"/>
            </a:endParaRPr>
          </a:p>
          <a:p>
            <a:pPr marL="12700" marR="5715" algn="just">
              <a:lnSpc>
                <a:spcPct val="138300"/>
              </a:lnSpc>
              <a:spcBef>
                <a:spcPts val="795"/>
              </a:spcBef>
            </a:pP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SMS </a:t>
            </a:r>
            <a:r>
              <a:rPr sz="1400" dirty="0">
                <a:latin typeface="Lucida Sans Unicode"/>
                <a:cs typeface="Lucida Sans Unicode"/>
              </a:rPr>
              <a:t>Spam </a:t>
            </a:r>
            <a:r>
              <a:rPr sz="1400" spc="-5" dirty="0">
                <a:latin typeface="Lucida Sans Unicode"/>
                <a:cs typeface="Lucida Sans Unicode"/>
              </a:rPr>
              <a:t>Collection is </a:t>
            </a:r>
            <a:r>
              <a:rPr sz="1400" dirty="0">
                <a:latin typeface="Lucida Sans Unicode"/>
                <a:cs typeface="Lucida Sans Unicode"/>
              </a:rPr>
              <a:t>a set </a:t>
            </a:r>
            <a:r>
              <a:rPr sz="1400" spc="-5" dirty="0">
                <a:latin typeface="Lucida Sans Unicode"/>
                <a:cs typeface="Lucida Sans Unicode"/>
              </a:rPr>
              <a:t>of </a:t>
            </a:r>
            <a:r>
              <a:rPr sz="1400" dirty="0">
                <a:latin typeface="Lucida Sans Unicode"/>
                <a:cs typeface="Lucida Sans Unicode"/>
              </a:rPr>
              <a:t>SMS tagged </a:t>
            </a:r>
            <a:r>
              <a:rPr sz="1400" spc="-5" dirty="0">
                <a:latin typeface="Lucida Sans Unicode"/>
                <a:cs typeface="Lucida Sans Unicode"/>
              </a:rPr>
              <a:t>messages that </a:t>
            </a:r>
            <a:r>
              <a:rPr sz="1400" dirty="0">
                <a:latin typeface="Lucida Sans Unicode"/>
                <a:cs typeface="Lucida Sans Unicode"/>
              </a:rPr>
              <a:t> have </a:t>
            </a:r>
            <a:r>
              <a:rPr sz="1400" spc="-5" dirty="0">
                <a:latin typeface="Lucida Sans Unicode"/>
                <a:cs typeface="Lucida Sans Unicode"/>
              </a:rPr>
              <a:t>been collected for SMS Spam research. It contains </a:t>
            </a:r>
            <a:r>
              <a:rPr sz="1400" dirty="0">
                <a:latin typeface="Lucida Sans Unicode"/>
                <a:cs typeface="Lucida Sans Unicode"/>
              </a:rPr>
              <a:t>one </a:t>
            </a:r>
            <a:r>
              <a:rPr sz="1400" spc="-5" dirty="0">
                <a:latin typeface="Lucida Sans Unicode"/>
                <a:cs typeface="Lucida Sans Unicode"/>
              </a:rPr>
              <a:t>set </a:t>
            </a:r>
            <a:r>
              <a:rPr sz="1400" spc="-10" dirty="0">
                <a:latin typeface="Lucida Sans Unicode"/>
                <a:cs typeface="Lucida Sans Unicode"/>
              </a:rPr>
              <a:t>of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SMS </a:t>
            </a:r>
            <a:r>
              <a:rPr sz="1400" spc="-5" dirty="0">
                <a:latin typeface="Lucida Sans Unicode"/>
                <a:cs typeface="Lucida Sans Unicode"/>
              </a:rPr>
              <a:t>messages in English of 5,574 </a:t>
            </a:r>
            <a:r>
              <a:rPr sz="1400" dirty="0">
                <a:latin typeface="Lucida Sans Unicode"/>
                <a:cs typeface="Lucida Sans Unicode"/>
              </a:rPr>
              <a:t>messages, tagged </a:t>
            </a:r>
            <a:r>
              <a:rPr sz="1400" spc="-5" dirty="0">
                <a:latin typeface="Lucida Sans Unicode"/>
                <a:cs typeface="Lucida Sans Unicode"/>
              </a:rPr>
              <a:t>according to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ham</a:t>
            </a:r>
            <a:r>
              <a:rPr sz="1400" spc="-5" dirty="0">
                <a:latin typeface="Lucida Sans Unicode"/>
                <a:cs typeface="Lucida Sans Unicode"/>
              </a:rPr>
              <a:t> (legitimate)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or</a:t>
            </a:r>
            <a:r>
              <a:rPr sz="1400" dirty="0">
                <a:latin typeface="Lucida Sans Unicode"/>
                <a:cs typeface="Lucida Sans Unicode"/>
              </a:rPr>
              <a:t> spam.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712332"/>
            <a:ext cx="5695950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Conceptual</a:t>
            </a:r>
            <a:r>
              <a:rPr sz="1800" spc="-5" dirty="0">
                <a:latin typeface="Lucida Sans Unicode"/>
                <a:cs typeface="Lucida Sans Unicode"/>
              </a:rPr>
              <a:t> Background of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Domain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Problem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38600"/>
              </a:lnSpc>
              <a:spcBef>
                <a:spcPts val="925"/>
              </a:spcBef>
            </a:pP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main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goal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assignment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is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show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how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you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could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design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spam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filtering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system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from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scratch.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280529"/>
            <a:ext cx="56959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Review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Literature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37900"/>
              </a:lnSpc>
              <a:spcBef>
                <a:spcPts val="955"/>
              </a:spcBef>
            </a:pP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files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contain</a:t>
            </a:r>
            <a:r>
              <a:rPr sz="1400" spc="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one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message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per</a:t>
            </a:r>
            <a:r>
              <a:rPr sz="1400" spc="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line.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Each</a:t>
            </a:r>
            <a:r>
              <a:rPr sz="1400" spc="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line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is</a:t>
            </a:r>
            <a:r>
              <a:rPr sz="1400" spc="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composed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by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two columns:</a:t>
            </a:r>
            <a:endParaRPr sz="1400">
              <a:latin typeface="Lucida Sans Unicode"/>
              <a:cs typeface="Lucida Sans Unicode"/>
            </a:endParaRPr>
          </a:p>
          <a:p>
            <a:pPr marL="926465" indent="-229235">
              <a:lnSpc>
                <a:spcPct val="100000"/>
              </a:lnSpc>
              <a:spcBef>
                <a:spcPts val="1440"/>
              </a:spcBef>
              <a:buChar char="-"/>
              <a:tabLst>
                <a:tab pos="927100" algn="l"/>
              </a:tabLst>
            </a:pPr>
            <a:r>
              <a:rPr sz="1400" dirty="0">
                <a:latin typeface="Lucida Sans Unicode"/>
                <a:cs typeface="Lucida Sans Unicode"/>
              </a:rPr>
              <a:t>v1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contains </a:t>
            </a: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label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(ham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or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spam)</a:t>
            </a:r>
            <a:endParaRPr sz="1400">
              <a:latin typeface="Lucida Sans Unicode"/>
              <a:cs typeface="Lucida Sans Unicode"/>
            </a:endParaRPr>
          </a:p>
          <a:p>
            <a:pPr marL="926465" indent="-229235">
              <a:lnSpc>
                <a:spcPct val="100000"/>
              </a:lnSpc>
              <a:spcBef>
                <a:spcPts val="645"/>
              </a:spcBef>
              <a:buChar char="-"/>
              <a:tabLst>
                <a:tab pos="927100" algn="l"/>
              </a:tabLst>
            </a:pPr>
            <a:r>
              <a:rPr sz="1400" dirty="0">
                <a:latin typeface="Lucida Sans Unicode"/>
                <a:cs typeface="Lucida Sans Unicode"/>
              </a:rPr>
              <a:t>v2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contains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raw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text.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4814"/>
            <a:ext cx="5697855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Motivation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for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Problem</a:t>
            </a:r>
            <a:r>
              <a:rPr sz="1800" spc="-5" dirty="0">
                <a:latin typeface="Lucida Sans Unicode"/>
                <a:cs typeface="Lucida Sans Unicode"/>
              </a:rPr>
              <a:t> Undertaken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</a:pPr>
            <a:r>
              <a:rPr sz="1400" spc="-5" dirty="0">
                <a:latin typeface="Lucida Sans Unicode"/>
                <a:cs typeface="Lucida Sans Unicode"/>
              </a:rPr>
              <a:t>Implementing</a:t>
            </a:r>
            <a:r>
              <a:rPr sz="1400" dirty="0">
                <a:latin typeface="Lucida Sans Unicode"/>
                <a:cs typeface="Lucida Sans Unicode"/>
              </a:rPr>
              <a:t> spam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filtering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extremely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important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for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any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organization. Not only </a:t>
            </a:r>
            <a:r>
              <a:rPr sz="1400" dirty="0">
                <a:latin typeface="Lucida Sans Unicode"/>
                <a:cs typeface="Lucida Sans Unicode"/>
              </a:rPr>
              <a:t>does spam </a:t>
            </a:r>
            <a:r>
              <a:rPr sz="1400" spc="-5" dirty="0">
                <a:latin typeface="Lucida Sans Unicode"/>
                <a:cs typeface="Lucida Sans Unicode"/>
              </a:rPr>
              <a:t>filtering help keep </a:t>
            </a:r>
            <a:r>
              <a:rPr sz="1400" dirty="0">
                <a:latin typeface="Lucida Sans Unicode"/>
                <a:cs typeface="Lucida Sans Unicode"/>
              </a:rPr>
              <a:t>garbage </a:t>
            </a:r>
            <a:r>
              <a:rPr sz="1400" spc="-5" dirty="0">
                <a:latin typeface="Lucida Sans Unicode"/>
                <a:cs typeface="Lucida Sans Unicode"/>
              </a:rPr>
              <a:t>out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email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inboxes,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it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helps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with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quality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life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business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emails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because </a:t>
            </a:r>
            <a:r>
              <a:rPr sz="1400" spc="-5" dirty="0">
                <a:latin typeface="Lucida Sans Unicode"/>
                <a:cs typeface="Lucida Sans Unicode"/>
              </a:rPr>
              <a:t>they run smoothly and are only used for their desired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purpose. </a:t>
            </a:r>
            <a:r>
              <a:rPr sz="1400" dirty="0">
                <a:latin typeface="Lucida Sans Unicode"/>
                <a:cs typeface="Lucida Sans Unicode"/>
              </a:rPr>
              <a:t>Spam </a:t>
            </a:r>
            <a:r>
              <a:rPr sz="1400" spc="-5" dirty="0">
                <a:latin typeface="Lucida Sans Unicode"/>
                <a:cs typeface="Lucida Sans Unicode"/>
              </a:rPr>
              <a:t>filtering is essentially an </a:t>
            </a:r>
            <a:r>
              <a:rPr sz="1400" dirty="0">
                <a:latin typeface="Lucida Sans Unicode"/>
                <a:cs typeface="Lucida Sans Unicode"/>
              </a:rPr>
              <a:t>anti-malware </a:t>
            </a:r>
            <a:r>
              <a:rPr sz="1400" spc="-5" dirty="0">
                <a:latin typeface="Lucida Sans Unicode"/>
                <a:cs typeface="Lucida Sans Unicode"/>
              </a:rPr>
              <a:t>tool, as </a:t>
            </a:r>
            <a:r>
              <a:rPr sz="1400" dirty="0">
                <a:latin typeface="Lucida Sans Unicode"/>
                <a:cs typeface="Lucida Sans Unicode"/>
              </a:rPr>
              <a:t> many </a:t>
            </a:r>
            <a:r>
              <a:rPr sz="1400" spc="-5" dirty="0">
                <a:latin typeface="Lucida Sans Unicode"/>
                <a:cs typeface="Lucida Sans Unicode"/>
              </a:rPr>
              <a:t>attacks through email are trying to trick users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5" dirty="0">
                <a:latin typeface="Lucida Sans Unicode"/>
                <a:cs typeface="Lucida Sans Unicode"/>
              </a:rPr>
              <a:t>click on </a:t>
            </a:r>
            <a:r>
              <a:rPr sz="1400" dirty="0">
                <a:latin typeface="Lucida Sans Unicode"/>
                <a:cs typeface="Lucida Sans Unicode"/>
              </a:rPr>
              <a:t>a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malicious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attachment,</a:t>
            </a:r>
            <a:r>
              <a:rPr sz="1400" spc="-10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asking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them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supply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their</a:t>
            </a:r>
            <a:r>
              <a:rPr sz="1400" spc="-1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credentials,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and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much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more.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Analytical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Problem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Framing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ucida Sans Unicode"/>
                <a:cs typeface="Lucida Sans Unicode"/>
              </a:rPr>
              <a:t>Mathematical/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Analytical </a:t>
            </a:r>
            <a:r>
              <a:rPr sz="1800" spc="-10" dirty="0">
                <a:latin typeface="Lucida Sans Unicode"/>
                <a:cs typeface="Lucida Sans Unicode"/>
              </a:rPr>
              <a:t>Modeling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 </a:t>
            </a:r>
            <a:r>
              <a:rPr sz="1800" spc="-5" dirty="0">
                <a:latin typeface="Lucida Sans Unicode"/>
                <a:cs typeface="Lucida Sans Unicode"/>
              </a:rPr>
              <a:t>Problem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-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Information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of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the dataset: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597520"/>
            <a:ext cx="2835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-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Description of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the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dataset: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4380" y="6027298"/>
            <a:ext cx="3660132" cy="12264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6061" y="8148043"/>
            <a:ext cx="3004190" cy="9046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4814"/>
            <a:ext cx="569849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Data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Sources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their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formats</a:t>
            </a:r>
            <a:endParaRPr sz="18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  <a:spcBef>
                <a:spcPts val="935"/>
              </a:spcBef>
            </a:pPr>
            <a:r>
              <a:rPr sz="1400" dirty="0">
                <a:latin typeface="Lucida Sans Unicode"/>
                <a:cs typeface="Lucida Sans Unicode"/>
              </a:rPr>
              <a:t>A </a:t>
            </a:r>
            <a:r>
              <a:rPr sz="1400" spc="-5" dirty="0">
                <a:latin typeface="Lucida Sans Unicode"/>
                <a:cs typeface="Lucida Sans Unicode"/>
              </a:rPr>
              <a:t>collection of 5573 rows of SMS </a:t>
            </a:r>
            <a:r>
              <a:rPr sz="1400" dirty="0">
                <a:latin typeface="Lucida Sans Unicode"/>
                <a:cs typeface="Lucida Sans Unicode"/>
              </a:rPr>
              <a:t>spam </a:t>
            </a:r>
            <a:r>
              <a:rPr sz="1400" spc="-5" dirty="0">
                <a:latin typeface="Lucida Sans Unicode"/>
                <a:cs typeface="Lucida Sans Unicode"/>
              </a:rPr>
              <a:t>messages </a:t>
            </a:r>
            <a:r>
              <a:rPr sz="1400" dirty="0">
                <a:latin typeface="Lucida Sans Unicode"/>
                <a:cs typeface="Lucida Sans Unicode"/>
              </a:rPr>
              <a:t>was </a:t>
            </a:r>
            <a:r>
              <a:rPr sz="1400" spc="-5" dirty="0">
                <a:latin typeface="Lucida Sans Unicode"/>
                <a:cs typeface="Lucida Sans Unicode"/>
              </a:rPr>
              <a:t>manually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extracted from the Grumbletext Web </a:t>
            </a:r>
            <a:r>
              <a:rPr sz="1400" dirty="0">
                <a:latin typeface="Lucida Sans Unicode"/>
                <a:cs typeface="Lucida Sans Unicode"/>
              </a:rPr>
              <a:t>site. </a:t>
            </a:r>
            <a:r>
              <a:rPr sz="1400" spc="-5" dirty="0">
                <a:latin typeface="Lucida Sans Unicode"/>
                <a:cs typeface="Lucida Sans Unicode"/>
              </a:rPr>
              <a:t>This is </a:t>
            </a:r>
            <a:r>
              <a:rPr sz="1400" dirty="0">
                <a:latin typeface="Lucida Sans Unicode"/>
                <a:cs typeface="Lucida Sans Unicode"/>
              </a:rPr>
              <a:t>a UK forum </a:t>
            </a:r>
            <a:r>
              <a:rPr sz="1400" spc="-5" dirty="0">
                <a:latin typeface="Lucida Sans Unicode"/>
                <a:cs typeface="Lucida Sans Unicode"/>
              </a:rPr>
              <a:t>in </a:t>
            </a:r>
            <a:r>
              <a:rPr sz="1400" dirty="0">
                <a:latin typeface="Lucida Sans Unicode"/>
                <a:cs typeface="Lucida Sans Unicode"/>
              </a:rPr>
              <a:t> which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cell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phone</a:t>
            </a:r>
            <a:r>
              <a:rPr sz="1400" dirty="0">
                <a:latin typeface="Lucida Sans Unicode"/>
                <a:cs typeface="Lucida Sans Unicode"/>
              </a:rPr>
              <a:t> users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make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public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claims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about</a:t>
            </a:r>
            <a:r>
              <a:rPr sz="1400" dirty="0">
                <a:latin typeface="Lucida Sans Unicode"/>
                <a:cs typeface="Lucida Sans Unicode"/>
              </a:rPr>
              <a:t> SMS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spam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messages,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most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of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them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without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reporting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very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spam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message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received. </a:t>
            </a: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identification of the </a:t>
            </a:r>
            <a:r>
              <a:rPr sz="1400" dirty="0">
                <a:latin typeface="Lucida Sans Unicode"/>
                <a:cs typeface="Lucida Sans Unicode"/>
              </a:rPr>
              <a:t>text </a:t>
            </a:r>
            <a:r>
              <a:rPr sz="1400" spc="-5" dirty="0">
                <a:latin typeface="Lucida Sans Unicode"/>
                <a:cs typeface="Lucida Sans Unicode"/>
              </a:rPr>
              <a:t>of </a:t>
            </a:r>
            <a:r>
              <a:rPr sz="1400" dirty="0">
                <a:latin typeface="Lucida Sans Unicode"/>
                <a:cs typeface="Lucida Sans Unicode"/>
              </a:rPr>
              <a:t>spam </a:t>
            </a:r>
            <a:r>
              <a:rPr sz="1400" spc="-5" dirty="0">
                <a:latin typeface="Lucida Sans Unicode"/>
                <a:cs typeface="Lucida Sans Unicode"/>
              </a:rPr>
              <a:t>messages in the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claims is </a:t>
            </a:r>
            <a:r>
              <a:rPr sz="1400" dirty="0">
                <a:latin typeface="Lucida Sans Unicode"/>
                <a:cs typeface="Lucida Sans Unicode"/>
              </a:rPr>
              <a:t>a </a:t>
            </a:r>
            <a:r>
              <a:rPr sz="1400" spc="-5" dirty="0">
                <a:latin typeface="Lucida Sans Unicode"/>
                <a:cs typeface="Lucida Sans Unicode"/>
              </a:rPr>
              <a:t>very hard and time-consuming task, and it involves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carefully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scanning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hundreds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of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web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pages.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</a:pP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subset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of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3,375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SMS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randomly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chosen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ham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messages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NUS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SMS </a:t>
            </a:r>
            <a:r>
              <a:rPr sz="1400" spc="-5" dirty="0">
                <a:latin typeface="Lucida Sans Unicode"/>
                <a:cs typeface="Lucida Sans Unicode"/>
              </a:rPr>
              <a:t>Corpus (NSC), which is </a:t>
            </a:r>
            <a:r>
              <a:rPr sz="1400" dirty="0">
                <a:latin typeface="Lucida Sans Unicode"/>
                <a:cs typeface="Lucida Sans Unicode"/>
              </a:rPr>
              <a:t>a </a:t>
            </a:r>
            <a:r>
              <a:rPr sz="1400" spc="-5" dirty="0">
                <a:latin typeface="Lucida Sans Unicode"/>
                <a:cs typeface="Lucida Sans Unicode"/>
              </a:rPr>
              <a:t>dataset of about 10,000 legitimate </a:t>
            </a:r>
            <a:r>
              <a:rPr sz="1400" dirty="0">
                <a:latin typeface="Lucida Sans Unicode"/>
                <a:cs typeface="Lucida Sans Unicode"/>
              </a:rPr>
              <a:t> messages </a:t>
            </a:r>
            <a:r>
              <a:rPr sz="1400" spc="-5" dirty="0">
                <a:latin typeface="Lucida Sans Unicode"/>
                <a:cs typeface="Lucida Sans Unicode"/>
              </a:rPr>
              <a:t>collected </a:t>
            </a:r>
            <a:r>
              <a:rPr sz="1400" dirty="0">
                <a:latin typeface="Lucida Sans Unicode"/>
                <a:cs typeface="Lucida Sans Unicode"/>
              </a:rPr>
              <a:t>for </a:t>
            </a:r>
            <a:r>
              <a:rPr sz="1400" spc="-5" dirty="0">
                <a:latin typeface="Lucida Sans Unicode"/>
                <a:cs typeface="Lucida Sans Unicode"/>
              </a:rPr>
              <a:t>research at </a:t>
            </a: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Department of Computer </a:t>
            </a:r>
            <a:r>
              <a:rPr sz="1400" dirty="0">
                <a:latin typeface="Lucida Sans Unicode"/>
                <a:cs typeface="Lucida Sans Unicode"/>
              </a:rPr>
              <a:t> Science at the </a:t>
            </a:r>
            <a:r>
              <a:rPr sz="1400" spc="-5" dirty="0">
                <a:latin typeface="Lucida Sans Unicode"/>
                <a:cs typeface="Lucida Sans Unicode"/>
              </a:rPr>
              <a:t>National University of Singapore. The messages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largely originate </a:t>
            </a:r>
            <a:r>
              <a:rPr sz="1400" dirty="0">
                <a:latin typeface="Lucida Sans Unicode"/>
                <a:cs typeface="Lucida Sans Unicode"/>
              </a:rPr>
              <a:t>from </a:t>
            </a:r>
            <a:r>
              <a:rPr sz="1400" spc="-5" dirty="0">
                <a:latin typeface="Lucida Sans Unicode"/>
                <a:cs typeface="Lucida Sans Unicode"/>
              </a:rPr>
              <a:t>Singaporeans and </a:t>
            </a:r>
            <a:r>
              <a:rPr sz="1400" dirty="0">
                <a:latin typeface="Lucida Sans Unicode"/>
                <a:cs typeface="Lucida Sans Unicode"/>
              </a:rPr>
              <a:t>mostly </a:t>
            </a:r>
            <a:r>
              <a:rPr sz="1400" spc="-5" dirty="0">
                <a:latin typeface="Lucida Sans Unicode"/>
                <a:cs typeface="Lucida Sans Unicode"/>
              </a:rPr>
              <a:t>from students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attending </a:t>
            </a: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University. These messages were collected </a:t>
            </a:r>
            <a:r>
              <a:rPr sz="1400" spc="-10" dirty="0">
                <a:latin typeface="Lucida Sans Unicode"/>
                <a:cs typeface="Lucida Sans Unicode"/>
              </a:rPr>
              <a:t>from </a:t>
            </a:r>
            <a:r>
              <a:rPr sz="1400" spc="-5" dirty="0">
                <a:latin typeface="Lucida Sans Unicode"/>
                <a:cs typeface="Lucida Sans Unicode"/>
              </a:rPr>
              <a:t> volunteers </a:t>
            </a:r>
            <a:r>
              <a:rPr sz="1400" dirty="0">
                <a:latin typeface="Lucida Sans Unicode"/>
                <a:cs typeface="Lucida Sans Unicode"/>
              </a:rPr>
              <a:t>who </a:t>
            </a:r>
            <a:r>
              <a:rPr sz="1400" spc="-5" dirty="0">
                <a:latin typeface="Lucida Sans Unicode"/>
                <a:cs typeface="Lucida Sans Unicode"/>
              </a:rPr>
              <a:t>were </a:t>
            </a:r>
            <a:r>
              <a:rPr sz="1400" dirty="0">
                <a:latin typeface="Lucida Sans Unicode"/>
                <a:cs typeface="Lucida Sans Unicode"/>
              </a:rPr>
              <a:t>made </a:t>
            </a:r>
            <a:r>
              <a:rPr sz="1400" spc="-5" dirty="0">
                <a:latin typeface="Lucida Sans Unicode"/>
                <a:cs typeface="Lucida Sans Unicode"/>
              </a:rPr>
              <a:t>aware </a:t>
            </a:r>
            <a:r>
              <a:rPr sz="1400" dirty="0">
                <a:latin typeface="Lucida Sans Unicode"/>
                <a:cs typeface="Lucida Sans Unicode"/>
              </a:rPr>
              <a:t>that </a:t>
            </a:r>
            <a:r>
              <a:rPr sz="1400" spc="-5" dirty="0">
                <a:latin typeface="Lucida Sans Unicode"/>
                <a:cs typeface="Lucida Sans Unicode"/>
              </a:rPr>
              <a:t>their contributions were </a:t>
            </a:r>
            <a:r>
              <a:rPr sz="1400" dirty="0">
                <a:latin typeface="Lucida Sans Unicode"/>
                <a:cs typeface="Lucida Sans Unicode"/>
              </a:rPr>
              <a:t> going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be </a:t>
            </a:r>
            <a:r>
              <a:rPr sz="1400" spc="-5" dirty="0">
                <a:latin typeface="Lucida Sans Unicode"/>
                <a:cs typeface="Lucida Sans Unicode"/>
              </a:rPr>
              <a:t>made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publicly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available.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6722744"/>
            <a:ext cx="569722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Data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Preprocessing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Done</a:t>
            </a:r>
            <a:endParaRPr sz="18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200"/>
              </a:lnSpc>
              <a:spcBef>
                <a:spcPts val="944"/>
              </a:spcBef>
            </a:pPr>
            <a:r>
              <a:rPr sz="1400" spc="-5" dirty="0">
                <a:latin typeface="Lucida Sans Unicode"/>
                <a:cs typeface="Lucida Sans Unicode"/>
              </a:rPr>
              <a:t>In data pre-processing, </a:t>
            </a:r>
            <a:r>
              <a:rPr sz="1400" dirty="0">
                <a:latin typeface="Lucida Sans Unicode"/>
                <a:cs typeface="Lucida Sans Unicode"/>
              </a:rPr>
              <a:t>I </a:t>
            </a:r>
            <a:r>
              <a:rPr sz="1400" spc="-5" dirty="0">
                <a:latin typeface="Lucida Sans Unicode"/>
                <a:cs typeface="Lucida Sans Unicode"/>
              </a:rPr>
              <a:t>have done </a:t>
            </a: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various steps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5" dirty="0">
                <a:latin typeface="Lucida Sans Unicode"/>
                <a:cs typeface="Lucida Sans Unicode"/>
              </a:rPr>
              <a:t>clean the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dataset, </a:t>
            </a:r>
            <a:r>
              <a:rPr sz="1400" dirty="0">
                <a:latin typeface="Lucida Sans Unicode"/>
                <a:cs typeface="Lucida Sans Unicode"/>
              </a:rPr>
              <a:t>as </a:t>
            </a:r>
            <a:r>
              <a:rPr sz="1400" spc="-5" dirty="0">
                <a:latin typeface="Lucida Sans Unicode"/>
                <a:cs typeface="Lucida Sans Unicode"/>
              </a:rPr>
              <a:t>the </a:t>
            </a:r>
            <a:r>
              <a:rPr sz="1400" dirty="0">
                <a:latin typeface="Lucida Sans Unicode"/>
                <a:cs typeface="Lucida Sans Unicode"/>
              </a:rPr>
              <a:t>dataset </a:t>
            </a:r>
            <a:r>
              <a:rPr sz="1400" spc="-5" dirty="0">
                <a:latin typeface="Lucida Sans Unicode"/>
                <a:cs typeface="Lucida Sans Unicode"/>
              </a:rPr>
              <a:t>contains the comment that </a:t>
            </a:r>
            <a:r>
              <a:rPr sz="1400" dirty="0">
                <a:latin typeface="Lucida Sans Unicode"/>
                <a:cs typeface="Lucida Sans Unicode"/>
              </a:rPr>
              <a:t>are </a:t>
            </a:r>
            <a:r>
              <a:rPr sz="1400" spc="-5" dirty="0">
                <a:latin typeface="Lucida Sans Unicode"/>
                <a:cs typeface="Lucida Sans Unicode"/>
              </a:rPr>
              <a:t>in object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datatype,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which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cannot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be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read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by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the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model,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so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before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giving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features </a:t>
            </a:r>
            <a:r>
              <a:rPr sz="1400" spc="-5" dirty="0">
                <a:latin typeface="Lucida Sans Unicode"/>
                <a:cs typeface="Lucida Sans Unicode"/>
              </a:rPr>
              <a:t>to the </a:t>
            </a:r>
            <a:r>
              <a:rPr sz="1400" dirty="0">
                <a:latin typeface="Lucida Sans Unicode"/>
                <a:cs typeface="Lucida Sans Unicode"/>
              </a:rPr>
              <a:t>model I </a:t>
            </a:r>
            <a:r>
              <a:rPr sz="1400" spc="-5" dirty="0">
                <a:latin typeface="Lucida Sans Unicode"/>
                <a:cs typeface="Lucida Sans Unicode"/>
              </a:rPr>
              <a:t>had to convert that </a:t>
            </a:r>
            <a:r>
              <a:rPr sz="1400" spc="-10" dirty="0">
                <a:latin typeface="Lucida Sans Unicode"/>
                <a:cs typeface="Lucida Sans Unicode"/>
              </a:rPr>
              <a:t>object </a:t>
            </a:r>
            <a:r>
              <a:rPr sz="1400" spc="-5" dirty="0">
                <a:latin typeface="Lucida Sans Unicode"/>
                <a:cs typeface="Lucida Sans Unicode"/>
              </a:rPr>
              <a:t>datatype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meaningful data and that can </a:t>
            </a:r>
            <a:r>
              <a:rPr sz="1400" dirty="0">
                <a:latin typeface="Lucida Sans Unicode"/>
                <a:cs typeface="Lucida Sans Unicode"/>
              </a:rPr>
              <a:t>be </a:t>
            </a:r>
            <a:r>
              <a:rPr sz="1400" spc="-5" dirty="0">
                <a:latin typeface="Lucida Sans Unicode"/>
                <a:cs typeface="Lucida Sans Unicode"/>
              </a:rPr>
              <a:t>understand </a:t>
            </a:r>
            <a:r>
              <a:rPr sz="1400" dirty="0">
                <a:latin typeface="Lucida Sans Unicode"/>
                <a:cs typeface="Lucida Sans Unicode"/>
              </a:rPr>
              <a:t>by the model, </a:t>
            </a:r>
            <a:r>
              <a:rPr sz="1400" spc="-5" dirty="0">
                <a:latin typeface="Lucida Sans Unicode"/>
                <a:cs typeface="Lucida Sans Unicode"/>
              </a:rPr>
              <a:t>so for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this I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have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used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NLP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(Natural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Processing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Language).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8555"/>
            <a:ext cx="5696585" cy="1499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200"/>
              </a:lnSpc>
              <a:spcBef>
                <a:spcPts val="90"/>
              </a:spcBef>
            </a:pPr>
            <a:r>
              <a:rPr sz="1400" spc="-5" dirty="0">
                <a:latin typeface="Lucida Sans Unicode"/>
                <a:cs typeface="Lucida Sans Unicode"/>
              </a:rPr>
              <a:t>“Natural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language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processing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(NLP)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refers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to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branch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computer science </a:t>
            </a:r>
            <a:r>
              <a:rPr sz="1400" dirty="0">
                <a:latin typeface="Lucida Sans Unicode"/>
                <a:cs typeface="Lucida Sans Unicode"/>
              </a:rPr>
              <a:t>and </a:t>
            </a:r>
            <a:r>
              <a:rPr sz="1400" spc="-5" dirty="0">
                <a:latin typeface="Lucida Sans Unicode"/>
                <a:cs typeface="Lucida Sans Unicode"/>
              </a:rPr>
              <a:t>more specifically, </a:t>
            </a: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branch of artificial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intelligence (AI) concerned with giving computers the ability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understand text and spoken words in much the </a:t>
            </a:r>
            <a:r>
              <a:rPr sz="1400" dirty="0">
                <a:latin typeface="Lucida Sans Unicode"/>
                <a:cs typeface="Lucida Sans Unicode"/>
              </a:rPr>
              <a:t>same way </a:t>
            </a:r>
            <a:r>
              <a:rPr sz="1400" spc="-5" dirty="0">
                <a:latin typeface="Lucida Sans Unicode"/>
                <a:cs typeface="Lucida Sans Unicode"/>
              </a:rPr>
              <a:t>human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beings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can.”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893822"/>
            <a:ext cx="5697855" cy="195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ucida Sans Unicode"/>
                <a:cs typeface="Lucida Sans Unicode"/>
              </a:rPr>
              <a:t>Data</a:t>
            </a:r>
            <a:r>
              <a:rPr sz="1600" spc="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Inputs- Logic-</a:t>
            </a:r>
            <a:r>
              <a:rPr sz="1600" spc="1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Output Relationships</a:t>
            </a:r>
            <a:endParaRPr sz="16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520"/>
              </a:spcBef>
            </a:pPr>
            <a:r>
              <a:rPr sz="1400" dirty="0">
                <a:latin typeface="Lucida Sans Unicode"/>
                <a:cs typeface="Lucida Sans Unicode"/>
              </a:rPr>
              <a:t>Used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TF-IDF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Vectorizer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 </a:t>
            </a:r>
            <a:r>
              <a:rPr sz="1400" spc="-5" dirty="0">
                <a:latin typeface="Lucida Sans Unicode"/>
                <a:cs typeface="Lucida Sans Unicode"/>
              </a:rPr>
              <a:t>encode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comments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section.</a:t>
            </a:r>
            <a:endParaRPr sz="14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8100"/>
              </a:lnSpc>
              <a:spcBef>
                <a:spcPts val="800"/>
              </a:spcBef>
            </a:pPr>
            <a:r>
              <a:rPr sz="1400" spc="-5" dirty="0">
                <a:latin typeface="Lucida Sans Unicode"/>
                <a:cs typeface="Lucida Sans Unicode"/>
              </a:rPr>
              <a:t>“TfidfVectorizer is </a:t>
            </a:r>
            <a:r>
              <a:rPr sz="1400" dirty="0">
                <a:latin typeface="Lucida Sans Unicode"/>
                <a:cs typeface="Lucida Sans Unicode"/>
              </a:rPr>
              <a:t>the </a:t>
            </a:r>
            <a:r>
              <a:rPr sz="1400" spc="-5" dirty="0">
                <a:latin typeface="Lucida Sans Unicode"/>
                <a:cs typeface="Lucida Sans Unicode"/>
              </a:rPr>
              <a:t>base building </a:t>
            </a:r>
            <a:r>
              <a:rPr sz="1400" dirty="0">
                <a:latin typeface="Lucida Sans Unicode"/>
                <a:cs typeface="Lucida Sans Unicode"/>
              </a:rPr>
              <a:t>block of many </a:t>
            </a:r>
            <a:r>
              <a:rPr sz="1400" spc="-5" dirty="0">
                <a:latin typeface="Lucida Sans Unicode"/>
                <a:cs typeface="Lucida Sans Unicode"/>
              </a:rPr>
              <a:t>NLP pipelines.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It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is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simple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technique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to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vectorize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text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documents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i.e.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transform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sentences into arrays of numbers and </a:t>
            </a:r>
            <a:r>
              <a:rPr sz="1400" dirty="0">
                <a:latin typeface="Lucida Sans Unicode"/>
                <a:cs typeface="Lucida Sans Unicode"/>
              </a:rPr>
              <a:t>use them </a:t>
            </a:r>
            <a:r>
              <a:rPr sz="1400" spc="-5" dirty="0">
                <a:latin typeface="Lucida Sans Unicode"/>
                <a:cs typeface="Lucida Sans Unicode"/>
              </a:rPr>
              <a:t>in subsequent </a:t>
            </a:r>
            <a:r>
              <a:rPr sz="1400" dirty="0">
                <a:latin typeface="Lucida Sans Unicode"/>
                <a:cs typeface="Lucida Sans Unicode"/>
              </a:rPr>
              <a:t> tasks.”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407532"/>
            <a:ext cx="575754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ucida Sans Unicode"/>
                <a:cs typeface="Lucida Sans Unicode"/>
              </a:rPr>
              <a:t>Hardware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and</a:t>
            </a:r>
            <a:r>
              <a:rPr sz="1600" spc="-5" dirty="0">
                <a:latin typeface="Lucida Sans Unicode"/>
                <a:cs typeface="Lucida Sans Unicode"/>
              </a:rPr>
              <a:t> Software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Requirements</a:t>
            </a:r>
            <a:r>
              <a:rPr sz="1600" spc="1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and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Tools</a:t>
            </a:r>
            <a:r>
              <a:rPr sz="1600" spc="1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Used</a:t>
            </a:r>
            <a:endParaRPr sz="1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400" spc="-5" dirty="0">
                <a:latin typeface="Lucida Sans Unicode"/>
                <a:cs typeface="Lucida Sans Unicode"/>
              </a:rPr>
              <a:t>Hardware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required: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-</a:t>
            </a:r>
          </a:p>
          <a:p>
            <a:pPr marL="205740" indent="-1936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206375" algn="l"/>
              </a:tabLst>
            </a:pPr>
            <a:r>
              <a:rPr sz="1200" spc="-5" dirty="0">
                <a:latin typeface="Lucida Sans Unicode"/>
                <a:cs typeface="Lucida Sans Unicode"/>
              </a:rPr>
              <a:t>Processor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—</a:t>
            </a:r>
            <a:r>
              <a:rPr sz="1200" spc="-1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core i5</a:t>
            </a:r>
            <a:r>
              <a:rPr sz="1200" spc="-1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and</a:t>
            </a:r>
            <a:r>
              <a:rPr sz="1200" spc="-2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above</a:t>
            </a:r>
            <a:endParaRPr sz="1200" dirty="0">
              <a:latin typeface="Lucida Sans Unicode"/>
              <a:cs typeface="Lucida Sans Unicode"/>
            </a:endParaRPr>
          </a:p>
          <a:p>
            <a:pPr marL="205740" indent="-19367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206375" algn="l"/>
              </a:tabLst>
            </a:pPr>
            <a:r>
              <a:rPr sz="1200" spc="-5" dirty="0">
                <a:latin typeface="Lucida Sans Unicode"/>
                <a:cs typeface="Lucida Sans Unicode"/>
              </a:rPr>
              <a:t>RAM</a:t>
            </a:r>
            <a:r>
              <a:rPr sz="1200" spc="-1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—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8</a:t>
            </a:r>
            <a:r>
              <a:rPr sz="1200" spc="-2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GB</a:t>
            </a:r>
            <a:r>
              <a:rPr sz="1200" spc="-5" dirty="0">
                <a:latin typeface="Lucida Sans Unicode"/>
                <a:cs typeface="Lucida Sans Unicode"/>
              </a:rPr>
              <a:t> or</a:t>
            </a:r>
            <a:r>
              <a:rPr sz="1200" spc="-1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above</a:t>
            </a:r>
            <a:endParaRPr sz="1200" dirty="0">
              <a:latin typeface="Lucida Sans Unicode"/>
              <a:cs typeface="Lucida Sans Unicode"/>
            </a:endParaRPr>
          </a:p>
          <a:p>
            <a:pPr marL="205740" indent="-19367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206375" algn="l"/>
              </a:tabLst>
            </a:pPr>
            <a:r>
              <a:rPr sz="1200" dirty="0">
                <a:latin typeface="Lucida Sans Unicode"/>
                <a:cs typeface="Lucida Sans Unicode"/>
              </a:rPr>
              <a:t>SSD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—</a:t>
            </a:r>
            <a:r>
              <a:rPr sz="1200" spc="-2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250GB </a:t>
            </a:r>
            <a:r>
              <a:rPr sz="1200" spc="-5" dirty="0">
                <a:latin typeface="Lucida Sans Unicode"/>
                <a:cs typeface="Lucida Sans Unicode"/>
              </a:rPr>
              <a:t>or</a:t>
            </a:r>
            <a:r>
              <a:rPr sz="1200" spc="-1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above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Software/s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required: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-</a:t>
            </a:r>
          </a:p>
          <a:p>
            <a:pPr marL="12700" marR="4157345">
              <a:lnSpc>
                <a:spcPct val="194400"/>
              </a:lnSpc>
              <a:spcBef>
                <a:spcPts val="65"/>
              </a:spcBef>
            </a:pPr>
            <a:r>
              <a:rPr sz="1200" spc="-5" dirty="0">
                <a:latin typeface="Lucida Sans Unicode"/>
                <a:cs typeface="Lucida Sans Unicode"/>
              </a:rPr>
              <a:t>1.Anaconda </a:t>
            </a:r>
            <a:r>
              <a:rPr sz="1200" spc="3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2.Jupyter Notebook 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Libraries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required: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38300"/>
              </a:lnSpc>
              <a:spcBef>
                <a:spcPts val="869"/>
              </a:spcBef>
            </a:pPr>
            <a:r>
              <a:rPr sz="1200" spc="-5" dirty="0">
                <a:latin typeface="Lucida Sans Unicode"/>
                <a:cs typeface="Lucida Sans Unicode"/>
              </a:rPr>
              <a:t>To</a:t>
            </a:r>
            <a:r>
              <a:rPr sz="1200" spc="7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run</a:t>
            </a:r>
            <a:r>
              <a:rPr sz="1200" spc="8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the</a:t>
            </a:r>
            <a:r>
              <a:rPr sz="1200" spc="9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program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and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to</a:t>
            </a:r>
            <a:r>
              <a:rPr sz="1200" spc="9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build</a:t>
            </a:r>
            <a:r>
              <a:rPr sz="1200" spc="8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the</a:t>
            </a:r>
            <a:r>
              <a:rPr sz="1200" spc="7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model</a:t>
            </a:r>
            <a:r>
              <a:rPr sz="1200" spc="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we</a:t>
            </a:r>
            <a:r>
              <a:rPr sz="1200" spc="7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need</a:t>
            </a:r>
            <a:r>
              <a:rPr sz="1200" spc="7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some</a:t>
            </a:r>
            <a:r>
              <a:rPr sz="1200" spc="8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basic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libraries</a:t>
            </a:r>
            <a:r>
              <a:rPr sz="1200" spc="7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as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follows</a:t>
            </a:r>
            <a:endParaRPr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51018"/>
            <a:ext cx="5641340" cy="425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Model/s Development and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Evaluation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Identification</a:t>
            </a:r>
            <a:r>
              <a:rPr sz="1400" spc="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of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possible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problem-solving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approaches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(methods)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1440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EDA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40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Description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45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Visualization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35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Data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cleaning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50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Data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Pre-processing (NLP)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35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Word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Cloud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50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Encoding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40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Model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Building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45"/>
              </a:spcBef>
              <a:buChar char="-"/>
              <a:tabLst>
                <a:tab pos="172720" algn="l"/>
              </a:tabLst>
            </a:pPr>
            <a:r>
              <a:rPr sz="1400" dirty="0">
                <a:latin typeface="Lucida Sans Unicode"/>
                <a:cs typeface="Lucida Sans Unicode"/>
              </a:rPr>
              <a:t>Select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best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model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35"/>
              </a:spcBef>
              <a:buChar char="-"/>
              <a:tabLst>
                <a:tab pos="1727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Cross-Validation</a:t>
            </a:r>
            <a:endParaRPr sz="1400">
              <a:latin typeface="Lucida Sans Unicode"/>
              <a:cs typeface="Lucida Sans Unicode"/>
            </a:endParaRPr>
          </a:p>
          <a:p>
            <a:pPr marL="172720" indent="-160020">
              <a:lnSpc>
                <a:spcPct val="100000"/>
              </a:lnSpc>
              <a:spcBef>
                <a:spcPts val="650"/>
              </a:spcBef>
              <a:buChar char="-"/>
              <a:tabLst>
                <a:tab pos="172720" algn="l"/>
              </a:tabLst>
            </a:pPr>
            <a:r>
              <a:rPr sz="1400" dirty="0">
                <a:latin typeface="Lucida Sans Unicode"/>
                <a:cs typeface="Lucida Sans Unicode"/>
              </a:rPr>
              <a:t>Hyperparameter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tuning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986" y="937986"/>
            <a:ext cx="5707923" cy="35851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4814"/>
            <a:ext cx="5097145" cy="389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Testing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Identified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Approaches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(Algorithms)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400" spc="-5" dirty="0">
                <a:latin typeface="Lucida Sans Unicode"/>
                <a:cs typeface="Lucida Sans Unicode"/>
              </a:rPr>
              <a:t>Algorithms used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for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the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training and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testing:</a:t>
            </a:r>
            <a:endParaRPr sz="140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64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ucida Sans Unicode"/>
                <a:cs typeface="Lucida Sans Unicode"/>
              </a:rPr>
              <a:t>AdaBoost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Classifier</a:t>
            </a:r>
            <a:endParaRPr sz="140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64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GradientBoosting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Classifier</a:t>
            </a:r>
            <a:endParaRPr sz="140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64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KNeighbors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Classifier</a:t>
            </a:r>
            <a:endParaRPr sz="140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63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RandomForest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Classifier</a:t>
            </a:r>
            <a:endParaRPr sz="140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6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Logistic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Regression</a:t>
            </a:r>
            <a:endParaRPr sz="140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64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ucida Sans Unicode"/>
                <a:cs typeface="Lucida Sans Unicode"/>
              </a:rPr>
              <a:t>Naive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Bayes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(GaussianNB)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Lucida Sans Unicode"/>
                <a:cs typeface="Lucida Sans Unicode"/>
              </a:rPr>
              <a:t>Run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and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Evaluate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selected models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100">
              <a:latin typeface="Lucida Sans Unicode"/>
              <a:cs typeface="Lucida Sans Unicode"/>
            </a:endParaRPr>
          </a:p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AdaBoost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Classifier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430" y="5325502"/>
            <a:ext cx="3738501" cy="314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79775"/>
            <a:ext cx="323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-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GradientBoosting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Classifier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648" y="957539"/>
            <a:ext cx="4461915" cy="19412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8664" y="4108375"/>
            <a:ext cx="4113797" cy="41897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</TotalTime>
  <Words>1077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Lucida Sans Unicode</vt:lpstr>
      <vt:lpstr>Times New Roman</vt:lpstr>
      <vt:lpstr>Trebuchet MS</vt:lpstr>
      <vt:lpstr>Parcel</vt:lpstr>
      <vt:lpstr>“EMAIL SPAM  CLASSIFICATION”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“EMAIL SPAM  CLASSIFICATION”</dc:title>
  <dc:creator>Astha Mishra</dc:creator>
  <cp:lastModifiedBy>Sarika Thorat</cp:lastModifiedBy>
  <cp:revision>1</cp:revision>
  <dcterms:created xsi:type="dcterms:W3CDTF">2023-02-05T10:14:20Z</dcterms:created>
  <dcterms:modified xsi:type="dcterms:W3CDTF">2023-02-05T10:17:51Z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2023-02-05T00:00:00Z</vt:filetime>
  </property>
</Properties>
</file>