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8" r:id="rId12"/>
    <p:sldId id="270" r:id="rId13"/>
    <p:sldId id="271" r:id="rId14"/>
    <p:sldId id="272" r:id="rId15"/>
    <p:sldId id="273" r:id="rId16"/>
    <p:sldId id="274"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DF2349-3D02-4CC7-811C-500D283FB53A}">
          <p14:sldIdLst>
            <p14:sldId id="256"/>
            <p14:sldId id="257"/>
            <p14:sldId id="258"/>
            <p14:sldId id="259"/>
            <p14:sldId id="260"/>
            <p14:sldId id="261"/>
            <p14:sldId id="262"/>
            <p14:sldId id="263"/>
            <p14:sldId id="264"/>
            <p14:sldId id="265"/>
            <p14:sldId id="268"/>
            <p14:sldId id="270"/>
            <p14:sldId id="271"/>
            <p14:sldId id="272"/>
            <p14:sldId id="273"/>
            <p14:sldId id="274"/>
            <p14:sldId id="276"/>
            <p14:sldId id="277"/>
            <p14:sldId id="278"/>
            <p14:sldId id="279"/>
            <p14:sldId id="280"/>
            <p14:sldId id="281"/>
            <p14:sldId id="282"/>
            <p14:sldId id="283"/>
            <p14:sldId id="284"/>
            <p14:sldId id="285"/>
            <p14:sldId id="286"/>
            <p14:sldId id="287"/>
            <p14:sldId id="288"/>
            <p14:sldId id="289"/>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2" qsCatId="3D" csTypeId="urn:microsoft.com/office/officeart/2005/8/colors/colorful1" csCatId="colorful" phldr="1"/>
      <dgm:spPr/>
      <dgm:t>
        <a:bodyPr/>
        <a:lstStyle/>
        <a:p>
          <a:endParaRPr lang="en-US"/>
        </a:p>
      </dgm:t>
    </dgm:pt>
    <dgm:pt modelId="{A6BA014C-D5CD-45B0-A6E8-DE38B4DCEFFA}">
      <dgm:prSet custT="1"/>
      <dgm:spPr/>
      <dgm:t>
        <a:bodyPr/>
        <a:lstStyle/>
        <a:p>
          <a:r>
            <a:rPr lang="en-US" sz="1800" b="0" i="0" dirty="0">
              <a:latin typeface="Century" panose="02040604050505020304" pitchFamily="18" charset="0"/>
            </a:rPr>
            <a:t>Shape : 269 rows and 71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800" b="0" i="0" kern="1200" dirty="0">
              <a:solidFill>
                <a:prstClr val="white"/>
              </a:solidFill>
              <a:latin typeface="Century" panose="02040604050505020304" pitchFamily="18" charset="0"/>
              <a:ea typeface="+mn-ea"/>
              <a:cs typeface="+mn-cs"/>
            </a:rPr>
            <a:t>No null values present.</a:t>
          </a: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E5823E23-3AB8-41EF-BBF2-2E25D0EF8C5F}">
      <dgm:prSet phldr="0" custT="1"/>
      <dgm:spPr/>
      <dgm:t>
        <a:bodyPr/>
        <a:lstStyle/>
        <a:p>
          <a:r>
            <a:rPr lang="en-US" sz="1800" b="0" i="0" kern="1200" dirty="0">
              <a:solidFill>
                <a:prstClr val="white"/>
              </a:solidFill>
              <a:latin typeface="Century" panose="02040604050505020304" pitchFamily="18" charset="0"/>
              <a:ea typeface="+mn-ea"/>
              <a:cs typeface="+mn-cs"/>
            </a:rPr>
            <a:t>70 categorical columns</a:t>
          </a:r>
        </a:p>
      </dgm:t>
    </dgm:pt>
    <dgm:pt modelId="{8E63E82D-1368-40F1-8140-B45D7178A20E}" type="parTrans" cxnId="{504A07B8-976B-42DE-83AE-78D2F682E73E}">
      <dgm:prSet/>
      <dgm:spPr/>
      <dgm:t>
        <a:bodyPr/>
        <a:lstStyle/>
        <a:p>
          <a:endParaRPr lang="en-IN"/>
        </a:p>
      </dgm:t>
    </dgm:pt>
    <dgm:pt modelId="{5F392A27-0BBA-4A84-AD42-881A753489DF}" type="sibTrans" cxnId="{504A07B8-976B-42DE-83AE-78D2F682E73E}">
      <dgm:prSet/>
      <dgm:spPr/>
      <dgm:t>
        <a:bodyPr/>
        <a:lstStyle/>
        <a:p>
          <a:endParaRPr lang="en-IN"/>
        </a:p>
      </dgm:t>
    </dgm:pt>
    <dgm:pt modelId="{B7F9095F-706D-4ACF-A1BE-AF135BBA98AE}">
      <dgm:prSet phldr="0" custT="1"/>
      <dgm:spPr/>
      <dgm:t>
        <a:bodyPr/>
        <a:lstStyle/>
        <a:p>
          <a:pPr marL="0" lvl="0" indent="0" algn="ctr" defTabSz="800100">
            <a:lnSpc>
              <a:spcPct val="90000"/>
            </a:lnSpc>
            <a:spcBef>
              <a:spcPct val="0"/>
            </a:spcBef>
            <a:spcAft>
              <a:spcPct val="35000"/>
            </a:spcAft>
            <a:buNone/>
          </a:pPr>
          <a:r>
            <a:rPr lang="en-US" sz="1800" b="0" i="0" kern="1200" dirty="0">
              <a:solidFill>
                <a:prstClr val="white"/>
              </a:solidFill>
              <a:latin typeface="Century" panose="02040604050505020304" pitchFamily="18" charset="0"/>
              <a:ea typeface="+mn-ea"/>
              <a:cs typeface="+mn-cs"/>
            </a:rPr>
            <a:t>1 numerical column</a:t>
          </a:r>
        </a:p>
      </dgm:t>
    </dgm:pt>
    <dgm:pt modelId="{B3E53029-7342-4B4D-9184-7A6DA9A9C664}" type="parTrans" cxnId="{AFE720BC-6030-4473-8719-29F272056981}">
      <dgm:prSet/>
      <dgm:spPr/>
      <dgm:t>
        <a:bodyPr/>
        <a:lstStyle/>
        <a:p>
          <a:endParaRPr lang="en-IN"/>
        </a:p>
      </dgm:t>
    </dgm:pt>
    <dgm:pt modelId="{5D3A4C1D-1136-4588-A2D3-A13E0FB3D887}" type="sibTrans" cxnId="{AFE720BC-6030-4473-8719-29F272056981}">
      <dgm:prSet/>
      <dgm:spPr/>
      <dgm:t>
        <a:bodyPr/>
        <a:lstStyle/>
        <a:p>
          <a:endParaRPr lang="en-IN"/>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custScaleY="99968" custLinFactNeighborX="-83061" custLinFactNeighborY="-252"/>
      <dgm:spPr/>
    </dgm:pt>
    <dgm:pt modelId="{7B103496-DA0E-4685-89BE-480B410F7FCF}" type="pres">
      <dgm:prSet presAssocID="{0BDD2C3F-9F64-4AFC-BDFA-99B0FD662495}" presName="rect1" presStyleLbl="node1" presStyleIdx="0" presStyleCnt="4" custLinFactNeighborX="-46075" custLinFactNeighborY="160">
        <dgm:presLayoutVars>
          <dgm:chMax val="0"/>
          <dgm:chPref val="0"/>
          <dgm:bulletEnabled val="1"/>
        </dgm:presLayoutVars>
      </dgm:prSet>
      <dgm:spPr/>
    </dgm:pt>
    <dgm:pt modelId="{97980B12-612D-45AF-96B7-86D66152C1E9}" type="pres">
      <dgm:prSet presAssocID="{0BDD2C3F-9F64-4AFC-BDFA-99B0FD662495}" presName="rect2" presStyleLbl="node1" presStyleIdx="1" presStyleCnt="4" custLinFactNeighborX="-36679" custLinFactNeighborY="0">
        <dgm:presLayoutVars>
          <dgm:chMax val="0"/>
          <dgm:chPref val="0"/>
          <dgm:bulletEnabled val="1"/>
        </dgm:presLayoutVars>
      </dgm:prSet>
      <dgm:spPr/>
    </dgm:pt>
    <dgm:pt modelId="{65245A7B-7C16-44E2-AEE8-3B675CFCEFDA}" type="pres">
      <dgm:prSet presAssocID="{0BDD2C3F-9F64-4AFC-BDFA-99B0FD662495}" presName="rect3" presStyleLbl="node1" presStyleIdx="2" presStyleCnt="4" custLinFactNeighborX="78896" custLinFactNeighborY="-1263">
        <dgm:presLayoutVars>
          <dgm:chMax val="0"/>
          <dgm:chPref val="0"/>
          <dgm:bulletEnabled val="1"/>
        </dgm:presLayoutVars>
      </dgm:prSet>
      <dgm:spPr/>
    </dgm:pt>
    <dgm:pt modelId="{B80B054A-6F89-48AB-AE26-0079B56D1C05}" type="pres">
      <dgm:prSet presAssocID="{0BDD2C3F-9F64-4AFC-BDFA-99B0FD662495}" presName="rect4" presStyleLbl="node1" presStyleIdx="3" presStyleCnt="4" custLinFactX="-62912" custLinFactNeighborX="-100000" custLinFactNeighborY="-1262">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251FCC8A-AD23-4FF4-81F4-4A80AC27AA68}" type="presOf" srcId="{B7F9095F-706D-4ACF-A1BE-AF135BBA98AE}" destId="{B80B054A-6F89-48AB-AE26-0079B56D1C05}" srcOrd="0" destOrd="0" presId="urn:microsoft.com/office/officeart/2005/8/layout/matrix2"/>
    <dgm:cxn modelId="{9115828E-064B-43A6-8B7B-73931DC5C463}" srcId="{0BDD2C3F-9F64-4AFC-BDFA-99B0FD662495}" destId="{192D9088-0E6C-46F1-9F85-A5FD4F11ECA9}" srcOrd="1" destOrd="0" parTransId="{12D3E03D-B243-4A51-BF2F-2464335A4416}" sibTransId="{8A095F39-0332-4410-8B60-A5C1F66041C0}"/>
    <dgm:cxn modelId="{6A26A19D-918A-4856-B5DE-F76ADC87C423}" type="presOf" srcId="{E5823E23-3AB8-41EF-BBF2-2E25D0EF8C5F}" destId="{65245A7B-7C16-44E2-AEE8-3B675CFCEFDA}" srcOrd="0" destOrd="0" presId="urn:microsoft.com/office/officeart/2005/8/layout/matrix2"/>
    <dgm:cxn modelId="{504A07B8-976B-42DE-83AE-78D2F682E73E}" srcId="{0BDD2C3F-9F64-4AFC-BDFA-99B0FD662495}" destId="{E5823E23-3AB8-41EF-BBF2-2E25D0EF8C5F}" srcOrd="2" destOrd="0" parTransId="{8E63E82D-1368-40F1-8140-B45D7178A20E}" sibTransId="{5F392A27-0BBA-4A84-AD42-881A753489DF}"/>
    <dgm:cxn modelId="{AFE720BC-6030-4473-8719-29F272056981}" srcId="{0BDD2C3F-9F64-4AFC-BDFA-99B0FD662495}" destId="{B7F9095F-706D-4ACF-A1BE-AF135BBA98AE}" srcOrd="3" destOrd="0" parTransId="{B3E53029-7342-4B4D-9184-7A6DA9A9C664}" sibTransId="{5D3A4C1D-1136-4588-A2D3-A13E0FB3D887}"/>
    <dgm:cxn modelId="{485ACDD1-8BA5-4FB5-8790-F1B5BAC86222}" type="presOf" srcId="{A6BA014C-D5CD-45B0-A6E8-DE38B4DCEFFA}" destId="{7B103496-DA0E-4685-89BE-480B410F7FCF}" srcOrd="0" destOrd="0" presId="urn:microsoft.com/office/officeart/2005/8/layout/matrix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0" y="0"/>
          <a:ext cx="4024313" cy="4023025"/>
        </a:xfrm>
        <a:prstGeom prst="quadArrow">
          <a:avLst>
            <a:gd name="adj1" fmla="val 2000"/>
            <a:gd name="adj2" fmla="val 4000"/>
            <a:gd name="adj3" fmla="val 5000"/>
          </a:avLst>
        </a:prstGeom>
        <a:gradFill rotWithShape="0">
          <a:gsLst>
            <a:gs pos="0">
              <a:schemeClr val="accent2">
                <a:tint val="40000"/>
                <a:hueOff val="0"/>
                <a:satOff val="0"/>
                <a:lumOff val="0"/>
                <a:alphaOff val="0"/>
                <a:tint val="96000"/>
                <a:satMod val="100000"/>
                <a:lumMod val="104000"/>
              </a:schemeClr>
            </a:gs>
            <a:gs pos="78000">
              <a:schemeClr val="accent2">
                <a:tint val="40000"/>
                <a:hueOff val="0"/>
                <a:satOff val="0"/>
                <a:lumOff val="0"/>
                <a:alphaOff val="0"/>
                <a:shade val="100000"/>
                <a:satMod val="110000"/>
                <a:lumMod val="100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7B103496-DA0E-4685-89BE-480B410F7FCF}">
      <dsp:nvSpPr>
        <dsp:cNvPr id="0" name=""/>
        <dsp:cNvSpPr/>
      </dsp:nvSpPr>
      <dsp:spPr>
        <a:xfrm>
          <a:off x="212842" y="264155"/>
          <a:ext cx="1609725" cy="1609725"/>
        </a:xfrm>
        <a:prstGeom prst="round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latin typeface="Century" panose="02040604050505020304" pitchFamily="18" charset="0"/>
            </a:rPr>
            <a:t>Shape : 269 rows and 71 columns.</a:t>
          </a:r>
        </a:p>
      </dsp:txBody>
      <dsp:txXfrm>
        <a:off x="291422" y="342735"/>
        <a:ext cx="1452565" cy="1452565"/>
      </dsp:txXfrm>
    </dsp:sp>
    <dsp:sp modelId="{97980B12-612D-45AF-96B7-86D66152C1E9}">
      <dsp:nvSpPr>
        <dsp:cNvPr id="0" name=""/>
        <dsp:cNvSpPr/>
      </dsp:nvSpPr>
      <dsp:spPr>
        <a:xfrm>
          <a:off x="2255519" y="261580"/>
          <a:ext cx="1609725" cy="1609725"/>
        </a:xfrm>
        <a:prstGeom prst="roundRect">
          <a:avLst/>
        </a:prstGeom>
        <a:gradFill rotWithShape="0">
          <a:gsLst>
            <a:gs pos="0">
              <a:schemeClr val="accent3">
                <a:hueOff val="0"/>
                <a:satOff val="0"/>
                <a:lumOff val="0"/>
                <a:alphaOff val="0"/>
                <a:tint val="96000"/>
                <a:satMod val="100000"/>
                <a:lumMod val="104000"/>
              </a:schemeClr>
            </a:gs>
            <a:gs pos="78000">
              <a:schemeClr val="accent3">
                <a:hueOff val="0"/>
                <a:satOff val="0"/>
                <a:lumOff val="0"/>
                <a:alphaOff val="0"/>
                <a:shade val="100000"/>
                <a:satMod val="110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solidFill>
                <a:prstClr val="white"/>
              </a:solidFill>
              <a:latin typeface="Century" panose="02040604050505020304" pitchFamily="18" charset="0"/>
              <a:ea typeface="+mn-ea"/>
              <a:cs typeface="+mn-cs"/>
            </a:rPr>
            <a:t>No null values present.</a:t>
          </a:r>
        </a:p>
      </dsp:txBody>
      <dsp:txXfrm>
        <a:off x="2334099" y="340160"/>
        <a:ext cx="1452565" cy="1452565"/>
      </dsp:txXfrm>
    </dsp:sp>
    <dsp:sp modelId="{65245A7B-7C16-44E2-AEE8-3B675CFCEFDA}">
      <dsp:nvSpPr>
        <dsp:cNvPr id="0" name=""/>
        <dsp:cNvSpPr/>
      </dsp:nvSpPr>
      <dsp:spPr>
        <a:xfrm>
          <a:off x="2224532" y="2132676"/>
          <a:ext cx="1609725" cy="1609725"/>
        </a:xfrm>
        <a:prstGeom prst="roundRect">
          <a:avLst/>
        </a:prstGeom>
        <a:gradFill rotWithShape="0">
          <a:gsLst>
            <a:gs pos="0">
              <a:schemeClr val="accent4">
                <a:hueOff val="0"/>
                <a:satOff val="0"/>
                <a:lumOff val="0"/>
                <a:alphaOff val="0"/>
                <a:tint val="96000"/>
                <a:satMod val="100000"/>
                <a:lumMod val="104000"/>
              </a:schemeClr>
            </a:gs>
            <a:gs pos="78000">
              <a:schemeClr val="accent4">
                <a:hueOff val="0"/>
                <a:satOff val="0"/>
                <a:lumOff val="0"/>
                <a:alphaOff val="0"/>
                <a:shade val="100000"/>
                <a:satMod val="110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solidFill>
                <a:prstClr val="white"/>
              </a:solidFill>
              <a:latin typeface="Century" panose="02040604050505020304" pitchFamily="18" charset="0"/>
              <a:ea typeface="+mn-ea"/>
              <a:cs typeface="+mn-cs"/>
            </a:rPr>
            <a:t>70 categorical columns</a:t>
          </a:r>
        </a:p>
      </dsp:txBody>
      <dsp:txXfrm>
        <a:off x="2303112" y="2211256"/>
        <a:ext cx="1452565" cy="1452565"/>
      </dsp:txXfrm>
    </dsp:sp>
    <dsp:sp modelId="{B80B054A-6F89-48AB-AE26-0079B56D1C05}">
      <dsp:nvSpPr>
        <dsp:cNvPr id="0" name=""/>
        <dsp:cNvSpPr/>
      </dsp:nvSpPr>
      <dsp:spPr>
        <a:xfrm>
          <a:off x="223515" y="2132692"/>
          <a:ext cx="1609725" cy="1609725"/>
        </a:xfrm>
        <a:prstGeom prst="roundRect">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solidFill>
                <a:prstClr val="white"/>
              </a:solidFill>
              <a:latin typeface="Century" panose="02040604050505020304" pitchFamily="18" charset="0"/>
              <a:ea typeface="+mn-ea"/>
              <a:cs typeface="+mn-cs"/>
            </a:rPr>
            <a:t>1 numerical column</a:t>
          </a:r>
        </a:p>
      </dsp:txBody>
      <dsp:txXfrm>
        <a:off x="302095" y="2211272"/>
        <a:ext cx="1452565" cy="1452565"/>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F00D8F-429B-4235-A415-EEE16BD949E0}" type="datetimeFigureOut">
              <a:rPr lang="en-IN" smtClean="0"/>
              <a:t>15-11-2022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E18CDC-EF54-4C28-9216-F936B743B699}" type="slidenum">
              <a:rPr lang="en-IN" smtClean="0"/>
              <a:t>‹#›</a:t>
            </a:fld>
            <a:endParaRPr lang="en-IN"/>
          </a:p>
        </p:txBody>
      </p:sp>
    </p:spTree>
    <p:extLst>
      <p:ext uri="{BB962C8B-B14F-4D97-AF65-F5344CB8AC3E}">
        <p14:creationId xmlns:p14="http://schemas.microsoft.com/office/powerpoint/2010/main" val="4050912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21148DD-37B0-45B3-AB1F-6E8B557623D0}" type="datetimeFigureOut">
              <a:rPr lang="en-IN" smtClean="0"/>
              <a:t>15-11-2022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2CBED00A-18CB-41DE-A47B-006B03FC0437}" type="slidenum">
              <a:rPr lang="en-IN" smtClean="0"/>
              <a:t>‹#›</a:t>
            </a:fld>
            <a:endParaRPr lang="en-IN"/>
          </a:p>
        </p:txBody>
      </p:sp>
    </p:spTree>
    <p:extLst>
      <p:ext uri="{BB962C8B-B14F-4D97-AF65-F5344CB8AC3E}">
        <p14:creationId xmlns:p14="http://schemas.microsoft.com/office/powerpoint/2010/main" val="963126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1148DD-37B0-45B3-AB1F-6E8B557623D0}" type="datetimeFigureOut">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BED00A-18CB-41DE-A47B-006B03FC0437}" type="slidenum">
              <a:rPr lang="en-IN" smtClean="0"/>
              <a:t>‹#›</a:t>
            </a:fld>
            <a:endParaRPr lang="en-IN"/>
          </a:p>
        </p:txBody>
      </p:sp>
    </p:spTree>
    <p:extLst>
      <p:ext uri="{BB962C8B-B14F-4D97-AF65-F5344CB8AC3E}">
        <p14:creationId xmlns:p14="http://schemas.microsoft.com/office/powerpoint/2010/main" val="3267200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21148DD-37B0-45B3-AB1F-6E8B557623D0}" type="datetimeFigureOut">
              <a:rPr lang="en-IN" smtClean="0"/>
              <a:t>15-11-2022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CBED00A-18CB-41DE-A47B-006B03FC0437}" type="slidenum">
              <a:rPr lang="en-IN" smtClean="0"/>
              <a:t>‹#›</a:t>
            </a:fld>
            <a:endParaRPr lang="en-IN"/>
          </a:p>
        </p:txBody>
      </p:sp>
    </p:spTree>
    <p:extLst>
      <p:ext uri="{BB962C8B-B14F-4D97-AF65-F5344CB8AC3E}">
        <p14:creationId xmlns:p14="http://schemas.microsoft.com/office/powerpoint/2010/main" val="2703159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21148DD-37B0-45B3-AB1F-6E8B557623D0}" type="datetimeFigureOut">
              <a:rPr lang="en-IN" smtClean="0"/>
              <a:t>15-11-2022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CBED00A-18CB-41DE-A47B-006B03FC0437}"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08394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21148DD-37B0-45B3-AB1F-6E8B557623D0}" type="datetimeFigureOut">
              <a:rPr lang="en-IN" smtClean="0"/>
              <a:t>15-11-2022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CBED00A-18CB-41DE-A47B-006B03FC0437}" type="slidenum">
              <a:rPr lang="en-IN" smtClean="0"/>
              <a:t>‹#›</a:t>
            </a:fld>
            <a:endParaRPr lang="en-IN"/>
          </a:p>
        </p:txBody>
      </p:sp>
    </p:spTree>
    <p:extLst>
      <p:ext uri="{BB962C8B-B14F-4D97-AF65-F5344CB8AC3E}">
        <p14:creationId xmlns:p14="http://schemas.microsoft.com/office/powerpoint/2010/main" val="3824536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21148DD-37B0-45B3-AB1F-6E8B557623D0}" type="datetimeFigureOut">
              <a:rPr lang="en-IN" smtClean="0"/>
              <a:t>15-11-2022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BED00A-18CB-41DE-A47B-006B03FC0437}" type="slidenum">
              <a:rPr lang="en-IN" smtClean="0"/>
              <a:t>‹#›</a:t>
            </a:fld>
            <a:endParaRPr lang="en-IN"/>
          </a:p>
        </p:txBody>
      </p:sp>
    </p:spTree>
    <p:extLst>
      <p:ext uri="{BB962C8B-B14F-4D97-AF65-F5344CB8AC3E}">
        <p14:creationId xmlns:p14="http://schemas.microsoft.com/office/powerpoint/2010/main" val="6533185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21148DD-37B0-45B3-AB1F-6E8B557623D0}" type="datetimeFigureOut">
              <a:rPr lang="en-IN" smtClean="0"/>
              <a:t>15-11-2022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BED00A-18CB-41DE-A47B-006B03FC0437}" type="slidenum">
              <a:rPr lang="en-IN" smtClean="0"/>
              <a:t>‹#›</a:t>
            </a:fld>
            <a:endParaRPr lang="en-IN"/>
          </a:p>
        </p:txBody>
      </p:sp>
    </p:spTree>
    <p:extLst>
      <p:ext uri="{BB962C8B-B14F-4D97-AF65-F5344CB8AC3E}">
        <p14:creationId xmlns:p14="http://schemas.microsoft.com/office/powerpoint/2010/main" val="1506053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1148DD-37B0-45B3-AB1F-6E8B557623D0}"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BED00A-18CB-41DE-A47B-006B03FC0437}" type="slidenum">
              <a:rPr lang="en-IN" smtClean="0"/>
              <a:t>‹#›</a:t>
            </a:fld>
            <a:endParaRPr lang="en-IN"/>
          </a:p>
        </p:txBody>
      </p:sp>
    </p:spTree>
    <p:extLst>
      <p:ext uri="{BB962C8B-B14F-4D97-AF65-F5344CB8AC3E}">
        <p14:creationId xmlns:p14="http://schemas.microsoft.com/office/powerpoint/2010/main" val="3287968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21148DD-37B0-45B3-AB1F-6E8B557623D0}" type="datetimeFigureOut">
              <a:rPr lang="en-IN" smtClean="0"/>
              <a:t>15-11-2022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2CBED00A-18CB-41DE-A47B-006B03FC0437}" type="slidenum">
              <a:rPr lang="en-IN" smtClean="0"/>
              <a:t>‹#›</a:t>
            </a:fld>
            <a:endParaRPr lang="en-IN"/>
          </a:p>
        </p:txBody>
      </p:sp>
    </p:spTree>
    <p:extLst>
      <p:ext uri="{BB962C8B-B14F-4D97-AF65-F5344CB8AC3E}">
        <p14:creationId xmlns:p14="http://schemas.microsoft.com/office/powerpoint/2010/main" val="3604527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1148DD-37B0-45B3-AB1F-6E8B557623D0}"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BED00A-18CB-41DE-A47B-006B03FC0437}" type="slidenum">
              <a:rPr lang="en-IN" smtClean="0"/>
              <a:t>‹#›</a:t>
            </a:fld>
            <a:endParaRPr lang="en-IN"/>
          </a:p>
        </p:txBody>
      </p:sp>
    </p:spTree>
    <p:extLst>
      <p:ext uri="{BB962C8B-B14F-4D97-AF65-F5344CB8AC3E}">
        <p14:creationId xmlns:p14="http://schemas.microsoft.com/office/powerpoint/2010/main" val="2894308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21148DD-37B0-45B3-AB1F-6E8B557623D0}" type="datetimeFigureOut">
              <a:rPr lang="en-IN" smtClean="0"/>
              <a:t>15-11-2022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2CBED00A-18CB-41DE-A47B-006B03FC0437}" type="slidenum">
              <a:rPr lang="en-IN" smtClean="0"/>
              <a:t>‹#›</a:t>
            </a:fld>
            <a:endParaRPr lang="en-IN"/>
          </a:p>
        </p:txBody>
      </p:sp>
    </p:spTree>
    <p:extLst>
      <p:ext uri="{BB962C8B-B14F-4D97-AF65-F5344CB8AC3E}">
        <p14:creationId xmlns:p14="http://schemas.microsoft.com/office/powerpoint/2010/main" val="63611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1148DD-37B0-45B3-AB1F-6E8B557623D0}" type="datetimeFigureOut">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BED00A-18CB-41DE-A47B-006B03FC0437}" type="slidenum">
              <a:rPr lang="en-IN" smtClean="0"/>
              <a:t>‹#›</a:t>
            </a:fld>
            <a:endParaRPr lang="en-IN"/>
          </a:p>
        </p:txBody>
      </p:sp>
    </p:spTree>
    <p:extLst>
      <p:ext uri="{BB962C8B-B14F-4D97-AF65-F5344CB8AC3E}">
        <p14:creationId xmlns:p14="http://schemas.microsoft.com/office/powerpoint/2010/main" val="3586200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1148DD-37B0-45B3-AB1F-6E8B557623D0}" type="datetimeFigureOut">
              <a:rPr lang="en-IN" smtClean="0"/>
              <a:t>15-11-2022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BED00A-18CB-41DE-A47B-006B03FC0437}" type="slidenum">
              <a:rPr lang="en-IN" smtClean="0"/>
              <a:t>‹#›</a:t>
            </a:fld>
            <a:endParaRPr lang="en-IN"/>
          </a:p>
        </p:txBody>
      </p:sp>
    </p:spTree>
    <p:extLst>
      <p:ext uri="{BB962C8B-B14F-4D97-AF65-F5344CB8AC3E}">
        <p14:creationId xmlns:p14="http://schemas.microsoft.com/office/powerpoint/2010/main" val="2596737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1148DD-37B0-45B3-AB1F-6E8B557623D0}" type="datetimeFigureOut">
              <a:rPr lang="en-IN" smtClean="0"/>
              <a:t>15-11-2022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BED00A-18CB-41DE-A47B-006B03FC0437}" type="slidenum">
              <a:rPr lang="en-IN" smtClean="0"/>
              <a:t>‹#›</a:t>
            </a:fld>
            <a:endParaRPr lang="en-IN"/>
          </a:p>
        </p:txBody>
      </p:sp>
    </p:spTree>
    <p:extLst>
      <p:ext uri="{BB962C8B-B14F-4D97-AF65-F5344CB8AC3E}">
        <p14:creationId xmlns:p14="http://schemas.microsoft.com/office/powerpoint/2010/main" val="1074268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1148DD-37B0-45B3-AB1F-6E8B557623D0}" type="datetimeFigureOut">
              <a:rPr lang="en-IN" smtClean="0"/>
              <a:t>15-11-2022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BED00A-18CB-41DE-A47B-006B03FC0437}" type="slidenum">
              <a:rPr lang="en-IN" smtClean="0"/>
              <a:t>‹#›</a:t>
            </a:fld>
            <a:endParaRPr lang="en-IN"/>
          </a:p>
        </p:txBody>
      </p:sp>
    </p:spTree>
    <p:extLst>
      <p:ext uri="{BB962C8B-B14F-4D97-AF65-F5344CB8AC3E}">
        <p14:creationId xmlns:p14="http://schemas.microsoft.com/office/powerpoint/2010/main" val="2788833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1148DD-37B0-45B3-AB1F-6E8B557623D0}" type="datetimeFigureOut">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BED00A-18CB-41DE-A47B-006B03FC0437}" type="slidenum">
              <a:rPr lang="en-IN" smtClean="0"/>
              <a:t>‹#›</a:t>
            </a:fld>
            <a:endParaRPr lang="en-IN"/>
          </a:p>
        </p:txBody>
      </p:sp>
    </p:spTree>
    <p:extLst>
      <p:ext uri="{BB962C8B-B14F-4D97-AF65-F5344CB8AC3E}">
        <p14:creationId xmlns:p14="http://schemas.microsoft.com/office/powerpoint/2010/main" val="4201979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1148DD-37B0-45B3-AB1F-6E8B557623D0}" type="datetimeFigureOut">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BED00A-18CB-41DE-A47B-006B03FC0437}" type="slidenum">
              <a:rPr lang="en-IN" smtClean="0"/>
              <a:t>‹#›</a:t>
            </a:fld>
            <a:endParaRPr lang="en-IN"/>
          </a:p>
        </p:txBody>
      </p:sp>
    </p:spTree>
    <p:extLst>
      <p:ext uri="{BB962C8B-B14F-4D97-AF65-F5344CB8AC3E}">
        <p14:creationId xmlns:p14="http://schemas.microsoft.com/office/powerpoint/2010/main" val="630200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21148DD-37B0-45B3-AB1F-6E8B557623D0}" type="datetimeFigureOut">
              <a:rPr lang="en-IN" smtClean="0"/>
              <a:t>15-11-2022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CBED00A-18CB-41DE-A47B-006B03FC0437}" type="slidenum">
              <a:rPr lang="en-IN" smtClean="0"/>
              <a:t>‹#›</a:t>
            </a:fld>
            <a:endParaRPr lang="en-IN"/>
          </a:p>
        </p:txBody>
      </p:sp>
    </p:spTree>
    <p:extLst>
      <p:ext uri="{BB962C8B-B14F-4D97-AF65-F5344CB8AC3E}">
        <p14:creationId xmlns:p14="http://schemas.microsoft.com/office/powerpoint/2010/main" val="42725530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5" Type="http://schemas.openxmlformats.org/officeDocument/2006/relationships/image" Target="../media/image49.png"/><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 Id="rId5" Type="http://schemas.openxmlformats.org/officeDocument/2006/relationships/image" Target="../media/image53.png"/><Relationship Id="rId4" Type="http://schemas.openxmlformats.org/officeDocument/2006/relationships/image" Target="../media/image52.png"/></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869BC-521D-349F-A254-FADB75270B8C}"/>
              </a:ext>
            </a:extLst>
          </p:cNvPr>
          <p:cNvSpPr>
            <a:spLocks noGrp="1"/>
          </p:cNvSpPr>
          <p:nvPr>
            <p:ph type="ctrTitle"/>
          </p:nvPr>
        </p:nvSpPr>
        <p:spPr>
          <a:xfrm>
            <a:off x="1466193" y="500122"/>
            <a:ext cx="9448800" cy="1825096"/>
          </a:xfrm>
        </p:spPr>
        <p:txBody>
          <a:bodyPr/>
          <a:lstStyle/>
          <a:p>
            <a:r>
              <a:rPr lang="en-IN" dirty="0">
                <a:latin typeface="Algerian" panose="04020705040A02060702" pitchFamily="82" charset="0"/>
              </a:rPr>
              <a:t>Customer Retention</a:t>
            </a:r>
          </a:p>
        </p:txBody>
      </p:sp>
      <p:sp>
        <p:nvSpPr>
          <p:cNvPr id="3" name="Subtitle 2">
            <a:extLst>
              <a:ext uri="{FF2B5EF4-FFF2-40B4-BE49-F238E27FC236}">
                <a16:creationId xmlns:a16="http://schemas.microsoft.com/office/drawing/2014/main" id="{270B5127-FD43-9EEE-6121-D49E29CE52F6}"/>
              </a:ext>
            </a:extLst>
          </p:cNvPr>
          <p:cNvSpPr>
            <a:spLocks noGrp="1"/>
          </p:cNvSpPr>
          <p:nvPr>
            <p:ph type="subTitle" idx="1"/>
          </p:nvPr>
        </p:nvSpPr>
        <p:spPr>
          <a:xfrm>
            <a:off x="1592318" y="2623208"/>
            <a:ext cx="9448800" cy="685800"/>
          </a:xfrm>
        </p:spPr>
        <p:txBody>
          <a:bodyPr/>
          <a:lstStyle/>
          <a:p>
            <a:r>
              <a:rPr lang="en-IN" dirty="0">
                <a:latin typeface="Algerian" panose="04020705040A02060702" pitchFamily="82" charset="0"/>
              </a:rPr>
              <a:t>Flip Robo Technologies</a:t>
            </a:r>
          </a:p>
        </p:txBody>
      </p:sp>
      <p:sp>
        <p:nvSpPr>
          <p:cNvPr id="12" name="TextBox 11">
            <a:extLst>
              <a:ext uri="{FF2B5EF4-FFF2-40B4-BE49-F238E27FC236}">
                <a16:creationId xmlns:a16="http://schemas.microsoft.com/office/drawing/2014/main" id="{E13A51F3-4740-5EF8-29DB-7C241D12E8EE}"/>
              </a:ext>
            </a:extLst>
          </p:cNvPr>
          <p:cNvSpPr txBox="1"/>
          <p:nvPr/>
        </p:nvSpPr>
        <p:spPr>
          <a:xfrm>
            <a:off x="7599681" y="5469022"/>
            <a:ext cx="3441437" cy="1077218"/>
          </a:xfrm>
          <a:prstGeom prst="rect">
            <a:avLst/>
          </a:prstGeom>
          <a:noFill/>
        </p:spPr>
        <p:txBody>
          <a:bodyPr wrap="square">
            <a:spAutoFit/>
          </a:bodyPr>
          <a:lstStyle/>
          <a:p>
            <a:r>
              <a:rPr lang="en-IN" dirty="0">
                <a:latin typeface="Algerian" panose="04020705040A02060702" pitchFamily="82" charset="0"/>
              </a:rPr>
              <a:t>Submitted By:</a:t>
            </a:r>
          </a:p>
          <a:p>
            <a:endParaRPr lang="en-IN" dirty="0">
              <a:latin typeface="Algerian" panose="04020705040A02060702" pitchFamily="82" charset="0"/>
            </a:endParaRPr>
          </a:p>
          <a:p>
            <a:r>
              <a:rPr lang="en-IN" sz="2800" dirty="0">
                <a:latin typeface="Algerian" panose="04020705040A02060702" pitchFamily="82" charset="0"/>
              </a:rPr>
              <a:t>Sarika Thorat</a:t>
            </a:r>
          </a:p>
        </p:txBody>
      </p:sp>
    </p:spTree>
    <p:extLst>
      <p:ext uri="{BB962C8B-B14F-4D97-AF65-F5344CB8AC3E}">
        <p14:creationId xmlns:p14="http://schemas.microsoft.com/office/powerpoint/2010/main" val="2991651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0572754-469F-CB5D-4306-D8482FC98316}"/>
              </a:ext>
            </a:extLst>
          </p:cNvPr>
          <p:cNvPicPr>
            <a:picLocks noChangeAspect="1"/>
          </p:cNvPicPr>
          <p:nvPr/>
        </p:nvPicPr>
        <p:blipFill>
          <a:blip r:embed="rId2"/>
          <a:stretch>
            <a:fillRect/>
          </a:stretch>
        </p:blipFill>
        <p:spPr>
          <a:xfrm>
            <a:off x="685800" y="384717"/>
            <a:ext cx="8617393" cy="1809843"/>
          </a:xfrm>
          <a:prstGeom prst="rect">
            <a:avLst/>
          </a:prstGeom>
        </p:spPr>
      </p:pic>
      <p:sp>
        <p:nvSpPr>
          <p:cNvPr id="13" name="Content Placeholder 12">
            <a:extLst>
              <a:ext uri="{FF2B5EF4-FFF2-40B4-BE49-F238E27FC236}">
                <a16:creationId xmlns:a16="http://schemas.microsoft.com/office/drawing/2014/main" id="{C55E8C9E-CAE1-4E0B-38FB-83E384DCA2CD}"/>
              </a:ext>
            </a:extLst>
          </p:cNvPr>
          <p:cNvSpPr>
            <a:spLocks noGrp="1"/>
          </p:cNvSpPr>
          <p:nvPr>
            <p:ph idx="1"/>
          </p:nvPr>
        </p:nvSpPr>
        <p:spPr>
          <a:xfrm>
            <a:off x="685800" y="2194560"/>
            <a:ext cx="4516120" cy="4024125"/>
          </a:xfrm>
        </p:spPr>
        <p:txBody>
          <a:bodyPr>
            <a:normAutofit fontScale="92500" lnSpcReduction="20000"/>
          </a:bodyPr>
          <a:lstStyle/>
          <a:p>
            <a:pPr marL="0" indent="0">
              <a:buNone/>
            </a:pPr>
            <a:endParaRPr lang="en-US" dirty="0"/>
          </a:p>
          <a:p>
            <a:pPr marL="0" indent="0">
              <a:buNone/>
            </a:pPr>
            <a:r>
              <a:rPr lang="en-US" dirty="0"/>
              <a:t>1 Gender of respondent : </a:t>
            </a:r>
          </a:p>
          <a:p>
            <a:pPr marL="0" indent="0">
              <a:buNone/>
            </a:pPr>
            <a:r>
              <a:rPr lang="en-US" dirty="0"/>
              <a:t>	Female    181   </a:t>
            </a:r>
          </a:p>
          <a:p>
            <a:pPr marL="0" indent="0">
              <a:buNone/>
            </a:pPr>
            <a:r>
              <a:rPr lang="en-US" dirty="0"/>
              <a:t>	Male       88</a:t>
            </a:r>
          </a:p>
          <a:p>
            <a:pPr marL="0" indent="0">
              <a:buNone/>
            </a:pPr>
            <a:endParaRPr lang="en-US" dirty="0"/>
          </a:p>
          <a:p>
            <a:pPr marL="0" indent="0">
              <a:buNone/>
            </a:pPr>
            <a:r>
              <a:rPr lang="en-US" dirty="0"/>
              <a:t>2 How old are you?  :</a:t>
            </a:r>
          </a:p>
          <a:p>
            <a:pPr marL="0" indent="0">
              <a:buNone/>
            </a:pPr>
            <a:r>
              <a:rPr lang="en-US" dirty="0"/>
              <a:t>	31-40 years           81</a:t>
            </a:r>
          </a:p>
          <a:p>
            <a:pPr marL="0" indent="0">
              <a:buNone/>
            </a:pPr>
            <a:r>
              <a:rPr lang="en-US" dirty="0"/>
              <a:t>	21-30 years           79</a:t>
            </a:r>
          </a:p>
          <a:p>
            <a:pPr marL="0" indent="0">
              <a:buNone/>
            </a:pPr>
            <a:r>
              <a:rPr lang="en-US" dirty="0"/>
              <a:t>	41-50 </a:t>
            </a:r>
            <a:r>
              <a:rPr lang="en-US" dirty="0" err="1"/>
              <a:t>yaers</a:t>
            </a:r>
            <a:r>
              <a:rPr lang="en-US" dirty="0"/>
              <a:t>           70</a:t>
            </a:r>
          </a:p>
          <a:p>
            <a:pPr marL="0" indent="0">
              <a:buNone/>
            </a:pPr>
            <a:r>
              <a:rPr lang="en-US" dirty="0"/>
              <a:t>	Less than 20 years    20</a:t>
            </a:r>
          </a:p>
          <a:p>
            <a:pPr marL="0" indent="0">
              <a:buNone/>
            </a:pPr>
            <a:r>
              <a:rPr lang="en-US" dirty="0"/>
              <a:t>	51 years and above    19</a:t>
            </a:r>
            <a:endParaRPr lang="en-IN" dirty="0"/>
          </a:p>
        </p:txBody>
      </p:sp>
    </p:spTree>
    <p:extLst>
      <p:ext uri="{BB962C8B-B14F-4D97-AF65-F5344CB8AC3E}">
        <p14:creationId xmlns:p14="http://schemas.microsoft.com/office/powerpoint/2010/main" val="2717104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1683C6C-C490-F9FE-FF74-6BD4908A1430}"/>
              </a:ext>
            </a:extLst>
          </p:cNvPr>
          <p:cNvPicPr>
            <a:picLocks noChangeAspect="1"/>
          </p:cNvPicPr>
          <p:nvPr/>
        </p:nvPicPr>
        <p:blipFill>
          <a:blip r:embed="rId2"/>
          <a:stretch>
            <a:fillRect/>
          </a:stretch>
        </p:blipFill>
        <p:spPr>
          <a:xfrm>
            <a:off x="1183640" y="2499360"/>
            <a:ext cx="10129213" cy="3403599"/>
          </a:xfrm>
          <a:prstGeom prst="rect">
            <a:avLst/>
          </a:prstGeom>
        </p:spPr>
      </p:pic>
      <p:sp>
        <p:nvSpPr>
          <p:cNvPr id="8" name="Title 7">
            <a:extLst>
              <a:ext uri="{FF2B5EF4-FFF2-40B4-BE49-F238E27FC236}">
                <a16:creationId xmlns:a16="http://schemas.microsoft.com/office/drawing/2014/main" id="{187EBCFD-B895-1A12-E70A-C4CA4943F361}"/>
              </a:ext>
            </a:extLst>
          </p:cNvPr>
          <p:cNvSpPr>
            <a:spLocks noGrp="1"/>
          </p:cNvSpPr>
          <p:nvPr>
            <p:ph type="title"/>
          </p:nvPr>
        </p:nvSpPr>
        <p:spPr/>
        <p:txBody>
          <a:bodyPr/>
          <a:lstStyle/>
          <a:p>
            <a:r>
              <a:rPr lang="en-IN" dirty="0">
                <a:latin typeface="Century" panose="02040604050505020304" pitchFamily="18" charset="0"/>
              </a:rPr>
              <a:t>Exploring Categorical Columns</a:t>
            </a:r>
          </a:p>
        </p:txBody>
      </p:sp>
    </p:spTree>
    <p:extLst>
      <p:ext uri="{BB962C8B-B14F-4D97-AF65-F5344CB8AC3E}">
        <p14:creationId xmlns:p14="http://schemas.microsoft.com/office/powerpoint/2010/main" val="1168440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4C5C7-DC44-4CFD-16FE-A082FBB00CF9}"/>
              </a:ext>
            </a:extLst>
          </p:cNvPr>
          <p:cNvSpPr>
            <a:spLocks noGrp="1"/>
          </p:cNvSpPr>
          <p:nvPr>
            <p:ph type="title"/>
          </p:nvPr>
        </p:nvSpPr>
        <p:spPr/>
        <p:txBody>
          <a:bodyPr/>
          <a:lstStyle/>
          <a:p>
            <a:r>
              <a:rPr lang="en-IN" dirty="0">
                <a:solidFill>
                  <a:schemeClr val="tx1">
                    <a:lumMod val="95000"/>
                  </a:schemeClr>
                </a:solidFill>
              </a:rPr>
              <a:t>Data visualization</a:t>
            </a:r>
          </a:p>
        </p:txBody>
      </p:sp>
      <p:sp>
        <p:nvSpPr>
          <p:cNvPr id="3" name="Text Placeholder 2">
            <a:extLst>
              <a:ext uri="{FF2B5EF4-FFF2-40B4-BE49-F238E27FC236}">
                <a16:creationId xmlns:a16="http://schemas.microsoft.com/office/drawing/2014/main" id="{078CC3C1-05FD-A867-3053-4AC72A7AEDFA}"/>
              </a:ext>
            </a:extLst>
          </p:cNvPr>
          <p:cNvSpPr>
            <a:spLocks noGrp="1"/>
          </p:cNvSpPr>
          <p:nvPr>
            <p:ph type="body" idx="1"/>
          </p:nvPr>
        </p:nvSpPr>
        <p:spPr/>
        <p:txBody>
          <a:bodyPr/>
          <a:lstStyle/>
          <a:p>
            <a:endParaRPr lang="en-IN">
              <a:solidFill>
                <a:schemeClr val="tx1">
                  <a:lumMod val="95000"/>
                </a:schemeClr>
              </a:solidFill>
            </a:endParaRPr>
          </a:p>
        </p:txBody>
      </p:sp>
      <p:sp>
        <p:nvSpPr>
          <p:cNvPr id="4" name="Text Placeholder 3">
            <a:extLst>
              <a:ext uri="{FF2B5EF4-FFF2-40B4-BE49-F238E27FC236}">
                <a16:creationId xmlns:a16="http://schemas.microsoft.com/office/drawing/2014/main" id="{0B6F845F-4428-49ED-F1B8-C0D164C359F5}"/>
              </a:ext>
            </a:extLst>
          </p:cNvPr>
          <p:cNvSpPr>
            <a:spLocks noGrp="1"/>
          </p:cNvSpPr>
          <p:nvPr>
            <p:ph type="body" sz="half" idx="15"/>
          </p:nvPr>
        </p:nvSpPr>
        <p:spPr/>
        <p:txBody>
          <a:bodyPr/>
          <a:lstStyle/>
          <a:p>
            <a:endParaRPr lang="en-IN" dirty="0">
              <a:solidFill>
                <a:schemeClr val="tx1">
                  <a:lumMod val="95000"/>
                </a:schemeClr>
              </a:solidFill>
            </a:endParaRPr>
          </a:p>
        </p:txBody>
      </p:sp>
      <p:pic>
        <p:nvPicPr>
          <p:cNvPr id="10" name="Picture 9">
            <a:extLst>
              <a:ext uri="{FF2B5EF4-FFF2-40B4-BE49-F238E27FC236}">
                <a16:creationId xmlns:a16="http://schemas.microsoft.com/office/drawing/2014/main" id="{B4295E96-9FE2-4434-1F96-C7F9C339F451}"/>
              </a:ext>
            </a:extLst>
          </p:cNvPr>
          <p:cNvPicPr>
            <a:picLocks noChangeAspect="1"/>
          </p:cNvPicPr>
          <p:nvPr/>
        </p:nvPicPr>
        <p:blipFill>
          <a:blip r:embed="rId2"/>
          <a:stretch>
            <a:fillRect/>
          </a:stretch>
        </p:blipFill>
        <p:spPr>
          <a:xfrm>
            <a:off x="488826" y="2065866"/>
            <a:ext cx="4813547" cy="4263814"/>
          </a:xfrm>
          <a:prstGeom prst="rect">
            <a:avLst/>
          </a:prstGeom>
        </p:spPr>
      </p:pic>
      <p:sp>
        <p:nvSpPr>
          <p:cNvPr id="13" name="Text Placeholder 11">
            <a:extLst>
              <a:ext uri="{FF2B5EF4-FFF2-40B4-BE49-F238E27FC236}">
                <a16:creationId xmlns:a16="http://schemas.microsoft.com/office/drawing/2014/main" id="{EAD1EE31-ED2F-C550-8285-65DB3F88DD4F}"/>
              </a:ext>
            </a:extLst>
          </p:cNvPr>
          <p:cNvSpPr>
            <a:spLocks noGrp="1"/>
          </p:cNvSpPr>
          <p:nvPr>
            <p:ph type="body" sz="half" idx="17"/>
          </p:nvPr>
        </p:nvSpPr>
        <p:spPr>
          <a:xfrm>
            <a:off x="6970909" y="2541216"/>
            <a:ext cx="3455988" cy="3313113"/>
          </a:xfrm>
        </p:spPr>
        <p:txBody>
          <a:bodyPr>
            <a:normAutofit/>
          </a:bodyPr>
          <a:lstStyle/>
          <a:p>
            <a:r>
              <a:rPr lang="en-US" sz="2000" b="0" i="0" dirty="0">
                <a:solidFill>
                  <a:schemeClr val="tx1">
                    <a:lumMod val="95000"/>
                  </a:schemeClr>
                </a:solidFill>
                <a:effectLst/>
                <a:latin typeface="Century" panose="02040604050505020304" pitchFamily="18" charset="0"/>
              </a:rPr>
              <a:t>There are 50% more Females as compared to Males</a:t>
            </a:r>
            <a:endParaRPr lang="en-IN" sz="2000" dirty="0">
              <a:solidFill>
                <a:schemeClr val="tx1">
                  <a:lumMod val="95000"/>
                </a:schemeClr>
              </a:solidFill>
              <a:latin typeface="Century" panose="02040604050505020304" pitchFamily="18" charset="0"/>
            </a:endParaRPr>
          </a:p>
        </p:txBody>
      </p:sp>
    </p:spTree>
    <p:extLst>
      <p:ext uri="{BB962C8B-B14F-4D97-AF65-F5344CB8AC3E}">
        <p14:creationId xmlns:p14="http://schemas.microsoft.com/office/powerpoint/2010/main" val="245114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C811C959-F2F5-B155-5C74-10BB645DAA8C}"/>
              </a:ext>
            </a:extLst>
          </p:cNvPr>
          <p:cNvSpPr>
            <a:spLocks noGrp="1"/>
          </p:cNvSpPr>
          <p:nvPr>
            <p:ph type="body" sz="half" idx="17"/>
          </p:nvPr>
        </p:nvSpPr>
        <p:spPr/>
        <p:txBody>
          <a:bodyPr/>
          <a:lstStyle/>
          <a:p>
            <a:endParaRPr lang="en-IN"/>
          </a:p>
        </p:txBody>
      </p:sp>
      <p:pic>
        <p:nvPicPr>
          <p:cNvPr id="10" name="Picture 9">
            <a:extLst>
              <a:ext uri="{FF2B5EF4-FFF2-40B4-BE49-F238E27FC236}">
                <a16:creationId xmlns:a16="http://schemas.microsoft.com/office/drawing/2014/main" id="{73DCDBC5-3E68-22ED-6FD8-4FD9142295C1}"/>
              </a:ext>
            </a:extLst>
          </p:cNvPr>
          <p:cNvPicPr>
            <a:picLocks noChangeAspect="1"/>
          </p:cNvPicPr>
          <p:nvPr/>
        </p:nvPicPr>
        <p:blipFill>
          <a:blip r:embed="rId2"/>
          <a:stretch>
            <a:fillRect/>
          </a:stretch>
        </p:blipFill>
        <p:spPr>
          <a:xfrm>
            <a:off x="259567" y="239934"/>
            <a:ext cx="5318273" cy="6323425"/>
          </a:xfrm>
          <a:prstGeom prst="rect">
            <a:avLst/>
          </a:prstGeom>
        </p:spPr>
      </p:pic>
      <p:pic>
        <p:nvPicPr>
          <p:cNvPr id="12" name="Picture 11">
            <a:extLst>
              <a:ext uri="{FF2B5EF4-FFF2-40B4-BE49-F238E27FC236}">
                <a16:creationId xmlns:a16="http://schemas.microsoft.com/office/drawing/2014/main" id="{E4CAF2CE-3475-115C-0F9A-E6B09CD112D7}"/>
              </a:ext>
            </a:extLst>
          </p:cNvPr>
          <p:cNvPicPr>
            <a:picLocks noChangeAspect="1"/>
          </p:cNvPicPr>
          <p:nvPr/>
        </p:nvPicPr>
        <p:blipFill>
          <a:blip r:embed="rId3"/>
          <a:stretch>
            <a:fillRect/>
          </a:stretch>
        </p:blipFill>
        <p:spPr>
          <a:xfrm>
            <a:off x="5577840" y="239934"/>
            <a:ext cx="6539426" cy="6323425"/>
          </a:xfrm>
          <a:prstGeom prst="rect">
            <a:avLst/>
          </a:prstGeom>
        </p:spPr>
      </p:pic>
    </p:spTree>
    <p:extLst>
      <p:ext uri="{BB962C8B-B14F-4D97-AF65-F5344CB8AC3E}">
        <p14:creationId xmlns:p14="http://schemas.microsoft.com/office/powerpoint/2010/main" val="1208678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2A5CD-84B1-BF09-FCA7-409EF4E929F6}"/>
              </a:ext>
            </a:extLst>
          </p:cNvPr>
          <p:cNvSpPr>
            <a:spLocks noGrp="1"/>
          </p:cNvSpPr>
          <p:nvPr>
            <p:ph type="title"/>
          </p:nvPr>
        </p:nvSpPr>
        <p:spPr/>
        <p:txBody>
          <a:bodyPr>
            <a:normAutofit/>
          </a:bodyPr>
          <a:lstStyle/>
          <a:p>
            <a:r>
              <a:rPr lang="en-US" sz="2000" dirty="0">
                <a:latin typeface="Century" panose="02040604050505020304" pitchFamily="18" charset="0"/>
              </a:rPr>
              <a:t>plot for all the categorical parameters</a:t>
            </a:r>
            <a:endParaRPr lang="en-IN" sz="2000" dirty="0">
              <a:latin typeface="Century" panose="02040604050505020304" pitchFamily="18" charset="0"/>
            </a:endParaRPr>
          </a:p>
        </p:txBody>
      </p:sp>
      <p:pic>
        <p:nvPicPr>
          <p:cNvPr id="9" name="Content Placeholder 8">
            <a:extLst>
              <a:ext uri="{FF2B5EF4-FFF2-40B4-BE49-F238E27FC236}">
                <a16:creationId xmlns:a16="http://schemas.microsoft.com/office/drawing/2014/main" id="{324D8A45-1134-BFB4-D082-B555763A1288}"/>
              </a:ext>
            </a:extLst>
          </p:cNvPr>
          <p:cNvPicPr>
            <a:picLocks noGrp="1" noChangeAspect="1"/>
          </p:cNvPicPr>
          <p:nvPr>
            <p:ph idx="1"/>
          </p:nvPr>
        </p:nvPicPr>
        <p:blipFill>
          <a:blip r:embed="rId2"/>
          <a:stretch>
            <a:fillRect/>
          </a:stretch>
        </p:blipFill>
        <p:spPr>
          <a:xfrm>
            <a:off x="736600" y="4188529"/>
            <a:ext cx="4813546" cy="2000088"/>
          </a:xfrm>
        </p:spPr>
      </p:pic>
      <p:pic>
        <p:nvPicPr>
          <p:cNvPr id="7" name="Picture 6">
            <a:extLst>
              <a:ext uri="{FF2B5EF4-FFF2-40B4-BE49-F238E27FC236}">
                <a16:creationId xmlns:a16="http://schemas.microsoft.com/office/drawing/2014/main" id="{D288FA4B-74A6-5AD7-D386-A9E2D7F4344A}"/>
              </a:ext>
            </a:extLst>
          </p:cNvPr>
          <p:cNvPicPr>
            <a:picLocks noChangeAspect="1"/>
          </p:cNvPicPr>
          <p:nvPr/>
        </p:nvPicPr>
        <p:blipFill>
          <a:blip r:embed="rId3"/>
          <a:stretch>
            <a:fillRect/>
          </a:stretch>
        </p:blipFill>
        <p:spPr>
          <a:xfrm>
            <a:off x="685800" y="1906551"/>
            <a:ext cx="4813547" cy="1974951"/>
          </a:xfrm>
          <a:prstGeom prst="rect">
            <a:avLst/>
          </a:prstGeom>
        </p:spPr>
      </p:pic>
      <p:pic>
        <p:nvPicPr>
          <p:cNvPr id="11" name="Picture 10">
            <a:extLst>
              <a:ext uri="{FF2B5EF4-FFF2-40B4-BE49-F238E27FC236}">
                <a16:creationId xmlns:a16="http://schemas.microsoft.com/office/drawing/2014/main" id="{D2356530-A853-5E5C-D282-2F8ADF18732D}"/>
              </a:ext>
            </a:extLst>
          </p:cNvPr>
          <p:cNvPicPr>
            <a:picLocks noChangeAspect="1"/>
          </p:cNvPicPr>
          <p:nvPr/>
        </p:nvPicPr>
        <p:blipFill>
          <a:blip r:embed="rId4"/>
          <a:stretch>
            <a:fillRect/>
          </a:stretch>
        </p:blipFill>
        <p:spPr>
          <a:xfrm>
            <a:off x="5671068" y="1906551"/>
            <a:ext cx="4702292" cy="1978524"/>
          </a:xfrm>
          <a:prstGeom prst="rect">
            <a:avLst/>
          </a:prstGeom>
        </p:spPr>
      </p:pic>
      <p:pic>
        <p:nvPicPr>
          <p:cNvPr id="13" name="Picture 12">
            <a:extLst>
              <a:ext uri="{FF2B5EF4-FFF2-40B4-BE49-F238E27FC236}">
                <a16:creationId xmlns:a16="http://schemas.microsoft.com/office/drawing/2014/main" id="{9DDC78FB-F617-D07A-48DC-B207105EB3A1}"/>
              </a:ext>
            </a:extLst>
          </p:cNvPr>
          <p:cNvPicPr>
            <a:picLocks noChangeAspect="1"/>
          </p:cNvPicPr>
          <p:nvPr/>
        </p:nvPicPr>
        <p:blipFill>
          <a:blip r:embed="rId5"/>
          <a:stretch>
            <a:fillRect/>
          </a:stretch>
        </p:blipFill>
        <p:spPr>
          <a:xfrm>
            <a:off x="5718571" y="4188529"/>
            <a:ext cx="4802178" cy="1978524"/>
          </a:xfrm>
          <a:prstGeom prst="rect">
            <a:avLst/>
          </a:prstGeom>
        </p:spPr>
      </p:pic>
    </p:spTree>
    <p:extLst>
      <p:ext uri="{BB962C8B-B14F-4D97-AF65-F5344CB8AC3E}">
        <p14:creationId xmlns:p14="http://schemas.microsoft.com/office/powerpoint/2010/main" val="3500022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2B20A1-C062-D4D1-38CF-E134894E6CE8}"/>
              </a:ext>
            </a:extLst>
          </p:cNvPr>
          <p:cNvPicPr>
            <a:picLocks noChangeAspect="1"/>
          </p:cNvPicPr>
          <p:nvPr/>
        </p:nvPicPr>
        <p:blipFill>
          <a:blip r:embed="rId2"/>
          <a:stretch>
            <a:fillRect/>
          </a:stretch>
        </p:blipFill>
        <p:spPr>
          <a:xfrm>
            <a:off x="247531" y="82500"/>
            <a:ext cx="5056221" cy="2162860"/>
          </a:xfrm>
          <a:prstGeom prst="rect">
            <a:avLst/>
          </a:prstGeom>
        </p:spPr>
      </p:pic>
      <p:pic>
        <p:nvPicPr>
          <p:cNvPr id="5" name="Picture 4">
            <a:extLst>
              <a:ext uri="{FF2B5EF4-FFF2-40B4-BE49-F238E27FC236}">
                <a16:creationId xmlns:a16="http://schemas.microsoft.com/office/drawing/2014/main" id="{C68D3686-30CB-20E1-8531-D6E975448E2B}"/>
              </a:ext>
            </a:extLst>
          </p:cNvPr>
          <p:cNvPicPr>
            <a:picLocks noChangeAspect="1"/>
          </p:cNvPicPr>
          <p:nvPr/>
        </p:nvPicPr>
        <p:blipFill>
          <a:blip r:embed="rId3"/>
          <a:stretch>
            <a:fillRect/>
          </a:stretch>
        </p:blipFill>
        <p:spPr>
          <a:xfrm>
            <a:off x="247531" y="2426289"/>
            <a:ext cx="5056221" cy="2005421"/>
          </a:xfrm>
          <a:prstGeom prst="rect">
            <a:avLst/>
          </a:prstGeom>
        </p:spPr>
      </p:pic>
      <p:pic>
        <p:nvPicPr>
          <p:cNvPr id="7" name="Picture 6">
            <a:extLst>
              <a:ext uri="{FF2B5EF4-FFF2-40B4-BE49-F238E27FC236}">
                <a16:creationId xmlns:a16="http://schemas.microsoft.com/office/drawing/2014/main" id="{6F96F430-5763-CA73-31E1-AB58EF4866A7}"/>
              </a:ext>
            </a:extLst>
          </p:cNvPr>
          <p:cNvPicPr>
            <a:picLocks noChangeAspect="1"/>
          </p:cNvPicPr>
          <p:nvPr/>
        </p:nvPicPr>
        <p:blipFill>
          <a:blip r:embed="rId4"/>
          <a:stretch>
            <a:fillRect/>
          </a:stretch>
        </p:blipFill>
        <p:spPr>
          <a:xfrm>
            <a:off x="247531" y="4612639"/>
            <a:ext cx="5056221" cy="2152505"/>
          </a:xfrm>
          <a:prstGeom prst="rect">
            <a:avLst/>
          </a:prstGeom>
        </p:spPr>
      </p:pic>
      <p:pic>
        <p:nvPicPr>
          <p:cNvPr id="9" name="Picture 8">
            <a:extLst>
              <a:ext uri="{FF2B5EF4-FFF2-40B4-BE49-F238E27FC236}">
                <a16:creationId xmlns:a16="http://schemas.microsoft.com/office/drawing/2014/main" id="{CFBEB2E9-6B46-4EC2-F496-2567F7E240A2}"/>
              </a:ext>
            </a:extLst>
          </p:cNvPr>
          <p:cNvPicPr>
            <a:picLocks noChangeAspect="1"/>
          </p:cNvPicPr>
          <p:nvPr/>
        </p:nvPicPr>
        <p:blipFill>
          <a:blip r:embed="rId5"/>
          <a:stretch>
            <a:fillRect/>
          </a:stretch>
        </p:blipFill>
        <p:spPr>
          <a:xfrm>
            <a:off x="5618362" y="82500"/>
            <a:ext cx="5122564" cy="2162860"/>
          </a:xfrm>
          <a:prstGeom prst="rect">
            <a:avLst/>
          </a:prstGeom>
        </p:spPr>
      </p:pic>
      <p:pic>
        <p:nvPicPr>
          <p:cNvPr id="11" name="Picture 10">
            <a:extLst>
              <a:ext uri="{FF2B5EF4-FFF2-40B4-BE49-F238E27FC236}">
                <a16:creationId xmlns:a16="http://schemas.microsoft.com/office/drawing/2014/main" id="{9B4ABB48-51B1-A4AE-74CD-F5D2F9B852F6}"/>
              </a:ext>
            </a:extLst>
          </p:cNvPr>
          <p:cNvPicPr>
            <a:picLocks noChangeAspect="1"/>
          </p:cNvPicPr>
          <p:nvPr/>
        </p:nvPicPr>
        <p:blipFill>
          <a:blip r:embed="rId6"/>
          <a:stretch>
            <a:fillRect/>
          </a:stretch>
        </p:blipFill>
        <p:spPr>
          <a:xfrm>
            <a:off x="5618362" y="2473275"/>
            <a:ext cx="5122564" cy="2020828"/>
          </a:xfrm>
          <a:prstGeom prst="rect">
            <a:avLst/>
          </a:prstGeom>
        </p:spPr>
      </p:pic>
      <p:pic>
        <p:nvPicPr>
          <p:cNvPr id="13" name="Picture 12">
            <a:extLst>
              <a:ext uri="{FF2B5EF4-FFF2-40B4-BE49-F238E27FC236}">
                <a16:creationId xmlns:a16="http://schemas.microsoft.com/office/drawing/2014/main" id="{0356CD0E-456C-6EC7-BFFC-2D492438337E}"/>
              </a:ext>
            </a:extLst>
          </p:cNvPr>
          <p:cNvPicPr>
            <a:picLocks noChangeAspect="1"/>
          </p:cNvPicPr>
          <p:nvPr/>
        </p:nvPicPr>
        <p:blipFill>
          <a:blip r:embed="rId7"/>
          <a:stretch>
            <a:fillRect/>
          </a:stretch>
        </p:blipFill>
        <p:spPr>
          <a:xfrm>
            <a:off x="5618362" y="4612639"/>
            <a:ext cx="5122564" cy="2148872"/>
          </a:xfrm>
          <a:prstGeom prst="rect">
            <a:avLst/>
          </a:prstGeom>
        </p:spPr>
      </p:pic>
    </p:spTree>
    <p:extLst>
      <p:ext uri="{BB962C8B-B14F-4D97-AF65-F5344CB8AC3E}">
        <p14:creationId xmlns:p14="http://schemas.microsoft.com/office/powerpoint/2010/main" val="2295472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FC4075-084C-E793-85D1-7A14B54D22BA}"/>
              </a:ext>
            </a:extLst>
          </p:cNvPr>
          <p:cNvPicPr>
            <a:picLocks noChangeAspect="1"/>
          </p:cNvPicPr>
          <p:nvPr/>
        </p:nvPicPr>
        <p:blipFill>
          <a:blip r:embed="rId2"/>
          <a:stretch>
            <a:fillRect/>
          </a:stretch>
        </p:blipFill>
        <p:spPr>
          <a:xfrm>
            <a:off x="125615" y="111711"/>
            <a:ext cx="4798244" cy="2011729"/>
          </a:xfrm>
          <a:prstGeom prst="rect">
            <a:avLst/>
          </a:prstGeom>
        </p:spPr>
      </p:pic>
      <p:pic>
        <p:nvPicPr>
          <p:cNvPr id="5" name="Picture 4">
            <a:extLst>
              <a:ext uri="{FF2B5EF4-FFF2-40B4-BE49-F238E27FC236}">
                <a16:creationId xmlns:a16="http://schemas.microsoft.com/office/drawing/2014/main" id="{B522DC91-3BF9-A7F0-8384-6D414AFC7978}"/>
              </a:ext>
            </a:extLst>
          </p:cNvPr>
          <p:cNvPicPr>
            <a:picLocks noChangeAspect="1"/>
          </p:cNvPicPr>
          <p:nvPr/>
        </p:nvPicPr>
        <p:blipFill>
          <a:blip r:embed="rId3"/>
          <a:stretch>
            <a:fillRect/>
          </a:stretch>
        </p:blipFill>
        <p:spPr>
          <a:xfrm>
            <a:off x="125614" y="2251662"/>
            <a:ext cx="4798243" cy="1984084"/>
          </a:xfrm>
          <a:prstGeom prst="rect">
            <a:avLst/>
          </a:prstGeom>
        </p:spPr>
      </p:pic>
      <p:pic>
        <p:nvPicPr>
          <p:cNvPr id="7" name="Picture 6">
            <a:extLst>
              <a:ext uri="{FF2B5EF4-FFF2-40B4-BE49-F238E27FC236}">
                <a16:creationId xmlns:a16="http://schemas.microsoft.com/office/drawing/2014/main" id="{D8526693-9D4A-E6C1-A443-A956F7EEE9C0}"/>
              </a:ext>
            </a:extLst>
          </p:cNvPr>
          <p:cNvPicPr>
            <a:picLocks noChangeAspect="1"/>
          </p:cNvPicPr>
          <p:nvPr/>
        </p:nvPicPr>
        <p:blipFill>
          <a:blip r:embed="rId4"/>
          <a:stretch>
            <a:fillRect/>
          </a:stretch>
        </p:blipFill>
        <p:spPr>
          <a:xfrm>
            <a:off x="125614" y="4363968"/>
            <a:ext cx="4798243" cy="2003216"/>
          </a:xfrm>
          <a:prstGeom prst="rect">
            <a:avLst/>
          </a:prstGeom>
        </p:spPr>
      </p:pic>
      <p:pic>
        <p:nvPicPr>
          <p:cNvPr id="9" name="Picture 8">
            <a:extLst>
              <a:ext uri="{FF2B5EF4-FFF2-40B4-BE49-F238E27FC236}">
                <a16:creationId xmlns:a16="http://schemas.microsoft.com/office/drawing/2014/main" id="{3261D1A4-7558-1796-49C7-182DFD454068}"/>
              </a:ext>
            </a:extLst>
          </p:cNvPr>
          <p:cNvPicPr>
            <a:picLocks noChangeAspect="1"/>
          </p:cNvPicPr>
          <p:nvPr/>
        </p:nvPicPr>
        <p:blipFill>
          <a:blip r:embed="rId5"/>
          <a:stretch>
            <a:fillRect/>
          </a:stretch>
        </p:blipFill>
        <p:spPr>
          <a:xfrm>
            <a:off x="5411340" y="995630"/>
            <a:ext cx="5261444" cy="2011729"/>
          </a:xfrm>
          <a:prstGeom prst="rect">
            <a:avLst/>
          </a:prstGeom>
        </p:spPr>
      </p:pic>
      <p:pic>
        <p:nvPicPr>
          <p:cNvPr id="11" name="Picture 10">
            <a:extLst>
              <a:ext uri="{FF2B5EF4-FFF2-40B4-BE49-F238E27FC236}">
                <a16:creationId xmlns:a16="http://schemas.microsoft.com/office/drawing/2014/main" id="{67986021-262E-0BBA-EFF1-127E55895C04}"/>
              </a:ext>
            </a:extLst>
          </p:cNvPr>
          <p:cNvPicPr>
            <a:picLocks noChangeAspect="1"/>
          </p:cNvPicPr>
          <p:nvPr/>
        </p:nvPicPr>
        <p:blipFill>
          <a:blip r:embed="rId6"/>
          <a:stretch>
            <a:fillRect/>
          </a:stretch>
        </p:blipFill>
        <p:spPr>
          <a:xfrm>
            <a:off x="5411341" y="3429000"/>
            <a:ext cx="5261443" cy="1955000"/>
          </a:xfrm>
          <a:prstGeom prst="rect">
            <a:avLst/>
          </a:prstGeom>
        </p:spPr>
      </p:pic>
    </p:spTree>
    <p:extLst>
      <p:ext uri="{BB962C8B-B14F-4D97-AF65-F5344CB8AC3E}">
        <p14:creationId xmlns:p14="http://schemas.microsoft.com/office/powerpoint/2010/main" val="3692013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16324-990D-37B8-91D0-F764783343CA}"/>
              </a:ext>
            </a:extLst>
          </p:cNvPr>
          <p:cNvSpPr>
            <a:spLocks noGrp="1"/>
          </p:cNvSpPr>
          <p:nvPr>
            <p:ph type="title"/>
          </p:nvPr>
        </p:nvSpPr>
        <p:spPr>
          <a:xfrm>
            <a:off x="2895600" y="246213"/>
            <a:ext cx="8610600" cy="1293028"/>
          </a:xfrm>
        </p:spPr>
        <p:txBody>
          <a:bodyPr>
            <a:normAutofit/>
          </a:bodyPr>
          <a:lstStyle/>
          <a:p>
            <a:r>
              <a:rPr lang="en-IN" sz="2400" b="1" i="0" dirty="0">
                <a:effectLst/>
                <a:latin typeface="Century" panose="02040604050505020304" pitchFamily="18" charset="0"/>
              </a:rPr>
              <a:t>Conclusions</a:t>
            </a:r>
            <a:r>
              <a:rPr lang="en-IN" sz="2400" b="1" i="0" dirty="0">
                <a:effectLst/>
                <a:latin typeface="Helvetica Neue"/>
              </a:rPr>
              <a:t> :</a:t>
            </a:r>
            <a:endParaRPr lang="en-IN" sz="2400" dirty="0"/>
          </a:p>
        </p:txBody>
      </p:sp>
      <p:sp>
        <p:nvSpPr>
          <p:cNvPr id="3" name="Content Placeholder 2">
            <a:extLst>
              <a:ext uri="{FF2B5EF4-FFF2-40B4-BE49-F238E27FC236}">
                <a16:creationId xmlns:a16="http://schemas.microsoft.com/office/drawing/2014/main" id="{D6E98496-7252-522D-C4F3-6AC5EBE3D7B3}"/>
              </a:ext>
            </a:extLst>
          </p:cNvPr>
          <p:cNvSpPr>
            <a:spLocks noGrp="1"/>
          </p:cNvSpPr>
          <p:nvPr>
            <p:ph idx="1"/>
          </p:nvPr>
        </p:nvSpPr>
        <p:spPr>
          <a:xfrm>
            <a:off x="685800" y="1209040"/>
            <a:ext cx="10820400" cy="5009645"/>
          </a:xfrm>
        </p:spPr>
        <p:txBody>
          <a:bodyPr>
            <a:noAutofit/>
          </a:bodyPr>
          <a:lstStyle/>
          <a:p>
            <a:pPr algn="l">
              <a:buFont typeface="Arial" panose="020B0604020202020204" pitchFamily="34" charset="0"/>
              <a:buChar char="•"/>
            </a:pPr>
            <a:r>
              <a:rPr lang="en-US" sz="1800" b="0" i="0" dirty="0">
                <a:effectLst/>
                <a:latin typeface="Century" panose="02040604050505020304" pitchFamily="18" charset="0"/>
              </a:rPr>
              <a:t>Age: 85% of the people are within age group 20-50 years. Very small percentage of people are less than 20 or more than 50 years old.</a:t>
            </a:r>
          </a:p>
          <a:p>
            <a:pPr algn="l">
              <a:buFont typeface="Arial" panose="020B0604020202020204" pitchFamily="34" charset="0"/>
              <a:buChar char="•"/>
            </a:pPr>
            <a:r>
              <a:rPr lang="en-US" sz="1800" b="0" i="0" dirty="0">
                <a:effectLst/>
                <a:latin typeface="Century" panose="02040604050505020304" pitchFamily="18" charset="0"/>
              </a:rPr>
              <a:t>Delhi, Greater Noida, Noida and Bangalore have the maximum participants.</a:t>
            </a:r>
          </a:p>
          <a:p>
            <a:pPr algn="l">
              <a:buFont typeface="Arial" panose="020B0604020202020204" pitchFamily="34" charset="0"/>
              <a:buChar char="•"/>
            </a:pPr>
            <a:r>
              <a:rPr lang="en-US" sz="1800" b="0" i="0" dirty="0">
                <a:effectLst/>
                <a:latin typeface="Century" panose="02040604050505020304" pitchFamily="18" charset="0"/>
              </a:rPr>
              <a:t>Maximum number of participants have been using Online Shopping platforms for more than 4 years.</a:t>
            </a:r>
          </a:p>
          <a:p>
            <a:pPr algn="l">
              <a:buFont typeface="Arial" panose="020B0604020202020204" pitchFamily="34" charset="0"/>
              <a:buChar char="•"/>
            </a:pPr>
            <a:r>
              <a:rPr lang="en-US" sz="1800" b="0" i="0" dirty="0">
                <a:effectLst/>
                <a:latin typeface="Century" panose="02040604050505020304" pitchFamily="18" charset="0"/>
              </a:rPr>
              <a:t>Purchases in last 1 year: Maximum People have made purchases less than 10 times. Next in line are 30-40 and 40+</a:t>
            </a:r>
          </a:p>
          <a:p>
            <a:pPr algn="l">
              <a:buFont typeface="Arial" panose="020B0604020202020204" pitchFamily="34" charset="0"/>
              <a:buChar char="•"/>
            </a:pPr>
            <a:r>
              <a:rPr lang="en-US" sz="1800" b="0" i="0" dirty="0">
                <a:effectLst/>
                <a:latin typeface="Century" panose="02040604050505020304" pitchFamily="18" charset="0"/>
              </a:rPr>
              <a:t>Most people use Mobile internet during shopping on-line.</a:t>
            </a:r>
          </a:p>
          <a:p>
            <a:pPr algn="l">
              <a:buFont typeface="Arial" panose="020B0604020202020204" pitchFamily="34" charset="0"/>
              <a:buChar char="•"/>
            </a:pPr>
            <a:r>
              <a:rPr lang="en-US" sz="1800" b="0" i="0" dirty="0">
                <a:effectLst/>
                <a:latin typeface="Century" panose="02040604050505020304" pitchFamily="18" charset="0"/>
              </a:rPr>
              <a:t>Very few people use desktops or tablets; while most are using Smartphones and laptops.</a:t>
            </a:r>
          </a:p>
          <a:p>
            <a:pPr algn="l">
              <a:buFont typeface="Arial" panose="020B0604020202020204" pitchFamily="34" charset="0"/>
              <a:buChar char="•"/>
            </a:pPr>
            <a:r>
              <a:rPr lang="en-US" sz="1800" b="0" i="0" dirty="0">
                <a:effectLst/>
                <a:latin typeface="Century" panose="02040604050505020304" pitchFamily="18" charset="0"/>
              </a:rPr>
              <a:t>A large percentage of people use Google Chrome.</a:t>
            </a:r>
          </a:p>
          <a:p>
            <a:pPr algn="l">
              <a:buFont typeface="Arial" panose="020B0604020202020204" pitchFamily="34" charset="0"/>
              <a:buChar char="•"/>
            </a:pPr>
            <a:r>
              <a:rPr lang="en-US" sz="1800" b="0" i="0" dirty="0">
                <a:effectLst/>
                <a:latin typeface="Century" panose="02040604050505020304" pitchFamily="18" charset="0"/>
              </a:rPr>
              <a:t>Search Engines are the most used channel which guide people to their </a:t>
            </a:r>
            <a:r>
              <a:rPr lang="en-US" sz="1800" b="0" i="0" dirty="0" err="1">
                <a:effectLst/>
                <a:latin typeface="Century" panose="02040604050505020304" pitchFamily="18" charset="0"/>
              </a:rPr>
              <a:t>favourite</a:t>
            </a:r>
            <a:r>
              <a:rPr lang="en-US" sz="1800" b="0" i="0" dirty="0">
                <a:effectLst/>
                <a:latin typeface="Century" panose="02040604050505020304" pitchFamily="18" charset="0"/>
              </a:rPr>
              <a:t> online store.</a:t>
            </a:r>
          </a:p>
          <a:p>
            <a:pPr algn="l">
              <a:buFont typeface="Arial" panose="020B0604020202020204" pitchFamily="34" charset="0"/>
              <a:buChar char="•"/>
            </a:pPr>
            <a:r>
              <a:rPr lang="en-US" sz="1800" b="0" i="0" dirty="0">
                <a:effectLst/>
                <a:latin typeface="Century" panose="02040604050505020304" pitchFamily="18" charset="0"/>
              </a:rPr>
              <a:t>Most people take purchase decision after spending more than 15 minutes.</a:t>
            </a:r>
          </a:p>
          <a:p>
            <a:pPr algn="l">
              <a:buFont typeface="Arial" panose="020B0604020202020204" pitchFamily="34" charset="0"/>
              <a:buChar char="•"/>
            </a:pPr>
            <a:r>
              <a:rPr lang="en-US" sz="1800" b="0" i="0" dirty="0">
                <a:effectLst/>
                <a:latin typeface="Century" panose="02040604050505020304" pitchFamily="18" charset="0"/>
              </a:rPr>
              <a:t>Credit/Debit cards are the most used mode of payment.</a:t>
            </a:r>
          </a:p>
          <a:p>
            <a:pPr algn="l">
              <a:buFont typeface="Arial" panose="020B0604020202020204" pitchFamily="34" charset="0"/>
              <a:buChar char="•"/>
            </a:pPr>
            <a:r>
              <a:rPr lang="en-US" sz="1800" b="0" i="0" dirty="0">
                <a:effectLst/>
                <a:latin typeface="Century" panose="02040604050505020304" pitchFamily="18" charset="0"/>
              </a:rPr>
              <a:t>Maximum people abandon the items in cart 'sometimes' as opposed to never or frequently.</a:t>
            </a:r>
          </a:p>
          <a:p>
            <a:pPr algn="l">
              <a:buFont typeface="Arial" panose="020B0604020202020204" pitchFamily="34" charset="0"/>
              <a:buChar char="•"/>
            </a:pPr>
            <a:r>
              <a:rPr lang="en-US" sz="1800" b="0" i="0" dirty="0">
                <a:effectLst/>
                <a:latin typeface="Century" panose="02040604050505020304" pitchFamily="18" charset="0"/>
              </a:rPr>
              <a:t>The biggest reason to abandon is 'Better alternative offer.</a:t>
            </a:r>
          </a:p>
        </p:txBody>
      </p:sp>
    </p:spTree>
    <p:extLst>
      <p:ext uri="{BB962C8B-B14F-4D97-AF65-F5344CB8AC3E}">
        <p14:creationId xmlns:p14="http://schemas.microsoft.com/office/powerpoint/2010/main" val="4075507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7DCD44-A9BF-9CB7-D752-21F03D948347}"/>
              </a:ext>
            </a:extLst>
          </p:cNvPr>
          <p:cNvPicPr>
            <a:picLocks noChangeAspect="1"/>
          </p:cNvPicPr>
          <p:nvPr/>
        </p:nvPicPr>
        <p:blipFill>
          <a:blip r:embed="rId2"/>
          <a:stretch>
            <a:fillRect/>
          </a:stretch>
        </p:blipFill>
        <p:spPr>
          <a:xfrm>
            <a:off x="478156" y="294640"/>
            <a:ext cx="10962534" cy="6116320"/>
          </a:xfrm>
          <a:prstGeom prst="rect">
            <a:avLst/>
          </a:prstGeom>
        </p:spPr>
      </p:pic>
    </p:spTree>
    <p:extLst>
      <p:ext uri="{BB962C8B-B14F-4D97-AF65-F5344CB8AC3E}">
        <p14:creationId xmlns:p14="http://schemas.microsoft.com/office/powerpoint/2010/main" val="989530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7E17-34BC-9BA6-54D8-6D9F7D8E346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F286307-FE74-2258-A8C7-250CA2C9BC15}"/>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013F4BD8-C303-098A-D752-FB8E49EC56B3}"/>
              </a:ext>
            </a:extLst>
          </p:cNvPr>
          <p:cNvPicPr>
            <a:picLocks noChangeAspect="1"/>
          </p:cNvPicPr>
          <p:nvPr/>
        </p:nvPicPr>
        <p:blipFill>
          <a:blip r:embed="rId2"/>
          <a:stretch>
            <a:fillRect/>
          </a:stretch>
        </p:blipFill>
        <p:spPr>
          <a:xfrm>
            <a:off x="229468" y="106615"/>
            <a:ext cx="11795203" cy="6294185"/>
          </a:xfrm>
          <a:prstGeom prst="rect">
            <a:avLst/>
          </a:prstGeom>
        </p:spPr>
      </p:pic>
    </p:spTree>
    <p:extLst>
      <p:ext uri="{BB962C8B-B14F-4D97-AF65-F5344CB8AC3E}">
        <p14:creationId xmlns:p14="http://schemas.microsoft.com/office/powerpoint/2010/main" val="68214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C7B62E-8158-EB46-A767-3F0CDE48ACC0}"/>
              </a:ext>
            </a:extLst>
          </p:cNvPr>
          <p:cNvSpPr>
            <a:spLocks noGrp="1"/>
          </p:cNvSpPr>
          <p:nvPr>
            <p:ph idx="1"/>
          </p:nvPr>
        </p:nvSpPr>
        <p:spPr>
          <a:xfrm>
            <a:off x="1239520" y="1534160"/>
            <a:ext cx="10855960" cy="4861942"/>
          </a:xfrm>
        </p:spPr>
        <p:txBody>
          <a:bodyPr>
            <a:normAutofit/>
          </a:bodyPr>
          <a:lstStyle/>
          <a:p>
            <a:pPr>
              <a:buFont typeface="Wingdings" panose="05000000000000000000" pitchFamily="2" charset="2"/>
              <a:buChar char="q"/>
            </a:pPr>
            <a:r>
              <a:rPr lang="en-US" sz="2400" b="1" dirty="0">
                <a:latin typeface="Century" panose="02040604050505020304" pitchFamily="18" charset="0"/>
              </a:rPr>
              <a:t> Introduction</a:t>
            </a:r>
          </a:p>
          <a:p>
            <a:pPr marL="457200" indent="-457200">
              <a:buFont typeface="Wingdings" panose="05000000000000000000" pitchFamily="2" charset="2"/>
              <a:buChar char="q"/>
            </a:pPr>
            <a:r>
              <a:rPr lang="en-US" sz="2400" b="1" dirty="0">
                <a:latin typeface="Century" panose="02040604050505020304" pitchFamily="18" charset="0"/>
              </a:rPr>
              <a:t>Problem Statement</a:t>
            </a:r>
          </a:p>
          <a:p>
            <a:pPr marL="457200" indent="-457200">
              <a:buFont typeface="Wingdings" panose="05000000000000000000" pitchFamily="2" charset="2"/>
              <a:buChar char="q"/>
            </a:pPr>
            <a:r>
              <a:rPr lang="en-US" sz="2400" b="1" dirty="0">
                <a:latin typeface="Century" panose="02040604050505020304" pitchFamily="18" charset="0"/>
              </a:rPr>
              <a:t>Problem Understanding</a:t>
            </a:r>
          </a:p>
          <a:p>
            <a:pPr marL="457200" indent="-457200">
              <a:buFont typeface="Wingdings" panose="05000000000000000000" pitchFamily="2" charset="2"/>
              <a:buChar char="q"/>
            </a:pPr>
            <a:r>
              <a:rPr lang="en-US" sz="2400" b="1" dirty="0">
                <a:latin typeface="Century" panose="02040604050505020304" pitchFamily="18" charset="0"/>
              </a:rPr>
              <a:t>EDA Steps</a:t>
            </a:r>
          </a:p>
          <a:p>
            <a:pPr marL="457200" indent="-457200">
              <a:buFont typeface="Wingdings" panose="05000000000000000000" pitchFamily="2" charset="2"/>
              <a:buChar char="q"/>
            </a:pPr>
            <a:r>
              <a:rPr lang="en-US" sz="2400" b="1" dirty="0">
                <a:latin typeface="Century" panose="02040604050505020304" pitchFamily="18" charset="0"/>
              </a:rPr>
              <a:t>Visualizations</a:t>
            </a:r>
          </a:p>
          <a:p>
            <a:pPr marL="457200" indent="-457200">
              <a:buFont typeface="Wingdings" panose="05000000000000000000" pitchFamily="2" charset="2"/>
              <a:buChar char="q"/>
            </a:pPr>
            <a:r>
              <a:rPr lang="en-US" sz="2400" b="1" dirty="0">
                <a:latin typeface="Century" panose="02040604050505020304" pitchFamily="18" charset="0"/>
              </a:rPr>
              <a:t>Observation</a:t>
            </a:r>
            <a:endParaRPr lang="en-IN" sz="2400" b="1" dirty="0">
              <a:latin typeface="Century" panose="02040604050505020304" pitchFamily="18" charset="0"/>
            </a:endParaRPr>
          </a:p>
          <a:p>
            <a:pPr marL="0" indent="0">
              <a:buNone/>
            </a:pPr>
            <a:endParaRPr lang="en-IN" dirty="0"/>
          </a:p>
        </p:txBody>
      </p:sp>
    </p:spTree>
    <p:extLst>
      <p:ext uri="{BB962C8B-B14F-4D97-AF65-F5344CB8AC3E}">
        <p14:creationId xmlns:p14="http://schemas.microsoft.com/office/powerpoint/2010/main" val="1684935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0C576F6-7F46-BF3C-2616-0563D5E4BF07}"/>
              </a:ext>
            </a:extLst>
          </p:cNvPr>
          <p:cNvPicPr>
            <a:picLocks noChangeAspect="1"/>
          </p:cNvPicPr>
          <p:nvPr/>
        </p:nvPicPr>
        <p:blipFill>
          <a:blip r:embed="rId2"/>
          <a:stretch>
            <a:fillRect/>
          </a:stretch>
        </p:blipFill>
        <p:spPr>
          <a:xfrm>
            <a:off x="406400" y="193040"/>
            <a:ext cx="11521440" cy="6522720"/>
          </a:xfrm>
          <a:prstGeom prst="rect">
            <a:avLst/>
          </a:prstGeom>
        </p:spPr>
      </p:pic>
    </p:spTree>
    <p:extLst>
      <p:ext uri="{BB962C8B-B14F-4D97-AF65-F5344CB8AC3E}">
        <p14:creationId xmlns:p14="http://schemas.microsoft.com/office/powerpoint/2010/main" val="986210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A3E6-6A5C-5284-63E3-2F3EE2EC34DB}"/>
              </a:ext>
            </a:extLst>
          </p:cNvPr>
          <p:cNvSpPr>
            <a:spLocks noGrp="1"/>
          </p:cNvSpPr>
          <p:nvPr>
            <p:ph type="title"/>
          </p:nvPr>
        </p:nvSpPr>
        <p:spPr/>
        <p:txBody>
          <a:bodyPr>
            <a:normAutofit/>
          </a:bodyPr>
          <a:lstStyle/>
          <a:p>
            <a:r>
              <a:rPr lang="en-US" sz="2800" b="1" i="0" dirty="0">
                <a:effectLst/>
                <a:latin typeface="Century" panose="02040604050505020304" pitchFamily="18" charset="0"/>
              </a:rPr>
              <a:t>Observations on the basis of Customer's perception</a:t>
            </a:r>
            <a:br>
              <a:rPr lang="en-US" sz="2800" b="1" i="0" dirty="0">
                <a:effectLst/>
                <a:latin typeface="Century" panose="02040604050505020304" pitchFamily="18" charset="0"/>
              </a:rPr>
            </a:br>
            <a:endParaRPr lang="en-IN" sz="2800" dirty="0">
              <a:latin typeface="Century" panose="02040604050505020304" pitchFamily="18" charset="0"/>
            </a:endParaRPr>
          </a:p>
        </p:txBody>
      </p:sp>
      <p:sp>
        <p:nvSpPr>
          <p:cNvPr id="3" name="Content Placeholder 2">
            <a:extLst>
              <a:ext uri="{FF2B5EF4-FFF2-40B4-BE49-F238E27FC236}">
                <a16:creationId xmlns:a16="http://schemas.microsoft.com/office/drawing/2014/main" id="{90F324B0-2307-3E47-D171-B0BE3598AF65}"/>
              </a:ext>
            </a:extLst>
          </p:cNvPr>
          <p:cNvSpPr>
            <a:spLocks noGrp="1"/>
          </p:cNvSpPr>
          <p:nvPr>
            <p:ph idx="1"/>
          </p:nvPr>
        </p:nvSpPr>
        <p:spPr/>
        <p:txBody>
          <a:bodyPr>
            <a:noAutofit/>
          </a:bodyPr>
          <a:lstStyle/>
          <a:p>
            <a:pPr algn="l" rtl="0">
              <a:buFont typeface="Arial" panose="020B0604020202020204" pitchFamily="34" charset="0"/>
              <a:buChar char="•"/>
            </a:pPr>
            <a:r>
              <a:rPr lang="en-US" sz="2000" b="0" i="0" dirty="0">
                <a:effectLst/>
                <a:latin typeface="Century" panose="02040604050505020304" pitchFamily="18" charset="0"/>
              </a:rPr>
              <a:t>A large majority of people believe that content on the website must be easy to read and understand.</a:t>
            </a:r>
          </a:p>
          <a:p>
            <a:pPr algn="l" rtl="0">
              <a:buFont typeface="Arial" panose="020B0604020202020204" pitchFamily="34" charset="0"/>
              <a:buChar char="•"/>
            </a:pPr>
            <a:r>
              <a:rPr lang="en-US" sz="2000" b="0" i="0" dirty="0">
                <a:effectLst/>
                <a:latin typeface="Century" panose="02040604050505020304" pitchFamily="18" charset="0"/>
              </a:rPr>
              <a:t>People agree that Information on similar product to the one highlighted is important.</a:t>
            </a:r>
          </a:p>
          <a:p>
            <a:pPr algn="l" rtl="0">
              <a:buFont typeface="Arial" panose="020B0604020202020204" pitchFamily="34" charset="0"/>
              <a:buChar char="•"/>
            </a:pPr>
            <a:r>
              <a:rPr lang="en-US" sz="2000" b="0" i="0" dirty="0">
                <a:effectLst/>
                <a:latin typeface="Century" panose="02040604050505020304" pitchFamily="18" charset="0"/>
              </a:rPr>
              <a:t>70% people believe that Complete information on listed seller and product is important for purchase decision.</a:t>
            </a:r>
          </a:p>
          <a:p>
            <a:pPr algn="l" rtl="0">
              <a:buFont typeface="Arial" panose="020B0604020202020204" pitchFamily="34" charset="0"/>
              <a:buChar char="•"/>
            </a:pPr>
            <a:r>
              <a:rPr lang="en-US" sz="2000" b="0" i="0" dirty="0">
                <a:effectLst/>
                <a:latin typeface="Century" panose="02040604050505020304" pitchFamily="18" charset="0"/>
              </a:rPr>
              <a:t>90% people believe that All relevant information on listed products must be stated clearly</a:t>
            </a:r>
          </a:p>
          <a:p>
            <a:pPr algn="l" rtl="0">
              <a:buFont typeface="Arial" panose="020B0604020202020204" pitchFamily="34" charset="0"/>
              <a:buChar char="•"/>
            </a:pPr>
            <a:r>
              <a:rPr lang="en-US" sz="2000" b="0" i="0" dirty="0">
                <a:effectLst/>
                <a:latin typeface="Century" panose="02040604050505020304" pitchFamily="18" charset="0"/>
              </a:rPr>
              <a:t>For more than 90% people, ease of navigation of website, loading or processing speed as well as User friendly Interface of the website is important.</a:t>
            </a:r>
          </a:p>
          <a:p>
            <a:pPr algn="l" rtl="0">
              <a:buFont typeface="Arial" panose="020B0604020202020204" pitchFamily="34" charset="0"/>
              <a:buChar char="•"/>
            </a:pPr>
            <a:r>
              <a:rPr lang="en-US" sz="2000" b="0" i="0" dirty="0">
                <a:effectLst/>
                <a:latin typeface="Century" panose="02040604050505020304" pitchFamily="18" charset="0"/>
              </a:rPr>
              <a:t>Other important parameters are - </a:t>
            </a:r>
            <a:r>
              <a:rPr lang="en-US" sz="2000" b="0" i="0" dirty="0" err="1">
                <a:effectLst/>
                <a:latin typeface="Century" panose="02040604050505020304" pitchFamily="18" charset="0"/>
              </a:rPr>
              <a:t>Convinient</a:t>
            </a:r>
            <a:r>
              <a:rPr lang="en-US" sz="2000" b="0" i="0" dirty="0">
                <a:effectLst/>
                <a:latin typeface="Century" panose="02040604050505020304" pitchFamily="18" charset="0"/>
              </a:rPr>
              <a:t> Payment Methods, privacy of customers, responsiveness, availability of several Communication * channels, return and replacement policy.</a:t>
            </a:r>
          </a:p>
        </p:txBody>
      </p:sp>
    </p:spTree>
    <p:extLst>
      <p:ext uri="{BB962C8B-B14F-4D97-AF65-F5344CB8AC3E}">
        <p14:creationId xmlns:p14="http://schemas.microsoft.com/office/powerpoint/2010/main" val="3474652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93E0044-E968-BA05-EB7D-7CE1047893DB}"/>
              </a:ext>
            </a:extLst>
          </p:cNvPr>
          <p:cNvSpPr>
            <a:spLocks noGrp="1"/>
          </p:cNvSpPr>
          <p:nvPr>
            <p:ph type="title"/>
          </p:nvPr>
        </p:nvSpPr>
        <p:spPr/>
        <p:txBody>
          <a:bodyPr>
            <a:normAutofit/>
          </a:bodyPr>
          <a:lstStyle/>
          <a:p>
            <a:r>
              <a:rPr lang="en-IN" sz="2700" b="1" i="0" dirty="0">
                <a:effectLst/>
                <a:latin typeface="Century" panose="02040604050505020304" pitchFamily="18" charset="0"/>
              </a:rPr>
              <a:t>company name specific parameters</a:t>
            </a:r>
            <a:br>
              <a:rPr lang="en-IN" b="1" i="0" dirty="0">
                <a:effectLst/>
                <a:latin typeface="Century" panose="02040604050505020304" pitchFamily="18" charset="0"/>
              </a:rPr>
            </a:br>
            <a:endParaRPr lang="en-IN" dirty="0">
              <a:latin typeface="Century" panose="02040604050505020304" pitchFamily="18" charset="0"/>
            </a:endParaRPr>
          </a:p>
        </p:txBody>
      </p:sp>
      <p:pic>
        <p:nvPicPr>
          <p:cNvPr id="10" name="Picture 9">
            <a:extLst>
              <a:ext uri="{FF2B5EF4-FFF2-40B4-BE49-F238E27FC236}">
                <a16:creationId xmlns:a16="http://schemas.microsoft.com/office/drawing/2014/main" id="{88E0EA0B-0AC3-B1DD-1CB6-BAA0B4521ABF}"/>
              </a:ext>
            </a:extLst>
          </p:cNvPr>
          <p:cNvPicPr>
            <a:picLocks noChangeAspect="1"/>
          </p:cNvPicPr>
          <p:nvPr/>
        </p:nvPicPr>
        <p:blipFill>
          <a:blip r:embed="rId2"/>
          <a:stretch>
            <a:fillRect/>
          </a:stretch>
        </p:blipFill>
        <p:spPr>
          <a:xfrm>
            <a:off x="941545" y="1543655"/>
            <a:ext cx="7450615" cy="1380308"/>
          </a:xfrm>
          <a:prstGeom prst="rect">
            <a:avLst/>
          </a:prstGeom>
        </p:spPr>
      </p:pic>
      <p:pic>
        <p:nvPicPr>
          <p:cNvPr id="11" name="Picture 10">
            <a:extLst>
              <a:ext uri="{FF2B5EF4-FFF2-40B4-BE49-F238E27FC236}">
                <a16:creationId xmlns:a16="http://schemas.microsoft.com/office/drawing/2014/main" id="{E49E8239-5159-AB34-E483-0D99B50C2E30}"/>
              </a:ext>
            </a:extLst>
          </p:cNvPr>
          <p:cNvPicPr>
            <a:picLocks noChangeAspect="1"/>
          </p:cNvPicPr>
          <p:nvPr/>
        </p:nvPicPr>
        <p:blipFill>
          <a:blip r:embed="rId3"/>
          <a:stretch>
            <a:fillRect/>
          </a:stretch>
        </p:blipFill>
        <p:spPr>
          <a:xfrm>
            <a:off x="941545" y="3126650"/>
            <a:ext cx="9690285" cy="3347900"/>
          </a:xfrm>
          <a:prstGeom prst="rect">
            <a:avLst/>
          </a:prstGeom>
        </p:spPr>
      </p:pic>
    </p:spTree>
    <p:extLst>
      <p:ext uri="{BB962C8B-B14F-4D97-AF65-F5344CB8AC3E}">
        <p14:creationId xmlns:p14="http://schemas.microsoft.com/office/powerpoint/2010/main" val="1324751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DC38E7-FCB9-2CDC-2AE9-756C25DF3D51}"/>
              </a:ext>
            </a:extLst>
          </p:cNvPr>
          <p:cNvPicPr>
            <a:picLocks noChangeAspect="1"/>
          </p:cNvPicPr>
          <p:nvPr/>
        </p:nvPicPr>
        <p:blipFill>
          <a:blip r:embed="rId2"/>
          <a:stretch>
            <a:fillRect/>
          </a:stretch>
        </p:blipFill>
        <p:spPr>
          <a:xfrm>
            <a:off x="249992" y="72934"/>
            <a:ext cx="5642808" cy="2969108"/>
          </a:xfrm>
          <a:prstGeom prst="rect">
            <a:avLst/>
          </a:prstGeom>
        </p:spPr>
      </p:pic>
      <p:pic>
        <p:nvPicPr>
          <p:cNvPr id="5" name="Picture 4">
            <a:extLst>
              <a:ext uri="{FF2B5EF4-FFF2-40B4-BE49-F238E27FC236}">
                <a16:creationId xmlns:a16="http://schemas.microsoft.com/office/drawing/2014/main" id="{D3A4B440-8E34-24C5-3E20-3391C249F7E8}"/>
              </a:ext>
            </a:extLst>
          </p:cNvPr>
          <p:cNvPicPr>
            <a:picLocks noChangeAspect="1"/>
          </p:cNvPicPr>
          <p:nvPr/>
        </p:nvPicPr>
        <p:blipFill>
          <a:blip r:embed="rId3"/>
          <a:stretch>
            <a:fillRect/>
          </a:stretch>
        </p:blipFill>
        <p:spPr>
          <a:xfrm>
            <a:off x="249993" y="3222533"/>
            <a:ext cx="5642808" cy="3562533"/>
          </a:xfrm>
          <a:prstGeom prst="rect">
            <a:avLst/>
          </a:prstGeom>
        </p:spPr>
      </p:pic>
      <p:pic>
        <p:nvPicPr>
          <p:cNvPr id="7" name="Picture 6">
            <a:extLst>
              <a:ext uri="{FF2B5EF4-FFF2-40B4-BE49-F238E27FC236}">
                <a16:creationId xmlns:a16="http://schemas.microsoft.com/office/drawing/2014/main" id="{451E307E-73BE-7EC8-A95C-6EF1F05008E5}"/>
              </a:ext>
            </a:extLst>
          </p:cNvPr>
          <p:cNvPicPr>
            <a:picLocks noChangeAspect="1"/>
          </p:cNvPicPr>
          <p:nvPr/>
        </p:nvPicPr>
        <p:blipFill>
          <a:blip r:embed="rId4"/>
          <a:stretch>
            <a:fillRect/>
          </a:stretch>
        </p:blipFill>
        <p:spPr>
          <a:xfrm>
            <a:off x="5994399" y="72935"/>
            <a:ext cx="6045201" cy="2969108"/>
          </a:xfrm>
          <a:prstGeom prst="rect">
            <a:avLst/>
          </a:prstGeom>
        </p:spPr>
      </p:pic>
      <p:pic>
        <p:nvPicPr>
          <p:cNvPr id="9" name="Picture 8">
            <a:extLst>
              <a:ext uri="{FF2B5EF4-FFF2-40B4-BE49-F238E27FC236}">
                <a16:creationId xmlns:a16="http://schemas.microsoft.com/office/drawing/2014/main" id="{0A62DE50-CF80-4F4F-89D8-344CF11E6C3F}"/>
              </a:ext>
            </a:extLst>
          </p:cNvPr>
          <p:cNvPicPr>
            <a:picLocks noChangeAspect="1"/>
          </p:cNvPicPr>
          <p:nvPr/>
        </p:nvPicPr>
        <p:blipFill>
          <a:blip r:embed="rId5"/>
          <a:stretch>
            <a:fillRect/>
          </a:stretch>
        </p:blipFill>
        <p:spPr>
          <a:xfrm>
            <a:off x="5994398" y="3222533"/>
            <a:ext cx="6045201" cy="3562532"/>
          </a:xfrm>
          <a:prstGeom prst="rect">
            <a:avLst/>
          </a:prstGeom>
        </p:spPr>
      </p:pic>
    </p:spTree>
    <p:extLst>
      <p:ext uri="{BB962C8B-B14F-4D97-AF65-F5344CB8AC3E}">
        <p14:creationId xmlns:p14="http://schemas.microsoft.com/office/powerpoint/2010/main" val="3930048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1387DC-62AF-6389-18F8-60300118CE29}"/>
              </a:ext>
            </a:extLst>
          </p:cNvPr>
          <p:cNvPicPr>
            <a:picLocks noChangeAspect="1"/>
          </p:cNvPicPr>
          <p:nvPr/>
        </p:nvPicPr>
        <p:blipFill>
          <a:blip r:embed="rId2"/>
          <a:stretch>
            <a:fillRect/>
          </a:stretch>
        </p:blipFill>
        <p:spPr>
          <a:xfrm>
            <a:off x="173162" y="76743"/>
            <a:ext cx="6054918" cy="3001737"/>
          </a:xfrm>
          <a:prstGeom prst="rect">
            <a:avLst/>
          </a:prstGeom>
        </p:spPr>
      </p:pic>
      <p:pic>
        <p:nvPicPr>
          <p:cNvPr id="5" name="Picture 4">
            <a:extLst>
              <a:ext uri="{FF2B5EF4-FFF2-40B4-BE49-F238E27FC236}">
                <a16:creationId xmlns:a16="http://schemas.microsoft.com/office/drawing/2014/main" id="{94994571-F4BB-9AD8-99C0-1464C2DB783E}"/>
              </a:ext>
            </a:extLst>
          </p:cNvPr>
          <p:cNvPicPr>
            <a:picLocks noChangeAspect="1"/>
          </p:cNvPicPr>
          <p:nvPr/>
        </p:nvPicPr>
        <p:blipFill>
          <a:blip r:embed="rId3"/>
          <a:stretch>
            <a:fillRect/>
          </a:stretch>
        </p:blipFill>
        <p:spPr>
          <a:xfrm>
            <a:off x="173162" y="3250483"/>
            <a:ext cx="6054918" cy="3181514"/>
          </a:xfrm>
          <a:prstGeom prst="rect">
            <a:avLst/>
          </a:prstGeom>
        </p:spPr>
      </p:pic>
      <p:pic>
        <p:nvPicPr>
          <p:cNvPr id="7" name="Picture 6">
            <a:extLst>
              <a:ext uri="{FF2B5EF4-FFF2-40B4-BE49-F238E27FC236}">
                <a16:creationId xmlns:a16="http://schemas.microsoft.com/office/drawing/2014/main" id="{12B58CC9-6B48-25F3-F438-E6FB4B500403}"/>
              </a:ext>
            </a:extLst>
          </p:cNvPr>
          <p:cNvPicPr>
            <a:picLocks noChangeAspect="1"/>
          </p:cNvPicPr>
          <p:nvPr/>
        </p:nvPicPr>
        <p:blipFill>
          <a:blip r:embed="rId4"/>
          <a:stretch>
            <a:fillRect/>
          </a:stretch>
        </p:blipFill>
        <p:spPr>
          <a:xfrm>
            <a:off x="6319520" y="76743"/>
            <a:ext cx="5790124" cy="3001737"/>
          </a:xfrm>
          <a:prstGeom prst="rect">
            <a:avLst/>
          </a:prstGeom>
        </p:spPr>
      </p:pic>
      <p:pic>
        <p:nvPicPr>
          <p:cNvPr id="9" name="Picture 8">
            <a:extLst>
              <a:ext uri="{FF2B5EF4-FFF2-40B4-BE49-F238E27FC236}">
                <a16:creationId xmlns:a16="http://schemas.microsoft.com/office/drawing/2014/main" id="{F6E8A407-CA9F-82B6-F532-2683711A809E}"/>
              </a:ext>
            </a:extLst>
          </p:cNvPr>
          <p:cNvPicPr>
            <a:picLocks noChangeAspect="1"/>
          </p:cNvPicPr>
          <p:nvPr/>
        </p:nvPicPr>
        <p:blipFill>
          <a:blip r:embed="rId5"/>
          <a:stretch>
            <a:fillRect/>
          </a:stretch>
        </p:blipFill>
        <p:spPr>
          <a:xfrm>
            <a:off x="6319520" y="3250484"/>
            <a:ext cx="5790124" cy="3181514"/>
          </a:xfrm>
          <a:prstGeom prst="rect">
            <a:avLst/>
          </a:prstGeom>
        </p:spPr>
      </p:pic>
    </p:spTree>
    <p:extLst>
      <p:ext uri="{BB962C8B-B14F-4D97-AF65-F5344CB8AC3E}">
        <p14:creationId xmlns:p14="http://schemas.microsoft.com/office/powerpoint/2010/main" val="461074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46B11B-8617-6A5C-23D0-65483EC64EDC}"/>
              </a:ext>
            </a:extLst>
          </p:cNvPr>
          <p:cNvPicPr>
            <a:picLocks noChangeAspect="1"/>
          </p:cNvPicPr>
          <p:nvPr/>
        </p:nvPicPr>
        <p:blipFill>
          <a:blip r:embed="rId2"/>
          <a:stretch>
            <a:fillRect/>
          </a:stretch>
        </p:blipFill>
        <p:spPr>
          <a:xfrm>
            <a:off x="142681" y="142165"/>
            <a:ext cx="5760279" cy="2895749"/>
          </a:xfrm>
          <a:prstGeom prst="rect">
            <a:avLst/>
          </a:prstGeom>
        </p:spPr>
      </p:pic>
      <p:pic>
        <p:nvPicPr>
          <p:cNvPr id="5" name="Picture 4">
            <a:extLst>
              <a:ext uri="{FF2B5EF4-FFF2-40B4-BE49-F238E27FC236}">
                <a16:creationId xmlns:a16="http://schemas.microsoft.com/office/drawing/2014/main" id="{BB3C490D-FC50-C076-FA95-5423494F94F0}"/>
              </a:ext>
            </a:extLst>
          </p:cNvPr>
          <p:cNvPicPr>
            <a:picLocks noChangeAspect="1"/>
          </p:cNvPicPr>
          <p:nvPr/>
        </p:nvPicPr>
        <p:blipFill>
          <a:blip r:embed="rId3"/>
          <a:stretch>
            <a:fillRect/>
          </a:stretch>
        </p:blipFill>
        <p:spPr>
          <a:xfrm>
            <a:off x="142681" y="3267608"/>
            <a:ext cx="5760279" cy="3448227"/>
          </a:xfrm>
          <a:prstGeom prst="rect">
            <a:avLst/>
          </a:prstGeom>
        </p:spPr>
      </p:pic>
      <p:pic>
        <p:nvPicPr>
          <p:cNvPr id="7" name="Picture 6">
            <a:extLst>
              <a:ext uri="{FF2B5EF4-FFF2-40B4-BE49-F238E27FC236}">
                <a16:creationId xmlns:a16="http://schemas.microsoft.com/office/drawing/2014/main" id="{A4C23218-BC70-F62F-9A2E-22A34A82C060}"/>
              </a:ext>
            </a:extLst>
          </p:cNvPr>
          <p:cNvPicPr>
            <a:picLocks noChangeAspect="1"/>
          </p:cNvPicPr>
          <p:nvPr/>
        </p:nvPicPr>
        <p:blipFill>
          <a:blip r:embed="rId4"/>
          <a:stretch>
            <a:fillRect/>
          </a:stretch>
        </p:blipFill>
        <p:spPr>
          <a:xfrm>
            <a:off x="6014720" y="142165"/>
            <a:ext cx="6034599" cy="2895749"/>
          </a:xfrm>
          <a:prstGeom prst="rect">
            <a:avLst/>
          </a:prstGeom>
        </p:spPr>
      </p:pic>
      <p:pic>
        <p:nvPicPr>
          <p:cNvPr id="9" name="Picture 8">
            <a:extLst>
              <a:ext uri="{FF2B5EF4-FFF2-40B4-BE49-F238E27FC236}">
                <a16:creationId xmlns:a16="http://schemas.microsoft.com/office/drawing/2014/main" id="{F310FBD6-4E1F-5168-E634-0FD6BA60CF21}"/>
              </a:ext>
            </a:extLst>
          </p:cNvPr>
          <p:cNvPicPr>
            <a:picLocks noChangeAspect="1"/>
          </p:cNvPicPr>
          <p:nvPr/>
        </p:nvPicPr>
        <p:blipFill>
          <a:blip r:embed="rId5"/>
          <a:stretch>
            <a:fillRect/>
          </a:stretch>
        </p:blipFill>
        <p:spPr>
          <a:xfrm>
            <a:off x="6014719" y="3180627"/>
            <a:ext cx="6034599" cy="3535208"/>
          </a:xfrm>
          <a:prstGeom prst="rect">
            <a:avLst/>
          </a:prstGeom>
        </p:spPr>
      </p:pic>
    </p:spTree>
    <p:extLst>
      <p:ext uri="{BB962C8B-B14F-4D97-AF65-F5344CB8AC3E}">
        <p14:creationId xmlns:p14="http://schemas.microsoft.com/office/powerpoint/2010/main" val="1257087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926969-4E73-8347-9228-384668CB8988}"/>
              </a:ext>
            </a:extLst>
          </p:cNvPr>
          <p:cNvPicPr>
            <a:picLocks noChangeAspect="1"/>
          </p:cNvPicPr>
          <p:nvPr/>
        </p:nvPicPr>
        <p:blipFill>
          <a:blip r:embed="rId2"/>
          <a:stretch>
            <a:fillRect/>
          </a:stretch>
        </p:blipFill>
        <p:spPr>
          <a:xfrm>
            <a:off x="108391" y="87550"/>
            <a:ext cx="5987609" cy="3086259"/>
          </a:xfrm>
          <a:prstGeom prst="rect">
            <a:avLst/>
          </a:prstGeom>
        </p:spPr>
      </p:pic>
      <p:pic>
        <p:nvPicPr>
          <p:cNvPr id="5" name="Picture 4">
            <a:extLst>
              <a:ext uri="{FF2B5EF4-FFF2-40B4-BE49-F238E27FC236}">
                <a16:creationId xmlns:a16="http://schemas.microsoft.com/office/drawing/2014/main" id="{56811D69-A05B-EABB-A4D3-1D6BA146C2E4}"/>
              </a:ext>
            </a:extLst>
          </p:cNvPr>
          <p:cNvPicPr>
            <a:picLocks noChangeAspect="1"/>
          </p:cNvPicPr>
          <p:nvPr/>
        </p:nvPicPr>
        <p:blipFill>
          <a:blip r:embed="rId3"/>
          <a:stretch>
            <a:fillRect/>
          </a:stretch>
        </p:blipFill>
        <p:spPr>
          <a:xfrm>
            <a:off x="108391" y="3429000"/>
            <a:ext cx="5987609" cy="2895749"/>
          </a:xfrm>
          <a:prstGeom prst="rect">
            <a:avLst/>
          </a:prstGeom>
        </p:spPr>
      </p:pic>
      <p:pic>
        <p:nvPicPr>
          <p:cNvPr id="7" name="Picture 6">
            <a:extLst>
              <a:ext uri="{FF2B5EF4-FFF2-40B4-BE49-F238E27FC236}">
                <a16:creationId xmlns:a16="http://schemas.microsoft.com/office/drawing/2014/main" id="{6FA9BDD6-0DFB-4F54-FE4A-E686A2EEBAA9}"/>
              </a:ext>
            </a:extLst>
          </p:cNvPr>
          <p:cNvPicPr>
            <a:picLocks noChangeAspect="1"/>
          </p:cNvPicPr>
          <p:nvPr/>
        </p:nvPicPr>
        <p:blipFill>
          <a:blip r:embed="rId4"/>
          <a:stretch>
            <a:fillRect/>
          </a:stretch>
        </p:blipFill>
        <p:spPr>
          <a:xfrm>
            <a:off x="6278880" y="87549"/>
            <a:ext cx="5804729" cy="3086259"/>
          </a:xfrm>
          <a:prstGeom prst="rect">
            <a:avLst/>
          </a:prstGeom>
        </p:spPr>
      </p:pic>
      <p:pic>
        <p:nvPicPr>
          <p:cNvPr id="9" name="Picture 8">
            <a:extLst>
              <a:ext uri="{FF2B5EF4-FFF2-40B4-BE49-F238E27FC236}">
                <a16:creationId xmlns:a16="http://schemas.microsoft.com/office/drawing/2014/main" id="{84AA9D48-B49E-8272-44CB-921C060EF479}"/>
              </a:ext>
            </a:extLst>
          </p:cNvPr>
          <p:cNvPicPr>
            <a:picLocks noChangeAspect="1"/>
          </p:cNvPicPr>
          <p:nvPr/>
        </p:nvPicPr>
        <p:blipFill>
          <a:blip r:embed="rId5"/>
          <a:stretch>
            <a:fillRect/>
          </a:stretch>
        </p:blipFill>
        <p:spPr>
          <a:xfrm>
            <a:off x="6278880" y="3428999"/>
            <a:ext cx="5804729" cy="2895748"/>
          </a:xfrm>
          <a:prstGeom prst="rect">
            <a:avLst/>
          </a:prstGeom>
        </p:spPr>
      </p:pic>
    </p:spTree>
    <p:extLst>
      <p:ext uri="{BB962C8B-B14F-4D97-AF65-F5344CB8AC3E}">
        <p14:creationId xmlns:p14="http://schemas.microsoft.com/office/powerpoint/2010/main" val="2272976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E2DD70-EF24-5678-542A-FE3B3C95FEB3}"/>
              </a:ext>
            </a:extLst>
          </p:cNvPr>
          <p:cNvPicPr>
            <a:picLocks noChangeAspect="1"/>
          </p:cNvPicPr>
          <p:nvPr/>
        </p:nvPicPr>
        <p:blipFill>
          <a:blip r:embed="rId2"/>
          <a:stretch>
            <a:fillRect/>
          </a:stretch>
        </p:blipFill>
        <p:spPr>
          <a:xfrm>
            <a:off x="149669" y="131373"/>
            <a:ext cx="5946331" cy="2957267"/>
          </a:xfrm>
          <a:prstGeom prst="rect">
            <a:avLst/>
          </a:prstGeom>
        </p:spPr>
      </p:pic>
      <p:pic>
        <p:nvPicPr>
          <p:cNvPr id="5" name="Picture 4">
            <a:extLst>
              <a:ext uri="{FF2B5EF4-FFF2-40B4-BE49-F238E27FC236}">
                <a16:creationId xmlns:a16="http://schemas.microsoft.com/office/drawing/2014/main" id="{99740C53-3C76-9461-8C94-66D3C9D63251}"/>
              </a:ext>
            </a:extLst>
          </p:cNvPr>
          <p:cNvPicPr>
            <a:picLocks noChangeAspect="1"/>
          </p:cNvPicPr>
          <p:nvPr/>
        </p:nvPicPr>
        <p:blipFill>
          <a:blip r:embed="rId3"/>
          <a:stretch>
            <a:fillRect/>
          </a:stretch>
        </p:blipFill>
        <p:spPr>
          <a:xfrm>
            <a:off x="149669" y="3197795"/>
            <a:ext cx="5946331" cy="3030285"/>
          </a:xfrm>
          <a:prstGeom prst="rect">
            <a:avLst/>
          </a:prstGeom>
        </p:spPr>
      </p:pic>
      <p:pic>
        <p:nvPicPr>
          <p:cNvPr id="7" name="Picture 6">
            <a:extLst>
              <a:ext uri="{FF2B5EF4-FFF2-40B4-BE49-F238E27FC236}">
                <a16:creationId xmlns:a16="http://schemas.microsoft.com/office/drawing/2014/main" id="{D680C1FC-F210-2089-4766-C747834AF15E}"/>
              </a:ext>
            </a:extLst>
          </p:cNvPr>
          <p:cNvPicPr>
            <a:picLocks noChangeAspect="1"/>
          </p:cNvPicPr>
          <p:nvPr/>
        </p:nvPicPr>
        <p:blipFill>
          <a:blip r:embed="rId4"/>
          <a:stretch>
            <a:fillRect/>
          </a:stretch>
        </p:blipFill>
        <p:spPr>
          <a:xfrm>
            <a:off x="6278879" y="131373"/>
            <a:ext cx="5763451" cy="2957267"/>
          </a:xfrm>
          <a:prstGeom prst="rect">
            <a:avLst/>
          </a:prstGeom>
        </p:spPr>
      </p:pic>
      <p:pic>
        <p:nvPicPr>
          <p:cNvPr id="9" name="Picture 8">
            <a:extLst>
              <a:ext uri="{FF2B5EF4-FFF2-40B4-BE49-F238E27FC236}">
                <a16:creationId xmlns:a16="http://schemas.microsoft.com/office/drawing/2014/main" id="{BBD45ADF-A5FF-2122-EB5D-89F37AA46C30}"/>
              </a:ext>
            </a:extLst>
          </p:cNvPr>
          <p:cNvPicPr>
            <a:picLocks noChangeAspect="1"/>
          </p:cNvPicPr>
          <p:nvPr/>
        </p:nvPicPr>
        <p:blipFill>
          <a:blip r:embed="rId5"/>
          <a:stretch>
            <a:fillRect/>
          </a:stretch>
        </p:blipFill>
        <p:spPr>
          <a:xfrm>
            <a:off x="6278879" y="3197794"/>
            <a:ext cx="5763451" cy="3030285"/>
          </a:xfrm>
          <a:prstGeom prst="rect">
            <a:avLst/>
          </a:prstGeom>
        </p:spPr>
      </p:pic>
    </p:spTree>
    <p:extLst>
      <p:ext uri="{BB962C8B-B14F-4D97-AF65-F5344CB8AC3E}">
        <p14:creationId xmlns:p14="http://schemas.microsoft.com/office/powerpoint/2010/main" val="588896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F75C3A-057E-63C5-F7EA-9F88941A2F7D}"/>
              </a:ext>
            </a:extLst>
          </p:cNvPr>
          <p:cNvPicPr>
            <a:picLocks noChangeAspect="1"/>
          </p:cNvPicPr>
          <p:nvPr/>
        </p:nvPicPr>
        <p:blipFill>
          <a:blip r:embed="rId2"/>
          <a:stretch>
            <a:fillRect/>
          </a:stretch>
        </p:blipFill>
        <p:spPr>
          <a:xfrm>
            <a:off x="138237" y="113597"/>
            <a:ext cx="5957763" cy="3086804"/>
          </a:xfrm>
          <a:prstGeom prst="rect">
            <a:avLst/>
          </a:prstGeom>
        </p:spPr>
      </p:pic>
      <p:pic>
        <p:nvPicPr>
          <p:cNvPr id="5" name="Picture 4">
            <a:extLst>
              <a:ext uri="{FF2B5EF4-FFF2-40B4-BE49-F238E27FC236}">
                <a16:creationId xmlns:a16="http://schemas.microsoft.com/office/drawing/2014/main" id="{54BD584B-1903-6C84-9A98-06B37017BCC9}"/>
              </a:ext>
            </a:extLst>
          </p:cNvPr>
          <p:cNvPicPr>
            <a:picLocks noChangeAspect="1"/>
          </p:cNvPicPr>
          <p:nvPr/>
        </p:nvPicPr>
        <p:blipFill>
          <a:blip r:embed="rId3"/>
          <a:stretch>
            <a:fillRect/>
          </a:stretch>
        </p:blipFill>
        <p:spPr>
          <a:xfrm>
            <a:off x="138237" y="3545842"/>
            <a:ext cx="5957763" cy="2794144"/>
          </a:xfrm>
          <a:prstGeom prst="rect">
            <a:avLst/>
          </a:prstGeom>
        </p:spPr>
      </p:pic>
      <p:pic>
        <p:nvPicPr>
          <p:cNvPr id="7" name="Picture 6">
            <a:extLst>
              <a:ext uri="{FF2B5EF4-FFF2-40B4-BE49-F238E27FC236}">
                <a16:creationId xmlns:a16="http://schemas.microsoft.com/office/drawing/2014/main" id="{4E993BAE-FB1D-AE83-F86B-C40C08212399}"/>
              </a:ext>
            </a:extLst>
          </p:cNvPr>
          <p:cNvPicPr>
            <a:picLocks noChangeAspect="1"/>
          </p:cNvPicPr>
          <p:nvPr/>
        </p:nvPicPr>
        <p:blipFill>
          <a:blip r:embed="rId4"/>
          <a:stretch>
            <a:fillRect/>
          </a:stretch>
        </p:blipFill>
        <p:spPr>
          <a:xfrm>
            <a:off x="6248400" y="113597"/>
            <a:ext cx="5805363" cy="3086804"/>
          </a:xfrm>
          <a:prstGeom prst="rect">
            <a:avLst/>
          </a:prstGeom>
        </p:spPr>
      </p:pic>
    </p:spTree>
    <p:extLst>
      <p:ext uri="{BB962C8B-B14F-4D97-AF65-F5344CB8AC3E}">
        <p14:creationId xmlns:p14="http://schemas.microsoft.com/office/powerpoint/2010/main" val="2153314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34F3D-396A-C1D2-31FB-7E9E67F591B9}"/>
              </a:ext>
            </a:extLst>
          </p:cNvPr>
          <p:cNvSpPr>
            <a:spLocks noGrp="1"/>
          </p:cNvSpPr>
          <p:nvPr>
            <p:ph type="title"/>
          </p:nvPr>
        </p:nvSpPr>
        <p:spPr>
          <a:xfrm>
            <a:off x="2895600" y="225893"/>
            <a:ext cx="8610600" cy="1293028"/>
          </a:xfrm>
        </p:spPr>
        <p:txBody>
          <a:bodyPr>
            <a:normAutofit/>
          </a:bodyPr>
          <a:lstStyle/>
          <a:p>
            <a:r>
              <a:rPr lang="en-IN" sz="2800" b="1" i="0" dirty="0">
                <a:effectLst/>
                <a:latin typeface="Century" panose="02040604050505020304" pitchFamily="18" charset="0"/>
              </a:rPr>
              <a:t>Observations :</a:t>
            </a:r>
            <a:br>
              <a:rPr lang="en-IN" sz="2800" b="1" i="0" dirty="0">
                <a:effectLst/>
                <a:latin typeface="Century" panose="02040604050505020304" pitchFamily="18" charset="0"/>
              </a:rPr>
            </a:br>
            <a:endParaRPr lang="en-IN" sz="2800" dirty="0">
              <a:latin typeface="Century" panose="02040604050505020304" pitchFamily="18" charset="0"/>
            </a:endParaRPr>
          </a:p>
        </p:txBody>
      </p:sp>
      <p:sp>
        <p:nvSpPr>
          <p:cNvPr id="3" name="Content Placeholder 2">
            <a:extLst>
              <a:ext uri="{FF2B5EF4-FFF2-40B4-BE49-F238E27FC236}">
                <a16:creationId xmlns:a16="http://schemas.microsoft.com/office/drawing/2014/main" id="{1E72AD60-B9AE-4697-97F4-A5A6FC6D9E0F}"/>
              </a:ext>
            </a:extLst>
          </p:cNvPr>
          <p:cNvSpPr>
            <a:spLocks noGrp="1"/>
          </p:cNvSpPr>
          <p:nvPr>
            <p:ph idx="1"/>
          </p:nvPr>
        </p:nvSpPr>
        <p:spPr>
          <a:xfrm>
            <a:off x="685800" y="1117600"/>
            <a:ext cx="10820400" cy="4024125"/>
          </a:xfrm>
        </p:spPr>
        <p:txBody>
          <a:bodyPr>
            <a:noAutofit/>
          </a:bodyPr>
          <a:lstStyle/>
          <a:p>
            <a:pPr algn="l">
              <a:buFont typeface="Arial" panose="020B0604020202020204" pitchFamily="34" charset="0"/>
              <a:buChar char="•"/>
            </a:pPr>
            <a:r>
              <a:rPr lang="en-US" sz="1800" b="0" i="0" dirty="0">
                <a:effectLst/>
                <a:latin typeface="Century" panose="02040604050505020304" pitchFamily="18" charset="0"/>
              </a:rPr>
              <a:t>Maximum people have shopped from these 5 companies - Amazon.in, Flipkart.com, Paytm.com, Myntra.com, Snapdeal.com.</a:t>
            </a:r>
          </a:p>
          <a:p>
            <a:pPr algn="l">
              <a:buFont typeface="Arial" panose="020B0604020202020204" pitchFamily="34" charset="0"/>
              <a:buChar char="•"/>
            </a:pPr>
            <a:r>
              <a:rPr lang="en-US" sz="1800" b="0" i="0" dirty="0">
                <a:effectLst/>
                <a:latin typeface="Century" panose="02040604050505020304" pitchFamily="18" charset="0"/>
              </a:rPr>
              <a:t>Most people find Easy to use website or application are - Amazon.in, Flipkart.com, Paytm.com, Myntra.com, Snapdeal.com Also, Amazon.com and Flipkart.com are the major choices.</a:t>
            </a:r>
          </a:p>
          <a:p>
            <a:pPr algn="l">
              <a:buFont typeface="Arial" panose="020B0604020202020204" pitchFamily="34" charset="0"/>
              <a:buChar char="•"/>
            </a:pPr>
            <a:r>
              <a:rPr lang="en-US" sz="1800" b="0" i="0" dirty="0">
                <a:effectLst/>
                <a:latin typeface="Century" panose="02040604050505020304" pitchFamily="18" charset="0"/>
              </a:rPr>
              <a:t>In terms of Visual appealing web-page layout also, Amazon.com and Flipkart.com seem to take the lead.</a:t>
            </a:r>
          </a:p>
          <a:p>
            <a:pPr algn="l">
              <a:buFont typeface="Arial" panose="020B0604020202020204" pitchFamily="34" charset="0"/>
              <a:buChar char="•"/>
            </a:pPr>
            <a:r>
              <a:rPr lang="en-US" sz="1800" b="0" i="0" dirty="0">
                <a:effectLst/>
                <a:latin typeface="Century" panose="02040604050505020304" pitchFamily="18" charset="0"/>
              </a:rPr>
              <a:t>Talking about Wide variety of product on offer: Amazon.com and Flipkart.com are the major choices.</a:t>
            </a:r>
          </a:p>
          <a:p>
            <a:pPr algn="l">
              <a:buFont typeface="Arial" panose="020B0604020202020204" pitchFamily="34" charset="0"/>
              <a:buChar char="•"/>
            </a:pPr>
            <a:r>
              <a:rPr lang="en-US" sz="1800" b="0" i="0" dirty="0">
                <a:effectLst/>
                <a:latin typeface="Century" panose="02040604050505020304" pitchFamily="18" charset="0"/>
              </a:rPr>
              <a:t>Complete, relevant description information of products: Once again, maximum people have chosen to go with mazon.com and Flipkart.com</a:t>
            </a:r>
          </a:p>
          <a:p>
            <a:pPr algn="l">
              <a:buFont typeface="Arial" panose="020B0604020202020204" pitchFamily="34" charset="0"/>
              <a:buChar char="•"/>
            </a:pPr>
            <a:r>
              <a:rPr lang="en-US" sz="1800" b="0" i="0" dirty="0">
                <a:effectLst/>
                <a:latin typeface="Century" panose="02040604050505020304" pitchFamily="18" charset="0"/>
              </a:rPr>
              <a:t>Fast loading website speed of website and application: Amazon seems to take the lead in this category, although </a:t>
            </a:r>
            <a:r>
              <a:rPr lang="en-US" sz="1800" b="0" i="0" dirty="0" err="1">
                <a:effectLst/>
                <a:latin typeface="Century" panose="02040604050505020304" pitchFamily="18" charset="0"/>
              </a:rPr>
              <a:t>paytm</a:t>
            </a:r>
            <a:r>
              <a:rPr lang="en-US" sz="1800" b="0" i="0" dirty="0">
                <a:effectLst/>
                <a:latin typeface="Century" panose="02040604050505020304" pitchFamily="18" charset="0"/>
              </a:rPr>
              <a:t> and Flipkart are not far behind.</a:t>
            </a:r>
          </a:p>
          <a:p>
            <a:pPr algn="l">
              <a:buFont typeface="Arial" panose="020B0604020202020204" pitchFamily="34" charset="0"/>
              <a:buChar char="•"/>
            </a:pPr>
            <a:r>
              <a:rPr lang="en-US" sz="1800" b="0" i="0" dirty="0">
                <a:effectLst/>
                <a:latin typeface="Century" panose="02040604050505020304" pitchFamily="18" charset="0"/>
              </a:rPr>
              <a:t>Reliability of the website or application: Amazon seems to take the lead in this category too, although Flipkart and </a:t>
            </a:r>
            <a:r>
              <a:rPr lang="en-US" sz="1800" b="0" i="0" dirty="0" err="1">
                <a:effectLst/>
                <a:latin typeface="Century" panose="02040604050505020304" pitchFamily="18" charset="0"/>
              </a:rPr>
              <a:t>paytm</a:t>
            </a:r>
            <a:r>
              <a:rPr lang="en-US" sz="1800" b="0" i="0" dirty="0">
                <a:effectLst/>
                <a:latin typeface="Century" panose="02040604050505020304" pitchFamily="18" charset="0"/>
              </a:rPr>
              <a:t> are not far behind.</a:t>
            </a:r>
          </a:p>
          <a:p>
            <a:pPr algn="l">
              <a:buFont typeface="Arial" panose="020B0604020202020204" pitchFamily="34" charset="0"/>
              <a:buChar char="•"/>
            </a:pPr>
            <a:r>
              <a:rPr lang="en-US" sz="1800" b="0" i="0" dirty="0">
                <a:effectLst/>
                <a:latin typeface="Century" panose="02040604050505020304" pitchFamily="18" charset="0"/>
              </a:rPr>
              <a:t>Quickness to complete purchase: Amazon seems to take the lead in this category too, although Flipkart and </a:t>
            </a:r>
            <a:r>
              <a:rPr lang="en-US" sz="1800" b="0" i="0" dirty="0" err="1">
                <a:effectLst/>
                <a:latin typeface="Century" panose="02040604050505020304" pitchFamily="18" charset="0"/>
              </a:rPr>
              <a:t>paytm</a:t>
            </a:r>
            <a:r>
              <a:rPr lang="en-US" sz="1800" b="0" i="0" dirty="0">
                <a:effectLst/>
                <a:latin typeface="Century" panose="02040604050505020304" pitchFamily="18" charset="0"/>
              </a:rPr>
              <a:t> are not far behind.</a:t>
            </a:r>
          </a:p>
        </p:txBody>
      </p:sp>
    </p:spTree>
    <p:extLst>
      <p:ext uri="{BB962C8B-B14F-4D97-AF65-F5344CB8AC3E}">
        <p14:creationId xmlns:p14="http://schemas.microsoft.com/office/powerpoint/2010/main" val="189494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8B3EC-1928-B095-53FA-DE92FAE0F7D7}"/>
              </a:ext>
            </a:extLst>
          </p:cNvPr>
          <p:cNvSpPr>
            <a:spLocks noGrp="1"/>
          </p:cNvSpPr>
          <p:nvPr>
            <p:ph type="title"/>
          </p:nvPr>
        </p:nvSpPr>
        <p:spPr/>
        <p:txBody>
          <a:bodyPr/>
          <a:lstStyle/>
          <a:p>
            <a:r>
              <a:rPr lang="en-IN" sz="4000" b="1" u="sng" dirty="0">
                <a:effectLst/>
                <a:latin typeface="Century" panose="02040604050505020304" pitchFamily="18" charset="0"/>
                <a:ea typeface="Calibri" panose="020F0502020204030204" pitchFamily="34" charset="0"/>
                <a:cs typeface="Times New Roman" panose="02020603050405020304" pitchFamily="18" charset="0"/>
              </a:rPr>
              <a:t>INTRODUCTION</a:t>
            </a:r>
            <a:endParaRPr lang="en-IN" dirty="0"/>
          </a:p>
        </p:txBody>
      </p:sp>
      <p:sp>
        <p:nvSpPr>
          <p:cNvPr id="3" name="Content Placeholder 2">
            <a:extLst>
              <a:ext uri="{FF2B5EF4-FFF2-40B4-BE49-F238E27FC236}">
                <a16:creationId xmlns:a16="http://schemas.microsoft.com/office/drawing/2014/main" id="{88812443-BE2B-05DF-6A54-5709BE1560AC}"/>
              </a:ext>
            </a:extLst>
          </p:cNvPr>
          <p:cNvSpPr>
            <a:spLocks noGrp="1"/>
          </p:cNvSpPr>
          <p:nvPr>
            <p:ph idx="1"/>
          </p:nvPr>
        </p:nvSpPr>
        <p:spPr/>
        <p:txBody>
          <a:bodyPr>
            <a:normAutofit fontScale="92500" lnSpcReduction="10000"/>
          </a:bodyPr>
          <a:lstStyle/>
          <a:p>
            <a:pPr marL="285750" indent="-285750" algn="just">
              <a:buFont typeface="Wingdings" panose="05000000000000000000" pitchFamily="2" charset="2"/>
              <a:buChar char="§"/>
            </a:pPr>
            <a:r>
              <a:rPr lang="en-IN" sz="24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Nowadays, online shopping is a fast-growing phenomenon. Growing numbers of consumers shop online to purchase goods and services, gather product information or even browse for enjoyment. Online shopping environments are therefore playing an increasing role in the overall relationship between marketers and their consumers. </a:t>
            </a:r>
          </a:p>
          <a:p>
            <a:pPr marL="285750" indent="-285750" algn="just">
              <a:buFont typeface="Wingdings" panose="05000000000000000000" pitchFamily="2" charset="2"/>
              <a:buChar char="§"/>
            </a:pPr>
            <a:r>
              <a:rPr lang="en-IN" sz="2400" dirty="0">
                <a:solidFill>
                  <a:schemeClr val="tx1">
                    <a:lumMod val="95000"/>
                    <a:lumOff val="5000"/>
                  </a:schemeClr>
                </a:solidFill>
                <a:latin typeface="Century" panose="02040604050505020304" pitchFamily="18" charset="0"/>
                <a:cs typeface="Times New Roman" panose="02020603050405020304" pitchFamily="18" charset="0"/>
              </a:rPr>
              <a:t>In this presentation we will be looking at the analysis made on the customer retention rate for Indian e-commerce companies.</a:t>
            </a:r>
          </a:p>
          <a:p>
            <a:pPr marL="285750" indent="-285750" algn="just">
              <a:buFont typeface="Wingdings" panose="05000000000000000000" pitchFamily="2" charset="2"/>
              <a:buChar char="§"/>
            </a:pPr>
            <a:r>
              <a:rPr lang="en-IN" sz="2400" dirty="0">
                <a:solidFill>
                  <a:schemeClr val="tx1">
                    <a:lumMod val="95000"/>
                    <a:lumOff val="5000"/>
                  </a:schemeClr>
                </a:solidFill>
                <a:latin typeface="Century" panose="02040604050505020304" pitchFamily="18" charset="0"/>
                <a:cs typeface="Times New Roman" panose="02020603050405020304" pitchFamily="18" charset="0"/>
              </a:rPr>
              <a:t>We will be analysing the customers retention rate and e-commerce success rate with the help of a survey answered by the customers on online retail companies and the factors that influence their purchase decision.</a:t>
            </a:r>
          </a:p>
          <a:p>
            <a:pPr marL="285750" indent="-285750" algn="just">
              <a:buFont typeface="Wingdings" panose="05000000000000000000" pitchFamily="2" charset="2"/>
              <a:buChar char="§"/>
            </a:pPr>
            <a:r>
              <a:rPr lang="en-IN" sz="2400" dirty="0">
                <a:solidFill>
                  <a:schemeClr val="tx1">
                    <a:lumMod val="95000"/>
                    <a:lumOff val="5000"/>
                  </a:schemeClr>
                </a:solidFill>
                <a:latin typeface="Century" panose="02040604050505020304" pitchFamily="18" charset="0"/>
                <a:cs typeface="Times New Roman" panose="02020603050405020304" pitchFamily="18" charset="0"/>
              </a:rPr>
              <a:t>This analysis includes the expectations, reliability, trustworthiness etc of the customers on a good e-retailer store.</a:t>
            </a:r>
          </a:p>
        </p:txBody>
      </p:sp>
    </p:spTree>
    <p:extLst>
      <p:ext uri="{BB962C8B-B14F-4D97-AF65-F5344CB8AC3E}">
        <p14:creationId xmlns:p14="http://schemas.microsoft.com/office/powerpoint/2010/main" val="4191767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D891A3-A121-6952-98ED-D72C588303DA}"/>
              </a:ext>
            </a:extLst>
          </p:cNvPr>
          <p:cNvSpPr>
            <a:spLocks noGrp="1"/>
          </p:cNvSpPr>
          <p:nvPr>
            <p:ph idx="1"/>
          </p:nvPr>
        </p:nvSpPr>
        <p:spPr>
          <a:xfrm>
            <a:off x="462280" y="132080"/>
            <a:ext cx="11303000" cy="6268720"/>
          </a:xfrm>
        </p:spPr>
        <p:txBody>
          <a:bodyPr>
            <a:normAutofit fontScale="92500" lnSpcReduction="20000"/>
          </a:bodyPr>
          <a:lstStyle/>
          <a:p>
            <a:pPr algn="l">
              <a:buFont typeface="Arial" panose="020B0604020202020204" pitchFamily="34" charset="0"/>
              <a:buChar char="•"/>
            </a:pPr>
            <a:r>
              <a:rPr lang="en-US" sz="1800" b="0" i="0" dirty="0">
                <a:effectLst/>
                <a:latin typeface="Century" panose="02040604050505020304" pitchFamily="18" charset="0"/>
              </a:rPr>
              <a:t>Availability of several payment options: Here, Amazon and Flipkart, both are the </a:t>
            </a:r>
            <a:r>
              <a:rPr lang="en-US" sz="1800" b="0" i="0" dirty="0" err="1">
                <a:effectLst/>
                <a:latin typeface="Century" panose="02040604050505020304" pitchFamily="18" charset="0"/>
              </a:rPr>
              <a:t>favourites</a:t>
            </a:r>
            <a:r>
              <a:rPr lang="en-US" sz="1800" b="0" i="0" dirty="0">
                <a:effectLst/>
                <a:latin typeface="Century" panose="02040604050505020304" pitchFamily="18" charset="0"/>
              </a:rPr>
              <a:t>. Although a lot of people also tend to go towards Myntra</a:t>
            </a:r>
          </a:p>
          <a:p>
            <a:pPr algn="l">
              <a:buFont typeface="Arial" panose="020B0604020202020204" pitchFamily="34" charset="0"/>
              <a:buChar char="•"/>
            </a:pPr>
            <a:r>
              <a:rPr lang="en-US" sz="1800" b="0" i="0" dirty="0">
                <a:effectLst/>
                <a:latin typeface="Century" panose="02040604050505020304" pitchFamily="18" charset="0"/>
              </a:rPr>
              <a:t>Speedy order delivery: Amazon seems to take the lead in this category too, followed by Flipkart.</a:t>
            </a:r>
          </a:p>
          <a:p>
            <a:pPr algn="l">
              <a:buFont typeface="Arial" panose="020B0604020202020204" pitchFamily="34" charset="0"/>
              <a:buChar char="•"/>
            </a:pPr>
            <a:r>
              <a:rPr lang="en-US" sz="1800" b="0" i="0" dirty="0">
                <a:effectLst/>
                <a:latin typeface="Century" panose="02040604050505020304" pitchFamily="18" charset="0"/>
              </a:rPr>
              <a:t>Privacy of customers’ information: Amazon has a good reputation for maintaining privacy, followed by Flipkart</a:t>
            </a:r>
          </a:p>
          <a:p>
            <a:pPr algn="l">
              <a:buFont typeface="Arial" panose="020B0604020202020204" pitchFamily="34" charset="0"/>
              <a:buChar char="•"/>
            </a:pPr>
            <a:r>
              <a:rPr lang="en-US" sz="1800" b="0" i="0" dirty="0">
                <a:effectLst/>
                <a:latin typeface="Century" panose="02040604050505020304" pitchFamily="18" charset="0"/>
              </a:rPr>
              <a:t>Security of customer financial information: Here other than Amazon and Flipkart, Paytm.com, Myntra.com, Snapdeal.com are also trusted by a lot of people. This shows that all </a:t>
            </a:r>
            <a:r>
              <a:rPr lang="en-US" sz="1800" b="0" i="0" dirty="0" err="1">
                <a:effectLst/>
                <a:latin typeface="Century" panose="02040604050505020304" pitchFamily="18" charset="0"/>
              </a:rPr>
              <a:t>compamnies</a:t>
            </a:r>
            <a:r>
              <a:rPr lang="en-US" sz="1800" b="0" i="0" dirty="0">
                <a:effectLst/>
                <a:latin typeface="Century" panose="02040604050505020304" pitchFamily="18" charset="0"/>
              </a:rPr>
              <a:t> pay special attention to security.</a:t>
            </a:r>
          </a:p>
          <a:p>
            <a:pPr algn="l">
              <a:buFont typeface="Arial" panose="020B0604020202020204" pitchFamily="34" charset="0"/>
              <a:buChar char="•"/>
            </a:pPr>
            <a:r>
              <a:rPr lang="en-US" sz="1800" b="0" i="0" dirty="0">
                <a:effectLst/>
                <a:latin typeface="Century" panose="02040604050505020304" pitchFamily="18" charset="0"/>
              </a:rPr>
              <a:t>Perceived Trustworthiness: Amazon and Flipkart are winners here as well. Although Myntra.com and Snapdeal.com are also not far behind.</a:t>
            </a:r>
          </a:p>
          <a:p>
            <a:pPr algn="l">
              <a:buFont typeface="Arial" panose="020B0604020202020204" pitchFamily="34" charset="0"/>
              <a:buChar char="•"/>
            </a:pPr>
            <a:r>
              <a:rPr lang="en-US" sz="1800" dirty="0">
                <a:latin typeface="Century" panose="02040604050505020304" pitchFamily="18" charset="0"/>
              </a:rPr>
              <a:t>Presence of online assistance through multi-channel: Amazon.in, Flipkart.com, Myntra.com, Snapdeal</a:t>
            </a:r>
          </a:p>
          <a:p>
            <a:pPr algn="l">
              <a:buFont typeface="Arial" panose="020B0604020202020204" pitchFamily="34" charset="0"/>
              <a:buChar char="•"/>
            </a:pPr>
            <a:r>
              <a:rPr lang="en-US" sz="1800" dirty="0">
                <a:latin typeface="Century" panose="02040604050505020304" pitchFamily="18" charset="0"/>
              </a:rPr>
              <a:t>Longer time to get logged in (promotion, sales period): Amazon, </a:t>
            </a:r>
            <a:r>
              <a:rPr lang="en-US" sz="1800" dirty="0" err="1">
                <a:latin typeface="Century" panose="02040604050505020304" pitchFamily="18" charset="0"/>
              </a:rPr>
              <a:t>paytm</a:t>
            </a:r>
            <a:endParaRPr lang="en-US" sz="1800" dirty="0">
              <a:latin typeface="Century" panose="02040604050505020304" pitchFamily="18" charset="0"/>
            </a:endParaRPr>
          </a:p>
          <a:p>
            <a:pPr algn="l">
              <a:buFont typeface="Arial" panose="020B0604020202020204" pitchFamily="34" charset="0"/>
              <a:buChar char="•"/>
            </a:pPr>
            <a:r>
              <a:rPr lang="en-US" sz="1800" dirty="0">
                <a:latin typeface="Century" panose="02040604050505020304" pitchFamily="18" charset="0"/>
              </a:rPr>
              <a:t>Longer time in displaying graphics and photos (promotion, sales period): Amazon.in, Flipkart.com</a:t>
            </a:r>
          </a:p>
          <a:p>
            <a:pPr algn="l">
              <a:buFont typeface="Arial" panose="020B0604020202020204" pitchFamily="34" charset="0"/>
              <a:buChar char="•"/>
            </a:pPr>
            <a:r>
              <a:rPr lang="en-US" sz="1800" dirty="0">
                <a:latin typeface="Century" panose="02040604050505020304" pitchFamily="18" charset="0"/>
              </a:rPr>
              <a:t>Late declaration of price: Myntra, Paytm, Snapdeal. These companies should work on this area to improve.</a:t>
            </a:r>
          </a:p>
          <a:p>
            <a:pPr algn="l">
              <a:buFont typeface="Arial" panose="020B0604020202020204" pitchFamily="34" charset="0"/>
              <a:buChar char="•"/>
            </a:pPr>
            <a:r>
              <a:rPr lang="en-US" sz="1800" dirty="0">
                <a:latin typeface="Century" panose="02040604050505020304" pitchFamily="18" charset="0"/>
              </a:rPr>
              <a:t>Longer page loading time (promotion, sales period): Myntra and Paytm have bad feedback in this. Flipkart should also have a look into it, as it is at the 3rd place.</a:t>
            </a:r>
          </a:p>
          <a:p>
            <a:pPr algn="l">
              <a:buFont typeface="Arial" panose="020B0604020202020204" pitchFamily="34" charset="0"/>
              <a:buChar char="•"/>
            </a:pPr>
            <a:r>
              <a:rPr lang="en-US" sz="1800" dirty="0">
                <a:latin typeface="Century" panose="02040604050505020304" pitchFamily="18" charset="0"/>
              </a:rPr>
              <a:t>Limited mode of payment on most products (promotion, sales period): Snapdeal is the most voted answer for this.</a:t>
            </a:r>
          </a:p>
          <a:p>
            <a:pPr algn="l">
              <a:buFont typeface="Arial" panose="020B0604020202020204" pitchFamily="34" charset="0"/>
              <a:buChar char="•"/>
            </a:pPr>
            <a:r>
              <a:rPr lang="en-US" sz="1800" dirty="0">
                <a:latin typeface="Century" panose="02040604050505020304" pitchFamily="18" charset="0"/>
              </a:rPr>
              <a:t>Longer delivery period: Paytm and Snapdeal need to shorten their delivery time.</a:t>
            </a:r>
          </a:p>
          <a:p>
            <a:pPr algn="l">
              <a:buFont typeface="Arial" panose="020B0604020202020204" pitchFamily="34" charset="0"/>
              <a:buChar char="•"/>
            </a:pPr>
            <a:r>
              <a:rPr lang="en-US" sz="1800" dirty="0">
                <a:latin typeface="Century" panose="02040604050505020304" pitchFamily="18" charset="0"/>
              </a:rPr>
              <a:t>Change in website/Application design: Amazon.in</a:t>
            </a:r>
          </a:p>
          <a:p>
            <a:pPr algn="l">
              <a:buFont typeface="Arial" panose="020B0604020202020204" pitchFamily="34" charset="0"/>
              <a:buChar char="•"/>
            </a:pPr>
            <a:r>
              <a:rPr lang="en-US" sz="1800" dirty="0">
                <a:latin typeface="Century" panose="02040604050505020304" pitchFamily="18" charset="0"/>
              </a:rPr>
              <a:t>Frequent disruption when moving from one page to another: Amazon.in</a:t>
            </a:r>
          </a:p>
          <a:p>
            <a:pPr algn="l">
              <a:buFont typeface="Arial" panose="020B0604020202020204" pitchFamily="34" charset="0"/>
              <a:buChar char="•"/>
            </a:pPr>
            <a:r>
              <a:rPr lang="en-US" sz="1800" dirty="0">
                <a:latin typeface="Century" panose="02040604050505020304" pitchFamily="18" charset="0"/>
              </a:rPr>
              <a:t>Website is as efficient as before: Amazon.in</a:t>
            </a:r>
          </a:p>
          <a:p>
            <a:pPr algn="l">
              <a:buFont typeface="Arial" panose="020B0604020202020204" pitchFamily="34" charset="0"/>
              <a:buChar char="•"/>
            </a:pPr>
            <a:r>
              <a:rPr lang="en-US" sz="1800" dirty="0">
                <a:latin typeface="Century" panose="02040604050505020304" pitchFamily="18" charset="0"/>
              </a:rPr>
              <a:t>Which of the Indian online retailer would you recommend to a friend?: Amazon/Flipkart</a:t>
            </a:r>
          </a:p>
          <a:p>
            <a:endParaRPr lang="en-IN" sz="1800" dirty="0"/>
          </a:p>
        </p:txBody>
      </p:sp>
    </p:spTree>
    <p:extLst>
      <p:ext uri="{BB962C8B-B14F-4D97-AF65-F5344CB8AC3E}">
        <p14:creationId xmlns:p14="http://schemas.microsoft.com/office/powerpoint/2010/main" val="26751982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D13B4-23C6-4DCC-7541-2AA2F6ABC8D8}"/>
              </a:ext>
            </a:extLst>
          </p:cNvPr>
          <p:cNvSpPr>
            <a:spLocks noGrp="1"/>
          </p:cNvSpPr>
          <p:nvPr>
            <p:ph type="title"/>
          </p:nvPr>
        </p:nvSpPr>
        <p:spPr>
          <a:xfrm>
            <a:off x="1790700" y="2684613"/>
            <a:ext cx="8610600" cy="1293028"/>
          </a:xfrm>
        </p:spPr>
        <p:txBody>
          <a:bodyPr/>
          <a:lstStyle/>
          <a:p>
            <a:r>
              <a:rPr lang="en-IN" dirty="0">
                <a:latin typeface="Century" panose="02040604050505020304" pitchFamily="18" charset="0"/>
              </a:rPr>
              <a:t>Thank you</a:t>
            </a:r>
          </a:p>
        </p:txBody>
      </p:sp>
    </p:spTree>
    <p:extLst>
      <p:ext uri="{BB962C8B-B14F-4D97-AF65-F5344CB8AC3E}">
        <p14:creationId xmlns:p14="http://schemas.microsoft.com/office/powerpoint/2010/main" val="432447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3E254-B5DC-D5FA-6899-3AB16D0DD708}"/>
              </a:ext>
            </a:extLst>
          </p:cNvPr>
          <p:cNvSpPr>
            <a:spLocks noGrp="1"/>
          </p:cNvSpPr>
          <p:nvPr>
            <p:ph type="title"/>
          </p:nvPr>
        </p:nvSpPr>
        <p:spPr>
          <a:xfrm>
            <a:off x="2895600" y="429093"/>
            <a:ext cx="8610600" cy="1293028"/>
          </a:xfrm>
        </p:spPr>
        <p:txBody>
          <a:bodyPr/>
          <a:lstStyle/>
          <a:p>
            <a:r>
              <a:rPr lang="en-US" sz="4000" b="1" u="sng" dirty="0">
                <a:latin typeface="Century" panose="02040604050505020304" pitchFamily="18" charset="0"/>
              </a:rPr>
              <a:t>PROBLEM</a:t>
            </a:r>
            <a:r>
              <a:rPr lang="en-US" sz="6000" b="1" u="sng" dirty="0">
                <a:latin typeface="Century" panose="02040604050505020304" pitchFamily="18" charset="0"/>
              </a:rPr>
              <a:t> </a:t>
            </a:r>
            <a:r>
              <a:rPr lang="en-US" sz="4000" b="1" u="sng" dirty="0">
                <a:latin typeface="Century" panose="02040604050505020304" pitchFamily="18" charset="0"/>
              </a:rPr>
              <a:t>STATEMENT</a:t>
            </a:r>
            <a:endParaRPr lang="en-IN" dirty="0"/>
          </a:p>
        </p:txBody>
      </p:sp>
      <p:sp>
        <p:nvSpPr>
          <p:cNvPr id="3" name="Content Placeholder 2">
            <a:extLst>
              <a:ext uri="{FF2B5EF4-FFF2-40B4-BE49-F238E27FC236}">
                <a16:creationId xmlns:a16="http://schemas.microsoft.com/office/drawing/2014/main" id="{3CBFCA86-C8A8-28CD-2998-4EB3A70D65FA}"/>
              </a:ext>
            </a:extLst>
          </p:cNvPr>
          <p:cNvSpPr>
            <a:spLocks noGrp="1"/>
          </p:cNvSpPr>
          <p:nvPr>
            <p:ph idx="1"/>
          </p:nvPr>
        </p:nvSpPr>
        <p:spPr>
          <a:xfrm>
            <a:off x="685800" y="1981200"/>
            <a:ext cx="10820400" cy="4561840"/>
          </a:xfrm>
        </p:spPr>
        <p:txBody>
          <a:bodyPr>
            <a:normAutofit lnSpcReduction="10000"/>
          </a:bodyPr>
          <a:lstStyle/>
          <a:p>
            <a:r>
              <a:rPr lang="en-IN" dirty="0">
                <a:effectLst/>
                <a:latin typeface="Century" panose="02040604050505020304" pitchFamily="18" charset="0"/>
                <a:ea typeface="Calibri" panose="020F0502020204030204" pitchFamily="34" charset="0"/>
                <a:cs typeface="Mangal" panose="02040503050203030202" pitchFamily="18" charset="0"/>
              </a:rPr>
              <a:t>Customer satisfaction has emerged as one of the most important factors that guarantee the success of online store; it has been posited as a key stimulant of purchase, repurchase intentions and customer loyalty. </a:t>
            </a:r>
          </a:p>
          <a:p>
            <a:r>
              <a:rPr lang="en-IN" dirty="0">
                <a:effectLst/>
                <a:latin typeface="Century" panose="02040604050505020304" pitchFamily="18" charset="0"/>
                <a:ea typeface="Calibri" panose="020F0502020204030204" pitchFamily="34" charset="0"/>
                <a:cs typeface="Mangal" panose="02040503050203030202" pitchFamily="18" charset="0"/>
              </a:rPr>
              <a:t>A comprehensive review of the literature, theories and models have been carried out to propose the models for customer activation and customer retention. </a:t>
            </a:r>
          </a:p>
          <a:p>
            <a:r>
              <a:rPr lang="en-IN" dirty="0">
                <a:effectLst/>
                <a:latin typeface="Century" panose="02040604050505020304" pitchFamily="18" charset="0"/>
                <a:ea typeface="Calibri" panose="020F0502020204030204" pitchFamily="34" charset="0"/>
                <a:cs typeface="Mangal" panose="02040503050203030202" pitchFamily="18" charset="0"/>
              </a:rPr>
              <a:t>Five major factors that contributed to the success of an e-commerce store have been identified as: service quality, system quality, information quality, trust and net benefit. </a:t>
            </a:r>
          </a:p>
          <a:p>
            <a:r>
              <a:rPr lang="en-IN" dirty="0">
                <a:effectLst/>
                <a:latin typeface="Century" panose="02040604050505020304" pitchFamily="18" charset="0"/>
                <a:ea typeface="Calibri" panose="020F0502020204030204" pitchFamily="34" charset="0"/>
                <a:cs typeface="Mangal" panose="02040503050203030202" pitchFamily="18" charset="0"/>
              </a:rPr>
              <a:t>The research furthermore investigated the factors that influence the online customers repeat purchase intention. </a:t>
            </a:r>
          </a:p>
          <a:p>
            <a:r>
              <a:rPr lang="en-IN" dirty="0">
                <a:effectLst/>
                <a:latin typeface="Century" panose="02040604050505020304" pitchFamily="18" charset="0"/>
                <a:ea typeface="Calibri" panose="020F0502020204030204" pitchFamily="34" charset="0"/>
                <a:cs typeface="Mangal" panose="02040503050203030202" pitchFamily="18" charset="0"/>
              </a:rPr>
              <a:t>The combination of both utilitarian value and hedonistic values are needed to affect the repeat purchase intention (loyalty) positively. </a:t>
            </a:r>
          </a:p>
          <a:p>
            <a:r>
              <a:rPr lang="en-IN" dirty="0">
                <a:effectLst/>
                <a:latin typeface="Century" panose="02040604050505020304" pitchFamily="18" charset="0"/>
                <a:ea typeface="Calibri" panose="020F0502020204030204" pitchFamily="34" charset="0"/>
                <a:cs typeface="Mangal" panose="02040503050203030202" pitchFamily="18" charset="0"/>
              </a:rPr>
              <a:t>The data is collected from the Indian online shoppers. Results indicate the e-retail success factors, which are very much critical for customer satisfaction.</a:t>
            </a:r>
          </a:p>
          <a:p>
            <a:endParaRPr lang="en-IN" dirty="0">
              <a:latin typeface="Century" panose="02040604050505020304" pitchFamily="18" charset="0"/>
            </a:endParaRPr>
          </a:p>
        </p:txBody>
      </p:sp>
    </p:spTree>
    <p:extLst>
      <p:ext uri="{BB962C8B-B14F-4D97-AF65-F5344CB8AC3E}">
        <p14:creationId xmlns:p14="http://schemas.microsoft.com/office/powerpoint/2010/main" val="4126523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F8A76A-D564-873A-EB27-80002656F154}"/>
              </a:ext>
            </a:extLst>
          </p:cNvPr>
          <p:cNvSpPr txBox="1"/>
          <p:nvPr/>
        </p:nvSpPr>
        <p:spPr>
          <a:xfrm>
            <a:off x="685800" y="477520"/>
            <a:ext cx="10820400" cy="2653034"/>
          </a:xfrm>
          <a:prstGeom prst="rect">
            <a:avLst/>
          </a:prstGeom>
          <a:noFill/>
        </p:spPr>
        <p:txBody>
          <a:bodyPr wrap="square" rtlCol="0">
            <a:spAutoFit/>
          </a:bodyPr>
          <a:lstStyle/>
          <a:p>
            <a:pPr algn="just">
              <a:lnSpc>
                <a:spcPct val="107000"/>
              </a:lnSpc>
              <a:spcAft>
                <a:spcPts val="800"/>
              </a:spcAft>
            </a:pPr>
            <a:r>
              <a:rPr lang="en-IN" sz="2000" b="1" dirty="0">
                <a:effectLst/>
                <a:latin typeface="Century" panose="02040604050505020304" pitchFamily="18" charset="0"/>
                <a:ea typeface="Calibri" panose="020F0502020204030204" pitchFamily="34" charset="0"/>
                <a:cs typeface="Calibri" panose="020F0502020204030204" pitchFamily="34" charset="0"/>
              </a:rPr>
              <a:t>Utilitarian value: </a:t>
            </a:r>
            <a:r>
              <a:rPr lang="en-IN" sz="2000" dirty="0">
                <a:effectLst/>
                <a:latin typeface="Century" panose="02040604050505020304" pitchFamily="18" charset="0"/>
                <a:ea typeface="Calibri" panose="020F0502020204030204" pitchFamily="34" charset="0"/>
                <a:cs typeface="Times New Roman" panose="02020603050405020304" pitchFamily="18" charset="0"/>
              </a:rPr>
              <a:t>Utilitarian value is an objective value which provides some functional benefits to the consumers and helps consumers to accomplish practical tasks.</a:t>
            </a:r>
          </a:p>
          <a:p>
            <a:pPr algn="just">
              <a:lnSpc>
                <a:spcPct val="107000"/>
              </a:lnSpc>
              <a:spcAft>
                <a:spcPts val="800"/>
              </a:spcAft>
            </a:pPr>
            <a:endParaRPr lang="en-IN" sz="2000" dirty="0">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b="1" dirty="0">
                <a:effectLst/>
                <a:latin typeface="Century" panose="02040604050505020304" pitchFamily="18" charset="0"/>
                <a:ea typeface="Calibri" panose="020F0502020204030204" pitchFamily="34" charset="0"/>
                <a:cs typeface="Times New Roman" panose="02020603050405020304" pitchFamily="18" charset="0"/>
              </a:rPr>
              <a:t>Hedonistic value:</a:t>
            </a:r>
            <a:r>
              <a:rPr lang="en-IN" sz="2000" dirty="0">
                <a:effectLst/>
                <a:latin typeface="Century" panose="02040604050505020304" pitchFamily="18" charset="0"/>
                <a:ea typeface="Calibri" panose="020F0502020204030204" pitchFamily="34" charset="0"/>
                <a:cs typeface="Times New Roman" panose="02020603050405020304" pitchFamily="18" charset="0"/>
              </a:rPr>
              <a:t> Hedonistic value is subjective (Psychological) value which provides an experiential satisfaction. In other words, the immediate psychological gratification that comes from experiencing some activity or from consumption of a product</a:t>
            </a:r>
            <a:endParaRPr lang="en-IN" sz="2000" dirty="0"/>
          </a:p>
          <a:p>
            <a:endParaRPr lang="en-IN" dirty="0"/>
          </a:p>
        </p:txBody>
      </p:sp>
      <p:pic>
        <p:nvPicPr>
          <p:cNvPr id="7" name="Content Placeholder 6">
            <a:extLst>
              <a:ext uri="{FF2B5EF4-FFF2-40B4-BE49-F238E27FC236}">
                <a16:creationId xmlns:a16="http://schemas.microsoft.com/office/drawing/2014/main" id="{D5BA744A-F1F1-4558-A624-6D103F73884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7600" y="2843230"/>
            <a:ext cx="9794240" cy="3649009"/>
          </a:xfrm>
          <a:prstGeom prst="rect">
            <a:avLst/>
          </a:prstGeom>
          <a:noFill/>
          <a:ln>
            <a:noFill/>
          </a:ln>
        </p:spPr>
      </p:pic>
    </p:spTree>
    <p:extLst>
      <p:ext uri="{BB962C8B-B14F-4D97-AF65-F5344CB8AC3E}">
        <p14:creationId xmlns:p14="http://schemas.microsoft.com/office/powerpoint/2010/main" val="3314716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1FD16-406C-2844-E49A-52C6A5700934}"/>
              </a:ext>
            </a:extLst>
          </p:cNvPr>
          <p:cNvSpPr>
            <a:spLocks noGrp="1"/>
          </p:cNvSpPr>
          <p:nvPr>
            <p:ph type="title"/>
          </p:nvPr>
        </p:nvSpPr>
        <p:spPr/>
        <p:txBody>
          <a:bodyPr/>
          <a:lstStyle/>
          <a:p>
            <a:r>
              <a:rPr lang="en-US" sz="4000" b="1" dirty="0">
                <a:latin typeface="Century" panose="02040604050505020304" pitchFamily="18" charset="0"/>
              </a:rPr>
              <a:t>Problem Understanding </a:t>
            </a:r>
            <a:endParaRPr lang="en-IN" dirty="0"/>
          </a:p>
        </p:txBody>
      </p:sp>
      <p:sp>
        <p:nvSpPr>
          <p:cNvPr id="3" name="Content Placeholder 2">
            <a:extLst>
              <a:ext uri="{FF2B5EF4-FFF2-40B4-BE49-F238E27FC236}">
                <a16:creationId xmlns:a16="http://schemas.microsoft.com/office/drawing/2014/main" id="{931243B0-335E-9E87-B764-1E32E26221B1}"/>
              </a:ext>
            </a:extLst>
          </p:cNvPr>
          <p:cNvSpPr>
            <a:spLocks noGrp="1"/>
          </p:cNvSpPr>
          <p:nvPr>
            <p:ph idx="1"/>
          </p:nvPr>
        </p:nvSpPr>
        <p:spPr/>
        <p:txBody>
          <a:bodyPr>
            <a:normAutofit fontScale="92500"/>
          </a:bodyPr>
          <a:lstStyle/>
          <a:p>
            <a:pPr marL="285750" indent="-285750" algn="just">
              <a:lnSpc>
                <a:spcPct val="107000"/>
              </a:lnSpc>
              <a:spcAft>
                <a:spcPts val="800"/>
              </a:spcAft>
              <a:buFont typeface="Wingdings" panose="05000000000000000000" pitchFamily="2" charset="2"/>
              <a:buChar char="v"/>
            </a:pPr>
            <a:r>
              <a:rPr lang="en-IN" sz="2400" dirty="0">
                <a:latin typeface="Century" panose="02040604050505020304" pitchFamily="18" charset="0"/>
                <a:ea typeface="Calibri" panose="020F0502020204030204" pitchFamily="34" charset="0"/>
                <a:cs typeface="Times New Roman" panose="02020603050405020304" pitchFamily="18" charset="0"/>
              </a:rPr>
              <a:t>H</a:t>
            </a:r>
            <a:r>
              <a:rPr lang="en-IN" sz="2400" dirty="0">
                <a:effectLst/>
                <a:latin typeface="Century" panose="02040604050505020304" pitchFamily="18" charset="0"/>
                <a:ea typeface="Calibri" panose="020F0502020204030204" pitchFamily="34" charset="0"/>
                <a:cs typeface="Times New Roman" panose="02020603050405020304" pitchFamily="18" charset="0"/>
              </a:rPr>
              <a:t>ow customers form expectations on technology </a:t>
            </a:r>
          </a:p>
          <a:p>
            <a:pPr marL="285750" indent="-285750" algn="just">
              <a:lnSpc>
                <a:spcPct val="107000"/>
              </a:lnSpc>
              <a:spcAft>
                <a:spcPts val="800"/>
              </a:spcAft>
              <a:buFont typeface="Wingdings" panose="05000000000000000000" pitchFamily="2" charset="2"/>
              <a:buChar char="v"/>
            </a:pPr>
            <a:r>
              <a:rPr lang="en-IN" sz="2400" dirty="0">
                <a:latin typeface="Century" panose="02040604050505020304" pitchFamily="18" charset="0"/>
                <a:ea typeface="Calibri" panose="020F0502020204030204" pitchFamily="34" charset="0"/>
                <a:cs typeface="Calibri" panose="020F0502020204030204" pitchFamily="34" charset="0"/>
              </a:rPr>
              <a:t>Five major factors that contributed to the success of an e-commerce store : service quality, </a:t>
            </a:r>
            <a:r>
              <a:rPr lang="en-IN" sz="2400" dirty="0">
                <a:effectLst/>
                <a:latin typeface="Century" panose="02040604050505020304" pitchFamily="18" charset="0"/>
                <a:ea typeface="Calibri" panose="020F0502020204030204" pitchFamily="34" charset="0"/>
                <a:cs typeface="Calibri" panose="020F0502020204030204" pitchFamily="34" charset="0"/>
              </a:rPr>
              <a:t>system </a:t>
            </a:r>
            <a:r>
              <a:rPr lang="en-IN" sz="2800" dirty="0">
                <a:effectLst/>
                <a:latin typeface="Century" panose="02040604050505020304" pitchFamily="18" charset="0"/>
                <a:ea typeface="Calibri" panose="020F0502020204030204" pitchFamily="34" charset="0"/>
                <a:cs typeface="Calibri" panose="020F0502020204030204" pitchFamily="34" charset="0"/>
              </a:rPr>
              <a:t>quality</a:t>
            </a:r>
            <a:r>
              <a:rPr lang="en-IN" sz="2400" dirty="0">
                <a:effectLst/>
                <a:latin typeface="Century" panose="02040604050505020304" pitchFamily="18" charset="0"/>
                <a:ea typeface="Calibri" panose="020F0502020204030204" pitchFamily="34" charset="0"/>
                <a:cs typeface="Calibri" panose="020F0502020204030204" pitchFamily="34" charset="0"/>
              </a:rPr>
              <a:t>, information quality, trust and net benefit. </a:t>
            </a:r>
          </a:p>
          <a:p>
            <a:pPr marL="285750" indent="-285750" algn="just">
              <a:lnSpc>
                <a:spcPct val="107000"/>
              </a:lnSpc>
              <a:spcAft>
                <a:spcPts val="800"/>
              </a:spcAft>
              <a:buFont typeface="Wingdings" panose="05000000000000000000" pitchFamily="2" charset="2"/>
              <a:buChar char="v"/>
            </a:pPr>
            <a:r>
              <a:rPr lang="en-IN" sz="2400" spc="5" dirty="0">
                <a:effectLst/>
                <a:latin typeface="Century" panose="02040604050505020304" pitchFamily="18" charset="0"/>
                <a:ea typeface="Calibri" panose="020F0502020204030204" pitchFamily="34" charset="0"/>
                <a:cs typeface="Open Sans" panose="020B0606030504020204" pitchFamily="34" charset="0"/>
              </a:rPr>
              <a:t>Customer retention is a simple concept, yet, it often requires effort from every department to improve the customer experience and build lasting trust. </a:t>
            </a:r>
          </a:p>
          <a:p>
            <a:pPr marL="285750" indent="-285750" algn="just">
              <a:lnSpc>
                <a:spcPct val="107000"/>
              </a:lnSpc>
              <a:spcAft>
                <a:spcPts val="800"/>
              </a:spcAft>
              <a:buFont typeface="Wingdings" panose="05000000000000000000" pitchFamily="2" charset="2"/>
              <a:buChar char="v"/>
            </a:pPr>
            <a:r>
              <a:rPr lang="en-IN" sz="2400" spc="5" dirty="0">
                <a:effectLst/>
                <a:latin typeface="Century" panose="02040604050505020304" pitchFamily="18" charset="0"/>
                <a:ea typeface="Calibri" panose="020F0502020204030204" pitchFamily="34" charset="0"/>
                <a:cs typeface="Open Sans" panose="020B0606030504020204" pitchFamily="34" charset="0"/>
              </a:rPr>
              <a:t>So, what is customer retention and why it is so important. Let’s know about it by analysing the problem.</a:t>
            </a:r>
            <a:endParaRPr lang="en-IN" sz="2400" dirty="0">
              <a:latin typeface="Century" panose="02040604050505020304" pitchFamily="18" charset="0"/>
            </a:endParaRPr>
          </a:p>
          <a:p>
            <a:endParaRPr lang="en-IN" dirty="0"/>
          </a:p>
        </p:txBody>
      </p:sp>
    </p:spTree>
    <p:extLst>
      <p:ext uri="{BB962C8B-B14F-4D97-AF65-F5344CB8AC3E}">
        <p14:creationId xmlns:p14="http://schemas.microsoft.com/office/powerpoint/2010/main" val="4109190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BDC82AA-E5FC-41FB-9C12-F1FA219D17D2}"/>
              </a:ext>
            </a:extLst>
          </p:cNvPr>
          <p:cNvSpPr/>
          <p:nvPr/>
        </p:nvSpPr>
        <p:spPr>
          <a:xfrm>
            <a:off x="1137523" y="2242791"/>
            <a:ext cx="2315185" cy="10797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900" b="1" dirty="0">
                <a:solidFill>
                  <a:schemeClr val="tx1"/>
                </a:solidFill>
                <a:latin typeface="Century" panose="02040604050505020304" pitchFamily="18" charset="0"/>
              </a:rPr>
              <a:t>Import Libraries</a:t>
            </a:r>
            <a:endParaRPr lang="en-IN" sz="1900" b="1" dirty="0">
              <a:solidFill>
                <a:schemeClr val="tx1"/>
              </a:solidFill>
              <a:latin typeface="Century" panose="02040604050505020304" pitchFamily="18" charset="0"/>
            </a:endParaRPr>
          </a:p>
        </p:txBody>
      </p:sp>
      <p:sp>
        <p:nvSpPr>
          <p:cNvPr id="19" name="Arrow: Right 18">
            <a:extLst>
              <a:ext uri="{FF2B5EF4-FFF2-40B4-BE49-F238E27FC236}">
                <a16:creationId xmlns:a16="http://schemas.microsoft.com/office/drawing/2014/main" id="{852C3C30-BEC0-4741-8AF6-524F1782F757}"/>
              </a:ext>
            </a:extLst>
          </p:cNvPr>
          <p:cNvSpPr/>
          <p:nvPr/>
        </p:nvSpPr>
        <p:spPr>
          <a:xfrm>
            <a:off x="3877248" y="2522101"/>
            <a:ext cx="904673"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dirty="0">
              <a:solidFill>
                <a:schemeClr val="tx1"/>
              </a:solidFill>
            </a:endParaRPr>
          </a:p>
        </p:txBody>
      </p:sp>
      <p:sp>
        <p:nvSpPr>
          <p:cNvPr id="20" name="Rectangle 19">
            <a:extLst>
              <a:ext uri="{FF2B5EF4-FFF2-40B4-BE49-F238E27FC236}">
                <a16:creationId xmlns:a16="http://schemas.microsoft.com/office/drawing/2014/main" id="{92F47EED-45E7-4573-B91D-AE60F62555B4}"/>
              </a:ext>
            </a:extLst>
          </p:cNvPr>
          <p:cNvSpPr/>
          <p:nvPr/>
        </p:nvSpPr>
        <p:spPr>
          <a:xfrm>
            <a:off x="5183482" y="2242791"/>
            <a:ext cx="2315185" cy="10797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900" b="1" dirty="0">
                <a:solidFill>
                  <a:schemeClr val="tx1"/>
                </a:solidFill>
                <a:latin typeface="Century" panose="02040604050505020304" pitchFamily="18" charset="0"/>
              </a:rPr>
              <a:t>Import Dataset</a:t>
            </a:r>
            <a:endParaRPr lang="en-IN" sz="1900" b="1" dirty="0">
              <a:solidFill>
                <a:schemeClr val="tx1"/>
              </a:solidFill>
              <a:latin typeface="Century" panose="02040604050505020304" pitchFamily="18" charset="0"/>
            </a:endParaRPr>
          </a:p>
        </p:txBody>
      </p:sp>
      <p:sp>
        <p:nvSpPr>
          <p:cNvPr id="21" name="Arrow: Right 20">
            <a:extLst>
              <a:ext uri="{FF2B5EF4-FFF2-40B4-BE49-F238E27FC236}">
                <a16:creationId xmlns:a16="http://schemas.microsoft.com/office/drawing/2014/main" id="{749574C8-5674-4EE6-981D-0E5C667F0BC9}"/>
              </a:ext>
            </a:extLst>
          </p:cNvPr>
          <p:cNvSpPr/>
          <p:nvPr/>
        </p:nvSpPr>
        <p:spPr>
          <a:xfrm>
            <a:off x="7747839" y="2520029"/>
            <a:ext cx="953309" cy="5252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dirty="0">
              <a:solidFill>
                <a:schemeClr val="tx1"/>
              </a:solidFill>
            </a:endParaRPr>
          </a:p>
        </p:txBody>
      </p:sp>
      <p:sp>
        <p:nvSpPr>
          <p:cNvPr id="22" name="Rectangle 21">
            <a:extLst>
              <a:ext uri="{FF2B5EF4-FFF2-40B4-BE49-F238E27FC236}">
                <a16:creationId xmlns:a16="http://schemas.microsoft.com/office/drawing/2014/main" id="{433CA3C1-8273-4C48-8B92-D8483F868E75}"/>
              </a:ext>
            </a:extLst>
          </p:cNvPr>
          <p:cNvSpPr/>
          <p:nvPr/>
        </p:nvSpPr>
        <p:spPr>
          <a:xfrm>
            <a:off x="8950320" y="2242791"/>
            <a:ext cx="2315186" cy="107976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900" b="1" dirty="0">
                <a:solidFill>
                  <a:schemeClr val="tx1"/>
                </a:solidFill>
                <a:latin typeface="Century" panose="02040604050505020304" pitchFamily="18" charset="0"/>
              </a:rPr>
              <a:t>Data Preprocessing</a:t>
            </a:r>
            <a:endParaRPr lang="en-IN" sz="1900" b="1" dirty="0">
              <a:solidFill>
                <a:schemeClr val="tx1"/>
              </a:solidFill>
              <a:latin typeface="Century" panose="02040604050505020304" pitchFamily="18" charset="0"/>
            </a:endParaRPr>
          </a:p>
        </p:txBody>
      </p:sp>
      <p:sp>
        <p:nvSpPr>
          <p:cNvPr id="23" name="Arrow: Down 22">
            <a:extLst>
              <a:ext uri="{FF2B5EF4-FFF2-40B4-BE49-F238E27FC236}">
                <a16:creationId xmlns:a16="http://schemas.microsoft.com/office/drawing/2014/main" id="{06B07ED1-BDC1-4977-B811-8979233ADB63}"/>
              </a:ext>
            </a:extLst>
          </p:cNvPr>
          <p:cNvSpPr/>
          <p:nvPr/>
        </p:nvSpPr>
        <p:spPr>
          <a:xfrm>
            <a:off x="9869586" y="3591046"/>
            <a:ext cx="476655" cy="8608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dirty="0">
              <a:solidFill>
                <a:schemeClr val="tx1"/>
              </a:solidFill>
            </a:endParaRPr>
          </a:p>
        </p:txBody>
      </p:sp>
      <p:sp>
        <p:nvSpPr>
          <p:cNvPr id="24" name="Rectangle 23">
            <a:extLst>
              <a:ext uri="{FF2B5EF4-FFF2-40B4-BE49-F238E27FC236}">
                <a16:creationId xmlns:a16="http://schemas.microsoft.com/office/drawing/2014/main" id="{559A62C6-0952-4D84-9F12-A97AB451CEC2}"/>
              </a:ext>
            </a:extLst>
          </p:cNvPr>
          <p:cNvSpPr/>
          <p:nvPr/>
        </p:nvSpPr>
        <p:spPr>
          <a:xfrm>
            <a:off x="8950321" y="4720430"/>
            <a:ext cx="2315186" cy="10797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900" b="1" dirty="0">
                <a:solidFill>
                  <a:schemeClr val="tx1"/>
                </a:solidFill>
                <a:latin typeface="Century" panose="02040604050505020304" pitchFamily="18" charset="0"/>
              </a:rPr>
              <a:t>Finding null values</a:t>
            </a:r>
            <a:endParaRPr lang="en-IN" sz="1900" b="1" dirty="0">
              <a:solidFill>
                <a:schemeClr val="tx1"/>
              </a:solidFill>
              <a:latin typeface="Century" panose="02040604050505020304" pitchFamily="18" charset="0"/>
            </a:endParaRPr>
          </a:p>
        </p:txBody>
      </p:sp>
      <p:sp>
        <p:nvSpPr>
          <p:cNvPr id="25" name="Arrow: Left 24">
            <a:extLst>
              <a:ext uri="{FF2B5EF4-FFF2-40B4-BE49-F238E27FC236}">
                <a16:creationId xmlns:a16="http://schemas.microsoft.com/office/drawing/2014/main" id="{2B98BD4B-CF00-4D1A-B24E-7D690AFF1532}"/>
              </a:ext>
            </a:extLst>
          </p:cNvPr>
          <p:cNvSpPr/>
          <p:nvPr/>
        </p:nvSpPr>
        <p:spPr>
          <a:xfrm>
            <a:off x="7747840" y="4976316"/>
            <a:ext cx="953309" cy="52529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dirty="0">
              <a:solidFill>
                <a:schemeClr val="tx1"/>
              </a:solidFill>
            </a:endParaRPr>
          </a:p>
        </p:txBody>
      </p:sp>
      <p:sp>
        <p:nvSpPr>
          <p:cNvPr id="26" name="Rectangle 25">
            <a:extLst>
              <a:ext uri="{FF2B5EF4-FFF2-40B4-BE49-F238E27FC236}">
                <a16:creationId xmlns:a16="http://schemas.microsoft.com/office/drawing/2014/main" id="{CA6B4555-6216-43FC-BAD3-05ABBF3AF341}"/>
              </a:ext>
            </a:extLst>
          </p:cNvPr>
          <p:cNvSpPr/>
          <p:nvPr/>
        </p:nvSpPr>
        <p:spPr>
          <a:xfrm>
            <a:off x="5183483" y="4720432"/>
            <a:ext cx="2315186" cy="107976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900" b="1" dirty="0">
                <a:solidFill>
                  <a:schemeClr val="tx1"/>
                </a:solidFill>
                <a:latin typeface="Century" panose="02040604050505020304" pitchFamily="18" charset="0"/>
              </a:rPr>
              <a:t>Visualization</a:t>
            </a:r>
          </a:p>
          <a:p>
            <a:pPr algn="ctr"/>
            <a:r>
              <a:rPr lang="en-US" sz="1900" b="1" dirty="0">
                <a:solidFill>
                  <a:schemeClr val="tx1"/>
                </a:solidFill>
                <a:latin typeface="Century" panose="02040604050505020304" pitchFamily="18" charset="0"/>
              </a:rPr>
              <a:t>(EDA)</a:t>
            </a:r>
            <a:endParaRPr lang="en-IN" sz="1900" b="1" dirty="0">
              <a:solidFill>
                <a:schemeClr val="tx1"/>
              </a:solidFill>
              <a:latin typeface="Century" panose="02040604050505020304" pitchFamily="18" charset="0"/>
            </a:endParaRPr>
          </a:p>
        </p:txBody>
      </p:sp>
      <p:sp>
        <p:nvSpPr>
          <p:cNvPr id="27" name="Arrow: Left 26">
            <a:extLst>
              <a:ext uri="{FF2B5EF4-FFF2-40B4-BE49-F238E27FC236}">
                <a16:creationId xmlns:a16="http://schemas.microsoft.com/office/drawing/2014/main" id="{C1A21C62-9300-4A93-B55F-556F63DC7CD3}"/>
              </a:ext>
            </a:extLst>
          </p:cNvPr>
          <p:cNvSpPr/>
          <p:nvPr/>
        </p:nvSpPr>
        <p:spPr>
          <a:xfrm>
            <a:off x="3877248" y="4978388"/>
            <a:ext cx="904673" cy="5232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dirty="0">
              <a:solidFill>
                <a:schemeClr val="tx1"/>
              </a:solidFill>
            </a:endParaRPr>
          </a:p>
        </p:txBody>
      </p:sp>
      <p:sp>
        <p:nvSpPr>
          <p:cNvPr id="28" name="Rectangle 27">
            <a:extLst>
              <a:ext uri="{FF2B5EF4-FFF2-40B4-BE49-F238E27FC236}">
                <a16:creationId xmlns:a16="http://schemas.microsoft.com/office/drawing/2014/main" id="{0A32FC0D-BC70-4744-8D49-CAE0CC2136BB}"/>
              </a:ext>
            </a:extLst>
          </p:cNvPr>
          <p:cNvSpPr/>
          <p:nvPr/>
        </p:nvSpPr>
        <p:spPr>
          <a:xfrm>
            <a:off x="1137523" y="4720430"/>
            <a:ext cx="2315185" cy="107976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900" b="1" dirty="0">
                <a:solidFill>
                  <a:schemeClr val="tx1"/>
                </a:solidFill>
                <a:latin typeface="Century" panose="02040604050505020304" pitchFamily="18" charset="0"/>
              </a:rPr>
              <a:t>Label Encoding &amp; Conclusion</a:t>
            </a:r>
            <a:endParaRPr lang="en-IN" sz="1900" b="1" dirty="0">
              <a:solidFill>
                <a:schemeClr val="tx1"/>
              </a:solidFill>
              <a:latin typeface="Century" panose="02040604050505020304" pitchFamily="18" charset="0"/>
            </a:endParaRPr>
          </a:p>
        </p:txBody>
      </p:sp>
      <p:sp>
        <p:nvSpPr>
          <p:cNvPr id="29" name="Title 1">
            <a:extLst>
              <a:ext uri="{FF2B5EF4-FFF2-40B4-BE49-F238E27FC236}">
                <a16:creationId xmlns:a16="http://schemas.microsoft.com/office/drawing/2014/main" id="{70C1FA0F-602A-3E51-4146-D0B751C9F7A0}"/>
              </a:ext>
            </a:extLst>
          </p:cNvPr>
          <p:cNvSpPr>
            <a:spLocks noGrp="1"/>
          </p:cNvSpPr>
          <p:nvPr>
            <p:ph type="title"/>
          </p:nvPr>
        </p:nvSpPr>
        <p:spPr>
          <a:xfrm>
            <a:off x="2895600" y="764373"/>
            <a:ext cx="8610600" cy="1293028"/>
          </a:xfrm>
        </p:spPr>
        <p:txBody>
          <a:bodyPr/>
          <a:lstStyle/>
          <a:p>
            <a:r>
              <a:rPr lang="en-US" sz="4000" b="1" dirty="0">
                <a:latin typeface="Century" panose="02040604050505020304" pitchFamily="18" charset="0"/>
              </a:rPr>
              <a:t>Data Analysis Steps Done</a:t>
            </a:r>
            <a:endParaRPr lang="en-IN" dirty="0"/>
          </a:p>
        </p:txBody>
      </p:sp>
    </p:spTree>
    <p:extLst>
      <p:ext uri="{BB962C8B-B14F-4D97-AF65-F5344CB8AC3E}">
        <p14:creationId xmlns:p14="http://schemas.microsoft.com/office/powerpoint/2010/main" val="3306817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5145E-F720-80D7-9C7E-F470F377D47C}"/>
              </a:ext>
            </a:extLst>
          </p:cNvPr>
          <p:cNvSpPr>
            <a:spLocks noGrp="1"/>
          </p:cNvSpPr>
          <p:nvPr>
            <p:ph type="title"/>
          </p:nvPr>
        </p:nvSpPr>
        <p:spPr>
          <a:xfrm>
            <a:off x="2052320" y="764373"/>
            <a:ext cx="9453880" cy="1293028"/>
          </a:xfrm>
        </p:spPr>
        <p:txBody>
          <a:bodyPr/>
          <a:lstStyle/>
          <a:p>
            <a:r>
              <a:rPr lang="en-US" dirty="0"/>
              <a:t>Exploratory Data Analysis (EDA)</a:t>
            </a:r>
            <a:endParaRPr lang="en-IN" dirty="0"/>
          </a:p>
        </p:txBody>
      </p:sp>
      <p:sp>
        <p:nvSpPr>
          <p:cNvPr id="4" name="Title 9">
            <a:extLst>
              <a:ext uri="{FF2B5EF4-FFF2-40B4-BE49-F238E27FC236}">
                <a16:creationId xmlns:a16="http://schemas.microsoft.com/office/drawing/2014/main" id="{D84D922E-49DA-C767-ABBE-966A9C0957C5}"/>
              </a:ext>
            </a:extLst>
          </p:cNvPr>
          <p:cNvSpPr>
            <a:spLocks noGrp="1"/>
          </p:cNvSpPr>
          <p:nvPr/>
        </p:nvSpPr>
        <p:spPr>
          <a:xfrm>
            <a:off x="1208403" y="824963"/>
            <a:ext cx="9763127" cy="1101674"/>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endParaRPr lang="en-US" dirty="0"/>
          </a:p>
        </p:txBody>
      </p:sp>
      <p:graphicFrame>
        <p:nvGraphicFramePr>
          <p:cNvPr id="17" name="Table 17">
            <a:extLst>
              <a:ext uri="{FF2B5EF4-FFF2-40B4-BE49-F238E27FC236}">
                <a16:creationId xmlns:a16="http://schemas.microsoft.com/office/drawing/2014/main" id="{233A9280-57FD-7BB7-13D1-D453224BC0D2}"/>
              </a:ext>
            </a:extLst>
          </p:cNvPr>
          <p:cNvGraphicFramePr>
            <a:graphicFrameLocks noGrp="1"/>
          </p:cNvGraphicFramePr>
          <p:nvPr>
            <p:ph idx="1"/>
            <p:extLst>
              <p:ext uri="{D42A27DB-BD31-4B8C-83A1-F6EECF244321}">
                <p14:modId xmlns:p14="http://schemas.microsoft.com/office/powerpoint/2010/main" val="4134089881"/>
              </p:ext>
            </p:extLst>
          </p:nvPr>
        </p:nvGraphicFramePr>
        <p:xfrm>
          <a:off x="685800" y="2316480"/>
          <a:ext cx="10820400" cy="3226446"/>
        </p:xfrm>
        <a:graphic>
          <a:graphicData uri="http://schemas.openxmlformats.org/drawingml/2006/table">
            <a:tbl>
              <a:tblPr firstRow="1" bandRow="1">
                <a:tableStyleId>{5FD0F851-EC5A-4D38-B0AD-8093EC10F338}</a:tableStyleId>
              </a:tblPr>
              <a:tblGrid>
                <a:gridCol w="2494280">
                  <a:extLst>
                    <a:ext uri="{9D8B030D-6E8A-4147-A177-3AD203B41FA5}">
                      <a16:colId xmlns:a16="http://schemas.microsoft.com/office/drawing/2014/main" val="1855390834"/>
                    </a:ext>
                  </a:extLst>
                </a:gridCol>
                <a:gridCol w="8326120">
                  <a:extLst>
                    <a:ext uri="{9D8B030D-6E8A-4147-A177-3AD203B41FA5}">
                      <a16:colId xmlns:a16="http://schemas.microsoft.com/office/drawing/2014/main" val="299953620"/>
                    </a:ext>
                  </a:extLst>
                </a:gridCol>
              </a:tblGrid>
              <a:tr h="6152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dirty="0">
                          <a:solidFill>
                            <a:schemeClr val="tx1">
                              <a:lumMod val="95000"/>
                            </a:schemeClr>
                          </a:solidFill>
                        </a:rPr>
                        <a:t>Requirements</a:t>
                      </a:r>
                      <a:endParaRPr lang="en-IN" sz="1900" dirty="0">
                        <a:solidFill>
                          <a:schemeClr val="tx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dirty="0">
                          <a:solidFill>
                            <a:schemeClr val="tx1">
                              <a:lumMod val="95000"/>
                            </a:schemeClr>
                          </a:solidFill>
                        </a:rPr>
                        <a:t>Tools  Used</a:t>
                      </a:r>
                      <a:endParaRPr lang="en-IN" sz="1900" dirty="0">
                        <a:solidFill>
                          <a:schemeClr val="tx1">
                            <a:lumMod val="95000"/>
                          </a:schemeClr>
                        </a:solidFill>
                      </a:endParaRPr>
                    </a:p>
                    <a:p>
                      <a:endParaRPr lang="en-IN" sz="1900" dirty="0">
                        <a:solidFill>
                          <a:schemeClr val="tx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4793165"/>
                  </a:ext>
                </a:extLst>
              </a:tr>
              <a:tr h="1016646">
                <a:tc>
                  <a:txBody>
                    <a:bodyPr/>
                    <a:lstStyle/>
                    <a:p>
                      <a:r>
                        <a:rPr lang="en-US" sz="1900" dirty="0">
                          <a:solidFill>
                            <a:schemeClr val="tx1">
                              <a:lumMod val="95000"/>
                            </a:schemeClr>
                          </a:solidFill>
                        </a:rPr>
                        <a:t>Software</a:t>
                      </a:r>
                      <a:endParaRPr lang="en-IN" sz="1900" dirty="0">
                        <a:solidFill>
                          <a:schemeClr val="tx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a:solidFill>
                            <a:schemeClr val="tx1">
                              <a:lumMod val="95000"/>
                            </a:schemeClr>
                          </a:solidFill>
                        </a:rPr>
                        <a:t>Programming language           : Python</a:t>
                      </a:r>
                    </a:p>
                    <a:p>
                      <a:r>
                        <a:rPr lang="en-IN" sz="1900" dirty="0">
                          <a:solidFill>
                            <a:schemeClr val="tx1">
                              <a:lumMod val="95000"/>
                            </a:schemeClr>
                          </a:solidFill>
                        </a:rPr>
                        <a:t>Distribution                                  : Anaconda Navigator</a:t>
                      </a:r>
                    </a:p>
                    <a:p>
                      <a:r>
                        <a:rPr lang="en-IN" sz="1900" dirty="0">
                          <a:solidFill>
                            <a:schemeClr val="tx1">
                              <a:lumMod val="95000"/>
                            </a:schemeClr>
                          </a:solidFill>
                        </a:rPr>
                        <a:t>Browser based language shell : </a:t>
                      </a:r>
                      <a:r>
                        <a:rPr lang="en-IN" sz="1900" dirty="0" err="1">
                          <a:solidFill>
                            <a:schemeClr val="tx1">
                              <a:lumMod val="95000"/>
                            </a:schemeClr>
                          </a:solidFill>
                        </a:rPr>
                        <a:t>Jupyter</a:t>
                      </a:r>
                      <a:r>
                        <a:rPr lang="en-IN" sz="1900" dirty="0">
                          <a:solidFill>
                            <a:schemeClr val="tx1">
                              <a:lumMod val="95000"/>
                            </a:schemeClr>
                          </a:solidFill>
                        </a:rPr>
                        <a:t> Notebook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122849"/>
                  </a:ext>
                </a:extLst>
              </a:tr>
              <a:tr h="14063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dirty="0">
                          <a:solidFill>
                            <a:schemeClr val="tx1">
                              <a:lumMod val="95000"/>
                            </a:schemeClr>
                          </a:solidFill>
                        </a:rPr>
                        <a:t>Libraries/Packages</a:t>
                      </a:r>
                      <a:endParaRPr lang="en-IN" sz="1900" dirty="0">
                        <a:solidFill>
                          <a:schemeClr val="tx1">
                            <a:lumMod val="95000"/>
                          </a:schemeClr>
                        </a:solidFill>
                      </a:endParaRPr>
                    </a:p>
                    <a:p>
                      <a:endParaRPr lang="en-IN" sz="1900" dirty="0">
                        <a:solidFill>
                          <a:schemeClr val="tx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a:solidFill>
                            <a:schemeClr val="tx1">
                              <a:lumMod val="95000"/>
                            </a:schemeClr>
                          </a:solidFill>
                        </a:rPr>
                        <a:t>Pandas</a:t>
                      </a:r>
                    </a:p>
                    <a:p>
                      <a:r>
                        <a:rPr lang="en-US" sz="1900" dirty="0">
                          <a:solidFill>
                            <a:schemeClr val="tx1">
                              <a:lumMod val="95000"/>
                            </a:schemeClr>
                          </a:solidFill>
                        </a:rPr>
                        <a:t>NumPy</a:t>
                      </a:r>
                    </a:p>
                    <a:p>
                      <a:r>
                        <a:rPr lang="en-US" sz="1900" dirty="0">
                          <a:solidFill>
                            <a:schemeClr val="tx1">
                              <a:lumMod val="95000"/>
                            </a:schemeClr>
                          </a:solidFill>
                        </a:rPr>
                        <a:t>matplotlib</a:t>
                      </a:r>
                    </a:p>
                    <a:p>
                      <a:r>
                        <a:rPr lang="en-US" sz="1900" dirty="0">
                          <a:solidFill>
                            <a:schemeClr val="tx1">
                              <a:lumMod val="95000"/>
                            </a:schemeClr>
                          </a:solidFill>
                        </a:rPr>
                        <a:t>seaborn</a:t>
                      </a:r>
                    </a:p>
                    <a:p>
                      <a:r>
                        <a:rPr lang="en-IN" sz="1900" b="0" i="0" kern="1200" dirty="0">
                          <a:solidFill>
                            <a:schemeClr val="tx1">
                              <a:lumMod val="95000"/>
                            </a:schemeClr>
                          </a:solidFill>
                          <a:effectLst/>
                          <a:latin typeface="+mn-lt"/>
                          <a:ea typeface="+mn-ea"/>
                          <a:cs typeface="+mn-cs"/>
                        </a:rPr>
                        <a:t>scikit-learn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8130095"/>
                  </a:ext>
                </a:extLst>
              </a:tr>
            </a:tbl>
          </a:graphicData>
        </a:graphic>
      </p:graphicFrame>
      <p:pic>
        <p:nvPicPr>
          <p:cNvPr id="18" name="Picture 17">
            <a:extLst>
              <a:ext uri="{FF2B5EF4-FFF2-40B4-BE49-F238E27FC236}">
                <a16:creationId xmlns:a16="http://schemas.microsoft.com/office/drawing/2014/main" id="{2EFF6FF3-6948-1465-BDEA-B904ADF56F60}"/>
              </a:ext>
            </a:extLst>
          </p:cNvPr>
          <p:cNvPicPr>
            <a:picLocks noChangeAspect="1"/>
          </p:cNvPicPr>
          <p:nvPr/>
        </p:nvPicPr>
        <p:blipFill>
          <a:blip r:embed="rId2"/>
          <a:stretch>
            <a:fillRect/>
          </a:stretch>
        </p:blipFill>
        <p:spPr>
          <a:xfrm>
            <a:off x="9613522" y="3167853"/>
            <a:ext cx="1603277" cy="522294"/>
          </a:xfrm>
          <a:prstGeom prst="rect">
            <a:avLst/>
          </a:prstGeom>
        </p:spPr>
      </p:pic>
      <p:pic>
        <p:nvPicPr>
          <p:cNvPr id="19" name="Picture 18">
            <a:extLst>
              <a:ext uri="{FF2B5EF4-FFF2-40B4-BE49-F238E27FC236}">
                <a16:creationId xmlns:a16="http://schemas.microsoft.com/office/drawing/2014/main" id="{F4FC91A9-085D-039D-90A1-B9C8008CE799}"/>
              </a:ext>
            </a:extLst>
          </p:cNvPr>
          <p:cNvPicPr>
            <a:picLocks noChangeAspect="1"/>
          </p:cNvPicPr>
          <p:nvPr/>
        </p:nvPicPr>
        <p:blipFill>
          <a:blip r:embed="rId3"/>
          <a:stretch>
            <a:fillRect/>
          </a:stretch>
        </p:blipFill>
        <p:spPr>
          <a:xfrm>
            <a:off x="5058092" y="4111583"/>
            <a:ext cx="1213114" cy="457200"/>
          </a:xfrm>
          <a:prstGeom prst="rect">
            <a:avLst/>
          </a:prstGeom>
        </p:spPr>
      </p:pic>
      <p:pic>
        <p:nvPicPr>
          <p:cNvPr id="20" name="Picture 19">
            <a:extLst>
              <a:ext uri="{FF2B5EF4-FFF2-40B4-BE49-F238E27FC236}">
                <a16:creationId xmlns:a16="http://schemas.microsoft.com/office/drawing/2014/main" id="{841C0D15-8635-0FD2-067C-B4411D944F1E}"/>
              </a:ext>
            </a:extLst>
          </p:cNvPr>
          <p:cNvPicPr>
            <a:picLocks noChangeAspect="1"/>
          </p:cNvPicPr>
          <p:nvPr/>
        </p:nvPicPr>
        <p:blipFill>
          <a:blip r:embed="rId4"/>
          <a:stretch>
            <a:fillRect/>
          </a:stretch>
        </p:blipFill>
        <p:spPr>
          <a:xfrm>
            <a:off x="5058092" y="4836070"/>
            <a:ext cx="1213114" cy="451434"/>
          </a:xfrm>
          <a:prstGeom prst="rect">
            <a:avLst/>
          </a:prstGeom>
        </p:spPr>
      </p:pic>
      <p:pic>
        <p:nvPicPr>
          <p:cNvPr id="21" name="Picture 20">
            <a:extLst>
              <a:ext uri="{FF2B5EF4-FFF2-40B4-BE49-F238E27FC236}">
                <a16:creationId xmlns:a16="http://schemas.microsoft.com/office/drawing/2014/main" id="{D7E53EBE-7378-6B5D-0FA3-552306CA7C65}"/>
              </a:ext>
            </a:extLst>
          </p:cNvPr>
          <p:cNvPicPr>
            <a:picLocks noChangeAspect="1"/>
          </p:cNvPicPr>
          <p:nvPr/>
        </p:nvPicPr>
        <p:blipFill>
          <a:blip r:embed="rId5"/>
          <a:stretch>
            <a:fillRect/>
          </a:stretch>
        </p:blipFill>
        <p:spPr>
          <a:xfrm>
            <a:off x="6663372" y="4117828"/>
            <a:ext cx="1828800" cy="450955"/>
          </a:xfrm>
          <a:prstGeom prst="rect">
            <a:avLst/>
          </a:prstGeom>
        </p:spPr>
      </p:pic>
      <p:pic>
        <p:nvPicPr>
          <p:cNvPr id="22" name="Picture 21">
            <a:extLst>
              <a:ext uri="{FF2B5EF4-FFF2-40B4-BE49-F238E27FC236}">
                <a16:creationId xmlns:a16="http://schemas.microsoft.com/office/drawing/2014/main" id="{F381A561-22A8-5506-27D3-381817214FD3}"/>
              </a:ext>
            </a:extLst>
          </p:cNvPr>
          <p:cNvPicPr>
            <a:picLocks noChangeAspect="1"/>
          </p:cNvPicPr>
          <p:nvPr/>
        </p:nvPicPr>
        <p:blipFill>
          <a:blip r:embed="rId6"/>
          <a:stretch>
            <a:fillRect/>
          </a:stretch>
        </p:blipFill>
        <p:spPr>
          <a:xfrm>
            <a:off x="6663372" y="4836549"/>
            <a:ext cx="1828800" cy="450955"/>
          </a:xfrm>
          <a:prstGeom prst="rect">
            <a:avLst/>
          </a:prstGeom>
        </p:spPr>
      </p:pic>
      <p:pic>
        <p:nvPicPr>
          <p:cNvPr id="23" name="Picture 22">
            <a:extLst>
              <a:ext uri="{FF2B5EF4-FFF2-40B4-BE49-F238E27FC236}">
                <a16:creationId xmlns:a16="http://schemas.microsoft.com/office/drawing/2014/main" id="{F6578C9E-D625-3324-074A-A6E6BE2BEE99}"/>
              </a:ext>
            </a:extLst>
          </p:cNvPr>
          <p:cNvPicPr>
            <a:picLocks noChangeAspect="1"/>
          </p:cNvPicPr>
          <p:nvPr/>
        </p:nvPicPr>
        <p:blipFill>
          <a:blip r:embed="rId7"/>
          <a:stretch>
            <a:fillRect/>
          </a:stretch>
        </p:blipFill>
        <p:spPr>
          <a:xfrm>
            <a:off x="9462292" y="4293543"/>
            <a:ext cx="1754507" cy="768244"/>
          </a:xfrm>
          <a:prstGeom prst="rect">
            <a:avLst/>
          </a:prstGeom>
        </p:spPr>
      </p:pic>
    </p:spTree>
    <p:extLst>
      <p:ext uri="{BB962C8B-B14F-4D97-AF65-F5344CB8AC3E}">
        <p14:creationId xmlns:p14="http://schemas.microsoft.com/office/powerpoint/2010/main" val="3109465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2">
            <a:extLst>
              <a:ext uri="{FF2B5EF4-FFF2-40B4-BE49-F238E27FC236}">
                <a16:creationId xmlns:a16="http://schemas.microsoft.com/office/drawing/2014/main" id="{D983F78A-B7E6-49BB-FE0A-307F9B7FA97F}"/>
              </a:ext>
            </a:extLst>
          </p:cNvPr>
          <p:cNvGraphicFramePr>
            <a:graphicFrameLocks noGrp="1"/>
          </p:cNvGraphicFramePr>
          <p:nvPr>
            <p:ph idx="1"/>
            <p:extLst>
              <p:ext uri="{D42A27DB-BD31-4B8C-83A1-F6EECF244321}">
                <p14:modId xmlns:p14="http://schemas.microsoft.com/office/powerpoint/2010/main" val="1242439963"/>
              </p:ext>
            </p:extLst>
          </p:nvPr>
        </p:nvGraphicFramePr>
        <p:xfrm>
          <a:off x="1041400" y="1416843"/>
          <a:ext cx="5410200" cy="402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ACB0CAE0-6F0C-994A-DD21-2A71449E8FAB}"/>
              </a:ext>
            </a:extLst>
          </p:cNvPr>
          <p:cNvSpPr txBox="1"/>
          <p:nvPr/>
        </p:nvSpPr>
        <p:spPr>
          <a:xfrm>
            <a:off x="5389880" y="1513840"/>
            <a:ext cx="6228080" cy="3477875"/>
          </a:xfrm>
          <a:prstGeom prst="rect">
            <a:avLst/>
          </a:prstGeom>
          <a:noFill/>
        </p:spPr>
        <p:txBody>
          <a:bodyPr wrap="square" rtlCol="0">
            <a:spAutoFit/>
          </a:bodyPr>
          <a:lstStyle/>
          <a:p>
            <a:pPr marL="285750" indent="-285750">
              <a:buFont typeface="Wingdings" panose="05000000000000000000" pitchFamily="2" charset="2"/>
              <a:buChar char="§"/>
            </a:pPr>
            <a:endParaRPr lang="en-US" sz="2000" cap="none" dirty="0">
              <a:latin typeface="Century" panose="02040604050505020304" pitchFamily="18" charset="0"/>
              <a:ea typeface="Cambria" panose="02040503050406030204" pitchFamily="18" charset="0"/>
            </a:endParaRPr>
          </a:p>
          <a:p>
            <a:pPr marL="285750" indent="-285750">
              <a:buFont typeface="Wingdings" panose="05000000000000000000" pitchFamily="2" charset="2"/>
              <a:buChar char="§"/>
            </a:pPr>
            <a:r>
              <a:rPr lang="en-US" sz="2000" cap="none" dirty="0">
                <a:latin typeface="Century" panose="02040604050505020304" pitchFamily="18" charset="0"/>
                <a:ea typeface="Cambria" panose="02040503050406030204" pitchFamily="18" charset="0"/>
              </a:rPr>
              <a:t>First I have imported the necessary libraries and loaded the entire dataset in our </a:t>
            </a:r>
            <a:r>
              <a:rPr lang="en-US" sz="2000" cap="none" dirty="0" err="1">
                <a:latin typeface="Century" panose="02040604050505020304" pitchFamily="18" charset="0"/>
                <a:ea typeface="Cambria" panose="02040503050406030204" pitchFamily="18" charset="0"/>
              </a:rPr>
              <a:t>Jupyter</a:t>
            </a:r>
            <a:r>
              <a:rPr lang="en-US" sz="2000" cap="none" dirty="0">
                <a:latin typeface="Century" panose="02040604050505020304" pitchFamily="18" charset="0"/>
                <a:ea typeface="Cambria" panose="02040503050406030204" pitchFamily="18" charset="0"/>
              </a:rPr>
              <a:t> Notebook and renamed the columns.</a:t>
            </a:r>
          </a:p>
          <a:p>
            <a:pPr marL="285750" indent="-285750">
              <a:buFont typeface="Wingdings" panose="05000000000000000000" pitchFamily="2" charset="2"/>
              <a:buChar char="§"/>
            </a:pPr>
            <a:r>
              <a:rPr lang="en-US" sz="2000" cap="none" dirty="0">
                <a:latin typeface="Century" panose="02040604050505020304" pitchFamily="18" charset="0"/>
                <a:ea typeface="Cambria" panose="02040503050406030204" pitchFamily="18" charset="0"/>
              </a:rPr>
              <a:t>Then checked the shape of </a:t>
            </a:r>
            <a:r>
              <a:rPr lang="en-US" sz="2000" dirty="0">
                <a:latin typeface="Century" panose="02040604050505020304" pitchFamily="18" charset="0"/>
                <a:ea typeface="Cambria" panose="02040503050406030204" pitchFamily="18" charset="0"/>
              </a:rPr>
              <a:t>our</a:t>
            </a:r>
            <a:r>
              <a:rPr lang="en-US" sz="2000" cap="none" dirty="0">
                <a:latin typeface="Century" panose="02040604050505020304" pitchFamily="18" charset="0"/>
                <a:ea typeface="Cambria" panose="02040503050406030204" pitchFamily="18" charset="0"/>
              </a:rPr>
              <a:t> dataset and found that we </a:t>
            </a:r>
            <a:r>
              <a:rPr lang="en-US" sz="2000" dirty="0">
                <a:latin typeface="Century" panose="02040604050505020304" pitchFamily="18" charset="0"/>
                <a:ea typeface="Cambria" panose="02040503050406030204" pitchFamily="18" charset="0"/>
              </a:rPr>
              <a:t>have a total of</a:t>
            </a:r>
            <a:r>
              <a:rPr lang="en-US" sz="2000" cap="none" dirty="0">
                <a:latin typeface="Century" panose="02040604050505020304" pitchFamily="18" charset="0"/>
                <a:ea typeface="Cambria" panose="02040503050406030204" pitchFamily="18" charset="0"/>
              </a:rPr>
              <a:t> 269 rows and 71 different columns.</a:t>
            </a:r>
          </a:p>
          <a:p>
            <a:pPr marL="285750" indent="-285750">
              <a:buFont typeface="Wingdings" panose="05000000000000000000" pitchFamily="2" charset="2"/>
              <a:buChar char="§"/>
            </a:pPr>
            <a:r>
              <a:rPr lang="en-US" sz="2000" cap="none" dirty="0">
                <a:latin typeface="Century" panose="02040604050505020304" pitchFamily="18" charset="0"/>
                <a:ea typeface="Cambria" panose="02040503050406030204" pitchFamily="18" charset="0"/>
              </a:rPr>
              <a:t>We don’t have any null values or missing values present in our dataset.</a:t>
            </a:r>
            <a:endParaRPr lang="en-IN" sz="2000" cap="none" dirty="0">
              <a:latin typeface="Century" panose="02040604050505020304" pitchFamily="18" charset="0"/>
              <a:ea typeface="Cambria" panose="02040503050406030204" pitchFamily="18" charset="0"/>
            </a:endParaRPr>
          </a:p>
          <a:p>
            <a:pPr marL="285750" indent="-285750">
              <a:buFont typeface="Wingdings" panose="05000000000000000000" pitchFamily="2" charset="2"/>
              <a:buChar char="§"/>
            </a:pPr>
            <a:r>
              <a:rPr lang="en-IN" sz="2000" dirty="0">
                <a:latin typeface="Century" panose="02040604050505020304" pitchFamily="18" charset="0"/>
                <a:ea typeface="Cambria" panose="02040503050406030204" pitchFamily="18" charset="0"/>
              </a:rPr>
              <a:t>Date set has 1 numerical column</a:t>
            </a:r>
            <a:r>
              <a:rPr lang="en-US" sz="2000" dirty="0">
                <a:latin typeface="Century" panose="02040604050505020304" pitchFamily="18" charset="0"/>
                <a:ea typeface="Cambria" panose="02040503050406030204" pitchFamily="18" charset="0"/>
              </a:rPr>
              <a:t> and 70 categorical columns</a:t>
            </a:r>
            <a:endParaRPr lang="en-IN" sz="2000" dirty="0">
              <a:latin typeface="Century" panose="02040604050505020304" pitchFamily="18" charset="0"/>
              <a:ea typeface="Cambria" panose="02040503050406030204" pitchFamily="18" charset="0"/>
            </a:endParaRPr>
          </a:p>
        </p:txBody>
      </p:sp>
    </p:spTree>
    <p:extLst>
      <p:ext uri="{BB962C8B-B14F-4D97-AF65-F5344CB8AC3E}">
        <p14:creationId xmlns:p14="http://schemas.microsoft.com/office/powerpoint/2010/main" val="277720632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114</TotalTime>
  <Words>1528</Words>
  <Application>Microsoft Office PowerPoint</Application>
  <PresentationFormat>Widescreen</PresentationFormat>
  <Paragraphs>123</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Vapor Trail</vt:lpstr>
      <vt:lpstr>Customer Retention</vt:lpstr>
      <vt:lpstr>PowerPoint Presentation</vt:lpstr>
      <vt:lpstr>INTRODUCTION</vt:lpstr>
      <vt:lpstr>PROBLEM STATEMENT</vt:lpstr>
      <vt:lpstr>PowerPoint Presentation</vt:lpstr>
      <vt:lpstr>Problem Understanding </vt:lpstr>
      <vt:lpstr>Data Analysis Steps Done</vt:lpstr>
      <vt:lpstr>Exploratory Data Analysis (EDA)</vt:lpstr>
      <vt:lpstr>PowerPoint Presentation</vt:lpstr>
      <vt:lpstr>PowerPoint Presentation</vt:lpstr>
      <vt:lpstr>Exploring Categorical Columns</vt:lpstr>
      <vt:lpstr>Data visualization</vt:lpstr>
      <vt:lpstr>PowerPoint Presentation</vt:lpstr>
      <vt:lpstr>plot for all the categorical parameters</vt:lpstr>
      <vt:lpstr>PowerPoint Presentation</vt:lpstr>
      <vt:lpstr>PowerPoint Presentation</vt:lpstr>
      <vt:lpstr>Conclusions :</vt:lpstr>
      <vt:lpstr>PowerPoint Presentation</vt:lpstr>
      <vt:lpstr>PowerPoint Presentation</vt:lpstr>
      <vt:lpstr>PowerPoint Presentation</vt:lpstr>
      <vt:lpstr>Observations on the basis of Customer's perception </vt:lpstr>
      <vt:lpstr>company name specific parameters </vt:lpstr>
      <vt:lpstr>PowerPoint Presentation</vt:lpstr>
      <vt:lpstr>PowerPoint Presentation</vt:lpstr>
      <vt:lpstr>PowerPoint Presentation</vt:lpstr>
      <vt:lpstr>PowerPoint Presentation</vt:lpstr>
      <vt:lpstr>PowerPoint Presentation</vt:lpstr>
      <vt:lpstr>PowerPoint Presentation</vt:lpstr>
      <vt:lpstr>Observations :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dc:title>
  <dc:creator>Sarika Thorat</dc:creator>
  <cp:lastModifiedBy>Sarika Thorat</cp:lastModifiedBy>
  <cp:revision>2</cp:revision>
  <dcterms:created xsi:type="dcterms:W3CDTF">2022-11-15T16:33:31Z</dcterms:created>
  <dcterms:modified xsi:type="dcterms:W3CDTF">2022-11-15T18:38:33Z</dcterms:modified>
</cp:coreProperties>
</file>