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8" r:id="rId3"/>
    <p:sldId id="267" r:id="rId4"/>
    <p:sldId id="266" r:id="rId5"/>
    <p:sldId id="265" r:id="rId6"/>
    <p:sldId id="264" r:id="rId7"/>
    <p:sldId id="287" r:id="rId8"/>
    <p:sldId id="286" r:id="rId9"/>
    <p:sldId id="285" r:id="rId10"/>
    <p:sldId id="284" r:id="rId11"/>
    <p:sldId id="283" r:id="rId12"/>
    <p:sldId id="282" r:id="rId13"/>
    <p:sldId id="281" r:id="rId14"/>
    <p:sldId id="280" r:id="rId15"/>
    <p:sldId id="279" r:id="rId16"/>
    <p:sldId id="278" r:id="rId17"/>
    <p:sldId id="277" r:id="rId18"/>
    <p:sldId id="276" r:id="rId19"/>
    <p:sldId id="275" r:id="rId20"/>
    <p:sldId id="274" r:id="rId21"/>
    <p:sldId id="273" r:id="rId22"/>
    <p:sldId id="272" r:id="rId23"/>
    <p:sldId id="288" r:id="rId24"/>
    <p:sldId id="271" r:id="rId25"/>
    <p:sldId id="270" r:id="rId26"/>
    <p:sldId id="289" r:id="rId27"/>
    <p:sldId id="269" r:id="rId28"/>
    <p:sldId id="263"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ka Thorat" userId="31229a150a432b7a" providerId="LiveId" clId="{0E84831A-6FFE-4878-9488-87CD542BBB04}"/>
    <pc:docChg chg="modSld">
      <pc:chgData name="Sarika Thorat" userId="31229a150a432b7a" providerId="LiveId" clId="{0E84831A-6FFE-4878-9488-87CD542BBB04}" dt="2023-02-23T17:25:30.676" v="0" actId="14100"/>
      <pc:docMkLst>
        <pc:docMk/>
      </pc:docMkLst>
      <pc:sldChg chg="modSp mod">
        <pc:chgData name="Sarika Thorat" userId="31229a150a432b7a" providerId="LiveId" clId="{0E84831A-6FFE-4878-9488-87CD542BBB04}" dt="2023-02-23T17:25:30.676" v="0" actId="14100"/>
        <pc:sldMkLst>
          <pc:docMk/>
          <pc:sldMk cId="901096772" sldId="282"/>
        </pc:sldMkLst>
        <pc:picChg chg="mod">
          <ac:chgData name="Sarika Thorat" userId="31229a150a432b7a" providerId="LiveId" clId="{0E84831A-6FFE-4878-9488-87CD542BBB04}" dt="2023-02-23T17:25:30.676" v="0" actId="14100"/>
          <ac:picMkLst>
            <pc:docMk/>
            <pc:sldMk cId="901096772" sldId="282"/>
            <ac:picMk id="6" creationId="{92CE390B-9973-7252-AD0B-0F53E1C18FD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6DC4AC-53D9-4C12-9B8B-788B503668A7}" type="datetimeFigureOut">
              <a:rPr lang="en-IN" smtClean="0"/>
              <a:t>20-02-2023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71955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63887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45978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6159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84754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6DC4AC-53D9-4C12-9B8B-788B503668A7}"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01986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6DC4AC-53D9-4C12-9B8B-788B503668A7}"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961172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32514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2733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DC4AC-53D9-4C12-9B8B-788B503668A7}"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74929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DC4AC-53D9-4C12-9B8B-788B503668A7}"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426030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6DC4AC-53D9-4C12-9B8B-788B503668A7}"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03784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6DC4AC-53D9-4C12-9B8B-788B503668A7}"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4237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6DC4AC-53D9-4C12-9B8B-788B503668A7}"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01284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DC4AC-53D9-4C12-9B8B-788B503668A7}"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197626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382770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6DC4AC-53D9-4C12-9B8B-788B503668A7}"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2918A-A5A1-4CB0-8CCE-59D1B843113E}" type="slidenum">
              <a:rPr lang="en-IN" smtClean="0"/>
              <a:t>‹#›</a:t>
            </a:fld>
            <a:endParaRPr lang="en-IN"/>
          </a:p>
        </p:txBody>
      </p:sp>
    </p:spTree>
    <p:extLst>
      <p:ext uri="{BB962C8B-B14F-4D97-AF65-F5344CB8AC3E}">
        <p14:creationId xmlns:p14="http://schemas.microsoft.com/office/powerpoint/2010/main" val="254661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6DC4AC-53D9-4C12-9B8B-788B503668A7}" type="datetimeFigureOut">
              <a:rPr lang="en-IN" smtClean="0"/>
              <a:t>20-02-2023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42918A-A5A1-4CB0-8CCE-59D1B843113E}" type="slidenum">
              <a:rPr lang="en-IN" smtClean="0"/>
              <a:t>‹#›</a:t>
            </a:fld>
            <a:endParaRPr lang="en-IN"/>
          </a:p>
        </p:txBody>
      </p:sp>
    </p:spTree>
    <p:extLst>
      <p:ext uri="{BB962C8B-B14F-4D97-AF65-F5344CB8AC3E}">
        <p14:creationId xmlns:p14="http://schemas.microsoft.com/office/powerpoint/2010/main" val="1141300997"/>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FBD414-04ED-AE86-54DC-0DBEEB13C45A}"/>
              </a:ext>
            </a:extLst>
          </p:cNvPr>
          <p:cNvSpPr>
            <a:spLocks noGrp="1"/>
          </p:cNvSpPr>
          <p:nvPr>
            <p:ph type="ctrTitle"/>
          </p:nvPr>
        </p:nvSpPr>
        <p:spPr>
          <a:xfrm>
            <a:off x="1678822" y="1194563"/>
            <a:ext cx="8471820" cy="1796715"/>
          </a:xfrm>
        </p:spPr>
        <p:txBody>
          <a:bodyPr>
            <a:normAutofit/>
          </a:bodyPr>
          <a:lstStyle/>
          <a:p>
            <a:r>
              <a:rPr lang="en-US" b="1" dirty="0">
                <a:solidFill>
                  <a:schemeClr val="bg1"/>
                </a:solidFill>
                <a:latin typeface="Candara Light" panose="020E0502030303020204" pitchFamily="34" charset="0"/>
              </a:rPr>
              <a:t>Micro Credit Defaulter Project Presentation</a:t>
            </a:r>
          </a:p>
        </p:txBody>
      </p:sp>
      <p:sp>
        <p:nvSpPr>
          <p:cNvPr id="5" name="Content Placeholder 2">
            <a:extLst>
              <a:ext uri="{FF2B5EF4-FFF2-40B4-BE49-F238E27FC236}">
                <a16:creationId xmlns:a16="http://schemas.microsoft.com/office/drawing/2014/main" id="{BF0D96C4-147F-311E-A133-A198DD680EFA}"/>
              </a:ext>
            </a:extLst>
          </p:cNvPr>
          <p:cNvSpPr>
            <a:spLocks noGrp="1"/>
          </p:cNvSpPr>
          <p:nvPr>
            <p:ph type="subTitle" idx="1"/>
          </p:nvPr>
        </p:nvSpPr>
        <p:spPr>
          <a:xfrm>
            <a:off x="6411687" y="4661950"/>
            <a:ext cx="3265714" cy="1001487"/>
          </a:xfrm>
        </p:spPr>
        <p:txBody>
          <a:bodyPr>
            <a:noAutofit/>
          </a:bodyPr>
          <a:lstStyle/>
          <a:p>
            <a:pPr algn="r"/>
            <a:r>
              <a:rPr lang="en-US" sz="2800" b="1" dirty="0">
                <a:solidFill>
                  <a:schemeClr val="bg1"/>
                </a:solidFill>
                <a:latin typeface="Candara Light" panose="020E0502030303020204" pitchFamily="34" charset="0"/>
              </a:rPr>
              <a:t>Submitted By</a:t>
            </a:r>
          </a:p>
          <a:p>
            <a:pPr algn="r"/>
            <a:r>
              <a:rPr lang="en-US" sz="2800" b="1" dirty="0">
                <a:solidFill>
                  <a:schemeClr val="bg1"/>
                </a:solidFill>
                <a:latin typeface="Candara Light" panose="020E0502030303020204" pitchFamily="34" charset="0"/>
              </a:rPr>
              <a:t>  Sarika Thorat</a:t>
            </a:r>
          </a:p>
        </p:txBody>
      </p:sp>
    </p:spTree>
    <p:extLst>
      <p:ext uri="{BB962C8B-B14F-4D97-AF65-F5344CB8AC3E}">
        <p14:creationId xmlns:p14="http://schemas.microsoft.com/office/powerpoint/2010/main" val="213385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96581B-1128-B81F-C11E-A3921E5BA942}"/>
              </a:ext>
            </a:extLst>
          </p:cNvPr>
          <p:cNvSpPr>
            <a:spLocks noGrp="1"/>
          </p:cNvSpPr>
          <p:nvPr>
            <p:ph type="title"/>
          </p:nvPr>
        </p:nvSpPr>
        <p:spPr>
          <a:xfrm>
            <a:off x="1531225" y="76200"/>
            <a:ext cx="9143538" cy="1066800"/>
          </a:xfrm>
        </p:spPr>
        <p:txBody>
          <a:bodyPr>
            <a:normAutofit/>
          </a:bodyPr>
          <a:lstStyle/>
          <a:p>
            <a:pPr algn="ctr"/>
            <a:r>
              <a:rPr lang="en-US" sz="4000" b="1" dirty="0">
                <a:solidFill>
                  <a:schemeClr val="bg1"/>
                </a:solidFill>
                <a:latin typeface="Candara Light" panose="020E0502030303020204" pitchFamily="34" charset="0"/>
              </a:rPr>
              <a:t>Data Description</a:t>
            </a:r>
          </a:p>
        </p:txBody>
      </p:sp>
      <p:sp>
        <p:nvSpPr>
          <p:cNvPr id="3" name="Content Placeholder 1">
            <a:extLst>
              <a:ext uri="{FF2B5EF4-FFF2-40B4-BE49-F238E27FC236}">
                <a16:creationId xmlns:a16="http://schemas.microsoft.com/office/drawing/2014/main" id="{8514FF3E-210E-BDC3-FF2A-2DC21098E1A7}"/>
              </a:ext>
            </a:extLst>
          </p:cNvPr>
          <p:cNvSpPr>
            <a:spLocks noGrp="1"/>
          </p:cNvSpPr>
          <p:nvPr>
            <p:ph idx="1"/>
          </p:nvPr>
        </p:nvSpPr>
        <p:spPr>
          <a:xfrm>
            <a:off x="654694" y="979714"/>
            <a:ext cx="10896600" cy="3697465"/>
          </a:xfrm>
        </p:spPr>
        <p:txBody>
          <a:bodyPr numCol="2">
            <a:noAutofit/>
          </a:bodyPr>
          <a:lstStyle/>
          <a:p>
            <a:pPr lvl="1">
              <a:buFont typeface="Arial" panose="020B0604020202020204" pitchFamily="34" charset="0"/>
              <a:buChar char="•"/>
            </a:pPr>
            <a:r>
              <a:rPr lang="en-US" b="1" i="0" dirty="0">
                <a:solidFill>
                  <a:schemeClr val="bg1"/>
                </a:solidFill>
                <a:effectLst/>
                <a:latin typeface="Candara Light" panose="020E0502030303020204" pitchFamily="34" charset="0"/>
              </a:rPr>
              <a:t>fr_da_rech90 : Frequency of data account recharged in last 90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cnt_loans30 : Number of loans taken by user in last 30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amnt_loans30 : Total amount of loans taken by user in last 30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maxamnt_loans30 : Maximum amount of loan taken by the user in last 30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medianamnt_loans30: Median of amounts of loan taken by the user in last 30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cnt_loans90 : Number of loans taken by user in last 90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amnt_loans90 : Total amount of loans taken by user in last 90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maxamnt_loans90 : Maximum amount of loan taken by the user in last 90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medianamnt_loans90: Median of amounts of loan taken by the user in last 90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payback30 : Average payback time in days over last 30 days</a:t>
            </a:r>
          </a:p>
          <a:p>
            <a:pPr lvl="1">
              <a:buFont typeface="Arial" panose="020B0604020202020204" pitchFamily="34" charset="0"/>
              <a:buChar char="•"/>
            </a:pPr>
            <a:r>
              <a:rPr lang="en-US" b="1" i="0" dirty="0">
                <a:solidFill>
                  <a:schemeClr val="bg1"/>
                </a:solidFill>
                <a:effectLst/>
                <a:latin typeface="Candara Light" panose="020E0502030303020204" pitchFamily="34" charset="0"/>
              </a:rPr>
              <a:t>payback90 : Average payback time in days over last 90 days</a:t>
            </a:r>
          </a:p>
          <a:p>
            <a:pPr lvl="1">
              <a:buFont typeface="Arial" panose="020B0604020202020204" pitchFamily="34" charset="0"/>
              <a:buChar char="•"/>
            </a:pPr>
            <a:r>
              <a:rPr lang="en-US" b="1" i="0" dirty="0" err="1">
                <a:solidFill>
                  <a:schemeClr val="bg1"/>
                </a:solidFill>
                <a:effectLst/>
                <a:latin typeface="Candara Light" panose="020E0502030303020204" pitchFamily="34" charset="0"/>
              </a:rPr>
              <a:t>pcircle</a:t>
            </a:r>
            <a:r>
              <a:rPr lang="en-US" b="1" i="0" dirty="0">
                <a:solidFill>
                  <a:schemeClr val="bg1"/>
                </a:solidFill>
                <a:effectLst/>
                <a:latin typeface="Candara Light" panose="020E0502030303020204" pitchFamily="34" charset="0"/>
              </a:rPr>
              <a:t> : Telecom circle</a:t>
            </a:r>
          </a:p>
          <a:p>
            <a:pPr lvl="1">
              <a:buFont typeface="Arial" panose="020B0604020202020204" pitchFamily="34" charset="0"/>
              <a:buChar char="•"/>
            </a:pPr>
            <a:r>
              <a:rPr lang="en-US" b="1" i="0" dirty="0" err="1">
                <a:solidFill>
                  <a:schemeClr val="bg1"/>
                </a:solidFill>
                <a:effectLst/>
                <a:latin typeface="Candara Light" panose="020E0502030303020204" pitchFamily="34" charset="0"/>
              </a:rPr>
              <a:t>pdate</a:t>
            </a:r>
            <a:r>
              <a:rPr lang="en-US" b="1" i="0" dirty="0">
                <a:solidFill>
                  <a:schemeClr val="bg1"/>
                </a:solidFill>
                <a:effectLst/>
                <a:latin typeface="Candara Light" panose="020E0502030303020204" pitchFamily="34" charset="0"/>
              </a:rPr>
              <a:t> : Date</a:t>
            </a:r>
          </a:p>
        </p:txBody>
      </p:sp>
      <p:sp>
        <p:nvSpPr>
          <p:cNvPr id="4" name="Text Placeholder 7">
            <a:extLst>
              <a:ext uri="{FF2B5EF4-FFF2-40B4-BE49-F238E27FC236}">
                <a16:creationId xmlns:a16="http://schemas.microsoft.com/office/drawing/2014/main" id="{667125AB-222A-6ABA-D156-96A367228BD8}"/>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9790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DFABFF0B-69C0-DC87-90F5-18CBA314FF11}"/>
              </a:ext>
            </a:extLst>
          </p:cNvPr>
          <p:cNvSpPr>
            <a:spLocks noGrp="1"/>
          </p:cNvSpPr>
          <p:nvPr>
            <p:ph type="title"/>
          </p:nvPr>
        </p:nvSpPr>
        <p:spPr>
          <a:xfrm>
            <a:off x="1524231" y="457200"/>
            <a:ext cx="9143538" cy="1066800"/>
          </a:xfrm>
        </p:spPr>
        <p:txBody>
          <a:bodyPr>
            <a:normAutofit/>
          </a:bodyPr>
          <a:lstStyle/>
          <a:p>
            <a:pPr algn="ctr"/>
            <a:r>
              <a:rPr lang="en-US" sz="4000" b="1" dirty="0">
                <a:solidFill>
                  <a:schemeClr val="bg1"/>
                </a:solidFill>
                <a:latin typeface="Candara Light" panose="020E0502030303020204" pitchFamily="34" charset="0"/>
              </a:rPr>
              <a:t>Exploratory Data Analysis</a:t>
            </a:r>
          </a:p>
        </p:txBody>
      </p:sp>
      <p:graphicFrame>
        <p:nvGraphicFramePr>
          <p:cNvPr id="3" name="Content Placeholder 2">
            <a:extLst>
              <a:ext uri="{FF2B5EF4-FFF2-40B4-BE49-F238E27FC236}">
                <a16:creationId xmlns:a16="http://schemas.microsoft.com/office/drawing/2014/main" id="{AB2F2169-70CF-E035-F407-E04882F67985}"/>
              </a:ext>
            </a:extLst>
          </p:cNvPr>
          <p:cNvGraphicFramePr>
            <a:graphicFrameLocks noGrp="1"/>
          </p:cNvGraphicFramePr>
          <p:nvPr>
            <p:ph idx="1"/>
            <p:extLst>
              <p:ext uri="{D42A27DB-BD31-4B8C-83A1-F6EECF244321}">
                <p14:modId xmlns:p14="http://schemas.microsoft.com/office/powerpoint/2010/main" val="1882297107"/>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5992BF-3D2C-BD4A-572E-84C16C98733C}"/>
              </a:ext>
            </a:extLst>
          </p:cNvPr>
          <p:cNvSpPr txBox="1"/>
          <p:nvPr/>
        </p:nvSpPr>
        <p:spPr>
          <a:xfrm>
            <a:off x="1175656" y="1909012"/>
            <a:ext cx="6366555" cy="4093428"/>
          </a:xfrm>
          <a:prstGeom prst="rect">
            <a:avLst/>
          </a:prstGeom>
          <a:noFill/>
          <a:ln>
            <a:noFill/>
          </a:ln>
        </p:spPr>
        <p:txBody>
          <a:bodyPr wrap="square">
            <a:spAutoFit/>
          </a:bodyPr>
          <a:lstStyle/>
          <a:p>
            <a:pPr marL="285750" indent="-285750">
              <a:buFont typeface="Wingdings" panose="05000000000000000000" pitchFamily="2" charset="2"/>
              <a:buChar char="§"/>
            </a:pPr>
            <a:r>
              <a:rPr lang="en-US" sz="2000" b="1" cap="none" dirty="0">
                <a:solidFill>
                  <a:schemeClr val="bg1"/>
                </a:solidFill>
                <a:latin typeface="Candara Light" panose="020E0502030303020204" pitchFamily="34" charset="0"/>
                <a:ea typeface="Cambria" panose="02040503050406030204" pitchFamily="18" charset="0"/>
              </a:rPr>
              <a:t>First I have imported the necessary libraries and loaded the entire dataset in our Jupyter Notebook and renamed the project file.</a:t>
            </a:r>
          </a:p>
          <a:p>
            <a:pPr marL="285750" indent="-285750">
              <a:buFont typeface="Wingdings" panose="05000000000000000000" pitchFamily="2" charset="2"/>
              <a:buChar char="§"/>
            </a:pPr>
            <a:r>
              <a:rPr lang="en-US" sz="2000" b="1" cap="none" dirty="0">
                <a:solidFill>
                  <a:schemeClr val="bg1"/>
                </a:solidFill>
                <a:latin typeface="Candara Light" panose="020E0502030303020204" pitchFamily="34" charset="0"/>
                <a:ea typeface="Cambria" panose="02040503050406030204" pitchFamily="18" charset="0"/>
              </a:rPr>
              <a:t>Then I checked the shape of </a:t>
            </a:r>
            <a:r>
              <a:rPr lang="en-US" sz="2000" b="1" dirty="0">
                <a:solidFill>
                  <a:schemeClr val="bg1"/>
                </a:solidFill>
                <a:latin typeface="Candara Light" panose="020E0502030303020204" pitchFamily="34" charset="0"/>
                <a:ea typeface="Cambria" panose="02040503050406030204" pitchFamily="18" charset="0"/>
              </a:rPr>
              <a:t>our</a:t>
            </a:r>
            <a:r>
              <a:rPr lang="en-US" sz="2000" b="1" cap="none" dirty="0">
                <a:solidFill>
                  <a:schemeClr val="bg1"/>
                </a:solidFill>
                <a:latin typeface="Candara Light" panose="020E0502030303020204" pitchFamily="34" charset="0"/>
                <a:ea typeface="Cambria" panose="02040503050406030204" pitchFamily="18" charset="0"/>
              </a:rPr>
              <a:t> dataset and found that we </a:t>
            </a:r>
            <a:r>
              <a:rPr lang="en-US" sz="2000" b="1" dirty="0">
                <a:solidFill>
                  <a:schemeClr val="bg1"/>
                </a:solidFill>
                <a:latin typeface="Candara Light" panose="020E0502030303020204" pitchFamily="34" charset="0"/>
                <a:ea typeface="Cambria" panose="02040503050406030204" pitchFamily="18" charset="0"/>
              </a:rPr>
              <a:t>have a total of</a:t>
            </a:r>
            <a:r>
              <a:rPr lang="en-US" sz="2000" b="1" cap="none" dirty="0">
                <a:solidFill>
                  <a:schemeClr val="bg1"/>
                </a:solidFill>
                <a:latin typeface="Candara Light" panose="020E0502030303020204" pitchFamily="34" charset="0"/>
                <a:ea typeface="Cambria" panose="02040503050406030204" pitchFamily="18" charset="0"/>
              </a:rPr>
              <a:t> 2,09,593 rows and </a:t>
            </a:r>
            <a:r>
              <a:rPr lang="en-US" sz="2000" b="1" dirty="0">
                <a:solidFill>
                  <a:schemeClr val="bg1"/>
                </a:solidFill>
                <a:latin typeface="Candara Light" panose="020E0502030303020204" pitchFamily="34" charset="0"/>
                <a:ea typeface="Cambria" panose="02040503050406030204" pitchFamily="18" charset="0"/>
              </a:rPr>
              <a:t>37</a:t>
            </a:r>
            <a:r>
              <a:rPr lang="en-US" sz="2000" b="1" cap="none" dirty="0">
                <a:solidFill>
                  <a:schemeClr val="bg1"/>
                </a:solidFill>
                <a:latin typeface="Candara Light" panose="020E0502030303020204" pitchFamily="34" charset="0"/>
                <a:ea typeface="Cambria" panose="02040503050406030204" pitchFamily="18" charset="0"/>
              </a:rPr>
              <a:t> different columns.</a:t>
            </a:r>
          </a:p>
          <a:p>
            <a:pPr marL="285750" indent="-285750">
              <a:buFont typeface="Wingdings" panose="05000000000000000000" pitchFamily="2" charset="2"/>
              <a:buChar char="§"/>
            </a:pPr>
            <a:r>
              <a:rPr lang="en-US" sz="2000" b="1" cap="none" dirty="0">
                <a:solidFill>
                  <a:schemeClr val="bg1"/>
                </a:solidFill>
                <a:latin typeface="Candara Light" panose="020E0502030303020204" pitchFamily="34" charset="0"/>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sz="2000" b="1" dirty="0">
                <a:solidFill>
                  <a:schemeClr val="bg1"/>
                </a:solidFill>
                <a:latin typeface="Candara Light" panose="020E0502030303020204" pitchFamily="34" charset="0"/>
                <a:ea typeface="Cambria" panose="02040503050406030204" pitchFamily="18" charset="0"/>
              </a:rPr>
              <a:t>There was only one duplicate row/record in our dataset and I removed it from our dataset.</a:t>
            </a:r>
            <a:endParaRPr lang="en-US" sz="2000" b="1" cap="none" dirty="0">
              <a:solidFill>
                <a:schemeClr val="bg1"/>
              </a:solidFill>
              <a:latin typeface="Candara Light" panose="020E0502030303020204" pitchFamily="34" charset="0"/>
              <a:ea typeface="Cambria" panose="02040503050406030204" pitchFamily="18" charset="0"/>
            </a:endParaRPr>
          </a:p>
          <a:p>
            <a:pPr marL="285750" indent="-285750">
              <a:buFont typeface="Wingdings" panose="05000000000000000000" pitchFamily="2" charset="2"/>
              <a:buChar char="§"/>
            </a:pPr>
            <a:r>
              <a:rPr lang="en-US" sz="2000" b="1" cap="none" dirty="0">
                <a:solidFill>
                  <a:schemeClr val="bg1"/>
                </a:solidFill>
                <a:latin typeface="Candara Light" panose="020E0502030303020204" pitchFamily="34" charset="0"/>
                <a:ea typeface="Cambria" panose="02040503050406030204" pitchFamily="18" charset="0"/>
              </a:rPr>
              <a:t>By checking the data types </a:t>
            </a:r>
            <a:r>
              <a:rPr lang="en-US" sz="2000" b="1" dirty="0">
                <a:solidFill>
                  <a:schemeClr val="bg1"/>
                </a:solidFill>
                <a:latin typeface="Candara Light" panose="020E0502030303020204" pitchFamily="34" charset="0"/>
                <a:ea typeface="Cambria" panose="02040503050406030204" pitchFamily="18" charset="0"/>
              </a:rPr>
              <a:t>I</a:t>
            </a:r>
            <a:r>
              <a:rPr lang="en-US" sz="2000" b="1" cap="none" dirty="0">
                <a:solidFill>
                  <a:schemeClr val="bg1"/>
                </a:solidFill>
                <a:latin typeface="Candara Light" panose="020E0502030303020204" pitchFamily="34" charset="0"/>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6373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787B-2E41-938E-C7BD-977BB8767A76}"/>
              </a:ext>
            </a:extLst>
          </p:cNvPr>
          <p:cNvSpPr>
            <a:spLocks noGrp="1"/>
          </p:cNvSpPr>
          <p:nvPr>
            <p:ph type="title"/>
          </p:nvPr>
        </p:nvSpPr>
        <p:spPr>
          <a:xfrm>
            <a:off x="8847041" y="1371600"/>
            <a:ext cx="3124200" cy="2057400"/>
          </a:xfrm>
        </p:spPr>
        <p:txBody>
          <a:bodyPr>
            <a:normAutofit/>
          </a:bodyPr>
          <a:lstStyle/>
          <a:p>
            <a:r>
              <a:rPr lang="en-US" sz="4000" b="1" dirty="0">
                <a:solidFill>
                  <a:schemeClr val="bg1"/>
                </a:solidFill>
                <a:latin typeface="Candara Light" panose="020E0502030303020204" pitchFamily="34" charset="0"/>
              </a:rPr>
              <a:t>Describe</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577D37DC-3246-9F0E-3F91-C2D3D94CC1BF}"/>
              </a:ext>
            </a:extLst>
          </p:cNvPr>
          <p:cNvSpPr txBox="1">
            <a:spLocks/>
          </p:cNvSpPr>
          <p:nvPr/>
        </p:nvSpPr>
        <p:spPr>
          <a:xfrm>
            <a:off x="8847041" y="3112623"/>
            <a:ext cx="2821964"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Here we see a statistical  representation of the all the numeric data columns.</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92CE390B-9973-7252-AD0B-0F53E1C1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29" y="357242"/>
            <a:ext cx="7361324" cy="6105814"/>
          </a:xfrm>
          <a:prstGeom prst="rect">
            <a:avLst/>
          </a:prstGeom>
        </p:spPr>
      </p:pic>
    </p:spTree>
    <p:extLst>
      <p:ext uri="{BB962C8B-B14F-4D97-AF65-F5344CB8AC3E}">
        <p14:creationId xmlns:p14="http://schemas.microsoft.com/office/powerpoint/2010/main" val="90109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E516-A755-2068-46D0-1C97DA8CDD46}"/>
              </a:ext>
            </a:extLst>
          </p:cNvPr>
          <p:cNvSpPr>
            <a:spLocks noGrp="1"/>
          </p:cNvSpPr>
          <p:nvPr>
            <p:ph type="title"/>
          </p:nvPr>
        </p:nvSpPr>
        <p:spPr>
          <a:xfrm>
            <a:off x="6379029" y="987225"/>
            <a:ext cx="5105400" cy="2057400"/>
          </a:xfrm>
        </p:spPr>
        <p:txBody>
          <a:bodyPr>
            <a:normAutofit/>
          </a:bodyPr>
          <a:lstStyle/>
          <a:p>
            <a:r>
              <a:rPr lang="en-US" sz="4000" b="1" dirty="0">
                <a:solidFill>
                  <a:schemeClr val="bg1"/>
                </a:solidFill>
                <a:latin typeface="Candara Light" panose="020E0502030303020204" pitchFamily="34" charset="0"/>
              </a:rPr>
              <a:t>Univariate Analysis</a:t>
            </a:r>
            <a:endParaRPr lang="en-IN" sz="4000" b="1" dirty="0">
              <a:solidFill>
                <a:schemeClr val="bg1"/>
              </a:solidFill>
              <a:latin typeface="Candara Light" panose="020E0502030303020204" pitchFamily="34" charset="0"/>
            </a:endParaRPr>
          </a:p>
        </p:txBody>
      </p:sp>
      <p:sp>
        <p:nvSpPr>
          <p:cNvPr id="3" name="Text Placeholder 3">
            <a:extLst>
              <a:ext uri="{FF2B5EF4-FFF2-40B4-BE49-F238E27FC236}">
                <a16:creationId xmlns:a16="http://schemas.microsoft.com/office/drawing/2014/main" id="{C2CE8C9D-2D0E-0A7D-5D02-9F0D9EAAAB99}"/>
              </a:ext>
            </a:extLst>
          </p:cNvPr>
          <p:cNvSpPr txBox="1">
            <a:spLocks/>
          </p:cNvSpPr>
          <p:nvPr/>
        </p:nvSpPr>
        <p:spPr>
          <a:xfrm>
            <a:off x="6495068" y="2780907"/>
            <a:ext cx="4779389" cy="2455104"/>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6" name="Picture 5">
            <a:extLst>
              <a:ext uri="{FF2B5EF4-FFF2-40B4-BE49-F238E27FC236}">
                <a16:creationId xmlns:a16="http://schemas.microsoft.com/office/drawing/2014/main" id="{023E68FE-ACB2-3DF9-98D5-64122189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928" y="987225"/>
            <a:ext cx="4268072" cy="4667891"/>
          </a:xfrm>
          <a:prstGeom prst="rect">
            <a:avLst/>
          </a:prstGeom>
        </p:spPr>
      </p:pic>
    </p:spTree>
    <p:extLst>
      <p:ext uri="{BB962C8B-B14F-4D97-AF65-F5344CB8AC3E}">
        <p14:creationId xmlns:p14="http://schemas.microsoft.com/office/powerpoint/2010/main" val="7444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A6D5-652D-A702-3937-AE6FE4CF8DAE}"/>
              </a:ext>
            </a:extLst>
          </p:cNvPr>
          <p:cNvSpPr>
            <a:spLocks noGrp="1"/>
          </p:cNvSpPr>
          <p:nvPr>
            <p:ph type="title"/>
          </p:nvPr>
        </p:nvSpPr>
        <p:spPr>
          <a:xfrm>
            <a:off x="7292305" y="1126503"/>
            <a:ext cx="4702628" cy="2057400"/>
          </a:xfrm>
        </p:spPr>
        <p:txBody>
          <a:bodyPr>
            <a:normAutofit/>
          </a:bodyPr>
          <a:lstStyle/>
          <a:p>
            <a:r>
              <a:rPr lang="en-US" sz="4000" b="1" dirty="0">
                <a:solidFill>
                  <a:schemeClr val="bg1"/>
                </a:solidFill>
                <a:latin typeface="Candara Light" panose="020E0502030303020204" pitchFamily="34" charset="0"/>
              </a:rPr>
              <a:t>Bivariate Analysis</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C47BD1A8-20E3-B693-64FF-59848B4F792E}"/>
              </a:ext>
            </a:extLst>
          </p:cNvPr>
          <p:cNvSpPr txBox="1">
            <a:spLocks/>
          </p:cNvSpPr>
          <p:nvPr/>
        </p:nvSpPr>
        <p:spPr>
          <a:xfrm>
            <a:off x="7739404" y="2816147"/>
            <a:ext cx="3808429" cy="1603453"/>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With the help of Bar Plot we are able to see the success and failure label data for the columns basically the feature data.</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C10BA3D9-E619-AA7E-F4E6-A2951FDB8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460730"/>
            <a:ext cx="5821949" cy="5535293"/>
          </a:xfrm>
          <a:prstGeom prst="rect">
            <a:avLst/>
          </a:prstGeom>
        </p:spPr>
      </p:pic>
    </p:spTree>
    <p:extLst>
      <p:ext uri="{BB962C8B-B14F-4D97-AF65-F5344CB8AC3E}">
        <p14:creationId xmlns:p14="http://schemas.microsoft.com/office/powerpoint/2010/main" val="103329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B7E5-5303-4509-3190-3DD19ECD2D6F}"/>
              </a:ext>
            </a:extLst>
          </p:cNvPr>
          <p:cNvSpPr>
            <a:spLocks noGrp="1"/>
          </p:cNvSpPr>
          <p:nvPr>
            <p:ph type="title"/>
          </p:nvPr>
        </p:nvSpPr>
        <p:spPr>
          <a:xfrm>
            <a:off x="7554686" y="1183064"/>
            <a:ext cx="4637314" cy="2057400"/>
          </a:xfrm>
        </p:spPr>
        <p:txBody>
          <a:bodyPr>
            <a:normAutofit/>
          </a:bodyPr>
          <a:lstStyle/>
          <a:p>
            <a:r>
              <a:rPr lang="en-US" sz="4000" b="1" dirty="0">
                <a:solidFill>
                  <a:schemeClr val="bg1"/>
                </a:solidFill>
                <a:latin typeface="Candara Light" panose="020E0502030303020204" pitchFamily="34" charset="0"/>
              </a:rPr>
              <a:t>Bivariate Analysis</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DB626310-8DAF-3182-6B72-839643CA9EFC}"/>
              </a:ext>
            </a:extLst>
          </p:cNvPr>
          <p:cNvSpPr txBox="1">
            <a:spLocks/>
          </p:cNvSpPr>
          <p:nvPr/>
        </p:nvSpPr>
        <p:spPr>
          <a:xfrm>
            <a:off x="7726719" y="2988298"/>
            <a:ext cx="4084267" cy="1246245"/>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Using the line plots I checked the object data type for date and mobile number data present in our dataset.</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A46DE358-23E4-7A5B-7CE8-8CCEA09E9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170" y="778569"/>
            <a:ext cx="6052459" cy="5395988"/>
          </a:xfrm>
          <a:prstGeom prst="rect">
            <a:avLst/>
          </a:prstGeom>
        </p:spPr>
      </p:pic>
    </p:spTree>
    <p:extLst>
      <p:ext uri="{BB962C8B-B14F-4D97-AF65-F5344CB8AC3E}">
        <p14:creationId xmlns:p14="http://schemas.microsoft.com/office/powerpoint/2010/main" val="426589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650F-2453-890A-104D-227F915F6DAC}"/>
              </a:ext>
            </a:extLst>
          </p:cNvPr>
          <p:cNvSpPr>
            <a:spLocks noGrp="1"/>
          </p:cNvSpPr>
          <p:nvPr>
            <p:ph type="title"/>
          </p:nvPr>
        </p:nvSpPr>
        <p:spPr>
          <a:xfrm>
            <a:off x="7224824" y="1057037"/>
            <a:ext cx="4716805" cy="2057400"/>
          </a:xfrm>
        </p:spPr>
        <p:txBody>
          <a:bodyPr>
            <a:normAutofit/>
          </a:bodyPr>
          <a:lstStyle/>
          <a:p>
            <a:r>
              <a:rPr lang="en-US" sz="4000" b="1" dirty="0">
                <a:solidFill>
                  <a:schemeClr val="bg1"/>
                </a:solidFill>
                <a:latin typeface="Candara Light" panose="020E0502030303020204" pitchFamily="34" charset="0"/>
              </a:rPr>
              <a:t>Bivariate Analysis</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04693AD1-1380-C33D-584C-B2E0F0308432}"/>
              </a:ext>
            </a:extLst>
          </p:cNvPr>
          <p:cNvSpPr txBox="1">
            <a:spLocks/>
          </p:cNvSpPr>
          <p:nvPr/>
        </p:nvSpPr>
        <p:spPr>
          <a:xfrm>
            <a:off x="7700214" y="2804812"/>
            <a:ext cx="3766023" cy="249653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Using the scatter plot we checked the success and failure label data points and their variations plus distributions to confirm further analysis and outlier data.</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DB1DFBD7-62BC-A1B4-0D6F-CBCD0E8B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119" y="458119"/>
            <a:ext cx="5886416" cy="5941762"/>
          </a:xfrm>
          <a:prstGeom prst="rect">
            <a:avLst/>
          </a:prstGeom>
        </p:spPr>
      </p:pic>
    </p:spTree>
    <p:extLst>
      <p:ext uri="{BB962C8B-B14F-4D97-AF65-F5344CB8AC3E}">
        <p14:creationId xmlns:p14="http://schemas.microsoft.com/office/powerpoint/2010/main" val="19102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EC1-5098-D7C4-F802-95F8714D4A4D}"/>
              </a:ext>
            </a:extLst>
          </p:cNvPr>
          <p:cNvSpPr>
            <a:spLocks noGrp="1"/>
          </p:cNvSpPr>
          <p:nvPr>
            <p:ph type="title"/>
          </p:nvPr>
        </p:nvSpPr>
        <p:spPr>
          <a:xfrm>
            <a:off x="7347857" y="1457658"/>
            <a:ext cx="4844143" cy="2057400"/>
          </a:xfrm>
        </p:spPr>
        <p:txBody>
          <a:bodyPr>
            <a:normAutofit/>
          </a:bodyPr>
          <a:lstStyle/>
          <a:p>
            <a:pPr algn="ctr"/>
            <a:r>
              <a:rPr lang="en-US" sz="4000" b="1" dirty="0">
                <a:solidFill>
                  <a:schemeClr val="bg1"/>
                </a:solidFill>
                <a:latin typeface="Candara Light" panose="020E0502030303020204" pitchFamily="34" charset="0"/>
              </a:rPr>
              <a:t>Multivariate Analysis</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4E90BADA-9060-6BFF-BFC3-655C02D49542}"/>
              </a:ext>
            </a:extLst>
          </p:cNvPr>
          <p:cNvSpPr txBox="1">
            <a:spLocks/>
          </p:cNvSpPr>
          <p:nvPr/>
        </p:nvSpPr>
        <p:spPr>
          <a:xfrm>
            <a:off x="7986694" y="3300428"/>
            <a:ext cx="3566468" cy="2057400"/>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b="1" dirty="0">
                <a:solidFill>
                  <a:schemeClr val="bg1"/>
                </a:solidFill>
                <a:latin typeface="Candara Light" panose="020E0502030303020204" pitchFamily="34" charset="0"/>
              </a:rPr>
              <a:t>I used the histogram to check through all the column details ensuring that the distribution is displayed for further analysis</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BEC60E34-957C-3621-0D06-035A4DBB9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742" y="471044"/>
            <a:ext cx="6422572" cy="5700254"/>
          </a:xfrm>
          <a:prstGeom prst="rect">
            <a:avLst/>
          </a:prstGeom>
        </p:spPr>
      </p:pic>
    </p:spTree>
    <p:extLst>
      <p:ext uri="{BB962C8B-B14F-4D97-AF65-F5344CB8AC3E}">
        <p14:creationId xmlns:p14="http://schemas.microsoft.com/office/powerpoint/2010/main" val="279579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F1BF-4253-0D9F-E690-AE904EC63A83}"/>
              </a:ext>
            </a:extLst>
          </p:cNvPr>
          <p:cNvSpPr>
            <a:spLocks noGrp="1"/>
          </p:cNvSpPr>
          <p:nvPr>
            <p:ph type="title"/>
          </p:nvPr>
        </p:nvSpPr>
        <p:spPr>
          <a:xfrm>
            <a:off x="7654564" y="843699"/>
            <a:ext cx="4006393" cy="1949571"/>
          </a:xfrm>
        </p:spPr>
        <p:txBody>
          <a:bodyPr>
            <a:normAutofit/>
          </a:bodyPr>
          <a:lstStyle/>
          <a:p>
            <a:pPr algn="ctr"/>
            <a:r>
              <a:rPr lang="en-US" sz="4000" b="1" dirty="0">
                <a:solidFill>
                  <a:schemeClr val="bg1"/>
                </a:solidFill>
                <a:latin typeface="Candara Light" panose="020E0502030303020204" pitchFamily="34" charset="0"/>
              </a:rPr>
              <a:t>Multivariate Analysis</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3EF44A2D-0988-A1E8-6C72-57D980183BD7}"/>
              </a:ext>
            </a:extLst>
          </p:cNvPr>
          <p:cNvSpPr txBox="1">
            <a:spLocks/>
          </p:cNvSpPr>
          <p:nvPr/>
        </p:nvSpPr>
        <p:spPr>
          <a:xfrm>
            <a:off x="8243725" y="2793270"/>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Used the heatmap to check the correlation specifically between the label and feature data columns</a:t>
            </a:r>
          </a:p>
          <a:p>
            <a:pPr marL="0" indent="0" algn="just">
              <a:buNone/>
            </a:pPr>
            <a:r>
              <a:rPr lang="en-IN" b="1" dirty="0">
                <a:solidFill>
                  <a:schemeClr val="bg1"/>
                </a:solidFill>
                <a:latin typeface="Candara Light" panose="020E0502030303020204" pitchFamily="34" charset="0"/>
              </a:rPr>
              <a:t>Also we checked for any multi collinearity concerns between feature column data</a:t>
            </a:r>
            <a:endParaRPr lang="en-US"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E73D24C3-8CDA-11B4-A31F-62992268B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2906"/>
            <a:ext cx="6413593" cy="6281563"/>
          </a:xfrm>
          <a:prstGeom prst="rect">
            <a:avLst/>
          </a:prstGeom>
        </p:spPr>
      </p:pic>
    </p:spTree>
    <p:extLst>
      <p:ext uri="{BB962C8B-B14F-4D97-AF65-F5344CB8AC3E}">
        <p14:creationId xmlns:p14="http://schemas.microsoft.com/office/powerpoint/2010/main" val="396890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7186-48A8-17C6-5885-A817A1A1C4E9}"/>
              </a:ext>
            </a:extLst>
          </p:cNvPr>
          <p:cNvSpPr>
            <a:spLocks noGrp="1"/>
          </p:cNvSpPr>
          <p:nvPr>
            <p:ph type="title"/>
          </p:nvPr>
        </p:nvSpPr>
        <p:spPr>
          <a:xfrm>
            <a:off x="8055429" y="777712"/>
            <a:ext cx="3398138" cy="2057400"/>
          </a:xfrm>
        </p:spPr>
        <p:txBody>
          <a:bodyPr>
            <a:normAutofit/>
          </a:bodyPr>
          <a:lstStyle/>
          <a:p>
            <a:pPr algn="ctr"/>
            <a:r>
              <a:rPr lang="en-US" sz="4000" b="1" dirty="0">
                <a:solidFill>
                  <a:schemeClr val="bg1"/>
                </a:solidFill>
                <a:latin typeface="Candara Light" panose="020E0502030303020204" pitchFamily="34" charset="0"/>
              </a:rPr>
              <a:t>Correlation Bar</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39AAAD16-1CB0-3BD1-2153-E9D15A632FB5}"/>
              </a:ext>
            </a:extLst>
          </p:cNvPr>
          <p:cNvSpPr txBox="1">
            <a:spLocks/>
          </p:cNvSpPr>
          <p:nvPr/>
        </p:nvSpPr>
        <p:spPr>
          <a:xfrm>
            <a:off x="8055429" y="2650710"/>
            <a:ext cx="3633808" cy="2929958"/>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b="1" dirty="0">
                <a:solidFill>
                  <a:schemeClr val="bg1"/>
                </a:solidFill>
                <a:latin typeface="Candara Light" panose="020E0502030303020204" pitchFamily="34" charset="0"/>
              </a:rPr>
              <a:t>Using a Bar Plot we checked the correlation between the label column and feature columns to determine the one’s that are positively and negatively correlated</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A5EEE2D0-1769-039A-8564-C32F0B00F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56" y="669303"/>
            <a:ext cx="6639053" cy="5269583"/>
          </a:xfrm>
          <a:prstGeom prst="rect">
            <a:avLst/>
          </a:prstGeom>
        </p:spPr>
      </p:pic>
    </p:spTree>
    <p:extLst>
      <p:ext uri="{BB962C8B-B14F-4D97-AF65-F5344CB8AC3E}">
        <p14:creationId xmlns:p14="http://schemas.microsoft.com/office/powerpoint/2010/main" val="175826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AEBF-0FDA-6A01-FFB1-59CF34644A47}"/>
              </a:ext>
            </a:extLst>
          </p:cNvPr>
          <p:cNvSpPr>
            <a:spLocks noGrp="1"/>
          </p:cNvSpPr>
          <p:nvPr>
            <p:ph type="title"/>
          </p:nvPr>
        </p:nvSpPr>
        <p:spPr>
          <a:xfrm>
            <a:off x="1522875" y="477625"/>
            <a:ext cx="9129414" cy="1066800"/>
          </a:xfrm>
        </p:spPr>
        <p:txBody>
          <a:bodyPr>
            <a:normAutofit/>
          </a:bodyPr>
          <a:lstStyle/>
          <a:p>
            <a:pPr algn="ctr"/>
            <a:r>
              <a:rPr lang="en-US" sz="4800" b="1" dirty="0">
                <a:solidFill>
                  <a:schemeClr val="bg1"/>
                </a:solidFill>
                <a:latin typeface="Candara Light" panose="020E0502030303020204" pitchFamily="34" charset="0"/>
              </a:rPr>
              <a:t>Introduction</a:t>
            </a:r>
            <a:endParaRPr lang="en-IN" sz="4800" b="1" dirty="0">
              <a:solidFill>
                <a:schemeClr val="bg1"/>
              </a:solidFill>
              <a:latin typeface="Candara Light" panose="020E0502030303020204" pitchFamily="34" charset="0"/>
            </a:endParaRPr>
          </a:p>
        </p:txBody>
      </p:sp>
      <p:sp>
        <p:nvSpPr>
          <p:cNvPr id="8" name="TextBox 7">
            <a:extLst>
              <a:ext uri="{FF2B5EF4-FFF2-40B4-BE49-F238E27FC236}">
                <a16:creationId xmlns:a16="http://schemas.microsoft.com/office/drawing/2014/main" id="{8CDED962-496E-4B3C-7904-6E6C3B8B99FB}"/>
              </a:ext>
            </a:extLst>
          </p:cNvPr>
          <p:cNvSpPr txBox="1"/>
          <p:nvPr/>
        </p:nvSpPr>
        <p:spPr>
          <a:xfrm>
            <a:off x="1153886" y="1893218"/>
            <a:ext cx="10210800" cy="4093428"/>
          </a:xfrm>
          <a:prstGeom prst="rect">
            <a:avLst/>
          </a:prstGeom>
          <a:noFill/>
        </p:spPr>
        <p:txBody>
          <a:bodyPr wrap="square" rtlCol="0">
            <a:spAutoFit/>
          </a:bodyPr>
          <a:lstStyle/>
          <a:p>
            <a:pPr algn="l"/>
            <a:r>
              <a:rPr lang="en-US" sz="2000" b="1" i="0" dirty="0">
                <a:solidFill>
                  <a:schemeClr val="bg1"/>
                </a:solidFill>
                <a:effectLst/>
                <a:latin typeface="Candara Light" panose="020E0502030303020204" pitchFamily="34" charset="0"/>
              </a:rPr>
              <a:t>Problem Statement:</a:t>
            </a:r>
          </a:p>
          <a:p>
            <a:pPr algn="l"/>
            <a:endParaRPr lang="en-US" sz="2000" b="1" i="0" dirty="0">
              <a:solidFill>
                <a:schemeClr val="bg1"/>
              </a:solidFill>
              <a:effectLst/>
              <a:latin typeface="Candara Light" panose="020E0502030303020204" pitchFamily="34" charset="0"/>
            </a:endParaRPr>
          </a:p>
          <a:p>
            <a:pPr algn="just"/>
            <a:r>
              <a:rPr lang="en-US" sz="2000" b="1" i="0" dirty="0">
                <a:solidFill>
                  <a:schemeClr val="bg1"/>
                </a:solidFill>
                <a:effectLst/>
                <a:latin typeface="Candara Light" panose="020E0502030303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IN" sz="2000" dirty="0">
              <a:latin typeface="Candara Light" panose="020E0502030303020204" pitchFamily="34" charset="0"/>
            </a:endParaRPr>
          </a:p>
        </p:txBody>
      </p:sp>
    </p:spTree>
    <p:extLst>
      <p:ext uri="{BB962C8B-B14F-4D97-AF65-F5344CB8AC3E}">
        <p14:creationId xmlns:p14="http://schemas.microsoft.com/office/powerpoint/2010/main" val="890752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23E9-A6D3-E270-AB89-5B1A435D835A}"/>
              </a:ext>
            </a:extLst>
          </p:cNvPr>
          <p:cNvSpPr>
            <a:spLocks noGrp="1"/>
          </p:cNvSpPr>
          <p:nvPr>
            <p:ph type="title"/>
          </p:nvPr>
        </p:nvSpPr>
        <p:spPr>
          <a:xfrm>
            <a:off x="7923214" y="800287"/>
            <a:ext cx="3364569" cy="2212942"/>
          </a:xfrm>
        </p:spPr>
        <p:txBody>
          <a:bodyPr>
            <a:normAutofit/>
          </a:bodyPr>
          <a:lstStyle/>
          <a:p>
            <a:pPr algn="ctr"/>
            <a:r>
              <a:rPr lang="en-US" sz="4000" b="1" dirty="0">
                <a:solidFill>
                  <a:schemeClr val="bg1"/>
                </a:solidFill>
                <a:latin typeface="Candara Light" panose="020E0502030303020204" pitchFamily="34" charset="0"/>
              </a:rPr>
              <a:t>Importance Bar</a:t>
            </a:r>
            <a:endParaRPr lang="en-IN" sz="4000" b="1" dirty="0">
              <a:solidFill>
                <a:schemeClr val="bg1"/>
              </a:solidFill>
              <a:latin typeface="Candara Light" panose="020E0502030303020204" pitchFamily="34" charset="0"/>
            </a:endParaRPr>
          </a:p>
        </p:txBody>
      </p:sp>
      <p:sp>
        <p:nvSpPr>
          <p:cNvPr id="4" name="Text Placeholder 3">
            <a:extLst>
              <a:ext uri="{FF2B5EF4-FFF2-40B4-BE49-F238E27FC236}">
                <a16:creationId xmlns:a16="http://schemas.microsoft.com/office/drawing/2014/main" id="{5BEF815C-4BF9-B367-ED03-B8F47B371CE6}"/>
              </a:ext>
            </a:extLst>
          </p:cNvPr>
          <p:cNvSpPr txBox="1">
            <a:spLocks/>
          </p:cNvSpPr>
          <p:nvPr/>
        </p:nvSpPr>
        <p:spPr>
          <a:xfrm>
            <a:off x="8043398" y="2829819"/>
            <a:ext cx="3124200" cy="179717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Using the Random Forest Classifier we were able to get the importance data and dropped the least contributing feature columns.</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D9136657-3A61-B0C3-AEB0-E83718DB0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172" y="453159"/>
            <a:ext cx="6183086" cy="5778631"/>
          </a:xfrm>
          <a:prstGeom prst="rect">
            <a:avLst/>
          </a:prstGeom>
        </p:spPr>
      </p:pic>
    </p:spTree>
    <p:extLst>
      <p:ext uri="{BB962C8B-B14F-4D97-AF65-F5344CB8AC3E}">
        <p14:creationId xmlns:p14="http://schemas.microsoft.com/office/powerpoint/2010/main" val="35781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3F65-5582-9FDB-28EF-91C6BCCE4E53}"/>
              </a:ext>
            </a:extLst>
          </p:cNvPr>
          <p:cNvSpPr>
            <a:spLocks noGrp="1"/>
          </p:cNvSpPr>
          <p:nvPr>
            <p:ph type="title"/>
          </p:nvPr>
        </p:nvSpPr>
        <p:spPr>
          <a:xfrm>
            <a:off x="7923214" y="1371600"/>
            <a:ext cx="3813174" cy="2057400"/>
          </a:xfrm>
        </p:spPr>
        <p:txBody>
          <a:bodyPr>
            <a:normAutofit/>
          </a:bodyPr>
          <a:lstStyle/>
          <a:p>
            <a:pPr algn="ctr"/>
            <a:r>
              <a:rPr lang="en-US" sz="4000" b="1" dirty="0">
                <a:solidFill>
                  <a:schemeClr val="bg1"/>
                </a:solidFill>
                <a:latin typeface="Candara Light" panose="020E0502030303020204" pitchFamily="34" charset="0"/>
              </a:rPr>
              <a:t>Classification Function</a:t>
            </a:r>
            <a:endParaRPr lang="en-IN" sz="4000" b="1" dirty="0">
              <a:solidFill>
                <a:schemeClr val="bg1"/>
              </a:solidFill>
              <a:latin typeface="Candara Light" panose="020E0502030303020204" pitchFamily="34" charset="0"/>
            </a:endParaRPr>
          </a:p>
        </p:txBody>
      </p:sp>
      <p:sp>
        <p:nvSpPr>
          <p:cNvPr id="3" name="Text Placeholder 3">
            <a:extLst>
              <a:ext uri="{FF2B5EF4-FFF2-40B4-BE49-F238E27FC236}">
                <a16:creationId xmlns:a16="http://schemas.microsoft.com/office/drawing/2014/main" id="{75EB262C-D7EA-AD54-13A9-D7218DE99AB0}"/>
              </a:ext>
            </a:extLst>
          </p:cNvPr>
          <p:cNvSpPr txBox="1">
            <a:spLocks/>
          </p:cNvSpPr>
          <p:nvPr/>
        </p:nvSpPr>
        <p:spPr>
          <a:xfrm>
            <a:off x="7824249" y="3285172"/>
            <a:ext cx="3912139" cy="270549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buNone/>
            </a:pPr>
            <a:r>
              <a:rPr lang="en-US" b="1" dirty="0">
                <a:solidFill>
                  <a:schemeClr val="bg1"/>
                </a:solidFill>
                <a:latin typeface="Candara Light" panose="020E0502030303020204" pitchFamily="34" charset="0"/>
              </a:rPr>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CC82F790-7784-56FC-FC47-F4B9BF5F0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714" y="704653"/>
            <a:ext cx="6139988" cy="5448693"/>
          </a:xfrm>
          <a:prstGeom prst="rect">
            <a:avLst/>
          </a:prstGeom>
        </p:spPr>
      </p:pic>
    </p:spTree>
    <p:extLst>
      <p:ext uri="{BB962C8B-B14F-4D97-AF65-F5344CB8AC3E}">
        <p14:creationId xmlns:p14="http://schemas.microsoft.com/office/powerpoint/2010/main" val="284380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0BAB-97D2-9054-FD2F-95BC8B01B479}"/>
              </a:ext>
            </a:extLst>
          </p:cNvPr>
          <p:cNvSpPr>
            <a:spLocks noGrp="1"/>
          </p:cNvSpPr>
          <p:nvPr>
            <p:ph type="title"/>
          </p:nvPr>
        </p:nvSpPr>
        <p:spPr>
          <a:xfrm>
            <a:off x="1295400" y="69234"/>
            <a:ext cx="10320412" cy="1378566"/>
          </a:xfrm>
        </p:spPr>
        <p:txBody>
          <a:bodyPr>
            <a:noAutofit/>
          </a:bodyPr>
          <a:lstStyle/>
          <a:p>
            <a:pPr algn="ctr"/>
            <a:r>
              <a:rPr lang="en-US" sz="4000" b="1" dirty="0">
                <a:solidFill>
                  <a:schemeClr val="bg1"/>
                </a:solidFill>
                <a:latin typeface="Candara Light" panose="020E0502030303020204" pitchFamily="34" charset="0"/>
              </a:rPr>
              <a:t>Classification Machine Learning Models Used</a:t>
            </a:r>
            <a:endParaRPr lang="en-IN" sz="4000"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A21B95C1-4312-9677-8E89-ADBE955AF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24" y="1272867"/>
            <a:ext cx="3604572" cy="4779590"/>
          </a:xfrm>
          <a:prstGeom prst="rect">
            <a:avLst/>
          </a:prstGeom>
        </p:spPr>
      </p:pic>
      <p:pic>
        <p:nvPicPr>
          <p:cNvPr id="8" name="Picture 7">
            <a:extLst>
              <a:ext uri="{FF2B5EF4-FFF2-40B4-BE49-F238E27FC236}">
                <a16:creationId xmlns:a16="http://schemas.microsoft.com/office/drawing/2014/main" id="{DCB55AB4-7845-5C37-0B2B-90902FD15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796" y="1272867"/>
            <a:ext cx="3809826" cy="4779590"/>
          </a:xfrm>
          <a:prstGeom prst="rect">
            <a:avLst/>
          </a:prstGeom>
        </p:spPr>
      </p:pic>
      <p:pic>
        <p:nvPicPr>
          <p:cNvPr id="10" name="Picture 9">
            <a:extLst>
              <a:ext uri="{FF2B5EF4-FFF2-40B4-BE49-F238E27FC236}">
                <a16:creationId xmlns:a16="http://schemas.microsoft.com/office/drawing/2014/main" id="{2D7A5F03-24C3-A6C3-7E65-091CEC57C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6622" y="2651433"/>
            <a:ext cx="3505504" cy="2636748"/>
          </a:xfrm>
          <a:prstGeom prst="rect">
            <a:avLst/>
          </a:prstGeom>
        </p:spPr>
      </p:pic>
    </p:spTree>
    <p:extLst>
      <p:ext uri="{BB962C8B-B14F-4D97-AF65-F5344CB8AC3E}">
        <p14:creationId xmlns:p14="http://schemas.microsoft.com/office/powerpoint/2010/main" val="143723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C0027C-E96C-34AF-881E-986C8321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61" y="570830"/>
            <a:ext cx="3642676" cy="5448772"/>
          </a:xfrm>
          <a:prstGeom prst="rect">
            <a:avLst/>
          </a:prstGeom>
        </p:spPr>
      </p:pic>
      <p:pic>
        <p:nvPicPr>
          <p:cNvPr id="7" name="Picture 6">
            <a:extLst>
              <a:ext uri="{FF2B5EF4-FFF2-40B4-BE49-F238E27FC236}">
                <a16:creationId xmlns:a16="http://schemas.microsoft.com/office/drawing/2014/main" id="{05F21109-E031-7F03-4E57-E545E39C6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300" y="570830"/>
            <a:ext cx="3551228" cy="5448771"/>
          </a:xfrm>
          <a:prstGeom prst="rect">
            <a:avLst/>
          </a:prstGeom>
        </p:spPr>
      </p:pic>
      <p:pic>
        <p:nvPicPr>
          <p:cNvPr id="9" name="Picture 8">
            <a:extLst>
              <a:ext uri="{FF2B5EF4-FFF2-40B4-BE49-F238E27FC236}">
                <a16:creationId xmlns:a16="http://schemas.microsoft.com/office/drawing/2014/main" id="{91AF95FE-D994-46A1-58EC-4903479DF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820" y="570830"/>
            <a:ext cx="3475021" cy="5441152"/>
          </a:xfrm>
          <a:prstGeom prst="rect">
            <a:avLst/>
          </a:prstGeom>
        </p:spPr>
      </p:pic>
    </p:spTree>
    <p:extLst>
      <p:ext uri="{BB962C8B-B14F-4D97-AF65-F5344CB8AC3E}">
        <p14:creationId xmlns:p14="http://schemas.microsoft.com/office/powerpoint/2010/main" val="93630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0942-9E53-6A20-0AD1-B2DE2F89897F}"/>
              </a:ext>
            </a:extLst>
          </p:cNvPr>
          <p:cNvSpPr>
            <a:spLocks noGrp="1"/>
          </p:cNvSpPr>
          <p:nvPr>
            <p:ph type="title"/>
          </p:nvPr>
        </p:nvSpPr>
        <p:spPr>
          <a:xfrm>
            <a:off x="7380514" y="904973"/>
            <a:ext cx="4337003" cy="2335491"/>
          </a:xfrm>
        </p:spPr>
        <p:txBody>
          <a:bodyPr>
            <a:normAutofit/>
          </a:bodyPr>
          <a:lstStyle/>
          <a:p>
            <a:pPr algn="ctr"/>
            <a:r>
              <a:rPr lang="en-US" sz="4000" b="1" dirty="0">
                <a:solidFill>
                  <a:schemeClr val="bg1"/>
                </a:solidFill>
                <a:latin typeface="Candara Light" panose="020E0502030303020204" pitchFamily="34" charset="0"/>
              </a:rPr>
              <a:t>Report on Best Model</a:t>
            </a:r>
            <a:endParaRPr lang="en-IN" sz="4000" b="1" dirty="0">
              <a:solidFill>
                <a:schemeClr val="bg1"/>
              </a:solidFill>
              <a:latin typeface="Candara Light" panose="020E0502030303020204" pitchFamily="34" charset="0"/>
            </a:endParaRPr>
          </a:p>
        </p:txBody>
      </p:sp>
      <p:sp>
        <p:nvSpPr>
          <p:cNvPr id="3" name="Text Placeholder 3">
            <a:extLst>
              <a:ext uri="{FF2B5EF4-FFF2-40B4-BE49-F238E27FC236}">
                <a16:creationId xmlns:a16="http://schemas.microsoft.com/office/drawing/2014/main" id="{09F6DDD1-52AE-E52F-4E1E-E02C64D8DF5D}"/>
              </a:ext>
            </a:extLst>
          </p:cNvPr>
          <p:cNvSpPr txBox="1">
            <a:spLocks/>
          </p:cNvSpPr>
          <p:nvPr/>
        </p:nvSpPr>
        <p:spPr>
          <a:xfrm>
            <a:off x="7478487" y="3240465"/>
            <a:ext cx="3786544" cy="2093536"/>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b="1" dirty="0">
                <a:solidFill>
                  <a:schemeClr val="bg1"/>
                </a:solidFill>
                <a:latin typeface="Candara Light" panose="020E0502030303020204" pitchFamily="34" charset="0"/>
              </a:rPr>
              <a:t>I chose Extra Trees Classifier as my best model and then proceed to perform hyper parameter tuning on the same</a:t>
            </a:r>
            <a:endParaRPr lang="en-IN" b="1" dirty="0">
              <a:solidFill>
                <a:schemeClr val="bg1"/>
              </a:solidFill>
              <a:latin typeface="Candara Light" panose="020E0502030303020204" pitchFamily="34" charset="0"/>
            </a:endParaRPr>
          </a:p>
        </p:txBody>
      </p:sp>
      <p:pic>
        <p:nvPicPr>
          <p:cNvPr id="6" name="Picture 5">
            <a:extLst>
              <a:ext uri="{FF2B5EF4-FFF2-40B4-BE49-F238E27FC236}">
                <a16:creationId xmlns:a16="http://schemas.microsoft.com/office/drawing/2014/main" id="{A15A0D49-7064-B115-DF9E-41614181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720" y="1170206"/>
            <a:ext cx="5640135" cy="4176101"/>
          </a:xfrm>
          <a:prstGeom prst="rect">
            <a:avLst/>
          </a:prstGeom>
        </p:spPr>
      </p:pic>
    </p:spTree>
    <p:extLst>
      <p:ext uri="{BB962C8B-B14F-4D97-AF65-F5344CB8AC3E}">
        <p14:creationId xmlns:p14="http://schemas.microsoft.com/office/powerpoint/2010/main" val="113277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B9F8-311F-E566-E982-59C228D41FDE}"/>
              </a:ext>
            </a:extLst>
          </p:cNvPr>
          <p:cNvSpPr>
            <a:spLocks noGrp="1"/>
          </p:cNvSpPr>
          <p:nvPr>
            <p:ph type="title"/>
          </p:nvPr>
        </p:nvSpPr>
        <p:spPr>
          <a:xfrm>
            <a:off x="1296633" y="279407"/>
            <a:ext cx="9143538" cy="719071"/>
          </a:xfrm>
        </p:spPr>
        <p:txBody>
          <a:bodyPr>
            <a:normAutofit/>
          </a:bodyPr>
          <a:lstStyle/>
          <a:p>
            <a:pPr algn="ctr"/>
            <a:r>
              <a:rPr lang="en-US" sz="4000" b="1" dirty="0">
                <a:solidFill>
                  <a:schemeClr val="bg1"/>
                </a:solidFill>
                <a:latin typeface="Candara Light" panose="020E0502030303020204" pitchFamily="34" charset="0"/>
              </a:rPr>
              <a:t>Hyper parameter tuning</a:t>
            </a:r>
            <a:endParaRPr lang="en-IN" sz="4000" b="1" dirty="0">
              <a:solidFill>
                <a:schemeClr val="bg1"/>
              </a:solidFill>
              <a:latin typeface="Candara Light" panose="020E0502030303020204" pitchFamily="34" charset="0"/>
            </a:endParaRPr>
          </a:p>
        </p:txBody>
      </p:sp>
      <p:pic>
        <p:nvPicPr>
          <p:cNvPr id="7" name="Picture 6">
            <a:extLst>
              <a:ext uri="{FF2B5EF4-FFF2-40B4-BE49-F238E27FC236}">
                <a16:creationId xmlns:a16="http://schemas.microsoft.com/office/drawing/2014/main" id="{43A97377-31E7-350C-ACD8-E23E0B6A4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937" y="998478"/>
            <a:ext cx="6810419" cy="2646223"/>
          </a:xfrm>
          <a:prstGeom prst="rect">
            <a:avLst/>
          </a:prstGeom>
        </p:spPr>
      </p:pic>
      <p:pic>
        <p:nvPicPr>
          <p:cNvPr id="9" name="Picture 8">
            <a:extLst>
              <a:ext uri="{FF2B5EF4-FFF2-40B4-BE49-F238E27FC236}">
                <a16:creationId xmlns:a16="http://schemas.microsoft.com/office/drawing/2014/main" id="{DBD9C6E4-6127-7453-EAF2-F1E23318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590" y="3831435"/>
            <a:ext cx="8007623" cy="2646223"/>
          </a:xfrm>
          <a:prstGeom prst="rect">
            <a:avLst/>
          </a:prstGeom>
        </p:spPr>
      </p:pic>
    </p:spTree>
    <p:extLst>
      <p:ext uri="{BB962C8B-B14F-4D97-AF65-F5344CB8AC3E}">
        <p14:creationId xmlns:p14="http://schemas.microsoft.com/office/powerpoint/2010/main" val="23933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BA8EE3-CC99-8C79-1119-37C91841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9" y="1286483"/>
            <a:ext cx="4290432" cy="4785775"/>
          </a:xfrm>
          <a:prstGeom prst="rect">
            <a:avLst/>
          </a:prstGeom>
        </p:spPr>
      </p:pic>
      <p:pic>
        <p:nvPicPr>
          <p:cNvPr id="7" name="Picture 6">
            <a:extLst>
              <a:ext uri="{FF2B5EF4-FFF2-40B4-BE49-F238E27FC236}">
                <a16:creationId xmlns:a16="http://schemas.microsoft.com/office/drawing/2014/main" id="{09DB236A-9A19-57C9-8428-2B2385543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75329"/>
            <a:ext cx="4637827" cy="4796929"/>
          </a:xfrm>
          <a:prstGeom prst="rect">
            <a:avLst/>
          </a:prstGeom>
        </p:spPr>
      </p:pic>
      <p:sp>
        <p:nvSpPr>
          <p:cNvPr id="8" name="Title 1">
            <a:extLst>
              <a:ext uri="{FF2B5EF4-FFF2-40B4-BE49-F238E27FC236}">
                <a16:creationId xmlns:a16="http://schemas.microsoft.com/office/drawing/2014/main" id="{FFA6EB23-CE0D-C51D-C9CE-02CFE2410D22}"/>
              </a:ext>
            </a:extLst>
          </p:cNvPr>
          <p:cNvSpPr>
            <a:spLocks noGrp="1"/>
          </p:cNvSpPr>
          <p:nvPr>
            <p:ph type="title"/>
          </p:nvPr>
        </p:nvSpPr>
        <p:spPr>
          <a:xfrm>
            <a:off x="1296633" y="279407"/>
            <a:ext cx="9143538" cy="719071"/>
          </a:xfrm>
        </p:spPr>
        <p:txBody>
          <a:bodyPr>
            <a:normAutofit/>
          </a:bodyPr>
          <a:lstStyle/>
          <a:p>
            <a:pPr algn="ctr"/>
            <a:r>
              <a:rPr lang="en-US" sz="4000" b="1" dirty="0">
                <a:solidFill>
                  <a:schemeClr val="bg1"/>
                </a:solidFill>
                <a:latin typeface="Candara Light" panose="020E0502030303020204" pitchFamily="34" charset="0"/>
              </a:rPr>
              <a:t>Hyper parameter tuning result</a:t>
            </a:r>
            <a:endParaRPr lang="en-IN" sz="4000" b="1"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2543737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18FA-C1DA-1040-3424-4F9A7773EA4A}"/>
              </a:ext>
            </a:extLst>
          </p:cNvPr>
          <p:cNvSpPr>
            <a:spLocks noGrp="1"/>
          </p:cNvSpPr>
          <p:nvPr>
            <p:ph type="title"/>
          </p:nvPr>
        </p:nvSpPr>
        <p:spPr>
          <a:xfrm>
            <a:off x="1286990" y="468198"/>
            <a:ext cx="9143538" cy="1066800"/>
          </a:xfrm>
        </p:spPr>
        <p:txBody>
          <a:bodyPr>
            <a:normAutofit/>
          </a:bodyPr>
          <a:lstStyle/>
          <a:p>
            <a:pPr algn="ctr"/>
            <a:r>
              <a:rPr lang="en-US" sz="4000" b="1" dirty="0">
                <a:solidFill>
                  <a:schemeClr val="bg1"/>
                </a:solidFill>
                <a:latin typeface="Candara Light" panose="020E0502030303020204" pitchFamily="34" charset="0"/>
              </a:rPr>
              <a:t>Conclusion</a:t>
            </a:r>
            <a:endParaRPr lang="en-IN" sz="4000" b="1" dirty="0">
              <a:solidFill>
                <a:schemeClr val="bg1"/>
              </a:solidFill>
              <a:latin typeface="Candara Light" panose="020E0502030303020204" pitchFamily="34" charset="0"/>
            </a:endParaRPr>
          </a:p>
        </p:txBody>
      </p:sp>
      <p:sp>
        <p:nvSpPr>
          <p:cNvPr id="3" name="TextBox 2">
            <a:extLst>
              <a:ext uri="{FF2B5EF4-FFF2-40B4-BE49-F238E27FC236}">
                <a16:creationId xmlns:a16="http://schemas.microsoft.com/office/drawing/2014/main" id="{C809652E-E18A-E1C1-61C5-068BE7122F62}"/>
              </a:ext>
            </a:extLst>
          </p:cNvPr>
          <p:cNvSpPr txBox="1"/>
          <p:nvPr/>
        </p:nvSpPr>
        <p:spPr>
          <a:xfrm>
            <a:off x="923827" y="1676400"/>
            <a:ext cx="9869864" cy="2862322"/>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sz="2000" b="1" dirty="0">
                <a:solidFill>
                  <a:schemeClr val="bg1"/>
                </a:solidFill>
                <a:latin typeface="Candara Light" panose="020E0502030303020204" pitchFamily="34" charset="0"/>
              </a:rPr>
              <a:t>Key Findings and Conclusions of the Study: From the final model MFI can find if a person will return money or not and should a MFI provide a load to that person or not judging from the various features taken into consideration.</a:t>
            </a:r>
          </a:p>
          <a:p>
            <a:pPr marL="285750" indent="-285750" algn="just">
              <a:buFont typeface="Wingdings" panose="05000000000000000000" pitchFamily="2" charset="2"/>
              <a:buChar char="§"/>
            </a:pPr>
            <a:endParaRPr lang="en-US" sz="2000" b="1" dirty="0">
              <a:solidFill>
                <a:schemeClr val="bg1"/>
              </a:solidFill>
              <a:latin typeface="Candara Light" panose="020E0502030303020204" pitchFamily="34" charset="0"/>
            </a:endParaRPr>
          </a:p>
          <a:p>
            <a:pPr marL="285750" indent="-285750" algn="just">
              <a:buFont typeface="Wingdings" panose="05000000000000000000" pitchFamily="2" charset="2"/>
              <a:buChar char="§"/>
            </a:pPr>
            <a:r>
              <a:rPr lang="en-US" sz="2000" b="1" dirty="0">
                <a:solidFill>
                  <a:schemeClr val="bg1"/>
                </a:solidFill>
                <a:latin typeface="Candara Light" panose="020E0502030303020204" pitchFamily="34" charset="0"/>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549951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E73D-1C21-EC40-83D1-56DE1C270CCB}"/>
              </a:ext>
            </a:extLst>
          </p:cNvPr>
          <p:cNvSpPr>
            <a:spLocks noGrp="1"/>
          </p:cNvSpPr>
          <p:nvPr>
            <p:ph type="title"/>
          </p:nvPr>
        </p:nvSpPr>
        <p:spPr>
          <a:xfrm>
            <a:off x="1522876" y="609600"/>
            <a:ext cx="9143538" cy="1066800"/>
          </a:xfrm>
        </p:spPr>
        <p:txBody>
          <a:bodyPr>
            <a:noAutofit/>
          </a:bodyPr>
          <a:lstStyle/>
          <a:p>
            <a:pPr algn="ctr"/>
            <a:r>
              <a:rPr lang="en-US" sz="4000" b="1" dirty="0">
                <a:solidFill>
                  <a:schemeClr val="bg1"/>
                </a:solidFill>
                <a:latin typeface="Candara Light" panose="020E0502030303020204" pitchFamily="34" charset="0"/>
              </a:rPr>
              <a:t>Limitations of this work and Scope for Future Work</a:t>
            </a:r>
            <a:endParaRPr lang="en-IN" sz="4000" b="1" dirty="0">
              <a:solidFill>
                <a:schemeClr val="bg1"/>
              </a:solidFill>
              <a:latin typeface="Candara Light" panose="020E0502030303020204" pitchFamily="34" charset="0"/>
            </a:endParaRPr>
          </a:p>
        </p:txBody>
      </p:sp>
      <p:sp>
        <p:nvSpPr>
          <p:cNvPr id="3" name="TextBox 2">
            <a:extLst>
              <a:ext uri="{FF2B5EF4-FFF2-40B4-BE49-F238E27FC236}">
                <a16:creationId xmlns:a16="http://schemas.microsoft.com/office/drawing/2014/main" id="{80BCD311-1ED6-4C8E-9E3C-DBE84150FE50}"/>
              </a:ext>
            </a:extLst>
          </p:cNvPr>
          <p:cNvSpPr txBox="1"/>
          <p:nvPr/>
        </p:nvSpPr>
        <p:spPr>
          <a:xfrm>
            <a:off x="994975" y="2136338"/>
            <a:ext cx="9906000" cy="2862322"/>
          </a:xfrm>
          <a:prstGeom prst="rect">
            <a:avLst/>
          </a:prstGeom>
          <a:noFill/>
          <a:ln>
            <a:noFill/>
          </a:ln>
        </p:spPr>
        <p:txBody>
          <a:bodyPr wrap="square">
            <a:spAutoFit/>
          </a:bodyPr>
          <a:lstStyle/>
          <a:p>
            <a:pPr marL="285750" indent="-285750" algn="just">
              <a:buFont typeface="Wingdings" panose="05000000000000000000" pitchFamily="2" charset="2"/>
              <a:buChar char="§"/>
            </a:pPr>
            <a:r>
              <a:rPr lang="en-US" sz="2000" b="1" dirty="0">
                <a:solidFill>
                  <a:schemeClr val="bg1"/>
                </a:solidFill>
                <a:latin typeface="Candara Light" panose="020E0502030303020204" pitchFamily="34" charset="0"/>
              </a:rPr>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sz="2000" b="1" dirty="0">
              <a:solidFill>
                <a:schemeClr val="bg1"/>
              </a:solidFill>
              <a:latin typeface="Candara Light" panose="020E0502030303020204" pitchFamily="34" charset="0"/>
            </a:endParaRPr>
          </a:p>
          <a:p>
            <a:pPr marL="285750" indent="-285750" algn="just">
              <a:buFont typeface="Wingdings" panose="05000000000000000000" pitchFamily="2" charset="2"/>
              <a:buChar char="§"/>
            </a:pPr>
            <a:r>
              <a:rPr lang="en-US" sz="2000" b="1" dirty="0">
                <a:solidFill>
                  <a:schemeClr val="bg1"/>
                </a:solidFill>
                <a:latin typeface="Candara Light" panose="020E0502030303020204" pitchFamily="34" charset="0"/>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sz="2000" b="1"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243683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857C6E-B8F6-1D62-B526-F9D19B761D33}"/>
              </a:ext>
            </a:extLst>
          </p:cNvPr>
          <p:cNvSpPr txBox="1"/>
          <p:nvPr/>
        </p:nvSpPr>
        <p:spPr>
          <a:xfrm>
            <a:off x="3574329" y="2524524"/>
            <a:ext cx="5043341" cy="1107996"/>
          </a:xfrm>
          <a:prstGeom prst="rect">
            <a:avLst/>
          </a:prstGeom>
          <a:noFill/>
        </p:spPr>
        <p:txBody>
          <a:bodyPr wrap="square" rtlCol="0">
            <a:spAutoFit/>
          </a:bodyPr>
          <a:lstStyle/>
          <a:p>
            <a:r>
              <a:rPr lang="en-US" sz="6600" b="1" dirty="0">
                <a:solidFill>
                  <a:schemeClr val="bg1"/>
                </a:solidFill>
                <a:latin typeface="Candara Light" panose="020E0502030303020204" pitchFamily="34" charset="0"/>
              </a:rPr>
              <a:t>THANK YOU</a:t>
            </a:r>
            <a:endParaRPr lang="en-IN" sz="6600" b="1"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38466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052D-CF43-E27D-A6FD-D11E633B9FC4}"/>
              </a:ext>
            </a:extLst>
          </p:cNvPr>
          <p:cNvSpPr>
            <a:spLocks noGrp="1"/>
          </p:cNvSpPr>
          <p:nvPr>
            <p:ph type="title"/>
          </p:nvPr>
        </p:nvSpPr>
        <p:spPr>
          <a:xfrm>
            <a:off x="1524231" y="402996"/>
            <a:ext cx="9143538" cy="1066800"/>
          </a:xfrm>
        </p:spPr>
        <p:txBody>
          <a:bodyPr>
            <a:normAutofit/>
          </a:bodyPr>
          <a:lstStyle/>
          <a:p>
            <a:pPr algn="ctr"/>
            <a:r>
              <a:rPr lang="en-US" sz="4800" b="1" dirty="0">
                <a:solidFill>
                  <a:schemeClr val="bg1"/>
                </a:solidFill>
                <a:latin typeface="Candara Light" panose="020E0502030303020204" pitchFamily="34" charset="0"/>
              </a:rPr>
              <a:t>Introduction</a:t>
            </a:r>
            <a:endParaRPr lang="en-IN" sz="4800" b="1" dirty="0">
              <a:solidFill>
                <a:schemeClr val="bg1"/>
              </a:solidFill>
              <a:latin typeface="Candara Light" panose="020E0502030303020204" pitchFamily="34" charset="0"/>
            </a:endParaRPr>
          </a:p>
        </p:txBody>
      </p:sp>
      <p:sp>
        <p:nvSpPr>
          <p:cNvPr id="3" name="Content Placeholder 2">
            <a:extLst>
              <a:ext uri="{FF2B5EF4-FFF2-40B4-BE49-F238E27FC236}">
                <a16:creationId xmlns:a16="http://schemas.microsoft.com/office/drawing/2014/main" id="{C59DF068-A05C-9A48-1E27-E7FFF31D1616}"/>
              </a:ext>
            </a:extLst>
          </p:cNvPr>
          <p:cNvSpPr>
            <a:spLocks noGrp="1"/>
          </p:cNvSpPr>
          <p:nvPr>
            <p:ph idx="1"/>
          </p:nvPr>
        </p:nvSpPr>
        <p:spPr>
          <a:xfrm>
            <a:off x="1175656" y="1306510"/>
            <a:ext cx="10254344" cy="3918408"/>
          </a:xfrm>
        </p:spPr>
        <p:txBody>
          <a:bodyPr>
            <a:noAutofit/>
          </a:bodyPr>
          <a:lstStyle/>
          <a:p>
            <a:pPr marL="0" indent="0" algn="just">
              <a:buNone/>
            </a:pPr>
            <a:r>
              <a:rPr lang="en-US" sz="2000" b="1" i="0" dirty="0">
                <a:solidFill>
                  <a:schemeClr val="bg1"/>
                </a:solidFill>
                <a:effectLst/>
                <a:latin typeface="Candara Light" panose="020E0502030303020204" pitchFamily="34" charset="0"/>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2000" b="1"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196801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04BF-C37D-B4C4-629C-BA6F29EB70D6}"/>
              </a:ext>
            </a:extLst>
          </p:cNvPr>
          <p:cNvSpPr>
            <a:spLocks noGrp="1"/>
          </p:cNvSpPr>
          <p:nvPr>
            <p:ph type="title"/>
          </p:nvPr>
        </p:nvSpPr>
        <p:spPr>
          <a:xfrm>
            <a:off x="1522876" y="609600"/>
            <a:ext cx="9143538" cy="1066800"/>
          </a:xfrm>
        </p:spPr>
        <p:txBody>
          <a:bodyPr>
            <a:normAutofit/>
          </a:bodyPr>
          <a:lstStyle/>
          <a:p>
            <a:pPr algn="ctr"/>
            <a:r>
              <a:rPr lang="en-IN" sz="4800" b="1" dirty="0">
                <a:solidFill>
                  <a:schemeClr val="bg1"/>
                </a:solidFill>
                <a:latin typeface="Candara Light" panose="020E0502030303020204" pitchFamily="34" charset="0"/>
              </a:rPr>
              <a:t>Exercise</a:t>
            </a:r>
          </a:p>
        </p:txBody>
      </p:sp>
      <p:sp>
        <p:nvSpPr>
          <p:cNvPr id="3" name="Content Placeholder 2">
            <a:extLst>
              <a:ext uri="{FF2B5EF4-FFF2-40B4-BE49-F238E27FC236}">
                <a16:creationId xmlns:a16="http://schemas.microsoft.com/office/drawing/2014/main" id="{1AF21469-9B8C-93DE-DDC2-B20937DAF65D}"/>
              </a:ext>
            </a:extLst>
          </p:cNvPr>
          <p:cNvSpPr>
            <a:spLocks noGrp="1"/>
          </p:cNvSpPr>
          <p:nvPr>
            <p:ph idx="1"/>
          </p:nvPr>
        </p:nvSpPr>
        <p:spPr>
          <a:xfrm>
            <a:off x="1522876" y="2329543"/>
            <a:ext cx="9264867" cy="2449286"/>
          </a:xfrm>
        </p:spPr>
        <p:txBody>
          <a:bodyPr>
            <a:normAutofit/>
          </a:bodyPr>
          <a:lstStyle/>
          <a:p>
            <a:r>
              <a:rPr lang="en-US" sz="2000" b="1" i="0" dirty="0">
                <a:solidFill>
                  <a:schemeClr val="bg1"/>
                </a:solidFill>
                <a:effectLst/>
                <a:latin typeface="Candara Light" panose="020E0502030303020204" pitchFamily="34" charset="0"/>
              </a:rPr>
              <a:t>Build a model which can be used to predict in terms of a probability for each loan transaction, whether the customer will be paying back the loaned amount within 5 days of insurance of loan.</a:t>
            </a:r>
          </a:p>
          <a:p>
            <a:r>
              <a:rPr lang="en-US" sz="2000" b="1" i="0" dirty="0">
                <a:solidFill>
                  <a:schemeClr val="bg1"/>
                </a:solidFill>
                <a:effectLst/>
                <a:latin typeface="Candara Light" panose="020E0502030303020204" pitchFamily="34" charset="0"/>
              </a:rPr>
              <a:t>In this case, Label ‘1’ indicates that the loan has been paid i.e. Non- defaulter, while, Label ‘0’ indicates that the loan has not been paid i.e. defaulter.</a:t>
            </a:r>
            <a:endParaRPr lang="en-IN" sz="2000" b="1"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21806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E6E3-02E6-1F8F-FDED-23AED282666C}"/>
              </a:ext>
            </a:extLst>
          </p:cNvPr>
          <p:cNvSpPr>
            <a:spLocks noGrp="1"/>
          </p:cNvSpPr>
          <p:nvPr>
            <p:ph type="title"/>
          </p:nvPr>
        </p:nvSpPr>
        <p:spPr>
          <a:xfrm>
            <a:off x="1522876" y="609600"/>
            <a:ext cx="9143538" cy="1066800"/>
          </a:xfrm>
        </p:spPr>
        <p:txBody>
          <a:bodyPr>
            <a:normAutofit/>
          </a:bodyPr>
          <a:lstStyle/>
          <a:p>
            <a:pPr algn="ctr"/>
            <a:r>
              <a:rPr lang="en-US" sz="4800" b="1" dirty="0">
                <a:solidFill>
                  <a:schemeClr val="bg1"/>
                </a:solidFill>
                <a:latin typeface="Candara Light" panose="020E0502030303020204" pitchFamily="34" charset="0"/>
              </a:rPr>
              <a:t>Points to remember</a:t>
            </a:r>
            <a:endParaRPr lang="en-IN" sz="4800" b="1" dirty="0">
              <a:solidFill>
                <a:schemeClr val="bg1"/>
              </a:solidFill>
              <a:latin typeface="Candara Light" panose="020E0502030303020204" pitchFamily="34" charset="0"/>
            </a:endParaRPr>
          </a:p>
        </p:txBody>
      </p:sp>
      <p:sp>
        <p:nvSpPr>
          <p:cNvPr id="3" name="Content Placeholder 2">
            <a:extLst>
              <a:ext uri="{FF2B5EF4-FFF2-40B4-BE49-F238E27FC236}">
                <a16:creationId xmlns:a16="http://schemas.microsoft.com/office/drawing/2014/main" id="{0E5F7656-05C6-74A3-307E-8B329B329D8E}"/>
              </a:ext>
            </a:extLst>
          </p:cNvPr>
          <p:cNvSpPr>
            <a:spLocks noGrp="1"/>
          </p:cNvSpPr>
          <p:nvPr>
            <p:ph idx="1"/>
          </p:nvPr>
        </p:nvSpPr>
        <p:spPr>
          <a:xfrm>
            <a:off x="1324680" y="1676400"/>
            <a:ext cx="9735206" cy="3697465"/>
          </a:xfrm>
        </p:spPr>
        <p:txBody>
          <a:bodyPr>
            <a:noAutofit/>
          </a:bodyPr>
          <a:lstStyle/>
          <a:p>
            <a:pPr algn="just"/>
            <a:r>
              <a:rPr lang="en-US" sz="2000" b="1" dirty="0">
                <a:solidFill>
                  <a:schemeClr val="bg1"/>
                </a:solidFill>
                <a:latin typeface="Candara Light" panose="020E0502030303020204" pitchFamily="34" charset="0"/>
              </a:rPr>
              <a:t>There are no null values in the dataset.</a:t>
            </a:r>
          </a:p>
          <a:p>
            <a:pPr algn="just"/>
            <a:r>
              <a:rPr lang="en-US" sz="2000" b="1" dirty="0">
                <a:solidFill>
                  <a:schemeClr val="bg1"/>
                </a:solidFill>
                <a:latin typeface="Candara Light" panose="020E0502030303020204" pitchFamily="34" charset="0"/>
              </a:rPr>
              <a:t>There may be some customers with no loan history.</a:t>
            </a:r>
          </a:p>
          <a:p>
            <a:pPr algn="just"/>
            <a:r>
              <a:rPr lang="en-US" sz="2000" b="1" dirty="0">
                <a:solidFill>
                  <a:schemeClr val="bg1"/>
                </a:solidFill>
                <a:latin typeface="Candara Light" panose="020E0502030303020204" pitchFamily="34" charset="0"/>
              </a:rPr>
              <a:t>The dataset is imbalanced. Label ‘1’ has approximately 87.5 percent records, while, label ‘0’ has approximately 12.5 percent records.</a:t>
            </a:r>
          </a:p>
          <a:p>
            <a:pPr algn="just"/>
            <a:r>
              <a:rPr lang="en-US" sz="2000" b="1" dirty="0">
                <a:solidFill>
                  <a:schemeClr val="bg1"/>
                </a:solidFill>
                <a:latin typeface="Candara Light" panose="020E0502030303020204" pitchFamily="34" charset="0"/>
              </a:rPr>
              <a:t>For some features, there may be values which might not be realistic. You may have to observe them and treat them with a suitable explanation.</a:t>
            </a:r>
          </a:p>
          <a:p>
            <a:pPr algn="just"/>
            <a:r>
              <a:rPr lang="en-US" sz="2000" b="1" dirty="0">
                <a:solidFill>
                  <a:schemeClr val="bg1"/>
                </a:solidFill>
                <a:latin typeface="Candara Light" panose="020E0502030303020204" pitchFamily="34" charset="0"/>
              </a:rPr>
              <a:t>You might come across outliers in some features which you need to handle as per your understanding. Keep in mind that data is expensive and we cannot lose more than 7-8 percent of the total data.</a:t>
            </a:r>
            <a:endParaRPr lang="en-IN" sz="2000" b="1" dirty="0">
              <a:solidFill>
                <a:schemeClr val="bg1"/>
              </a:solidFill>
              <a:latin typeface="Candara Light" panose="020E0502030303020204" pitchFamily="34" charset="0"/>
            </a:endParaRPr>
          </a:p>
        </p:txBody>
      </p:sp>
    </p:spTree>
    <p:extLst>
      <p:ext uri="{BB962C8B-B14F-4D97-AF65-F5344CB8AC3E}">
        <p14:creationId xmlns:p14="http://schemas.microsoft.com/office/powerpoint/2010/main" val="5389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DC01-DE9F-6B0C-950B-5F60868A8686}"/>
              </a:ext>
            </a:extLst>
          </p:cNvPr>
          <p:cNvSpPr>
            <a:spLocks noGrp="1"/>
          </p:cNvSpPr>
          <p:nvPr>
            <p:ph type="title"/>
          </p:nvPr>
        </p:nvSpPr>
        <p:spPr>
          <a:xfrm>
            <a:off x="1522876" y="609600"/>
            <a:ext cx="9143538" cy="1066800"/>
          </a:xfrm>
        </p:spPr>
        <p:txBody>
          <a:bodyPr>
            <a:normAutofit/>
          </a:bodyPr>
          <a:lstStyle/>
          <a:p>
            <a:pPr algn="ctr"/>
            <a:r>
              <a:rPr lang="en-US" sz="4800" b="1" dirty="0">
                <a:solidFill>
                  <a:schemeClr val="bg1"/>
                </a:solidFill>
                <a:latin typeface="Candara Light" panose="020E0502030303020204" pitchFamily="34" charset="0"/>
              </a:rPr>
              <a:t>Project Goals</a:t>
            </a:r>
          </a:p>
        </p:txBody>
      </p:sp>
      <p:sp>
        <p:nvSpPr>
          <p:cNvPr id="3" name="Content Placeholder 2">
            <a:extLst>
              <a:ext uri="{FF2B5EF4-FFF2-40B4-BE49-F238E27FC236}">
                <a16:creationId xmlns:a16="http://schemas.microsoft.com/office/drawing/2014/main" id="{E977DEE8-3577-0E7E-1DC1-8BAE714B5145}"/>
              </a:ext>
            </a:extLst>
          </p:cNvPr>
          <p:cNvSpPr>
            <a:spLocks noGrp="1"/>
          </p:cNvSpPr>
          <p:nvPr>
            <p:ph idx="1"/>
          </p:nvPr>
        </p:nvSpPr>
        <p:spPr>
          <a:xfrm>
            <a:off x="1390899" y="1546782"/>
            <a:ext cx="9538357" cy="4191000"/>
          </a:xfrm>
        </p:spPr>
        <p:txBody>
          <a:bodyPr>
            <a:normAutofit/>
          </a:bodyPr>
          <a:lstStyle/>
          <a:p>
            <a:r>
              <a:rPr lang="en-US" sz="2000" b="1" dirty="0">
                <a:solidFill>
                  <a:schemeClr val="bg1"/>
                </a:solidFill>
                <a:latin typeface="Candara Light" panose="020E0502030303020204" pitchFamily="34" charset="0"/>
              </a:rPr>
              <a:t> Analytical Problem Framing</a:t>
            </a:r>
          </a:p>
          <a:p>
            <a:pPr lvl="1"/>
            <a:r>
              <a:rPr lang="en-US" b="1" dirty="0">
                <a:solidFill>
                  <a:schemeClr val="bg1"/>
                </a:solidFill>
                <a:latin typeface="Candara Light" panose="020E0502030303020204" pitchFamily="34" charset="0"/>
              </a:rPr>
              <a:t>Exploratory Data Analysis (EDA)</a:t>
            </a:r>
          </a:p>
          <a:p>
            <a:pPr lvl="1"/>
            <a:r>
              <a:rPr lang="en-US" b="1" dirty="0">
                <a:solidFill>
                  <a:schemeClr val="bg1"/>
                </a:solidFill>
                <a:latin typeface="Candara Light" panose="020E0502030303020204" pitchFamily="34" charset="0"/>
              </a:rPr>
              <a:t>Visualizations</a:t>
            </a:r>
          </a:p>
          <a:p>
            <a:r>
              <a:rPr lang="en-US" sz="2000" b="1" dirty="0">
                <a:solidFill>
                  <a:schemeClr val="bg1"/>
                </a:solidFill>
                <a:latin typeface="Candara Light" panose="020E0502030303020204" pitchFamily="34" charset="0"/>
              </a:rPr>
              <a:t> Data Pre-Processing on train and test datasets</a:t>
            </a:r>
          </a:p>
          <a:p>
            <a:r>
              <a:rPr lang="en-US" sz="2000" b="1" dirty="0">
                <a:solidFill>
                  <a:schemeClr val="bg1"/>
                </a:solidFill>
                <a:latin typeface="Candara Light" panose="020E0502030303020204" pitchFamily="34" charset="0"/>
              </a:rPr>
              <a:t> Model/s Development and Evaluation</a:t>
            </a:r>
          </a:p>
          <a:p>
            <a:r>
              <a:rPr lang="en-US" sz="2000" b="1" dirty="0">
                <a:solidFill>
                  <a:schemeClr val="bg1"/>
                </a:solidFill>
                <a:latin typeface="Candara Light" panose="020E0502030303020204" pitchFamily="34" charset="0"/>
              </a:rPr>
              <a:t> Performing hyper parameter tuning, saving the best model and predicting the label</a:t>
            </a:r>
          </a:p>
          <a:p>
            <a:r>
              <a:rPr lang="en-US" sz="2000" b="1" dirty="0">
                <a:solidFill>
                  <a:schemeClr val="bg1"/>
                </a:solidFill>
                <a:latin typeface="Candara Light" panose="020E0502030303020204" pitchFamily="34" charset="0"/>
              </a:rPr>
              <a:t> Conclusion and future work discussion</a:t>
            </a:r>
          </a:p>
        </p:txBody>
      </p:sp>
    </p:spTree>
    <p:extLst>
      <p:ext uri="{BB962C8B-B14F-4D97-AF65-F5344CB8AC3E}">
        <p14:creationId xmlns:p14="http://schemas.microsoft.com/office/powerpoint/2010/main" val="20482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DC5BB1E-D10E-A090-A3C0-135B0F410408}"/>
              </a:ext>
            </a:extLst>
          </p:cNvPr>
          <p:cNvSpPr>
            <a:spLocks noGrp="1"/>
          </p:cNvSpPr>
          <p:nvPr>
            <p:ph type="title"/>
          </p:nvPr>
        </p:nvSpPr>
        <p:spPr>
          <a:xfrm>
            <a:off x="1522876" y="609600"/>
            <a:ext cx="9143538" cy="1066800"/>
          </a:xfrm>
        </p:spPr>
        <p:txBody>
          <a:bodyPr>
            <a:normAutofit/>
          </a:bodyPr>
          <a:lstStyle/>
          <a:p>
            <a:pPr algn="ctr"/>
            <a:r>
              <a:rPr lang="en-US" sz="4800" b="1" dirty="0">
                <a:solidFill>
                  <a:schemeClr val="bg1"/>
                </a:solidFill>
                <a:latin typeface="Candara Light" panose="020E0502030303020204" pitchFamily="34" charset="0"/>
              </a:rPr>
              <a:t>Technology</a:t>
            </a:r>
          </a:p>
        </p:txBody>
      </p:sp>
      <p:sp>
        <p:nvSpPr>
          <p:cNvPr id="3" name="Content Placeholder 1">
            <a:extLst>
              <a:ext uri="{FF2B5EF4-FFF2-40B4-BE49-F238E27FC236}">
                <a16:creationId xmlns:a16="http://schemas.microsoft.com/office/drawing/2014/main" id="{919273D8-280E-0D2C-7907-2FF166C7B7F9}"/>
              </a:ext>
            </a:extLst>
          </p:cNvPr>
          <p:cNvSpPr>
            <a:spLocks noGrp="1"/>
          </p:cNvSpPr>
          <p:nvPr>
            <p:ph idx="1"/>
          </p:nvPr>
        </p:nvSpPr>
        <p:spPr>
          <a:xfrm>
            <a:off x="1294044" y="1589314"/>
            <a:ext cx="9601202" cy="4114800"/>
          </a:xfrm>
        </p:spPr>
        <p:txBody>
          <a:bodyPr>
            <a:noAutofit/>
          </a:bodyPr>
          <a:lstStyle/>
          <a:p>
            <a:r>
              <a:rPr lang="en-US" sz="2000" b="1" dirty="0">
                <a:solidFill>
                  <a:schemeClr val="bg1"/>
                </a:solidFill>
                <a:latin typeface="Candara Light" panose="020E0502030303020204" pitchFamily="34" charset="0"/>
              </a:rPr>
              <a:t>Hardware technology being used.</a:t>
            </a:r>
          </a:p>
          <a:p>
            <a:pPr lvl="1"/>
            <a:r>
              <a:rPr lang="pt-BR" b="1" dirty="0">
                <a:solidFill>
                  <a:schemeClr val="bg1"/>
                </a:solidFill>
                <a:latin typeface="Candara Light" panose="020E0502030303020204" pitchFamily="34" charset="0"/>
              </a:rPr>
              <a:t>RAM 	: 8.00 GB</a:t>
            </a:r>
          </a:p>
          <a:p>
            <a:pPr lvl="1"/>
            <a:r>
              <a:rPr lang="pt-BR" b="1" dirty="0">
                <a:solidFill>
                  <a:schemeClr val="bg1"/>
                </a:solidFill>
                <a:latin typeface="Candara Light" panose="020E0502030303020204" pitchFamily="34" charset="0"/>
              </a:rPr>
              <a:t>CPU 	: Intel(R) Core(TM) i5-10300H CPU @ 2.50GHz</a:t>
            </a:r>
          </a:p>
          <a:p>
            <a:pPr lvl="1"/>
            <a:r>
              <a:rPr lang="pt-BR" b="1" dirty="0">
                <a:solidFill>
                  <a:schemeClr val="bg1"/>
                </a:solidFill>
                <a:latin typeface="Candara Light" panose="020E0502030303020204" pitchFamily="34" charset="0"/>
              </a:rPr>
              <a:t>GPU 	: NVIDIA GeForce GTX 1650 Ti</a:t>
            </a:r>
          </a:p>
          <a:p>
            <a:r>
              <a:rPr lang="en-US" sz="2000" b="1" dirty="0">
                <a:solidFill>
                  <a:schemeClr val="bg1"/>
                </a:solidFill>
                <a:latin typeface="Candara Light" panose="020E0502030303020204" pitchFamily="34" charset="0"/>
              </a:rPr>
              <a:t>Software technology being used.</a:t>
            </a:r>
          </a:p>
          <a:p>
            <a:pPr lvl="1"/>
            <a:r>
              <a:rPr lang="en-US" b="1" dirty="0">
                <a:solidFill>
                  <a:schemeClr val="bg1"/>
                </a:solidFill>
                <a:latin typeface="Candara Light" panose="020E0502030303020204" pitchFamily="34" charset="0"/>
              </a:rPr>
              <a:t>Programming language            : Python</a:t>
            </a:r>
          </a:p>
          <a:p>
            <a:pPr lvl="1"/>
            <a:r>
              <a:rPr lang="en-US" b="1" dirty="0">
                <a:solidFill>
                  <a:schemeClr val="bg1"/>
                </a:solidFill>
                <a:latin typeface="Candara Light" panose="020E0502030303020204" pitchFamily="34" charset="0"/>
              </a:rPr>
              <a:t>Distribution                                   : Anaconda Navigator</a:t>
            </a:r>
          </a:p>
          <a:p>
            <a:pPr lvl="1"/>
            <a:r>
              <a:rPr lang="en-US" b="1" dirty="0">
                <a:solidFill>
                  <a:schemeClr val="bg1"/>
                </a:solidFill>
                <a:latin typeface="Candara Light" panose="020E0502030303020204" pitchFamily="34" charset="0"/>
              </a:rPr>
              <a:t>Browser based language shell  : Jupyter Notebook</a:t>
            </a:r>
          </a:p>
          <a:p>
            <a:r>
              <a:rPr lang="en-US" sz="2000" b="1" dirty="0">
                <a:solidFill>
                  <a:schemeClr val="bg1"/>
                </a:solidFill>
                <a:latin typeface="Candara Light" panose="020E0502030303020204" pitchFamily="34" charset="0"/>
              </a:rPr>
              <a:t>Libraries/Packages specifically being used.</a:t>
            </a:r>
          </a:p>
          <a:p>
            <a:r>
              <a:rPr lang="en-US" sz="2000" b="1" dirty="0">
                <a:solidFill>
                  <a:schemeClr val="bg1"/>
                </a:solidFill>
                <a:latin typeface="Candara Light" panose="020E0502030303020204" pitchFamily="34" charset="0"/>
              </a:rPr>
              <a:t>Pandas , NumPy, matplotlib, seaborn, scikit-learn, pandas-profiling, missingno</a:t>
            </a:r>
          </a:p>
        </p:txBody>
      </p:sp>
    </p:spTree>
    <p:extLst>
      <p:ext uri="{BB962C8B-B14F-4D97-AF65-F5344CB8AC3E}">
        <p14:creationId xmlns:p14="http://schemas.microsoft.com/office/powerpoint/2010/main" val="156960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0A1404F-A011-1CDF-9574-74372047C0FF}"/>
              </a:ext>
            </a:extLst>
          </p:cNvPr>
          <p:cNvSpPr>
            <a:spLocks noGrp="1"/>
          </p:cNvSpPr>
          <p:nvPr>
            <p:ph type="title"/>
          </p:nvPr>
        </p:nvSpPr>
        <p:spPr>
          <a:xfrm>
            <a:off x="1636943" y="97972"/>
            <a:ext cx="9143538" cy="1066800"/>
          </a:xfrm>
        </p:spPr>
        <p:txBody>
          <a:bodyPr>
            <a:normAutofit/>
          </a:bodyPr>
          <a:lstStyle/>
          <a:p>
            <a:pPr algn="ctr"/>
            <a:r>
              <a:rPr lang="en-US" sz="4800" b="1" dirty="0">
                <a:solidFill>
                  <a:schemeClr val="bg1"/>
                </a:solidFill>
                <a:latin typeface="Candara Light" panose="020E0502030303020204" pitchFamily="34" charset="0"/>
              </a:rPr>
              <a:t>Data Description</a:t>
            </a:r>
          </a:p>
        </p:txBody>
      </p:sp>
      <p:sp>
        <p:nvSpPr>
          <p:cNvPr id="3" name="Content Placeholder 1">
            <a:extLst>
              <a:ext uri="{FF2B5EF4-FFF2-40B4-BE49-F238E27FC236}">
                <a16:creationId xmlns:a16="http://schemas.microsoft.com/office/drawing/2014/main" id="{9DBB9EA3-F15F-2B1E-D597-7665CEDA20D2}"/>
              </a:ext>
            </a:extLst>
          </p:cNvPr>
          <p:cNvSpPr>
            <a:spLocks noGrp="1"/>
          </p:cNvSpPr>
          <p:nvPr>
            <p:ph idx="1"/>
          </p:nvPr>
        </p:nvSpPr>
        <p:spPr>
          <a:xfrm>
            <a:off x="1142999" y="925286"/>
            <a:ext cx="10374087" cy="3407228"/>
          </a:xfrm>
        </p:spPr>
        <p:txBody>
          <a:bodyPr numCol="2">
            <a:noAutofit/>
          </a:bodyPr>
          <a:lstStyle/>
          <a:p>
            <a:pPr algn="just">
              <a:buFont typeface="Arial" panose="020B0604020202020204" pitchFamily="34" charset="0"/>
              <a:buChar char="•"/>
            </a:pPr>
            <a:r>
              <a:rPr lang="en-US" sz="2000" b="1" i="0" dirty="0">
                <a:solidFill>
                  <a:schemeClr val="bg1"/>
                </a:solidFill>
                <a:effectLst/>
                <a:latin typeface="Candara Light" panose="020E0502030303020204" pitchFamily="34" charset="0"/>
              </a:rPr>
              <a:t>label : Flag indicating whether the user paid back the credit amount within 5 days of issuing the loan {1:success, 0:failure}</a:t>
            </a:r>
          </a:p>
          <a:p>
            <a:pPr algn="just">
              <a:buFont typeface="Arial" panose="020B0604020202020204" pitchFamily="34" charset="0"/>
              <a:buChar char="•"/>
            </a:pPr>
            <a:r>
              <a:rPr lang="en-US" sz="2000" b="1" i="0" dirty="0" err="1">
                <a:solidFill>
                  <a:schemeClr val="bg1"/>
                </a:solidFill>
                <a:effectLst/>
                <a:latin typeface="Candara Light" panose="020E0502030303020204" pitchFamily="34" charset="0"/>
              </a:rPr>
              <a:t>msisdn</a:t>
            </a:r>
            <a:r>
              <a:rPr lang="en-US" sz="2000" b="1" i="0" dirty="0">
                <a:solidFill>
                  <a:schemeClr val="bg1"/>
                </a:solidFill>
                <a:effectLst/>
                <a:latin typeface="Candara Light" panose="020E0502030303020204" pitchFamily="34" charset="0"/>
              </a:rPr>
              <a:t> : Mobile number of user</a:t>
            </a:r>
          </a:p>
          <a:p>
            <a:pPr algn="just">
              <a:buFont typeface="Arial" panose="020B0604020202020204" pitchFamily="34" charset="0"/>
              <a:buChar char="•"/>
            </a:pPr>
            <a:r>
              <a:rPr lang="en-US" sz="2000" b="1" i="0" dirty="0" err="1">
                <a:solidFill>
                  <a:schemeClr val="bg1"/>
                </a:solidFill>
                <a:effectLst/>
                <a:latin typeface="Candara Light" panose="020E0502030303020204" pitchFamily="34" charset="0"/>
              </a:rPr>
              <a:t>aon</a:t>
            </a:r>
            <a:r>
              <a:rPr lang="en-US" sz="2000" b="1" i="0" dirty="0">
                <a:solidFill>
                  <a:schemeClr val="bg1"/>
                </a:solidFill>
                <a:effectLst/>
                <a:latin typeface="Candara Light" panose="020E0502030303020204" pitchFamily="34" charset="0"/>
              </a:rPr>
              <a:t> : Age on cellular network in days</a:t>
            </a:r>
          </a:p>
          <a:p>
            <a:pPr algn="just">
              <a:buFont typeface="Arial" panose="020B0604020202020204" pitchFamily="34" charset="0"/>
              <a:buChar char="•"/>
            </a:pPr>
            <a:r>
              <a:rPr lang="en-US" sz="2000" b="1" i="0" dirty="0">
                <a:solidFill>
                  <a:schemeClr val="bg1"/>
                </a:solidFill>
                <a:effectLst/>
                <a:latin typeface="Candara Light" panose="020E0502030303020204" pitchFamily="34" charset="0"/>
              </a:rPr>
              <a:t>daily_decr30 : Daily amount spent from main account, averaged over last 30 days (in Indonesian Rupiah)</a:t>
            </a:r>
          </a:p>
          <a:p>
            <a:pPr algn="just">
              <a:buFont typeface="Arial" panose="020B0604020202020204" pitchFamily="34" charset="0"/>
              <a:buChar char="•"/>
            </a:pPr>
            <a:r>
              <a:rPr lang="en-US" sz="2000" b="1" i="0" dirty="0">
                <a:solidFill>
                  <a:schemeClr val="bg1"/>
                </a:solidFill>
                <a:effectLst/>
                <a:latin typeface="Candara Light" panose="020E0502030303020204" pitchFamily="34" charset="0"/>
              </a:rPr>
              <a:t>daily_decr90 : Daily amount spent from main account, averaged over last 90 days (in Indonesian Rupiah)</a:t>
            </a:r>
          </a:p>
          <a:p>
            <a:pPr algn="just">
              <a:buFont typeface="Arial" panose="020B0604020202020204" pitchFamily="34" charset="0"/>
              <a:buChar char="•"/>
            </a:pPr>
            <a:r>
              <a:rPr lang="en-US" sz="2000" b="1" i="0" dirty="0">
                <a:solidFill>
                  <a:schemeClr val="bg1"/>
                </a:solidFill>
                <a:effectLst/>
                <a:latin typeface="Candara Light" panose="020E0502030303020204" pitchFamily="34" charset="0"/>
              </a:rPr>
              <a:t>rental30 : Average main account balance over last 30 days</a:t>
            </a:r>
          </a:p>
          <a:p>
            <a:pPr algn="just">
              <a:buFont typeface="Arial" panose="020B0604020202020204" pitchFamily="34" charset="0"/>
              <a:buChar char="•"/>
            </a:pPr>
            <a:r>
              <a:rPr lang="en-US" sz="2000" b="1" i="0" dirty="0">
                <a:solidFill>
                  <a:schemeClr val="bg1"/>
                </a:solidFill>
                <a:effectLst/>
                <a:latin typeface="Candara Light" panose="020E0502030303020204" pitchFamily="34" charset="0"/>
              </a:rPr>
              <a:t>rental90 : Average main account balance over last 90 days</a:t>
            </a:r>
          </a:p>
          <a:p>
            <a:pPr algn="just">
              <a:buFont typeface="Arial" panose="020B0604020202020204" pitchFamily="34" charset="0"/>
              <a:buChar char="•"/>
            </a:pPr>
            <a:r>
              <a:rPr lang="en-US" sz="2000" b="1" i="0" dirty="0" err="1">
                <a:solidFill>
                  <a:schemeClr val="bg1"/>
                </a:solidFill>
                <a:effectLst/>
                <a:latin typeface="Candara Light" panose="020E0502030303020204" pitchFamily="34" charset="0"/>
              </a:rPr>
              <a:t>last_rech_date_ma</a:t>
            </a:r>
            <a:r>
              <a:rPr lang="en-US" sz="2000" b="1" i="0" dirty="0">
                <a:solidFill>
                  <a:schemeClr val="bg1"/>
                </a:solidFill>
                <a:effectLst/>
                <a:latin typeface="Candara Light" panose="020E0502030303020204" pitchFamily="34" charset="0"/>
              </a:rPr>
              <a:t> : Number of days till last recharge of main account</a:t>
            </a:r>
          </a:p>
          <a:p>
            <a:pPr algn="just">
              <a:buFont typeface="Arial" panose="020B0604020202020204" pitchFamily="34" charset="0"/>
              <a:buChar char="•"/>
            </a:pPr>
            <a:r>
              <a:rPr lang="en-US" sz="2000" b="1" i="0" dirty="0" err="1">
                <a:solidFill>
                  <a:schemeClr val="bg1"/>
                </a:solidFill>
                <a:effectLst/>
                <a:latin typeface="Candara Light" panose="020E0502030303020204" pitchFamily="34" charset="0"/>
              </a:rPr>
              <a:t>last_rech_date_da</a:t>
            </a:r>
            <a:r>
              <a:rPr lang="en-US" sz="2000" b="1" i="0" dirty="0">
                <a:solidFill>
                  <a:schemeClr val="bg1"/>
                </a:solidFill>
                <a:effectLst/>
                <a:latin typeface="Candara Light" panose="020E0502030303020204" pitchFamily="34" charset="0"/>
              </a:rPr>
              <a:t> : Number of days till last recharge of data account</a:t>
            </a:r>
          </a:p>
          <a:p>
            <a:pPr algn="just">
              <a:buFont typeface="Arial" panose="020B0604020202020204" pitchFamily="34" charset="0"/>
              <a:buChar char="•"/>
            </a:pPr>
            <a:r>
              <a:rPr lang="en-US" sz="2000" b="1" i="0" dirty="0" err="1">
                <a:solidFill>
                  <a:schemeClr val="bg1"/>
                </a:solidFill>
                <a:effectLst/>
                <a:latin typeface="Candara Light" panose="020E0502030303020204" pitchFamily="34" charset="0"/>
              </a:rPr>
              <a:t>last_rech_amt_ma</a:t>
            </a:r>
            <a:r>
              <a:rPr lang="en-US" sz="2000" b="1" i="0" dirty="0">
                <a:solidFill>
                  <a:schemeClr val="bg1"/>
                </a:solidFill>
                <a:effectLst/>
                <a:latin typeface="Candara Light" panose="020E0502030303020204" pitchFamily="34" charset="0"/>
              </a:rPr>
              <a:t> : Amount of last recharge of main account (in Indonesian Rupiah)</a:t>
            </a:r>
          </a:p>
          <a:p>
            <a:pPr algn="just">
              <a:buFont typeface="Arial" panose="020B0604020202020204" pitchFamily="34" charset="0"/>
              <a:buChar char="•"/>
            </a:pPr>
            <a:r>
              <a:rPr lang="en-US" sz="2000" b="1" i="0" dirty="0">
                <a:solidFill>
                  <a:schemeClr val="bg1"/>
                </a:solidFill>
                <a:effectLst/>
                <a:latin typeface="Candara Light" panose="020E0502030303020204" pitchFamily="34" charset="0"/>
              </a:rPr>
              <a:t>cnt_ma_rech30 : Number of times main account got recharged in last 30 days</a:t>
            </a:r>
          </a:p>
          <a:p>
            <a:pPr algn="just">
              <a:buFont typeface="Arial" panose="020B0604020202020204" pitchFamily="34" charset="0"/>
              <a:buChar char="•"/>
            </a:pPr>
            <a:r>
              <a:rPr lang="en-US" sz="2000" b="1" i="0" dirty="0">
                <a:solidFill>
                  <a:schemeClr val="bg1"/>
                </a:solidFill>
                <a:effectLst/>
                <a:latin typeface="Candara Light" panose="020E0502030303020204" pitchFamily="34" charset="0"/>
              </a:rPr>
              <a:t>fr_ma_rech30 : Frequency of main account recharged in last 30 days</a:t>
            </a:r>
          </a:p>
        </p:txBody>
      </p:sp>
    </p:spTree>
    <p:extLst>
      <p:ext uri="{BB962C8B-B14F-4D97-AF65-F5344CB8AC3E}">
        <p14:creationId xmlns:p14="http://schemas.microsoft.com/office/powerpoint/2010/main" val="2442815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291B9D-DF60-7712-C818-529350E0AA32}"/>
              </a:ext>
            </a:extLst>
          </p:cNvPr>
          <p:cNvSpPr>
            <a:spLocks noGrp="1"/>
          </p:cNvSpPr>
          <p:nvPr>
            <p:ph type="title"/>
          </p:nvPr>
        </p:nvSpPr>
        <p:spPr>
          <a:xfrm>
            <a:off x="1747466" y="102421"/>
            <a:ext cx="9143538" cy="1066800"/>
          </a:xfrm>
        </p:spPr>
        <p:txBody>
          <a:bodyPr>
            <a:normAutofit/>
          </a:bodyPr>
          <a:lstStyle/>
          <a:p>
            <a:pPr algn="ctr"/>
            <a:r>
              <a:rPr lang="en-US" sz="4000" b="1" dirty="0">
                <a:solidFill>
                  <a:schemeClr val="bg1"/>
                </a:solidFill>
                <a:latin typeface="Candara Light" panose="020E0502030303020204" pitchFamily="34" charset="0"/>
              </a:rPr>
              <a:t>Data Description</a:t>
            </a:r>
          </a:p>
        </p:txBody>
      </p:sp>
      <p:sp>
        <p:nvSpPr>
          <p:cNvPr id="3" name="Content Placeholder 1">
            <a:extLst>
              <a:ext uri="{FF2B5EF4-FFF2-40B4-BE49-F238E27FC236}">
                <a16:creationId xmlns:a16="http://schemas.microsoft.com/office/drawing/2014/main" id="{72D16E8D-1458-4BAC-59FA-434BABCD0439}"/>
              </a:ext>
            </a:extLst>
          </p:cNvPr>
          <p:cNvSpPr>
            <a:spLocks noGrp="1"/>
          </p:cNvSpPr>
          <p:nvPr>
            <p:ph idx="1"/>
          </p:nvPr>
        </p:nvSpPr>
        <p:spPr>
          <a:xfrm>
            <a:off x="1121229" y="979715"/>
            <a:ext cx="10330542" cy="3531421"/>
          </a:xfrm>
        </p:spPr>
        <p:txBody>
          <a:bodyPr numCol="2">
            <a:noAutofit/>
          </a:bodyPr>
          <a:lstStyle/>
          <a:p>
            <a:pPr algn="l">
              <a:buFont typeface="Arial" panose="020B0604020202020204" pitchFamily="34" charset="0"/>
              <a:buChar char="•"/>
            </a:pPr>
            <a:r>
              <a:rPr lang="en-US" sz="2000" b="1" i="0" dirty="0">
                <a:solidFill>
                  <a:schemeClr val="bg1"/>
                </a:solidFill>
                <a:effectLst/>
                <a:latin typeface="Candara Light" panose="020E0502030303020204" pitchFamily="34" charset="0"/>
              </a:rPr>
              <a:t>sumamnt_ma_rech30 : Total amount of recharge in main account over last 30 days (in Indonesian Rupiah)</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medianamnt_ma_rech30 : Median of amount of recharges done in main account over last 30 days at user level (in Indonesian Rupiah)</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medianmarechprebal30 : Median of main account balance just before recharge in last 30 days at user level (in Indonesian Rupiah)</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cnt_ma_rech90 : Number of times main account got recharged in last 90 days</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fr_ma_rech90 : Frequency of main account recharged in last 90 days</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sumamnt_ma_rech90 : Total amount of recharge in main account over last 90 days (in Indonesian Rupiah)</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medianamnt_ma_rech90 : Median of amount of recharges done in main account over last 90 days at user level (in Indonesian Rupiah)</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medianmarechprebal90 : Median of main account balance just before recharge in last 90 days at user level (in Indonesian Rupiah)</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cnt_da_rech30 : Number of times data account got recharged in last 30 days</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fr_da_rech30 : Frequency of data account recharged in last 30 days</a:t>
            </a:r>
          </a:p>
          <a:p>
            <a:pPr algn="l">
              <a:buFont typeface="Arial" panose="020B0604020202020204" pitchFamily="34" charset="0"/>
              <a:buChar char="•"/>
            </a:pPr>
            <a:r>
              <a:rPr lang="en-US" sz="2000" b="1" i="0" dirty="0">
                <a:solidFill>
                  <a:schemeClr val="bg1"/>
                </a:solidFill>
                <a:effectLst/>
                <a:latin typeface="Candara Light" panose="020E0502030303020204" pitchFamily="34" charset="0"/>
              </a:rPr>
              <a:t>cnt_da_rech90 : Number of times data account got recharged in last 90 days</a:t>
            </a:r>
          </a:p>
        </p:txBody>
      </p:sp>
      <p:sp>
        <p:nvSpPr>
          <p:cNvPr id="4" name="Text Placeholder 7">
            <a:extLst>
              <a:ext uri="{FF2B5EF4-FFF2-40B4-BE49-F238E27FC236}">
                <a16:creationId xmlns:a16="http://schemas.microsoft.com/office/drawing/2014/main" id="{9BC33CC5-C667-22F3-6F95-E7032108664B}"/>
              </a:ext>
            </a:extLst>
          </p:cNvPr>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solidFill>
                <a:schemeClr val="bg1"/>
              </a:solidFill>
            </a:endParaRPr>
          </a:p>
        </p:txBody>
      </p:sp>
    </p:spTree>
    <p:extLst>
      <p:ext uri="{BB962C8B-B14F-4D97-AF65-F5344CB8AC3E}">
        <p14:creationId xmlns:p14="http://schemas.microsoft.com/office/powerpoint/2010/main" val="2651675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4450</TotalTime>
  <Words>1990</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Candara Light</vt:lpstr>
      <vt:lpstr>Constantia (Body)</vt:lpstr>
      <vt:lpstr>Tw Cen MT</vt:lpstr>
      <vt:lpstr>Wingdings</vt:lpstr>
      <vt:lpstr>Wingdings 3</vt:lpstr>
      <vt:lpstr>Circuit</vt:lpstr>
      <vt:lpstr>Micro Credit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PowerPoint Presentation</vt:lpstr>
      <vt:lpstr>Report on Best Model</vt:lpstr>
      <vt:lpstr>Hyper parameter tuning</vt:lpstr>
      <vt:lpstr>Hyper parameter tuning result</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 Presentation</dc:title>
  <dc:creator>Sarika Thorat</dc:creator>
  <cp:lastModifiedBy>Sarika Thorat</cp:lastModifiedBy>
  <cp:revision>2</cp:revision>
  <dcterms:created xsi:type="dcterms:W3CDTF">2022-09-10T14:12:10Z</dcterms:created>
  <dcterms:modified xsi:type="dcterms:W3CDTF">2023-02-23T17:25:37Z</dcterms:modified>
</cp:coreProperties>
</file>