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407" r:id="rId2"/>
    <p:sldId id="376" r:id="rId3"/>
    <p:sldId id="408" r:id="rId4"/>
    <p:sldId id="378" r:id="rId5"/>
    <p:sldId id="379" r:id="rId6"/>
    <p:sldId id="380" r:id="rId7"/>
    <p:sldId id="381" r:id="rId8"/>
    <p:sldId id="384" r:id="rId9"/>
    <p:sldId id="387" r:id="rId10"/>
    <p:sldId id="386" r:id="rId11"/>
    <p:sldId id="388" r:id="rId12"/>
    <p:sldId id="389" r:id="rId13"/>
    <p:sldId id="406" r:id="rId14"/>
    <p:sldId id="390" r:id="rId15"/>
    <p:sldId id="391" r:id="rId16"/>
    <p:sldId id="392" r:id="rId17"/>
    <p:sldId id="393" r:id="rId18"/>
    <p:sldId id="394" r:id="rId19"/>
    <p:sldId id="397" r:id="rId20"/>
    <p:sldId id="398" r:id="rId21"/>
    <p:sldId id="399" r:id="rId22"/>
    <p:sldId id="400" r:id="rId23"/>
    <p:sldId id="401" r:id="rId24"/>
    <p:sldId id="402" r:id="rId25"/>
    <p:sldId id="403" r:id="rId26"/>
    <p:sldId id="404" r:id="rId27"/>
    <p:sldId id="405"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2AA5BB-8D6C-406F-BA65-D711340A0232}"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12B544-E532-4EED-8271-93F955896BDD}" type="slidenum">
              <a:rPr lang="en-US" smtClean="0"/>
              <a:t>‹#›</a:t>
            </a:fld>
            <a:endParaRPr lang="en-US"/>
          </a:p>
        </p:txBody>
      </p:sp>
    </p:spTree>
    <p:extLst>
      <p:ext uri="{BB962C8B-B14F-4D97-AF65-F5344CB8AC3E}">
        <p14:creationId xmlns:p14="http://schemas.microsoft.com/office/powerpoint/2010/main" val="166222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2AA5BB-8D6C-406F-BA65-D711340A0232}"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12B544-E532-4EED-8271-93F955896BDD}" type="slidenum">
              <a:rPr lang="en-US" smtClean="0"/>
              <a:t>‹#›</a:t>
            </a:fld>
            <a:endParaRPr lang="en-US"/>
          </a:p>
        </p:txBody>
      </p:sp>
    </p:spTree>
    <p:extLst>
      <p:ext uri="{BB962C8B-B14F-4D97-AF65-F5344CB8AC3E}">
        <p14:creationId xmlns:p14="http://schemas.microsoft.com/office/powerpoint/2010/main" val="3094780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2AA5BB-8D6C-406F-BA65-D711340A0232}"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12B544-E532-4EED-8271-93F955896BDD}" type="slidenum">
              <a:rPr lang="en-US" smtClean="0"/>
              <a:t>‹#›</a:t>
            </a:fld>
            <a:endParaRPr lang="en-US"/>
          </a:p>
        </p:txBody>
      </p:sp>
    </p:spTree>
    <p:extLst>
      <p:ext uri="{BB962C8B-B14F-4D97-AF65-F5344CB8AC3E}">
        <p14:creationId xmlns:p14="http://schemas.microsoft.com/office/powerpoint/2010/main" val="6744724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2AA5BB-8D6C-406F-BA65-D711340A0232}"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12B544-E532-4EED-8271-93F955896BDD}"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837167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2AA5BB-8D6C-406F-BA65-D711340A0232}"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12B544-E532-4EED-8271-93F955896BDD}" type="slidenum">
              <a:rPr lang="en-US" smtClean="0"/>
              <a:t>‹#›</a:t>
            </a:fld>
            <a:endParaRPr lang="en-US"/>
          </a:p>
        </p:txBody>
      </p:sp>
    </p:spTree>
    <p:extLst>
      <p:ext uri="{BB962C8B-B14F-4D97-AF65-F5344CB8AC3E}">
        <p14:creationId xmlns:p14="http://schemas.microsoft.com/office/powerpoint/2010/main" val="17561638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52AA5BB-8D6C-406F-BA65-D711340A0232}" type="datetimeFigureOut">
              <a:rPr lang="en-US" smtClean="0"/>
              <a:t>1/15/2023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12B544-E532-4EED-8271-93F955896BDD}" type="slidenum">
              <a:rPr lang="en-US" smtClean="0"/>
              <a:t>‹#›</a:t>
            </a:fld>
            <a:endParaRPr lang="en-US"/>
          </a:p>
        </p:txBody>
      </p:sp>
    </p:spTree>
    <p:extLst>
      <p:ext uri="{BB962C8B-B14F-4D97-AF65-F5344CB8AC3E}">
        <p14:creationId xmlns:p14="http://schemas.microsoft.com/office/powerpoint/2010/main" val="10017242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52AA5BB-8D6C-406F-BA65-D711340A0232}" type="datetimeFigureOut">
              <a:rPr lang="en-US" smtClean="0"/>
              <a:t>1/15/2023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12B544-E532-4EED-8271-93F955896BDD}" type="slidenum">
              <a:rPr lang="en-US" smtClean="0"/>
              <a:t>‹#›</a:t>
            </a:fld>
            <a:endParaRPr lang="en-US"/>
          </a:p>
        </p:txBody>
      </p:sp>
    </p:spTree>
    <p:extLst>
      <p:ext uri="{BB962C8B-B14F-4D97-AF65-F5344CB8AC3E}">
        <p14:creationId xmlns:p14="http://schemas.microsoft.com/office/powerpoint/2010/main" val="42554484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2AA5BB-8D6C-406F-BA65-D711340A0232}"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12B544-E532-4EED-8271-93F955896BDD}" type="slidenum">
              <a:rPr lang="en-US" smtClean="0"/>
              <a:t>‹#›</a:t>
            </a:fld>
            <a:endParaRPr lang="en-US"/>
          </a:p>
        </p:txBody>
      </p:sp>
    </p:spTree>
    <p:extLst>
      <p:ext uri="{BB962C8B-B14F-4D97-AF65-F5344CB8AC3E}">
        <p14:creationId xmlns:p14="http://schemas.microsoft.com/office/powerpoint/2010/main" val="17883119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2AA5BB-8D6C-406F-BA65-D711340A0232}"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12B544-E532-4EED-8271-93F955896BDD}" type="slidenum">
              <a:rPr lang="en-US" smtClean="0"/>
              <a:t>‹#›</a:t>
            </a:fld>
            <a:endParaRPr lang="en-US"/>
          </a:p>
        </p:txBody>
      </p:sp>
    </p:spTree>
    <p:extLst>
      <p:ext uri="{BB962C8B-B14F-4D97-AF65-F5344CB8AC3E}">
        <p14:creationId xmlns:p14="http://schemas.microsoft.com/office/powerpoint/2010/main" val="30280472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1/15/2023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1521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011522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A21F7CE-A4E6-574A-B490-8FC4327728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13907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ontent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1/15/2023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710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2AA5BB-8D6C-406F-BA65-D711340A0232}"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12B544-E532-4EED-8271-93F955896BDD}" type="slidenum">
              <a:rPr lang="en-US" smtClean="0"/>
              <a:t>‹#›</a:t>
            </a:fld>
            <a:endParaRPr lang="en-US"/>
          </a:p>
        </p:txBody>
      </p:sp>
    </p:spTree>
    <p:extLst>
      <p:ext uri="{BB962C8B-B14F-4D97-AF65-F5344CB8AC3E}">
        <p14:creationId xmlns:p14="http://schemas.microsoft.com/office/powerpoint/2010/main" val="29754207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Imag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1/15/2023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6993359"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64854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Imag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1/15/2023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0"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5711877"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5708797"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4037ED-B73E-2946-8FAC-2803EA71C585}"/>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74379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2AA5BB-8D6C-406F-BA65-D711340A0232}"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12B544-E532-4EED-8271-93F955896BDD}" type="slidenum">
              <a:rPr lang="en-US" smtClean="0"/>
              <a:t>‹#›</a:t>
            </a:fld>
            <a:endParaRPr lang="en-US"/>
          </a:p>
        </p:txBody>
      </p:sp>
    </p:spTree>
    <p:extLst>
      <p:ext uri="{BB962C8B-B14F-4D97-AF65-F5344CB8AC3E}">
        <p14:creationId xmlns:p14="http://schemas.microsoft.com/office/powerpoint/2010/main" val="38388416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Image_5">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43A34E77-65E8-214A-93DD-907ECB950F42}"/>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9C15D6B-DF62-4A31-87F3-2084A6C590A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68748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2AA5BB-8D6C-406F-BA65-D711340A0232}"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12B544-E532-4EED-8271-93F955896BDD}" type="slidenum">
              <a:rPr lang="en-US" smtClean="0"/>
              <a:t>‹#›</a:t>
            </a:fld>
            <a:endParaRPr lang="en-US"/>
          </a:p>
        </p:txBody>
      </p:sp>
    </p:spTree>
    <p:extLst>
      <p:ext uri="{BB962C8B-B14F-4D97-AF65-F5344CB8AC3E}">
        <p14:creationId xmlns:p14="http://schemas.microsoft.com/office/powerpoint/2010/main" val="1868107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2AA5BB-8D6C-406F-BA65-D711340A0232}"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12B544-E532-4EED-8271-93F955896BDD}" type="slidenum">
              <a:rPr lang="en-US" smtClean="0"/>
              <a:t>‹#›</a:t>
            </a:fld>
            <a:endParaRPr lang="en-US"/>
          </a:p>
        </p:txBody>
      </p:sp>
    </p:spTree>
    <p:extLst>
      <p:ext uri="{BB962C8B-B14F-4D97-AF65-F5344CB8AC3E}">
        <p14:creationId xmlns:p14="http://schemas.microsoft.com/office/powerpoint/2010/main" val="1522251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2AA5BB-8D6C-406F-BA65-D711340A0232}" type="datetimeFigureOut">
              <a:rPr lang="en-US" smtClean="0"/>
              <a:t>1/15/2023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12B544-E532-4EED-8271-93F955896BDD}" type="slidenum">
              <a:rPr lang="en-US" smtClean="0"/>
              <a:t>‹#›</a:t>
            </a:fld>
            <a:endParaRPr lang="en-US"/>
          </a:p>
        </p:txBody>
      </p:sp>
    </p:spTree>
    <p:extLst>
      <p:ext uri="{BB962C8B-B14F-4D97-AF65-F5344CB8AC3E}">
        <p14:creationId xmlns:p14="http://schemas.microsoft.com/office/powerpoint/2010/main" val="3836729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2AA5BB-8D6C-406F-BA65-D711340A0232}" type="datetimeFigureOut">
              <a:rPr lang="en-US" smtClean="0"/>
              <a:t>1/15/2023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12B544-E532-4EED-8271-93F955896BDD}" type="slidenum">
              <a:rPr lang="en-US" smtClean="0"/>
              <a:t>‹#›</a:t>
            </a:fld>
            <a:endParaRPr lang="en-US"/>
          </a:p>
        </p:txBody>
      </p:sp>
    </p:spTree>
    <p:extLst>
      <p:ext uri="{BB962C8B-B14F-4D97-AF65-F5344CB8AC3E}">
        <p14:creationId xmlns:p14="http://schemas.microsoft.com/office/powerpoint/2010/main" val="364719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652AA5BB-8D6C-406F-BA65-D711340A0232}" type="datetimeFigureOut">
              <a:rPr lang="en-US" smtClean="0"/>
              <a:t>1/15/2023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12B544-E532-4EED-8271-93F955896BDD}" type="slidenum">
              <a:rPr lang="en-US" smtClean="0"/>
              <a:t>‹#›</a:t>
            </a:fld>
            <a:endParaRPr lang="en-US"/>
          </a:p>
        </p:txBody>
      </p:sp>
    </p:spTree>
    <p:extLst>
      <p:ext uri="{BB962C8B-B14F-4D97-AF65-F5344CB8AC3E}">
        <p14:creationId xmlns:p14="http://schemas.microsoft.com/office/powerpoint/2010/main" val="1753138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2AA5BB-8D6C-406F-BA65-D711340A0232}"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12B544-E532-4EED-8271-93F955896BDD}" type="slidenum">
              <a:rPr lang="en-US" smtClean="0"/>
              <a:t>‹#›</a:t>
            </a:fld>
            <a:endParaRPr lang="en-US"/>
          </a:p>
        </p:txBody>
      </p:sp>
    </p:spTree>
    <p:extLst>
      <p:ext uri="{BB962C8B-B14F-4D97-AF65-F5344CB8AC3E}">
        <p14:creationId xmlns:p14="http://schemas.microsoft.com/office/powerpoint/2010/main" val="3147120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2AA5BB-8D6C-406F-BA65-D711340A0232}"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12B544-E532-4EED-8271-93F955896BDD}" type="slidenum">
              <a:rPr lang="en-US" smtClean="0"/>
              <a:t>‹#›</a:t>
            </a:fld>
            <a:endParaRPr lang="en-US"/>
          </a:p>
        </p:txBody>
      </p:sp>
    </p:spTree>
    <p:extLst>
      <p:ext uri="{BB962C8B-B14F-4D97-AF65-F5344CB8AC3E}">
        <p14:creationId xmlns:p14="http://schemas.microsoft.com/office/powerpoint/2010/main" val="1399773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5">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652AA5BB-8D6C-406F-BA65-D711340A0232}" type="datetimeFigureOut">
              <a:rPr lang="en-US" smtClean="0"/>
              <a:t>1/15/2023</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A12B544-E532-4EED-8271-93F955896BDD}" type="slidenum">
              <a:rPr lang="en-US" smtClean="0"/>
              <a:t>‹#›</a:t>
            </a:fld>
            <a:endParaRPr lang="en-US"/>
          </a:p>
        </p:txBody>
      </p:sp>
    </p:spTree>
    <p:extLst>
      <p:ext uri="{BB962C8B-B14F-4D97-AF65-F5344CB8AC3E}">
        <p14:creationId xmlns:p14="http://schemas.microsoft.com/office/powerpoint/2010/main" val="3048915464"/>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 id="2147483731" r:id="rId18"/>
    <p:sldLayoutId id="2147483732" r:id="rId19"/>
    <p:sldLayoutId id="2147483733" r:id="rId20"/>
    <p:sldLayoutId id="2147483734" r:id="rId21"/>
    <p:sldLayoutId id="2147483735" r:id="rId22"/>
    <p:sldLayoutId id="2147483736" r:id="rId23"/>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AC98E-660C-B10F-425E-01AE463DEB42}"/>
              </a:ext>
            </a:extLst>
          </p:cNvPr>
          <p:cNvSpPr>
            <a:spLocks noGrp="1"/>
          </p:cNvSpPr>
          <p:nvPr>
            <p:ph type="ctrTitle" idx="4294967295"/>
          </p:nvPr>
        </p:nvSpPr>
        <p:spPr>
          <a:xfrm>
            <a:off x="619760" y="1399540"/>
            <a:ext cx="11572240" cy="2146300"/>
          </a:xfrm>
        </p:spPr>
        <p:txBody>
          <a:bodyPr>
            <a:normAutofit fontScale="90000"/>
          </a:bodyPr>
          <a:lstStyle/>
          <a:p>
            <a:pPr algn="l"/>
            <a:r>
              <a:rPr lang="en-US" sz="4500" b="1" dirty="0">
                <a:solidFill>
                  <a:schemeClr val="accent4">
                    <a:lumMod val="75000"/>
                  </a:schemeClr>
                </a:solidFill>
                <a:latin typeface="Sagona ExtraLight" panose="02020303050505020204" pitchFamily="18" charset="0"/>
              </a:rPr>
              <a:t>Presentation On</a:t>
            </a:r>
            <a:br>
              <a:rPr lang="en-US" sz="4500" b="1" dirty="0">
                <a:solidFill>
                  <a:schemeClr val="accent4">
                    <a:lumMod val="75000"/>
                  </a:schemeClr>
                </a:solidFill>
                <a:latin typeface="Sagona ExtraLight" panose="02020303050505020204" pitchFamily="18" charset="0"/>
              </a:rPr>
            </a:br>
            <a:br>
              <a:rPr lang="en-US" sz="4500" b="1" dirty="0">
                <a:solidFill>
                  <a:schemeClr val="accent4">
                    <a:lumMod val="75000"/>
                  </a:schemeClr>
                </a:solidFill>
                <a:latin typeface="Sagona ExtraLight" panose="02020303050505020204" pitchFamily="18" charset="0"/>
              </a:rPr>
            </a:br>
            <a:r>
              <a:rPr lang="en-US" sz="4500" b="1" dirty="0">
                <a:solidFill>
                  <a:schemeClr val="accent4">
                    <a:lumMod val="75000"/>
                  </a:schemeClr>
                </a:solidFill>
                <a:latin typeface="Sagona ExtraLight" panose="02020303050505020204" pitchFamily="18" charset="0"/>
              </a:rPr>
              <a:t>             </a:t>
            </a:r>
            <a:r>
              <a:rPr lang="fr-FR" sz="4500" b="1" dirty="0">
                <a:solidFill>
                  <a:schemeClr val="accent4">
                    <a:lumMod val="75000"/>
                  </a:schemeClr>
                </a:solidFill>
                <a:latin typeface="Sagona ExtraLight" panose="02020303050505020204" pitchFamily="18" charset="0"/>
              </a:rPr>
              <a:t>Malignant Comments Classifier</a:t>
            </a:r>
            <a:endParaRPr lang="en-US" sz="4500" b="1" dirty="0">
              <a:solidFill>
                <a:schemeClr val="accent4">
                  <a:lumMod val="75000"/>
                </a:schemeClr>
              </a:solidFill>
              <a:latin typeface="Sagona ExtraLight" panose="02020303050505020204" pitchFamily="18" charset="0"/>
            </a:endParaRPr>
          </a:p>
        </p:txBody>
      </p:sp>
      <p:sp>
        <p:nvSpPr>
          <p:cNvPr id="7" name="Text Placeholder 6">
            <a:extLst>
              <a:ext uri="{FF2B5EF4-FFF2-40B4-BE49-F238E27FC236}">
                <a16:creationId xmlns:a16="http://schemas.microsoft.com/office/drawing/2014/main" id="{F28E306E-12B3-E4D8-8D7A-EAE25E274731}"/>
              </a:ext>
            </a:extLst>
          </p:cNvPr>
          <p:cNvSpPr txBox="1">
            <a:spLocks noGrp="1"/>
          </p:cNvSpPr>
          <p:nvPr>
            <p:ph type="body" sz="quarter" idx="4294967295"/>
          </p:nvPr>
        </p:nvSpPr>
        <p:spPr>
          <a:xfrm>
            <a:off x="4914265" y="4505008"/>
            <a:ext cx="6657975" cy="563296"/>
          </a:xfrm>
          <a:prstGeom prst="rect">
            <a:avLst/>
          </a:prstGeom>
          <a:noFill/>
        </p:spPr>
        <p:txBody>
          <a:bodyPr wrap="square" rtlCol="0">
            <a:spAutoFit/>
          </a:bodyPr>
          <a:lstStyle/>
          <a:p>
            <a:pPr marL="0" indent="0">
              <a:buNone/>
            </a:pPr>
            <a:r>
              <a:rPr lang="en-US" sz="2800" b="1" dirty="0">
                <a:effectLst>
                  <a:outerShdw blurRad="38100" dist="38100" dir="2700000" algn="tl">
                    <a:srgbClr val="000000">
                      <a:alpha val="43137"/>
                    </a:srgbClr>
                  </a:outerShdw>
                </a:effectLst>
                <a:latin typeface="Georgia" panose="02040502050405020303" pitchFamily="18" charset="0"/>
              </a:rPr>
              <a:t>Presented By: Sarika Thorat</a:t>
            </a:r>
            <a:endParaRPr lang="en-IN" sz="3200" b="1" dirty="0">
              <a:effectLst>
                <a:outerShdw blurRad="38100" dist="38100" dir="2700000" algn="tl">
                  <a:srgbClr val="000000">
                    <a:alpha val="43137"/>
                  </a:srgbClr>
                </a:outerShdw>
              </a:effectLst>
              <a:latin typeface="Georgia" panose="02040502050405020303" pitchFamily="18" charset="0"/>
            </a:endParaRPr>
          </a:p>
        </p:txBody>
      </p:sp>
    </p:spTree>
    <p:extLst>
      <p:ext uri="{BB962C8B-B14F-4D97-AF65-F5344CB8AC3E}">
        <p14:creationId xmlns:p14="http://schemas.microsoft.com/office/powerpoint/2010/main" val="3298815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6A783-CCE1-46CA-BF23-C0CAC64D20FB}"/>
              </a:ext>
            </a:extLst>
          </p:cNvPr>
          <p:cNvSpPr>
            <a:spLocks noGrp="1"/>
          </p:cNvSpPr>
          <p:nvPr>
            <p:ph type="ctrTitle" idx="4294967295"/>
          </p:nvPr>
        </p:nvSpPr>
        <p:spPr>
          <a:xfrm>
            <a:off x="638623" y="354963"/>
            <a:ext cx="11369675" cy="1001713"/>
          </a:xfrm>
        </p:spPr>
        <p:txBody>
          <a:bodyPr>
            <a:normAutofit fontScale="90000"/>
          </a:bodyPr>
          <a:lstStyle/>
          <a:p>
            <a:r>
              <a:rPr lang="en-US" sz="4400" b="1" dirty="0">
                <a:solidFill>
                  <a:srgbClr val="D99C3F">
                    <a:lumMod val="75000"/>
                  </a:srgbClr>
                </a:solidFill>
                <a:latin typeface="Sagona ExtraLight" panose="02020303050505020204" pitchFamily="18" charset="0"/>
              </a:rPr>
              <a:t>EXPLORATORY DATA ANALYSIS (EDA) AND VISUALIZATION</a:t>
            </a:r>
            <a:endParaRPr lang="en-IN" sz="4400" b="1" dirty="0">
              <a:solidFill>
                <a:srgbClr val="D99C3F">
                  <a:lumMod val="75000"/>
                </a:srgbClr>
              </a:solidFill>
              <a:latin typeface="Sagona ExtraLight" panose="02020303050505020204" pitchFamily="18" charset="0"/>
            </a:endParaRPr>
          </a:p>
        </p:txBody>
      </p:sp>
      <p:sp>
        <p:nvSpPr>
          <p:cNvPr id="3" name="Text Placeholder 2">
            <a:extLst>
              <a:ext uri="{FF2B5EF4-FFF2-40B4-BE49-F238E27FC236}">
                <a16:creationId xmlns:a16="http://schemas.microsoft.com/office/drawing/2014/main" id="{C862E43C-A378-491A-8B52-ED286C84CA1F}"/>
              </a:ext>
            </a:extLst>
          </p:cNvPr>
          <p:cNvSpPr>
            <a:spLocks noGrp="1"/>
          </p:cNvSpPr>
          <p:nvPr>
            <p:ph type="body" sz="quarter" idx="4294967295"/>
          </p:nvPr>
        </p:nvSpPr>
        <p:spPr>
          <a:xfrm>
            <a:off x="0" y="1506538"/>
            <a:ext cx="11369675" cy="4849812"/>
          </a:xfrm>
        </p:spPr>
        <p:txBody>
          <a:bodyPr>
            <a:normAutofit/>
          </a:bodyPr>
          <a:lstStyle/>
          <a:p>
            <a:pPr algn="just"/>
            <a:r>
              <a:rPr lang="en-US" sz="1800" cap="none" dirty="0">
                <a:latin typeface="Georgia" panose="02040502050405020303" pitchFamily="18" charset="0"/>
              </a:rPr>
              <a:t> </a:t>
            </a:r>
            <a:endParaRPr lang="en-IN" sz="1800" cap="none" dirty="0">
              <a:latin typeface="Georgia" panose="02040502050405020303" pitchFamily="18" charset="0"/>
            </a:endParaRPr>
          </a:p>
        </p:txBody>
      </p:sp>
      <p:sp>
        <p:nvSpPr>
          <p:cNvPr id="11" name="TextBox 10">
            <a:extLst>
              <a:ext uri="{FF2B5EF4-FFF2-40B4-BE49-F238E27FC236}">
                <a16:creationId xmlns:a16="http://schemas.microsoft.com/office/drawing/2014/main" id="{90F9E978-F95A-4667-B8C0-6C53BA3F3A80}"/>
              </a:ext>
            </a:extLst>
          </p:cNvPr>
          <p:cNvSpPr txBox="1"/>
          <p:nvPr/>
        </p:nvSpPr>
        <p:spPr>
          <a:xfrm>
            <a:off x="1160066" y="1959236"/>
            <a:ext cx="2725978" cy="369332"/>
          </a:xfrm>
          <a:prstGeom prst="rect">
            <a:avLst/>
          </a:prstGeom>
          <a:noFill/>
        </p:spPr>
        <p:txBody>
          <a:bodyPr wrap="square">
            <a:spAutoFit/>
          </a:bodyPr>
          <a:lstStyle/>
          <a:p>
            <a:pPr algn="just"/>
            <a:r>
              <a:rPr lang="en-US" b="1" u="sng" dirty="0">
                <a:latin typeface="Georgia" panose="02040502050405020303" pitchFamily="18" charset="0"/>
              </a:rPr>
              <a:t>Univariate analysis</a:t>
            </a:r>
          </a:p>
        </p:txBody>
      </p:sp>
      <p:sp>
        <p:nvSpPr>
          <p:cNvPr id="12" name="TextBox 11">
            <a:extLst>
              <a:ext uri="{FF2B5EF4-FFF2-40B4-BE49-F238E27FC236}">
                <a16:creationId xmlns:a16="http://schemas.microsoft.com/office/drawing/2014/main" id="{8618FF1B-A466-4BF3-8CAA-4109A66B2EB2}"/>
              </a:ext>
            </a:extLst>
          </p:cNvPr>
          <p:cNvSpPr txBox="1"/>
          <p:nvPr/>
        </p:nvSpPr>
        <p:spPr>
          <a:xfrm>
            <a:off x="4750691" y="1959236"/>
            <a:ext cx="2920931" cy="369332"/>
          </a:xfrm>
          <a:prstGeom prst="rect">
            <a:avLst/>
          </a:prstGeom>
          <a:noFill/>
        </p:spPr>
        <p:txBody>
          <a:bodyPr wrap="square">
            <a:spAutoFit/>
          </a:bodyPr>
          <a:lstStyle/>
          <a:p>
            <a:pPr algn="just"/>
            <a:r>
              <a:rPr lang="en-US" b="1" u="sng" dirty="0">
                <a:latin typeface="Georgia" panose="02040502050405020303" pitchFamily="18" charset="0"/>
              </a:rPr>
              <a:t>Multivariate analysis</a:t>
            </a:r>
          </a:p>
        </p:txBody>
      </p:sp>
      <p:sp>
        <p:nvSpPr>
          <p:cNvPr id="13" name="TextBox 12">
            <a:extLst>
              <a:ext uri="{FF2B5EF4-FFF2-40B4-BE49-F238E27FC236}">
                <a16:creationId xmlns:a16="http://schemas.microsoft.com/office/drawing/2014/main" id="{79176100-13EF-4E39-BA82-408F67794047}"/>
              </a:ext>
            </a:extLst>
          </p:cNvPr>
          <p:cNvSpPr txBox="1"/>
          <p:nvPr/>
        </p:nvSpPr>
        <p:spPr>
          <a:xfrm>
            <a:off x="8225945" y="1959236"/>
            <a:ext cx="3143730" cy="369332"/>
          </a:xfrm>
          <a:prstGeom prst="rect">
            <a:avLst/>
          </a:prstGeom>
          <a:noFill/>
        </p:spPr>
        <p:txBody>
          <a:bodyPr wrap="square">
            <a:spAutoFit/>
          </a:bodyPr>
          <a:lstStyle/>
          <a:p>
            <a:pPr algn="just"/>
            <a:r>
              <a:rPr lang="en-US" b="1" u="sng" dirty="0">
                <a:latin typeface="Georgia" panose="02040502050405020303" pitchFamily="18" charset="0"/>
              </a:rPr>
              <a:t>Correlation of dataset</a:t>
            </a:r>
          </a:p>
        </p:txBody>
      </p:sp>
      <p:sp>
        <p:nvSpPr>
          <p:cNvPr id="14" name="TextBox 13">
            <a:extLst>
              <a:ext uri="{FF2B5EF4-FFF2-40B4-BE49-F238E27FC236}">
                <a16:creationId xmlns:a16="http://schemas.microsoft.com/office/drawing/2014/main" id="{D9611067-4A94-48A6-870A-A4C18323C3F9}"/>
              </a:ext>
            </a:extLst>
          </p:cNvPr>
          <p:cNvSpPr txBox="1"/>
          <p:nvPr/>
        </p:nvSpPr>
        <p:spPr>
          <a:xfrm>
            <a:off x="4060982" y="4639727"/>
            <a:ext cx="4300351" cy="369332"/>
          </a:xfrm>
          <a:prstGeom prst="rect">
            <a:avLst/>
          </a:prstGeom>
          <a:noFill/>
        </p:spPr>
        <p:txBody>
          <a:bodyPr wrap="square">
            <a:spAutoFit/>
          </a:bodyPr>
          <a:lstStyle/>
          <a:p>
            <a:pPr algn="just"/>
            <a:r>
              <a:rPr lang="en-US" b="1" u="sng" dirty="0">
                <a:latin typeface="Georgia" panose="02040502050405020303" pitchFamily="18" charset="0"/>
              </a:rPr>
              <a:t>Correlation with target variable</a:t>
            </a:r>
          </a:p>
        </p:txBody>
      </p:sp>
      <p:sp>
        <p:nvSpPr>
          <p:cNvPr id="16" name="TextBox 15">
            <a:extLst>
              <a:ext uri="{FF2B5EF4-FFF2-40B4-BE49-F238E27FC236}">
                <a16:creationId xmlns:a16="http://schemas.microsoft.com/office/drawing/2014/main" id="{3AFB3065-0338-4E1D-89D9-75C9D46E210C}"/>
              </a:ext>
            </a:extLst>
          </p:cNvPr>
          <p:cNvSpPr txBox="1"/>
          <p:nvPr/>
        </p:nvSpPr>
        <p:spPr>
          <a:xfrm>
            <a:off x="1153951" y="2592060"/>
            <a:ext cx="2725978" cy="175432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en-US" b="1" dirty="0">
                <a:latin typeface="Georgia" panose="02040502050405020303" pitchFamily="18" charset="0"/>
              </a:rPr>
              <a:t>Univariate analysis</a:t>
            </a:r>
            <a:r>
              <a:rPr lang="en-US" dirty="0">
                <a:latin typeface="Georgia" panose="02040502050405020303" pitchFamily="18" charset="0"/>
              </a:rPr>
              <a:t> is the simplest form of analyzing data. “Uni” means “one”, so in other words your data has only one variable.</a:t>
            </a:r>
          </a:p>
        </p:txBody>
      </p:sp>
      <p:sp>
        <p:nvSpPr>
          <p:cNvPr id="17" name="TextBox 16">
            <a:extLst>
              <a:ext uri="{FF2B5EF4-FFF2-40B4-BE49-F238E27FC236}">
                <a16:creationId xmlns:a16="http://schemas.microsoft.com/office/drawing/2014/main" id="{2FBF23AD-1EFD-4457-AD49-F4B2052DF086}"/>
              </a:ext>
            </a:extLst>
          </p:cNvPr>
          <p:cNvSpPr txBox="1"/>
          <p:nvPr/>
        </p:nvSpPr>
        <p:spPr>
          <a:xfrm>
            <a:off x="4750693" y="2593320"/>
            <a:ext cx="2920931" cy="175432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en-US" b="1" dirty="0">
                <a:latin typeface="Georgia" panose="02040502050405020303" pitchFamily="18" charset="0"/>
              </a:rPr>
              <a:t>Multivariate analysis</a:t>
            </a:r>
            <a:r>
              <a:rPr lang="en-US" dirty="0">
                <a:latin typeface="Georgia" panose="02040502050405020303" pitchFamily="18" charset="0"/>
              </a:rPr>
              <a:t> is a set of statistical techniques used for </a:t>
            </a:r>
            <a:r>
              <a:rPr lang="en-US" b="1" dirty="0">
                <a:latin typeface="Georgia" panose="02040502050405020303" pitchFamily="18" charset="0"/>
              </a:rPr>
              <a:t>analysis</a:t>
            </a:r>
            <a:r>
              <a:rPr lang="en-US" dirty="0">
                <a:latin typeface="Georgia" panose="02040502050405020303" pitchFamily="18" charset="0"/>
              </a:rPr>
              <a:t> of data that contain more than one variable. </a:t>
            </a:r>
          </a:p>
        </p:txBody>
      </p:sp>
      <p:sp>
        <p:nvSpPr>
          <p:cNvPr id="18" name="TextBox 17">
            <a:extLst>
              <a:ext uri="{FF2B5EF4-FFF2-40B4-BE49-F238E27FC236}">
                <a16:creationId xmlns:a16="http://schemas.microsoft.com/office/drawing/2014/main" id="{FFDA6937-0733-44B8-96A3-DD4E807E6C8F}"/>
              </a:ext>
            </a:extLst>
          </p:cNvPr>
          <p:cNvSpPr txBox="1"/>
          <p:nvPr/>
        </p:nvSpPr>
        <p:spPr>
          <a:xfrm>
            <a:off x="8225945" y="2592060"/>
            <a:ext cx="2920931"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en-US" b="1" dirty="0">
                <a:latin typeface="Georgia" panose="02040502050405020303" pitchFamily="18" charset="0"/>
              </a:rPr>
              <a:t>Correlation</a:t>
            </a:r>
            <a:r>
              <a:rPr lang="en-US" dirty="0">
                <a:latin typeface="Georgia" panose="02040502050405020303" pitchFamily="18" charset="0"/>
              </a:rPr>
              <a:t> is used to test relationships between quantitative variables or categorical variables.</a:t>
            </a:r>
          </a:p>
        </p:txBody>
      </p:sp>
      <p:sp>
        <p:nvSpPr>
          <p:cNvPr id="19" name="TextBox 18">
            <a:extLst>
              <a:ext uri="{FF2B5EF4-FFF2-40B4-BE49-F238E27FC236}">
                <a16:creationId xmlns:a16="http://schemas.microsoft.com/office/drawing/2014/main" id="{CF3854D7-C6AB-47ED-9CEE-E963FF12DF88}"/>
              </a:ext>
            </a:extLst>
          </p:cNvPr>
          <p:cNvSpPr txBox="1"/>
          <p:nvPr/>
        </p:nvSpPr>
        <p:spPr>
          <a:xfrm>
            <a:off x="4060982" y="5301140"/>
            <a:ext cx="3995950"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en-US" b="1" dirty="0">
                <a:latin typeface="Georgia" panose="02040502050405020303" pitchFamily="18" charset="0"/>
              </a:rPr>
              <a:t>Correlation</a:t>
            </a:r>
            <a:r>
              <a:rPr lang="en-US" dirty="0">
                <a:latin typeface="Georgia" panose="02040502050405020303" pitchFamily="18" charset="0"/>
              </a:rPr>
              <a:t> with the target variable to know how the data is related.</a:t>
            </a:r>
          </a:p>
        </p:txBody>
      </p:sp>
    </p:spTree>
    <p:extLst>
      <p:ext uri="{BB962C8B-B14F-4D97-AF65-F5344CB8AC3E}">
        <p14:creationId xmlns:p14="http://schemas.microsoft.com/office/powerpoint/2010/main" val="629255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8AAA7E1-82AC-420E-A075-349CA2E62975}"/>
              </a:ext>
            </a:extLst>
          </p:cNvPr>
          <p:cNvSpPr>
            <a:spLocks noGrp="1"/>
          </p:cNvSpPr>
          <p:nvPr>
            <p:ph type="ctrTitle" idx="4294967295"/>
          </p:nvPr>
        </p:nvSpPr>
        <p:spPr>
          <a:xfrm>
            <a:off x="2444750" y="380365"/>
            <a:ext cx="7518400" cy="1001713"/>
          </a:xfrm>
        </p:spPr>
        <p:txBody>
          <a:bodyPr>
            <a:normAutofit/>
          </a:bodyPr>
          <a:lstStyle/>
          <a:p>
            <a:r>
              <a:rPr lang="en-US" sz="4000" b="1" dirty="0">
                <a:solidFill>
                  <a:srgbClr val="D99C3F">
                    <a:lumMod val="75000"/>
                  </a:srgbClr>
                </a:solidFill>
                <a:latin typeface="Sagona ExtraLight" panose="02020303050505020204" pitchFamily="18" charset="0"/>
              </a:rPr>
              <a:t>Cyberbullying statistics</a:t>
            </a:r>
            <a:endParaRPr lang="en-IN" sz="4000" b="1" dirty="0">
              <a:solidFill>
                <a:srgbClr val="D99C3F">
                  <a:lumMod val="75000"/>
                </a:srgbClr>
              </a:solidFill>
              <a:latin typeface="Sagona ExtraLight" panose="02020303050505020204" pitchFamily="18" charset="0"/>
            </a:endParaRPr>
          </a:p>
        </p:txBody>
      </p:sp>
      <p:pic>
        <p:nvPicPr>
          <p:cNvPr id="6" name="Picture Placeholder 5">
            <a:extLst>
              <a:ext uri="{FF2B5EF4-FFF2-40B4-BE49-F238E27FC236}">
                <a16:creationId xmlns:a16="http://schemas.microsoft.com/office/drawing/2014/main" id="{193417A9-82D8-40CF-9020-BC79FE7CC9E3}"/>
              </a:ext>
            </a:extLst>
          </p:cNvPr>
          <p:cNvPicPr>
            <a:picLocks noGrp="1" noChangeAspect="1"/>
          </p:cNvPicPr>
          <p:nvPr>
            <p:ph type="pic" sz="quarter" idx="4294967295"/>
          </p:nvPr>
        </p:nvPicPr>
        <p:blipFill rotWithShape="1">
          <a:blip r:embed="rId2"/>
          <a:srcRect l="230" t="-1991" r="5614" b="1991"/>
          <a:stretch/>
        </p:blipFill>
        <p:spPr>
          <a:xfrm>
            <a:off x="864694" y="3239814"/>
            <a:ext cx="10678511" cy="3429000"/>
          </a:xfrm>
        </p:spPr>
        <p:style>
          <a:lnRef idx="2">
            <a:schemeClr val="dk1"/>
          </a:lnRef>
          <a:fillRef idx="1">
            <a:schemeClr val="lt1"/>
          </a:fillRef>
          <a:effectRef idx="0">
            <a:schemeClr val="dk1"/>
          </a:effectRef>
          <a:fontRef idx="minor">
            <a:schemeClr val="dk1"/>
          </a:fontRef>
        </p:style>
      </p:pic>
      <p:sp>
        <p:nvSpPr>
          <p:cNvPr id="4" name="Text Placeholder 3">
            <a:extLst>
              <a:ext uri="{FF2B5EF4-FFF2-40B4-BE49-F238E27FC236}">
                <a16:creationId xmlns:a16="http://schemas.microsoft.com/office/drawing/2014/main" id="{62D6981D-AF17-43C5-A111-3C6E118283E8}"/>
              </a:ext>
            </a:extLst>
          </p:cNvPr>
          <p:cNvSpPr>
            <a:spLocks noGrp="1"/>
          </p:cNvSpPr>
          <p:nvPr>
            <p:ph type="body" sz="quarter" idx="4294967295"/>
          </p:nvPr>
        </p:nvSpPr>
        <p:spPr>
          <a:xfrm>
            <a:off x="1187667" y="1437640"/>
            <a:ext cx="10594429" cy="3982720"/>
          </a:xfrm>
        </p:spPr>
        <p:txBody>
          <a:bodyPr>
            <a:noAutofit/>
          </a:bodyPr>
          <a:lstStyle/>
          <a:p>
            <a:pPr algn="just">
              <a:buFont typeface="Courier New" panose="02070309020205020404" pitchFamily="49" charset="0"/>
              <a:buChar char="o"/>
            </a:pPr>
            <a:r>
              <a:rPr lang="en-US" sz="1800" cap="none" dirty="0">
                <a:latin typeface="Georgia" panose="02040502050405020303" pitchFamily="18" charset="0"/>
              </a:rPr>
              <a:t>Cyberbullying has become a growing problem in countries around the world. </a:t>
            </a:r>
          </a:p>
          <a:p>
            <a:pPr algn="just">
              <a:buFont typeface="Courier New" panose="02070309020205020404" pitchFamily="49" charset="0"/>
              <a:buChar char="o"/>
            </a:pPr>
            <a:r>
              <a:rPr lang="en-US" sz="1800" cap="none" dirty="0">
                <a:latin typeface="Georgia" panose="02040502050405020303" pitchFamily="18" charset="0"/>
              </a:rPr>
              <a:t>Essentially, cyberbullying doesn’t differ much from the type of bullying that many children have unfortunately grown accustomed to in school. </a:t>
            </a:r>
          </a:p>
          <a:p>
            <a:pPr algn="just">
              <a:buFont typeface="Courier New" panose="02070309020205020404" pitchFamily="49" charset="0"/>
              <a:buChar char="o"/>
            </a:pPr>
            <a:r>
              <a:rPr lang="en-US" sz="1800" cap="none" dirty="0">
                <a:latin typeface="Georgia" panose="02040502050405020303" pitchFamily="18" charset="0"/>
              </a:rPr>
              <a:t>The only difference is that it takes place online.</a:t>
            </a:r>
            <a:endParaRPr lang="en-IN" sz="1800" cap="none" dirty="0">
              <a:latin typeface="Georgia" panose="02040502050405020303" pitchFamily="18" charset="0"/>
            </a:endParaRPr>
          </a:p>
        </p:txBody>
      </p:sp>
    </p:spTree>
    <p:extLst>
      <p:ext uri="{BB962C8B-B14F-4D97-AF65-F5344CB8AC3E}">
        <p14:creationId xmlns:p14="http://schemas.microsoft.com/office/powerpoint/2010/main" val="2956205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34B2A64-0F20-4033-A672-C25801CD7E96}"/>
              </a:ext>
            </a:extLst>
          </p:cNvPr>
          <p:cNvSpPr>
            <a:spLocks noGrp="1"/>
          </p:cNvSpPr>
          <p:nvPr>
            <p:ph type="ctrTitle" idx="4294967295"/>
          </p:nvPr>
        </p:nvSpPr>
        <p:spPr>
          <a:xfrm>
            <a:off x="873760" y="278765"/>
            <a:ext cx="10810239" cy="1001713"/>
          </a:xfrm>
        </p:spPr>
        <p:txBody>
          <a:bodyPr>
            <a:normAutofit/>
          </a:bodyPr>
          <a:lstStyle/>
          <a:p>
            <a:r>
              <a:rPr lang="en-US" sz="4000" b="1" dirty="0">
                <a:solidFill>
                  <a:srgbClr val="D99C3F">
                    <a:lumMod val="75000"/>
                  </a:srgbClr>
                </a:solidFill>
                <a:latin typeface="Sagona ExtraLight" panose="02020303050505020204" pitchFamily="18" charset="0"/>
              </a:rPr>
              <a:t>Effects of cyberbullying</a:t>
            </a:r>
            <a:endParaRPr lang="en-IN" sz="4000" b="1" dirty="0">
              <a:solidFill>
                <a:srgbClr val="D99C3F">
                  <a:lumMod val="75000"/>
                </a:srgbClr>
              </a:solidFill>
              <a:latin typeface="Sagona ExtraLight" panose="02020303050505020204" pitchFamily="18" charset="0"/>
            </a:endParaRPr>
          </a:p>
        </p:txBody>
      </p:sp>
      <p:pic>
        <p:nvPicPr>
          <p:cNvPr id="6" name="Picture Placeholder 5">
            <a:extLst>
              <a:ext uri="{FF2B5EF4-FFF2-40B4-BE49-F238E27FC236}">
                <a16:creationId xmlns:a16="http://schemas.microsoft.com/office/drawing/2014/main" id="{390B714C-B262-4540-93A0-17A22919FF08}"/>
              </a:ext>
            </a:extLst>
          </p:cNvPr>
          <p:cNvPicPr>
            <a:picLocks noGrp="1" noChangeAspect="1"/>
          </p:cNvPicPr>
          <p:nvPr>
            <p:ph type="pic" sz="quarter" idx="4294967295"/>
          </p:nvPr>
        </p:nvPicPr>
        <p:blipFill rotWithShape="1">
          <a:blip r:embed="rId2"/>
          <a:srcRect l="40340" t="12000" r="7639"/>
          <a:stretch/>
        </p:blipFill>
        <p:spPr>
          <a:xfrm>
            <a:off x="873761" y="3112453"/>
            <a:ext cx="10810238" cy="3429000"/>
          </a:xfrm>
        </p:spPr>
      </p:pic>
      <p:sp>
        <p:nvSpPr>
          <p:cNvPr id="4" name="Text Placeholder 3">
            <a:extLst>
              <a:ext uri="{FF2B5EF4-FFF2-40B4-BE49-F238E27FC236}">
                <a16:creationId xmlns:a16="http://schemas.microsoft.com/office/drawing/2014/main" id="{08373F7F-D47D-4A2B-93CF-B26BCDBA4233}"/>
              </a:ext>
            </a:extLst>
          </p:cNvPr>
          <p:cNvSpPr>
            <a:spLocks noGrp="1"/>
          </p:cNvSpPr>
          <p:nvPr>
            <p:ph type="body" sz="quarter" idx="4294967295"/>
          </p:nvPr>
        </p:nvSpPr>
        <p:spPr>
          <a:xfrm>
            <a:off x="873760" y="1280478"/>
            <a:ext cx="11216640" cy="1831975"/>
          </a:xfrm>
        </p:spPr>
        <p:txBody>
          <a:bodyPr>
            <a:normAutofit/>
          </a:bodyPr>
          <a:lstStyle/>
          <a:p>
            <a:pPr>
              <a:buFont typeface="Courier New" panose="02070309020205020404" pitchFamily="49" charset="0"/>
              <a:buChar char="o"/>
            </a:pPr>
            <a:r>
              <a:rPr lang="en-US" sz="1800" cap="none" dirty="0">
                <a:latin typeface="Georgia" panose="02040502050405020303" pitchFamily="18" charset="0"/>
              </a:rPr>
              <a:t>Cyberbullying is a very serious issue affecting not just the young victims, but also the victims' families, the bully, and those who witness instances of cyberbullying. However, the effect of cyberbullying can be most detrimental to the victim, of course, as they may experience a number of emotional issues that affect their social and academic performance as well as their overall mental health.</a:t>
            </a:r>
            <a:endParaRPr lang="en-IN" sz="1800" cap="none" dirty="0">
              <a:latin typeface="Georgia" panose="02040502050405020303" pitchFamily="18" charset="0"/>
            </a:endParaRPr>
          </a:p>
        </p:txBody>
      </p:sp>
    </p:spTree>
    <p:extLst>
      <p:ext uri="{BB962C8B-B14F-4D97-AF65-F5344CB8AC3E}">
        <p14:creationId xmlns:p14="http://schemas.microsoft.com/office/powerpoint/2010/main" val="809285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D3072-1E4C-479D-9C7D-7DE6C01307BD}"/>
              </a:ext>
            </a:extLst>
          </p:cNvPr>
          <p:cNvSpPr>
            <a:spLocks noGrp="1"/>
          </p:cNvSpPr>
          <p:nvPr>
            <p:ph type="title" idx="4294967295"/>
          </p:nvPr>
        </p:nvSpPr>
        <p:spPr>
          <a:xfrm>
            <a:off x="772656" y="198120"/>
            <a:ext cx="10363200" cy="822960"/>
          </a:xfrm>
        </p:spPr>
        <p:txBody>
          <a:bodyPr>
            <a:normAutofit/>
          </a:bodyPr>
          <a:lstStyle/>
          <a:p>
            <a:r>
              <a:rPr lang="en-US" sz="4000" b="1" dirty="0">
                <a:solidFill>
                  <a:srgbClr val="D99C3F">
                    <a:lumMod val="75000"/>
                  </a:srgbClr>
                </a:solidFill>
                <a:latin typeface="Sagona ExtraLight" panose="02020303050505020204" pitchFamily="18" charset="0"/>
              </a:rPr>
              <a:t>UNIVARIATE ANALYSIS</a:t>
            </a:r>
          </a:p>
        </p:txBody>
      </p:sp>
      <p:pic>
        <p:nvPicPr>
          <p:cNvPr id="17" name="Picture 16">
            <a:extLst>
              <a:ext uri="{FF2B5EF4-FFF2-40B4-BE49-F238E27FC236}">
                <a16:creationId xmlns:a16="http://schemas.microsoft.com/office/drawing/2014/main" id="{043C3AF3-52E8-49B4-9805-4940083CFEEF}"/>
              </a:ext>
            </a:extLst>
          </p:cNvPr>
          <p:cNvPicPr/>
          <p:nvPr/>
        </p:nvPicPr>
        <p:blipFill>
          <a:blip r:embed="rId2"/>
          <a:stretch>
            <a:fillRect/>
          </a:stretch>
        </p:blipFill>
        <p:spPr>
          <a:xfrm>
            <a:off x="1093608" y="1381540"/>
            <a:ext cx="2790825" cy="2249170"/>
          </a:xfrm>
          <a:prstGeom prst="rect">
            <a:avLst/>
          </a:prstGeom>
        </p:spPr>
        <p:style>
          <a:lnRef idx="2">
            <a:schemeClr val="accent2"/>
          </a:lnRef>
          <a:fillRef idx="1">
            <a:schemeClr val="lt1"/>
          </a:fillRef>
          <a:effectRef idx="0">
            <a:schemeClr val="accent2"/>
          </a:effectRef>
          <a:fontRef idx="minor">
            <a:schemeClr val="dk1"/>
          </a:fontRef>
        </p:style>
      </p:pic>
      <p:pic>
        <p:nvPicPr>
          <p:cNvPr id="18" name="Picture 17">
            <a:extLst>
              <a:ext uri="{FF2B5EF4-FFF2-40B4-BE49-F238E27FC236}">
                <a16:creationId xmlns:a16="http://schemas.microsoft.com/office/drawing/2014/main" id="{25CADEBC-16A0-4620-9766-D0EC974A7F29}"/>
              </a:ext>
            </a:extLst>
          </p:cNvPr>
          <p:cNvPicPr/>
          <p:nvPr/>
        </p:nvPicPr>
        <p:blipFill>
          <a:blip r:embed="rId3"/>
          <a:stretch>
            <a:fillRect/>
          </a:stretch>
        </p:blipFill>
        <p:spPr>
          <a:xfrm>
            <a:off x="4652961" y="1394433"/>
            <a:ext cx="2886075" cy="2299335"/>
          </a:xfrm>
          <a:prstGeom prst="rect">
            <a:avLst/>
          </a:prstGeom>
        </p:spPr>
        <p:style>
          <a:lnRef idx="2">
            <a:schemeClr val="accent2"/>
          </a:lnRef>
          <a:fillRef idx="1">
            <a:schemeClr val="lt1"/>
          </a:fillRef>
          <a:effectRef idx="0">
            <a:schemeClr val="accent2"/>
          </a:effectRef>
          <a:fontRef idx="minor">
            <a:schemeClr val="dk1"/>
          </a:fontRef>
        </p:style>
      </p:pic>
      <p:pic>
        <p:nvPicPr>
          <p:cNvPr id="19" name="Picture 18">
            <a:extLst>
              <a:ext uri="{FF2B5EF4-FFF2-40B4-BE49-F238E27FC236}">
                <a16:creationId xmlns:a16="http://schemas.microsoft.com/office/drawing/2014/main" id="{972AE8F4-6708-41A8-8F3B-D4F23985476E}"/>
              </a:ext>
            </a:extLst>
          </p:cNvPr>
          <p:cNvPicPr/>
          <p:nvPr/>
        </p:nvPicPr>
        <p:blipFill>
          <a:blip r:embed="rId4"/>
          <a:stretch>
            <a:fillRect/>
          </a:stretch>
        </p:blipFill>
        <p:spPr>
          <a:xfrm>
            <a:off x="8212316" y="1394433"/>
            <a:ext cx="2886075" cy="2257425"/>
          </a:xfrm>
          <a:prstGeom prst="rect">
            <a:avLst/>
          </a:prstGeom>
        </p:spPr>
        <p:style>
          <a:lnRef idx="2">
            <a:schemeClr val="accent2"/>
          </a:lnRef>
          <a:fillRef idx="1">
            <a:schemeClr val="lt1"/>
          </a:fillRef>
          <a:effectRef idx="0">
            <a:schemeClr val="accent2"/>
          </a:effectRef>
          <a:fontRef idx="minor">
            <a:schemeClr val="dk1"/>
          </a:fontRef>
        </p:style>
      </p:pic>
      <p:pic>
        <p:nvPicPr>
          <p:cNvPr id="20" name="Picture 19">
            <a:extLst>
              <a:ext uri="{FF2B5EF4-FFF2-40B4-BE49-F238E27FC236}">
                <a16:creationId xmlns:a16="http://schemas.microsoft.com/office/drawing/2014/main" id="{881AAF6A-302F-437B-81E2-4008FF036229}"/>
              </a:ext>
            </a:extLst>
          </p:cNvPr>
          <p:cNvPicPr/>
          <p:nvPr/>
        </p:nvPicPr>
        <p:blipFill>
          <a:blip r:embed="rId5"/>
          <a:stretch>
            <a:fillRect/>
          </a:stretch>
        </p:blipFill>
        <p:spPr>
          <a:xfrm>
            <a:off x="1093608" y="3955415"/>
            <a:ext cx="2886075" cy="2292985"/>
          </a:xfrm>
          <a:prstGeom prst="rect">
            <a:avLst/>
          </a:prstGeom>
        </p:spPr>
        <p:style>
          <a:lnRef idx="2">
            <a:schemeClr val="accent2"/>
          </a:lnRef>
          <a:fillRef idx="1">
            <a:schemeClr val="lt1"/>
          </a:fillRef>
          <a:effectRef idx="0">
            <a:schemeClr val="accent2"/>
          </a:effectRef>
          <a:fontRef idx="minor">
            <a:schemeClr val="dk1"/>
          </a:fontRef>
        </p:style>
      </p:pic>
      <p:pic>
        <p:nvPicPr>
          <p:cNvPr id="21" name="Picture 20">
            <a:extLst>
              <a:ext uri="{FF2B5EF4-FFF2-40B4-BE49-F238E27FC236}">
                <a16:creationId xmlns:a16="http://schemas.microsoft.com/office/drawing/2014/main" id="{8EAEA5E0-4A96-40F5-A43A-75065F114335}"/>
              </a:ext>
            </a:extLst>
          </p:cNvPr>
          <p:cNvPicPr/>
          <p:nvPr/>
        </p:nvPicPr>
        <p:blipFill>
          <a:blip r:embed="rId5"/>
          <a:stretch>
            <a:fillRect/>
          </a:stretch>
        </p:blipFill>
        <p:spPr>
          <a:xfrm>
            <a:off x="4652962" y="3955415"/>
            <a:ext cx="2886075" cy="2292985"/>
          </a:xfrm>
          <a:prstGeom prst="rect">
            <a:avLst/>
          </a:prstGeom>
        </p:spPr>
        <p:style>
          <a:lnRef idx="2">
            <a:schemeClr val="accent2"/>
          </a:lnRef>
          <a:fillRef idx="1">
            <a:schemeClr val="lt1"/>
          </a:fillRef>
          <a:effectRef idx="0">
            <a:schemeClr val="accent2"/>
          </a:effectRef>
          <a:fontRef idx="minor">
            <a:schemeClr val="dk1"/>
          </a:fontRef>
        </p:style>
      </p:pic>
      <p:pic>
        <p:nvPicPr>
          <p:cNvPr id="22" name="Picture 21">
            <a:extLst>
              <a:ext uri="{FF2B5EF4-FFF2-40B4-BE49-F238E27FC236}">
                <a16:creationId xmlns:a16="http://schemas.microsoft.com/office/drawing/2014/main" id="{FACC9D09-078C-4504-B8C2-AD2D8944E1F4}"/>
              </a:ext>
            </a:extLst>
          </p:cNvPr>
          <p:cNvPicPr/>
          <p:nvPr/>
        </p:nvPicPr>
        <p:blipFill>
          <a:blip r:embed="rId6"/>
          <a:stretch>
            <a:fillRect/>
          </a:stretch>
        </p:blipFill>
        <p:spPr>
          <a:xfrm>
            <a:off x="8212316" y="4102582"/>
            <a:ext cx="2923540" cy="2257425"/>
          </a:xfrm>
          <a:prstGeom prst="rect">
            <a:avLst/>
          </a:prstGeom>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376884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1E926-E9EC-484C-A6A3-FE7BD2E3FB52}"/>
              </a:ext>
            </a:extLst>
          </p:cNvPr>
          <p:cNvSpPr>
            <a:spLocks noGrp="1"/>
          </p:cNvSpPr>
          <p:nvPr>
            <p:ph type="ctrTitle" idx="4294967295"/>
          </p:nvPr>
        </p:nvSpPr>
        <p:spPr>
          <a:xfrm>
            <a:off x="121920" y="167005"/>
            <a:ext cx="11369675" cy="1001713"/>
          </a:xfrm>
        </p:spPr>
        <p:txBody>
          <a:bodyPr/>
          <a:lstStyle/>
          <a:p>
            <a:r>
              <a:rPr lang="en-US" sz="4000" b="1" dirty="0">
                <a:solidFill>
                  <a:srgbClr val="D99C3F">
                    <a:lumMod val="75000"/>
                  </a:srgbClr>
                </a:solidFill>
                <a:latin typeface="Sagona ExtraLight" panose="02020303050505020204" pitchFamily="18" charset="0"/>
              </a:rPr>
              <a:t>Count plot</a:t>
            </a:r>
            <a:endParaRPr lang="en-IN" sz="4000" b="1" dirty="0">
              <a:solidFill>
                <a:srgbClr val="D99C3F">
                  <a:lumMod val="75000"/>
                </a:srgbClr>
              </a:solidFill>
              <a:latin typeface="Sagona ExtraLight" panose="02020303050505020204" pitchFamily="18" charset="0"/>
            </a:endParaRPr>
          </a:p>
        </p:txBody>
      </p:sp>
      <p:sp>
        <p:nvSpPr>
          <p:cNvPr id="3" name="Text Placeholder 2">
            <a:extLst>
              <a:ext uri="{FF2B5EF4-FFF2-40B4-BE49-F238E27FC236}">
                <a16:creationId xmlns:a16="http://schemas.microsoft.com/office/drawing/2014/main" id="{5FCC595D-8700-4AE9-940E-A6E245547B3C}"/>
              </a:ext>
            </a:extLst>
          </p:cNvPr>
          <p:cNvSpPr>
            <a:spLocks noGrp="1"/>
          </p:cNvSpPr>
          <p:nvPr>
            <p:ph type="body" sz="quarter" idx="4294967295"/>
          </p:nvPr>
        </p:nvSpPr>
        <p:spPr>
          <a:xfrm>
            <a:off x="0" y="1506538"/>
            <a:ext cx="11369675" cy="4849812"/>
          </a:xfrm>
        </p:spPr>
        <p:txBody>
          <a:bodyPr/>
          <a:lstStyle/>
          <a:p>
            <a:r>
              <a:rPr lang="en-US" dirty="0"/>
              <a:t> </a:t>
            </a:r>
            <a:endParaRPr lang="en-IN" dirty="0"/>
          </a:p>
        </p:txBody>
      </p:sp>
      <p:pic>
        <p:nvPicPr>
          <p:cNvPr id="4" name="Picture 3">
            <a:extLst>
              <a:ext uri="{FF2B5EF4-FFF2-40B4-BE49-F238E27FC236}">
                <a16:creationId xmlns:a16="http://schemas.microsoft.com/office/drawing/2014/main" id="{12467D6D-6771-4449-9D78-0EE6EC5D17E9}"/>
              </a:ext>
            </a:extLst>
          </p:cNvPr>
          <p:cNvPicPr>
            <a:picLocks noChangeAspect="1"/>
          </p:cNvPicPr>
          <p:nvPr/>
        </p:nvPicPr>
        <p:blipFill>
          <a:blip r:embed="rId2"/>
          <a:stretch>
            <a:fillRect/>
          </a:stretch>
        </p:blipFill>
        <p:spPr>
          <a:xfrm>
            <a:off x="772589" y="1543715"/>
            <a:ext cx="10597086" cy="4775458"/>
          </a:xfrm>
          <a:prstGeom prst="rect">
            <a:avLst/>
          </a:prstGeom>
        </p:spPr>
      </p:pic>
    </p:spTree>
    <p:extLst>
      <p:ext uri="{BB962C8B-B14F-4D97-AF65-F5344CB8AC3E}">
        <p14:creationId xmlns:p14="http://schemas.microsoft.com/office/powerpoint/2010/main" val="711754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51A3C-6AF3-4574-A084-9CDC690C02F6}"/>
              </a:ext>
            </a:extLst>
          </p:cNvPr>
          <p:cNvSpPr>
            <a:spLocks noGrp="1"/>
          </p:cNvSpPr>
          <p:nvPr>
            <p:ph type="ctrTitle" idx="4294967295"/>
          </p:nvPr>
        </p:nvSpPr>
        <p:spPr>
          <a:xfrm>
            <a:off x="0" y="339725"/>
            <a:ext cx="11369675" cy="1001713"/>
          </a:xfrm>
        </p:spPr>
        <p:txBody>
          <a:bodyPr/>
          <a:lstStyle/>
          <a:p>
            <a:r>
              <a:rPr lang="en-US" sz="4000" b="1" dirty="0">
                <a:solidFill>
                  <a:srgbClr val="D99C3F">
                    <a:lumMod val="75000"/>
                  </a:srgbClr>
                </a:solidFill>
                <a:latin typeface="Sagona ExtraLight" panose="02020303050505020204" pitchFamily="18" charset="0"/>
              </a:rPr>
              <a:t>Distribution plot</a:t>
            </a:r>
            <a:endParaRPr lang="en-IN" sz="4000" b="1" dirty="0">
              <a:solidFill>
                <a:srgbClr val="D99C3F">
                  <a:lumMod val="75000"/>
                </a:srgbClr>
              </a:solidFill>
              <a:latin typeface="Sagona ExtraLight" panose="02020303050505020204" pitchFamily="18" charset="0"/>
            </a:endParaRPr>
          </a:p>
        </p:txBody>
      </p:sp>
      <p:sp>
        <p:nvSpPr>
          <p:cNvPr id="3" name="Text Placeholder 2">
            <a:extLst>
              <a:ext uri="{FF2B5EF4-FFF2-40B4-BE49-F238E27FC236}">
                <a16:creationId xmlns:a16="http://schemas.microsoft.com/office/drawing/2014/main" id="{5BF82D87-246A-44E5-872C-6B72C3F6BF28}"/>
              </a:ext>
            </a:extLst>
          </p:cNvPr>
          <p:cNvSpPr>
            <a:spLocks noGrp="1"/>
          </p:cNvSpPr>
          <p:nvPr>
            <p:ph type="body" sz="quarter" idx="4294967295"/>
          </p:nvPr>
        </p:nvSpPr>
        <p:spPr>
          <a:xfrm>
            <a:off x="0" y="1506538"/>
            <a:ext cx="11369675" cy="4849812"/>
          </a:xfrm>
        </p:spPr>
        <p:txBody>
          <a:bodyPr/>
          <a:lstStyle/>
          <a:p>
            <a:r>
              <a:rPr lang="en-US" dirty="0"/>
              <a:t> </a:t>
            </a:r>
            <a:endParaRPr lang="en-IN" dirty="0"/>
          </a:p>
        </p:txBody>
      </p:sp>
      <p:pic>
        <p:nvPicPr>
          <p:cNvPr id="5" name="Picture 4">
            <a:extLst>
              <a:ext uri="{FF2B5EF4-FFF2-40B4-BE49-F238E27FC236}">
                <a16:creationId xmlns:a16="http://schemas.microsoft.com/office/drawing/2014/main" id="{92D7DC3E-2B4C-40FD-821E-457491F28486}"/>
              </a:ext>
            </a:extLst>
          </p:cNvPr>
          <p:cNvPicPr>
            <a:picLocks noChangeAspect="1"/>
          </p:cNvPicPr>
          <p:nvPr/>
        </p:nvPicPr>
        <p:blipFill>
          <a:blip r:embed="rId2"/>
          <a:stretch>
            <a:fillRect/>
          </a:stretch>
        </p:blipFill>
        <p:spPr>
          <a:xfrm>
            <a:off x="711199" y="1807164"/>
            <a:ext cx="11125201" cy="4711111"/>
          </a:xfrm>
          <a:prstGeom prst="rect">
            <a:avLst/>
          </a:prstGeom>
        </p:spPr>
      </p:pic>
    </p:spTree>
    <p:extLst>
      <p:ext uri="{BB962C8B-B14F-4D97-AF65-F5344CB8AC3E}">
        <p14:creationId xmlns:p14="http://schemas.microsoft.com/office/powerpoint/2010/main" val="4197525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3B543-1A27-493E-B99D-7DA52A2A8794}"/>
              </a:ext>
            </a:extLst>
          </p:cNvPr>
          <p:cNvSpPr>
            <a:spLocks noGrp="1"/>
          </p:cNvSpPr>
          <p:nvPr>
            <p:ph type="ctrTitle" idx="4294967295"/>
          </p:nvPr>
        </p:nvSpPr>
        <p:spPr>
          <a:xfrm>
            <a:off x="904240" y="267895"/>
            <a:ext cx="10115550" cy="1001713"/>
          </a:xfrm>
        </p:spPr>
        <p:txBody>
          <a:bodyPr/>
          <a:lstStyle/>
          <a:p>
            <a:r>
              <a:rPr lang="en-US" sz="4000" b="1" dirty="0">
                <a:solidFill>
                  <a:srgbClr val="D99C3F">
                    <a:lumMod val="75000"/>
                  </a:srgbClr>
                </a:solidFill>
                <a:latin typeface="Sagona ExtraLight" panose="02020303050505020204" pitchFamily="18" charset="0"/>
              </a:rPr>
              <a:t>Pie plot</a:t>
            </a:r>
            <a:endParaRPr lang="en-IN" sz="4000" b="1" dirty="0">
              <a:solidFill>
                <a:srgbClr val="D99C3F">
                  <a:lumMod val="75000"/>
                </a:srgbClr>
              </a:solidFill>
              <a:latin typeface="Sagona ExtraLight" panose="02020303050505020204" pitchFamily="18" charset="0"/>
            </a:endParaRPr>
          </a:p>
        </p:txBody>
      </p:sp>
      <p:sp>
        <p:nvSpPr>
          <p:cNvPr id="3" name="Text Placeholder 2">
            <a:extLst>
              <a:ext uri="{FF2B5EF4-FFF2-40B4-BE49-F238E27FC236}">
                <a16:creationId xmlns:a16="http://schemas.microsoft.com/office/drawing/2014/main" id="{3FCFE34E-006A-4E69-A194-E79B3FDF8B0C}"/>
              </a:ext>
            </a:extLst>
          </p:cNvPr>
          <p:cNvSpPr>
            <a:spLocks noGrp="1"/>
          </p:cNvSpPr>
          <p:nvPr>
            <p:ph type="body" sz="quarter" idx="4294967295"/>
          </p:nvPr>
        </p:nvSpPr>
        <p:spPr>
          <a:xfrm>
            <a:off x="0" y="1506538"/>
            <a:ext cx="10115550" cy="4849812"/>
          </a:xfrm>
        </p:spPr>
        <p:txBody>
          <a:bodyPr/>
          <a:lstStyle/>
          <a:p>
            <a:r>
              <a:rPr lang="en-US" dirty="0"/>
              <a:t> </a:t>
            </a:r>
            <a:endParaRPr lang="en-IN" dirty="0"/>
          </a:p>
        </p:txBody>
      </p:sp>
      <p:pic>
        <p:nvPicPr>
          <p:cNvPr id="5" name="Picture 4">
            <a:extLst>
              <a:ext uri="{FF2B5EF4-FFF2-40B4-BE49-F238E27FC236}">
                <a16:creationId xmlns:a16="http://schemas.microsoft.com/office/drawing/2014/main" id="{D5F962C4-6A14-4E83-BD31-0883DE904E6A}"/>
              </a:ext>
            </a:extLst>
          </p:cNvPr>
          <p:cNvPicPr>
            <a:picLocks noChangeAspect="1"/>
          </p:cNvPicPr>
          <p:nvPr/>
        </p:nvPicPr>
        <p:blipFill>
          <a:blip r:embed="rId2"/>
          <a:stretch>
            <a:fillRect/>
          </a:stretch>
        </p:blipFill>
        <p:spPr>
          <a:xfrm>
            <a:off x="833120" y="1507066"/>
            <a:ext cx="10535920" cy="5086214"/>
          </a:xfrm>
          <a:prstGeom prst="rect">
            <a:avLst/>
          </a:prstGeom>
        </p:spPr>
      </p:pic>
    </p:spTree>
    <p:extLst>
      <p:ext uri="{BB962C8B-B14F-4D97-AF65-F5344CB8AC3E}">
        <p14:creationId xmlns:p14="http://schemas.microsoft.com/office/powerpoint/2010/main" val="531375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4E97E-EBD9-4A11-92EA-0E5B9F0A8132}"/>
              </a:ext>
            </a:extLst>
          </p:cNvPr>
          <p:cNvSpPr>
            <a:spLocks noGrp="1"/>
          </p:cNvSpPr>
          <p:nvPr>
            <p:ph type="ctrTitle" idx="4294967295"/>
          </p:nvPr>
        </p:nvSpPr>
        <p:spPr>
          <a:xfrm>
            <a:off x="904240" y="221491"/>
            <a:ext cx="10115550" cy="1001713"/>
          </a:xfrm>
        </p:spPr>
        <p:txBody>
          <a:bodyPr/>
          <a:lstStyle/>
          <a:p>
            <a:r>
              <a:rPr lang="en-US" sz="4000" b="1" dirty="0">
                <a:solidFill>
                  <a:srgbClr val="D99C3F">
                    <a:lumMod val="75000"/>
                  </a:srgbClr>
                </a:solidFill>
                <a:latin typeface="Sagona ExtraLight" panose="02020303050505020204" pitchFamily="18" charset="0"/>
              </a:rPr>
              <a:t>Word cloud</a:t>
            </a:r>
            <a:endParaRPr lang="en-IN" sz="4000" b="1" dirty="0">
              <a:solidFill>
                <a:srgbClr val="D99C3F">
                  <a:lumMod val="75000"/>
                </a:srgbClr>
              </a:solidFill>
              <a:latin typeface="Sagona ExtraLight" panose="02020303050505020204" pitchFamily="18" charset="0"/>
            </a:endParaRPr>
          </a:p>
        </p:txBody>
      </p:sp>
      <p:sp>
        <p:nvSpPr>
          <p:cNvPr id="3" name="Text Placeholder 2">
            <a:extLst>
              <a:ext uri="{FF2B5EF4-FFF2-40B4-BE49-F238E27FC236}">
                <a16:creationId xmlns:a16="http://schemas.microsoft.com/office/drawing/2014/main" id="{4DC3E983-3817-4304-980D-65BF79ACA809}"/>
              </a:ext>
            </a:extLst>
          </p:cNvPr>
          <p:cNvSpPr>
            <a:spLocks noGrp="1"/>
          </p:cNvSpPr>
          <p:nvPr>
            <p:ph type="body" sz="quarter" idx="4294967295"/>
          </p:nvPr>
        </p:nvSpPr>
        <p:spPr>
          <a:xfrm>
            <a:off x="10160" y="1506010"/>
            <a:ext cx="10115550" cy="4849812"/>
          </a:xfrm>
        </p:spPr>
        <p:txBody>
          <a:bodyPr/>
          <a:lstStyle/>
          <a:p>
            <a:pPr marL="0" indent="0">
              <a:buNone/>
            </a:pPr>
            <a:r>
              <a:rPr lang="en-US" dirty="0"/>
              <a:t> </a:t>
            </a:r>
            <a:endParaRPr lang="en-IN" dirty="0"/>
          </a:p>
        </p:txBody>
      </p:sp>
      <p:pic>
        <p:nvPicPr>
          <p:cNvPr id="7" name="Picture 6">
            <a:extLst>
              <a:ext uri="{FF2B5EF4-FFF2-40B4-BE49-F238E27FC236}">
                <a16:creationId xmlns:a16="http://schemas.microsoft.com/office/drawing/2014/main" id="{F25AB880-6E35-4B7A-85DF-27DD48BF35DA}"/>
              </a:ext>
            </a:extLst>
          </p:cNvPr>
          <p:cNvPicPr>
            <a:picLocks noChangeAspect="1"/>
          </p:cNvPicPr>
          <p:nvPr/>
        </p:nvPicPr>
        <p:blipFill>
          <a:blip r:embed="rId2"/>
          <a:stretch>
            <a:fillRect/>
          </a:stretch>
        </p:blipFill>
        <p:spPr>
          <a:xfrm>
            <a:off x="1172210" y="1223204"/>
            <a:ext cx="10115550" cy="5132618"/>
          </a:xfrm>
          <a:prstGeom prst="rect">
            <a:avLst/>
          </a:prstGeom>
        </p:spPr>
      </p:pic>
    </p:spTree>
    <p:extLst>
      <p:ext uri="{BB962C8B-B14F-4D97-AF65-F5344CB8AC3E}">
        <p14:creationId xmlns:p14="http://schemas.microsoft.com/office/powerpoint/2010/main" val="4218052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DE520-BB4F-4AD6-AF25-4B92E390F3EB}"/>
              </a:ext>
            </a:extLst>
          </p:cNvPr>
          <p:cNvSpPr>
            <a:spLocks noGrp="1"/>
          </p:cNvSpPr>
          <p:nvPr>
            <p:ph type="ctrTitle" idx="4294967295"/>
          </p:nvPr>
        </p:nvSpPr>
        <p:spPr>
          <a:xfrm>
            <a:off x="223520" y="278765"/>
            <a:ext cx="11369675" cy="1001713"/>
          </a:xfrm>
        </p:spPr>
        <p:txBody>
          <a:bodyPr/>
          <a:lstStyle/>
          <a:p>
            <a:r>
              <a:rPr lang="en-US" sz="4000" b="1" dirty="0">
                <a:solidFill>
                  <a:srgbClr val="D99C3F">
                    <a:lumMod val="75000"/>
                  </a:srgbClr>
                </a:solidFill>
                <a:latin typeface="Sagona ExtraLight" panose="02020303050505020204" pitchFamily="18" charset="0"/>
              </a:rPr>
              <a:t>heatmap</a:t>
            </a:r>
            <a:endParaRPr lang="en-IN" sz="4000" b="1" dirty="0">
              <a:solidFill>
                <a:srgbClr val="D99C3F">
                  <a:lumMod val="75000"/>
                </a:srgbClr>
              </a:solidFill>
              <a:latin typeface="Sagona ExtraLight" panose="02020303050505020204" pitchFamily="18" charset="0"/>
            </a:endParaRPr>
          </a:p>
        </p:txBody>
      </p:sp>
      <p:sp>
        <p:nvSpPr>
          <p:cNvPr id="3" name="Text Placeholder 2">
            <a:extLst>
              <a:ext uri="{FF2B5EF4-FFF2-40B4-BE49-F238E27FC236}">
                <a16:creationId xmlns:a16="http://schemas.microsoft.com/office/drawing/2014/main" id="{07FCF63B-1893-4A97-BC53-A63D138417AC}"/>
              </a:ext>
            </a:extLst>
          </p:cNvPr>
          <p:cNvSpPr>
            <a:spLocks noGrp="1"/>
          </p:cNvSpPr>
          <p:nvPr>
            <p:ph type="body" sz="quarter" idx="4294967295"/>
          </p:nvPr>
        </p:nvSpPr>
        <p:spPr>
          <a:xfrm>
            <a:off x="0" y="1506538"/>
            <a:ext cx="11369675" cy="4849812"/>
          </a:xfrm>
        </p:spPr>
        <p:txBody>
          <a:bodyPr/>
          <a:lstStyle/>
          <a:p>
            <a:pPr marL="0" indent="0">
              <a:buNone/>
            </a:pPr>
            <a:r>
              <a:rPr lang="en-US" dirty="0"/>
              <a:t> </a:t>
            </a:r>
            <a:endParaRPr lang="en-IN" dirty="0"/>
          </a:p>
        </p:txBody>
      </p:sp>
      <p:pic>
        <p:nvPicPr>
          <p:cNvPr id="4" name="Picture 3">
            <a:extLst>
              <a:ext uri="{FF2B5EF4-FFF2-40B4-BE49-F238E27FC236}">
                <a16:creationId xmlns:a16="http://schemas.microsoft.com/office/drawing/2014/main" id="{C74A9C92-81FA-44E2-BCA2-BEE0319649F2}"/>
              </a:ext>
            </a:extLst>
          </p:cNvPr>
          <p:cNvPicPr>
            <a:picLocks noChangeAspect="1"/>
          </p:cNvPicPr>
          <p:nvPr/>
        </p:nvPicPr>
        <p:blipFill>
          <a:blip r:embed="rId2"/>
          <a:stretch>
            <a:fillRect/>
          </a:stretch>
        </p:blipFill>
        <p:spPr>
          <a:xfrm>
            <a:off x="920091" y="1374776"/>
            <a:ext cx="10351817" cy="4880860"/>
          </a:xfrm>
          <a:prstGeom prst="rect">
            <a:avLst/>
          </a:prstGeom>
        </p:spPr>
      </p:pic>
    </p:spTree>
    <p:extLst>
      <p:ext uri="{BB962C8B-B14F-4D97-AF65-F5344CB8AC3E}">
        <p14:creationId xmlns:p14="http://schemas.microsoft.com/office/powerpoint/2010/main" val="27622982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0DE82-5BBC-477E-9822-B762B0DB408B}"/>
              </a:ext>
            </a:extLst>
          </p:cNvPr>
          <p:cNvSpPr>
            <a:spLocks noGrp="1"/>
          </p:cNvSpPr>
          <p:nvPr>
            <p:ph type="ctrTitle" idx="4294967295"/>
          </p:nvPr>
        </p:nvSpPr>
        <p:spPr>
          <a:xfrm>
            <a:off x="411162" y="182050"/>
            <a:ext cx="11369675" cy="1001713"/>
          </a:xfrm>
        </p:spPr>
        <p:txBody>
          <a:bodyPr/>
          <a:lstStyle/>
          <a:p>
            <a:r>
              <a:rPr lang="en-US" sz="4000" b="1" dirty="0">
                <a:solidFill>
                  <a:srgbClr val="D99C3F">
                    <a:lumMod val="75000"/>
                  </a:srgbClr>
                </a:solidFill>
                <a:latin typeface="Sagona ExtraLight" panose="02020303050505020204" pitchFamily="18" charset="0"/>
              </a:rPr>
              <a:t>Classification function</a:t>
            </a:r>
            <a:endParaRPr lang="en-IN" sz="4000" b="1" dirty="0">
              <a:solidFill>
                <a:srgbClr val="D99C3F">
                  <a:lumMod val="75000"/>
                </a:srgbClr>
              </a:solidFill>
              <a:latin typeface="Sagona ExtraLight" panose="02020303050505020204" pitchFamily="18" charset="0"/>
            </a:endParaRPr>
          </a:p>
        </p:txBody>
      </p:sp>
      <p:sp>
        <p:nvSpPr>
          <p:cNvPr id="3" name="Text Placeholder 2">
            <a:extLst>
              <a:ext uri="{FF2B5EF4-FFF2-40B4-BE49-F238E27FC236}">
                <a16:creationId xmlns:a16="http://schemas.microsoft.com/office/drawing/2014/main" id="{A7FE2138-0B3B-405F-9293-52B18A8CB2A1}"/>
              </a:ext>
            </a:extLst>
          </p:cNvPr>
          <p:cNvSpPr>
            <a:spLocks noGrp="1"/>
          </p:cNvSpPr>
          <p:nvPr>
            <p:ph type="body" sz="quarter" idx="4294967295"/>
          </p:nvPr>
        </p:nvSpPr>
        <p:spPr>
          <a:xfrm>
            <a:off x="0" y="1506538"/>
            <a:ext cx="11369675" cy="4849812"/>
          </a:xfrm>
        </p:spPr>
        <p:txBody>
          <a:bodyPr/>
          <a:lstStyle/>
          <a:p>
            <a:r>
              <a:rPr lang="en-US" dirty="0"/>
              <a:t> </a:t>
            </a:r>
            <a:endParaRPr lang="en-IN" dirty="0"/>
          </a:p>
        </p:txBody>
      </p:sp>
      <p:pic>
        <p:nvPicPr>
          <p:cNvPr id="4" name="Picture 3">
            <a:extLst>
              <a:ext uri="{FF2B5EF4-FFF2-40B4-BE49-F238E27FC236}">
                <a16:creationId xmlns:a16="http://schemas.microsoft.com/office/drawing/2014/main" id="{7C878CE8-8062-4714-A5C0-4803EBD027DE}"/>
              </a:ext>
            </a:extLst>
          </p:cNvPr>
          <p:cNvPicPr preferRelativeResize="0"/>
          <p:nvPr/>
        </p:nvPicPr>
        <p:blipFill>
          <a:blip r:embed="rId2">
            <a:alphaModFix/>
          </a:blip>
          <a:stretch>
            <a:fillRect/>
          </a:stretch>
        </p:blipFill>
        <p:spPr>
          <a:xfrm>
            <a:off x="1105632" y="1183763"/>
            <a:ext cx="6485698" cy="5054935"/>
          </a:xfrm>
          <a:prstGeom prst="rect">
            <a:avLst/>
          </a:prstGeom>
        </p:spPr>
      </p:pic>
      <p:pic>
        <p:nvPicPr>
          <p:cNvPr id="6" name="Picture 5">
            <a:extLst>
              <a:ext uri="{FF2B5EF4-FFF2-40B4-BE49-F238E27FC236}">
                <a16:creationId xmlns:a16="http://schemas.microsoft.com/office/drawing/2014/main" id="{A2AB7BF4-9CF5-4A41-AC7F-3C6B780230C2}"/>
              </a:ext>
            </a:extLst>
          </p:cNvPr>
          <p:cNvPicPr>
            <a:picLocks noChangeAspect="1"/>
          </p:cNvPicPr>
          <p:nvPr/>
        </p:nvPicPr>
        <p:blipFill>
          <a:blip r:embed="rId3"/>
          <a:stretch>
            <a:fillRect/>
          </a:stretch>
        </p:blipFill>
        <p:spPr>
          <a:xfrm>
            <a:off x="7843520" y="1569800"/>
            <a:ext cx="3918170" cy="3997880"/>
          </a:xfrm>
          <a:prstGeom prst="rect">
            <a:avLst/>
          </a:prstGeom>
        </p:spPr>
      </p:pic>
    </p:spTree>
    <p:extLst>
      <p:ext uri="{BB962C8B-B14F-4D97-AF65-F5344CB8AC3E}">
        <p14:creationId xmlns:p14="http://schemas.microsoft.com/office/powerpoint/2010/main" val="2825671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A3FC7-CEEA-4A61-9B39-002792125EE1}"/>
              </a:ext>
            </a:extLst>
          </p:cNvPr>
          <p:cNvSpPr>
            <a:spLocks noGrp="1"/>
          </p:cNvSpPr>
          <p:nvPr>
            <p:ph type="ctrTitle" idx="4294967295"/>
          </p:nvPr>
        </p:nvSpPr>
        <p:spPr>
          <a:xfrm>
            <a:off x="640080" y="234950"/>
            <a:ext cx="10115550" cy="841375"/>
          </a:xfrm>
        </p:spPr>
        <p:txBody>
          <a:bodyPr>
            <a:normAutofit/>
          </a:bodyPr>
          <a:lstStyle/>
          <a:p>
            <a:pPr algn="ctr"/>
            <a:r>
              <a:rPr lang="en-US" sz="4500" b="1" dirty="0">
                <a:solidFill>
                  <a:schemeClr val="accent4">
                    <a:lumMod val="75000"/>
                  </a:schemeClr>
                </a:solidFill>
                <a:latin typeface="Sagona ExtraLight" panose="02020303050505020204" pitchFamily="18" charset="0"/>
              </a:rPr>
              <a:t>introduction</a:t>
            </a:r>
            <a:endParaRPr lang="en-IN" sz="4500" b="1" dirty="0">
              <a:solidFill>
                <a:schemeClr val="accent4">
                  <a:lumMod val="75000"/>
                </a:schemeClr>
              </a:solidFill>
              <a:latin typeface="Sagona ExtraLight" panose="02020303050505020204" pitchFamily="18" charset="0"/>
            </a:endParaRPr>
          </a:p>
        </p:txBody>
      </p:sp>
      <p:sp>
        <p:nvSpPr>
          <p:cNvPr id="3" name="Text Placeholder 2">
            <a:extLst>
              <a:ext uri="{FF2B5EF4-FFF2-40B4-BE49-F238E27FC236}">
                <a16:creationId xmlns:a16="http://schemas.microsoft.com/office/drawing/2014/main" id="{B231C565-FFD1-4272-9AEA-2C8DC536469C}"/>
              </a:ext>
            </a:extLst>
          </p:cNvPr>
          <p:cNvSpPr>
            <a:spLocks noGrp="1"/>
          </p:cNvSpPr>
          <p:nvPr>
            <p:ph type="body" sz="quarter" idx="4294967295"/>
          </p:nvPr>
        </p:nvSpPr>
        <p:spPr>
          <a:xfrm>
            <a:off x="467360" y="1178243"/>
            <a:ext cx="6786880" cy="4297997"/>
          </a:xfrm>
        </p:spPr>
        <p:txBody>
          <a:bodyPr>
            <a:noAutofit/>
          </a:bodyPr>
          <a:lstStyle/>
          <a:p>
            <a:pPr marL="285750" indent="-285750" algn="just">
              <a:buFont typeface="Courier New" panose="02070309020205020404" pitchFamily="49" charset="0"/>
              <a:buChar char="o"/>
            </a:pPr>
            <a:r>
              <a:rPr lang="en-US" sz="1800" cap="none" dirty="0">
                <a:latin typeface="Georgia" panose="02040502050405020303" pitchFamily="18" charset="0"/>
              </a:rPr>
              <a:t>Over A decade, social media have been growing, and people are able to express their opinions and also discuss among others via these platforms. </a:t>
            </a:r>
          </a:p>
          <a:p>
            <a:pPr marL="285750" indent="-285750" algn="just">
              <a:buFont typeface="Courier New" panose="02070309020205020404" pitchFamily="49" charset="0"/>
              <a:buChar char="o"/>
            </a:pPr>
            <a:r>
              <a:rPr lang="en-US" sz="1800" cap="none" dirty="0">
                <a:latin typeface="Georgia" panose="02040502050405020303" pitchFamily="18" charset="0"/>
              </a:rPr>
              <a:t>These debates may arise due to differences in opinion and may often result in fights over the social media during which offensive language termed as malignant comments may be used from one side. </a:t>
            </a:r>
          </a:p>
          <a:p>
            <a:pPr marL="285750" indent="-285750" algn="just">
              <a:buFont typeface="Courier New" panose="02070309020205020404" pitchFamily="49" charset="0"/>
              <a:buChar char="o"/>
            </a:pPr>
            <a:r>
              <a:rPr lang="en-US" sz="1800" cap="none" dirty="0">
                <a:latin typeface="Georgia" panose="02040502050405020303" pitchFamily="18" charset="0"/>
              </a:rPr>
              <a:t>This clearly pose the threat of abuse and harassment online. </a:t>
            </a:r>
          </a:p>
          <a:p>
            <a:pPr marL="285750" indent="-285750" algn="just">
              <a:buFont typeface="Courier New" panose="02070309020205020404" pitchFamily="49" charset="0"/>
              <a:buChar char="o"/>
            </a:pPr>
            <a:r>
              <a:rPr lang="en-US" sz="1800" cap="none" dirty="0">
                <a:latin typeface="Georgia" panose="02040502050405020303" pitchFamily="18" charset="0"/>
              </a:rPr>
              <a:t>As such, some people stop giving their opinions or give up seeking different opinions which result in unhealthy and biased discussion. </a:t>
            </a:r>
          </a:p>
          <a:p>
            <a:pPr marL="285750" indent="-285750" algn="just">
              <a:buFont typeface="Courier New" panose="02070309020205020404" pitchFamily="49" charset="0"/>
              <a:buChar char="o"/>
            </a:pPr>
            <a:r>
              <a:rPr lang="en-US" sz="1800" cap="none" dirty="0">
                <a:latin typeface="Georgia" panose="02040502050405020303" pitchFamily="18" charset="0"/>
              </a:rPr>
              <a:t>Therefore it results in different platforms and communities finding it very difficult to facilitate fair conversation and are often forced to either limit user comments or get dissolved by shutting down user comments completely.</a:t>
            </a:r>
            <a:endParaRPr lang="en-IN" sz="1800" cap="none" dirty="0">
              <a:latin typeface="Georgia" panose="02040502050405020303" pitchFamily="18" charset="0"/>
            </a:endParaRPr>
          </a:p>
        </p:txBody>
      </p:sp>
      <p:pic>
        <p:nvPicPr>
          <p:cNvPr id="7" name="Picture 6" descr="How to protect your children from cyberbullying | NordVPN">
            <a:extLst>
              <a:ext uri="{FF2B5EF4-FFF2-40B4-BE49-F238E27FC236}">
                <a16:creationId xmlns:a16="http://schemas.microsoft.com/office/drawing/2014/main" id="{FBCBCF73-F831-4619-9EEB-23D7ECC3102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548880" y="1982275"/>
            <a:ext cx="3403600" cy="3167063"/>
          </a:xfrm>
          <a:prstGeom prst="rect">
            <a:avLst/>
          </a:prstGeom>
          <a:noFill/>
          <a:ln>
            <a:noFill/>
          </a:ln>
        </p:spPr>
      </p:pic>
    </p:spTree>
    <p:extLst>
      <p:ext uri="{BB962C8B-B14F-4D97-AF65-F5344CB8AC3E}">
        <p14:creationId xmlns:p14="http://schemas.microsoft.com/office/powerpoint/2010/main" val="3714650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300B6-2C9B-4DAB-8E43-98DC4443AF70}"/>
              </a:ext>
            </a:extLst>
          </p:cNvPr>
          <p:cNvSpPr>
            <a:spLocks noGrp="1"/>
          </p:cNvSpPr>
          <p:nvPr>
            <p:ph type="ctrTitle" idx="4294967295"/>
          </p:nvPr>
        </p:nvSpPr>
        <p:spPr>
          <a:xfrm>
            <a:off x="1152939" y="376066"/>
            <a:ext cx="10115550" cy="1001713"/>
          </a:xfrm>
        </p:spPr>
        <p:txBody>
          <a:bodyPr>
            <a:normAutofit fontScale="90000"/>
          </a:bodyPr>
          <a:lstStyle/>
          <a:p>
            <a:r>
              <a:rPr lang="en-US" sz="4000" b="1" dirty="0">
                <a:solidFill>
                  <a:srgbClr val="D99C3F">
                    <a:lumMod val="75000"/>
                  </a:srgbClr>
                </a:solidFill>
                <a:latin typeface="Sagona ExtraLight" panose="02020303050505020204" pitchFamily="18" charset="0"/>
              </a:rPr>
              <a:t>Classification machine learning models</a:t>
            </a:r>
            <a:endParaRPr lang="en-IN" sz="4000" b="1" dirty="0">
              <a:solidFill>
                <a:srgbClr val="D99C3F">
                  <a:lumMod val="75000"/>
                </a:srgbClr>
              </a:solidFill>
              <a:latin typeface="Sagona ExtraLight" panose="02020303050505020204" pitchFamily="18" charset="0"/>
            </a:endParaRPr>
          </a:p>
        </p:txBody>
      </p:sp>
      <p:pic>
        <p:nvPicPr>
          <p:cNvPr id="6" name="Picture 5">
            <a:extLst>
              <a:ext uri="{FF2B5EF4-FFF2-40B4-BE49-F238E27FC236}">
                <a16:creationId xmlns:a16="http://schemas.microsoft.com/office/drawing/2014/main" id="{0EE0DE86-AA99-FECB-57F6-C29A9E1F57EB}"/>
              </a:ext>
            </a:extLst>
          </p:cNvPr>
          <p:cNvPicPr>
            <a:picLocks noChangeAspect="1"/>
          </p:cNvPicPr>
          <p:nvPr/>
        </p:nvPicPr>
        <p:blipFill>
          <a:blip r:embed="rId2"/>
          <a:stretch>
            <a:fillRect/>
          </a:stretch>
        </p:blipFill>
        <p:spPr>
          <a:xfrm>
            <a:off x="1381760" y="1774740"/>
            <a:ext cx="9621520" cy="4057100"/>
          </a:xfrm>
          <a:prstGeom prst="rect">
            <a:avLst/>
          </a:prstGeom>
          <a:solidFill>
            <a:srgbClr val="FFFFFF">
              <a:shade val="85000"/>
            </a:srgbClr>
          </a:solidFill>
          <a:ln w="88900" cap="sq">
            <a:solidFill>
              <a:srgbClr val="FFFFFF"/>
            </a:solidFill>
            <a:miter lim="800000"/>
          </a:ln>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162457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24849-F8E9-4B3E-9993-3BB1B547B91A}"/>
              </a:ext>
            </a:extLst>
          </p:cNvPr>
          <p:cNvSpPr>
            <a:spLocks noGrp="1"/>
          </p:cNvSpPr>
          <p:nvPr>
            <p:ph type="ctrTitle" idx="4294967295"/>
          </p:nvPr>
        </p:nvSpPr>
        <p:spPr>
          <a:xfrm>
            <a:off x="1117600" y="126365"/>
            <a:ext cx="10115550" cy="1001713"/>
          </a:xfrm>
        </p:spPr>
        <p:txBody>
          <a:bodyPr/>
          <a:lstStyle/>
          <a:p>
            <a:r>
              <a:rPr lang="en-US" b="1" dirty="0">
                <a:solidFill>
                  <a:srgbClr val="D99C3F">
                    <a:lumMod val="75000"/>
                  </a:srgbClr>
                </a:solidFill>
                <a:latin typeface="Sagona ExtraLight" panose="02020303050505020204" pitchFamily="18" charset="0"/>
              </a:rPr>
              <a:t>ROC AUC CURVE</a:t>
            </a:r>
            <a:endParaRPr lang="en-IN" b="1" dirty="0">
              <a:solidFill>
                <a:srgbClr val="D99C3F">
                  <a:lumMod val="75000"/>
                </a:srgbClr>
              </a:solidFill>
              <a:latin typeface="Sagona ExtraLight" panose="02020303050505020204" pitchFamily="18" charset="0"/>
            </a:endParaRPr>
          </a:p>
        </p:txBody>
      </p:sp>
      <p:pic>
        <p:nvPicPr>
          <p:cNvPr id="5" name="Picture 4">
            <a:extLst>
              <a:ext uri="{FF2B5EF4-FFF2-40B4-BE49-F238E27FC236}">
                <a16:creationId xmlns:a16="http://schemas.microsoft.com/office/drawing/2014/main" id="{B5762C2E-667A-40BC-A9DF-F6697628F826}"/>
              </a:ext>
            </a:extLst>
          </p:cNvPr>
          <p:cNvPicPr>
            <a:picLocks noChangeAspect="1"/>
          </p:cNvPicPr>
          <p:nvPr/>
        </p:nvPicPr>
        <p:blipFill>
          <a:blip r:embed="rId2"/>
          <a:stretch>
            <a:fillRect/>
          </a:stretch>
        </p:blipFill>
        <p:spPr>
          <a:xfrm>
            <a:off x="506192" y="1026159"/>
            <a:ext cx="11179616" cy="5315585"/>
          </a:xfrm>
          <a:prstGeom prst="rect">
            <a:avLst/>
          </a:prstGeom>
        </p:spPr>
      </p:pic>
    </p:spTree>
    <p:extLst>
      <p:ext uri="{BB962C8B-B14F-4D97-AF65-F5344CB8AC3E}">
        <p14:creationId xmlns:p14="http://schemas.microsoft.com/office/powerpoint/2010/main" val="2970956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77DBE-1803-480E-A2A1-C22A3B5FFE7B}"/>
              </a:ext>
            </a:extLst>
          </p:cNvPr>
          <p:cNvSpPr>
            <a:spLocks noGrp="1"/>
          </p:cNvSpPr>
          <p:nvPr>
            <p:ph type="ctrTitle" idx="4294967295"/>
          </p:nvPr>
        </p:nvSpPr>
        <p:spPr>
          <a:xfrm>
            <a:off x="934720" y="198029"/>
            <a:ext cx="10115550" cy="1001713"/>
          </a:xfrm>
        </p:spPr>
        <p:txBody>
          <a:bodyPr/>
          <a:lstStyle/>
          <a:p>
            <a:r>
              <a:rPr lang="en-US" b="1" dirty="0">
                <a:solidFill>
                  <a:srgbClr val="D99C3F">
                    <a:lumMod val="75000"/>
                  </a:srgbClr>
                </a:solidFill>
                <a:latin typeface="Sagona ExtraLight" panose="02020303050505020204" pitchFamily="18" charset="0"/>
              </a:rPr>
              <a:t>Confusion matrix</a:t>
            </a:r>
            <a:endParaRPr lang="en-IN" b="1" dirty="0">
              <a:solidFill>
                <a:srgbClr val="D99C3F">
                  <a:lumMod val="75000"/>
                </a:srgbClr>
              </a:solidFill>
              <a:latin typeface="Sagona ExtraLight" panose="02020303050505020204" pitchFamily="18" charset="0"/>
            </a:endParaRPr>
          </a:p>
        </p:txBody>
      </p:sp>
      <p:pic>
        <p:nvPicPr>
          <p:cNvPr id="5" name="Picture 4">
            <a:extLst>
              <a:ext uri="{FF2B5EF4-FFF2-40B4-BE49-F238E27FC236}">
                <a16:creationId xmlns:a16="http://schemas.microsoft.com/office/drawing/2014/main" id="{FD4D14A2-483F-4E9E-B67E-A780FC6531D7}"/>
              </a:ext>
            </a:extLst>
          </p:cNvPr>
          <p:cNvPicPr>
            <a:picLocks noChangeAspect="1"/>
          </p:cNvPicPr>
          <p:nvPr/>
        </p:nvPicPr>
        <p:blipFill>
          <a:blip r:embed="rId2"/>
          <a:stretch>
            <a:fillRect/>
          </a:stretch>
        </p:blipFill>
        <p:spPr>
          <a:xfrm>
            <a:off x="934720" y="1342197"/>
            <a:ext cx="10454640" cy="4885883"/>
          </a:xfrm>
          <a:prstGeom prst="rect">
            <a:avLst/>
          </a:prstGeom>
        </p:spPr>
      </p:pic>
    </p:spTree>
    <p:extLst>
      <p:ext uri="{BB962C8B-B14F-4D97-AF65-F5344CB8AC3E}">
        <p14:creationId xmlns:p14="http://schemas.microsoft.com/office/powerpoint/2010/main" val="40530627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8B26B-9B76-4FC8-9CDF-C1DC6E52A35A}"/>
              </a:ext>
            </a:extLst>
          </p:cNvPr>
          <p:cNvSpPr>
            <a:spLocks noGrp="1"/>
          </p:cNvSpPr>
          <p:nvPr>
            <p:ph type="ctrTitle" idx="4294967295"/>
          </p:nvPr>
        </p:nvSpPr>
        <p:spPr>
          <a:xfrm>
            <a:off x="1757680" y="278765"/>
            <a:ext cx="8971280" cy="1001713"/>
          </a:xfrm>
        </p:spPr>
        <p:txBody>
          <a:bodyPr>
            <a:normAutofit fontScale="90000"/>
          </a:bodyPr>
          <a:lstStyle/>
          <a:p>
            <a:r>
              <a:rPr lang="en-US" b="1" dirty="0">
                <a:solidFill>
                  <a:srgbClr val="D99C3F">
                    <a:lumMod val="75000"/>
                  </a:srgbClr>
                </a:solidFill>
                <a:latin typeface="Sagona ExtraLight" panose="02020303050505020204" pitchFamily="18" charset="0"/>
              </a:rPr>
              <a:t>Key Findings and Conclusions of the Study</a:t>
            </a:r>
            <a:endParaRPr lang="en-IN" b="1" dirty="0">
              <a:solidFill>
                <a:srgbClr val="D99C3F">
                  <a:lumMod val="75000"/>
                </a:srgbClr>
              </a:solidFill>
              <a:latin typeface="Sagona ExtraLight" panose="02020303050505020204" pitchFamily="18" charset="0"/>
            </a:endParaRPr>
          </a:p>
        </p:txBody>
      </p:sp>
      <p:sp>
        <p:nvSpPr>
          <p:cNvPr id="3" name="Text Placeholder 2">
            <a:extLst>
              <a:ext uri="{FF2B5EF4-FFF2-40B4-BE49-F238E27FC236}">
                <a16:creationId xmlns:a16="http://schemas.microsoft.com/office/drawing/2014/main" id="{C9EB8492-99E0-4D23-AB57-30B05F2F2396}"/>
              </a:ext>
            </a:extLst>
          </p:cNvPr>
          <p:cNvSpPr>
            <a:spLocks noGrp="1"/>
          </p:cNvSpPr>
          <p:nvPr>
            <p:ph type="body" sz="quarter" idx="4294967295"/>
          </p:nvPr>
        </p:nvSpPr>
        <p:spPr>
          <a:xfrm>
            <a:off x="1137920" y="1536700"/>
            <a:ext cx="6136640" cy="4607560"/>
          </a:xfrm>
        </p:spPr>
        <p:txBody>
          <a:bodyPr>
            <a:noAutofit/>
          </a:bodyPr>
          <a:lstStyle/>
          <a:p>
            <a:pPr algn="just">
              <a:buFont typeface="Courier New" panose="02070309020205020404" pitchFamily="49" charset="0"/>
              <a:buChar char="o"/>
            </a:pPr>
            <a:r>
              <a:rPr lang="en-US" sz="1800" cap="none" dirty="0">
                <a:latin typeface="Georgia" panose="02040502050405020303" pitchFamily="18" charset="0"/>
              </a:rPr>
              <a:t>The finding of the study is that only few users over online use unparliamentary language. </a:t>
            </a:r>
          </a:p>
          <a:p>
            <a:pPr algn="just">
              <a:buFont typeface="Courier New" panose="02070309020205020404" pitchFamily="49" charset="0"/>
              <a:buChar char="o"/>
            </a:pPr>
            <a:r>
              <a:rPr lang="en-US" sz="1800" cap="none" dirty="0">
                <a:latin typeface="Georgia" panose="02040502050405020303" pitchFamily="18" charset="0"/>
              </a:rPr>
              <a:t>And most of these sentences have more stop words and are being quite long. </a:t>
            </a:r>
          </a:p>
          <a:p>
            <a:pPr algn="just">
              <a:buFont typeface="Courier New" panose="02070309020205020404" pitchFamily="49" charset="0"/>
              <a:buChar char="o"/>
            </a:pPr>
            <a:r>
              <a:rPr lang="en-US" sz="1800" cap="none" dirty="0">
                <a:latin typeface="Georgia" panose="02040502050405020303" pitchFamily="18" charset="0"/>
              </a:rPr>
              <a:t>As discussed before few motivated disrespectful crowds use these foul languages in the online forum to bully the people around and to stop them from doing these things that they are not supposed to do. </a:t>
            </a:r>
          </a:p>
          <a:p>
            <a:pPr algn="just">
              <a:buFont typeface="Courier New" panose="02070309020205020404" pitchFamily="49" charset="0"/>
              <a:buChar char="o"/>
            </a:pPr>
            <a:r>
              <a:rPr lang="en-US" sz="1800" cap="none" dirty="0">
                <a:latin typeface="Georgia" panose="02040502050405020303" pitchFamily="18" charset="0"/>
              </a:rPr>
              <a:t>Our study helps the online forums and social media to induce a ban to profanity or usage of profanity over these forums.</a:t>
            </a:r>
            <a:endParaRPr lang="en-IN" sz="1800" cap="none" dirty="0">
              <a:latin typeface="Georgia" panose="02040502050405020303" pitchFamily="18" charset="0"/>
            </a:endParaRPr>
          </a:p>
        </p:txBody>
      </p:sp>
      <p:pic>
        <p:nvPicPr>
          <p:cNvPr id="5" name="Picture 4">
            <a:extLst>
              <a:ext uri="{FF2B5EF4-FFF2-40B4-BE49-F238E27FC236}">
                <a16:creationId xmlns:a16="http://schemas.microsoft.com/office/drawing/2014/main" id="{77B82FFB-C77D-4067-869E-1A995E86AFAD}"/>
              </a:ext>
            </a:extLst>
          </p:cNvPr>
          <p:cNvPicPr/>
          <p:nvPr/>
        </p:nvPicPr>
        <p:blipFill>
          <a:blip r:embed="rId2">
            <a:extLst>
              <a:ext uri="{28A0092B-C50C-407E-A947-70E740481C1C}">
                <a14:useLocalDpi xmlns:a14="http://schemas.microsoft.com/office/drawing/2010/main" val="0"/>
              </a:ext>
            </a:extLst>
          </a:blip>
          <a:stretch>
            <a:fillRect/>
          </a:stretch>
        </p:blipFill>
        <p:spPr>
          <a:xfrm>
            <a:off x="7518399" y="1838960"/>
            <a:ext cx="3723199" cy="3738880"/>
          </a:xfrm>
          <a:prstGeom prst="rect">
            <a:avLst/>
          </a:prstGeom>
        </p:spPr>
      </p:pic>
    </p:spTree>
    <p:extLst>
      <p:ext uri="{BB962C8B-B14F-4D97-AF65-F5344CB8AC3E}">
        <p14:creationId xmlns:p14="http://schemas.microsoft.com/office/powerpoint/2010/main" val="4963146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3638B-EED3-48B5-98E9-1A86CB4E3CD7}"/>
              </a:ext>
            </a:extLst>
          </p:cNvPr>
          <p:cNvSpPr>
            <a:spLocks noGrp="1"/>
          </p:cNvSpPr>
          <p:nvPr>
            <p:ph type="ctrTitle" idx="4294967295"/>
          </p:nvPr>
        </p:nvSpPr>
        <p:spPr>
          <a:xfrm>
            <a:off x="1615439" y="238125"/>
            <a:ext cx="9987281" cy="1001713"/>
          </a:xfrm>
        </p:spPr>
        <p:txBody>
          <a:bodyPr>
            <a:normAutofit/>
          </a:bodyPr>
          <a:lstStyle/>
          <a:p>
            <a:r>
              <a:rPr lang="en-US" sz="3200" b="1" dirty="0">
                <a:solidFill>
                  <a:srgbClr val="D99C3F">
                    <a:lumMod val="75000"/>
                  </a:srgbClr>
                </a:solidFill>
                <a:latin typeface="Sagona ExtraLight" panose="02020303050505020204" pitchFamily="18" charset="0"/>
              </a:rPr>
              <a:t>Learning Outcomes of the Study in respect of Data Science</a:t>
            </a:r>
            <a:endParaRPr lang="en-IN" sz="3200" b="1" dirty="0">
              <a:solidFill>
                <a:srgbClr val="D99C3F">
                  <a:lumMod val="75000"/>
                </a:srgbClr>
              </a:solidFill>
              <a:latin typeface="Sagona ExtraLight" panose="02020303050505020204" pitchFamily="18" charset="0"/>
            </a:endParaRPr>
          </a:p>
        </p:txBody>
      </p:sp>
      <p:sp>
        <p:nvSpPr>
          <p:cNvPr id="3" name="Text Placeholder 2">
            <a:extLst>
              <a:ext uri="{FF2B5EF4-FFF2-40B4-BE49-F238E27FC236}">
                <a16:creationId xmlns:a16="http://schemas.microsoft.com/office/drawing/2014/main" id="{74133A6B-E938-4418-8C9E-33E9AF7C6D27}"/>
              </a:ext>
            </a:extLst>
          </p:cNvPr>
          <p:cNvSpPr>
            <a:spLocks noGrp="1"/>
          </p:cNvSpPr>
          <p:nvPr>
            <p:ph type="body" sz="quarter" idx="4294967295"/>
          </p:nvPr>
        </p:nvSpPr>
        <p:spPr>
          <a:xfrm>
            <a:off x="1178560" y="2336800"/>
            <a:ext cx="5801360" cy="3403599"/>
          </a:xfrm>
        </p:spPr>
        <p:txBody>
          <a:bodyPr>
            <a:normAutofit/>
          </a:bodyPr>
          <a:lstStyle/>
          <a:p>
            <a:pPr marL="0" indent="0" algn="just">
              <a:buNone/>
            </a:pPr>
            <a:r>
              <a:rPr lang="en-US" sz="1800" cap="none" dirty="0">
                <a:latin typeface="Georgia" panose="02040502050405020303" pitchFamily="18" charset="0"/>
              </a:rPr>
              <a:t>Through this project we were able to learn various natural language processing techniques like lemmatization, stemming, removal of stop words. We were also able to learn to convert strings into vectors through hash vectorizer. In this project we applied different evaluation metrics like log loss, hamming loss besides accuracy.</a:t>
            </a:r>
            <a:endParaRPr lang="en-IN" sz="1800" cap="none" dirty="0">
              <a:latin typeface="Georgia" panose="02040502050405020303" pitchFamily="18" charset="0"/>
            </a:endParaRPr>
          </a:p>
          <a:p>
            <a:endParaRPr lang="en-IN" sz="1800" cap="none" dirty="0">
              <a:latin typeface="Georgia" panose="02040502050405020303" pitchFamily="18" charset="0"/>
            </a:endParaRPr>
          </a:p>
        </p:txBody>
      </p:sp>
      <p:pic>
        <p:nvPicPr>
          <p:cNvPr id="6" name="Picture 5">
            <a:extLst>
              <a:ext uri="{FF2B5EF4-FFF2-40B4-BE49-F238E27FC236}">
                <a16:creationId xmlns:a16="http://schemas.microsoft.com/office/drawing/2014/main" id="{CA89E852-2607-43A8-80DD-2C9AC370F647}"/>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7223760" y="1783239"/>
            <a:ext cx="4606096" cy="3677601"/>
          </a:xfrm>
          <a:prstGeom prst="rect">
            <a:avLst/>
          </a:prstGeom>
        </p:spPr>
      </p:pic>
    </p:spTree>
    <p:extLst>
      <p:ext uri="{BB962C8B-B14F-4D97-AF65-F5344CB8AC3E}">
        <p14:creationId xmlns:p14="http://schemas.microsoft.com/office/powerpoint/2010/main" val="24527055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3638B-EED3-48B5-98E9-1A86CB4E3CD7}"/>
              </a:ext>
            </a:extLst>
          </p:cNvPr>
          <p:cNvSpPr>
            <a:spLocks noGrp="1"/>
          </p:cNvSpPr>
          <p:nvPr>
            <p:ph type="ctrTitle" idx="4294967295"/>
          </p:nvPr>
        </p:nvSpPr>
        <p:spPr>
          <a:xfrm>
            <a:off x="2214879" y="370205"/>
            <a:ext cx="8178801" cy="1001713"/>
          </a:xfrm>
        </p:spPr>
        <p:txBody>
          <a:bodyPr>
            <a:normAutofit/>
          </a:bodyPr>
          <a:lstStyle/>
          <a:p>
            <a:r>
              <a:rPr lang="en-US" sz="3200" b="1" dirty="0">
                <a:solidFill>
                  <a:srgbClr val="D99C3F">
                    <a:lumMod val="75000"/>
                  </a:srgbClr>
                </a:solidFill>
                <a:latin typeface="Sagona ExtraLight" panose="02020303050505020204" pitchFamily="18" charset="0"/>
              </a:rPr>
              <a:t>Learning Outcomes of the Study in respect of Data Science</a:t>
            </a:r>
            <a:endParaRPr lang="en-IN" sz="3200" b="1" dirty="0">
              <a:solidFill>
                <a:srgbClr val="D99C3F">
                  <a:lumMod val="75000"/>
                </a:srgbClr>
              </a:solidFill>
              <a:latin typeface="Sagona ExtraLight" panose="02020303050505020204" pitchFamily="18" charset="0"/>
            </a:endParaRPr>
          </a:p>
        </p:txBody>
      </p:sp>
      <p:sp>
        <p:nvSpPr>
          <p:cNvPr id="3" name="Text Placeholder 2">
            <a:extLst>
              <a:ext uri="{FF2B5EF4-FFF2-40B4-BE49-F238E27FC236}">
                <a16:creationId xmlns:a16="http://schemas.microsoft.com/office/drawing/2014/main" id="{74133A6B-E938-4418-8C9E-33E9AF7C6D27}"/>
              </a:ext>
            </a:extLst>
          </p:cNvPr>
          <p:cNvSpPr>
            <a:spLocks noGrp="1"/>
          </p:cNvSpPr>
          <p:nvPr>
            <p:ph type="body" sz="quarter" idx="4294967295"/>
          </p:nvPr>
        </p:nvSpPr>
        <p:spPr>
          <a:xfrm>
            <a:off x="904240" y="2032000"/>
            <a:ext cx="5283200" cy="3901439"/>
          </a:xfrm>
        </p:spPr>
        <p:txBody>
          <a:bodyPr>
            <a:normAutofit/>
          </a:bodyPr>
          <a:lstStyle/>
          <a:p>
            <a:pPr marL="0" indent="0" algn="just">
              <a:buNone/>
            </a:pPr>
            <a:r>
              <a:rPr lang="en-US" sz="1800" cap="none" dirty="0">
                <a:latin typeface="Georgia" panose="02040502050405020303" pitchFamily="18" charset="0"/>
              </a:rPr>
              <a:t>My point of view from my project is that we need to use proper words which are respectful and also avoid using abusive, vulgar and worst words in social media. It can cause many problems which could affect our lives. Try to be polite, calm and composed while handling stress and negativity and one of the best solutions is to avoid it and overcoming in a positive manner.</a:t>
            </a:r>
            <a:endParaRPr lang="en-IN" sz="1800" cap="none" dirty="0">
              <a:latin typeface="Georgia" panose="02040502050405020303" pitchFamily="18" charset="0"/>
            </a:endParaRPr>
          </a:p>
        </p:txBody>
      </p:sp>
      <p:pic>
        <p:nvPicPr>
          <p:cNvPr id="2050" name="Picture 2" descr="Remove Bad Negative Reviews and Comments">
            <a:extLst>
              <a:ext uri="{FF2B5EF4-FFF2-40B4-BE49-F238E27FC236}">
                <a16:creationId xmlns:a16="http://schemas.microsoft.com/office/drawing/2014/main" id="{C0E9ED8C-F8FF-4222-89EF-74D83F0F06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9094" y="2032000"/>
            <a:ext cx="4381661" cy="3734239"/>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21638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2C043-D201-4B33-B9CB-065D100B41AD}"/>
              </a:ext>
            </a:extLst>
          </p:cNvPr>
          <p:cNvSpPr>
            <a:spLocks noGrp="1"/>
          </p:cNvSpPr>
          <p:nvPr>
            <p:ph type="ctrTitle" idx="4294967295"/>
          </p:nvPr>
        </p:nvSpPr>
        <p:spPr>
          <a:xfrm>
            <a:off x="1910080" y="299085"/>
            <a:ext cx="9394190" cy="1001713"/>
          </a:xfrm>
        </p:spPr>
        <p:txBody>
          <a:bodyPr>
            <a:normAutofit/>
          </a:bodyPr>
          <a:lstStyle/>
          <a:p>
            <a:r>
              <a:rPr lang="en-US" sz="3200" b="1" dirty="0">
                <a:solidFill>
                  <a:srgbClr val="D99C3F">
                    <a:lumMod val="75000"/>
                  </a:srgbClr>
                </a:solidFill>
                <a:latin typeface="Sagona ExtraLight" panose="02020303050505020204" pitchFamily="18" charset="0"/>
              </a:rPr>
              <a:t>Limitations of this work and Scope for Future Work</a:t>
            </a:r>
          </a:p>
        </p:txBody>
      </p:sp>
      <p:sp>
        <p:nvSpPr>
          <p:cNvPr id="3" name="Text Placeholder 2">
            <a:extLst>
              <a:ext uri="{FF2B5EF4-FFF2-40B4-BE49-F238E27FC236}">
                <a16:creationId xmlns:a16="http://schemas.microsoft.com/office/drawing/2014/main" id="{237E5C8F-62CF-45C7-9433-0871A533C2BC}"/>
              </a:ext>
            </a:extLst>
          </p:cNvPr>
          <p:cNvSpPr>
            <a:spLocks noGrp="1"/>
          </p:cNvSpPr>
          <p:nvPr>
            <p:ph type="body" sz="quarter" idx="4294967295"/>
          </p:nvPr>
        </p:nvSpPr>
        <p:spPr>
          <a:xfrm>
            <a:off x="1168400" y="1407848"/>
            <a:ext cx="5547360" cy="4042303"/>
          </a:xfrm>
        </p:spPr>
        <p:txBody>
          <a:bodyPr>
            <a:noAutofit/>
          </a:bodyPr>
          <a:lstStyle/>
          <a:p>
            <a:pPr algn="just">
              <a:buFont typeface="Courier New" panose="02070309020205020404" pitchFamily="49" charset="0"/>
              <a:buChar char="o"/>
            </a:pPr>
            <a:r>
              <a:rPr lang="en-US" sz="1800" cap="none" dirty="0">
                <a:latin typeface="Georgia" panose="02040502050405020303" pitchFamily="18" charset="0"/>
              </a:rPr>
              <a:t>Problems faced while working in this project:</a:t>
            </a:r>
          </a:p>
          <a:p>
            <a:pPr algn="just">
              <a:buFont typeface="Courier New" panose="02070309020205020404" pitchFamily="49" charset="0"/>
              <a:buChar char="o"/>
            </a:pPr>
            <a:r>
              <a:rPr lang="en-US" sz="1800" cap="none" dirty="0">
                <a:latin typeface="Georgia" panose="02040502050405020303" pitchFamily="18" charset="0"/>
              </a:rPr>
              <a:t>More computational power was required as it took more than 2 hours</a:t>
            </a:r>
          </a:p>
          <a:p>
            <a:pPr algn="just">
              <a:buFont typeface="Courier New" panose="02070309020205020404" pitchFamily="49" charset="0"/>
              <a:buChar char="o"/>
            </a:pPr>
            <a:r>
              <a:rPr lang="en-US" sz="1800" cap="none" dirty="0">
                <a:latin typeface="Georgia" panose="02040502050405020303" pitchFamily="18" charset="0"/>
              </a:rPr>
              <a:t>Imbalanced dataset and bad comment texts</a:t>
            </a:r>
          </a:p>
          <a:p>
            <a:pPr algn="just">
              <a:buFont typeface="Courier New" panose="02070309020205020404" pitchFamily="49" charset="0"/>
              <a:buChar char="o"/>
            </a:pPr>
            <a:r>
              <a:rPr lang="en-US" sz="1800" cap="none" dirty="0">
                <a:latin typeface="Georgia" panose="02040502050405020303" pitchFamily="18" charset="0"/>
              </a:rPr>
              <a:t>Good parameters could not be obtained using hyperparameter tuning as time was consumed more  </a:t>
            </a:r>
          </a:p>
          <a:p>
            <a:pPr algn="just">
              <a:buFont typeface="Courier New" panose="02070309020205020404" pitchFamily="49" charset="0"/>
              <a:buChar char="o"/>
            </a:pPr>
            <a:r>
              <a:rPr lang="en-US" sz="1800" cap="none" dirty="0">
                <a:latin typeface="Georgia" panose="02040502050405020303" pitchFamily="18" charset="0"/>
              </a:rPr>
              <a:t>Areas of improvement:</a:t>
            </a:r>
          </a:p>
          <a:p>
            <a:pPr algn="just">
              <a:buFont typeface="Courier New" panose="02070309020205020404" pitchFamily="49" charset="0"/>
              <a:buChar char="o"/>
            </a:pPr>
            <a:r>
              <a:rPr lang="en-US" sz="1800" cap="none" dirty="0">
                <a:latin typeface="Georgia" panose="02040502050405020303" pitchFamily="18" charset="0"/>
              </a:rPr>
              <a:t>Could be provided with a good dataset which does not take more time.</a:t>
            </a:r>
          </a:p>
          <a:p>
            <a:pPr algn="just">
              <a:buFont typeface="Courier New" panose="02070309020205020404" pitchFamily="49" charset="0"/>
              <a:buChar char="o"/>
            </a:pPr>
            <a:r>
              <a:rPr lang="en-US" sz="1800" cap="none" dirty="0">
                <a:latin typeface="Georgia" panose="02040502050405020303" pitchFamily="18" charset="0"/>
              </a:rPr>
              <a:t>Less time complexity</a:t>
            </a:r>
          </a:p>
          <a:p>
            <a:pPr algn="just">
              <a:buFont typeface="Courier New" panose="02070309020205020404" pitchFamily="49" charset="0"/>
              <a:buChar char="o"/>
            </a:pPr>
            <a:r>
              <a:rPr lang="en-US" sz="1800" cap="none" dirty="0">
                <a:latin typeface="Georgia" panose="02040502050405020303" pitchFamily="18" charset="0"/>
              </a:rPr>
              <a:t>Providing a proper balanced dataset with less errors.</a:t>
            </a:r>
          </a:p>
        </p:txBody>
      </p:sp>
      <p:pic>
        <p:nvPicPr>
          <p:cNvPr id="5" name="Picture 4">
            <a:extLst>
              <a:ext uri="{FF2B5EF4-FFF2-40B4-BE49-F238E27FC236}">
                <a16:creationId xmlns:a16="http://schemas.microsoft.com/office/drawing/2014/main" id="{2089EEAE-33A4-4C5A-8165-6A18ED189EA7}"/>
              </a:ext>
            </a:extLst>
          </p:cNvPr>
          <p:cNvPicPr>
            <a:picLocks noChangeAspect="1"/>
          </p:cNvPicPr>
          <p:nvPr/>
        </p:nvPicPr>
        <p:blipFill>
          <a:blip r:embed="rId2"/>
          <a:stretch>
            <a:fillRect/>
          </a:stretch>
        </p:blipFill>
        <p:spPr>
          <a:xfrm>
            <a:off x="6979920" y="2057885"/>
            <a:ext cx="4493208" cy="3580867"/>
          </a:xfrm>
          <a:prstGeom prst="rect">
            <a:avLst/>
          </a:prstGeom>
        </p:spPr>
      </p:pic>
    </p:spTree>
    <p:extLst>
      <p:ext uri="{BB962C8B-B14F-4D97-AF65-F5344CB8AC3E}">
        <p14:creationId xmlns:p14="http://schemas.microsoft.com/office/powerpoint/2010/main" val="31349353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C492F9CA-46FE-4D54-B0F1-F5CB89ED3B3F}"/>
              </a:ext>
            </a:extLst>
          </p:cNvPr>
          <p:cNvPicPr>
            <a:picLocks noGrp="1" noChangeAspect="1"/>
          </p:cNvPicPr>
          <p:nvPr>
            <p:ph type="pic" sz="quarter" idx="10"/>
          </p:nvPr>
        </p:nvPicPr>
        <p:blipFill>
          <a:blip r:embed="rId2"/>
          <a:srcRect t="12779" b="12779"/>
          <a:stretch>
            <a:fillRect/>
          </a:stretch>
        </p:blipFill>
        <p:spPr>
          <a:xfrm>
            <a:off x="0" y="-71120"/>
            <a:ext cx="12191999" cy="6858000"/>
          </a:xfrm>
          <a:prstGeom prst="rect">
            <a:avLst/>
          </a:prstGeom>
          <a:ln>
            <a:noFill/>
          </a:ln>
          <a:effectLst>
            <a:softEdge rad="112500"/>
          </a:effectLst>
        </p:spPr>
      </p:pic>
      <p:sp>
        <p:nvSpPr>
          <p:cNvPr id="3" name="Title 2">
            <a:extLst>
              <a:ext uri="{FF2B5EF4-FFF2-40B4-BE49-F238E27FC236}">
                <a16:creationId xmlns:a16="http://schemas.microsoft.com/office/drawing/2014/main" id="{33492572-A4E4-43F2-A1C9-FBC8E0C97145}"/>
              </a:ext>
            </a:extLst>
          </p:cNvPr>
          <p:cNvSpPr>
            <a:spLocks noGrp="1"/>
          </p:cNvSpPr>
          <p:nvPr>
            <p:ph type="title"/>
          </p:nvPr>
        </p:nvSpPr>
        <p:spPr>
          <a:xfrm>
            <a:off x="2974131" y="2003905"/>
            <a:ext cx="6243735" cy="2057709"/>
          </a:xfrm>
          <a:solidFill>
            <a:schemeClr val="accent1">
              <a:alpha val="0"/>
            </a:schemeClr>
          </a:solidFill>
          <a:ln>
            <a:noFill/>
          </a:ln>
        </p:spPr>
        <p:style>
          <a:lnRef idx="0">
            <a:scrgbClr r="0" g="0" b="0"/>
          </a:lnRef>
          <a:fillRef idx="0">
            <a:scrgbClr r="0" g="0" b="0"/>
          </a:fillRef>
          <a:effectRef idx="0">
            <a:scrgbClr r="0" g="0" b="0"/>
          </a:effectRef>
          <a:fontRef idx="minor">
            <a:schemeClr val="lt1"/>
          </a:fontRef>
        </p:style>
        <p:txBody>
          <a:bodyPr>
            <a:noAutofit/>
          </a:bodyPr>
          <a:lstStyle/>
          <a:p>
            <a:r>
              <a:rPr lang="en-US" sz="7200" b="1" dirty="0">
                <a:solidFill>
                  <a:srgbClr val="FF0000"/>
                </a:solidFill>
                <a:effectLst>
                  <a:outerShdw blurRad="38100" dist="38100" dir="2700000" algn="tl">
                    <a:srgbClr val="000000">
                      <a:alpha val="43137"/>
                    </a:srgbClr>
                  </a:outerShdw>
                </a:effectLst>
                <a:latin typeface="Sagona ExtraLight" panose="02020303050505020204" pitchFamily="18" charset="0"/>
              </a:rPr>
              <a:t>THANK YOU</a:t>
            </a:r>
            <a:endParaRPr lang="en-IN" sz="7200" b="1" dirty="0">
              <a:solidFill>
                <a:srgbClr val="FF0000"/>
              </a:solidFill>
              <a:effectLst>
                <a:outerShdw blurRad="38100" dist="38100" dir="2700000" algn="tl">
                  <a:srgbClr val="000000">
                    <a:alpha val="43137"/>
                  </a:srgbClr>
                </a:outerShdw>
              </a:effectLst>
              <a:latin typeface="Sagona ExtraLight" panose="02020303050505020204" pitchFamily="18" charset="0"/>
            </a:endParaRPr>
          </a:p>
        </p:txBody>
      </p:sp>
    </p:spTree>
    <p:extLst>
      <p:ext uri="{BB962C8B-B14F-4D97-AF65-F5344CB8AC3E}">
        <p14:creationId xmlns:p14="http://schemas.microsoft.com/office/powerpoint/2010/main" val="2960676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A3FC7-CEEA-4A61-9B39-002792125EE1}"/>
              </a:ext>
            </a:extLst>
          </p:cNvPr>
          <p:cNvSpPr>
            <a:spLocks noGrp="1"/>
          </p:cNvSpPr>
          <p:nvPr>
            <p:ph type="ctrTitle" idx="4294967295"/>
          </p:nvPr>
        </p:nvSpPr>
        <p:spPr>
          <a:xfrm>
            <a:off x="904240" y="304800"/>
            <a:ext cx="10115550" cy="842963"/>
          </a:xfrm>
        </p:spPr>
        <p:txBody>
          <a:bodyPr/>
          <a:lstStyle/>
          <a:p>
            <a:pPr algn="ctr"/>
            <a:r>
              <a:rPr lang="en-US" sz="4500" b="1" dirty="0">
                <a:solidFill>
                  <a:schemeClr val="accent4">
                    <a:lumMod val="75000"/>
                  </a:schemeClr>
                </a:solidFill>
                <a:latin typeface="Sagona ExtraLight" panose="02020303050505020204" pitchFamily="18" charset="0"/>
              </a:rPr>
              <a:t>Problem</a:t>
            </a:r>
            <a:r>
              <a:rPr lang="en-US" b="1" dirty="0"/>
              <a:t> </a:t>
            </a:r>
            <a:r>
              <a:rPr lang="en-US" sz="4500" b="1" dirty="0">
                <a:solidFill>
                  <a:schemeClr val="accent4">
                    <a:lumMod val="75000"/>
                  </a:schemeClr>
                </a:solidFill>
                <a:latin typeface="Sagona ExtraLight" panose="02020303050505020204" pitchFamily="18" charset="0"/>
              </a:rPr>
              <a:t>statement</a:t>
            </a:r>
            <a:endParaRPr lang="en-IN" sz="4500" b="1" dirty="0">
              <a:solidFill>
                <a:schemeClr val="accent4">
                  <a:lumMod val="75000"/>
                </a:schemeClr>
              </a:solidFill>
              <a:latin typeface="Sagona ExtraLight" panose="02020303050505020204" pitchFamily="18" charset="0"/>
            </a:endParaRPr>
          </a:p>
        </p:txBody>
      </p:sp>
      <p:sp>
        <p:nvSpPr>
          <p:cNvPr id="3" name="Text Placeholder 2">
            <a:extLst>
              <a:ext uri="{FF2B5EF4-FFF2-40B4-BE49-F238E27FC236}">
                <a16:creationId xmlns:a16="http://schemas.microsoft.com/office/drawing/2014/main" id="{B231C565-FFD1-4272-9AEA-2C8DC536469C}"/>
              </a:ext>
            </a:extLst>
          </p:cNvPr>
          <p:cNvSpPr>
            <a:spLocks noGrp="1"/>
          </p:cNvSpPr>
          <p:nvPr>
            <p:ph type="body" sz="quarter" idx="4294967295"/>
          </p:nvPr>
        </p:nvSpPr>
        <p:spPr>
          <a:xfrm>
            <a:off x="579119" y="1147763"/>
            <a:ext cx="10965815" cy="4602162"/>
          </a:xfrm>
        </p:spPr>
        <p:txBody>
          <a:bodyPr>
            <a:noAutofit/>
          </a:bodyPr>
          <a:lstStyle/>
          <a:p>
            <a:pPr marL="285750" indent="-285750" algn="just">
              <a:buFont typeface="Courier New" panose="02070309020205020404" pitchFamily="49" charset="0"/>
              <a:buChar char="o"/>
            </a:pPr>
            <a:r>
              <a:rPr lang="en-US" sz="1800" cap="none" dirty="0">
                <a:latin typeface="Georgia" panose="02040502050405020303" pitchFamily="18" charset="0"/>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marL="285750" indent="-285750" algn="just">
              <a:buFont typeface="Courier New" panose="02070309020205020404" pitchFamily="49" charset="0"/>
              <a:buChar char="o"/>
            </a:pPr>
            <a:r>
              <a:rPr lang="en-US" sz="1800" cap="none" dirty="0">
                <a:latin typeface="Georgia" panose="02040502050405020303" pitchFamily="18" charset="0"/>
              </a:rPr>
              <a:t>Online hate, described as abusive language, aggression, cyberbullying, hatefulness and many others has been identified as a major threat on online social media platforms. </a:t>
            </a:r>
          </a:p>
          <a:p>
            <a:pPr marL="285750" indent="-285750" algn="just">
              <a:buFont typeface="Courier New" panose="02070309020205020404" pitchFamily="49" charset="0"/>
              <a:buChar char="o"/>
            </a:pPr>
            <a:r>
              <a:rPr lang="en-US" sz="1800" cap="none" dirty="0">
                <a:latin typeface="Georgia" panose="02040502050405020303" pitchFamily="18" charset="0"/>
              </a:rPr>
              <a:t>There has been a remarkable increase in the cases of cyberbullying and trolls on various social media platforms. Many celebrities and influences are facing backlashes from people and have to come across hateful and offensive comments. </a:t>
            </a:r>
          </a:p>
          <a:p>
            <a:pPr marL="285750" indent="-285750" algn="just">
              <a:buFont typeface="Courier New" panose="02070309020205020404" pitchFamily="49" charset="0"/>
              <a:buChar char="o"/>
            </a:pPr>
            <a:r>
              <a:rPr lang="en-US" sz="1800" cap="none" dirty="0">
                <a:latin typeface="Georgia" panose="02040502050405020303" pitchFamily="18" charset="0"/>
              </a:rPr>
              <a:t>The problem we sought to solve was the tagging of internet comments that are aggressive towards other users. This means that insults to third parties such as celebrities will be tagged as unoffensive, but “U are an idiot” is clearly offensive.</a:t>
            </a:r>
          </a:p>
          <a:p>
            <a:pPr marL="285750" indent="-285750" algn="just">
              <a:buFont typeface="Courier New" panose="02070309020205020404" pitchFamily="49" charset="0"/>
              <a:buChar char="o"/>
            </a:pPr>
            <a:r>
              <a:rPr lang="en-US" sz="1800" cap="none" dirty="0">
                <a:latin typeface="Georgia" panose="02040502050405020303" pitchFamily="18" charset="0"/>
              </a:rPr>
              <a:t>Our goal is to build a prototype of online hate and abuse comment classifier which can used to classify hate and offensive comments so that it can be controlled and restricted from spreading hatred and cyberbullying.</a:t>
            </a:r>
            <a:endParaRPr lang="en-IN" sz="1800" cap="none" dirty="0">
              <a:latin typeface="Georgia" panose="02040502050405020303" pitchFamily="18" charset="0"/>
            </a:endParaRPr>
          </a:p>
          <a:p>
            <a:pPr algn="just"/>
            <a:endParaRPr lang="en-IN" sz="1800" cap="none" dirty="0">
              <a:latin typeface="Georgia" panose="02040502050405020303" pitchFamily="18" charset="0"/>
            </a:endParaRPr>
          </a:p>
        </p:txBody>
      </p:sp>
    </p:spTree>
    <p:extLst>
      <p:ext uri="{BB962C8B-B14F-4D97-AF65-F5344CB8AC3E}">
        <p14:creationId xmlns:p14="http://schemas.microsoft.com/office/powerpoint/2010/main" val="1923277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7387B-52B4-4C5B-BFF4-335309F1F653}"/>
              </a:ext>
            </a:extLst>
          </p:cNvPr>
          <p:cNvSpPr>
            <a:spLocks noGrp="1"/>
          </p:cNvSpPr>
          <p:nvPr>
            <p:ph type="ctrTitle" idx="4294967295"/>
          </p:nvPr>
        </p:nvSpPr>
        <p:spPr>
          <a:xfrm>
            <a:off x="548640" y="593725"/>
            <a:ext cx="11369675" cy="614363"/>
          </a:xfrm>
        </p:spPr>
        <p:txBody>
          <a:bodyPr>
            <a:normAutofit fontScale="90000"/>
          </a:bodyPr>
          <a:lstStyle/>
          <a:p>
            <a:r>
              <a:rPr lang="en-US" sz="4600" b="1" dirty="0">
                <a:solidFill>
                  <a:srgbClr val="D99C3F">
                    <a:lumMod val="75000"/>
                  </a:srgbClr>
                </a:solidFill>
                <a:latin typeface="Sagona ExtraLight" panose="02020303050505020204" pitchFamily="18" charset="0"/>
              </a:rPr>
              <a:t>Dataset description</a:t>
            </a:r>
            <a:endParaRPr lang="en-IN" dirty="0">
              <a:latin typeface="Sagona ExtraLight" panose="02020303050505020204" pitchFamily="18" charset="0"/>
            </a:endParaRPr>
          </a:p>
        </p:txBody>
      </p:sp>
      <p:sp>
        <p:nvSpPr>
          <p:cNvPr id="3" name="Text Placeholder 2">
            <a:extLst>
              <a:ext uri="{FF2B5EF4-FFF2-40B4-BE49-F238E27FC236}">
                <a16:creationId xmlns:a16="http://schemas.microsoft.com/office/drawing/2014/main" id="{55FC6457-A13D-44D9-8E22-477D0DC09864}"/>
              </a:ext>
            </a:extLst>
          </p:cNvPr>
          <p:cNvSpPr>
            <a:spLocks noGrp="1"/>
          </p:cNvSpPr>
          <p:nvPr>
            <p:ph type="body" sz="quarter" idx="4294967295"/>
          </p:nvPr>
        </p:nvSpPr>
        <p:spPr>
          <a:xfrm>
            <a:off x="761682" y="1331278"/>
            <a:ext cx="10668635" cy="2286000"/>
          </a:xfrm>
        </p:spPr>
        <p:txBody>
          <a:bodyPr>
            <a:noAutofit/>
          </a:bodyPr>
          <a:lstStyle/>
          <a:p>
            <a:pPr algn="just">
              <a:buFont typeface="Courier New" panose="02070309020205020404" pitchFamily="49" charset="0"/>
              <a:buChar char="o"/>
            </a:pPr>
            <a:r>
              <a:rPr lang="en-US" sz="1800" cap="none" dirty="0">
                <a:latin typeface="Georgia" panose="02040502050405020303" pitchFamily="18" charset="0"/>
              </a:rPr>
              <a:t>The data set contains the training set, which has approximately 1,59,000 samples and the test set which contains nearly 1,53,000 samples. The data set includes:</a:t>
            </a:r>
          </a:p>
          <a:p>
            <a:pPr marL="0" indent="0" algn="just">
              <a:buNone/>
            </a:pPr>
            <a:r>
              <a:rPr lang="en-US" sz="1800" cap="none" dirty="0">
                <a:latin typeface="Georgia" panose="02040502050405020303" pitchFamily="18" charset="0"/>
              </a:rPr>
              <a:t>	- Malignant: it is the label column, which includes values 0 and 1, denoting if the comment is    	   malignant or not. </a:t>
            </a:r>
          </a:p>
          <a:p>
            <a:pPr marL="0" indent="0" algn="just">
              <a:buNone/>
            </a:pPr>
            <a:r>
              <a:rPr lang="en-US" sz="1800" cap="none" dirty="0">
                <a:latin typeface="Georgia" panose="02040502050405020303" pitchFamily="18" charset="0"/>
              </a:rPr>
              <a:t>	- Highly malignant: it denotes comments that are highly malignant and hurtful. </a:t>
            </a:r>
          </a:p>
          <a:p>
            <a:pPr marL="0" indent="0" algn="just">
              <a:buNone/>
            </a:pPr>
            <a:r>
              <a:rPr lang="en-US" sz="1800" cap="none" dirty="0">
                <a:latin typeface="Georgia" panose="02040502050405020303" pitchFamily="18" charset="0"/>
              </a:rPr>
              <a:t>	- Rude: it denotes comments that are very rude and offensive.</a:t>
            </a:r>
          </a:p>
          <a:p>
            <a:pPr marL="0" indent="0" algn="just">
              <a:buNone/>
            </a:pPr>
            <a:r>
              <a:rPr lang="en-US" sz="1800" cap="none" dirty="0">
                <a:latin typeface="Georgia" panose="02040502050405020303" pitchFamily="18" charset="0"/>
              </a:rPr>
              <a:t>	- Threat: it contains indication of the comments that are giving any threat to someone. 	</a:t>
            </a:r>
          </a:p>
          <a:p>
            <a:pPr marL="0" indent="0" algn="just">
              <a:buNone/>
            </a:pPr>
            <a:r>
              <a:rPr lang="en-US" sz="1800" cap="none" dirty="0">
                <a:latin typeface="Georgia" panose="02040502050405020303" pitchFamily="18" charset="0"/>
              </a:rPr>
              <a:t>	- Abuse: it is for comments that are abusive in nature. </a:t>
            </a:r>
          </a:p>
          <a:p>
            <a:pPr marL="0" indent="0" algn="just">
              <a:buNone/>
            </a:pPr>
            <a:r>
              <a:rPr lang="en-US" sz="1800" cap="none" dirty="0">
                <a:latin typeface="Georgia" panose="02040502050405020303" pitchFamily="18" charset="0"/>
              </a:rPr>
              <a:t>	- Loathe: it describes the comments which are hateful and loathing in nature.  </a:t>
            </a:r>
          </a:p>
          <a:p>
            <a:pPr marL="0" indent="0" algn="just">
              <a:buNone/>
            </a:pPr>
            <a:r>
              <a:rPr lang="en-US" sz="1800" cap="none" dirty="0">
                <a:latin typeface="Georgia" panose="02040502050405020303" pitchFamily="18" charset="0"/>
              </a:rPr>
              <a:t>	- Id: it includes unique ids associated with each comment text given.   </a:t>
            </a:r>
          </a:p>
          <a:p>
            <a:pPr marL="0" indent="0" algn="just">
              <a:buNone/>
            </a:pPr>
            <a:r>
              <a:rPr lang="en-US" sz="1800" cap="none" dirty="0">
                <a:latin typeface="Georgia" panose="02040502050405020303" pitchFamily="18" charset="0"/>
              </a:rPr>
              <a:t>	-Comment text: this column contains the comments extracted from various social media  	 	  platforms.</a:t>
            </a:r>
            <a:endParaRPr lang="en-IN" sz="1800" cap="none" dirty="0">
              <a:latin typeface="Georgia" panose="02040502050405020303" pitchFamily="18" charset="0"/>
            </a:endParaRPr>
          </a:p>
        </p:txBody>
      </p:sp>
    </p:spTree>
    <p:extLst>
      <p:ext uri="{BB962C8B-B14F-4D97-AF65-F5344CB8AC3E}">
        <p14:creationId xmlns:p14="http://schemas.microsoft.com/office/powerpoint/2010/main" val="1088910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BADD3-67CC-4A0D-96BC-724313675EB1}"/>
              </a:ext>
            </a:extLst>
          </p:cNvPr>
          <p:cNvSpPr>
            <a:spLocks noGrp="1"/>
          </p:cNvSpPr>
          <p:nvPr>
            <p:ph type="ctrTitle" idx="4294967295"/>
          </p:nvPr>
        </p:nvSpPr>
        <p:spPr>
          <a:xfrm>
            <a:off x="411162" y="351155"/>
            <a:ext cx="11369675" cy="1003300"/>
          </a:xfrm>
        </p:spPr>
        <p:txBody>
          <a:bodyPr>
            <a:noAutofit/>
          </a:bodyPr>
          <a:lstStyle/>
          <a:p>
            <a:pPr algn="ctr"/>
            <a:r>
              <a:rPr lang="en-US" sz="4400" b="1" dirty="0">
                <a:solidFill>
                  <a:srgbClr val="D99C3F">
                    <a:lumMod val="75000"/>
                  </a:srgbClr>
                </a:solidFill>
                <a:latin typeface="Sagona ExtraLight" panose="02020303050505020204" pitchFamily="18" charset="0"/>
              </a:rPr>
              <a:t>Conceptual Background of the Problem</a:t>
            </a:r>
            <a:endParaRPr lang="en-IN" sz="4400" b="1" dirty="0">
              <a:solidFill>
                <a:srgbClr val="D99C3F">
                  <a:lumMod val="75000"/>
                </a:srgbClr>
              </a:solidFill>
              <a:latin typeface="Sagona ExtraLight" panose="02020303050505020204" pitchFamily="18" charset="0"/>
            </a:endParaRPr>
          </a:p>
        </p:txBody>
      </p:sp>
      <p:sp>
        <p:nvSpPr>
          <p:cNvPr id="3" name="Text Placeholder 2">
            <a:extLst>
              <a:ext uri="{FF2B5EF4-FFF2-40B4-BE49-F238E27FC236}">
                <a16:creationId xmlns:a16="http://schemas.microsoft.com/office/drawing/2014/main" id="{DFF75737-ADBE-49A6-AE61-781936F38864}"/>
              </a:ext>
            </a:extLst>
          </p:cNvPr>
          <p:cNvSpPr>
            <a:spLocks noGrp="1"/>
          </p:cNvSpPr>
          <p:nvPr>
            <p:ph type="body" sz="quarter" idx="4294967295"/>
          </p:nvPr>
        </p:nvSpPr>
        <p:spPr>
          <a:xfrm>
            <a:off x="609600" y="1527175"/>
            <a:ext cx="11094720" cy="4324985"/>
          </a:xfrm>
        </p:spPr>
        <p:txBody>
          <a:bodyPr>
            <a:noAutofit/>
          </a:bodyPr>
          <a:lstStyle/>
          <a:p>
            <a:pPr marL="285750" indent="-285750">
              <a:buFont typeface="Courier New" panose="02070309020205020404" pitchFamily="49" charset="0"/>
              <a:buChar char="o"/>
            </a:pPr>
            <a:r>
              <a:rPr lang="en-US" sz="1800" cap="none" dirty="0">
                <a:latin typeface="Georgia" panose="02040502050405020303" pitchFamily="18" charset="0"/>
              </a:rPr>
              <a:t>Online platforms and social media become the place where people share the thoughts freely without any partiality and overcoming all the race people share their thoughts and ideas among the crowd.</a:t>
            </a:r>
          </a:p>
          <a:p>
            <a:pPr marL="285750" indent="-285750">
              <a:buFont typeface="Courier New" panose="02070309020205020404" pitchFamily="49" charset="0"/>
              <a:buChar char="o"/>
            </a:pPr>
            <a:r>
              <a:rPr lang="en-US" sz="1800" cap="none" dirty="0">
                <a:latin typeface="Georgia" panose="02040502050405020303" pitchFamily="18" charset="0"/>
              </a:rPr>
              <a:t>Social media is a computer-based technology that facilitates the sharing of ideas, thoughts, and information through the building of virtual networks and communities. </a:t>
            </a:r>
          </a:p>
          <a:p>
            <a:pPr marL="285750" indent="-285750">
              <a:buFont typeface="Courier New" panose="02070309020205020404" pitchFamily="49" charset="0"/>
              <a:buChar char="o"/>
            </a:pPr>
            <a:r>
              <a:rPr lang="en-US" sz="1800" cap="none" dirty="0">
                <a:latin typeface="Georgia" panose="02040502050405020303" pitchFamily="18" charset="0"/>
              </a:rPr>
              <a:t>While social media is ubiquitous in </a:t>
            </a:r>
            <a:r>
              <a:rPr lang="en-US" sz="1800" cap="none" dirty="0" err="1">
                <a:latin typeface="Georgia" panose="02040502050405020303" pitchFamily="18" charset="0"/>
              </a:rPr>
              <a:t>america</a:t>
            </a:r>
            <a:r>
              <a:rPr lang="en-US" sz="1800" cap="none" dirty="0">
                <a:latin typeface="Georgia" panose="02040502050405020303" pitchFamily="18" charset="0"/>
              </a:rPr>
              <a:t> and </a:t>
            </a:r>
            <a:r>
              <a:rPr lang="en-US" sz="1800" cap="none" dirty="0" err="1">
                <a:latin typeface="Georgia" panose="02040502050405020303" pitchFamily="18" charset="0"/>
              </a:rPr>
              <a:t>europe</a:t>
            </a:r>
            <a:r>
              <a:rPr lang="en-US" sz="1800" cap="none" dirty="0">
                <a:latin typeface="Georgia" panose="02040502050405020303" pitchFamily="18" charset="0"/>
              </a:rPr>
              <a:t>, </a:t>
            </a:r>
            <a:r>
              <a:rPr lang="en-US" sz="1800" cap="none" dirty="0" err="1">
                <a:latin typeface="Georgia" panose="02040502050405020303" pitchFamily="18" charset="0"/>
              </a:rPr>
              <a:t>asian</a:t>
            </a:r>
            <a:r>
              <a:rPr lang="en-US" sz="1800" cap="none" dirty="0">
                <a:latin typeface="Georgia" panose="02040502050405020303" pitchFamily="18" charset="0"/>
              </a:rPr>
              <a:t> countries like </a:t>
            </a:r>
            <a:r>
              <a:rPr lang="en-US" sz="1800" cap="none" dirty="0" err="1">
                <a:latin typeface="Georgia" panose="02040502050405020303" pitchFamily="18" charset="0"/>
              </a:rPr>
              <a:t>india</a:t>
            </a:r>
            <a:r>
              <a:rPr lang="en-US" sz="1800" cap="none" dirty="0">
                <a:latin typeface="Georgia" panose="02040502050405020303" pitchFamily="18" charset="0"/>
              </a:rPr>
              <a:t> lead the list of social media usage. More than 3.8 billion people use social media.</a:t>
            </a:r>
          </a:p>
          <a:p>
            <a:pPr marL="285750" indent="-285750">
              <a:buFont typeface="Courier New" panose="02070309020205020404" pitchFamily="49" charset="0"/>
              <a:buChar char="o"/>
            </a:pPr>
            <a:r>
              <a:rPr lang="en-US" sz="1800" cap="none" dirty="0">
                <a:latin typeface="Georgia" panose="02040502050405020303" pitchFamily="18" charset="0"/>
              </a:rPr>
              <a:t>In this huge online platform or an online community there are some people or some motivated mob </a:t>
            </a:r>
            <a:r>
              <a:rPr lang="en-US" sz="1800" cap="none" dirty="0" err="1">
                <a:latin typeface="Georgia" panose="02040502050405020303" pitchFamily="18" charset="0"/>
              </a:rPr>
              <a:t>wilfully</a:t>
            </a:r>
            <a:r>
              <a:rPr lang="en-US" sz="1800" cap="none" dirty="0">
                <a:latin typeface="Georgia" panose="02040502050405020303" pitchFamily="18" charset="0"/>
              </a:rPr>
              <a:t> bully others to make them not to share their thought in rightful way. They bully others in a foul language which among the civilized society is seen as ignominy. </a:t>
            </a:r>
          </a:p>
          <a:p>
            <a:pPr marL="285750" indent="-285750">
              <a:buFont typeface="Courier New" panose="02070309020205020404" pitchFamily="49" charset="0"/>
              <a:buChar char="o"/>
            </a:pPr>
            <a:r>
              <a:rPr lang="en-US" sz="1800" cap="none" dirty="0">
                <a:latin typeface="Georgia" panose="02040502050405020303" pitchFamily="18" charset="0"/>
              </a:rPr>
              <a:t>To solve this problem, we are now building a model that identifies all the foul language and foul words, using which the online platforms like social media principally stops these mob using the foul language in an online community or even block them or block them from using this foul language.</a:t>
            </a:r>
            <a:endParaRPr lang="en-IN" sz="1800" cap="none" dirty="0">
              <a:latin typeface="Georgia" panose="02040502050405020303" pitchFamily="18" charset="0"/>
            </a:endParaRPr>
          </a:p>
        </p:txBody>
      </p:sp>
    </p:spTree>
    <p:extLst>
      <p:ext uri="{BB962C8B-B14F-4D97-AF65-F5344CB8AC3E}">
        <p14:creationId xmlns:p14="http://schemas.microsoft.com/office/powerpoint/2010/main" val="1994687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C2D22-12A9-4E99-99D4-10D6948264C9}"/>
              </a:ext>
            </a:extLst>
          </p:cNvPr>
          <p:cNvSpPr>
            <a:spLocks noGrp="1"/>
          </p:cNvSpPr>
          <p:nvPr>
            <p:ph type="ctrTitle" idx="4294967295"/>
          </p:nvPr>
        </p:nvSpPr>
        <p:spPr>
          <a:xfrm>
            <a:off x="955040" y="341312"/>
            <a:ext cx="10115550" cy="1001713"/>
          </a:xfrm>
        </p:spPr>
        <p:txBody>
          <a:bodyPr>
            <a:normAutofit fontScale="90000"/>
          </a:bodyPr>
          <a:lstStyle/>
          <a:p>
            <a:r>
              <a:rPr lang="en-IN" sz="4900" b="1" dirty="0">
                <a:solidFill>
                  <a:srgbClr val="D99C3F">
                    <a:lumMod val="75000"/>
                  </a:srgbClr>
                </a:solidFill>
                <a:latin typeface="Sagona ExtraLight" panose="02020303050505020204" pitchFamily="18" charset="0"/>
              </a:rPr>
              <a:t>Multilabel</a:t>
            </a:r>
            <a:r>
              <a:rPr lang="en-IN" sz="4400" b="1" dirty="0">
                <a:solidFill>
                  <a:srgbClr val="D99C3F">
                    <a:lumMod val="75000"/>
                  </a:srgbClr>
                </a:solidFill>
              </a:rPr>
              <a:t> </a:t>
            </a:r>
            <a:r>
              <a:rPr lang="en-IN" sz="4900" b="1" dirty="0">
                <a:solidFill>
                  <a:srgbClr val="D99C3F">
                    <a:lumMod val="75000"/>
                  </a:srgbClr>
                </a:solidFill>
                <a:latin typeface="Sagona ExtraLight" panose="02020303050505020204" pitchFamily="18" charset="0"/>
              </a:rPr>
              <a:t>vs Multiclass classification</a:t>
            </a:r>
          </a:p>
        </p:txBody>
      </p:sp>
      <p:sp>
        <p:nvSpPr>
          <p:cNvPr id="3" name="Text Placeholder 2">
            <a:extLst>
              <a:ext uri="{FF2B5EF4-FFF2-40B4-BE49-F238E27FC236}">
                <a16:creationId xmlns:a16="http://schemas.microsoft.com/office/drawing/2014/main" id="{25FB2772-1FE2-40FC-A44C-A0599A10D44A}"/>
              </a:ext>
            </a:extLst>
          </p:cNvPr>
          <p:cNvSpPr>
            <a:spLocks noGrp="1"/>
          </p:cNvSpPr>
          <p:nvPr>
            <p:ph type="body" sz="quarter" idx="4294967295"/>
          </p:nvPr>
        </p:nvSpPr>
        <p:spPr>
          <a:xfrm>
            <a:off x="640080" y="1343025"/>
            <a:ext cx="7528560" cy="4849813"/>
          </a:xfrm>
        </p:spPr>
        <p:txBody>
          <a:bodyPr>
            <a:noAutofit/>
          </a:bodyPr>
          <a:lstStyle/>
          <a:p>
            <a:pPr>
              <a:buFont typeface="Courier New" panose="02070309020205020404" pitchFamily="49" charset="0"/>
              <a:buChar char="o"/>
            </a:pPr>
            <a:r>
              <a:rPr lang="en-US" sz="1800" cap="none" dirty="0">
                <a:latin typeface="Georgia" panose="02040502050405020303" pitchFamily="18" charset="0"/>
              </a:rPr>
              <a:t>As the task was to figure out whether the data belongs to zero, one or more than one categories out of the six listed in our dataset, the first step before working on the problem was to distinguish between multi-label and multi-class classification.</a:t>
            </a:r>
          </a:p>
          <a:p>
            <a:pPr>
              <a:buFont typeface="Courier New" panose="02070309020205020404" pitchFamily="49" charset="0"/>
              <a:buChar char="o"/>
            </a:pPr>
            <a:r>
              <a:rPr lang="en-US" sz="1800" cap="none" dirty="0">
                <a:latin typeface="Georgia" panose="02040502050405020303" pitchFamily="18" charset="0"/>
              </a:rPr>
              <a:t>In multi-class classification, we have one basic assumption that our data can belong to only one label out of all the labels we have. For example, a given picture of a fruit may be an apple, orange or guava only and not a combination of these.</a:t>
            </a:r>
          </a:p>
          <a:p>
            <a:pPr>
              <a:buFont typeface="Courier New" panose="02070309020205020404" pitchFamily="49" charset="0"/>
              <a:buChar char="o"/>
            </a:pPr>
            <a:r>
              <a:rPr lang="en-US" sz="1800" cap="none" dirty="0">
                <a:latin typeface="Georgia" panose="02040502050405020303" pitchFamily="18" charset="0"/>
              </a:rPr>
              <a:t>In multi-label classification, data can belong to more than one label simultaneously. For example, in our case a comment may be toxic, obscene and insulting at the same time. </a:t>
            </a:r>
          </a:p>
          <a:p>
            <a:pPr>
              <a:buFont typeface="Courier New" panose="02070309020205020404" pitchFamily="49" charset="0"/>
              <a:buChar char="o"/>
            </a:pPr>
            <a:r>
              <a:rPr lang="en-US" sz="1800" cap="none" dirty="0">
                <a:latin typeface="Georgia" panose="02040502050405020303" pitchFamily="18" charset="0"/>
              </a:rPr>
              <a:t>Hence, I had a multi-label classification problem to solve. The next step was to gain some useful insights from data which would aid further problem solving.</a:t>
            </a:r>
            <a:endParaRPr lang="en-IN" sz="1800" cap="none" dirty="0">
              <a:latin typeface="Georgia" panose="02040502050405020303" pitchFamily="18" charset="0"/>
            </a:endParaRPr>
          </a:p>
        </p:txBody>
      </p:sp>
      <p:pic>
        <p:nvPicPr>
          <p:cNvPr id="7" name="Picture 6">
            <a:extLst>
              <a:ext uri="{FF2B5EF4-FFF2-40B4-BE49-F238E27FC236}">
                <a16:creationId xmlns:a16="http://schemas.microsoft.com/office/drawing/2014/main" id="{7A1FE52B-5A3C-4554-9B3D-0BF8104161CD}"/>
              </a:ext>
            </a:extLst>
          </p:cNvPr>
          <p:cNvPicPr>
            <a:picLocks noChangeAspect="1"/>
          </p:cNvPicPr>
          <p:nvPr/>
        </p:nvPicPr>
        <p:blipFill>
          <a:blip r:embed="rId2"/>
          <a:stretch>
            <a:fillRect/>
          </a:stretch>
        </p:blipFill>
        <p:spPr>
          <a:xfrm>
            <a:off x="8290560" y="1754723"/>
            <a:ext cx="3387918" cy="3939513"/>
          </a:xfrm>
          <a:prstGeom prst="rect">
            <a:avLst/>
          </a:prstGeom>
        </p:spPr>
      </p:pic>
    </p:spTree>
    <p:extLst>
      <p:ext uri="{BB962C8B-B14F-4D97-AF65-F5344CB8AC3E}">
        <p14:creationId xmlns:p14="http://schemas.microsoft.com/office/powerpoint/2010/main" val="388396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153C1-164B-4F30-8B90-6D8FB0E79264}"/>
              </a:ext>
            </a:extLst>
          </p:cNvPr>
          <p:cNvSpPr>
            <a:spLocks noGrp="1"/>
          </p:cNvSpPr>
          <p:nvPr>
            <p:ph type="ctrTitle" idx="4294967295"/>
          </p:nvPr>
        </p:nvSpPr>
        <p:spPr>
          <a:xfrm>
            <a:off x="538480" y="144601"/>
            <a:ext cx="11369675" cy="1001713"/>
          </a:xfrm>
        </p:spPr>
        <p:txBody>
          <a:bodyPr>
            <a:normAutofit/>
          </a:bodyPr>
          <a:lstStyle/>
          <a:p>
            <a:r>
              <a:rPr lang="en-IN" sz="4400" b="1" dirty="0">
                <a:solidFill>
                  <a:srgbClr val="D99C3F">
                    <a:lumMod val="75000"/>
                  </a:srgbClr>
                </a:solidFill>
                <a:latin typeface="Sagona ExtraLight" panose="02020303050505020204" pitchFamily="18" charset="0"/>
              </a:rPr>
              <a:t>MODEL BUILDING STEPS</a:t>
            </a:r>
          </a:p>
        </p:txBody>
      </p:sp>
      <p:sp>
        <p:nvSpPr>
          <p:cNvPr id="3" name="Text Placeholder 2">
            <a:extLst>
              <a:ext uri="{FF2B5EF4-FFF2-40B4-BE49-F238E27FC236}">
                <a16:creationId xmlns:a16="http://schemas.microsoft.com/office/drawing/2014/main" id="{1D893C80-52EB-4892-AC2D-1FE8A72F8598}"/>
              </a:ext>
            </a:extLst>
          </p:cNvPr>
          <p:cNvSpPr>
            <a:spLocks noGrp="1"/>
          </p:cNvSpPr>
          <p:nvPr>
            <p:ph type="body" sz="quarter" idx="4294967295"/>
          </p:nvPr>
        </p:nvSpPr>
        <p:spPr>
          <a:xfrm>
            <a:off x="1158240" y="2009525"/>
            <a:ext cx="5425440" cy="3912552"/>
          </a:xfrm>
        </p:spPr>
        <p:txBody>
          <a:bodyPr>
            <a:normAutofit/>
          </a:bodyPr>
          <a:lstStyle/>
          <a:p>
            <a:pPr>
              <a:buFont typeface="Courier New" panose="02070309020205020404" pitchFamily="49" charset="0"/>
              <a:buChar char="o"/>
            </a:pPr>
            <a:r>
              <a:rPr lang="en-US" sz="1800" dirty="0">
                <a:latin typeface="Georgia" panose="02040502050405020303" pitchFamily="18" charset="0"/>
              </a:rPr>
              <a:t>1. Data Cleaning</a:t>
            </a:r>
          </a:p>
          <a:p>
            <a:pPr>
              <a:buFont typeface="Courier New" panose="02070309020205020404" pitchFamily="49" charset="0"/>
              <a:buChar char="o"/>
            </a:pPr>
            <a:r>
              <a:rPr lang="en-US" sz="1800" dirty="0">
                <a:latin typeface="Georgia" panose="02040502050405020303" pitchFamily="18" charset="0"/>
              </a:rPr>
              <a:t>2. Exploratory Data Analysis</a:t>
            </a:r>
          </a:p>
          <a:p>
            <a:pPr>
              <a:buFont typeface="Courier New" panose="02070309020205020404" pitchFamily="49" charset="0"/>
              <a:buChar char="o"/>
            </a:pPr>
            <a:r>
              <a:rPr lang="en-US" sz="1800" dirty="0">
                <a:latin typeface="Georgia" panose="02040502050405020303" pitchFamily="18" charset="0"/>
              </a:rPr>
              <a:t>3. Data Pre-processing</a:t>
            </a:r>
          </a:p>
          <a:p>
            <a:pPr>
              <a:buFont typeface="Courier New" panose="02070309020205020404" pitchFamily="49" charset="0"/>
              <a:buChar char="o"/>
            </a:pPr>
            <a:r>
              <a:rPr lang="en-US" sz="1800" dirty="0">
                <a:latin typeface="Georgia" panose="02040502050405020303" pitchFamily="18" charset="0"/>
              </a:rPr>
              <a:t>4. Model Building</a:t>
            </a:r>
          </a:p>
          <a:p>
            <a:pPr>
              <a:buFont typeface="Courier New" panose="02070309020205020404" pitchFamily="49" charset="0"/>
              <a:buChar char="o"/>
            </a:pPr>
            <a:r>
              <a:rPr lang="en-US" sz="1800" dirty="0">
                <a:latin typeface="Georgia" panose="02040502050405020303" pitchFamily="18" charset="0"/>
              </a:rPr>
              <a:t>5. Model Evaluation</a:t>
            </a:r>
          </a:p>
          <a:p>
            <a:pPr>
              <a:buFont typeface="Courier New" panose="02070309020205020404" pitchFamily="49" charset="0"/>
              <a:buChar char="o"/>
            </a:pPr>
            <a:r>
              <a:rPr lang="en-US" sz="1800" dirty="0">
                <a:latin typeface="Georgia" panose="02040502050405020303" pitchFamily="18" charset="0"/>
              </a:rPr>
              <a:t>6. Selecting the best model</a:t>
            </a:r>
          </a:p>
        </p:txBody>
      </p:sp>
      <p:pic>
        <p:nvPicPr>
          <p:cNvPr id="6" name="Picture 5" descr="To report or not report? That is the cyberbullying question - Fox School of  Business">
            <a:extLst>
              <a:ext uri="{FF2B5EF4-FFF2-40B4-BE49-F238E27FC236}">
                <a16:creationId xmlns:a16="http://schemas.microsoft.com/office/drawing/2014/main" id="{CDD47682-AB2A-4E6C-B3E5-DB978069D49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32185" y="2009525"/>
            <a:ext cx="4578212" cy="3011281"/>
          </a:xfrm>
          <a:prstGeom prst="rect">
            <a:avLst/>
          </a:prstGeom>
          <a:noFill/>
          <a:ln>
            <a:noFill/>
          </a:ln>
        </p:spPr>
      </p:pic>
    </p:spTree>
    <p:extLst>
      <p:ext uri="{BB962C8B-B14F-4D97-AF65-F5344CB8AC3E}">
        <p14:creationId xmlns:p14="http://schemas.microsoft.com/office/powerpoint/2010/main" val="3226120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EB726-7B63-44E5-81E7-E9940D6A755C}"/>
              </a:ext>
            </a:extLst>
          </p:cNvPr>
          <p:cNvSpPr>
            <a:spLocks noGrp="1"/>
          </p:cNvSpPr>
          <p:nvPr>
            <p:ph type="ctrTitle" idx="4294967295"/>
          </p:nvPr>
        </p:nvSpPr>
        <p:spPr>
          <a:xfrm>
            <a:off x="1038225" y="241654"/>
            <a:ext cx="10115550" cy="1001713"/>
          </a:xfrm>
        </p:spPr>
        <p:txBody>
          <a:bodyPr/>
          <a:lstStyle/>
          <a:p>
            <a:r>
              <a:rPr lang="en-US" sz="4400" b="1" dirty="0">
                <a:solidFill>
                  <a:srgbClr val="D99C3F">
                    <a:lumMod val="75000"/>
                  </a:srgbClr>
                </a:solidFill>
                <a:latin typeface="Sagona ExtraLight" panose="02020303050505020204" pitchFamily="18" charset="0"/>
              </a:rPr>
              <a:t>Data preprocessing</a:t>
            </a:r>
            <a:endParaRPr lang="en-IN" sz="4400" b="1" dirty="0">
              <a:solidFill>
                <a:srgbClr val="D99C3F">
                  <a:lumMod val="75000"/>
                </a:srgbClr>
              </a:solidFill>
              <a:latin typeface="Sagona ExtraLight" panose="02020303050505020204" pitchFamily="18" charset="0"/>
            </a:endParaRPr>
          </a:p>
        </p:txBody>
      </p:sp>
      <p:sp>
        <p:nvSpPr>
          <p:cNvPr id="3" name="Text Placeholder 2">
            <a:extLst>
              <a:ext uri="{FF2B5EF4-FFF2-40B4-BE49-F238E27FC236}">
                <a16:creationId xmlns:a16="http://schemas.microsoft.com/office/drawing/2014/main" id="{F2263732-2C3E-4BAD-8783-615F545BB1CC}"/>
              </a:ext>
            </a:extLst>
          </p:cNvPr>
          <p:cNvSpPr>
            <a:spLocks noGrp="1"/>
          </p:cNvSpPr>
          <p:nvPr>
            <p:ph type="body" sz="quarter" idx="4294967295"/>
          </p:nvPr>
        </p:nvSpPr>
        <p:spPr>
          <a:xfrm>
            <a:off x="965200" y="1442720"/>
            <a:ext cx="7823200" cy="3708400"/>
          </a:xfrm>
        </p:spPr>
        <p:txBody>
          <a:bodyPr>
            <a:noAutofit/>
          </a:bodyPr>
          <a:lstStyle/>
          <a:p>
            <a:pPr>
              <a:buFont typeface="Courier New" panose="02070309020205020404" pitchFamily="49" charset="0"/>
              <a:buChar char="o"/>
            </a:pPr>
            <a:r>
              <a:rPr lang="en-IN" sz="1800" cap="none" dirty="0">
                <a:latin typeface="Georgia" panose="02040502050405020303" pitchFamily="18" charset="0"/>
              </a:rPr>
              <a:t>1. Load dataset </a:t>
            </a:r>
          </a:p>
          <a:p>
            <a:pPr>
              <a:buFont typeface="Courier New" panose="02070309020205020404" pitchFamily="49" charset="0"/>
              <a:buChar char="o"/>
            </a:pPr>
            <a:r>
              <a:rPr lang="en-IN" sz="1800" cap="none" dirty="0">
                <a:latin typeface="Georgia" panose="02040502050405020303" pitchFamily="18" charset="0"/>
              </a:rPr>
              <a:t>2. Remove null values </a:t>
            </a:r>
          </a:p>
          <a:p>
            <a:pPr>
              <a:buFont typeface="Courier New" panose="02070309020205020404" pitchFamily="49" charset="0"/>
              <a:buChar char="o"/>
            </a:pPr>
            <a:r>
              <a:rPr lang="en-IN" sz="1800" cap="none" dirty="0">
                <a:latin typeface="Georgia" panose="02040502050405020303" pitchFamily="18" charset="0"/>
              </a:rPr>
              <a:t>3. Drop column id </a:t>
            </a:r>
          </a:p>
          <a:p>
            <a:pPr>
              <a:buFont typeface="Courier New" panose="02070309020205020404" pitchFamily="49" charset="0"/>
              <a:buChar char="o"/>
            </a:pPr>
            <a:r>
              <a:rPr lang="en-IN" sz="1800" cap="none" dirty="0">
                <a:latin typeface="Georgia" panose="02040502050405020303" pitchFamily="18" charset="0"/>
              </a:rPr>
              <a:t>4. Convert comment text to lower case and replace '\n' with single space. </a:t>
            </a:r>
          </a:p>
          <a:p>
            <a:pPr>
              <a:buFont typeface="Courier New" panose="02070309020205020404" pitchFamily="49" charset="0"/>
              <a:buChar char="o"/>
            </a:pPr>
            <a:r>
              <a:rPr lang="en-IN" sz="1800" cap="none" dirty="0">
                <a:latin typeface="Georgia" panose="02040502050405020303" pitchFamily="18" charset="0"/>
              </a:rPr>
              <a:t>5. Keep only text data </a:t>
            </a:r>
            <a:r>
              <a:rPr lang="en-IN" sz="1800" cap="none" dirty="0" err="1">
                <a:latin typeface="Georgia" panose="02040502050405020303" pitchFamily="18" charset="0"/>
              </a:rPr>
              <a:t>ie</a:t>
            </a:r>
            <a:r>
              <a:rPr lang="en-IN" sz="1800" cap="none" dirty="0">
                <a:latin typeface="Georgia" panose="02040502050405020303" pitchFamily="18" charset="0"/>
              </a:rPr>
              <a:t>. A-z' and remove other data from comment text. </a:t>
            </a:r>
          </a:p>
          <a:p>
            <a:pPr>
              <a:buFont typeface="Courier New" panose="02070309020205020404" pitchFamily="49" charset="0"/>
              <a:buChar char="o"/>
            </a:pPr>
            <a:r>
              <a:rPr lang="en-IN" sz="1800" cap="none" dirty="0">
                <a:latin typeface="Georgia" panose="02040502050405020303" pitchFamily="18" charset="0"/>
              </a:rPr>
              <a:t>6. Remove stop words and punctuations </a:t>
            </a:r>
          </a:p>
          <a:p>
            <a:pPr>
              <a:buFont typeface="Courier New" panose="02070309020205020404" pitchFamily="49" charset="0"/>
              <a:buChar char="o"/>
            </a:pPr>
            <a:r>
              <a:rPr lang="en-IN" sz="1800" cap="none" dirty="0">
                <a:latin typeface="Georgia" panose="02040502050405020303" pitchFamily="18" charset="0"/>
              </a:rPr>
              <a:t>7. Apply stemming using </a:t>
            </a:r>
            <a:r>
              <a:rPr lang="en-IN" sz="1800" cap="none" dirty="0" err="1">
                <a:latin typeface="Georgia" panose="02040502050405020303" pitchFamily="18" charset="0"/>
              </a:rPr>
              <a:t>snowballstemmer</a:t>
            </a:r>
            <a:r>
              <a:rPr lang="en-IN" sz="1800" cap="none" dirty="0">
                <a:latin typeface="Georgia" panose="02040502050405020303" pitchFamily="18" charset="0"/>
              </a:rPr>
              <a:t> </a:t>
            </a:r>
          </a:p>
          <a:p>
            <a:pPr>
              <a:buFont typeface="Courier New" panose="02070309020205020404" pitchFamily="49" charset="0"/>
              <a:buChar char="o"/>
            </a:pPr>
            <a:r>
              <a:rPr lang="en-IN" sz="1800" cap="none" dirty="0">
                <a:latin typeface="Georgia" panose="02040502050405020303" pitchFamily="18" charset="0"/>
              </a:rPr>
              <a:t>8. Convert text to vectors using </a:t>
            </a:r>
            <a:r>
              <a:rPr lang="en-IN" sz="1800" cap="none" dirty="0" err="1">
                <a:latin typeface="Georgia" panose="02040502050405020303" pitchFamily="18" charset="0"/>
              </a:rPr>
              <a:t>tfidfvectorizer</a:t>
            </a:r>
            <a:r>
              <a:rPr lang="en-IN" sz="1800" cap="none" dirty="0">
                <a:latin typeface="Georgia" panose="02040502050405020303" pitchFamily="18" charset="0"/>
              </a:rPr>
              <a:t> </a:t>
            </a:r>
          </a:p>
          <a:p>
            <a:pPr>
              <a:buFont typeface="Courier New" panose="02070309020205020404" pitchFamily="49" charset="0"/>
              <a:buChar char="o"/>
            </a:pPr>
            <a:r>
              <a:rPr lang="en-IN" sz="1800" cap="none" dirty="0">
                <a:latin typeface="Georgia" panose="02040502050405020303" pitchFamily="18" charset="0"/>
              </a:rPr>
              <a:t>9. Load saved or serialized model </a:t>
            </a:r>
          </a:p>
          <a:p>
            <a:pPr>
              <a:buFont typeface="Courier New" panose="02070309020205020404" pitchFamily="49" charset="0"/>
              <a:buChar char="o"/>
            </a:pPr>
            <a:r>
              <a:rPr lang="en-IN" sz="1800" cap="none" dirty="0">
                <a:latin typeface="Georgia" panose="02040502050405020303" pitchFamily="18" charset="0"/>
              </a:rPr>
              <a:t>10. Predict values for multi class label</a:t>
            </a:r>
          </a:p>
          <a:p>
            <a:pPr>
              <a:buFont typeface="Courier New" panose="02070309020205020404" pitchFamily="49" charset="0"/>
              <a:buChar char="o"/>
            </a:pPr>
            <a:endParaRPr lang="en-IN" sz="1800" cap="none" dirty="0">
              <a:latin typeface="Georgia" panose="02040502050405020303" pitchFamily="18" charset="0"/>
            </a:endParaRPr>
          </a:p>
        </p:txBody>
      </p:sp>
      <p:pic>
        <p:nvPicPr>
          <p:cNvPr id="5" name="Picture 4">
            <a:extLst>
              <a:ext uri="{FF2B5EF4-FFF2-40B4-BE49-F238E27FC236}">
                <a16:creationId xmlns:a16="http://schemas.microsoft.com/office/drawing/2014/main" id="{36148732-02D8-4BE2-8324-527120C37B53}"/>
              </a:ext>
            </a:extLst>
          </p:cNvPr>
          <p:cNvPicPr>
            <a:picLocks noChangeAspect="1"/>
          </p:cNvPicPr>
          <p:nvPr/>
        </p:nvPicPr>
        <p:blipFill>
          <a:blip r:embed="rId2"/>
          <a:stretch>
            <a:fillRect/>
          </a:stretch>
        </p:blipFill>
        <p:spPr>
          <a:xfrm>
            <a:off x="8788400" y="1706880"/>
            <a:ext cx="3010979" cy="3482941"/>
          </a:xfrm>
          <a:prstGeom prst="rect">
            <a:avLst/>
          </a:prstGeom>
        </p:spPr>
      </p:pic>
    </p:spTree>
    <p:extLst>
      <p:ext uri="{BB962C8B-B14F-4D97-AF65-F5344CB8AC3E}">
        <p14:creationId xmlns:p14="http://schemas.microsoft.com/office/powerpoint/2010/main" val="3896620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EE137-3A5A-4F99-8B0D-A29015A00C7D}"/>
              </a:ext>
            </a:extLst>
          </p:cNvPr>
          <p:cNvSpPr>
            <a:spLocks noGrp="1"/>
          </p:cNvSpPr>
          <p:nvPr>
            <p:ph type="ctrTitle" idx="4294967295"/>
          </p:nvPr>
        </p:nvSpPr>
        <p:spPr>
          <a:xfrm>
            <a:off x="508000" y="176291"/>
            <a:ext cx="11369675" cy="1001713"/>
          </a:xfrm>
        </p:spPr>
        <p:txBody>
          <a:bodyPr/>
          <a:lstStyle/>
          <a:p>
            <a:r>
              <a:rPr lang="en-US" sz="4400" b="1" dirty="0">
                <a:solidFill>
                  <a:srgbClr val="D99C3F">
                    <a:lumMod val="75000"/>
                  </a:srgbClr>
                </a:solidFill>
                <a:latin typeface="Sagona ExtraLight" panose="02020303050505020204" pitchFamily="18" charset="0"/>
              </a:rPr>
              <a:t>Imported</a:t>
            </a:r>
            <a:r>
              <a:rPr lang="en-US" dirty="0"/>
              <a:t> </a:t>
            </a:r>
            <a:r>
              <a:rPr lang="en-US" sz="4400" b="1" dirty="0">
                <a:solidFill>
                  <a:srgbClr val="D99C3F">
                    <a:lumMod val="75000"/>
                  </a:srgbClr>
                </a:solidFill>
                <a:latin typeface="Sagona ExtraLight" panose="02020303050505020204" pitchFamily="18" charset="0"/>
              </a:rPr>
              <a:t>libraries</a:t>
            </a:r>
            <a:endParaRPr lang="en-IN" sz="4400" b="1" dirty="0">
              <a:solidFill>
                <a:srgbClr val="D99C3F">
                  <a:lumMod val="75000"/>
                </a:srgbClr>
              </a:solidFill>
              <a:latin typeface="Sagona ExtraLight" panose="02020303050505020204" pitchFamily="18" charset="0"/>
            </a:endParaRPr>
          </a:p>
        </p:txBody>
      </p:sp>
      <p:sp>
        <p:nvSpPr>
          <p:cNvPr id="3" name="Text Placeholder 2">
            <a:extLst>
              <a:ext uri="{FF2B5EF4-FFF2-40B4-BE49-F238E27FC236}">
                <a16:creationId xmlns:a16="http://schemas.microsoft.com/office/drawing/2014/main" id="{89E06906-2158-48E1-9E3F-7DED4E1CA625}"/>
              </a:ext>
            </a:extLst>
          </p:cNvPr>
          <p:cNvSpPr>
            <a:spLocks noGrp="1"/>
          </p:cNvSpPr>
          <p:nvPr>
            <p:ph type="body" sz="quarter" idx="4294967295"/>
          </p:nvPr>
        </p:nvSpPr>
        <p:spPr>
          <a:xfrm>
            <a:off x="0" y="1506538"/>
            <a:ext cx="11369675" cy="4849812"/>
          </a:xfrm>
        </p:spPr>
        <p:txBody>
          <a:bodyPr/>
          <a:lstStyle/>
          <a:p>
            <a:r>
              <a:rPr lang="en-US" dirty="0"/>
              <a:t> </a:t>
            </a:r>
            <a:endParaRPr lang="en-IN" dirty="0"/>
          </a:p>
        </p:txBody>
      </p:sp>
      <p:pic>
        <p:nvPicPr>
          <p:cNvPr id="4" name="Picture 3">
            <a:extLst>
              <a:ext uri="{FF2B5EF4-FFF2-40B4-BE49-F238E27FC236}">
                <a16:creationId xmlns:a16="http://schemas.microsoft.com/office/drawing/2014/main" id="{043B4275-DF3A-40DA-B97E-1BF001386C32}"/>
              </a:ext>
            </a:extLst>
          </p:cNvPr>
          <p:cNvPicPr/>
          <p:nvPr/>
        </p:nvPicPr>
        <p:blipFill>
          <a:blip r:embed="rId2"/>
          <a:stretch>
            <a:fillRect/>
          </a:stretch>
        </p:blipFill>
        <p:spPr>
          <a:xfrm>
            <a:off x="1026161" y="1313895"/>
            <a:ext cx="10647680" cy="5042455"/>
          </a:xfrm>
          <a:prstGeom prst="rect">
            <a:avLst/>
          </a:prstGeom>
          <a:ln>
            <a:noFill/>
          </a:ln>
          <a:effectLst/>
        </p:spPr>
      </p:pic>
    </p:spTree>
    <p:extLst>
      <p:ext uri="{BB962C8B-B14F-4D97-AF65-F5344CB8AC3E}">
        <p14:creationId xmlns:p14="http://schemas.microsoft.com/office/powerpoint/2010/main" val="3184657809"/>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176</TotalTime>
  <Words>1581</Words>
  <Application>Microsoft Office PowerPoint</Application>
  <PresentationFormat>Widescreen</PresentationFormat>
  <Paragraphs>106</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Courier New</vt:lpstr>
      <vt:lpstr>Georgia</vt:lpstr>
      <vt:lpstr>Sagona ExtraLight</vt:lpstr>
      <vt:lpstr>Tw Cen MT</vt:lpstr>
      <vt:lpstr>Droplet</vt:lpstr>
      <vt:lpstr>Presentation On               Malignant Comments Classifier</vt:lpstr>
      <vt:lpstr>introduction</vt:lpstr>
      <vt:lpstr>Problem statement</vt:lpstr>
      <vt:lpstr>Dataset description</vt:lpstr>
      <vt:lpstr>Conceptual Background of the Problem</vt:lpstr>
      <vt:lpstr>Multilabel vs Multiclass classification</vt:lpstr>
      <vt:lpstr>MODEL BUILDING STEPS</vt:lpstr>
      <vt:lpstr>Data preprocessing</vt:lpstr>
      <vt:lpstr>Imported libraries</vt:lpstr>
      <vt:lpstr>EXPLORATORY DATA ANALYSIS (EDA) AND VISUALIZATION</vt:lpstr>
      <vt:lpstr>Cyberbullying statistics</vt:lpstr>
      <vt:lpstr>Effects of cyberbullying</vt:lpstr>
      <vt:lpstr>UNIVARIATE ANALYSIS</vt:lpstr>
      <vt:lpstr>Count plot</vt:lpstr>
      <vt:lpstr>Distribution plot</vt:lpstr>
      <vt:lpstr>Pie plot</vt:lpstr>
      <vt:lpstr>Word cloud</vt:lpstr>
      <vt:lpstr>heatmap</vt:lpstr>
      <vt:lpstr>Classification function</vt:lpstr>
      <vt:lpstr>Classification machine learning models</vt:lpstr>
      <vt:lpstr>ROC AUC CURVE</vt:lpstr>
      <vt:lpstr>Confusion matrix</vt:lpstr>
      <vt:lpstr>Key Findings and Conclusions of the Study</vt:lpstr>
      <vt:lpstr>Learning Outcomes of the Study in respect of Data Science</vt:lpstr>
      <vt:lpstr>Learning Outcomes of the Study in respect of Data Science</vt:lpstr>
      <vt:lpstr>Limitations of this work and Scope for 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Swati Kumari</dc:creator>
  <cp:lastModifiedBy>Sarika Thorat</cp:lastModifiedBy>
  <cp:revision>11</cp:revision>
  <dcterms:created xsi:type="dcterms:W3CDTF">2022-09-11T09:08:36Z</dcterms:created>
  <dcterms:modified xsi:type="dcterms:W3CDTF">2023-01-15T08:48:04Z</dcterms:modified>
</cp:coreProperties>
</file>