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3"/>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DF5E8-10F3-4721-B519-BE8D4275C2A3}" type="datetimeFigureOut">
              <a:rPr lang="en-US" smtClean="0"/>
              <a:t>12/18/2022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21951-F229-4ECE-BAFB-729E193819C5}" type="slidenum">
              <a:rPr lang="en-US" smtClean="0"/>
              <a:t>‹#›</a:t>
            </a:fld>
            <a:endParaRPr lang="en-US"/>
          </a:p>
        </p:txBody>
      </p:sp>
    </p:spTree>
    <p:extLst>
      <p:ext uri="{BB962C8B-B14F-4D97-AF65-F5344CB8AC3E}">
        <p14:creationId xmlns:p14="http://schemas.microsoft.com/office/powerpoint/2010/main" val="255377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14387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7CEE8-B102-4337-8FCA-A0621B65F3A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4783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23725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370566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22902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861023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319527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414513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409752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05988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7CEE8-B102-4337-8FCA-A0621B65F3A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97215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7CEE8-B102-4337-8FCA-A0621B65F3A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368366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7CEE8-B102-4337-8FCA-A0621B65F3A7}"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46862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7CEE8-B102-4337-8FCA-A0621B65F3A7}"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211064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7CEE8-B102-4337-8FCA-A0621B65F3A7}"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5193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7CEE8-B102-4337-8FCA-A0621B65F3A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399708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7CEE8-B102-4337-8FCA-A0621B65F3A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7ED11-16DC-4F2E-8571-798F96AEB0AA}" type="slidenum">
              <a:rPr lang="en-IN" smtClean="0"/>
              <a:t>‹#›</a:t>
            </a:fld>
            <a:endParaRPr lang="en-IN"/>
          </a:p>
        </p:txBody>
      </p:sp>
    </p:spTree>
    <p:extLst>
      <p:ext uri="{BB962C8B-B14F-4D97-AF65-F5344CB8AC3E}">
        <p14:creationId xmlns:p14="http://schemas.microsoft.com/office/powerpoint/2010/main" val="11401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B7CEE8-B102-4337-8FCA-A0621B65F3A7}" type="datetimeFigureOut">
              <a:rPr lang="en-IN" smtClean="0"/>
              <a:t>18-12-2022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57ED11-16DC-4F2E-8571-798F96AEB0AA}" type="slidenum">
              <a:rPr lang="en-IN" smtClean="0"/>
              <a:t>‹#›</a:t>
            </a:fld>
            <a:endParaRPr lang="en-IN"/>
          </a:p>
        </p:txBody>
      </p:sp>
    </p:spTree>
    <p:extLst>
      <p:ext uri="{BB962C8B-B14F-4D97-AF65-F5344CB8AC3E}">
        <p14:creationId xmlns:p14="http://schemas.microsoft.com/office/powerpoint/2010/main" val="324793947"/>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21380-2FC9-4266-BEC5-9769502D3393}"/>
              </a:ext>
            </a:extLst>
          </p:cNvPr>
          <p:cNvSpPr txBox="1"/>
          <p:nvPr/>
        </p:nvSpPr>
        <p:spPr>
          <a:xfrm>
            <a:off x="1783975" y="1352511"/>
            <a:ext cx="9991465" cy="1938992"/>
          </a:xfrm>
          <a:prstGeom prst="rect">
            <a:avLst/>
          </a:prstGeom>
          <a:noFill/>
        </p:spPr>
        <p:txBody>
          <a:bodyPr wrap="square">
            <a:spAutoFit/>
          </a:bodyPr>
          <a:lstStyle/>
          <a:p>
            <a:r>
              <a:rPr kumimoji="0" lang="en-IN" sz="6000" b="1" i="0" u="none" strike="noStrike" kern="1200" cap="none" spc="0" normalizeH="0" baseline="0" noProof="0" dirty="0">
                <a:ln>
                  <a:noFill/>
                </a:ln>
                <a:solidFill>
                  <a:srgbClr val="FF0000"/>
                </a:solidFill>
                <a:effectLst/>
                <a:uLnTx/>
                <a:uFillTx/>
                <a:latin typeface="Algerian" panose="04020705040A02060702" pitchFamily="82" charset="0"/>
                <a:ea typeface="+mj-ea"/>
                <a:cs typeface="+mj-cs"/>
              </a:rPr>
              <a:t>CAR PRICE PREDICTION PROJECT</a:t>
            </a:r>
            <a:endParaRPr lang="en-IN" sz="6000" b="1" dirty="0">
              <a:solidFill>
                <a:srgbClr val="FF0000"/>
              </a:solidFill>
              <a:latin typeface="Algerian" panose="04020705040A02060702" pitchFamily="82" charset="0"/>
            </a:endParaRPr>
          </a:p>
        </p:txBody>
      </p:sp>
      <p:sp>
        <p:nvSpPr>
          <p:cNvPr id="16" name="TextBox 15">
            <a:extLst>
              <a:ext uri="{FF2B5EF4-FFF2-40B4-BE49-F238E27FC236}">
                <a16:creationId xmlns:a16="http://schemas.microsoft.com/office/drawing/2014/main" id="{18459575-D2E2-4D61-B1E3-CE0DAA73E9C7}"/>
              </a:ext>
            </a:extLst>
          </p:cNvPr>
          <p:cNvSpPr txBox="1"/>
          <p:nvPr/>
        </p:nvSpPr>
        <p:spPr>
          <a:xfrm>
            <a:off x="4834367" y="5213101"/>
            <a:ext cx="724348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spc="50" dirty="0">
                <a:ln w="0"/>
                <a:effectLst>
                  <a:innerShdw blurRad="63500" dist="50800" dir="13500000">
                    <a:srgbClr val="000000">
                      <a:alpha val="50000"/>
                    </a:srgbClr>
                  </a:innerShdw>
                </a:effectLst>
                <a:latin typeface="Algerian" panose="04020705040A02060702" pitchFamily="82" charset="0"/>
                <a:cs typeface="Arial" panose="020B0604020202020204" pitchFamily="34" charset="0"/>
              </a:rPr>
              <a:t>Submitted</a:t>
            </a:r>
            <a:r>
              <a:rPr kumimoji="0" lang="en-US" sz="3200" i="0" u="none" strike="noStrike" kern="1200" cap="none" spc="50" normalizeH="0" baseline="0" noProof="0" dirty="0">
                <a:ln w="0"/>
                <a:effectLst>
                  <a:innerShdw blurRad="63500" dist="50800" dir="13500000">
                    <a:srgbClr val="000000">
                      <a:alpha val="50000"/>
                    </a:srgbClr>
                  </a:innerShdw>
                </a:effectLst>
                <a:uLnTx/>
                <a:uFillTx/>
                <a:latin typeface="Algerian" panose="04020705040A02060702" pitchFamily="82" charset="0"/>
              </a:rPr>
              <a:t> By: </a:t>
            </a:r>
            <a:r>
              <a:rPr kumimoji="0" lang="en-US" sz="3200" i="0" u="none" strike="noStrike" kern="1200" cap="none" spc="50" normalizeH="0" baseline="0" noProof="0" dirty="0">
                <a:ln w="0"/>
                <a:solidFill>
                  <a:srgbClr val="FF0000"/>
                </a:solidFill>
                <a:effectLst>
                  <a:innerShdw blurRad="63500" dist="50800" dir="13500000">
                    <a:srgbClr val="000000">
                      <a:alpha val="50000"/>
                    </a:srgbClr>
                  </a:innerShdw>
                </a:effectLst>
                <a:uLnTx/>
                <a:uFillTx/>
                <a:latin typeface="Algerian" panose="04020705040A02060702" pitchFamily="82" charset="0"/>
              </a:rPr>
              <a:t>SARI</a:t>
            </a:r>
            <a:r>
              <a:rPr lang="en-US" sz="3200" spc="50" dirty="0">
                <a:ln w="0"/>
                <a:solidFill>
                  <a:srgbClr val="FF0000"/>
                </a:solidFill>
                <a:effectLst>
                  <a:innerShdw blurRad="63500" dist="50800" dir="13500000">
                    <a:srgbClr val="000000">
                      <a:alpha val="50000"/>
                    </a:srgbClr>
                  </a:innerShdw>
                </a:effectLst>
                <a:latin typeface="Algerian" panose="04020705040A02060702" pitchFamily="82" charset="0"/>
              </a:rPr>
              <a:t>KA THORAT</a:t>
            </a:r>
            <a:endParaRPr kumimoji="0" lang="en-IN" sz="3200" i="0" u="none" strike="noStrike" kern="1200" cap="none" spc="50" normalizeH="0" baseline="0" noProof="0" dirty="0">
              <a:ln w="0"/>
              <a:solidFill>
                <a:srgbClr val="FF0000"/>
              </a:solidFill>
              <a:effectLst>
                <a:innerShdw blurRad="63500" dist="50800" dir="13500000">
                  <a:srgbClr val="000000">
                    <a:alpha val="50000"/>
                  </a:srgbClr>
                </a:innerShdw>
              </a:effectLst>
              <a:uLnTx/>
              <a:uFillTx/>
              <a:latin typeface="Algerian" panose="04020705040A02060702" pitchFamily="82" charset="0"/>
            </a:endParaRPr>
          </a:p>
        </p:txBody>
      </p:sp>
      <p:sp>
        <p:nvSpPr>
          <p:cNvPr id="4" name="TextBox 3">
            <a:extLst>
              <a:ext uri="{FF2B5EF4-FFF2-40B4-BE49-F238E27FC236}">
                <a16:creationId xmlns:a16="http://schemas.microsoft.com/office/drawing/2014/main" id="{80B1BD3A-4691-01C5-F118-280640872820}"/>
              </a:ext>
            </a:extLst>
          </p:cNvPr>
          <p:cNvSpPr txBox="1"/>
          <p:nvPr/>
        </p:nvSpPr>
        <p:spPr>
          <a:xfrm>
            <a:off x="1879600" y="3566498"/>
            <a:ext cx="6096000" cy="369332"/>
          </a:xfrm>
          <a:prstGeom prst="rect">
            <a:avLst/>
          </a:prstGeom>
          <a:noFill/>
        </p:spPr>
        <p:txBody>
          <a:bodyPr wrap="square">
            <a:spAutoFit/>
          </a:bodyPr>
          <a:lstStyle/>
          <a:p>
            <a:r>
              <a:rPr lang="en-IN" dirty="0">
                <a:latin typeface="Algerian" panose="04020705040A02060702" pitchFamily="82" charset="0"/>
              </a:rPr>
              <a:t>Flip Robo Technologies</a:t>
            </a:r>
          </a:p>
        </p:txBody>
      </p:sp>
    </p:spTree>
    <p:extLst>
      <p:ext uri="{BB962C8B-B14F-4D97-AF65-F5344CB8AC3E}">
        <p14:creationId xmlns:p14="http://schemas.microsoft.com/office/powerpoint/2010/main" val="127520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2C63-2DA7-4CAC-B578-24810E27437E}"/>
              </a:ext>
            </a:extLst>
          </p:cNvPr>
          <p:cNvSpPr>
            <a:spLocks noGrp="1"/>
          </p:cNvSpPr>
          <p:nvPr>
            <p:ph type="title"/>
          </p:nvPr>
        </p:nvSpPr>
        <p:spPr>
          <a:xfrm>
            <a:off x="1665103" y="174600"/>
            <a:ext cx="9720072" cy="815788"/>
          </a:xfrm>
        </p:spPr>
        <p:txBody>
          <a:bodyPr>
            <a:noAutofit/>
          </a:bodyPr>
          <a:lstStyle/>
          <a:p>
            <a:pPr algn="r"/>
            <a:r>
              <a:rPr lang="en-US" sz="3600" u="sng" dirty="0">
                <a:solidFill>
                  <a:schemeClr val="tx1"/>
                </a:solidFill>
                <a:latin typeface="Century" panose="02040604050505020304" pitchFamily="18" charset="0"/>
                <a:cs typeface="Arial" panose="020B0604020202020204" pitchFamily="34" charset="0"/>
              </a:rPr>
              <a:t>Visualization :Univariate Analysis</a:t>
            </a:r>
            <a:br>
              <a:rPr lang="en-IN" sz="3600" u="sng" dirty="0">
                <a:solidFill>
                  <a:schemeClr val="tx1"/>
                </a:solidFill>
                <a:latin typeface="Century" panose="02040604050505020304" pitchFamily="18" charset="0"/>
                <a:cs typeface="Arial" panose="020B0604020202020204" pitchFamily="34" charset="0"/>
              </a:rPr>
            </a:br>
            <a:endParaRPr lang="en-IN" sz="3600" dirty="0">
              <a:solidFill>
                <a:schemeClr val="tx1"/>
              </a:solidFill>
              <a:latin typeface="Century" panose="020406040505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039FBB0C-39B7-4B20-B0F1-8409521687DB}"/>
              </a:ext>
            </a:extLst>
          </p:cNvPr>
          <p:cNvSpPr txBox="1"/>
          <p:nvPr/>
        </p:nvSpPr>
        <p:spPr>
          <a:xfrm>
            <a:off x="1355464" y="971042"/>
            <a:ext cx="5289175" cy="4809843"/>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endParaRPr>
          </a:p>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Milage_in_km</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ltr</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looks somewhat normal.</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Engine_disp</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Max_power</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"Weight",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Car_age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284B26E-A475-4D7C-98FD-06E481D65C17}"/>
              </a:ext>
            </a:extLst>
          </p:cNvPr>
          <p:cNvPicPr>
            <a:picLocks noChangeAspect="1"/>
          </p:cNvPicPr>
          <p:nvPr/>
        </p:nvPicPr>
        <p:blipFill>
          <a:blip r:embed="rId2"/>
          <a:stretch>
            <a:fillRect/>
          </a:stretch>
        </p:blipFill>
        <p:spPr>
          <a:xfrm>
            <a:off x="6768355" y="990388"/>
            <a:ext cx="5108685" cy="4877223"/>
          </a:xfrm>
          <a:prstGeom prst="rect">
            <a:avLst/>
          </a:prstGeom>
        </p:spPr>
      </p:pic>
    </p:spTree>
    <p:extLst>
      <p:ext uri="{BB962C8B-B14F-4D97-AF65-F5344CB8AC3E}">
        <p14:creationId xmlns:p14="http://schemas.microsoft.com/office/powerpoint/2010/main" val="101075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D0A4-9405-4BEF-9DE7-8BDE4AF47B1C}"/>
              </a:ext>
            </a:extLst>
          </p:cNvPr>
          <p:cNvSpPr>
            <a:spLocks noGrp="1"/>
          </p:cNvSpPr>
          <p:nvPr>
            <p:ph type="title"/>
          </p:nvPr>
        </p:nvSpPr>
        <p:spPr>
          <a:xfrm>
            <a:off x="1656080" y="347698"/>
            <a:ext cx="10322560" cy="607090"/>
          </a:xfrm>
        </p:spPr>
        <p:txBody>
          <a:bodyPr>
            <a:noAutofit/>
          </a:bodyPr>
          <a:lstStyle/>
          <a:p>
            <a:pPr algn="ctr"/>
            <a:r>
              <a:rPr lang="en-US" sz="3600" u="sng" dirty="0">
                <a:solidFill>
                  <a:schemeClr val="tx1"/>
                </a:solidFill>
                <a:latin typeface="Century" panose="02040604050505020304" pitchFamily="18" charset="0"/>
                <a:cs typeface="Arial" panose="020B0604020202020204" pitchFamily="34" charset="0"/>
              </a:rPr>
              <a:t>Univariate Analysis: Visualizing Counts of Categorical Variables</a:t>
            </a:r>
            <a:endParaRPr lang="en-IN" sz="3600" dirty="0">
              <a:solidFill>
                <a:schemeClr val="tx1"/>
              </a:solidFill>
              <a:latin typeface="Century" panose="020406040505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04502D9D-846D-41DE-963B-486D1F29AB91}"/>
              </a:ext>
            </a:extLst>
          </p:cNvPr>
          <p:cNvPicPr>
            <a:picLocks noChangeAspect="1"/>
          </p:cNvPicPr>
          <p:nvPr/>
        </p:nvPicPr>
        <p:blipFill>
          <a:blip r:embed="rId2"/>
          <a:stretch>
            <a:fillRect/>
          </a:stretch>
        </p:blipFill>
        <p:spPr>
          <a:xfrm>
            <a:off x="1547153" y="1476786"/>
            <a:ext cx="4836613" cy="2931459"/>
          </a:xfrm>
          <a:prstGeom prst="rect">
            <a:avLst/>
          </a:prstGeom>
        </p:spPr>
      </p:pic>
      <p:sp>
        <p:nvSpPr>
          <p:cNvPr id="6" name="TextBox 5">
            <a:extLst>
              <a:ext uri="{FF2B5EF4-FFF2-40B4-BE49-F238E27FC236}">
                <a16:creationId xmlns:a16="http://schemas.microsoft.com/office/drawing/2014/main" id="{504B0CC6-3AEC-4E84-A501-B92CA3FDD38E}"/>
              </a:ext>
            </a:extLst>
          </p:cNvPr>
          <p:cNvSpPr txBox="1"/>
          <p:nvPr/>
        </p:nvSpPr>
        <p:spPr>
          <a:xfrm>
            <a:off x="1633514" y="4729429"/>
            <a:ext cx="4836613"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above plot gives the count of fuel types used by the cars. More number of cars are using petrol followed by diesel as fuel. And very few cars uses CNG, LPG and Electricity as fuel type.</a:t>
            </a:r>
          </a:p>
        </p:txBody>
      </p:sp>
      <p:pic>
        <p:nvPicPr>
          <p:cNvPr id="8" name="Picture 7">
            <a:extLst>
              <a:ext uri="{FF2B5EF4-FFF2-40B4-BE49-F238E27FC236}">
                <a16:creationId xmlns:a16="http://schemas.microsoft.com/office/drawing/2014/main" id="{6613FF41-AEB0-40E0-8F77-6EC0618FAFB0}"/>
              </a:ext>
            </a:extLst>
          </p:cNvPr>
          <p:cNvPicPr>
            <a:picLocks noChangeAspect="1"/>
          </p:cNvPicPr>
          <p:nvPr/>
        </p:nvPicPr>
        <p:blipFill>
          <a:blip r:embed="rId3"/>
          <a:stretch>
            <a:fillRect/>
          </a:stretch>
        </p:blipFill>
        <p:spPr>
          <a:xfrm>
            <a:off x="6817360" y="1476786"/>
            <a:ext cx="4937544" cy="2931457"/>
          </a:xfrm>
          <a:prstGeom prst="rect">
            <a:avLst/>
          </a:prstGeom>
        </p:spPr>
      </p:pic>
      <p:sp>
        <p:nvSpPr>
          <p:cNvPr id="10" name="TextBox 9">
            <a:extLst>
              <a:ext uri="{FF2B5EF4-FFF2-40B4-BE49-F238E27FC236}">
                <a16:creationId xmlns:a16="http://schemas.microsoft.com/office/drawing/2014/main" id="{D8F53A54-225C-4447-AF77-3E4E5B1EB599}"/>
              </a:ext>
            </a:extLst>
          </p:cNvPr>
          <p:cNvSpPr txBox="1"/>
          <p:nvPr/>
        </p:nvSpPr>
        <p:spPr>
          <a:xfrm>
            <a:off x="6817360" y="4729429"/>
            <a:ext cx="4752872"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dirty="0">
                <a:solidFill>
                  <a:prstClr val="black"/>
                </a:solidFill>
                <a:latin typeface="Century" panose="02040604050505020304" pitchFamily="18" charset="0"/>
              </a:rPr>
              <a:t>T</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he bar plot we can observe that the cars which have Automatic gear transmission system are having high price compared to the cars which have Manual gear transmission system.</a:t>
            </a:r>
          </a:p>
        </p:txBody>
      </p:sp>
    </p:spTree>
    <p:extLst>
      <p:ext uri="{BB962C8B-B14F-4D97-AF65-F5344CB8AC3E}">
        <p14:creationId xmlns:p14="http://schemas.microsoft.com/office/powerpoint/2010/main" val="9039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886BFE-36F4-4AAE-8A2A-00DCCD5E731B}"/>
              </a:ext>
            </a:extLst>
          </p:cNvPr>
          <p:cNvPicPr>
            <a:picLocks noChangeAspect="1"/>
          </p:cNvPicPr>
          <p:nvPr/>
        </p:nvPicPr>
        <p:blipFill>
          <a:blip r:embed="rId2"/>
          <a:stretch>
            <a:fillRect/>
          </a:stretch>
        </p:blipFill>
        <p:spPr>
          <a:xfrm>
            <a:off x="1615440" y="782321"/>
            <a:ext cx="4480560" cy="3322320"/>
          </a:xfrm>
          <a:prstGeom prst="rect">
            <a:avLst/>
          </a:prstGeom>
        </p:spPr>
      </p:pic>
      <p:sp>
        <p:nvSpPr>
          <p:cNvPr id="6" name="TextBox 5">
            <a:extLst>
              <a:ext uri="{FF2B5EF4-FFF2-40B4-BE49-F238E27FC236}">
                <a16:creationId xmlns:a16="http://schemas.microsoft.com/office/drawing/2014/main" id="{292A79E4-0AC6-400C-9A21-EADB280BA6C3}"/>
              </a:ext>
            </a:extLst>
          </p:cNvPr>
          <p:cNvSpPr txBox="1"/>
          <p:nvPr/>
        </p:nvSpPr>
        <p:spPr>
          <a:xfrm>
            <a:off x="1057834" y="4324562"/>
            <a:ext cx="5381530"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Disc and Ventilated Disc type of brake system used for front-side wheels are having high count compared to other brake types.</a:t>
            </a:r>
          </a:p>
        </p:txBody>
      </p:sp>
      <p:pic>
        <p:nvPicPr>
          <p:cNvPr id="8" name="Picture 7">
            <a:extLst>
              <a:ext uri="{FF2B5EF4-FFF2-40B4-BE49-F238E27FC236}">
                <a16:creationId xmlns:a16="http://schemas.microsoft.com/office/drawing/2014/main" id="{72B95A85-B8BD-4D6F-A9CD-CC6BE173F400}"/>
              </a:ext>
            </a:extLst>
          </p:cNvPr>
          <p:cNvPicPr>
            <a:picLocks noChangeAspect="1"/>
          </p:cNvPicPr>
          <p:nvPr/>
        </p:nvPicPr>
        <p:blipFill>
          <a:blip r:embed="rId3"/>
          <a:stretch>
            <a:fillRect/>
          </a:stretch>
        </p:blipFill>
        <p:spPr>
          <a:xfrm>
            <a:off x="6786879" y="779113"/>
            <a:ext cx="4852015" cy="3325528"/>
          </a:xfrm>
          <a:prstGeom prst="rect">
            <a:avLst/>
          </a:prstGeom>
        </p:spPr>
      </p:pic>
      <p:sp>
        <p:nvSpPr>
          <p:cNvPr id="10" name="TextBox 9">
            <a:extLst>
              <a:ext uri="{FF2B5EF4-FFF2-40B4-BE49-F238E27FC236}">
                <a16:creationId xmlns:a16="http://schemas.microsoft.com/office/drawing/2014/main" id="{F063F4B6-5CB6-4616-9B48-921AFF888756}"/>
              </a:ext>
            </a:extLst>
          </p:cNvPr>
          <p:cNvSpPr txBox="1"/>
          <p:nvPr/>
        </p:nvSpPr>
        <p:spPr>
          <a:xfrm>
            <a:off x="6590851" y="4324562"/>
            <a:ext cx="5199530"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above graph represents the count of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rear_brake_type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of the cars which shows that the cars having Drum type of brake system used for back-side wheels are having high count of around </a:t>
            </a:r>
            <a:r>
              <a:rPr lang="en-US" dirty="0">
                <a:solidFill>
                  <a:prstClr val="black"/>
                </a:solidFill>
                <a:latin typeface="Century" panose="02040604050505020304" pitchFamily="18" charset="0"/>
              </a:rPr>
              <a:t>45</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00 compared to other type of rear brakes.</a:t>
            </a:r>
          </a:p>
        </p:txBody>
      </p:sp>
    </p:spTree>
    <p:extLst>
      <p:ext uri="{BB962C8B-B14F-4D97-AF65-F5344CB8AC3E}">
        <p14:creationId xmlns:p14="http://schemas.microsoft.com/office/powerpoint/2010/main" val="295112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A709F8-E5F2-42A2-A57B-9CE71787EEAF}"/>
              </a:ext>
            </a:extLst>
          </p:cNvPr>
          <p:cNvPicPr>
            <a:picLocks noChangeAspect="1"/>
          </p:cNvPicPr>
          <p:nvPr/>
        </p:nvPicPr>
        <p:blipFill>
          <a:blip r:embed="rId2"/>
          <a:stretch>
            <a:fillRect/>
          </a:stretch>
        </p:blipFill>
        <p:spPr>
          <a:xfrm>
            <a:off x="1463041" y="1264023"/>
            <a:ext cx="5008880" cy="2952377"/>
          </a:xfrm>
          <a:prstGeom prst="rect">
            <a:avLst/>
          </a:prstGeom>
        </p:spPr>
      </p:pic>
      <p:sp>
        <p:nvSpPr>
          <p:cNvPr id="6" name="TextBox 5">
            <a:extLst>
              <a:ext uri="{FF2B5EF4-FFF2-40B4-BE49-F238E27FC236}">
                <a16:creationId xmlns:a16="http://schemas.microsoft.com/office/drawing/2014/main" id="{91164B09-D93B-4D80-81A7-4FA9D2C6C48C}"/>
              </a:ext>
            </a:extLst>
          </p:cNvPr>
          <p:cNvSpPr txBox="1"/>
          <p:nvPr/>
        </p:nvSpPr>
        <p:spPr>
          <a:xfrm>
            <a:off x="1463041" y="4554702"/>
            <a:ext cx="5008880" cy="1200329"/>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car_Brand</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for Maruti is more and second Hyundai and third Honda, etc..</a:t>
            </a:r>
          </a:p>
        </p:txBody>
      </p:sp>
      <p:pic>
        <p:nvPicPr>
          <p:cNvPr id="8" name="Picture 7">
            <a:extLst>
              <a:ext uri="{FF2B5EF4-FFF2-40B4-BE49-F238E27FC236}">
                <a16:creationId xmlns:a16="http://schemas.microsoft.com/office/drawing/2014/main" id="{3CE07B86-967B-452E-BAF3-F0BBE1EFC4CE}"/>
              </a:ext>
            </a:extLst>
          </p:cNvPr>
          <p:cNvPicPr>
            <a:picLocks noChangeAspect="1"/>
          </p:cNvPicPr>
          <p:nvPr/>
        </p:nvPicPr>
        <p:blipFill>
          <a:blip r:embed="rId3"/>
          <a:stretch>
            <a:fillRect/>
          </a:stretch>
        </p:blipFill>
        <p:spPr>
          <a:xfrm>
            <a:off x="6929120" y="1264025"/>
            <a:ext cx="4904292" cy="2952376"/>
          </a:xfrm>
          <a:prstGeom prst="rect">
            <a:avLst/>
          </a:prstGeom>
        </p:spPr>
      </p:pic>
      <p:sp>
        <p:nvSpPr>
          <p:cNvPr id="10" name="TextBox 9">
            <a:extLst>
              <a:ext uri="{FF2B5EF4-FFF2-40B4-BE49-F238E27FC236}">
                <a16:creationId xmlns:a16="http://schemas.microsoft.com/office/drawing/2014/main" id="{EC41636B-6101-43E5-8D7B-77F6E4C4EBDB}"/>
              </a:ext>
            </a:extLst>
          </p:cNvPr>
          <p:cNvSpPr txBox="1"/>
          <p:nvPr/>
        </p:nvSpPr>
        <p:spPr>
          <a:xfrm>
            <a:off x="6929120" y="4554702"/>
            <a:ext cx="4904292"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city_name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a:t>
            </a:r>
            <a:r>
              <a:rPr lang="en-US" dirty="0">
                <a:solidFill>
                  <a:prstClr val="black"/>
                </a:solidFill>
                <a:latin typeface="Century" panose="02040604050505020304" pitchFamily="18" charset="0"/>
              </a:rPr>
              <a:t>has more in Mumbai and New-Delhi and second is </a:t>
            </a:r>
            <a:r>
              <a:rPr lang="en-US" dirty="0" err="1">
                <a:solidFill>
                  <a:prstClr val="black"/>
                </a:solidFill>
                <a:latin typeface="Century" panose="02040604050505020304" pitchFamily="18" charset="0"/>
              </a:rPr>
              <a:t>pune</a:t>
            </a:r>
            <a:r>
              <a:rPr lang="en-US" dirty="0">
                <a:solidFill>
                  <a:prstClr val="black"/>
                </a:solidFill>
                <a:latin typeface="Century" panose="02040604050505020304" pitchFamily="18" charset="0"/>
              </a:rPr>
              <a:t>, etc.. </a:t>
            </a: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284691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9BE3-15B1-4BEA-9419-714967D7EBA2}"/>
              </a:ext>
            </a:extLst>
          </p:cNvPr>
          <p:cNvSpPr>
            <a:spLocks noGrp="1"/>
          </p:cNvSpPr>
          <p:nvPr>
            <p:ph type="title"/>
          </p:nvPr>
        </p:nvSpPr>
        <p:spPr>
          <a:xfrm>
            <a:off x="1554480" y="355600"/>
            <a:ext cx="10556838" cy="853440"/>
          </a:xfrm>
        </p:spPr>
        <p:txBody>
          <a:bodyPr>
            <a:noAutofit/>
          </a:bodyPr>
          <a:lstStyle/>
          <a:p>
            <a:pPr algn="ctr"/>
            <a:r>
              <a:rPr lang="en-US" sz="3600" u="sng" spc="50" dirty="0">
                <a:ln w="0"/>
                <a:solidFill>
                  <a:schemeClr val="tx1"/>
                </a:solidFill>
                <a:effectLst>
                  <a:innerShdw blurRad="63500" dist="50800" dir="13500000">
                    <a:srgbClr val="000000">
                      <a:alpha val="50000"/>
                    </a:srgbClr>
                  </a:innerShdw>
                </a:effectLst>
                <a:latin typeface="Century" panose="02040604050505020304" pitchFamily="18" charset="0"/>
                <a:cs typeface="Arial" panose="020B0604020202020204" pitchFamily="34" charset="0"/>
              </a:rPr>
              <a:t>Bivariate Analysis: Visualizing Categorical Variables vs Label</a:t>
            </a:r>
            <a:br>
              <a:rPr lang="en-IN" sz="3600" u="sng" spc="50" dirty="0">
                <a:ln w="0"/>
                <a:solidFill>
                  <a:schemeClr val="tx1"/>
                </a:solidFill>
                <a:effectLst>
                  <a:innerShdw blurRad="63500" dist="50800" dir="13500000">
                    <a:srgbClr val="000000">
                      <a:alpha val="50000"/>
                    </a:srgbClr>
                  </a:innerShdw>
                </a:effectLst>
                <a:latin typeface="Century" panose="02040604050505020304" pitchFamily="18" charset="0"/>
                <a:cs typeface="Arial" panose="020B0604020202020204" pitchFamily="34" charset="0"/>
              </a:rPr>
            </a:br>
            <a:endParaRPr lang="en-IN" sz="3600" dirty="0">
              <a:solidFill>
                <a:schemeClr val="tx1"/>
              </a:solidFill>
              <a:latin typeface="Century" panose="020406040505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9F2F4AD9-627C-4556-BB19-FB2F123649FF}"/>
              </a:ext>
            </a:extLst>
          </p:cNvPr>
          <p:cNvPicPr>
            <a:picLocks noChangeAspect="1"/>
          </p:cNvPicPr>
          <p:nvPr/>
        </p:nvPicPr>
        <p:blipFill>
          <a:blip r:embed="rId2"/>
          <a:stretch>
            <a:fillRect/>
          </a:stretch>
        </p:blipFill>
        <p:spPr>
          <a:xfrm>
            <a:off x="8412480" y="1320800"/>
            <a:ext cx="3698838" cy="5106206"/>
          </a:xfrm>
          <a:prstGeom prst="rect">
            <a:avLst/>
          </a:prstGeom>
        </p:spPr>
      </p:pic>
      <p:sp>
        <p:nvSpPr>
          <p:cNvPr id="6" name="TextBox 5">
            <a:extLst>
              <a:ext uri="{FF2B5EF4-FFF2-40B4-BE49-F238E27FC236}">
                <a16:creationId xmlns:a16="http://schemas.microsoft.com/office/drawing/2014/main" id="{75937E2D-51A6-4A23-8995-E3AD29C4C03A}"/>
              </a:ext>
            </a:extLst>
          </p:cNvPr>
          <p:cNvSpPr txBox="1"/>
          <p:nvPr/>
        </p:nvSpPr>
        <p:spPr>
          <a:xfrm>
            <a:off x="1412239" y="1320800"/>
            <a:ext cx="7000241" cy="5106206"/>
          </a:xfrm>
          <a:prstGeom prst="rect">
            <a:avLst/>
          </a:prstGeom>
          <a:noFill/>
        </p:spPr>
        <p:txBody>
          <a:bodyPr wrap="square">
            <a:spAutoFit/>
          </a:bodyPr>
          <a:lstStyle/>
          <a:p>
            <a:pPr algn="just" defTabSz="914400">
              <a:lnSpc>
                <a:spcPct val="107000"/>
              </a:lnSpc>
              <a:defRP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Running_in_kms</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b="1"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height: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1400 mm to 1900 mm have somewhat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width:</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length:</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76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74A6B-5612-4D3A-8731-11453BF7DDE0}"/>
              </a:ext>
            </a:extLst>
          </p:cNvPr>
          <p:cNvPicPr>
            <a:picLocks noChangeAspect="1"/>
          </p:cNvPicPr>
          <p:nvPr/>
        </p:nvPicPr>
        <p:blipFill>
          <a:blip r:embed="rId2"/>
          <a:stretch>
            <a:fillRect/>
          </a:stretch>
        </p:blipFill>
        <p:spPr>
          <a:xfrm>
            <a:off x="1833474" y="589879"/>
            <a:ext cx="9881007" cy="2716306"/>
          </a:xfrm>
          <a:prstGeom prst="rect">
            <a:avLst/>
          </a:prstGeom>
        </p:spPr>
      </p:pic>
      <p:sp>
        <p:nvSpPr>
          <p:cNvPr id="6" name="TextBox 5">
            <a:extLst>
              <a:ext uri="{FF2B5EF4-FFF2-40B4-BE49-F238E27FC236}">
                <a16:creationId xmlns:a16="http://schemas.microsoft.com/office/drawing/2014/main" id="{71D45A04-7733-4457-8F31-50644B58C090}"/>
              </a:ext>
            </a:extLst>
          </p:cNvPr>
          <p:cNvSpPr txBox="1"/>
          <p:nvPr/>
        </p:nvSpPr>
        <p:spPr>
          <a:xfrm>
            <a:off x="1660754" y="3600225"/>
            <a:ext cx="4679086" cy="1253485"/>
          </a:xfrm>
          <a:prstGeom prst="rect">
            <a:avLst/>
          </a:prstGeom>
          <a:noFill/>
        </p:spPr>
        <p:txBody>
          <a:bodyPr wrap="square">
            <a:spAutoFit/>
          </a:bodyPr>
          <a:lstStyle/>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 vs Weight: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2CF4472-0333-4383-A39A-F3916FB54D39}"/>
              </a:ext>
            </a:extLst>
          </p:cNvPr>
          <p:cNvSpPr txBox="1"/>
          <p:nvPr/>
        </p:nvSpPr>
        <p:spPr>
          <a:xfrm>
            <a:off x="6339841" y="3600632"/>
            <a:ext cx="5374640" cy="2862322"/>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180 km/hr to 250 km/hr having higher price and there are very less number of cars which have top speed below 100km/hr. So, we can conclude that as the maximum speed limit of the car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92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FA2078-B44B-4E52-AF55-1E13DA5C8D86}"/>
              </a:ext>
            </a:extLst>
          </p:cNvPr>
          <p:cNvPicPr>
            <a:picLocks noChangeAspect="1"/>
          </p:cNvPicPr>
          <p:nvPr/>
        </p:nvPicPr>
        <p:blipFill>
          <a:blip r:embed="rId2"/>
          <a:stretch>
            <a:fillRect/>
          </a:stretch>
        </p:blipFill>
        <p:spPr>
          <a:xfrm>
            <a:off x="1763606" y="335357"/>
            <a:ext cx="9859433" cy="2943668"/>
          </a:xfrm>
          <a:prstGeom prst="rect">
            <a:avLst/>
          </a:prstGeom>
        </p:spPr>
      </p:pic>
      <p:sp>
        <p:nvSpPr>
          <p:cNvPr id="6" name="TextBox 5">
            <a:extLst>
              <a:ext uri="{FF2B5EF4-FFF2-40B4-BE49-F238E27FC236}">
                <a16:creationId xmlns:a16="http://schemas.microsoft.com/office/drawing/2014/main" id="{B1F37845-FA5B-43E4-B973-815A14D09414}"/>
              </a:ext>
            </a:extLst>
          </p:cNvPr>
          <p:cNvSpPr txBox="1"/>
          <p:nvPr/>
        </p:nvSpPr>
        <p:spPr>
          <a:xfrm>
            <a:off x="6644641" y="3752654"/>
            <a:ext cx="5120640" cy="203132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vs </a:t>
            </a: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Car_age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7950F62E-D389-4744-9735-B23B82D96D51}"/>
              </a:ext>
            </a:extLst>
          </p:cNvPr>
          <p:cNvSpPr txBox="1"/>
          <p:nvPr/>
        </p:nvSpPr>
        <p:spPr>
          <a:xfrm>
            <a:off x="1682327" y="3752654"/>
            <a:ext cx="4773457" cy="1477328"/>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Car_price</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vs </a:t>
            </a:r>
            <a:r>
              <a:rPr kumimoji="0" lang="en-IN" sz="1800" b="1" i="0" u="none" strike="noStrike" kern="1200" cap="none" spc="0" normalizeH="0" baseline="0" noProof="0" dirty="0" err="1">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Seating_cap</a:t>
            </a:r>
            <a:r>
              <a:rPr kumimoji="0" lang="en-IN" sz="1800" b="1"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2 cars are observed with the seating capacity of 1.0</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32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649E7-A803-416E-87EA-48B1B2579340}"/>
              </a:ext>
            </a:extLst>
          </p:cNvPr>
          <p:cNvPicPr>
            <a:picLocks noChangeAspect="1"/>
          </p:cNvPicPr>
          <p:nvPr/>
        </p:nvPicPr>
        <p:blipFill>
          <a:blip r:embed="rId2"/>
          <a:stretch>
            <a:fillRect/>
          </a:stretch>
        </p:blipFill>
        <p:spPr>
          <a:xfrm>
            <a:off x="1706880" y="250779"/>
            <a:ext cx="10119360" cy="2841812"/>
          </a:xfrm>
          <a:prstGeom prst="rect">
            <a:avLst/>
          </a:prstGeom>
        </p:spPr>
      </p:pic>
      <p:sp>
        <p:nvSpPr>
          <p:cNvPr id="6" name="TextBox 5">
            <a:extLst>
              <a:ext uri="{FF2B5EF4-FFF2-40B4-BE49-F238E27FC236}">
                <a16:creationId xmlns:a16="http://schemas.microsoft.com/office/drawing/2014/main" id="{DA69AEBE-C4AC-47B4-BB20-1238C22FBCFC}"/>
              </a:ext>
            </a:extLst>
          </p:cNvPr>
          <p:cNvSpPr txBox="1"/>
          <p:nvPr/>
        </p:nvSpPr>
        <p:spPr>
          <a:xfrm>
            <a:off x="1557468" y="3429000"/>
            <a:ext cx="5148132" cy="2585323"/>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vs </a:t>
            </a: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mn-cs"/>
              </a:rPr>
              <a:t>Fuel_type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 and (Battery and is little light than petrol.</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93598749-E133-4626-920B-EB19BD8BF956}"/>
              </a:ext>
            </a:extLst>
          </p:cNvPr>
          <p:cNvSpPr txBox="1"/>
          <p:nvPr/>
        </p:nvSpPr>
        <p:spPr>
          <a:xfrm>
            <a:off x="6878320" y="3429000"/>
            <a:ext cx="4616824"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1"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Car_price</a:t>
            </a:r>
            <a:r>
              <a:rPr kumimoji="0" lang="en-US" sz="1800" b="1"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vs </a:t>
            </a:r>
            <a:r>
              <a:rPr kumimoji="0" lang="en-US" sz="1800" b="1"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Gear_transmission</a:t>
            </a:r>
            <a:r>
              <a:rPr kumimoji="0" lang="en-US" sz="1800" b="1"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From the bar plot we can observe that the cars which have Automatic gear transmission system are having high price compared to the cars which have Manual gear transmission system.</a:t>
            </a:r>
          </a:p>
        </p:txBody>
      </p:sp>
    </p:spTree>
    <p:extLst>
      <p:ext uri="{BB962C8B-B14F-4D97-AF65-F5344CB8AC3E}">
        <p14:creationId xmlns:p14="http://schemas.microsoft.com/office/powerpoint/2010/main" val="38959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23C2A-B9D2-43B3-AD04-0C48111F03FE}"/>
              </a:ext>
            </a:extLst>
          </p:cNvPr>
          <p:cNvPicPr>
            <a:picLocks noChangeAspect="1"/>
          </p:cNvPicPr>
          <p:nvPr/>
        </p:nvPicPr>
        <p:blipFill>
          <a:blip r:embed="rId2"/>
          <a:stretch>
            <a:fillRect/>
          </a:stretch>
        </p:blipFill>
        <p:spPr>
          <a:xfrm>
            <a:off x="1686560" y="374401"/>
            <a:ext cx="9987280" cy="2846319"/>
          </a:xfrm>
          <a:prstGeom prst="rect">
            <a:avLst/>
          </a:prstGeom>
        </p:spPr>
      </p:pic>
      <p:sp>
        <p:nvSpPr>
          <p:cNvPr id="6" name="TextBox 5">
            <a:extLst>
              <a:ext uri="{FF2B5EF4-FFF2-40B4-BE49-F238E27FC236}">
                <a16:creationId xmlns:a16="http://schemas.microsoft.com/office/drawing/2014/main" id="{72C5C776-0B3C-4F36-BA1A-0DBCE8F7A83B}"/>
              </a:ext>
            </a:extLst>
          </p:cNvPr>
          <p:cNvSpPr txBox="1"/>
          <p:nvPr/>
        </p:nvSpPr>
        <p:spPr>
          <a:xfrm>
            <a:off x="1686560" y="3779521"/>
            <a:ext cx="5008879"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Dual Cast Brake Discs and </a:t>
            </a:r>
            <a:r>
              <a:rPr lang="en-US" dirty="0">
                <a:solidFill>
                  <a:prstClr val="black"/>
                </a:solidFill>
                <a:latin typeface="Century" panose="02040604050505020304" pitchFamily="18" charset="0"/>
              </a:rPr>
              <a:t>Caliper Ventilated</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Disc type of brake system used for front-side wheels are having high count compared to other brake types.</a:t>
            </a:r>
          </a:p>
        </p:txBody>
      </p:sp>
      <p:sp>
        <p:nvSpPr>
          <p:cNvPr id="8" name="TextBox 7">
            <a:extLst>
              <a:ext uri="{FF2B5EF4-FFF2-40B4-BE49-F238E27FC236}">
                <a16:creationId xmlns:a16="http://schemas.microsoft.com/office/drawing/2014/main" id="{CC561766-A3FE-4D70-9E8B-E0F8464AB86F}"/>
              </a:ext>
            </a:extLst>
          </p:cNvPr>
          <p:cNvSpPr txBox="1"/>
          <p:nvPr/>
        </p:nvSpPr>
        <p:spPr>
          <a:xfrm>
            <a:off x="6766560" y="3828526"/>
            <a:ext cx="4907281" cy="1754326"/>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By visualizing the above count plot we can conclude that the cars with Dual Cast Brake Discs and </a:t>
            </a:r>
            <a:r>
              <a:rPr lang="en-US" dirty="0">
                <a:solidFill>
                  <a:prstClr val="black"/>
                </a:solidFill>
                <a:latin typeface="Century" panose="02040604050505020304" pitchFamily="18" charset="0"/>
              </a:rPr>
              <a:t>Perforated d</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isc</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brake type of brake system used for </a:t>
            </a:r>
            <a:r>
              <a:rPr kumimoji="0" lang="en-US" sz="1800" b="0" i="0" u="none" strike="noStrike" kern="1200" cap="none" spc="0" normalizeH="0" baseline="0" noProof="0" dirty="0" err="1">
                <a:ln>
                  <a:noFill/>
                </a:ln>
                <a:solidFill>
                  <a:prstClr val="black"/>
                </a:solidFill>
                <a:effectLst/>
                <a:uLnTx/>
                <a:uFillTx/>
                <a:latin typeface="Century" panose="02040604050505020304" pitchFamily="18" charset="0"/>
                <a:ea typeface="+mn-ea"/>
                <a:cs typeface="+mn-cs"/>
              </a:rPr>
              <a:t>rear_brake_type</a:t>
            </a: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wheels are having high count compared to other brake types.</a:t>
            </a:r>
          </a:p>
        </p:txBody>
      </p:sp>
    </p:spTree>
    <p:extLst>
      <p:ext uri="{BB962C8B-B14F-4D97-AF65-F5344CB8AC3E}">
        <p14:creationId xmlns:p14="http://schemas.microsoft.com/office/powerpoint/2010/main" val="80815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6E9310-08BC-4061-A6D3-CB5C14044B47}"/>
              </a:ext>
            </a:extLst>
          </p:cNvPr>
          <p:cNvPicPr>
            <a:picLocks noChangeAspect="1"/>
          </p:cNvPicPr>
          <p:nvPr/>
        </p:nvPicPr>
        <p:blipFill>
          <a:blip r:embed="rId2"/>
          <a:stretch>
            <a:fillRect/>
          </a:stretch>
        </p:blipFill>
        <p:spPr>
          <a:xfrm>
            <a:off x="1686559" y="757518"/>
            <a:ext cx="10161194" cy="2671482"/>
          </a:xfrm>
          <a:prstGeom prst="rect">
            <a:avLst/>
          </a:prstGeom>
        </p:spPr>
      </p:pic>
      <p:sp>
        <p:nvSpPr>
          <p:cNvPr id="6" name="TextBox 5">
            <a:extLst>
              <a:ext uri="{FF2B5EF4-FFF2-40B4-BE49-F238E27FC236}">
                <a16:creationId xmlns:a16="http://schemas.microsoft.com/office/drawing/2014/main" id="{A85CEEDA-66A7-47E1-B5FB-F5334C176B1B}"/>
              </a:ext>
            </a:extLst>
          </p:cNvPr>
          <p:cNvSpPr txBox="1"/>
          <p:nvPr/>
        </p:nvSpPr>
        <p:spPr>
          <a:xfrm>
            <a:off x="1451799" y="3667472"/>
            <a:ext cx="5233482" cy="147732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Times New Roman" panose="02020603050405020304" pitchFamily="18"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vs Brand:</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The above strip plot shows how the used car prices changes depending on Brands. Here the cars from </a:t>
            </a:r>
            <a:r>
              <a:rPr lang="en-IN" dirty="0">
                <a:solidFill>
                  <a:prstClr val="black"/>
                </a:solidFill>
                <a:latin typeface="Century" panose="02040604050505020304" pitchFamily="18" charset="0"/>
                <a:ea typeface="Times New Roman" panose="02020603050405020304" pitchFamily="18" charset="0"/>
              </a:rPr>
              <a:t>Rolls-Royce</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and </a:t>
            </a:r>
            <a:r>
              <a:rPr lang="en-IN" dirty="0">
                <a:solidFill>
                  <a:prstClr val="black"/>
                </a:solidFill>
                <a:latin typeface="Century" panose="02040604050505020304" pitchFamily="18" charset="0"/>
                <a:ea typeface="Times New Roman" panose="02020603050405020304" pitchFamily="18" charset="0"/>
              </a:rPr>
              <a:t>Aston</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brand have high price compared to other brands</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
        <p:nvSpPr>
          <p:cNvPr id="8" name="TextBox 7">
            <a:extLst>
              <a:ext uri="{FF2B5EF4-FFF2-40B4-BE49-F238E27FC236}">
                <a16:creationId xmlns:a16="http://schemas.microsoft.com/office/drawing/2014/main" id="{E38BB1C9-082F-493D-879B-83CC422279F6}"/>
              </a:ext>
            </a:extLst>
          </p:cNvPr>
          <p:cNvSpPr txBox="1"/>
          <p:nvPr/>
        </p:nvSpPr>
        <p:spPr>
          <a:xfrm>
            <a:off x="6767156" y="3667472"/>
            <a:ext cx="5080597" cy="1200329"/>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1" i="0" u="none" strike="noStrike" kern="1200" cap="none" spc="0" normalizeH="0" baseline="0" noProof="0" dirty="0" err="1">
                <a:ln>
                  <a:noFill/>
                </a:ln>
                <a:solidFill>
                  <a:prstClr val="black"/>
                </a:solidFill>
                <a:effectLst/>
                <a:uLnTx/>
                <a:uFillTx/>
                <a:latin typeface="Century" panose="02040604050505020304" pitchFamily="18" charset="0"/>
                <a:ea typeface="Times New Roman" panose="02020603050405020304" pitchFamily="18" charset="0"/>
                <a:cs typeface="+mn-cs"/>
              </a:rPr>
              <a:t>Car_price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vs </a:t>
            </a:r>
            <a:r>
              <a:rPr lang="en-IN" b="1" dirty="0" err="1">
                <a:solidFill>
                  <a:prstClr val="black"/>
                </a:solidFill>
                <a:latin typeface="Century" panose="02040604050505020304" pitchFamily="18" charset="0"/>
                <a:ea typeface="Times New Roman" panose="02020603050405020304" pitchFamily="18" charset="0"/>
              </a:rPr>
              <a:t>City_name</a:t>
            </a:r>
            <a:r>
              <a:rPr kumimoji="0" lang="en-IN" sz="1800" b="1"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Times New Roman" panose="02020603050405020304" pitchFamily="18" charset="0"/>
                <a:cs typeface="+mn-cs"/>
              </a:rPr>
              <a:t> The above strip plot shows how the </a:t>
            </a:r>
            <a:r>
              <a:rPr lang="en-IN" dirty="0" err="1">
                <a:solidFill>
                  <a:prstClr val="black"/>
                </a:solidFill>
                <a:latin typeface="Century" panose="02040604050505020304" pitchFamily="18" charset="0"/>
                <a:ea typeface="Times New Roman" panose="02020603050405020304" pitchFamily="18" charset="0"/>
              </a:rPr>
              <a:t>city_name</a:t>
            </a:r>
            <a:r>
              <a:rPr lang="en-IN" dirty="0">
                <a:solidFill>
                  <a:prstClr val="black"/>
                </a:solidFill>
                <a:latin typeface="Century" panose="02040604050505020304" pitchFamily="18" charset="0"/>
                <a:ea typeface="Times New Roman" panose="02020603050405020304" pitchFamily="18" charset="0"/>
              </a:rPr>
              <a:t> which having high in Delhi-</a:t>
            </a:r>
            <a:r>
              <a:rPr lang="en-IN" dirty="0" err="1">
                <a:solidFill>
                  <a:prstClr val="black"/>
                </a:solidFill>
                <a:latin typeface="Century" panose="02040604050505020304" pitchFamily="18" charset="0"/>
                <a:ea typeface="Times New Roman" panose="02020603050405020304" pitchFamily="18" charset="0"/>
              </a:rPr>
              <a:t>ncr</a:t>
            </a:r>
            <a:r>
              <a:rPr lang="en-IN" dirty="0">
                <a:solidFill>
                  <a:prstClr val="black"/>
                </a:solidFill>
                <a:latin typeface="Century" panose="02040604050505020304" pitchFamily="18" charset="0"/>
                <a:ea typeface="Times New Roman" panose="02020603050405020304" pitchFamily="18" charset="0"/>
              </a:rPr>
              <a:t> and second is Bangalore.</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26066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B41FD-C827-CE04-48DE-0E420148B6EA}"/>
              </a:ext>
            </a:extLst>
          </p:cNvPr>
          <p:cNvSpPr txBox="1"/>
          <p:nvPr/>
        </p:nvSpPr>
        <p:spPr>
          <a:xfrm>
            <a:off x="1930400" y="1166842"/>
            <a:ext cx="9692640" cy="4524315"/>
          </a:xfrm>
          <a:prstGeom prst="rect">
            <a:avLst/>
          </a:prstGeom>
          <a:noFill/>
        </p:spPr>
        <p:txBody>
          <a:bodyPr wrap="square">
            <a:spAutoFit/>
          </a:bodyPr>
          <a:lstStyle/>
          <a:p>
            <a:pPr>
              <a:buFont typeface="Wingdings" panose="05000000000000000000" pitchFamily="2" charset="2"/>
              <a:buChar char="q"/>
            </a:pPr>
            <a:r>
              <a:rPr lang="en-US" sz="2400" b="1" dirty="0">
                <a:latin typeface="Century" panose="02040604050505020304" pitchFamily="18" charset="0"/>
              </a:rPr>
              <a:t>  Introduction</a:t>
            </a:r>
          </a:p>
          <a:p>
            <a:pPr marL="457200" indent="-457200">
              <a:buFont typeface="Wingdings" panose="05000000000000000000" pitchFamily="2" charset="2"/>
              <a:buChar char="q"/>
            </a:pPr>
            <a:r>
              <a:rPr lang="en-US" sz="2400" b="1" dirty="0">
                <a:latin typeface="Century" panose="02040604050505020304" pitchFamily="18" charset="0"/>
              </a:rPr>
              <a:t>Problem Statement</a:t>
            </a:r>
          </a:p>
          <a:p>
            <a:pPr marL="457200" indent="-457200">
              <a:buFont typeface="Wingdings" panose="05000000000000000000" pitchFamily="2" charset="2"/>
              <a:buChar char="q"/>
            </a:pPr>
            <a:r>
              <a:rPr lang="en-US" sz="2400" b="1" dirty="0">
                <a:latin typeface="Century" panose="02040604050505020304" pitchFamily="18" charset="0"/>
              </a:rPr>
              <a:t>Problem Understanding</a:t>
            </a:r>
          </a:p>
          <a:p>
            <a:pPr marL="457200" indent="-457200">
              <a:buFont typeface="Wingdings" panose="05000000000000000000" pitchFamily="2" charset="2"/>
              <a:buChar char="q"/>
            </a:pPr>
            <a:r>
              <a:rPr lang="en-US" sz="2400" b="1" dirty="0">
                <a:latin typeface="Century" panose="02040604050505020304" pitchFamily="18" charset="0"/>
              </a:rPr>
              <a:t>What is Used Car Price?</a:t>
            </a:r>
          </a:p>
          <a:p>
            <a:pPr marL="457200" indent="-457200">
              <a:buFont typeface="Wingdings" panose="05000000000000000000" pitchFamily="2" charset="2"/>
              <a:buChar char="q"/>
            </a:pPr>
            <a:r>
              <a:rPr lang="en-US" sz="2400" b="1" dirty="0">
                <a:latin typeface="Century" panose="02040604050505020304" pitchFamily="18" charset="0"/>
              </a:rPr>
              <a:t>Benefits of Buying Used Car</a:t>
            </a:r>
          </a:p>
          <a:p>
            <a:pPr marL="457200" indent="-457200">
              <a:buFont typeface="Wingdings" panose="05000000000000000000" pitchFamily="2" charset="2"/>
              <a:buChar char="q"/>
            </a:pPr>
            <a:r>
              <a:rPr lang="en-US" sz="2400" b="1" dirty="0">
                <a:latin typeface="Century" panose="02040604050505020304" pitchFamily="18" charset="0"/>
              </a:rPr>
              <a:t>Importance of Used Cars</a:t>
            </a:r>
          </a:p>
          <a:p>
            <a:pPr marL="457200" indent="-457200">
              <a:buFont typeface="Wingdings" panose="05000000000000000000" pitchFamily="2" charset="2"/>
              <a:buChar char="q"/>
            </a:pPr>
            <a:r>
              <a:rPr lang="en-US" sz="2400" b="1" dirty="0">
                <a:latin typeface="Century" panose="02040604050505020304" pitchFamily="18" charset="0"/>
              </a:rPr>
              <a:t>Exploratory Data Analysis Steps</a:t>
            </a:r>
          </a:p>
          <a:p>
            <a:pPr marL="457200" indent="-457200">
              <a:buFont typeface="Wingdings" panose="05000000000000000000" pitchFamily="2" charset="2"/>
              <a:buChar char="q"/>
            </a:pPr>
            <a:r>
              <a:rPr lang="en-US" sz="2400" b="1" dirty="0">
                <a:latin typeface="Century" panose="02040604050505020304" pitchFamily="18" charset="0"/>
              </a:rPr>
              <a:t>Visualizations</a:t>
            </a:r>
          </a:p>
          <a:p>
            <a:pPr marL="457200" indent="-457200">
              <a:buFont typeface="Wingdings" panose="05000000000000000000" pitchFamily="2" charset="2"/>
              <a:buChar char="q"/>
            </a:pPr>
            <a:r>
              <a:rPr lang="en-US" sz="2400" b="1" dirty="0">
                <a:latin typeface="Century" panose="02040604050505020304" pitchFamily="18" charset="0"/>
              </a:rPr>
              <a:t>Model Building</a:t>
            </a:r>
          </a:p>
          <a:p>
            <a:pPr marL="457200" indent="-457200">
              <a:buFont typeface="Wingdings" panose="05000000000000000000" pitchFamily="2" charset="2"/>
              <a:buChar char="q"/>
            </a:pPr>
            <a:r>
              <a:rPr lang="en-US" sz="2400" b="1" dirty="0">
                <a:latin typeface="Century" panose="02040604050505020304" pitchFamily="18" charset="0"/>
              </a:rPr>
              <a:t>Hyper Parameter Tuning and Creating Final Model</a:t>
            </a:r>
          </a:p>
          <a:p>
            <a:pPr marL="457200" indent="-457200">
              <a:buFont typeface="Wingdings" panose="05000000000000000000" pitchFamily="2" charset="2"/>
              <a:buChar char="q"/>
            </a:pPr>
            <a:r>
              <a:rPr lang="en-US" sz="2400" b="1" dirty="0">
                <a:latin typeface="Century" panose="02040604050505020304" pitchFamily="18" charset="0"/>
              </a:rPr>
              <a:t>Saving the model and predicting results</a:t>
            </a:r>
          </a:p>
          <a:p>
            <a:pPr marL="457200" indent="-457200">
              <a:buFont typeface="Wingdings" panose="05000000000000000000" pitchFamily="2" charset="2"/>
              <a:buChar char="q"/>
            </a:pPr>
            <a:r>
              <a:rPr lang="en-US" sz="2400" b="1" dirty="0">
                <a:latin typeface="Century" panose="02040604050505020304" pitchFamily="18" charset="0"/>
              </a:rPr>
              <a:t>Conclusion</a:t>
            </a:r>
            <a:endParaRPr lang="en-IN" sz="2400" b="1" dirty="0">
              <a:latin typeface="Century" panose="02040604050505020304" pitchFamily="18" charset="0"/>
            </a:endParaRPr>
          </a:p>
        </p:txBody>
      </p:sp>
    </p:spTree>
    <p:extLst>
      <p:ext uri="{BB962C8B-B14F-4D97-AF65-F5344CB8AC3E}">
        <p14:creationId xmlns:p14="http://schemas.microsoft.com/office/powerpoint/2010/main" val="234017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9B33-34FE-43F6-951E-121E15A6D6EB}"/>
              </a:ext>
            </a:extLst>
          </p:cNvPr>
          <p:cNvSpPr>
            <a:spLocks noGrp="1"/>
          </p:cNvSpPr>
          <p:nvPr>
            <p:ph type="title"/>
          </p:nvPr>
        </p:nvSpPr>
        <p:spPr>
          <a:xfrm>
            <a:off x="1311388" y="116137"/>
            <a:ext cx="10645588" cy="744070"/>
          </a:xfrm>
        </p:spPr>
        <p:txBody>
          <a:bodyPr>
            <a:noAutofit/>
          </a:bodyPr>
          <a:lstStyle/>
          <a:p>
            <a:r>
              <a:rPr lang="en-US" sz="3600" u="sng" dirty="0">
                <a:solidFill>
                  <a:schemeClr val="tx1"/>
                </a:solidFill>
                <a:latin typeface="Century" panose="02040604050505020304" pitchFamily="18" charset="0"/>
                <a:cs typeface="Arial" panose="020B0604020202020204" pitchFamily="34" charset="0"/>
              </a:rPr>
              <a:t>Identifying the outliers using box plot</a:t>
            </a:r>
            <a:endParaRPr lang="en-IN" sz="3600" dirty="0">
              <a:solidFill>
                <a:schemeClr val="tx1"/>
              </a:solidFill>
              <a:latin typeface="Century" panose="020406040505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99DAC5E3-37CD-4E92-9428-ECB3666C6D27}"/>
              </a:ext>
            </a:extLst>
          </p:cNvPr>
          <p:cNvPicPr>
            <a:picLocks noChangeAspect="1"/>
          </p:cNvPicPr>
          <p:nvPr/>
        </p:nvPicPr>
        <p:blipFill>
          <a:blip r:embed="rId2"/>
          <a:stretch>
            <a:fillRect/>
          </a:stretch>
        </p:blipFill>
        <p:spPr>
          <a:xfrm>
            <a:off x="6634182" y="1036021"/>
            <a:ext cx="5201920" cy="5078313"/>
          </a:xfrm>
          <a:prstGeom prst="rect">
            <a:avLst/>
          </a:prstGeom>
        </p:spPr>
      </p:pic>
      <p:sp>
        <p:nvSpPr>
          <p:cNvPr id="7" name="TextBox 6">
            <a:extLst>
              <a:ext uri="{FF2B5EF4-FFF2-40B4-BE49-F238E27FC236}">
                <a16:creationId xmlns:a16="http://schemas.microsoft.com/office/drawing/2014/main" id="{06BB6396-2241-4912-9861-F27E207DC0FB}"/>
              </a:ext>
            </a:extLst>
          </p:cNvPr>
          <p:cNvSpPr txBox="1"/>
          <p:nvPr/>
        </p:nvSpPr>
        <p:spPr>
          <a:xfrm>
            <a:off x="1491130" y="1036021"/>
            <a:ext cx="4899212" cy="5078313"/>
          </a:xfrm>
          <a:prstGeom prst="rect">
            <a:avLst/>
          </a:prstGeom>
          <a:noFill/>
        </p:spPr>
        <p:txBody>
          <a:bodyPr wrap="square">
            <a:spAutoFit/>
          </a:bodyPr>
          <a:lstStyle/>
          <a:p>
            <a:pPr algn="just"/>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t>
            </a:r>
          </a:p>
          <a:p>
            <a:pPr algn="just"/>
            <a:endParaRPr lang="en-US" dirty="0">
              <a:solidFill>
                <a:srgbClr val="000000"/>
              </a:solidFill>
              <a:latin typeface="Helvetica Neue"/>
            </a:endParaRPr>
          </a:p>
          <a:p>
            <a:pPr algn="just"/>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20319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B72C-729F-42ED-9308-146410AA1E3D}"/>
              </a:ext>
            </a:extLst>
          </p:cNvPr>
          <p:cNvSpPr>
            <a:spLocks noGrp="1"/>
          </p:cNvSpPr>
          <p:nvPr>
            <p:ph type="title"/>
          </p:nvPr>
        </p:nvSpPr>
        <p:spPr>
          <a:xfrm>
            <a:off x="1889760" y="122489"/>
            <a:ext cx="9934686" cy="690311"/>
          </a:xfrm>
        </p:spPr>
        <p:txBody>
          <a:bodyPr>
            <a:noAutofit/>
          </a:bodyPr>
          <a:lstStyle/>
          <a:p>
            <a:r>
              <a:rPr lang="en-US" sz="3600" u="sng" dirty="0">
                <a:solidFill>
                  <a:schemeClr val="tx1"/>
                </a:solidFill>
                <a:latin typeface="Century" panose="02040604050505020304" pitchFamily="18" charset="0"/>
              </a:rPr>
              <a:t>Correlation Between Features and Label</a:t>
            </a:r>
            <a:endParaRPr lang="en-IN" sz="3600" dirty="0">
              <a:solidFill>
                <a:schemeClr val="tx1"/>
              </a:solidFill>
              <a:latin typeface="Century" panose="02040604050505020304" pitchFamily="18" charset="0"/>
            </a:endParaRPr>
          </a:p>
        </p:txBody>
      </p:sp>
      <p:pic>
        <p:nvPicPr>
          <p:cNvPr id="4" name="Picture 3">
            <a:extLst>
              <a:ext uri="{FF2B5EF4-FFF2-40B4-BE49-F238E27FC236}">
                <a16:creationId xmlns:a16="http://schemas.microsoft.com/office/drawing/2014/main" id="{E301B28A-1DFC-4ED4-A628-E1969758DA2A}"/>
              </a:ext>
            </a:extLst>
          </p:cNvPr>
          <p:cNvPicPr>
            <a:picLocks noChangeAspect="1"/>
          </p:cNvPicPr>
          <p:nvPr/>
        </p:nvPicPr>
        <p:blipFill>
          <a:blip r:embed="rId2"/>
          <a:stretch>
            <a:fillRect/>
          </a:stretch>
        </p:blipFill>
        <p:spPr>
          <a:xfrm>
            <a:off x="1747519" y="941295"/>
            <a:ext cx="4805681" cy="2868705"/>
          </a:xfrm>
          <a:prstGeom prst="rect">
            <a:avLst/>
          </a:prstGeom>
        </p:spPr>
      </p:pic>
      <p:pic>
        <p:nvPicPr>
          <p:cNvPr id="6" name="Picture 5">
            <a:extLst>
              <a:ext uri="{FF2B5EF4-FFF2-40B4-BE49-F238E27FC236}">
                <a16:creationId xmlns:a16="http://schemas.microsoft.com/office/drawing/2014/main" id="{28ACF8D0-5130-439C-BD1B-5E7FA7360A4D}"/>
              </a:ext>
            </a:extLst>
          </p:cNvPr>
          <p:cNvPicPr>
            <a:picLocks noChangeAspect="1"/>
          </p:cNvPicPr>
          <p:nvPr/>
        </p:nvPicPr>
        <p:blipFill>
          <a:blip r:embed="rId3"/>
          <a:stretch>
            <a:fillRect/>
          </a:stretch>
        </p:blipFill>
        <p:spPr>
          <a:xfrm>
            <a:off x="6817359" y="941295"/>
            <a:ext cx="4561841" cy="2868705"/>
          </a:xfrm>
          <a:prstGeom prst="rect">
            <a:avLst/>
          </a:prstGeom>
        </p:spPr>
      </p:pic>
      <p:sp>
        <p:nvSpPr>
          <p:cNvPr id="8" name="TextBox 7">
            <a:extLst>
              <a:ext uri="{FF2B5EF4-FFF2-40B4-BE49-F238E27FC236}">
                <a16:creationId xmlns:a16="http://schemas.microsoft.com/office/drawing/2014/main" id="{AAA1DC05-E535-4C49-9997-C70D2B02111E}"/>
              </a:ext>
            </a:extLst>
          </p:cNvPr>
          <p:cNvSpPr txBox="1"/>
          <p:nvPr/>
        </p:nvSpPr>
        <p:spPr>
          <a:xfrm>
            <a:off x="1747519" y="4033625"/>
            <a:ext cx="9631681" cy="2308324"/>
          </a:xfrm>
          <a:prstGeom prst="rect">
            <a:avLst/>
          </a:prstGeom>
          <a:noFill/>
        </p:spPr>
        <p:txBody>
          <a:bodyPr wrap="square">
            <a:spAutoFit/>
          </a:bodyPr>
          <a:lstStyle/>
          <a:p>
            <a:pPr algn="just"/>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algn="just"/>
            <a:endParaRPr lang="en-US" b="0" i="0" dirty="0">
              <a:effectLst/>
              <a:latin typeface="Century" panose="02040604050505020304" pitchFamily="18" charset="0"/>
            </a:endParaRPr>
          </a:p>
          <a:p>
            <a:pPr algn="just"/>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p>
        </p:txBody>
      </p:sp>
    </p:spTree>
    <p:extLst>
      <p:ext uri="{BB962C8B-B14F-4D97-AF65-F5344CB8AC3E}">
        <p14:creationId xmlns:p14="http://schemas.microsoft.com/office/powerpoint/2010/main" val="124054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EDBB-AE91-404D-95D2-1443D72F88B0}"/>
              </a:ext>
            </a:extLst>
          </p:cNvPr>
          <p:cNvSpPr>
            <a:spLocks noGrp="1"/>
          </p:cNvSpPr>
          <p:nvPr>
            <p:ph type="title"/>
          </p:nvPr>
        </p:nvSpPr>
        <p:spPr>
          <a:xfrm>
            <a:off x="2387600" y="0"/>
            <a:ext cx="8869828" cy="806823"/>
          </a:xfrm>
        </p:spPr>
        <p:txBody>
          <a:bodyPr>
            <a:noAutofit/>
          </a:bodyPr>
          <a:lstStyle/>
          <a:p>
            <a:r>
              <a:rPr lang="en-US" sz="3600" u="sng" dirty="0">
                <a:solidFill>
                  <a:schemeClr val="tx1"/>
                </a:solidFill>
                <a:latin typeface="Century" panose="02040604050505020304" pitchFamily="18" charset="0"/>
                <a:cs typeface="Arial" panose="020B0604020202020204" pitchFamily="34" charset="0"/>
              </a:rPr>
              <a:t>Model Building:</a:t>
            </a:r>
            <a:endParaRPr lang="en-IN" sz="3600" dirty="0">
              <a:solidFill>
                <a:schemeClr val="tx1"/>
              </a:solidFill>
              <a:latin typeface="Century" panose="020406040505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B00D4572-FD7C-49E0-96C3-63275063DDB4}"/>
              </a:ext>
            </a:extLst>
          </p:cNvPr>
          <p:cNvSpPr txBox="1"/>
          <p:nvPr/>
        </p:nvSpPr>
        <p:spPr>
          <a:xfrm>
            <a:off x="1584960" y="806823"/>
            <a:ext cx="10311204" cy="4979761"/>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In this problem </a:t>
            </a:r>
            <a:r>
              <a:rPr kumimoji="0" lang="en-IN" sz="1800" b="0" i="0" u="none" strike="noStrike" kern="1200" cap="none" spc="0" normalizeH="0" baseline="0" noProof="0" dirty="0" err="1">
                <a:ln>
                  <a:noFill/>
                </a:ln>
                <a:solidFill>
                  <a:prstClr val="black"/>
                </a:solidFill>
                <a:effectLst/>
                <a:uLnTx/>
                <a:uFillTx/>
                <a:latin typeface="Georgia" panose="02040502050405020303" pitchFamily="18" charset="0"/>
                <a:ea typeface="Calibri" panose="020F0502020204030204" pitchFamily="34" charset="0"/>
                <a:cs typeface="+mn-cs"/>
              </a:rPr>
              <a:t>Car_price</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 is our target variable which is continuous in nature where we  need to predict the price of pre-owned cars. </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Times New Roman" panose="02020603050405020304" pitchFamily="18" charset="0"/>
              </a:rPr>
              <a:t>F</a:t>
            </a:r>
            <a:r>
              <a:rPr kumimoji="0" lang="en-IN" sz="1800" b="0" i="0" u="none" strike="noStrike" kern="1200" cap="none" spc="0" normalizeH="0" baseline="0" noProof="0" dirty="0">
                <a:ln>
                  <a:noFill/>
                </a:ln>
                <a:solidFill>
                  <a:prstClr val="black"/>
                </a:solidFill>
                <a:effectLst/>
                <a:uLnTx/>
                <a:uFillTx/>
                <a:latin typeface="Georgia" panose="02040502050405020303" pitchFamily="18" charset="0"/>
                <a:ea typeface="Calibri" panose="020F0502020204030204" pitchFamily="34" charset="0"/>
                <a:cs typeface="+mn-cs"/>
              </a:rPr>
              <a:t>rom this I can conclude that it is a Regression type problem hence I have used following regression algorithms. </a:t>
            </a:r>
          </a:p>
          <a:p>
            <a:pPr marR="0" lvl="0" algn="just" defTabSz="914400" rtl="0" eaLnBrk="1" fontAlgn="auto" latinLnBrk="0" hangingPunct="1">
              <a:lnSpc>
                <a:spcPct val="107000"/>
              </a:lnSpc>
              <a:spcBef>
                <a:spcPts val="0"/>
              </a:spcBef>
              <a:spcAft>
                <a:spcPts val="800"/>
              </a:spcAft>
              <a:buClrTx/>
              <a:buSzTx/>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After the pre-processing and data cleaning I left with 18 columns including target and with the help of feature importance bar graph I used these independent features for model building and prediction.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Extra Trees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Gradient Boosting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 </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Extreme Gradient Boosting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 (XGB)</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Bagging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Regressor</a:t>
            </a:r>
          </a:p>
          <a:p>
            <a:pPr marL="857250" marR="0" lvl="1" indent="-400050" algn="just" defTabSz="914400" rtl="0" eaLnBrk="1" fontAlgn="auto" latinLnBrk="0" hangingPunct="1">
              <a:lnSpc>
                <a:spcPct val="107000"/>
              </a:lnSpc>
              <a:spcBef>
                <a:spcPts val="0"/>
              </a:spcBef>
              <a:spcAft>
                <a:spcPts val="800"/>
              </a:spcAft>
              <a:buClrTx/>
              <a:buSzTx/>
              <a:buFont typeface="+mj-lt"/>
              <a:buAutoNum type="romanLcPeriod"/>
              <a:tabLst/>
              <a:defRPr/>
            </a:pPr>
            <a:r>
              <a:rPr kumimoji="0" lang="en-IN" sz="1800" b="0"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Kneighbors</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 Regressor</a:t>
            </a: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8BCBCDE-6290-4FA5-958D-4BC741084ED0}"/>
              </a:ext>
            </a:extLst>
          </p:cNvPr>
          <p:cNvSpPr txBox="1"/>
          <p:nvPr/>
        </p:nvSpPr>
        <p:spPr>
          <a:xfrm>
            <a:off x="1788160" y="5575611"/>
            <a:ext cx="1010800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p:txBody>
      </p:sp>
    </p:spTree>
    <p:extLst>
      <p:ext uri="{BB962C8B-B14F-4D97-AF65-F5344CB8AC3E}">
        <p14:creationId xmlns:p14="http://schemas.microsoft.com/office/powerpoint/2010/main" val="405941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1437-458B-410F-B6FA-7101E5B54802}"/>
              </a:ext>
            </a:extLst>
          </p:cNvPr>
          <p:cNvSpPr>
            <a:spLocks noGrp="1"/>
          </p:cNvSpPr>
          <p:nvPr>
            <p:ph type="title"/>
          </p:nvPr>
        </p:nvSpPr>
        <p:spPr>
          <a:xfrm>
            <a:off x="2438400" y="89648"/>
            <a:ext cx="8336280" cy="762000"/>
          </a:xfrm>
        </p:spPr>
        <p:txBody>
          <a:bodyPr>
            <a:noAutofit/>
          </a:bodyPr>
          <a:lstStyle/>
          <a:p>
            <a:r>
              <a:rPr lang="en-IN" sz="3600" u="sng"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1. </a:t>
            </a:r>
            <a:r>
              <a:rPr lang="en-IN" sz="3600" u="sng" dirty="0">
                <a:latin typeface="Century" panose="02040604050505020304" pitchFamily="18" charset="0"/>
                <a:ea typeface="Calibri" panose="020F0502020204030204" pitchFamily="34" charset="0"/>
                <a:cs typeface="Times New Roman" panose="02020603050405020304" pitchFamily="18" charset="0"/>
              </a:rPr>
              <a:t>Random Forest</a:t>
            </a:r>
            <a:r>
              <a:rPr lang="en-IN" sz="3600" u="sng"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Regressor</a:t>
            </a:r>
            <a:endParaRPr lang="en-IN" sz="3600" dirty="0">
              <a:solidFill>
                <a:schemeClr val="tx1"/>
              </a:solidFill>
              <a:latin typeface="Century" panose="02040604050505020304" pitchFamily="18" charset="0"/>
            </a:endParaRPr>
          </a:p>
        </p:txBody>
      </p:sp>
      <p:sp>
        <p:nvSpPr>
          <p:cNvPr id="8" name="TextBox 7">
            <a:extLst>
              <a:ext uri="{FF2B5EF4-FFF2-40B4-BE49-F238E27FC236}">
                <a16:creationId xmlns:a16="http://schemas.microsoft.com/office/drawing/2014/main" id="{943E12A1-48C2-44C6-9628-6FA278883E54}"/>
              </a:ext>
            </a:extLst>
          </p:cNvPr>
          <p:cNvSpPr txBox="1"/>
          <p:nvPr/>
        </p:nvSpPr>
        <p:spPr>
          <a:xfrm>
            <a:off x="1353671" y="2061349"/>
            <a:ext cx="4742329" cy="2735301"/>
          </a:xfrm>
          <a:prstGeom prst="rect">
            <a:avLst/>
          </a:prstGeom>
          <a:noFill/>
        </p:spPr>
        <p:txBody>
          <a:bodyPr wrap="square">
            <a:spAutoFit/>
          </a:bodyPr>
          <a:lstStyle/>
          <a:p>
            <a:pPr marR="0" lvl="0" algn="just" defTabSz="914400" rtl="0" eaLnBrk="1" fontAlgn="auto" latinLnBrk="0" hangingPunct="1">
              <a:lnSpc>
                <a:spcPct val="107000"/>
              </a:lnSpc>
              <a:spcBef>
                <a:spcPts val="0"/>
              </a:spcBef>
              <a:spcAft>
                <a:spcPts val="0"/>
              </a:spcAft>
              <a:buClrTx/>
              <a:buSzTx/>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92.22%.</a:t>
            </a:r>
          </a:p>
          <a:p>
            <a:pPr marR="0" lvl="0" algn="just" defTabSz="914400" rtl="0" eaLnBrk="1" fontAlgn="auto" latinLnBrk="0" hangingPunct="1">
              <a:lnSpc>
                <a:spcPct val="107000"/>
              </a:lnSpc>
              <a:spcBef>
                <a:spcPts val="0"/>
              </a:spcBef>
              <a:spcAft>
                <a:spcPts val="0"/>
              </a:spcAft>
              <a:buClrTx/>
              <a:buSzTx/>
              <a:tabLst/>
              <a:defRPr/>
            </a:pPr>
            <a:endParaRPr kumimoji="0" lang="en-IN" sz="1800" b="0" i="0" u="none" strike="noStrike" kern="1200" cap="none" spc="0" normalizeH="0" baseline="0" noProof="0" dirty="0">
              <a:ln>
                <a:noFill/>
              </a:ln>
              <a:solidFill>
                <a:prstClr val="white"/>
              </a:solidFill>
              <a:effectLst/>
              <a:uLnTx/>
              <a:uFillTx/>
              <a:latin typeface="Century" panose="02040604050505020304" pitchFamily="18" charset="0"/>
              <a:ea typeface="Calibri" panose="020F0502020204030204" pitchFamily="34" charset="0"/>
              <a:cs typeface="Times New Roman" panose="02020603050405020304" pitchFamily="18" charset="0"/>
            </a:endParaRPr>
          </a:p>
          <a:p>
            <a:pPr marR="0" lvl="0" algn="just" defTabSz="914400" rtl="0" eaLnBrk="1" fontAlgn="auto" latinLnBrk="0" hangingPunct="1">
              <a:lnSpc>
                <a:spcPct val="107000"/>
              </a:lnSpc>
              <a:spcBef>
                <a:spcPts val="0"/>
              </a:spcBef>
              <a:spcAft>
                <a:spcPts val="800"/>
              </a:spcAft>
              <a:buClrTx/>
              <a:buSzTx/>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kumimoji="0" lang="en-IN" sz="1800" b="0" i="0" u="none" strike="noStrike" kern="1200" cap="none" spc="0" normalizeH="0" baseline="0" noProof="0" dirty="0">
              <a:ln>
                <a:noFill/>
              </a:ln>
              <a:solidFill>
                <a:prstClr val="white"/>
              </a:solidFill>
              <a:effectLst/>
              <a:uLnTx/>
              <a:uFillTx/>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7EC35F4-8BBB-2D4E-9751-1B1855DEB784}"/>
              </a:ext>
            </a:extLst>
          </p:cNvPr>
          <p:cNvPicPr>
            <a:picLocks noChangeAspect="1"/>
          </p:cNvPicPr>
          <p:nvPr/>
        </p:nvPicPr>
        <p:blipFill>
          <a:blip r:embed="rId2"/>
          <a:stretch>
            <a:fillRect/>
          </a:stretch>
        </p:blipFill>
        <p:spPr>
          <a:xfrm>
            <a:off x="6332090" y="1855372"/>
            <a:ext cx="5054860" cy="3797495"/>
          </a:xfrm>
          <a:prstGeom prst="rect">
            <a:avLst/>
          </a:prstGeom>
        </p:spPr>
      </p:pic>
    </p:spTree>
    <p:extLst>
      <p:ext uri="{BB962C8B-B14F-4D97-AF65-F5344CB8AC3E}">
        <p14:creationId xmlns:p14="http://schemas.microsoft.com/office/powerpoint/2010/main" val="326944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7422-E1E3-4D23-A6BC-0B71853BC45A}"/>
              </a:ext>
            </a:extLst>
          </p:cNvPr>
          <p:cNvSpPr>
            <a:spLocks noGrp="1"/>
          </p:cNvSpPr>
          <p:nvPr>
            <p:ph type="title"/>
          </p:nvPr>
        </p:nvSpPr>
        <p:spPr>
          <a:xfrm>
            <a:off x="3353876" y="453136"/>
            <a:ext cx="5484248" cy="633984"/>
          </a:xfrm>
        </p:spPr>
        <p:txBody>
          <a:bodyPr>
            <a:normAutofit/>
          </a:bodyPr>
          <a:lstStyle/>
          <a:p>
            <a:pPr marL="342900" lvl="0" indent="-342900">
              <a:lnSpc>
                <a:spcPct val="106000"/>
              </a:lnSpc>
              <a:spcAft>
                <a:spcPts val="800"/>
              </a:spcAft>
            </a:pPr>
            <a:r>
              <a:rPr lang="en-IN" sz="3600" u="sng" dirty="0">
                <a:effectLst/>
                <a:latin typeface="Century" panose="02040604050505020304" pitchFamily="18" charset="0"/>
                <a:ea typeface="Calibri" panose="020F0502020204030204" pitchFamily="34" charset="0"/>
                <a:cs typeface="Arial" panose="020B0604020202020204" pitchFamily="34" charset="0"/>
              </a:rPr>
              <a:t>2.XGBRegressor:</a:t>
            </a:r>
            <a:endParaRPr lang="en-IN" sz="3600" u="sng" dirty="0">
              <a:effectLst/>
              <a:latin typeface="Century" panose="02040604050505020304" pitchFamily="18" charset="0"/>
              <a:ea typeface="Calibri" panose="020F0502020204030204" pitchFamily="34" charset="0"/>
              <a:cs typeface="Gautami" panose="020B0502040204020203" pitchFamily="34" charset="0"/>
            </a:endParaRPr>
          </a:p>
        </p:txBody>
      </p:sp>
      <p:sp>
        <p:nvSpPr>
          <p:cNvPr id="5" name="TextBox 4">
            <a:extLst>
              <a:ext uri="{FF2B5EF4-FFF2-40B4-BE49-F238E27FC236}">
                <a16:creationId xmlns:a16="http://schemas.microsoft.com/office/drawing/2014/main" id="{2662D26C-F64F-4F34-B536-51689F0F97B2}"/>
              </a:ext>
            </a:extLst>
          </p:cNvPr>
          <p:cNvSpPr txBox="1"/>
          <p:nvPr/>
        </p:nvSpPr>
        <p:spPr>
          <a:xfrm>
            <a:off x="1956696" y="2147783"/>
            <a:ext cx="4052047" cy="2984663"/>
          </a:xfrm>
          <a:prstGeom prst="rect">
            <a:avLst/>
          </a:prstGeom>
          <a:noFill/>
        </p:spPr>
        <p:txBody>
          <a:bodyPr wrap="square">
            <a:spAutoFit/>
          </a:bodyPr>
          <a:lstStyle/>
          <a:p>
            <a:pPr>
              <a:lnSpc>
                <a:spcPct val="106000"/>
              </a:lnSpc>
            </a:pPr>
            <a:r>
              <a:rPr kumimoji="0" lang="en-IN"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kumimoji="0" lang="en-IN"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XGBRegressor</a:t>
            </a:r>
            <a:r>
              <a:rPr kumimoji="0" lang="en-IN"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 model and checked for its evaluation metrics. The model is giving R2 score as 84.64%.</a:t>
            </a:r>
          </a:p>
          <a:p>
            <a:pPr lvl="0">
              <a:lnSpc>
                <a:spcPct val="106000"/>
              </a:lnSpc>
            </a:pPr>
            <a:endParaRPr lang="en-IN" dirty="0">
              <a:effectLst/>
              <a:latin typeface="Century" panose="02040604050505020304" pitchFamily="18" charset="0"/>
              <a:ea typeface="Calibri" panose="020F0502020204030204" pitchFamily="34" charset="0"/>
              <a:cs typeface="Gautami" panose="020B0502040204020203" pitchFamily="34" charset="0"/>
            </a:endParaRPr>
          </a:p>
          <a:p>
            <a:pPr lvl="0">
              <a:lnSpc>
                <a:spcPct val="106000"/>
              </a:lnSpc>
            </a:pPr>
            <a:r>
              <a:rPr lang="en-IN" dirty="0" err="1">
                <a:effectLst/>
                <a:latin typeface="Century" panose="02040604050505020304" pitchFamily="18" charset="0"/>
                <a:ea typeface="Calibri" panose="020F0502020204030204" pitchFamily="34" charset="0"/>
                <a:cs typeface="Gautami" panose="020B0502040204020203" pitchFamily="34" charset="0"/>
              </a:rPr>
              <a:t>XGBRegressor</a:t>
            </a:r>
            <a:r>
              <a:rPr lang="en-IN" dirty="0">
                <a:effectLst/>
                <a:latin typeface="Century" panose="02040604050505020304" pitchFamily="18" charset="0"/>
                <a:ea typeface="Calibri" panose="020F0502020204030204" pitchFamily="34" charset="0"/>
                <a:cs typeface="Gautami" panose="020B0502040204020203" pitchFamily="34" charset="0"/>
              </a:rPr>
              <a:t> is giving me 84.64% r2_score and the difference between r2_score and cross validation score is 4.76%.</a:t>
            </a:r>
          </a:p>
          <a:p>
            <a:pPr marL="457200">
              <a:lnSpc>
                <a:spcPct val="106000"/>
              </a:lnSpc>
              <a:spcAft>
                <a:spcPts val="800"/>
              </a:spcAft>
            </a:pPr>
            <a:r>
              <a:rPr lang="en-IN" sz="1600" b="1" dirty="0">
                <a:effectLst/>
                <a:latin typeface="Calibri" panose="020F0502020204030204" pitchFamily="34" charset="0"/>
                <a:ea typeface="Calibri" panose="020F0502020204030204" pitchFamily="34" charset="0"/>
                <a:cs typeface="Gautami" panose="020B0502040204020203" pitchFamily="34" charset="0"/>
              </a:rPr>
              <a:t> </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Picture 5">
            <a:extLst>
              <a:ext uri="{FF2B5EF4-FFF2-40B4-BE49-F238E27FC236}">
                <a16:creationId xmlns:a16="http://schemas.microsoft.com/office/drawing/2014/main" id="{5FFB99D2-C679-40AB-8772-1AA0DC58A7D0}"/>
              </a:ext>
            </a:extLst>
          </p:cNvPr>
          <p:cNvPicPr>
            <a:picLocks noChangeAspect="1"/>
          </p:cNvPicPr>
          <p:nvPr/>
        </p:nvPicPr>
        <p:blipFill>
          <a:blip r:embed="rId2"/>
          <a:stretch>
            <a:fillRect/>
          </a:stretch>
        </p:blipFill>
        <p:spPr>
          <a:xfrm>
            <a:off x="6464417" y="1760419"/>
            <a:ext cx="5010407" cy="3759393"/>
          </a:xfrm>
          <a:prstGeom prst="rect">
            <a:avLst/>
          </a:prstGeom>
        </p:spPr>
      </p:pic>
    </p:spTree>
    <p:extLst>
      <p:ext uri="{BB962C8B-B14F-4D97-AF65-F5344CB8AC3E}">
        <p14:creationId xmlns:p14="http://schemas.microsoft.com/office/powerpoint/2010/main" val="402221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4110-EFDF-4461-BF98-8B4305EB90EB}"/>
              </a:ext>
            </a:extLst>
          </p:cNvPr>
          <p:cNvSpPr>
            <a:spLocks noGrp="1"/>
          </p:cNvSpPr>
          <p:nvPr>
            <p:ph type="title"/>
          </p:nvPr>
        </p:nvSpPr>
        <p:spPr>
          <a:xfrm>
            <a:off x="1859280" y="258782"/>
            <a:ext cx="7844118" cy="663387"/>
          </a:xfrm>
        </p:spPr>
        <p:txBody>
          <a:bodyPr>
            <a:normAutofit/>
          </a:bodyPr>
          <a:lstStyle/>
          <a:p>
            <a:r>
              <a:rPr lang="en-US" sz="3600" u="sng" dirty="0">
                <a:effectLst/>
                <a:latin typeface="Century" panose="02040604050505020304" pitchFamily="18" charset="0"/>
                <a:ea typeface="Calibri" panose="020F0502020204030204" pitchFamily="34" charset="0"/>
                <a:cs typeface="Gautami" panose="020B0502040204020203" pitchFamily="34" charset="0"/>
              </a:rPr>
              <a:t>3.GradientBoostingRegressor</a:t>
            </a:r>
            <a:r>
              <a:rPr lang="en-US" sz="3600" b="1" dirty="0">
                <a:effectLst/>
                <a:latin typeface="Century" panose="02040604050505020304" pitchFamily="18" charset="0"/>
                <a:ea typeface="Calibri" panose="020F0502020204030204" pitchFamily="34" charset="0"/>
                <a:cs typeface="Gautami" panose="020B0502040204020203" pitchFamily="34" charset="0"/>
              </a:rPr>
              <a:t>:</a:t>
            </a:r>
            <a:r>
              <a:rPr lang="en-US" sz="3600" dirty="0">
                <a:effectLst/>
                <a:latin typeface="Century" panose="02040604050505020304" pitchFamily="18" charset="0"/>
                <a:ea typeface="Calibri" panose="020F0502020204030204" pitchFamily="34" charset="0"/>
                <a:cs typeface="Gautami" panose="020B0502040204020203" pitchFamily="34" charset="0"/>
              </a:rPr>
              <a:t> </a:t>
            </a:r>
            <a:endParaRPr lang="en-IN" sz="3600" dirty="0">
              <a:latin typeface="Century" panose="02040604050505020304" pitchFamily="18" charset="0"/>
            </a:endParaRPr>
          </a:p>
        </p:txBody>
      </p:sp>
      <p:sp>
        <p:nvSpPr>
          <p:cNvPr id="5" name="TextBox 4">
            <a:extLst>
              <a:ext uri="{FF2B5EF4-FFF2-40B4-BE49-F238E27FC236}">
                <a16:creationId xmlns:a16="http://schemas.microsoft.com/office/drawing/2014/main" id="{671E490B-64D6-4D0C-8C6E-748C319F483D}"/>
              </a:ext>
            </a:extLst>
          </p:cNvPr>
          <p:cNvSpPr txBox="1"/>
          <p:nvPr/>
        </p:nvSpPr>
        <p:spPr>
          <a:xfrm>
            <a:off x="1512793" y="2232065"/>
            <a:ext cx="4583207" cy="2237728"/>
          </a:xfrm>
          <a:prstGeom prst="rect">
            <a:avLst/>
          </a:prstGeom>
          <a:noFill/>
        </p:spPr>
        <p:txBody>
          <a:bodyPr wrap="square">
            <a:spAutoFit/>
          </a:bodyPr>
          <a:lstStyle/>
          <a:p>
            <a:pPr>
              <a:lnSpc>
                <a:spcPct val="106000"/>
              </a:lnSpc>
              <a:spcAft>
                <a:spcPts val="800"/>
              </a:spcAft>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86.56%.</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lvl="0">
              <a:lnSpc>
                <a:spcPct val="106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Gradient Boosting Regressor is giving me 86.56% r2_score and the difference between r2_score and cross validation score is </a:t>
            </a:r>
            <a:r>
              <a:rPr lang="en-IN" dirty="0">
                <a:latin typeface="Calibri" panose="020F0502020204030204" pitchFamily="34" charset="0"/>
                <a:ea typeface="Calibri" panose="020F0502020204030204" pitchFamily="34" charset="0"/>
                <a:cs typeface="Gautami" panose="020B0502040204020203" pitchFamily="34" charset="0"/>
              </a:rPr>
              <a:t>7.19</a:t>
            </a:r>
            <a:r>
              <a:rPr lang="en-IN" sz="1800" dirty="0">
                <a:effectLst/>
                <a:latin typeface="Calibri" panose="020F0502020204030204" pitchFamily="34"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Picture 5">
            <a:extLst>
              <a:ext uri="{FF2B5EF4-FFF2-40B4-BE49-F238E27FC236}">
                <a16:creationId xmlns:a16="http://schemas.microsoft.com/office/drawing/2014/main" id="{222B6DEC-F89D-BAB4-7391-D4F89EDAF930}"/>
              </a:ext>
            </a:extLst>
          </p:cNvPr>
          <p:cNvPicPr>
            <a:picLocks noChangeAspect="1"/>
          </p:cNvPicPr>
          <p:nvPr/>
        </p:nvPicPr>
        <p:blipFill>
          <a:blip r:embed="rId2"/>
          <a:stretch>
            <a:fillRect/>
          </a:stretch>
        </p:blipFill>
        <p:spPr>
          <a:xfrm>
            <a:off x="6181596" y="1904903"/>
            <a:ext cx="5010407" cy="3759393"/>
          </a:xfrm>
          <a:prstGeom prst="rect">
            <a:avLst/>
          </a:prstGeom>
        </p:spPr>
      </p:pic>
    </p:spTree>
    <p:extLst>
      <p:ext uri="{BB962C8B-B14F-4D97-AF65-F5344CB8AC3E}">
        <p14:creationId xmlns:p14="http://schemas.microsoft.com/office/powerpoint/2010/main" val="406827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CD5B-6B37-4910-917B-2020BA65ABBF}"/>
              </a:ext>
            </a:extLst>
          </p:cNvPr>
          <p:cNvSpPr>
            <a:spLocks noGrp="1"/>
          </p:cNvSpPr>
          <p:nvPr>
            <p:ph type="title"/>
          </p:nvPr>
        </p:nvSpPr>
        <p:spPr>
          <a:xfrm>
            <a:off x="2193962" y="111162"/>
            <a:ext cx="7637930" cy="837665"/>
          </a:xfrm>
        </p:spPr>
        <p:txBody>
          <a:bodyPr>
            <a:normAutofit/>
          </a:bodyPr>
          <a:lstStyle/>
          <a:p>
            <a:r>
              <a:rPr lang="en-IN" sz="3600" u="sng" dirty="0">
                <a:effectLst/>
                <a:latin typeface="Century" panose="02040604050505020304" pitchFamily="18" charset="0"/>
                <a:ea typeface="Calibri" panose="020F0502020204030204" pitchFamily="34" charset="0"/>
                <a:cs typeface="Gautami" panose="020B0502040204020203" pitchFamily="34" charset="0"/>
              </a:rPr>
              <a:t>4.DecisionTreeRegressor</a:t>
            </a:r>
            <a:r>
              <a:rPr lang="en-IN" sz="3600" b="1" u="sng" dirty="0">
                <a:latin typeface="Century" panose="02040604050505020304" pitchFamily="18" charset="0"/>
                <a:ea typeface="Calibri" panose="020F0502020204030204" pitchFamily="34" charset="0"/>
                <a:cs typeface="Gautami" panose="020B0502040204020203" pitchFamily="34" charset="0"/>
              </a:rPr>
              <a:t>:</a:t>
            </a:r>
            <a:endParaRPr lang="en-IN" sz="3600" dirty="0">
              <a:latin typeface="Century" panose="02040604050505020304" pitchFamily="18" charset="0"/>
            </a:endParaRPr>
          </a:p>
        </p:txBody>
      </p:sp>
      <p:sp>
        <p:nvSpPr>
          <p:cNvPr id="5" name="TextBox 4">
            <a:extLst>
              <a:ext uri="{FF2B5EF4-FFF2-40B4-BE49-F238E27FC236}">
                <a16:creationId xmlns:a16="http://schemas.microsoft.com/office/drawing/2014/main" id="{7600ABC0-01F7-4CE7-8B19-0474563D7851}"/>
              </a:ext>
            </a:extLst>
          </p:cNvPr>
          <p:cNvSpPr txBox="1"/>
          <p:nvPr/>
        </p:nvSpPr>
        <p:spPr>
          <a:xfrm>
            <a:off x="1700903" y="2228987"/>
            <a:ext cx="4486537" cy="2791020"/>
          </a:xfrm>
          <a:prstGeom prst="rect">
            <a:avLst/>
          </a:prstGeom>
          <a:noFill/>
        </p:spPr>
        <p:txBody>
          <a:bodyPr wrap="square">
            <a:spAutoFit/>
          </a:bodyPr>
          <a:lstStyle/>
          <a:p>
            <a:pPr>
              <a:lnSpc>
                <a:spcPct val="106000"/>
              </a:lnSpc>
              <a:spcAft>
                <a:spcPts val="800"/>
              </a:spcAft>
            </a:pP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lang="en-IN" sz="2000" dirty="0">
                <a:effectLst/>
                <a:latin typeface="Calibri" panose="020F0502020204030204" pitchFamily="34" charset="0"/>
                <a:ea typeface="Calibri" panose="020F0502020204030204" pitchFamily="34" charset="0"/>
                <a:cs typeface="Gautami" panose="020B0502040204020203" pitchFamily="34" charset="0"/>
              </a:rPr>
              <a:t>Decision Tree </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Regressor model and checked for its evaluation metrics. The model is giving R2 score as </a:t>
            </a:r>
            <a:r>
              <a:rPr lang="en-IN" sz="20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26.88</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Gautami" panose="020B0502040204020203" pitchFamily="34" charset="0"/>
            </a:endParaRPr>
          </a:p>
          <a:p>
            <a:pPr lvl="0">
              <a:lnSpc>
                <a:spcPct val="106000"/>
              </a:lnSpc>
              <a:spcAft>
                <a:spcPts val="800"/>
              </a:spcAft>
            </a:pPr>
            <a:r>
              <a:rPr lang="en-IN" sz="2000" dirty="0">
                <a:effectLst/>
                <a:latin typeface="Calibri" panose="020F0502020204030204" pitchFamily="34" charset="0"/>
                <a:ea typeface="Calibri" panose="020F0502020204030204" pitchFamily="34" charset="0"/>
                <a:cs typeface="Gautami" panose="020B0502040204020203" pitchFamily="34" charset="0"/>
              </a:rPr>
              <a:t>Decision Tree Regressor is giving me </a:t>
            </a:r>
            <a:r>
              <a:rPr lang="en-IN" sz="2000" dirty="0">
                <a:latin typeface="Calibri" panose="020F0502020204030204" pitchFamily="34" charset="0"/>
                <a:ea typeface="Calibri" panose="020F0502020204030204" pitchFamily="34" charset="0"/>
                <a:cs typeface="Gautami" panose="020B0502040204020203" pitchFamily="34" charset="0"/>
              </a:rPr>
              <a:t>26.88</a:t>
            </a:r>
            <a:r>
              <a:rPr lang="en-IN" sz="2000" dirty="0">
                <a:effectLst/>
                <a:latin typeface="Calibri" panose="020F0502020204030204" pitchFamily="34" charset="0"/>
                <a:ea typeface="Calibri" panose="020F0502020204030204" pitchFamily="34" charset="0"/>
                <a:cs typeface="Gautami" panose="020B0502040204020203" pitchFamily="34" charset="0"/>
              </a:rPr>
              <a:t>% r2_score and the difference between r2_score and cross validation score is -34.42%.</a:t>
            </a:r>
          </a:p>
        </p:txBody>
      </p:sp>
      <p:pic>
        <p:nvPicPr>
          <p:cNvPr id="6" name="Picture 5">
            <a:extLst>
              <a:ext uri="{FF2B5EF4-FFF2-40B4-BE49-F238E27FC236}">
                <a16:creationId xmlns:a16="http://schemas.microsoft.com/office/drawing/2014/main" id="{E66DE5E6-F098-838C-4C9F-A46559333D42}"/>
              </a:ext>
            </a:extLst>
          </p:cNvPr>
          <p:cNvPicPr>
            <a:picLocks noChangeAspect="1"/>
          </p:cNvPicPr>
          <p:nvPr/>
        </p:nvPicPr>
        <p:blipFill>
          <a:blip r:embed="rId2"/>
          <a:stretch>
            <a:fillRect/>
          </a:stretch>
        </p:blipFill>
        <p:spPr>
          <a:xfrm>
            <a:off x="6402688" y="1839415"/>
            <a:ext cx="5092962" cy="3753043"/>
          </a:xfrm>
          <a:prstGeom prst="rect">
            <a:avLst/>
          </a:prstGeom>
        </p:spPr>
      </p:pic>
    </p:spTree>
    <p:extLst>
      <p:ext uri="{BB962C8B-B14F-4D97-AF65-F5344CB8AC3E}">
        <p14:creationId xmlns:p14="http://schemas.microsoft.com/office/powerpoint/2010/main" val="22034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B7CC-4357-40B6-A2BA-84B920BE8C59}"/>
              </a:ext>
            </a:extLst>
          </p:cNvPr>
          <p:cNvSpPr>
            <a:spLocks noGrp="1"/>
          </p:cNvSpPr>
          <p:nvPr>
            <p:ph type="title"/>
          </p:nvPr>
        </p:nvSpPr>
        <p:spPr>
          <a:xfrm>
            <a:off x="2357119" y="62754"/>
            <a:ext cx="8387081" cy="986118"/>
          </a:xfrm>
        </p:spPr>
        <p:txBody>
          <a:bodyPr>
            <a:normAutofit/>
          </a:bodyPr>
          <a:lstStyle/>
          <a:p>
            <a:r>
              <a:rPr lang="en-US" sz="3600" u="sng" dirty="0">
                <a:effectLst/>
                <a:latin typeface="Century" panose="02040604050505020304" pitchFamily="18" charset="0"/>
                <a:ea typeface="Calibri" panose="020F0502020204030204" pitchFamily="34" charset="0"/>
                <a:cs typeface="Gautami" panose="020B0502040204020203" pitchFamily="34" charset="0"/>
              </a:rPr>
              <a:t>5.BaggingRegressor</a:t>
            </a:r>
            <a:r>
              <a:rPr lang="en-US" sz="3600" b="1" dirty="0">
                <a:effectLst/>
                <a:latin typeface="Century" panose="02040604050505020304" pitchFamily="18" charset="0"/>
                <a:ea typeface="Calibri" panose="020F0502020204030204" pitchFamily="34" charset="0"/>
                <a:cs typeface="Gautami" panose="020B0502040204020203" pitchFamily="34" charset="0"/>
              </a:rPr>
              <a:t>:</a:t>
            </a:r>
            <a:endParaRPr lang="en-IN" sz="3600" dirty="0">
              <a:latin typeface="Century" panose="02040604050505020304" pitchFamily="18" charset="0"/>
            </a:endParaRPr>
          </a:p>
        </p:txBody>
      </p:sp>
      <p:sp>
        <p:nvSpPr>
          <p:cNvPr id="7" name="TextBox 6">
            <a:extLst>
              <a:ext uri="{FF2B5EF4-FFF2-40B4-BE49-F238E27FC236}">
                <a16:creationId xmlns:a16="http://schemas.microsoft.com/office/drawing/2014/main" id="{ACE9CF55-DAA2-4E4B-934E-503FF7880D83}"/>
              </a:ext>
            </a:extLst>
          </p:cNvPr>
          <p:cNvSpPr txBox="1"/>
          <p:nvPr/>
        </p:nvSpPr>
        <p:spPr>
          <a:xfrm>
            <a:off x="1998124" y="2038651"/>
            <a:ext cx="4252259" cy="3207417"/>
          </a:xfrm>
          <a:prstGeom prst="rect">
            <a:avLst/>
          </a:prstGeom>
          <a:noFill/>
        </p:spPr>
        <p:txBody>
          <a:bodyPr wrap="square">
            <a:spAutoFit/>
          </a:bodyPr>
          <a:lstStyle/>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Created </a:t>
            </a:r>
            <a:r>
              <a:rPr lang="en-IN" sz="2000" dirty="0">
                <a:effectLst/>
                <a:latin typeface="Century" panose="02040604050505020304" pitchFamily="18" charset="0"/>
                <a:ea typeface="Calibri" panose="020F0502020204030204" pitchFamily="34" charset="0"/>
                <a:cs typeface="Gautami" panose="020B0502040204020203" pitchFamily="34" charset="0"/>
              </a:rPr>
              <a:t>Bagging</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Regressor model and checked for its evaluation metrics. The model is giving R2 score as </a:t>
            </a:r>
            <a:r>
              <a:rPr lang="en-IN" sz="20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89.91</a:t>
            </a:r>
            <a:r>
              <a:rPr kumimoji="0" lang="en-IN" sz="20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a:t>
            </a:r>
          </a:p>
          <a:p>
            <a:pPr marL="0" marR="0" lvl="0" indent="0" algn="l" defTabSz="457200" rtl="0" eaLnBrk="1" fontAlgn="auto" latinLnBrk="0" hangingPunct="1">
              <a:lnSpc>
                <a:spcPct val="106000"/>
              </a:lnSpc>
              <a:spcBef>
                <a:spcPts val="0"/>
              </a:spcBef>
              <a:spcAft>
                <a:spcPts val="800"/>
              </a:spcAft>
              <a:buClrTx/>
              <a:buSzTx/>
              <a:buFontTx/>
              <a:buNone/>
              <a:tabLst/>
              <a:defRPr/>
            </a:pPr>
            <a:endParaRPr lang="en-IN" sz="2000" dirty="0">
              <a:solidFill>
                <a:srgbClr val="000000"/>
              </a:solidFill>
              <a:latin typeface="Century" panose="02040604050505020304" pitchFamily="18" charset="0"/>
              <a:ea typeface="Times New Roman" panose="02020603050405020304" pitchFamily="18" charset="0"/>
              <a:cs typeface="Calibri" panose="020F0502020204030204" pitchFamily="34" charset="0"/>
            </a:endParaRPr>
          </a:p>
          <a:p>
            <a:pPr>
              <a:lnSpc>
                <a:spcPct val="106000"/>
              </a:lnSpc>
              <a:spcAft>
                <a:spcPts val="800"/>
              </a:spcAft>
              <a:defRPr/>
            </a:pPr>
            <a:r>
              <a:rPr lang="en-IN" sz="2000" dirty="0" err="1">
                <a:effectLst/>
                <a:latin typeface="Century" panose="02040604050505020304" pitchFamily="18" charset="0"/>
                <a:ea typeface="Calibri" panose="020F0502020204030204" pitchFamily="34" charset="0"/>
                <a:cs typeface="Gautami" panose="020B0502040204020203" pitchFamily="34" charset="0"/>
              </a:rPr>
              <a:t>BaggingRegressor</a:t>
            </a:r>
            <a:r>
              <a:rPr lang="en-IN" sz="2000" dirty="0">
                <a:effectLst/>
                <a:latin typeface="Century" panose="02040604050505020304" pitchFamily="18" charset="0"/>
                <a:ea typeface="Calibri" panose="020F0502020204030204" pitchFamily="34" charset="0"/>
                <a:cs typeface="Gautami" panose="020B0502040204020203" pitchFamily="34" charset="0"/>
              </a:rPr>
              <a:t> is giving me 89.91% r2_score and the difference between r2_score and cross validation score is 12.60%.</a:t>
            </a:r>
          </a:p>
        </p:txBody>
      </p:sp>
      <p:pic>
        <p:nvPicPr>
          <p:cNvPr id="5" name="Picture 4">
            <a:extLst>
              <a:ext uri="{FF2B5EF4-FFF2-40B4-BE49-F238E27FC236}">
                <a16:creationId xmlns:a16="http://schemas.microsoft.com/office/drawing/2014/main" id="{FDF4BB35-ED1F-694F-3D87-107E0E027A96}"/>
              </a:ext>
            </a:extLst>
          </p:cNvPr>
          <p:cNvPicPr>
            <a:picLocks noChangeAspect="1"/>
          </p:cNvPicPr>
          <p:nvPr/>
        </p:nvPicPr>
        <p:blipFill>
          <a:blip r:embed="rId2"/>
          <a:stretch>
            <a:fillRect/>
          </a:stretch>
        </p:blipFill>
        <p:spPr>
          <a:xfrm>
            <a:off x="6347331" y="1778539"/>
            <a:ext cx="5004057" cy="3727642"/>
          </a:xfrm>
          <a:prstGeom prst="rect">
            <a:avLst/>
          </a:prstGeom>
        </p:spPr>
      </p:pic>
    </p:spTree>
    <p:extLst>
      <p:ext uri="{BB962C8B-B14F-4D97-AF65-F5344CB8AC3E}">
        <p14:creationId xmlns:p14="http://schemas.microsoft.com/office/powerpoint/2010/main" val="298096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70ED-E4A6-4530-BF0C-6BFB279745C1}"/>
              </a:ext>
            </a:extLst>
          </p:cNvPr>
          <p:cNvSpPr>
            <a:spLocks noGrp="1"/>
          </p:cNvSpPr>
          <p:nvPr>
            <p:ph type="title"/>
          </p:nvPr>
        </p:nvSpPr>
        <p:spPr>
          <a:xfrm>
            <a:off x="2245360" y="62753"/>
            <a:ext cx="8498840" cy="744071"/>
          </a:xfrm>
        </p:spPr>
        <p:txBody>
          <a:bodyPr>
            <a:noAutofit/>
          </a:bodyPr>
          <a:lstStyle/>
          <a:p>
            <a:r>
              <a:rPr lang="en-US" sz="3600" u="sng" dirty="0">
                <a:solidFill>
                  <a:schemeClr val="tx1"/>
                </a:solidFill>
                <a:latin typeface="Century" panose="02040604050505020304" pitchFamily="18" charset="0"/>
                <a:cs typeface="Arial" panose="020B0604020202020204" pitchFamily="34" charset="0"/>
              </a:rPr>
              <a:t>Hyperparameter Tuning:</a:t>
            </a:r>
            <a:endParaRPr lang="en-IN" sz="3600" dirty="0">
              <a:solidFill>
                <a:schemeClr val="tx1"/>
              </a:solidFill>
              <a:latin typeface="Century" panose="02040604050505020304" pitchFamily="18" charset="0"/>
              <a:cs typeface="Arial" panose="020B0604020202020204" pitchFamily="34" charset="0"/>
            </a:endParaRPr>
          </a:p>
        </p:txBody>
      </p:sp>
      <p:sp>
        <p:nvSpPr>
          <p:cNvPr id="10" name="TextBox 9">
            <a:extLst>
              <a:ext uri="{FF2B5EF4-FFF2-40B4-BE49-F238E27FC236}">
                <a16:creationId xmlns:a16="http://schemas.microsoft.com/office/drawing/2014/main" id="{94AFD8FD-8EA3-4C9D-B1B0-546B81C1E390}"/>
              </a:ext>
            </a:extLst>
          </p:cNvPr>
          <p:cNvSpPr txBox="1"/>
          <p:nvPr/>
        </p:nvSpPr>
        <p:spPr>
          <a:xfrm>
            <a:off x="1544320" y="2432425"/>
            <a:ext cx="3881120" cy="1754326"/>
          </a:xfrm>
          <a:prstGeom prst="rect">
            <a:avLst/>
          </a:prstGeom>
          <a:noFill/>
        </p:spPr>
        <p:txBody>
          <a:bodyPr wrap="square">
            <a:spAutoFit/>
          </a:bodyPr>
          <a:lstStyle/>
          <a:p>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I have used </a:t>
            </a:r>
            <a:r>
              <a:rPr kumimoji="0" lang="en-IN" sz="1800" b="0" i="0" u="none" strike="noStrike" kern="1200" cap="none" spc="0" normalizeH="0" baseline="0" noProof="0" dirty="0" err="1">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GridSearchCV</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 to get the best parameters of Extreme Gradient Boosting Regressor (XGB Regressor). And used all the obtained best parameters to create the accuracy of final model.</a:t>
            </a:r>
            <a:endParaRPr lang="en-IN" dirty="0"/>
          </a:p>
        </p:txBody>
      </p:sp>
      <p:pic>
        <p:nvPicPr>
          <p:cNvPr id="4" name="Picture 3">
            <a:extLst>
              <a:ext uri="{FF2B5EF4-FFF2-40B4-BE49-F238E27FC236}">
                <a16:creationId xmlns:a16="http://schemas.microsoft.com/office/drawing/2014/main" id="{B30B687B-158D-6EEF-7EE6-B462142C7A31}"/>
              </a:ext>
            </a:extLst>
          </p:cNvPr>
          <p:cNvPicPr>
            <a:picLocks noChangeAspect="1"/>
          </p:cNvPicPr>
          <p:nvPr/>
        </p:nvPicPr>
        <p:blipFill>
          <a:blip r:embed="rId2"/>
          <a:stretch>
            <a:fillRect/>
          </a:stretch>
        </p:blipFill>
        <p:spPr>
          <a:xfrm>
            <a:off x="5721092" y="832225"/>
            <a:ext cx="6008628" cy="2723776"/>
          </a:xfrm>
          <a:prstGeom prst="rect">
            <a:avLst/>
          </a:prstGeom>
        </p:spPr>
      </p:pic>
      <p:pic>
        <p:nvPicPr>
          <p:cNvPr id="7" name="Picture 6">
            <a:extLst>
              <a:ext uri="{FF2B5EF4-FFF2-40B4-BE49-F238E27FC236}">
                <a16:creationId xmlns:a16="http://schemas.microsoft.com/office/drawing/2014/main" id="{410FBFFA-CFB4-DFA8-A520-241F81585F45}"/>
              </a:ext>
            </a:extLst>
          </p:cNvPr>
          <p:cNvPicPr>
            <a:picLocks noChangeAspect="1"/>
          </p:cNvPicPr>
          <p:nvPr/>
        </p:nvPicPr>
        <p:blipFill>
          <a:blip r:embed="rId3"/>
          <a:stretch>
            <a:fillRect/>
          </a:stretch>
        </p:blipFill>
        <p:spPr>
          <a:xfrm>
            <a:off x="5721092" y="3550026"/>
            <a:ext cx="6008628" cy="3144520"/>
          </a:xfrm>
          <a:prstGeom prst="rect">
            <a:avLst/>
          </a:prstGeom>
        </p:spPr>
      </p:pic>
    </p:spTree>
    <p:extLst>
      <p:ext uri="{BB962C8B-B14F-4D97-AF65-F5344CB8AC3E}">
        <p14:creationId xmlns:p14="http://schemas.microsoft.com/office/powerpoint/2010/main" val="385072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AD9F-F2DA-403B-B25B-016A7FC1AE50}"/>
              </a:ext>
            </a:extLst>
          </p:cNvPr>
          <p:cNvSpPr>
            <a:spLocks noGrp="1"/>
          </p:cNvSpPr>
          <p:nvPr>
            <p:ph type="title"/>
          </p:nvPr>
        </p:nvSpPr>
        <p:spPr>
          <a:xfrm>
            <a:off x="1605280" y="143435"/>
            <a:ext cx="10586720" cy="1039906"/>
          </a:xfrm>
        </p:spPr>
        <p:txBody>
          <a:bodyPr>
            <a:noAutofit/>
          </a:bodyPr>
          <a:lstStyle/>
          <a:p>
            <a:r>
              <a:rPr lang="en-US" sz="3600" u="sng" dirty="0">
                <a:solidFill>
                  <a:schemeClr val="tx1"/>
                </a:solidFill>
                <a:latin typeface="Century" panose="02040604050505020304" pitchFamily="18" charset="0"/>
              </a:rPr>
              <a:t>Saving The Final Model And Predictions From Saved Model</a:t>
            </a:r>
            <a:endParaRPr lang="en-IN" sz="3600" dirty="0">
              <a:solidFill>
                <a:schemeClr val="tx1"/>
              </a:solidFill>
              <a:latin typeface="Century" panose="02040604050505020304" pitchFamily="18" charset="0"/>
            </a:endParaRPr>
          </a:p>
        </p:txBody>
      </p:sp>
      <p:sp>
        <p:nvSpPr>
          <p:cNvPr id="8" name="TextBox 7">
            <a:extLst>
              <a:ext uri="{FF2B5EF4-FFF2-40B4-BE49-F238E27FC236}">
                <a16:creationId xmlns:a16="http://schemas.microsoft.com/office/drawing/2014/main" id="{A216C6E6-5321-4F74-8091-5AA445FA5FA9}"/>
              </a:ext>
            </a:extLst>
          </p:cNvPr>
          <p:cNvSpPr txBox="1"/>
          <p:nvPr/>
        </p:nvSpPr>
        <p:spPr>
          <a:xfrm>
            <a:off x="1533102" y="2006802"/>
            <a:ext cx="4545106" cy="286232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Using regression model, we have got the predicted sale price of the cars. From the predictions we can notice both actual values and predicted values are almost same.</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The graph shows how our final model is mapping. The plot gives the linear relation between predicted and actual price of the used cars. </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endParaRPr>
          </a:p>
        </p:txBody>
      </p:sp>
      <p:pic>
        <p:nvPicPr>
          <p:cNvPr id="5" name="Picture 4">
            <a:extLst>
              <a:ext uri="{FF2B5EF4-FFF2-40B4-BE49-F238E27FC236}">
                <a16:creationId xmlns:a16="http://schemas.microsoft.com/office/drawing/2014/main" id="{5B8646DF-EE68-E49D-FDBE-D7BABD457D4F}"/>
              </a:ext>
            </a:extLst>
          </p:cNvPr>
          <p:cNvPicPr>
            <a:picLocks noChangeAspect="1"/>
          </p:cNvPicPr>
          <p:nvPr/>
        </p:nvPicPr>
        <p:blipFill>
          <a:blip r:embed="rId2"/>
          <a:stretch>
            <a:fillRect/>
          </a:stretch>
        </p:blipFill>
        <p:spPr>
          <a:xfrm>
            <a:off x="6738608" y="1408063"/>
            <a:ext cx="4792992" cy="2217854"/>
          </a:xfrm>
          <a:prstGeom prst="rect">
            <a:avLst/>
          </a:prstGeom>
        </p:spPr>
      </p:pic>
      <p:pic>
        <p:nvPicPr>
          <p:cNvPr id="9" name="Picture 8">
            <a:extLst>
              <a:ext uri="{FF2B5EF4-FFF2-40B4-BE49-F238E27FC236}">
                <a16:creationId xmlns:a16="http://schemas.microsoft.com/office/drawing/2014/main" id="{BA7CE7BA-0493-02BB-60CC-23D175205A57}"/>
              </a:ext>
            </a:extLst>
          </p:cNvPr>
          <p:cNvPicPr>
            <a:picLocks noChangeAspect="1"/>
          </p:cNvPicPr>
          <p:nvPr/>
        </p:nvPicPr>
        <p:blipFill>
          <a:blip r:embed="rId3"/>
          <a:stretch>
            <a:fillRect/>
          </a:stretch>
        </p:blipFill>
        <p:spPr>
          <a:xfrm>
            <a:off x="6738608" y="3850640"/>
            <a:ext cx="4792992" cy="2763325"/>
          </a:xfrm>
          <a:prstGeom prst="rect">
            <a:avLst/>
          </a:prstGeom>
        </p:spPr>
      </p:pic>
    </p:spTree>
    <p:extLst>
      <p:ext uri="{BB962C8B-B14F-4D97-AF65-F5344CB8AC3E}">
        <p14:creationId xmlns:p14="http://schemas.microsoft.com/office/powerpoint/2010/main" val="245200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1E9A-B00A-48B7-8B72-851B4A2AD0F3}"/>
              </a:ext>
            </a:extLst>
          </p:cNvPr>
          <p:cNvSpPr>
            <a:spLocks noGrp="1"/>
          </p:cNvSpPr>
          <p:nvPr>
            <p:ph type="title"/>
          </p:nvPr>
        </p:nvSpPr>
        <p:spPr>
          <a:xfrm>
            <a:off x="1024128" y="313766"/>
            <a:ext cx="9720072" cy="914400"/>
          </a:xfrm>
        </p:spPr>
        <p:txBody>
          <a:bodyPr>
            <a:normAutofit fontScale="90000"/>
          </a:bodyPr>
          <a:lstStyle/>
          <a:p>
            <a:pPr algn="r"/>
            <a:r>
              <a:rPr lang="en-IN" sz="5400" b="1" u="sng" dirty="0">
                <a:effectLst/>
                <a:latin typeface="Century" panose="02040604050505020304" pitchFamily="18" charset="0"/>
                <a:ea typeface="Calibri" panose="020F0502020204030204" pitchFamily="34" charset="0"/>
                <a:cs typeface="Times New Roman" panose="02020603050405020304" pitchFamily="18" charset="0"/>
              </a:rPr>
              <a:t>INTRODUCTION</a:t>
            </a:r>
            <a:br>
              <a:rPr lang="en-IN" sz="5400" u="sng" dirty="0">
                <a:solidFill>
                  <a:schemeClr val="accent6">
                    <a:lumMod val="75000"/>
                  </a:schemeClr>
                </a:solidFill>
                <a:latin typeface="Bookman Old Style" panose="02050604050505020204" pitchFamily="18" charset="0"/>
              </a:rPr>
            </a:br>
            <a:endParaRPr lang="en-IN" dirty="0"/>
          </a:p>
        </p:txBody>
      </p:sp>
      <p:sp>
        <p:nvSpPr>
          <p:cNvPr id="4" name="TextBox 3">
            <a:extLst>
              <a:ext uri="{FF2B5EF4-FFF2-40B4-BE49-F238E27FC236}">
                <a16:creationId xmlns:a16="http://schemas.microsoft.com/office/drawing/2014/main" id="{492CCADF-2F1A-4D52-BADE-5D51B9F18610}"/>
              </a:ext>
            </a:extLst>
          </p:cNvPr>
          <p:cNvSpPr txBox="1"/>
          <p:nvPr/>
        </p:nvSpPr>
        <p:spPr>
          <a:xfrm>
            <a:off x="1447800" y="1139713"/>
            <a:ext cx="10337800" cy="5120954"/>
          </a:xfrm>
          <a:prstGeom prst="rect">
            <a:avLst/>
          </a:prstGeom>
          <a:noFill/>
        </p:spPr>
        <p:txBody>
          <a:bodyPr wrap="square">
            <a:spAutoFit/>
          </a:bodyPr>
          <a:lstStyle/>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Predicting the price of used cars is an important and interesting problem. </a:t>
            </a:r>
            <a:r>
              <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kumimoji="0" lang="en-IN" sz="16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197574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CD98-DBD5-4E00-B15A-AB9AF222CC34}"/>
              </a:ext>
            </a:extLst>
          </p:cNvPr>
          <p:cNvSpPr>
            <a:spLocks noGrp="1"/>
          </p:cNvSpPr>
          <p:nvPr>
            <p:ph type="title"/>
          </p:nvPr>
        </p:nvSpPr>
        <p:spPr>
          <a:xfrm>
            <a:off x="2052320" y="111761"/>
            <a:ext cx="8691880" cy="533700"/>
          </a:xfrm>
        </p:spPr>
        <p:txBody>
          <a:bodyPr>
            <a:noAutofit/>
          </a:bodyPr>
          <a:lstStyle/>
          <a:p>
            <a:r>
              <a:rPr lang="en-US" sz="3600" u="sng" dirty="0">
                <a:solidFill>
                  <a:schemeClr val="tx1"/>
                </a:solidFill>
                <a:latin typeface="Century" panose="02040604050505020304" pitchFamily="18" charset="0"/>
              </a:rPr>
              <a:t>Conclusion:</a:t>
            </a:r>
            <a:endParaRPr lang="en-IN" sz="3600" dirty="0">
              <a:solidFill>
                <a:schemeClr val="tx1"/>
              </a:solidFill>
              <a:latin typeface="Century" panose="02040604050505020304" pitchFamily="18" charset="0"/>
            </a:endParaRPr>
          </a:p>
        </p:txBody>
      </p:sp>
      <p:sp>
        <p:nvSpPr>
          <p:cNvPr id="4" name="TextBox 3">
            <a:extLst>
              <a:ext uri="{FF2B5EF4-FFF2-40B4-BE49-F238E27FC236}">
                <a16:creationId xmlns:a16="http://schemas.microsoft.com/office/drawing/2014/main" id="{94335616-C826-43A5-88FB-6319193FCAE5}"/>
              </a:ext>
            </a:extLst>
          </p:cNvPr>
          <p:cNvSpPr txBox="1"/>
          <p:nvPr/>
        </p:nvSpPr>
        <p:spPr>
          <a:xfrm>
            <a:off x="1447800" y="779813"/>
            <a:ext cx="10419080" cy="5298374"/>
          </a:xfrm>
          <a:prstGeom prst="rect">
            <a:avLst/>
          </a:prstGeom>
          <a:noFill/>
        </p:spPr>
        <p:txBody>
          <a:bodyPr wrap="square">
            <a:spAutoFit/>
          </a:bodyPr>
          <a:lstStyle/>
          <a:p>
            <a:pPr marL="342900" lvl="0" indent="-342900" algn="just">
              <a:lnSpc>
                <a:spcPct val="106000"/>
              </a:lnSpc>
              <a:buFont typeface="Arial" panose="020B0604020202020204" pitchFamily="34" charset="0"/>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was very challenging to handle it had 17 features with 5655 samples.</a:t>
            </a:r>
            <a:endParaRPr lang="en-IN" sz="20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06000"/>
              </a:lnSpc>
              <a:buFont typeface="Arial" panose="020B0604020202020204" pitchFamily="34" charset="0"/>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Firstly, the datasets were having null values, so I have used imputation method to replace the nan values.</a:t>
            </a:r>
            <a:endParaRPr lang="en-IN" sz="20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06000"/>
              </a:lnSpc>
              <a:buFont typeface="Arial" panose="020B0604020202020204" pitchFamily="34" charset="0"/>
              <a:buChar char="•"/>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roper plotting for proper type of features will help us to get better insight on the data. I found both numerical columns and categorical columns in the dataset so I have chosen reg plot, strip plot and bar plot to see the relation between target and features. I notice a huge amount of outliers and skewness in the data so we have choose proper methods to deal with the outliers and skewness. </a:t>
            </a:r>
          </a:p>
          <a:p>
            <a:pPr marL="342900" lvl="0" indent="-342900" algn="just">
              <a:lnSpc>
                <a:spcPct val="106000"/>
              </a:lnSpc>
              <a:buFont typeface="Arial" panose="020B0604020202020204" pitchFamily="34" charset="0"/>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Then scaling dataset has a good impact like it will help the model not to get biased. Since we have removed outliers and skewness from the dataset so we have to choose Standardisation.</a:t>
            </a:r>
            <a:endParaRPr lang="en-IN" sz="20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06000"/>
              </a:lnSpc>
              <a:buFont typeface="Arial" panose="020B0604020202020204" pitchFamily="34" charset="0"/>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had to use multiple metrics like MSE, MAE, RMSE and r2_score which helps to decide the best model.</a:t>
            </a:r>
            <a:endParaRPr lang="en-IN" sz="2000" dirty="0">
              <a:solidFill>
                <a:srgbClr val="000000"/>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06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Gautami" panose="020B0502040204020203" pitchFamily="34" charset="0"/>
              </a:rPr>
              <a:t>I found Decision Tree Regressor as the best model. Also I have improved the accuracy of the best model by running hyper parameter tunning.</a:t>
            </a:r>
          </a:p>
          <a:p>
            <a:pPr marL="342900" lvl="0" indent="-342900" algn="just">
              <a:lnSpc>
                <a:spcPct val="106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Gautami" panose="020B0502040204020203" pitchFamily="34" charset="0"/>
              </a:rPr>
              <a:t>At last I have predicted the used car price using saved model. It was good!! that I was able to get the predictions near to actual values.</a:t>
            </a:r>
          </a:p>
        </p:txBody>
      </p:sp>
    </p:spTree>
    <p:extLst>
      <p:ext uri="{BB962C8B-B14F-4D97-AF65-F5344CB8AC3E}">
        <p14:creationId xmlns:p14="http://schemas.microsoft.com/office/powerpoint/2010/main" val="68096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14FA-DFA8-4780-B0E9-809EA2C1976F}"/>
              </a:ext>
            </a:extLst>
          </p:cNvPr>
          <p:cNvSpPr>
            <a:spLocks noGrp="1"/>
          </p:cNvSpPr>
          <p:nvPr>
            <p:ph type="title"/>
          </p:nvPr>
        </p:nvSpPr>
        <p:spPr>
          <a:xfrm>
            <a:off x="1024128" y="585216"/>
            <a:ext cx="9720072" cy="5412172"/>
          </a:xfrm>
        </p:spPr>
        <p:txBody>
          <a:bodyPr>
            <a:normAutofit/>
          </a:bodyPr>
          <a:lstStyle/>
          <a:p>
            <a:r>
              <a:rPr lang="en-IN" sz="9600" dirty="0">
                <a:latin typeface="Century" panose="02040604050505020304" pitchFamily="18" charset="0"/>
                <a:cs typeface="Arial" panose="020B0604020202020204" pitchFamily="34" charset="0"/>
              </a:rPr>
              <a:t>  THANK YOU</a:t>
            </a:r>
          </a:p>
        </p:txBody>
      </p:sp>
    </p:spTree>
    <p:extLst>
      <p:ext uri="{BB962C8B-B14F-4D97-AF65-F5344CB8AC3E}">
        <p14:creationId xmlns:p14="http://schemas.microsoft.com/office/powerpoint/2010/main" val="283806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6154-4ECF-4CC8-BE54-8B6F5B98FE5E}"/>
              </a:ext>
            </a:extLst>
          </p:cNvPr>
          <p:cNvSpPr>
            <a:spLocks noGrp="1"/>
          </p:cNvSpPr>
          <p:nvPr>
            <p:ph type="title"/>
          </p:nvPr>
        </p:nvSpPr>
        <p:spPr>
          <a:xfrm>
            <a:off x="1938528" y="0"/>
            <a:ext cx="9720072" cy="772160"/>
          </a:xfrm>
        </p:spPr>
        <p:txBody>
          <a:bodyPr>
            <a:normAutofit fontScale="90000"/>
          </a:bodyPr>
          <a:lstStyle/>
          <a:p>
            <a:pPr algn="r"/>
            <a:r>
              <a:rPr lang="en-US" sz="3200" b="1" u="sng" dirty="0">
                <a:latin typeface="Century" panose="02040604050505020304" pitchFamily="18" charset="0"/>
              </a:rPr>
              <a:t>PROBLEM</a:t>
            </a:r>
            <a:r>
              <a:rPr lang="en-US" sz="4800" b="1" u="sng" dirty="0">
                <a:latin typeface="Century" panose="02040604050505020304" pitchFamily="18" charset="0"/>
              </a:rPr>
              <a:t> </a:t>
            </a:r>
            <a:r>
              <a:rPr lang="en-US" sz="3200" b="1" u="sng" dirty="0">
                <a:latin typeface="Century" panose="02040604050505020304" pitchFamily="18" charset="0"/>
              </a:rPr>
              <a:t>STATEMENT</a:t>
            </a:r>
            <a:endParaRPr lang="en-IN" sz="3200" dirty="0">
              <a:solidFill>
                <a:schemeClr val="tx1"/>
              </a:solidFill>
            </a:endParaRPr>
          </a:p>
        </p:txBody>
      </p:sp>
      <p:sp>
        <p:nvSpPr>
          <p:cNvPr id="4" name="TextBox 3">
            <a:extLst>
              <a:ext uri="{FF2B5EF4-FFF2-40B4-BE49-F238E27FC236}">
                <a16:creationId xmlns:a16="http://schemas.microsoft.com/office/drawing/2014/main" id="{F330B211-B986-4B13-8EB4-B043C0C7958D}"/>
              </a:ext>
            </a:extLst>
          </p:cNvPr>
          <p:cNvSpPr txBox="1"/>
          <p:nvPr/>
        </p:nvSpPr>
        <p:spPr>
          <a:xfrm>
            <a:off x="1544321" y="868381"/>
            <a:ext cx="10266680" cy="5322804"/>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 </a:t>
            </a: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One of our clients works with small traders, who sell used cars. With the change in market due to covid 19 impact, our client is facing problems with their previous car price valuation machine learning models.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So, they are looking for new machine learning models from new data. We have to make car price valuation model.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b="1"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Business goal: </a:t>
            </a:r>
            <a:r>
              <a:rPr kumimoji="0" lang="en-IN" b="0" i="0" u="none" strike="noStrike" kern="1200" cap="none" spc="-5" normalizeH="0" baseline="0" noProof="0" dirty="0">
                <a:ln>
                  <a:noFill/>
                </a:ln>
                <a:solidFill>
                  <a:srgbClr val="292929"/>
                </a:solidFill>
                <a:effectLst/>
                <a:uLnTx/>
                <a:uFillTx/>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So, we will deploy an ML model for car selling price prediction and analysis. This kind of system becomes handy for many people. </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This model will provide the approximate selling price for the car based on different features like fuel type, transmission, price, weight, running in kms, engine displacement, milage etc and this model will help the client to understand the price of used cars.</a:t>
            </a:r>
          </a:p>
        </p:txBody>
      </p:sp>
    </p:spTree>
    <p:extLst>
      <p:ext uri="{BB962C8B-B14F-4D97-AF65-F5344CB8AC3E}">
        <p14:creationId xmlns:p14="http://schemas.microsoft.com/office/powerpoint/2010/main" val="352754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A540-D9E6-4650-A59E-859F461A60E4}"/>
              </a:ext>
            </a:extLst>
          </p:cNvPr>
          <p:cNvSpPr>
            <a:spLocks noGrp="1"/>
          </p:cNvSpPr>
          <p:nvPr>
            <p:ph type="title"/>
          </p:nvPr>
        </p:nvSpPr>
        <p:spPr>
          <a:xfrm>
            <a:off x="1591713" y="156165"/>
            <a:ext cx="9720072" cy="858102"/>
          </a:xfrm>
        </p:spPr>
        <p:txBody>
          <a:bodyPr>
            <a:normAutofit/>
          </a:bodyPr>
          <a:lstStyle/>
          <a:p>
            <a:pPr algn="r"/>
            <a:r>
              <a:rPr lang="en-US" sz="4000" b="1" dirty="0">
                <a:latin typeface="Century" panose="02040604050505020304" pitchFamily="18" charset="0"/>
              </a:rPr>
              <a:t>Problem Understanding </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36A510E-3B63-4BD8-988D-0851CEF6581D}"/>
              </a:ext>
            </a:extLst>
          </p:cNvPr>
          <p:cNvSpPr txBox="1"/>
          <p:nvPr/>
        </p:nvSpPr>
        <p:spPr>
          <a:xfrm>
            <a:off x="1591713" y="1760027"/>
            <a:ext cx="10143087" cy="3043077"/>
          </a:xfrm>
          <a:prstGeom prst="rect">
            <a:avLst/>
          </a:prstGeom>
          <a:noFill/>
        </p:spPr>
        <p:txBody>
          <a:bodyPr wrap="square">
            <a:spAutoFit/>
          </a:bodyPr>
          <a:lstStyle/>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These models would help the client/sellers to understand the used car market and accordingly they would be able to sell the used car in the market. </a:t>
            </a:r>
          </a:p>
          <a:p>
            <a:pPr marL="285750" marR="0" lvl="0" indent="-285750" algn="just"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 price” is continuous hence we need to build regression algorithms to predict the price of used cars.</a:t>
            </a:r>
          </a:p>
        </p:txBody>
      </p:sp>
    </p:spTree>
    <p:extLst>
      <p:ext uri="{BB962C8B-B14F-4D97-AF65-F5344CB8AC3E}">
        <p14:creationId xmlns:p14="http://schemas.microsoft.com/office/powerpoint/2010/main" val="69822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0CA8-AF43-45CC-BA05-773A4429D5DB}"/>
              </a:ext>
            </a:extLst>
          </p:cNvPr>
          <p:cNvSpPr>
            <a:spLocks noGrp="1"/>
          </p:cNvSpPr>
          <p:nvPr>
            <p:ph type="title"/>
          </p:nvPr>
        </p:nvSpPr>
        <p:spPr>
          <a:xfrm>
            <a:off x="2090928" y="327693"/>
            <a:ext cx="9720072" cy="812020"/>
          </a:xfrm>
        </p:spPr>
        <p:txBody>
          <a:bodyPr>
            <a:noAutofit/>
          </a:bodyPr>
          <a:lstStyle/>
          <a:p>
            <a:pPr algn="r"/>
            <a:r>
              <a:rPr lang="en-US" sz="3600" b="1" dirty="0">
                <a:solidFill>
                  <a:schemeClr val="tx1"/>
                </a:solidFill>
                <a:latin typeface="Century" panose="02040604050505020304" pitchFamily="18" charset="0"/>
                <a:cs typeface="Arial" panose="020B0604020202020204" pitchFamily="34" charset="0"/>
              </a:rPr>
              <a:t>What is Used Car Price?</a:t>
            </a:r>
            <a:endParaRPr lang="en-IN" sz="3600" b="1" dirty="0">
              <a:solidFill>
                <a:schemeClr val="tx1"/>
              </a:solidFill>
              <a:latin typeface="Century" panose="020406040505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20340A71-765E-40B4-BF3F-05672F9D9913}"/>
              </a:ext>
            </a:extLst>
          </p:cNvPr>
          <p:cNvSpPr txBox="1"/>
          <p:nvPr/>
        </p:nvSpPr>
        <p:spPr>
          <a:xfrm>
            <a:off x="1452879" y="1434353"/>
            <a:ext cx="10443285" cy="480131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A used car, a pre-owned vehicle, or a second hand car, is a vehicle that has previously had one or more retail owners. Used cars are sold through a variety of outlets, including rental car companies, independent car dealers, buy here pay here dealerships, leasing offices, auctions, and private party sales. Used car pricing reports typically produce three forms of the pricing information.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Dealer or retail price is the price expected to pay if buying from a licensed new-car or used-car dealer.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Dealer trade-in price or wholesale price is the price a shopper should expect to receive from a dealer if trading in a car. This is also the price that a dealer will typically pay for a car at a dealer wholesale auction.</a:t>
            </a:r>
          </a:p>
          <a:p>
            <a:pPr marR="0" lvl="0" algn="just"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Private-party price is the price expected to pay if buying from an individual. A private-party seller is hoping to get more money than they would with a trade-in to a dealer. A private-party buyer is hoping to pay less than the dealer retail price.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p:txBody>
      </p:sp>
    </p:spTree>
    <p:extLst>
      <p:ext uri="{BB962C8B-B14F-4D97-AF65-F5344CB8AC3E}">
        <p14:creationId xmlns:p14="http://schemas.microsoft.com/office/powerpoint/2010/main" val="14869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8A41-98F4-4FBC-88B8-61C2AF848DDA}"/>
              </a:ext>
            </a:extLst>
          </p:cNvPr>
          <p:cNvSpPr>
            <a:spLocks noGrp="1"/>
          </p:cNvSpPr>
          <p:nvPr>
            <p:ph type="title"/>
          </p:nvPr>
        </p:nvSpPr>
        <p:spPr>
          <a:xfrm>
            <a:off x="3698240" y="498385"/>
            <a:ext cx="7820152" cy="959223"/>
          </a:xfrm>
        </p:spPr>
        <p:txBody>
          <a:bodyPr>
            <a:normAutofit/>
          </a:bodyPr>
          <a:lstStyle/>
          <a:p>
            <a:pPr algn="r"/>
            <a:r>
              <a:rPr lang="en-US" sz="3600" b="1" u="sng" dirty="0">
                <a:solidFill>
                  <a:schemeClr val="tx1"/>
                </a:solidFill>
                <a:latin typeface="Century" panose="02040604050505020304" pitchFamily="18" charset="0"/>
                <a:cs typeface="Arial" panose="020B0604020202020204" pitchFamily="34" charset="0"/>
              </a:rPr>
              <a:t>Benefits of Buying Used Cars:</a:t>
            </a:r>
            <a:endParaRPr lang="en-IN" sz="3600" b="1" dirty="0">
              <a:solidFill>
                <a:schemeClr val="tx1"/>
              </a:solidFill>
              <a:latin typeface="Century" panose="020406040505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9EFE6CA3-0438-4405-91E2-5A4A3EA50FD2}"/>
              </a:ext>
            </a:extLst>
          </p:cNvPr>
          <p:cNvSpPr txBox="1"/>
          <p:nvPr/>
        </p:nvSpPr>
        <p:spPr>
          <a:xfrm>
            <a:off x="1798320" y="1712856"/>
            <a:ext cx="8260080" cy="317009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Save Money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Have The Features That You Want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Lower Insurance Rates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Good Condition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Falling Registration Fees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Depreciation Advantages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Vehicle History Reports Make Used Purchases Less Risky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Have Rich Aftermarket Communities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Ideal Starting Partner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Used Cars Are Just As Capable As New Cars</a:t>
            </a:r>
          </a:p>
        </p:txBody>
      </p:sp>
    </p:spTree>
    <p:extLst>
      <p:ext uri="{BB962C8B-B14F-4D97-AF65-F5344CB8AC3E}">
        <p14:creationId xmlns:p14="http://schemas.microsoft.com/office/powerpoint/2010/main" val="405724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65E1-7697-42F6-AD59-FAABB34829EC}"/>
              </a:ext>
            </a:extLst>
          </p:cNvPr>
          <p:cNvSpPr>
            <a:spLocks noGrp="1"/>
          </p:cNvSpPr>
          <p:nvPr>
            <p:ph type="title"/>
          </p:nvPr>
        </p:nvSpPr>
        <p:spPr>
          <a:xfrm>
            <a:off x="2072640" y="0"/>
            <a:ext cx="8671560" cy="1084729"/>
          </a:xfrm>
        </p:spPr>
        <p:txBody>
          <a:bodyPr>
            <a:normAutofit/>
          </a:bodyPr>
          <a:lstStyle/>
          <a:p>
            <a:pPr algn="r"/>
            <a:r>
              <a:rPr lang="en-US" sz="3600" u="sng" dirty="0">
                <a:solidFill>
                  <a:schemeClr val="tx1"/>
                </a:solidFill>
                <a:latin typeface="Century" panose="02040604050505020304" pitchFamily="18" charset="0"/>
                <a:cs typeface="Arial" panose="020B0604020202020204" pitchFamily="34" charset="0"/>
              </a:rPr>
              <a:t>Importance of Used Cars:</a:t>
            </a:r>
            <a:endParaRPr lang="en-IN" sz="3600" dirty="0">
              <a:solidFill>
                <a:schemeClr val="tx1"/>
              </a:solidFill>
              <a:latin typeface="Century" panose="020406040505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1476301A-2443-4357-B937-F0F5CA150267}"/>
              </a:ext>
            </a:extLst>
          </p:cNvPr>
          <p:cNvSpPr txBox="1"/>
          <p:nvPr/>
        </p:nvSpPr>
        <p:spPr>
          <a:xfrm>
            <a:off x="1447801" y="952649"/>
            <a:ext cx="10419080" cy="535531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There are certain things that will tell you the importance of buying a used car rather than a new car, they are as follows: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algn="just"/>
            <a:endPar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endParaRPr>
          </a:p>
          <a:p>
            <a:pPr algn="just"/>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The price of a new car will usually be high. </a:t>
            </a:r>
            <a:r>
              <a:rPr lang="en-US" b="0" i="0" dirty="0">
                <a:effectLst/>
                <a:latin typeface="Century" panose="02040604050505020304" pitchFamily="18" charset="0"/>
              </a:rPr>
              <a:t>But in case of used cars there are no such extra fees charged. But few hundred rupees will somehow be charged for documentation fee.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So if you are buying a used car, then the emission during its manufacture is reduced which is good to our surroundings.</a:t>
            </a:r>
          </a:p>
        </p:txBody>
      </p:sp>
    </p:spTree>
    <p:extLst>
      <p:ext uri="{BB962C8B-B14F-4D97-AF65-F5344CB8AC3E}">
        <p14:creationId xmlns:p14="http://schemas.microsoft.com/office/powerpoint/2010/main" val="214722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2F9E-4E02-4D7F-9AD6-4D23808C23D0}"/>
              </a:ext>
            </a:extLst>
          </p:cNvPr>
          <p:cNvSpPr>
            <a:spLocks noGrp="1"/>
          </p:cNvSpPr>
          <p:nvPr>
            <p:ph type="title"/>
          </p:nvPr>
        </p:nvSpPr>
        <p:spPr>
          <a:xfrm>
            <a:off x="1765808" y="116543"/>
            <a:ext cx="9720072" cy="699246"/>
          </a:xfrm>
        </p:spPr>
        <p:txBody>
          <a:bodyPr>
            <a:noAutofit/>
          </a:bodyPr>
          <a:lstStyle/>
          <a:p>
            <a:pPr algn="r"/>
            <a:r>
              <a:rPr lang="en-US" sz="3600" u="sng" dirty="0">
                <a:solidFill>
                  <a:schemeClr val="tx1"/>
                </a:solidFill>
                <a:latin typeface="Century" panose="02040604050505020304" pitchFamily="18" charset="0"/>
                <a:cs typeface="Arial" panose="020B0604020202020204" pitchFamily="34" charset="0"/>
              </a:rPr>
              <a:t>Exploratory Data Analysis (EDA) Steps</a:t>
            </a:r>
            <a:r>
              <a:rPr lang="en-IN" sz="3600" u="sng" dirty="0">
                <a:solidFill>
                  <a:schemeClr val="tx1"/>
                </a:solidFill>
                <a:latin typeface="Century" panose="02040604050505020304" pitchFamily="18" charset="0"/>
                <a:cs typeface="Arial" panose="020B0604020202020204" pitchFamily="34" charset="0"/>
              </a:rPr>
              <a:t>:</a:t>
            </a:r>
          </a:p>
        </p:txBody>
      </p:sp>
      <p:sp>
        <p:nvSpPr>
          <p:cNvPr id="4" name="TextBox 3">
            <a:extLst>
              <a:ext uri="{FF2B5EF4-FFF2-40B4-BE49-F238E27FC236}">
                <a16:creationId xmlns:a16="http://schemas.microsoft.com/office/drawing/2014/main" id="{0A86EB88-81A1-4D77-9147-C4EB35012B69}"/>
              </a:ext>
            </a:extLst>
          </p:cNvPr>
          <p:cNvSpPr txBox="1"/>
          <p:nvPr/>
        </p:nvSpPr>
        <p:spPr>
          <a:xfrm>
            <a:off x="1765808" y="815789"/>
            <a:ext cx="10050272" cy="5909310"/>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mn-cs"/>
              </a:rPr>
              <a:t>Importing necessary libraries and importing dataset as a data frame.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mn-cs"/>
              </a:rPr>
              <a:t>as they had some irrelevant values and replaced them with appropriate values.</a:t>
            </a:r>
            <a:endPar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mn-cs"/>
              </a:rPr>
              <a:t>Converted all the numerical continuous columns from object data type into float data type after cleaning the data.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rPr>
              <a:t>Visualizing the features using univariate, bivariate and multivariate analysis. </a:t>
            </a:r>
            <a:r>
              <a:rPr kumimoji="0" lang="en-IN" sz="1800" b="0" i="0" u="none" strike="noStrike" kern="1200" cap="none" spc="0" normalizeH="0" baseline="0" noProof="0" dirty="0">
                <a:ln>
                  <a:noFill/>
                </a:ln>
                <a:solidFill>
                  <a:prstClr val="black"/>
                </a:solidFill>
                <a:effectLst/>
                <a:uLnTx/>
                <a:uFillTx/>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mn-cs"/>
              </a:rPr>
              <a:t>Identified outliers using box plots and removed outliers in continuous numerical columns using </a:t>
            </a:r>
            <a:r>
              <a:rPr kumimoji="0" lang="en-IN" sz="1800" b="0" i="0" u="none" strike="noStrike" kern="1200" cap="none" spc="0" normalizeH="0" baseline="0" noProof="0" dirty="0" err="1">
                <a:ln>
                  <a:noFill/>
                </a:ln>
                <a:solidFill>
                  <a:srgbClr val="000000"/>
                </a:solidFill>
                <a:effectLst/>
                <a:uLnTx/>
                <a:uFillTx/>
                <a:latin typeface="Century" panose="02040604050505020304" pitchFamily="18" charset="0"/>
                <a:ea typeface="Times New Roman" panose="02020603050405020304" pitchFamily="18" charset="0"/>
                <a:cs typeface="+mn-cs"/>
              </a:rPr>
              <a:t>Zscore</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kumimoji="0" lang="en-IN" sz="1850" b="0" i="0" u="none" strike="noStrike" kern="1200" cap="none" spc="0" normalizeH="0" baseline="0" noProof="0" dirty="0">
              <a:ln>
                <a:noFill/>
              </a:ln>
              <a:solidFill>
                <a:prstClr val="black"/>
              </a:solidFill>
              <a:effectLst/>
              <a:uLnTx/>
              <a:uFillTx/>
              <a:latin typeface="Century" panose="020406040505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7696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549</TotalTime>
  <Words>3503</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Algerian</vt:lpstr>
      <vt:lpstr>Arial</vt:lpstr>
      <vt:lpstr>Bookman Old Style</vt:lpstr>
      <vt:lpstr>Calibri</vt:lpstr>
      <vt:lpstr>Century</vt:lpstr>
      <vt:lpstr>Corbel</vt:lpstr>
      <vt:lpstr>Georgia</vt:lpstr>
      <vt:lpstr>Helvetica Neue</vt:lpstr>
      <vt:lpstr>Wingdings</vt:lpstr>
      <vt:lpstr>Parallax</vt:lpstr>
      <vt:lpstr>PowerPoint Presentation</vt:lpstr>
      <vt:lpstr>PowerPoint Presentation</vt:lpstr>
      <vt:lpstr>INTRODUCTION </vt:lpstr>
      <vt:lpstr>PROBLEM STATEMENT</vt:lpstr>
      <vt:lpstr>Problem Understanding </vt:lpstr>
      <vt:lpstr>What is Used Car Price?</vt:lpstr>
      <vt:lpstr>Benefits of Buying Used Cars:</vt:lpstr>
      <vt:lpstr>Importance of Used Cars:</vt:lpstr>
      <vt:lpstr>Exploratory Data Analysis (EDA) Steps:</vt:lpstr>
      <vt:lpstr>Visualization :Univariate Analysis </vt:lpstr>
      <vt:lpstr>Univariate Analysis: Visualizing Counts of Categorical Variables</vt:lpstr>
      <vt:lpstr>PowerPoint Presentation</vt:lpstr>
      <vt:lpstr>PowerPoint Presentation</vt:lpstr>
      <vt:lpstr>Bivariate Analysis: Visualizing Categorical Variables vs Label </vt:lpstr>
      <vt:lpstr>PowerPoint Presentation</vt:lpstr>
      <vt:lpstr>PowerPoint Presentation</vt:lpstr>
      <vt:lpstr>PowerPoint Presentation</vt:lpstr>
      <vt:lpstr>PowerPoint Presentation</vt:lpstr>
      <vt:lpstr>PowerPoint Presentation</vt:lpstr>
      <vt:lpstr>Identifying the outliers using box plot</vt:lpstr>
      <vt:lpstr>Correlation Between Features and Label</vt:lpstr>
      <vt:lpstr>Model Building:</vt:lpstr>
      <vt:lpstr> 1. Random Forest Regressor</vt:lpstr>
      <vt:lpstr>2.XGBRegressor:</vt:lpstr>
      <vt:lpstr>3.GradientBoostingRegressor: </vt:lpstr>
      <vt:lpstr>4.DecisionTreeRegressor:</vt:lpstr>
      <vt:lpstr>5.BaggingRegressor:</vt:lpstr>
      <vt:lpstr>Hyperparameter Tuning:</vt:lpstr>
      <vt:lpstr>Saving The Final Model And Predictions From Saved Model</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mohammedayyub2000@gmail.com</dc:creator>
  <cp:lastModifiedBy>Sarika Thorat</cp:lastModifiedBy>
  <cp:revision>12</cp:revision>
  <dcterms:created xsi:type="dcterms:W3CDTF">2022-01-28T11:19:19Z</dcterms:created>
  <dcterms:modified xsi:type="dcterms:W3CDTF">2022-12-18T11:14:30Z</dcterms:modified>
</cp:coreProperties>
</file>