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5" r:id="rId5"/>
    <p:sldId id="263" r:id="rId6"/>
    <p:sldId id="264" r:id="rId7"/>
    <p:sldId id="259" r:id="rId8"/>
    <p:sldId id="266" r:id="rId9"/>
    <p:sldId id="267" r:id="rId10"/>
    <p:sldId id="262" r:id="rId11"/>
    <p:sldId id="268" r:id="rId12"/>
    <p:sldId id="270" r:id="rId13"/>
    <p:sldId id="285" r:id="rId14"/>
    <p:sldId id="273" r:id="rId15"/>
    <p:sldId id="275" r:id="rId16"/>
    <p:sldId id="28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677A897-A124-4B17-9F7F-CFCE4CD67EF5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7406640" cy="1472184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第二讲  </a:t>
            </a:r>
            <a:r>
              <a:rPr lang="en-US" altLang="zh-CN" sz="4800" dirty="0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基础</a:t>
            </a:r>
            <a:endParaRPr lang="zh-CN" altLang="en-US" sz="4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47664" y="3645024"/>
            <a:ext cx="6984776" cy="1080120"/>
          </a:xfrm>
        </p:spPr>
        <p:txBody>
          <a:bodyPr/>
          <a:lstStyle/>
          <a:p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9858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1005:</a:t>
            </a:r>
            <a:r>
              <a:rPr lang="zh-CN" altLang="en-US" b="1" dirty="0" smtClean="0"/>
              <a:t>马克与爸爸的年龄问题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9356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zh-CN" altLang="zh-CN" dirty="0" smtClean="0"/>
              <a:t>题目描述</a:t>
            </a:r>
            <a:r>
              <a:rPr lang="zh-CN" altLang="en-US" dirty="0" smtClean="0"/>
              <a:t>：马克和爸爸的年龄和是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岁，三年前爸爸比马克大</a:t>
            </a:r>
            <a:r>
              <a:rPr lang="en-US" altLang="zh-CN" dirty="0" smtClean="0"/>
              <a:t>x</a:t>
            </a:r>
            <a:r>
              <a:rPr lang="zh-CN" altLang="en-US" dirty="0" smtClean="0"/>
              <a:t>岁，今年马克和爸爸各是多少岁？</a:t>
            </a:r>
            <a:endParaRPr lang="en-US" altLang="zh-CN" dirty="0" smtClean="0"/>
          </a:p>
          <a:p>
            <a:pPr marL="82296" indent="0">
              <a:buNone/>
            </a:pPr>
            <a:r>
              <a:rPr lang="zh-CN" altLang="zh-CN" dirty="0" smtClean="0"/>
              <a:t>输入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</a:p>
          <a:p>
            <a:pPr marL="82296" indent="0">
              <a:buNone/>
            </a:pPr>
            <a:r>
              <a:rPr lang="zh-CN" altLang="zh-CN" dirty="0" smtClean="0"/>
              <a:t>输出</a:t>
            </a:r>
            <a:r>
              <a:rPr lang="zh-CN" altLang="en-US" dirty="0" smtClean="0"/>
              <a:t>：马克和爸爸的年龄（中间有空格）</a:t>
            </a:r>
            <a:endParaRPr lang="zh-CN" altLang="zh-CN" dirty="0"/>
          </a:p>
          <a:p>
            <a:pPr marL="82296" indent="0">
              <a:buNone/>
            </a:pPr>
            <a:r>
              <a:rPr lang="zh-CN" altLang="zh-CN" dirty="0" smtClean="0"/>
              <a:t>样</a:t>
            </a:r>
            <a:r>
              <a:rPr lang="zh-CN" altLang="zh-CN" dirty="0"/>
              <a:t>例输入</a:t>
            </a:r>
          </a:p>
          <a:p>
            <a:pPr marL="82296" indent="0">
              <a:buNone/>
            </a:pPr>
            <a:r>
              <a:rPr lang="en-US" altLang="zh-CN" dirty="0" smtClean="0"/>
              <a:t>45 31</a:t>
            </a:r>
          </a:p>
          <a:p>
            <a:pPr marL="82296" indent="0">
              <a:buNone/>
            </a:pPr>
            <a:r>
              <a:rPr lang="zh-CN" altLang="zh-CN" dirty="0" smtClean="0"/>
              <a:t>样</a:t>
            </a:r>
            <a:r>
              <a:rPr lang="zh-CN" altLang="zh-CN" dirty="0"/>
              <a:t>例输出</a:t>
            </a:r>
          </a:p>
          <a:p>
            <a:pPr marL="82296" indent="0">
              <a:buNone/>
            </a:pPr>
            <a:r>
              <a:rPr lang="en-US" altLang="zh-CN" dirty="0" smtClean="0"/>
              <a:t>7 38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558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1006:</a:t>
            </a:r>
            <a:r>
              <a:rPr lang="zh-CN" altLang="en-US" b="1" dirty="0" smtClean="0"/>
              <a:t>马克和爸爸跑圈问题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93568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zh-CN" altLang="en-US" dirty="0" smtClean="0"/>
              <a:t>题目描述：师大附小运动场跑道一周长为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10&lt;=n&lt;=2^31</a:t>
            </a:r>
            <a:r>
              <a:rPr lang="zh-CN" altLang="en-US" dirty="0" smtClean="0"/>
              <a:t>）米，马克和爸爸两人同时从同地沿跑道反方向而行，半分钟后相遇，如果他们同时从同地同向而行，经过两分钟后，爸爸追上马克，求马克和爸爸两人每分钟各走多少米（假定马克和爸爸行走速度不变）。</a:t>
            </a:r>
            <a:endParaRPr lang="zh-CN" altLang="en-US" dirty="0"/>
          </a:p>
          <a:p>
            <a:pPr marL="82296" indent="0">
              <a:buNone/>
            </a:pPr>
            <a:r>
              <a:rPr lang="zh-CN" altLang="en-US" dirty="0" smtClean="0"/>
              <a:t>输入：一个整数</a:t>
            </a:r>
            <a:r>
              <a:rPr lang="en-US" altLang="zh-CN" dirty="0" smtClean="0"/>
              <a:t>n</a:t>
            </a:r>
            <a:endParaRPr lang="en-US" altLang="zh-CN" dirty="0"/>
          </a:p>
          <a:p>
            <a:pPr marL="82296" indent="0">
              <a:buNone/>
            </a:pPr>
            <a:r>
              <a:rPr lang="zh-CN" altLang="en-US" dirty="0" smtClean="0"/>
              <a:t>输出：两个整数，分别是马克和爸爸每分钟走的米数</a:t>
            </a:r>
            <a:endParaRPr lang="en-US" altLang="zh-CN" dirty="0" smtClean="0"/>
          </a:p>
          <a:p>
            <a:pPr marL="82296" indent="0">
              <a:buNone/>
            </a:pPr>
            <a:r>
              <a:rPr lang="zh-CN" altLang="en-US" dirty="0" smtClean="0"/>
              <a:t>样</a:t>
            </a:r>
            <a:r>
              <a:rPr lang="zh-CN" altLang="en-US" dirty="0"/>
              <a:t>例</a:t>
            </a:r>
            <a:r>
              <a:rPr lang="zh-CN" altLang="en-US" dirty="0" smtClean="0"/>
              <a:t>输入：</a:t>
            </a:r>
            <a:r>
              <a:rPr lang="en-US" altLang="zh-CN" dirty="0" smtClean="0"/>
              <a:t>300</a:t>
            </a:r>
            <a:endParaRPr lang="zh-CN" altLang="en-US" dirty="0"/>
          </a:p>
          <a:p>
            <a:pPr marL="82296" indent="0">
              <a:buNone/>
            </a:pPr>
            <a:r>
              <a:rPr lang="zh-CN" altLang="en-US" dirty="0" smtClean="0"/>
              <a:t>样</a:t>
            </a:r>
            <a:r>
              <a:rPr lang="zh-CN" altLang="en-US" dirty="0"/>
              <a:t>例</a:t>
            </a:r>
            <a:r>
              <a:rPr lang="zh-CN" altLang="en-US" dirty="0" smtClean="0"/>
              <a:t>输出：</a:t>
            </a:r>
            <a:r>
              <a:rPr lang="en-US" altLang="zh-CN" dirty="0" smtClean="0"/>
              <a:t>225 375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33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1007: </a:t>
            </a:r>
            <a:r>
              <a:rPr lang="zh-CN" altLang="zh-CN" dirty="0" smtClean="0"/>
              <a:t>截钢管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zh-CN" dirty="0" smtClean="0"/>
              <a:t>题目</a:t>
            </a:r>
            <a:r>
              <a:rPr lang="zh-CN" altLang="zh-CN" dirty="0"/>
              <a:t>描述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zh-CN" dirty="0" smtClean="0"/>
              <a:t>一</a:t>
            </a:r>
            <a:r>
              <a:rPr lang="zh-CN" altLang="zh-CN" dirty="0"/>
              <a:t>根钢管长</a:t>
            </a:r>
            <a:r>
              <a:rPr lang="en-US" altLang="zh-CN" dirty="0"/>
              <a:t>x(10&lt;=x&lt;=100)</a:t>
            </a:r>
            <a:r>
              <a:rPr lang="zh-CN" altLang="zh-CN" dirty="0"/>
              <a:t>米，第一次截去它的</a:t>
            </a:r>
            <a:r>
              <a:rPr lang="en-US" altLang="zh-CN" dirty="0"/>
              <a:t>7/10</a:t>
            </a:r>
            <a:r>
              <a:rPr lang="zh-CN" altLang="zh-CN" dirty="0"/>
              <a:t>，第二次又截去余下的</a:t>
            </a:r>
            <a:r>
              <a:rPr lang="en-US" altLang="zh-CN" dirty="0"/>
              <a:t>1/3</a:t>
            </a:r>
            <a:r>
              <a:rPr lang="zh-CN" altLang="zh-CN" dirty="0"/>
              <a:t>。两次截完后，还剩下多少米？（保留</a:t>
            </a:r>
            <a:r>
              <a:rPr lang="en-US" altLang="zh-CN" dirty="0"/>
              <a:t>2</a:t>
            </a:r>
            <a:r>
              <a:rPr lang="zh-CN" altLang="zh-CN" dirty="0"/>
              <a:t>位小数）</a:t>
            </a:r>
          </a:p>
          <a:p>
            <a:pPr>
              <a:buNone/>
            </a:pPr>
            <a:r>
              <a:rPr lang="zh-CN" altLang="zh-CN" dirty="0"/>
              <a:t>输入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zh-CN" dirty="0" smtClean="0"/>
              <a:t>一</a:t>
            </a:r>
            <a:r>
              <a:rPr lang="zh-CN" altLang="zh-CN" dirty="0"/>
              <a:t>个数，钢管的长度。</a:t>
            </a:r>
          </a:p>
          <a:p>
            <a:pPr>
              <a:buNone/>
            </a:pPr>
            <a:r>
              <a:rPr lang="zh-CN" altLang="zh-CN" dirty="0"/>
              <a:t>输出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zh-CN" dirty="0" smtClean="0"/>
              <a:t>一</a:t>
            </a:r>
            <a:r>
              <a:rPr lang="zh-CN" altLang="zh-CN" dirty="0"/>
              <a:t>个数，钢管剩余长度。</a:t>
            </a:r>
          </a:p>
          <a:p>
            <a:pPr>
              <a:buNone/>
            </a:pPr>
            <a:r>
              <a:rPr lang="zh-CN" altLang="zh-CN" dirty="0"/>
              <a:t>样例输入</a:t>
            </a:r>
          </a:p>
          <a:p>
            <a:pPr>
              <a:buNone/>
            </a:pPr>
            <a:r>
              <a:rPr lang="en-US" altLang="zh-CN" dirty="0" smtClean="0"/>
              <a:t>		10</a:t>
            </a:r>
            <a:endParaRPr lang="zh-CN" altLang="zh-CN" dirty="0"/>
          </a:p>
          <a:p>
            <a:pPr>
              <a:buNone/>
            </a:pPr>
            <a:r>
              <a:rPr lang="zh-CN" altLang="zh-CN" dirty="0"/>
              <a:t>样例输出</a:t>
            </a:r>
          </a:p>
          <a:p>
            <a:pPr>
              <a:buNone/>
            </a:pPr>
            <a:r>
              <a:rPr lang="en-US" altLang="zh-CN" dirty="0" smtClean="0"/>
              <a:t>		2.00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945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1008: </a:t>
            </a:r>
            <a:r>
              <a:rPr lang="zh-CN" altLang="en-US" dirty="0" smtClean="0"/>
              <a:t>两</a:t>
            </a:r>
            <a:r>
              <a:rPr lang="zh-CN" altLang="en-US" dirty="0"/>
              <a:t>个数的余数和</a:t>
            </a:r>
            <a:r>
              <a:rPr lang="zh-CN" altLang="en-US" dirty="0" smtClean="0"/>
              <a:t>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93568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zh-CN" altLang="en-US" dirty="0" smtClean="0"/>
              <a:t>题目</a:t>
            </a:r>
            <a:r>
              <a:rPr lang="zh-CN" altLang="en-US" dirty="0"/>
              <a:t>描述</a:t>
            </a:r>
          </a:p>
          <a:p>
            <a:pPr marL="356616" lvl="1" indent="0">
              <a:buNone/>
            </a:pPr>
            <a:r>
              <a:rPr lang="zh-CN" altLang="en-US" dirty="0"/>
              <a:t>给你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，求他们的余数和非整数商。保留两位小数。</a:t>
            </a:r>
          </a:p>
          <a:p>
            <a:pPr marL="82296" indent="0">
              <a:buNone/>
            </a:pPr>
            <a:r>
              <a:rPr lang="zh-CN" altLang="en-US" dirty="0"/>
              <a:t>输入</a:t>
            </a:r>
          </a:p>
          <a:p>
            <a:pPr marL="356616" lvl="1" indent="0">
              <a:buNone/>
            </a:pPr>
            <a:r>
              <a:rPr lang="en-US" altLang="zh-CN" dirty="0"/>
              <a:t>a b</a:t>
            </a:r>
          </a:p>
          <a:p>
            <a:pPr marL="82296" indent="0">
              <a:buNone/>
            </a:pPr>
            <a:r>
              <a:rPr lang="zh-CN" altLang="en-US" dirty="0"/>
              <a:t>输出</a:t>
            </a:r>
          </a:p>
          <a:p>
            <a:pPr marL="356616" lvl="1" indent="0">
              <a:buNone/>
            </a:pPr>
            <a:r>
              <a:rPr lang="zh-CN" altLang="en-US" dirty="0"/>
              <a:t>余数和 商</a:t>
            </a:r>
          </a:p>
          <a:p>
            <a:pPr marL="82296" indent="0">
              <a:buNone/>
            </a:pPr>
            <a:r>
              <a:rPr lang="zh-CN" altLang="en-US" dirty="0"/>
              <a:t>样例输入</a:t>
            </a:r>
          </a:p>
          <a:p>
            <a:pPr marL="356616" lvl="1" indent="0">
              <a:buNone/>
            </a:pPr>
            <a:r>
              <a:rPr lang="en-US" altLang="zh-CN" dirty="0"/>
              <a:t>5 3</a:t>
            </a:r>
          </a:p>
          <a:p>
            <a:pPr marL="82296" indent="0">
              <a:buNone/>
            </a:pPr>
            <a:r>
              <a:rPr lang="zh-CN" altLang="en-US" dirty="0"/>
              <a:t>样例输出</a:t>
            </a:r>
          </a:p>
          <a:p>
            <a:pPr marL="356616" lvl="1" indent="0">
              <a:buNone/>
            </a:pPr>
            <a:r>
              <a:rPr lang="en-US" altLang="zh-CN" dirty="0"/>
              <a:t>2 1.67</a:t>
            </a:r>
          </a:p>
          <a:p>
            <a:pPr marL="82296" indent="0">
              <a:buNone/>
            </a:pPr>
            <a:r>
              <a:rPr lang="zh-CN" altLang="en-US" dirty="0"/>
              <a:t>提示</a:t>
            </a:r>
          </a:p>
          <a:p>
            <a:pPr marL="356616" lvl="1" indent="0">
              <a:buNone/>
            </a:pPr>
            <a:r>
              <a:rPr lang="en-US" altLang="zh-CN" dirty="0"/>
              <a:t>1&lt;=</a:t>
            </a:r>
            <a:r>
              <a:rPr lang="en-US" altLang="zh-CN" dirty="0" err="1"/>
              <a:t>a,b</a:t>
            </a:r>
            <a:r>
              <a:rPr lang="en-US" altLang="zh-CN" dirty="0"/>
              <a:t>&lt;=</a:t>
            </a:r>
            <a:r>
              <a:rPr lang="en-US" altLang="zh-CN" dirty="0" smtClean="0"/>
              <a:t>10000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33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1009:</a:t>
            </a:r>
            <a:r>
              <a:rPr lang="zh-CN" altLang="en-US" b="1" dirty="0" smtClean="0"/>
              <a:t>正方形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384864" cy="4429472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zh-CN" altLang="en-US" dirty="0" smtClean="0"/>
              <a:t>题目</a:t>
            </a:r>
            <a:r>
              <a:rPr lang="zh-CN" altLang="en-US" dirty="0"/>
              <a:t>描述</a:t>
            </a:r>
          </a:p>
          <a:p>
            <a:pPr marL="356616" lvl="1" indent="0">
              <a:buNone/>
            </a:pPr>
            <a:r>
              <a:rPr lang="zh-CN" altLang="en-US" dirty="0" smtClean="0"/>
              <a:t>用一根铁丝可以围成一个长</a:t>
            </a:r>
            <a:r>
              <a:rPr lang="en-US" altLang="zh-CN" dirty="0" smtClean="0"/>
              <a:t>n</a:t>
            </a:r>
            <a:r>
              <a:rPr lang="zh-CN" altLang="en-US" dirty="0" smtClean="0"/>
              <a:t>厘米，宽</a:t>
            </a:r>
            <a:r>
              <a:rPr lang="en-US" altLang="zh-CN" dirty="0" smtClean="0"/>
              <a:t>m</a:t>
            </a:r>
            <a:r>
              <a:rPr lang="zh-CN" altLang="en-US" dirty="0" smtClean="0"/>
              <a:t>厘米的长方形。如果把这根铁丝改围成一个正方形，这个正方形的面积是多少平方厘米？</a:t>
            </a:r>
            <a:r>
              <a:rPr lang="en-US" altLang="zh-CN" dirty="0" smtClean="0"/>
              <a:t>(</a:t>
            </a:r>
            <a:r>
              <a:rPr lang="zh-CN" altLang="en-US" dirty="0" smtClean="0"/>
              <a:t>保留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位小数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pPr marL="82296" indent="0">
              <a:buNone/>
            </a:pPr>
            <a:r>
              <a:rPr lang="zh-CN" altLang="en-US" dirty="0" smtClean="0"/>
              <a:t>输入</a:t>
            </a:r>
          </a:p>
          <a:p>
            <a:pPr marL="356616" lvl="1" indent="0">
              <a:buNone/>
            </a:pPr>
            <a:r>
              <a:rPr lang="zh-CN" altLang="en-US" dirty="0" smtClean="0"/>
              <a:t>一行两个数</a:t>
            </a:r>
            <a:r>
              <a:rPr lang="en-US" altLang="zh-CN" dirty="0" smtClean="0"/>
              <a:t>n m</a:t>
            </a:r>
            <a:endParaRPr lang="zh-CN" altLang="en-US" dirty="0"/>
          </a:p>
          <a:p>
            <a:pPr marL="82296" indent="0">
              <a:buNone/>
            </a:pPr>
            <a:r>
              <a:rPr lang="zh-CN" altLang="en-US" dirty="0" smtClean="0"/>
              <a:t>输出 </a:t>
            </a:r>
            <a:br>
              <a:rPr lang="zh-CN" altLang="en-US" dirty="0" smtClean="0"/>
            </a:br>
            <a:r>
              <a:rPr lang="zh-CN" altLang="en-US" dirty="0" smtClean="0"/>
              <a:t>    一行一个数，正方形面积</a:t>
            </a:r>
            <a:endParaRPr lang="zh-CN" altLang="en-US" dirty="0"/>
          </a:p>
          <a:p>
            <a:pPr marL="82296" indent="0">
              <a:buNone/>
            </a:pPr>
            <a:r>
              <a:rPr lang="zh-CN" altLang="en-US" dirty="0"/>
              <a:t>样例输入</a:t>
            </a:r>
          </a:p>
          <a:p>
            <a:pPr marL="356616" lvl="1" indent="0">
              <a:buNone/>
            </a:pPr>
            <a:r>
              <a:rPr lang="en-US" altLang="zh-CN" dirty="0" smtClean="0"/>
              <a:t>3.6 5.8</a:t>
            </a:r>
          </a:p>
          <a:p>
            <a:pPr marL="82296" indent="0">
              <a:buNone/>
            </a:pPr>
            <a:r>
              <a:rPr lang="zh-CN" altLang="en-US" dirty="0" smtClean="0"/>
              <a:t>样例输出</a:t>
            </a:r>
          </a:p>
          <a:p>
            <a:pPr marL="356616" lvl="1" indent="0">
              <a:buNone/>
            </a:pPr>
            <a:r>
              <a:rPr lang="en-US" altLang="zh-CN" dirty="0" smtClean="0"/>
              <a:t>22.09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59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1010:</a:t>
            </a:r>
            <a:r>
              <a:rPr lang="zh-CN" altLang="en-US" b="1" dirty="0" smtClean="0"/>
              <a:t>大楼层高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93568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zh-CN" altLang="en-US" dirty="0" smtClean="0"/>
              <a:t>题目</a:t>
            </a:r>
            <a:r>
              <a:rPr lang="zh-CN" altLang="en-US" dirty="0"/>
              <a:t>描述</a:t>
            </a:r>
          </a:p>
          <a:p>
            <a:pPr marL="356616" lvl="1" indent="0">
              <a:buNone/>
            </a:pPr>
            <a:r>
              <a:rPr lang="zh-CN" altLang="en-US" dirty="0" smtClean="0"/>
              <a:t>一座大楼高</a:t>
            </a:r>
            <a:r>
              <a:rPr lang="en-US" altLang="zh-CN" dirty="0" smtClean="0"/>
              <a:t>x</a:t>
            </a:r>
            <a:r>
              <a:rPr lang="zh-CN" altLang="en-US" dirty="0" smtClean="0"/>
              <a:t>米，一楼准备开商店，层高</a:t>
            </a:r>
            <a:r>
              <a:rPr lang="en-US" altLang="zh-CN" dirty="0" smtClean="0"/>
              <a:t>y</a:t>
            </a:r>
            <a:r>
              <a:rPr lang="zh-CN" altLang="en-US" dirty="0" smtClean="0"/>
              <a:t>米，上面的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层住宅，每层住宅高多少米？</a:t>
            </a:r>
            <a:r>
              <a:rPr lang="en-US" altLang="zh-CN" dirty="0" smtClean="0"/>
              <a:t>(</a:t>
            </a:r>
            <a:r>
              <a:rPr lang="zh-CN" altLang="en-US" dirty="0" smtClean="0"/>
              <a:t>保留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位小数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82296" indent="0">
              <a:buNone/>
            </a:pPr>
            <a:r>
              <a:rPr lang="zh-CN" altLang="en-US" dirty="0"/>
              <a:t>输入</a:t>
            </a:r>
          </a:p>
          <a:p>
            <a:pPr marL="356616" lvl="1" indent="0">
              <a:buNone/>
            </a:pPr>
            <a:r>
              <a:rPr lang="zh-CN" altLang="en-US" dirty="0" smtClean="0"/>
              <a:t>一行三个数</a:t>
            </a:r>
            <a:r>
              <a:rPr lang="en-US" altLang="zh-CN" dirty="0" err="1" smtClean="0"/>
              <a:t>x,y,z</a:t>
            </a:r>
            <a:endParaRPr lang="en-US" altLang="zh-CN" dirty="0" smtClean="0"/>
          </a:p>
          <a:p>
            <a:pPr marL="82296" indent="0">
              <a:buNone/>
            </a:pPr>
            <a:r>
              <a:rPr lang="zh-CN" altLang="en-US" dirty="0" smtClean="0"/>
              <a:t>输出</a:t>
            </a:r>
          </a:p>
          <a:p>
            <a:pPr marL="356616" lvl="1" indent="0">
              <a:buNone/>
            </a:pPr>
            <a:r>
              <a:rPr lang="zh-CN" altLang="en-US" dirty="0" smtClean="0"/>
              <a:t>一个数，表示上面每层住宅的高度</a:t>
            </a:r>
            <a:endParaRPr lang="zh-CN" altLang="en-US" dirty="0"/>
          </a:p>
          <a:p>
            <a:pPr marL="82296" indent="0">
              <a:buNone/>
            </a:pPr>
            <a:r>
              <a:rPr lang="zh-CN" altLang="en-US" dirty="0"/>
              <a:t>样例输入</a:t>
            </a:r>
          </a:p>
          <a:p>
            <a:pPr marL="82296" indent="0">
              <a:buNone/>
            </a:pPr>
            <a:r>
              <a:rPr lang="en-US" altLang="zh-CN" dirty="0" smtClean="0"/>
              <a:t>     20 3.8 6</a:t>
            </a:r>
          </a:p>
          <a:p>
            <a:pPr marL="82296" indent="0">
              <a:buNone/>
            </a:pPr>
            <a:r>
              <a:rPr lang="zh-CN" altLang="en-US" dirty="0" smtClean="0"/>
              <a:t>样</a:t>
            </a:r>
            <a:r>
              <a:rPr lang="zh-CN" altLang="en-US" dirty="0"/>
              <a:t>例输出</a:t>
            </a:r>
          </a:p>
          <a:p>
            <a:pPr marL="356616" lvl="1" indent="0">
              <a:buNone/>
            </a:pPr>
            <a:r>
              <a:rPr lang="en-US" altLang="zh-CN" dirty="0" smtClean="0"/>
              <a:t>2.702.70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20583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数据类型</a:t>
            </a:r>
            <a:endParaRPr lang="en-US" altLang="zh-CN" sz="4800" dirty="0" smtClean="0"/>
          </a:p>
          <a:p>
            <a:r>
              <a:rPr lang="zh-CN" altLang="en-US" sz="4800" dirty="0" smtClean="0"/>
              <a:t>输入</a:t>
            </a:r>
            <a:r>
              <a:rPr lang="en-US" altLang="zh-CN" sz="4800" dirty="0" err="1" smtClean="0"/>
              <a:t>cout</a:t>
            </a:r>
            <a:r>
              <a:rPr lang="en-US" altLang="zh-CN" sz="4800" dirty="0" smtClean="0"/>
              <a:t>  </a:t>
            </a:r>
            <a:r>
              <a:rPr lang="en-US" altLang="zh-CN" sz="4800" dirty="0" err="1" smtClean="0"/>
              <a:t>printf</a:t>
            </a:r>
            <a:endParaRPr lang="en-US" altLang="zh-CN" sz="4800" dirty="0" smtClean="0"/>
          </a:p>
          <a:p>
            <a:r>
              <a:rPr lang="zh-CN" altLang="en-US" sz="4800" dirty="0" smtClean="0"/>
              <a:t>输出</a:t>
            </a:r>
            <a:r>
              <a:rPr lang="en-US" altLang="zh-CN" sz="4800" dirty="0" err="1" smtClean="0"/>
              <a:t>cin</a:t>
            </a:r>
            <a:r>
              <a:rPr lang="en-US" altLang="zh-CN" sz="4800" dirty="0" smtClean="0"/>
              <a:t>  </a:t>
            </a:r>
            <a:r>
              <a:rPr lang="en-US" altLang="zh-CN" sz="4800" dirty="0" err="1" smtClean="0"/>
              <a:t>scanf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xmlns="" val="12090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int</a:t>
            </a:r>
            <a:r>
              <a:rPr lang="en-US" altLang="zh-CN" sz="4400" dirty="0" smtClean="0"/>
              <a:t>         </a:t>
            </a:r>
            <a:r>
              <a:rPr lang="zh-CN" altLang="en-US" sz="4400" dirty="0" smtClean="0"/>
              <a:t>整型 </a:t>
            </a:r>
            <a:endParaRPr lang="en-US" altLang="zh-CN" sz="4400" dirty="0" smtClean="0"/>
          </a:p>
          <a:p>
            <a:r>
              <a:rPr lang="en-US" altLang="zh-CN" sz="4400" dirty="0" smtClean="0"/>
              <a:t>float       </a:t>
            </a:r>
            <a:r>
              <a:rPr lang="zh-CN" altLang="en-US" sz="4400" dirty="0" smtClean="0"/>
              <a:t>实型</a:t>
            </a:r>
            <a:endParaRPr lang="en-US" altLang="zh-CN" sz="4400" dirty="0" smtClean="0"/>
          </a:p>
          <a:p>
            <a:r>
              <a:rPr lang="en-US" altLang="zh-CN" sz="4400" dirty="0" smtClean="0"/>
              <a:t>double    </a:t>
            </a:r>
            <a:r>
              <a:rPr lang="zh-CN" altLang="en-US" sz="4400" dirty="0" smtClean="0"/>
              <a:t>实型，精度更高</a:t>
            </a:r>
            <a:endParaRPr lang="en-US" altLang="zh-CN" sz="4400" dirty="0" smtClean="0"/>
          </a:p>
          <a:p>
            <a:r>
              <a:rPr lang="en-US" altLang="zh-CN" sz="4400" dirty="0" smtClean="0"/>
              <a:t>char       </a:t>
            </a:r>
            <a:r>
              <a:rPr lang="zh-CN" altLang="en-US" sz="4400" dirty="0" smtClean="0"/>
              <a:t>字符型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51626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输出语句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从内存到输出设备。</a:t>
            </a:r>
            <a:endParaRPr lang="en-US" altLang="zh-CN" dirty="0" smtClean="0"/>
          </a:p>
          <a:p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1</a:t>
            </a:r>
            <a:r>
              <a:rPr lang="en-US" altLang="zh-CN" dirty="0"/>
              <a:t>&lt;&lt;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2&lt;&lt;…&lt;&lt;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n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lvl="1"/>
            <a:r>
              <a:rPr lang="zh-CN" altLang="en-US" dirty="0" smtClean="0"/>
              <a:t>表达式：输出表达式的值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加双引号</a:t>
            </a:r>
            <a:r>
              <a:rPr lang="en-US" altLang="zh-CN" dirty="0" smtClean="0"/>
              <a:t>“ ”</a:t>
            </a:r>
            <a:r>
              <a:rPr lang="zh-CN" altLang="en-US" dirty="0" smtClean="0"/>
              <a:t>，原样输出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endl</a:t>
            </a:r>
            <a:r>
              <a:rPr lang="zh-CN" altLang="en-US" dirty="0" smtClean="0"/>
              <a:t>，换行，等价于</a:t>
            </a:r>
            <a:r>
              <a:rPr lang="en-US" altLang="zh-CN" dirty="0"/>
              <a:t>“\n ” </a:t>
            </a:r>
          </a:p>
          <a:p>
            <a:r>
              <a:rPr lang="en-US" altLang="zh-CN" dirty="0" err="1" smtClean="0"/>
              <a:t>cout</a:t>
            </a:r>
            <a:r>
              <a:rPr lang="en-US" altLang="zh-CN" dirty="0" smtClean="0"/>
              <a:t>&lt;&lt;2+4&lt;&lt;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cout</a:t>
            </a:r>
            <a:r>
              <a:rPr lang="en-US" altLang="zh-CN" dirty="0"/>
              <a:t>&lt;&lt; "hello world</a:t>
            </a:r>
            <a:r>
              <a:rPr lang="en-US" altLang="zh-CN" dirty="0" smtClean="0"/>
              <a:t>";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a=10,b=5;</a:t>
            </a:r>
          </a:p>
          <a:p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985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Lcout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altLang="zh-CN" dirty="0"/>
              <a:t>//</a:t>
            </a:r>
            <a:r>
              <a:rPr lang="en-US" altLang="zh-CN" dirty="0" err="1"/>
              <a:t>cout</a:t>
            </a:r>
            <a:endParaRPr lang="en-US" altLang="zh-CN" dirty="0"/>
          </a:p>
          <a:p>
            <a:pPr marL="82296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82296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82296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82296" indent="0">
              <a:buNone/>
            </a:pPr>
            <a:r>
              <a:rPr lang="en-US" altLang="zh-CN" dirty="0"/>
              <a:t>{</a:t>
            </a:r>
          </a:p>
          <a:p>
            <a:pPr marL="82296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&lt;&lt;2+4&lt;&lt;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82296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cout</a:t>
            </a:r>
            <a:r>
              <a:rPr lang="en-US" altLang="zh-CN" dirty="0"/>
              <a:t>&lt;&lt; "hello world\n";</a:t>
            </a:r>
          </a:p>
          <a:p>
            <a:pPr marL="82296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a=10,b=5;</a:t>
            </a:r>
          </a:p>
          <a:p>
            <a:pPr marL="82296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a+b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82296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return </a:t>
            </a:r>
            <a:r>
              <a:rPr lang="en-US" altLang="zh-CN" dirty="0"/>
              <a:t>0;	</a:t>
            </a:r>
          </a:p>
          <a:p>
            <a:pPr marL="82296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079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输出语句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cstdio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</a:t>
            </a:r>
            <a:r>
              <a:rPr lang="zh-CN" altLang="en-US" dirty="0" smtClean="0"/>
              <a:t>“格式控制字符串”，输出列表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zh-CN" altLang="en-US" dirty="0" smtClean="0"/>
              <a:t> 格式</a:t>
            </a:r>
            <a:r>
              <a:rPr lang="zh-CN" altLang="en-US" dirty="0"/>
              <a:t>控制字符</a:t>
            </a:r>
            <a:r>
              <a:rPr lang="zh-CN" altLang="en-US" dirty="0" smtClean="0"/>
              <a:t>串：普通字符，原样输出，格式说明，由</a:t>
            </a:r>
            <a:r>
              <a:rPr lang="en-US" altLang="zh-CN" dirty="0" smtClean="0"/>
              <a:t>%</a:t>
            </a:r>
            <a:r>
              <a:rPr lang="zh-CN" altLang="en-US" dirty="0" smtClean="0"/>
              <a:t>和格式字符组成，将数据按指定格式输出。</a:t>
            </a:r>
            <a:endParaRPr lang="en-US" altLang="zh-CN" dirty="0" smtClean="0"/>
          </a:p>
          <a:p>
            <a:r>
              <a:rPr lang="en-US" altLang="zh-CN" dirty="0" smtClean="0"/>
              <a:t>%d  %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  </a:t>
            </a:r>
            <a:r>
              <a:rPr lang="zh-CN" altLang="en-US" dirty="0" smtClean="0"/>
              <a:t>输出整型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%d   %md  </a:t>
            </a:r>
          </a:p>
          <a:p>
            <a:r>
              <a:rPr lang="en-US" altLang="zh-CN" dirty="0" smtClean="0"/>
              <a:t>%s          </a:t>
            </a:r>
            <a:r>
              <a:rPr lang="zh-CN" altLang="en-US" dirty="0" smtClean="0"/>
              <a:t>输出字符串     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ms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r>
              <a:rPr lang="en-US" altLang="zh-CN" dirty="0" smtClean="0"/>
              <a:t>%c          </a:t>
            </a:r>
            <a:r>
              <a:rPr lang="zh-CN" altLang="en-US" dirty="0" smtClean="0"/>
              <a:t>输出字符型</a:t>
            </a:r>
            <a:r>
              <a:rPr lang="en-US" altLang="zh-CN" dirty="0" smtClean="0"/>
              <a:t>char</a:t>
            </a:r>
          </a:p>
          <a:p>
            <a:r>
              <a:rPr lang="en-US" altLang="zh-CN" dirty="0" smtClean="0"/>
              <a:t>%f   %lf    </a:t>
            </a:r>
            <a:r>
              <a:rPr lang="zh-CN" altLang="en-US" dirty="0" smtClean="0"/>
              <a:t>输出实型</a:t>
            </a:r>
            <a:r>
              <a:rPr lang="en-US" altLang="zh-CN" dirty="0" err="1" smtClean="0"/>
              <a:t>fload</a:t>
            </a:r>
            <a:r>
              <a:rPr lang="en-US" altLang="zh-CN" dirty="0" smtClean="0"/>
              <a:t>      %m.nf</a:t>
            </a:r>
          </a:p>
        </p:txBody>
      </p:sp>
    </p:spTree>
    <p:extLst>
      <p:ext uri="{BB962C8B-B14F-4D97-AF65-F5344CB8AC3E}">
        <p14:creationId xmlns:p14="http://schemas.microsoft.com/office/powerpoint/2010/main" xmlns="" val="393135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4979640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pt-BR" altLang="zh-CN" dirty="0"/>
              <a:t>//printf</a:t>
            </a:r>
          </a:p>
          <a:p>
            <a:pPr marL="82296" indent="0">
              <a:buNone/>
            </a:pPr>
            <a:r>
              <a:rPr lang="pt-BR" altLang="zh-CN" dirty="0"/>
              <a:t>#include &lt;cstdio&gt;</a:t>
            </a:r>
          </a:p>
          <a:p>
            <a:pPr marL="82296" indent="0">
              <a:buNone/>
            </a:pPr>
            <a:r>
              <a:rPr lang="pt-BR" altLang="zh-CN" dirty="0"/>
              <a:t>using namespace std;</a:t>
            </a:r>
          </a:p>
          <a:p>
            <a:pPr marL="82296" indent="0">
              <a:buNone/>
            </a:pPr>
            <a:r>
              <a:rPr lang="pt-BR" altLang="zh-CN" dirty="0"/>
              <a:t>int main()</a:t>
            </a:r>
          </a:p>
          <a:p>
            <a:pPr marL="82296" indent="0">
              <a:buNone/>
            </a:pPr>
            <a:r>
              <a:rPr lang="pt-BR" altLang="zh-CN" dirty="0"/>
              <a:t>{</a:t>
            </a:r>
          </a:p>
          <a:p>
            <a:pPr marL="82296" indent="0">
              <a:buNone/>
            </a:pPr>
            <a:r>
              <a:rPr lang="pt-BR" altLang="zh-CN" dirty="0"/>
              <a:t>  printf("%d,%4d,%4d\n",2,2,22222);</a:t>
            </a:r>
          </a:p>
          <a:p>
            <a:pPr marL="82296" indent="0">
              <a:buNone/>
            </a:pPr>
            <a:r>
              <a:rPr lang="pt-BR" altLang="zh-CN" dirty="0"/>
              <a:t>  printf("%f,%0.2f,%6.2f\n",1.200,1.200,1.200);</a:t>
            </a:r>
          </a:p>
          <a:p>
            <a:pPr marL="82296" indent="0">
              <a:buNone/>
            </a:pPr>
            <a:r>
              <a:rPr lang="pt-BR" altLang="zh-CN" dirty="0"/>
              <a:t>  printf("%s,%4s,%8s\n","hello","hello","hello");</a:t>
            </a:r>
          </a:p>
          <a:p>
            <a:pPr marL="82296" indent="0">
              <a:buNone/>
            </a:pPr>
            <a:r>
              <a:rPr lang="pt-BR" altLang="zh-CN" dirty="0"/>
              <a:t>  </a:t>
            </a:r>
            <a:r>
              <a:rPr lang="pt-BR" altLang="zh-CN" dirty="0" smtClean="0"/>
              <a:t>return </a:t>
            </a:r>
            <a:r>
              <a:rPr lang="pt-BR" altLang="zh-CN" dirty="0"/>
              <a:t>0;	</a:t>
            </a:r>
          </a:p>
          <a:p>
            <a:pPr marL="82296" indent="0">
              <a:buNone/>
            </a:pPr>
            <a:r>
              <a:rPr lang="pt-BR" altLang="zh-CN" dirty="0"/>
              <a:t>}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</a:t>
            </a:r>
            <a:r>
              <a:rPr lang="pt-BR" altLang="zh-CN" dirty="0" smtClean="0"/>
              <a:t>printf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985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 smtClean="0"/>
              <a:t>输入语句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 smtClean="0"/>
              <a:t>cin</a:t>
            </a:r>
            <a:r>
              <a:rPr lang="en-US" altLang="zh-CN" dirty="0" smtClean="0"/>
              <a:t>&gt;&gt;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1&gt;&gt;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2&gt;&gt;……&gt;&gt;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数据个数一致</a:t>
            </a:r>
            <a:endParaRPr lang="en-US" altLang="zh-CN" dirty="0" smtClean="0"/>
          </a:p>
          <a:p>
            <a:r>
              <a:rPr lang="zh-CN" altLang="en-US" dirty="0" smtClean="0"/>
              <a:t>输入顺序一致</a:t>
            </a:r>
            <a:endParaRPr lang="en-US" altLang="zh-CN" dirty="0" smtClean="0"/>
          </a:p>
          <a:p>
            <a:r>
              <a:rPr lang="zh-CN" altLang="en-US" dirty="0" smtClean="0"/>
              <a:t>数据类型一致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90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输入语句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cstdio</a:t>
            </a:r>
            <a:r>
              <a:rPr lang="en-US" altLang="zh-CN" dirty="0"/>
              <a:t>&gt;</a:t>
            </a:r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</a:t>
            </a:r>
            <a:r>
              <a:rPr lang="zh-CN" altLang="en-US" dirty="0"/>
              <a:t>“格式控制字符串”</a:t>
            </a:r>
            <a:r>
              <a:rPr lang="zh-CN" altLang="en-US" dirty="0" smtClean="0"/>
              <a:t>，地址列表</a:t>
            </a:r>
            <a:r>
              <a:rPr lang="en-US" altLang="zh-CN" dirty="0"/>
              <a:t>);</a:t>
            </a:r>
          </a:p>
          <a:p>
            <a:r>
              <a:rPr lang="zh-CN" altLang="en-US" dirty="0" smtClean="0"/>
              <a:t>格式控制字符串中的其他字符，也要原样输入。</a:t>
            </a:r>
            <a:endParaRPr lang="en-US" altLang="zh-CN" dirty="0" smtClean="0"/>
          </a:p>
          <a:p>
            <a:r>
              <a:rPr lang="en-US" altLang="zh-CN" dirty="0" smtClean="0"/>
              <a:t>&amp;</a:t>
            </a:r>
            <a:r>
              <a:rPr lang="zh-CN" altLang="en-US" dirty="0" smtClean="0"/>
              <a:t>变量名</a:t>
            </a:r>
            <a:endParaRPr lang="en-US" altLang="zh-CN" dirty="0" smtClean="0"/>
          </a:p>
          <a:p>
            <a:r>
              <a:rPr lang="en-US" altLang="zh-CN" dirty="0" smtClean="0"/>
              <a:t>&amp;</a:t>
            </a:r>
            <a:r>
              <a:rPr lang="zh-CN" altLang="en-US" dirty="0" smtClean="0"/>
              <a:t>取地址符</a:t>
            </a:r>
            <a:endParaRPr lang="en-US" altLang="zh-CN" dirty="0" smtClean="0"/>
          </a:p>
          <a:p>
            <a:r>
              <a:rPr lang="zh-CN" altLang="en-US" dirty="0"/>
              <a:t>先</a:t>
            </a:r>
            <a:r>
              <a:rPr lang="zh-CN" altLang="en-US" dirty="0" smtClean="0"/>
              <a:t>找到地址再保存值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81017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332656"/>
            <a:ext cx="7498080" cy="6192688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altLang="zh-CN" dirty="0" smtClean="0"/>
              <a:t>//</a:t>
            </a:r>
            <a:r>
              <a:rPr lang="en-US" altLang="zh-CN" dirty="0" err="1" smtClean="0"/>
              <a:t>scanf</a:t>
            </a:r>
            <a:endParaRPr lang="en-US" altLang="zh-CN" dirty="0" smtClean="0"/>
          </a:p>
          <a:p>
            <a:pPr marL="82296" indent="0">
              <a:buNone/>
            </a:pPr>
            <a:r>
              <a:rPr lang="en-US" altLang="zh-CN" dirty="0" smtClean="0"/>
              <a:t>#include </a:t>
            </a:r>
            <a:r>
              <a:rPr lang="en-US" altLang="zh-CN" dirty="0"/>
              <a:t>&lt;</a:t>
            </a:r>
            <a:r>
              <a:rPr lang="en-US" altLang="zh-CN" dirty="0" err="1"/>
              <a:t>cstdio</a:t>
            </a:r>
            <a:r>
              <a:rPr lang="en-US" altLang="zh-CN" dirty="0"/>
              <a:t>&gt;</a:t>
            </a:r>
          </a:p>
          <a:p>
            <a:pPr marL="82296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82296" indent="0">
              <a:buNone/>
            </a:pPr>
            <a:r>
              <a:rPr lang="en-US" altLang="zh-CN" dirty="0" smtClean="0"/>
              <a:t>using </a:t>
            </a:r>
            <a:r>
              <a:rPr lang="en-US" altLang="zh-CN" dirty="0"/>
              <a:t>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82296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82296" indent="0">
              <a:buNone/>
            </a:pPr>
            <a:r>
              <a:rPr lang="en-US" altLang="zh-CN" dirty="0"/>
              <a:t>{</a:t>
            </a:r>
          </a:p>
          <a:p>
            <a:pPr marL="82296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a,b,c,d,e,f</a:t>
            </a:r>
            <a:r>
              <a:rPr lang="en-US" altLang="zh-CN" dirty="0"/>
              <a:t>;</a:t>
            </a:r>
          </a:p>
          <a:p>
            <a:pPr marL="82296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d,%d",&amp;a,&amp;b</a:t>
            </a:r>
            <a:r>
              <a:rPr lang="en-US" altLang="zh-CN" dirty="0"/>
              <a:t>);</a:t>
            </a:r>
          </a:p>
          <a:p>
            <a:pPr marL="82296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&lt;&lt;a&lt;&lt;"  "&lt;&lt;b&lt;&lt;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82296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scanf</a:t>
            </a:r>
            <a:r>
              <a:rPr lang="en-US" altLang="zh-CN" dirty="0"/>
              <a:t>("%d %</a:t>
            </a:r>
            <a:r>
              <a:rPr lang="en-US" altLang="zh-CN" dirty="0" err="1"/>
              <a:t>d",&amp;c,&amp;d</a:t>
            </a:r>
            <a:r>
              <a:rPr lang="en-US" altLang="zh-CN" dirty="0"/>
              <a:t>);</a:t>
            </a:r>
          </a:p>
          <a:p>
            <a:pPr marL="82296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&lt;&lt;c&lt;&lt;"  "&lt;&lt;d&lt;&lt;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82296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scanf</a:t>
            </a:r>
            <a:r>
              <a:rPr lang="en-US" altLang="zh-CN" dirty="0"/>
              <a:t>("%d+%</a:t>
            </a:r>
            <a:r>
              <a:rPr lang="en-US" altLang="zh-CN" dirty="0" err="1"/>
              <a:t>d",&amp;e,&amp;f</a:t>
            </a:r>
            <a:r>
              <a:rPr lang="en-US" altLang="zh-CN" dirty="0"/>
              <a:t>);</a:t>
            </a:r>
          </a:p>
          <a:p>
            <a:pPr marL="82296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e+f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82296" indent="0">
              <a:buNone/>
            </a:pPr>
            <a:r>
              <a:rPr lang="en-US" altLang="zh-CN" dirty="0"/>
              <a:t>  return 0;	</a:t>
            </a:r>
          </a:p>
          <a:p>
            <a:pPr marL="82296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9174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2687</TotalTime>
  <Words>805</Words>
  <Application>Microsoft Office PowerPoint</Application>
  <PresentationFormat>全屏显示(4:3)</PresentationFormat>
  <Paragraphs>141</Paragraphs>
  <Slides>16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夏至</vt:lpstr>
      <vt:lpstr>第二讲  C++基础</vt:lpstr>
      <vt:lpstr>C++数据类型</vt:lpstr>
      <vt:lpstr>C++输出语句</vt:lpstr>
      <vt:lpstr>例1：Lcout</vt:lpstr>
      <vt:lpstr>C++输出语句</vt:lpstr>
      <vt:lpstr>例1：Lprintf</vt:lpstr>
      <vt:lpstr>C++输入语句</vt:lpstr>
      <vt:lpstr>C++输入语句</vt:lpstr>
      <vt:lpstr>幻灯片 9</vt:lpstr>
      <vt:lpstr>1005:马克与爸爸的年龄问题</vt:lpstr>
      <vt:lpstr>1006:马克和爸爸跑圈问题</vt:lpstr>
      <vt:lpstr>1007: 截钢管</vt:lpstr>
      <vt:lpstr>1008: 两个数的余数和商</vt:lpstr>
      <vt:lpstr>1009:正方形</vt:lpstr>
      <vt:lpstr>1010:大楼层高</vt:lpstr>
      <vt:lpstr>总结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104</cp:revision>
  <dcterms:created xsi:type="dcterms:W3CDTF">2018-03-09T02:04:30Z</dcterms:created>
  <dcterms:modified xsi:type="dcterms:W3CDTF">2018-04-29T08:51:33Z</dcterms:modified>
</cp:coreProperties>
</file>