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0" r:id="rId3"/>
    <p:sldId id="257" r:id="rId4"/>
    <p:sldId id="346" r:id="rId5"/>
    <p:sldId id="355" r:id="rId6"/>
    <p:sldId id="356" r:id="rId7"/>
    <p:sldId id="357" r:id="rId8"/>
    <p:sldId id="362" r:id="rId9"/>
    <p:sldId id="363" r:id="rId10"/>
    <p:sldId id="364" r:id="rId11"/>
    <p:sldId id="358" r:id="rId12"/>
    <p:sldId id="365" r:id="rId13"/>
    <p:sldId id="359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19" r:id="rId23"/>
    <p:sldId id="315" r:id="rId24"/>
    <p:sldId id="379" r:id="rId25"/>
    <p:sldId id="380" r:id="rId26"/>
    <p:sldId id="36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475656" y="1124744"/>
            <a:ext cx="7406640" cy="1472184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80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4800" smtClean="0">
                <a:latin typeface="黑体" pitchFamily="49" charset="-122"/>
                <a:ea typeface="黑体" pitchFamily="49" charset="-122"/>
              </a:rPr>
              <a:t>讲  </a:t>
            </a:r>
            <a:r>
              <a:rPr lang="zh-CN" altLang="en-US" sz="4800" dirty="0" smtClean="0">
                <a:latin typeface="黑体" pitchFamily="49" charset="-122"/>
                <a:ea typeface="黑体" pitchFamily="49" charset="-122"/>
              </a:rPr>
              <a:t>循环结构</a:t>
            </a:r>
            <a:r>
              <a:rPr lang="en-US" altLang="zh-CN" sz="4800" dirty="0" smtClean="0">
                <a:latin typeface="黑体" pitchFamily="49" charset="-122"/>
                <a:ea typeface="黑体" pitchFamily="49" charset="-122"/>
              </a:rPr>
              <a:t>4</a:t>
            </a:r>
            <a:endParaRPr lang="zh-CN" altLang="en-US" sz="4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589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1133:</a:t>
            </a:r>
            <a:r>
              <a:rPr lang="zh-CN" altLang="en-US" b="1" dirty="0" smtClean="0"/>
              <a:t>马克算圆周率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马克计算圆周率ＰＩ</a:t>
            </a: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pi/4 = 1-1/3+1/5-1/7+1/9-...+(-1)k * 1/(2*k+1) ,k=0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至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</a:t>
            </a:r>
          </a:p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输入：一个整数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n(1000&lt;=n&lt;=2000)</a:t>
            </a:r>
          </a:p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输出：输出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的值（保留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位小数）</a:t>
            </a:r>
          </a:p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样例输入：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1000</a:t>
            </a:r>
          </a:p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样例输出：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3.1426</a:t>
            </a:r>
          </a:p>
        </p:txBody>
      </p:sp>
    </p:spTree>
    <p:extLst>
      <p:ext uri="{BB962C8B-B14F-4D97-AF65-F5344CB8AC3E}">
        <p14:creationId xmlns="" xmlns:p14="http://schemas.microsoft.com/office/powerpoint/2010/main" val="9192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2" y="260648"/>
            <a:ext cx="559836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#include&lt;</a:t>
            </a:r>
            <a:r>
              <a:rPr lang="en-US" altLang="zh-CN" sz="2400" dirty="0" err="1" smtClean="0"/>
              <a:t>cstdio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 smtClean="0"/>
              <a:t>using namespace std;</a:t>
            </a:r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main()</a:t>
            </a:r>
          </a:p>
          <a:p>
            <a:r>
              <a:rPr lang="en-US" altLang="zh-CN" sz="2400" dirty="0" smtClean="0"/>
              <a:t>{</a:t>
            </a:r>
          </a:p>
          <a:p>
            <a:r>
              <a:rPr lang="en-US" altLang="zh-CN" sz="2400" dirty="0" smtClean="0"/>
              <a:t>	double pi=0,t=1;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n;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scanf</a:t>
            </a:r>
            <a:r>
              <a:rPr lang="en-US" altLang="zh-CN" sz="2400" dirty="0" smtClean="0"/>
              <a:t>("%</a:t>
            </a:r>
            <a:r>
              <a:rPr lang="en-US" altLang="zh-CN" sz="2400" dirty="0" err="1" smtClean="0"/>
              <a:t>d",&amp;n</a:t>
            </a:r>
            <a:r>
              <a:rPr lang="en-US" altLang="zh-CN" sz="2400" dirty="0" smtClean="0"/>
              <a:t>);</a:t>
            </a:r>
          </a:p>
          <a:p>
            <a:r>
              <a:rPr lang="en-US" altLang="zh-CN" sz="2400" dirty="0" smtClean="0"/>
              <a:t>	for(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=0;i&lt;=</a:t>
            </a:r>
            <a:r>
              <a:rPr lang="en-US" altLang="zh-CN" sz="2400" dirty="0" err="1" smtClean="0"/>
              <a:t>n;i</a:t>
            </a:r>
            <a:r>
              <a:rPr lang="en-US" altLang="zh-CN" sz="2400" dirty="0" smtClean="0"/>
              <a:t>++)</a:t>
            </a:r>
          </a:p>
          <a:p>
            <a:r>
              <a:rPr lang="en-US" altLang="zh-CN" sz="2400" dirty="0" smtClean="0"/>
              <a:t>	{</a:t>
            </a:r>
          </a:p>
          <a:p>
            <a:r>
              <a:rPr lang="en-US" altLang="zh-CN" sz="2400" dirty="0" smtClean="0"/>
              <a:t>		pi=</a:t>
            </a:r>
            <a:r>
              <a:rPr lang="en-US" altLang="zh-CN" sz="2400" dirty="0" err="1" smtClean="0"/>
              <a:t>pi+t</a:t>
            </a:r>
            <a:r>
              <a:rPr lang="en-US" altLang="zh-CN" sz="2400" dirty="0" smtClean="0"/>
              <a:t>/(2*i+1);</a:t>
            </a:r>
          </a:p>
          <a:p>
            <a:r>
              <a:rPr lang="en-US" altLang="zh-CN" sz="2400" dirty="0" smtClean="0"/>
              <a:t>		t=-t;</a:t>
            </a:r>
          </a:p>
          <a:p>
            <a:r>
              <a:rPr lang="en-US" altLang="zh-CN" sz="2400" dirty="0" smtClean="0"/>
              <a:t>	}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("%0.4lf\n",4*pi);</a:t>
            </a:r>
          </a:p>
          <a:p>
            <a:r>
              <a:rPr lang="en-US" altLang="zh-CN" sz="2400" dirty="0" smtClean="0"/>
              <a:t>	</a:t>
            </a:r>
          </a:p>
          <a:p>
            <a:r>
              <a:rPr lang="en-US" altLang="zh-CN" sz="2400" dirty="0" smtClean="0"/>
              <a:t>	return 0;</a:t>
            </a:r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0287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1139:</a:t>
            </a:r>
            <a:r>
              <a:rPr lang="zh-CN" altLang="en-US" b="1" dirty="0" smtClean="0"/>
              <a:t>韩信点兵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zh-CN" altLang="en-US" dirty="0" smtClean="0"/>
              <a:t>淮安民间传说着一则故事</a:t>
            </a:r>
            <a:r>
              <a:rPr lang="en-US" altLang="zh-CN" dirty="0" smtClean="0"/>
              <a:t>——“</a:t>
            </a:r>
            <a:r>
              <a:rPr lang="zh-CN" altLang="en-US" dirty="0" smtClean="0"/>
              <a:t>韩信点兵”，其次有成语“韩信点兵，多多益善”。韩信带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名兵士打仗，战死四五百人，站</a:t>
            </a:r>
            <a:r>
              <a:rPr lang="en-US" altLang="zh-CN" dirty="0" smtClean="0"/>
              <a:t>3</a:t>
            </a:r>
            <a:r>
              <a:rPr lang="zh-CN" altLang="en-US" dirty="0" smtClean="0"/>
              <a:t>人一排，多出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人；站</a:t>
            </a:r>
            <a:r>
              <a:rPr lang="en-US" altLang="zh-CN" dirty="0" smtClean="0"/>
              <a:t>5</a:t>
            </a:r>
            <a:r>
              <a:rPr lang="zh-CN" altLang="en-US" dirty="0" smtClean="0"/>
              <a:t>人一排，多出</a:t>
            </a:r>
            <a:r>
              <a:rPr lang="en-US" altLang="zh-CN" dirty="0" smtClean="0"/>
              <a:t>4</a:t>
            </a:r>
            <a:r>
              <a:rPr lang="zh-CN" altLang="en-US" dirty="0" smtClean="0"/>
              <a:t>人；站</a:t>
            </a:r>
            <a:r>
              <a:rPr lang="en-US" altLang="zh-CN" dirty="0" smtClean="0"/>
              <a:t>7</a:t>
            </a:r>
            <a:r>
              <a:rPr lang="zh-CN" altLang="en-US" dirty="0" smtClean="0"/>
              <a:t>人一排，多出</a:t>
            </a:r>
            <a:r>
              <a:rPr lang="en-US" altLang="zh-CN" dirty="0" smtClean="0"/>
              <a:t>6</a:t>
            </a:r>
            <a:r>
              <a:rPr lang="zh-CN" altLang="en-US" dirty="0" smtClean="0"/>
              <a:t>人。韩信马上说出人数：</a:t>
            </a:r>
            <a:r>
              <a:rPr lang="en-US" altLang="zh-CN" dirty="0" smtClean="0"/>
              <a:t>1049</a:t>
            </a:r>
            <a:r>
              <a:rPr lang="zh-CN" altLang="en-US" dirty="0" smtClean="0"/>
              <a:t>。如果我给你一些条件，你能给我满足条件的最小正整数么？</a:t>
            </a:r>
          </a:p>
          <a:p>
            <a:pPr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当然，这道题是简单的。给你的每组数据有三行数字，每行数字的第一个数是除数 </a:t>
            </a:r>
            <a:r>
              <a:rPr lang="en-US" altLang="zh-CN" dirty="0" smtClean="0"/>
              <a:t>d </a:t>
            </a:r>
            <a:r>
              <a:rPr lang="zh-CN" altLang="en-US" dirty="0" smtClean="0"/>
              <a:t>，第二个数是余数 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，然后请你求出一个最小的正整数 </a:t>
            </a:r>
            <a:r>
              <a:rPr lang="en-US" altLang="zh-CN" dirty="0" smtClean="0"/>
              <a:t>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 &lt; 1000,000</a:t>
            </a:r>
            <a:r>
              <a:rPr lang="zh-CN" altLang="en-US" dirty="0" smtClean="0"/>
              <a:t>），此</a:t>
            </a:r>
            <a:r>
              <a:rPr lang="en-US" altLang="zh-CN" dirty="0" smtClean="0"/>
              <a:t>n</a:t>
            </a:r>
            <a:r>
              <a:rPr lang="zh-CN" altLang="en-US" dirty="0" smtClean="0"/>
              <a:t>能使这三行数字同时满足 </a:t>
            </a:r>
            <a:r>
              <a:rPr lang="en-US" altLang="zh-CN" dirty="0" smtClean="0"/>
              <a:t>n/d == x……m.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9192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547664" y="956335"/>
            <a:ext cx="7272808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#include&lt;cstdio&gt;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main(){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   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t,n;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   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d[3],m[3];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   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scanf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"%d"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,&amp;t);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   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while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(t--){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       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for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i=0;i&lt;3;i++)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scanf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"%d%d"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,&amp;d[i],&amp;m[i]);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       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for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n=1;n&lt;1000000;n++)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           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if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(n%d[0]==m[0] &amp;&amp; n%d[1]==m[1] &amp;&amp; n%d[2]==m[2]) {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printf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"%d\n"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,n);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break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 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   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87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1140:</a:t>
            </a:r>
            <a:r>
              <a:rPr lang="zh-CN" altLang="en-US" b="1" dirty="0" smtClean="0"/>
              <a:t>弹球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 smtClean="0"/>
              <a:t>一球从</a:t>
            </a:r>
            <a:r>
              <a:rPr lang="en-US" altLang="zh-CN" dirty="0" smtClean="0"/>
              <a:t>M</a:t>
            </a:r>
            <a:r>
              <a:rPr lang="zh-CN" altLang="en-US" dirty="0" smtClean="0"/>
              <a:t>米高度自由下落，每次落地后返回原高度的一半，再落下。 它在第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次落地时反弹多高？到第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次离开地面之前共经过多少米？ 保留两位小数</a:t>
            </a:r>
          </a:p>
          <a:p>
            <a:pPr>
              <a:buNone/>
            </a:pPr>
            <a:r>
              <a:rPr lang="zh-CN" altLang="en-US" dirty="0" smtClean="0"/>
              <a:t>输入：</a:t>
            </a:r>
            <a:r>
              <a:rPr lang="en-US" altLang="zh-CN" dirty="0" smtClean="0"/>
              <a:t>M N</a:t>
            </a:r>
          </a:p>
          <a:p>
            <a:pPr>
              <a:buNone/>
            </a:pPr>
            <a:r>
              <a:rPr lang="zh-CN" altLang="en-US" dirty="0" smtClean="0"/>
              <a:t>输出：它在第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次落地时反弹多高？共经过多少米？ 保留两位小数，空格隔开，放在一行</a:t>
            </a:r>
          </a:p>
          <a:p>
            <a:pPr>
              <a:buNone/>
            </a:pPr>
            <a:r>
              <a:rPr lang="zh-CN" altLang="en-US" dirty="0" smtClean="0"/>
              <a:t>样例输入：</a:t>
            </a:r>
            <a:r>
              <a:rPr lang="en-US" altLang="zh-CN" dirty="0" smtClean="0"/>
              <a:t>1000 5</a:t>
            </a:r>
          </a:p>
          <a:p>
            <a:pPr>
              <a:buNone/>
            </a:pPr>
            <a:r>
              <a:rPr lang="zh-CN" altLang="en-US" dirty="0" smtClean="0"/>
              <a:t>样例输出：</a:t>
            </a:r>
            <a:r>
              <a:rPr lang="en-US" altLang="zh-CN" dirty="0" smtClean="0"/>
              <a:t>31.25 2875.00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9192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87624" y="188640"/>
            <a:ext cx="567037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#include&lt;</a:t>
            </a:r>
            <a:r>
              <a:rPr lang="en-US" altLang="zh-CN" sz="2000" dirty="0" err="1" smtClean="0"/>
              <a:t>cstdio</a:t>
            </a:r>
            <a:r>
              <a:rPr lang="en-US" altLang="zh-CN" sz="2000" dirty="0" smtClean="0"/>
              <a:t>&gt;</a:t>
            </a:r>
          </a:p>
          <a:p>
            <a:r>
              <a:rPr lang="en-US" altLang="zh-CN" sz="2000" dirty="0" smtClean="0"/>
              <a:t>using namespace std;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m,n,i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	double </a:t>
            </a:r>
            <a:r>
              <a:rPr lang="en-US" altLang="zh-CN" sz="2000" dirty="0" err="1" smtClean="0"/>
              <a:t>s,a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("%d %</a:t>
            </a:r>
            <a:r>
              <a:rPr lang="en-US" altLang="zh-CN" sz="2000" dirty="0" err="1" smtClean="0"/>
              <a:t>d",&amp;m,&amp;n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smtClean="0"/>
              <a:t>	s=m;</a:t>
            </a:r>
          </a:p>
          <a:p>
            <a:r>
              <a:rPr lang="en-US" altLang="zh-CN" sz="2000" dirty="0" smtClean="0"/>
              <a:t>	a=m;</a:t>
            </a:r>
          </a:p>
          <a:p>
            <a:r>
              <a:rPr lang="en-US" altLang="zh-CN" sz="2000" dirty="0" smtClean="0"/>
              <a:t>	for(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=1;i&lt;=</a:t>
            </a:r>
            <a:r>
              <a:rPr lang="en-US" altLang="zh-CN" sz="2000" dirty="0" err="1" smtClean="0"/>
              <a:t>n;i</a:t>
            </a:r>
            <a:r>
              <a:rPr lang="en-US" altLang="zh-CN" sz="2000" dirty="0" smtClean="0"/>
              <a:t>++)</a:t>
            </a:r>
          </a:p>
          <a:p>
            <a:r>
              <a:rPr lang="en-US" altLang="zh-CN" sz="2000" dirty="0" smtClean="0"/>
              <a:t>	{</a:t>
            </a:r>
          </a:p>
          <a:p>
            <a:r>
              <a:rPr lang="en-US" altLang="zh-CN" sz="2000" dirty="0" smtClean="0"/>
              <a:t>		a=a/2;</a:t>
            </a:r>
          </a:p>
          <a:p>
            <a:r>
              <a:rPr lang="en-US" altLang="zh-CN" sz="2000" dirty="0" smtClean="0"/>
              <a:t>		s=s+2*a;		</a:t>
            </a:r>
          </a:p>
          <a:p>
            <a:r>
              <a:rPr lang="en-US" altLang="zh-CN" sz="2000" dirty="0" smtClean="0"/>
              <a:t>	}</a:t>
            </a:r>
          </a:p>
          <a:p>
            <a:r>
              <a:rPr lang="en-US" altLang="zh-CN" sz="2000" dirty="0" smtClean="0"/>
              <a:t>	s=s-2*a;</a:t>
            </a:r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("%0.2lf %0.2lf\</a:t>
            </a:r>
            <a:r>
              <a:rPr lang="en-US" altLang="zh-CN" sz="2000" dirty="0" err="1" smtClean="0"/>
              <a:t>n",a,s</a:t>
            </a:r>
            <a:r>
              <a:rPr lang="en-US" altLang="zh-CN" sz="2000" dirty="0" smtClean="0"/>
              <a:t>); </a:t>
            </a:r>
          </a:p>
          <a:p>
            <a:r>
              <a:rPr lang="en-US" altLang="zh-CN" sz="2000" dirty="0" smtClean="0"/>
              <a:t>	</a:t>
            </a:r>
          </a:p>
          <a:p>
            <a:r>
              <a:rPr lang="en-US" altLang="zh-CN" sz="2000" dirty="0" smtClean="0"/>
              <a:t>	return 0;</a:t>
            </a:r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0287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1141:</a:t>
            </a:r>
            <a:r>
              <a:rPr lang="zh-CN" altLang="en-US" b="1" dirty="0" smtClean="0"/>
              <a:t>计算分数加减表达式的值</a:t>
            </a:r>
            <a:endParaRPr lang="zh-CN" altLang="en-US" b="1" dirty="0"/>
          </a:p>
        </p:txBody>
      </p:sp>
      <p:pic>
        <p:nvPicPr>
          <p:cNvPr id="2049" name="Picture 1" descr="C:\Users\dell\AppData\Roaming\Tencent\Users\37927865\QQ\WinTemp\RichOle\%@2A$Y)DWT[5RFE~DXJAP{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556792"/>
            <a:ext cx="7276598" cy="432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192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672" y="260648"/>
            <a:ext cx="52565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#include&lt;</a:t>
            </a:r>
            <a:r>
              <a:rPr lang="en-US" altLang="zh-CN" sz="2400" dirty="0" err="1" smtClean="0"/>
              <a:t>cstdio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 smtClean="0"/>
              <a:t>using namespace std;</a:t>
            </a:r>
          </a:p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main()</a:t>
            </a:r>
          </a:p>
          <a:p>
            <a:r>
              <a:rPr lang="en-US" altLang="zh-CN" sz="2400" dirty="0" smtClean="0"/>
              <a:t>{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n,i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	double s=0,t=1;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scanf</a:t>
            </a:r>
            <a:r>
              <a:rPr lang="en-US" altLang="zh-CN" sz="2400" dirty="0" smtClean="0"/>
              <a:t>("%</a:t>
            </a:r>
            <a:r>
              <a:rPr lang="en-US" altLang="zh-CN" sz="2400" dirty="0" err="1" smtClean="0"/>
              <a:t>d",&amp;n</a:t>
            </a:r>
            <a:r>
              <a:rPr lang="en-US" altLang="zh-CN" sz="2400" dirty="0" smtClean="0"/>
              <a:t>);</a:t>
            </a:r>
          </a:p>
          <a:p>
            <a:r>
              <a:rPr lang="en-US" altLang="zh-CN" sz="2400" dirty="0" smtClean="0"/>
              <a:t>	for(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=1;i&lt;=</a:t>
            </a:r>
            <a:r>
              <a:rPr lang="en-US" altLang="zh-CN" sz="2400" dirty="0" err="1" smtClean="0"/>
              <a:t>n;i</a:t>
            </a:r>
            <a:r>
              <a:rPr lang="en-US" altLang="zh-CN" sz="2400" dirty="0" smtClean="0"/>
              <a:t>++)</a:t>
            </a:r>
          </a:p>
          <a:p>
            <a:r>
              <a:rPr lang="en-US" altLang="zh-CN" sz="2400" dirty="0" smtClean="0"/>
              <a:t>	{</a:t>
            </a:r>
          </a:p>
          <a:p>
            <a:r>
              <a:rPr lang="en-US" altLang="zh-CN" sz="2400" dirty="0" smtClean="0"/>
              <a:t>		s=</a:t>
            </a:r>
            <a:r>
              <a:rPr lang="en-US" altLang="zh-CN" sz="2400" dirty="0" err="1" smtClean="0"/>
              <a:t>s+t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		t=-t; </a:t>
            </a:r>
          </a:p>
          <a:p>
            <a:r>
              <a:rPr lang="en-US" altLang="zh-CN" sz="2400" dirty="0" smtClean="0"/>
              <a:t>	}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("%0.4lf\</a:t>
            </a:r>
            <a:r>
              <a:rPr lang="en-US" altLang="zh-CN" sz="2400" dirty="0" err="1" smtClean="0"/>
              <a:t>n",s</a:t>
            </a:r>
            <a:r>
              <a:rPr lang="en-US" altLang="zh-CN" sz="2400" dirty="0" smtClean="0"/>
              <a:t>);</a:t>
            </a:r>
          </a:p>
          <a:p>
            <a:r>
              <a:rPr lang="en-US" altLang="zh-CN" sz="2400" dirty="0" smtClean="0"/>
              <a:t>	return 0;</a:t>
            </a:r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0287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1142:</a:t>
            </a:r>
            <a:r>
              <a:rPr lang="zh-CN" altLang="en-US" b="1" dirty="0" smtClean="0"/>
              <a:t>统计满足条件的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位数</a:t>
            </a:r>
            <a:endParaRPr lang="zh-CN" altLang="en-US" b="1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47664" y="1271556"/>
            <a:ext cx="7200800" cy="4821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093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31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latin typeface="Times New Roman" pitchFamily="18" charset="0"/>
                <a:ea typeface="Helvetica Neue"/>
                <a:cs typeface="Times New Roman" pitchFamily="18" charset="0"/>
              </a:rPr>
              <a:t>给定若干个四位数，求出其中满足以下条件的数的个数：个位数上的数字减去千位数上的数字，再减去百位数上的数字，再减去十位数上的数字的结果大于零。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latin typeface="Arial" pitchFamily="34" charset="0"/>
                <a:ea typeface="Helvetica Neue"/>
                <a:cs typeface="宋体" pitchFamily="2" charset="-122"/>
              </a:rPr>
              <a:t>输入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latin typeface="Arial" pitchFamily="34" charset="0"/>
                <a:ea typeface="Helvetica Neue"/>
                <a:cs typeface="宋体" pitchFamily="2" charset="-122"/>
              </a:rPr>
              <a:t>：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latin typeface="Times New Roman" pitchFamily="18" charset="0"/>
                <a:ea typeface="Helvetica Neue"/>
                <a:cs typeface="Times New Roman" pitchFamily="18" charset="0"/>
              </a:rPr>
              <a:t>输入为两行，第一行为四位数的个数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latin typeface="Times New Roman" pitchFamily="18" charset="0"/>
                <a:ea typeface="Helvetica Neue"/>
                <a:cs typeface="Times New Roman" pitchFamily="18" charset="0"/>
              </a:rPr>
              <a:t>n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latin typeface="Times New Roman" pitchFamily="18" charset="0"/>
                <a:ea typeface="Helvetica Neue"/>
                <a:cs typeface="Times New Roman" pitchFamily="18" charset="0"/>
              </a:rPr>
              <a:t>，第二行为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latin typeface="Times New Roman" pitchFamily="18" charset="0"/>
                <a:ea typeface="Helvetica Neue"/>
                <a:cs typeface="Times New Roman" pitchFamily="18" charset="0"/>
              </a:rPr>
              <a:t>n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latin typeface="Times New Roman" pitchFamily="18" charset="0"/>
                <a:ea typeface="Helvetica Neue"/>
                <a:cs typeface="Times New Roman" pitchFamily="18" charset="0"/>
              </a:rPr>
              <a:t>个的四位数。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latin typeface="Times New Roman" pitchFamily="18" charset="0"/>
                <a:ea typeface="Helvetica Neue"/>
                <a:cs typeface="Times New Roman" pitchFamily="18" charset="0"/>
              </a:rPr>
              <a:t>(n≤100)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latin typeface="Arial" pitchFamily="34" charset="0"/>
                <a:ea typeface="Helvetica Neue"/>
                <a:cs typeface="宋体" pitchFamily="2" charset="-122"/>
              </a:rPr>
              <a:t>输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latin typeface="Arial" pitchFamily="34" charset="0"/>
                <a:ea typeface="Helvetica Neue"/>
                <a:cs typeface="宋体" pitchFamily="2" charset="-122"/>
              </a:rPr>
              <a:t>出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latin typeface="Arial" pitchFamily="34" charset="0"/>
                <a:ea typeface="Helvetica Neue"/>
                <a:cs typeface="宋体" pitchFamily="2" charset="-122"/>
              </a:rPr>
              <a:t>：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latin typeface="Times New Roman" pitchFamily="18" charset="0"/>
                <a:ea typeface="Helvetica Neue"/>
                <a:cs typeface="Times New Roman" pitchFamily="18" charset="0"/>
              </a:rPr>
              <a:t>输出为一行，包含一个整数，表示满足条件的四位数的个数。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latin typeface="Arial" pitchFamily="34" charset="0"/>
                <a:ea typeface="Helvetica Neue"/>
                <a:cs typeface="宋体" pitchFamily="2" charset="-122"/>
              </a:rPr>
              <a:t>样例输入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latin typeface="Arial" pitchFamily="34" charset="0"/>
                <a:ea typeface="Helvetica Neue"/>
                <a:cs typeface="宋体" pitchFamily="2" charset="-122"/>
              </a:rPr>
              <a:t>：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latin typeface="Courier New" pitchFamily="49" charset="0"/>
                <a:ea typeface="Menlo"/>
                <a:cs typeface="Courier New" pitchFamily="49" charset="0"/>
              </a:rPr>
              <a:t>5 1234 1349 6119 2123 5017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latin typeface="Arial" pitchFamily="34" charset="0"/>
              <a:ea typeface="Helvetica Neue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latin typeface="Arial" pitchFamily="34" charset="0"/>
                <a:ea typeface="Helvetica Neue"/>
                <a:cs typeface="宋体" pitchFamily="2" charset="-122"/>
              </a:rPr>
              <a:t>样例输出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latin typeface="Arial" pitchFamily="34" charset="0"/>
                <a:ea typeface="Helvetica Neue"/>
                <a:cs typeface="宋体" pitchFamily="2" charset="-122"/>
              </a:rPr>
              <a:t>：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latin typeface="Courier New" pitchFamily="49" charset="0"/>
                <a:ea typeface="Menlo"/>
                <a:cs typeface="Courier New" pitchFamily="49" charset="0"/>
              </a:rPr>
              <a:t>3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9192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1640" y="154369"/>
            <a:ext cx="475252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#include&lt;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iostream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using namespace std;</a:t>
            </a:r>
          </a:p>
          <a:p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main(){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n,i,num,a,b,c,d,cnt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=0;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cin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&gt;&gt;n;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for(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=1;i&lt;=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n;i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++)	{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cin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&gt;&gt;num;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	a=num%10;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	b=num/1000;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	c=num/100%10;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	d=num/10%10;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	if(a-b-c-d&gt;0)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		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cnt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=cnt+1;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&lt;&lt;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cnt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;	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return 0;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} 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87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240848" cy="5221560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中，循环结构有三种实现语句：</a:t>
            </a:r>
            <a:endParaRPr lang="en-US" altLang="zh-CN" dirty="0" smtClean="0"/>
          </a:p>
          <a:p>
            <a:pPr lvl="1" algn="just"/>
            <a:r>
              <a:rPr lang="en-US" altLang="zh-CN" dirty="0" smtClean="0"/>
              <a:t>for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 algn="just"/>
            <a:r>
              <a:rPr lang="en-US" altLang="zh-CN" dirty="0" smtClean="0"/>
              <a:t>while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 algn="just"/>
            <a:r>
              <a:rPr lang="en-US" altLang="zh-CN" dirty="0" smtClean="0"/>
              <a:t>do-while</a:t>
            </a:r>
            <a:r>
              <a:rPr lang="zh-CN" altLang="en-US" dirty="0"/>
              <a:t>语句</a:t>
            </a:r>
          </a:p>
        </p:txBody>
      </p:sp>
    </p:spTree>
    <p:extLst>
      <p:ext uri="{BB962C8B-B14F-4D97-AF65-F5344CB8AC3E}">
        <p14:creationId xmlns="" xmlns:p14="http://schemas.microsoft.com/office/powerpoint/2010/main" val="345466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1143:</a:t>
            </a:r>
            <a:r>
              <a:rPr lang="zh-CN" altLang="en-US" b="1" dirty="0" smtClean="0"/>
              <a:t>鸡尾酒疗法</a:t>
            </a:r>
            <a:endParaRPr lang="zh-CN" altLang="en-US" b="1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47664" y="1179224"/>
            <a:ext cx="7200800" cy="500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0937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dirty="0" smtClean="0"/>
              <a:t>鸡尾酒疗法，指“高效抗逆转录病毒治疗”。人们在鸡尾酒疗法的基础上又提出了很多种改进的疗法。为了验证这些治疗方法是否在疗效上比鸡尾酒疗法更好，可用通过临床对照实验的方式进行。假设鸡尾酒疗法的有效率为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，新疗法的有效率为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，如果</a:t>
            </a:r>
            <a:r>
              <a:rPr lang="en-US" altLang="zh-CN" sz="2000" dirty="0" smtClean="0"/>
              <a:t>y-x</a:t>
            </a:r>
            <a:r>
              <a:rPr lang="zh-CN" altLang="en-US" sz="2000" dirty="0" smtClean="0"/>
              <a:t>大于</a:t>
            </a:r>
            <a:r>
              <a:rPr lang="en-US" altLang="zh-CN" sz="2000" dirty="0" smtClean="0"/>
              <a:t>5%</a:t>
            </a:r>
            <a:r>
              <a:rPr lang="zh-CN" altLang="en-US" sz="2000" dirty="0" smtClean="0"/>
              <a:t>，则效果更好，如果</a:t>
            </a:r>
            <a:r>
              <a:rPr lang="en-US" altLang="zh-CN" sz="2000" dirty="0" smtClean="0"/>
              <a:t>x-y</a:t>
            </a:r>
            <a:r>
              <a:rPr lang="zh-CN" altLang="en-US" sz="2000" dirty="0" smtClean="0"/>
              <a:t>大于</a:t>
            </a:r>
            <a:r>
              <a:rPr lang="en-US" altLang="zh-CN" sz="2000" dirty="0" smtClean="0"/>
              <a:t>5%</a:t>
            </a:r>
            <a:r>
              <a:rPr lang="zh-CN" altLang="en-US" sz="2000" dirty="0" smtClean="0"/>
              <a:t>，则效果更差，否则称为效果差不多。下面给出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组临床对照实验，其中第一组采用鸡尾酒疗法，其他</a:t>
            </a:r>
            <a:r>
              <a:rPr lang="en-US" altLang="zh-CN" sz="2000" dirty="0" smtClean="0"/>
              <a:t>n-1</a:t>
            </a:r>
            <a:r>
              <a:rPr lang="zh-CN" altLang="en-US" sz="2000" dirty="0" smtClean="0"/>
              <a:t>组为各种不同的改进疗法。请写程序判定各种改进疗法效果如何。</a:t>
            </a:r>
          </a:p>
          <a:p>
            <a:r>
              <a:rPr lang="zh-CN" altLang="en-US" sz="2000" b="1" dirty="0" smtClean="0"/>
              <a:t>输入</a:t>
            </a:r>
          </a:p>
          <a:p>
            <a:r>
              <a:rPr lang="zh-CN" altLang="en-US" sz="2000" dirty="0" smtClean="0"/>
              <a:t>第一行为整数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1&lt;n≤20</a:t>
            </a:r>
            <a:r>
              <a:rPr lang="zh-CN" altLang="en-US" sz="2000" dirty="0" smtClean="0"/>
              <a:t>）；其余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行每行两个整数，第一个整数是临床实验的总病例数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小于等于</a:t>
            </a:r>
            <a:r>
              <a:rPr lang="en-US" altLang="zh-CN" sz="2000" dirty="0" smtClean="0"/>
              <a:t>10000)</a:t>
            </a:r>
            <a:r>
              <a:rPr lang="zh-CN" altLang="en-US" sz="2000" dirty="0" smtClean="0"/>
              <a:t>，第二个疗效有效的病例数。这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行数据中，第一行为鸡尾酒疗法的数据，其余各行为各种改进疗法的数据。</a:t>
            </a:r>
          </a:p>
          <a:p>
            <a:r>
              <a:rPr lang="zh-CN" altLang="en-US" sz="2000" b="1" dirty="0" smtClean="0"/>
              <a:t>输出</a:t>
            </a:r>
          </a:p>
          <a:p>
            <a:r>
              <a:rPr lang="zh-CN" altLang="en-US" sz="2000" dirty="0" smtClean="0"/>
              <a:t>有</a:t>
            </a:r>
            <a:r>
              <a:rPr lang="en-US" altLang="zh-CN" sz="2000" dirty="0" smtClean="0"/>
              <a:t>n-1</a:t>
            </a:r>
            <a:r>
              <a:rPr lang="zh-CN" altLang="en-US" sz="2000" dirty="0" smtClean="0"/>
              <a:t>行输出，分别表示对应改进疗法的效果：如果效果更好，输出</a:t>
            </a:r>
            <a:r>
              <a:rPr lang="en-US" altLang="zh-CN" sz="2000" dirty="0" smtClean="0"/>
              <a:t>better</a:t>
            </a:r>
            <a:r>
              <a:rPr lang="zh-CN" altLang="en-US" sz="2000" dirty="0" smtClean="0"/>
              <a:t>；如果效果更差，输出</a:t>
            </a:r>
            <a:r>
              <a:rPr lang="en-US" altLang="zh-CN" sz="2000" dirty="0" smtClean="0"/>
              <a:t>worse</a:t>
            </a:r>
            <a:r>
              <a:rPr lang="zh-CN" altLang="en-US" sz="2000" dirty="0" smtClean="0"/>
              <a:t>；否则输出</a:t>
            </a:r>
            <a:r>
              <a:rPr lang="en-US" altLang="zh-CN" sz="2000" dirty="0" smtClean="0"/>
              <a:t>same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192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15616" y="188640"/>
            <a:ext cx="36004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#include&lt;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iostream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using namespace std;</a:t>
            </a:r>
          </a:p>
          <a:p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main()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n,i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double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x,y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a,b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cin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&gt;&gt;n;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cin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&gt;&gt;a&gt;&gt;b;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x=b*100.0/a;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for(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=2;i&lt;=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n;i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++)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{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cin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&gt;&gt;a&gt;&gt;b;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	y=b*100.0/a;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	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76056" y="692696"/>
            <a:ext cx="4067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if(y-x&gt;5)	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&lt;&lt;"better"&lt;&lt;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endl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else if(x-y&gt;5)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&lt;&lt;"worse"&lt;&lt;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endl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else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&lt;&lt;"same"&lt;&lt;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endl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}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return 0;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87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1058:</a:t>
            </a:r>
            <a:r>
              <a:rPr lang="zh-CN" altLang="en-US" b="1" dirty="0" smtClean="0"/>
              <a:t>警察抓小偷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题目描述</a:t>
            </a:r>
          </a:p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警察局抓了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四名偷窃嫌疑犯，其中有一人是小偷。审问中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:“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我不是小偷。” 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说“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是小偷。” 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说：“小偷肯定是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。” 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说：“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在冤枉人。”  现在已经知道四个人中三人说的是真话，一人说的是假话，问到底谁是小偷。</a:t>
            </a:r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输入</a:t>
            </a:r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输出：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输出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A,B,C,D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中的一个。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92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404664"/>
            <a:ext cx="7498080" cy="6336704"/>
          </a:xfrm>
        </p:spPr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iostream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using namespace std;</a:t>
            </a:r>
          </a:p>
          <a:p>
            <a:pPr marL="82296" indent="0">
              <a:buNone/>
            </a:pPr>
            <a:endParaRPr lang="en-US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for(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=1;i&lt;5;i++)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if(((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!=1)+(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==3)+(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==4)+(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!=4))==3)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&lt;&lt;(char)(i-1+'A');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return 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87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1144:</a:t>
            </a:r>
            <a:r>
              <a:rPr lang="zh-CN" altLang="en-US" b="1" dirty="0" smtClean="0"/>
              <a:t>谁参加了信息学奥赛</a:t>
            </a:r>
            <a:endParaRPr lang="zh-CN" altLang="en-US" b="1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47664" y="933004"/>
            <a:ext cx="7200800" cy="5498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0937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A/B/C/D/E  5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名 同学中的部分参加了计算机竞赛，根据下列条件判断哪些同学参加了竞赛</a:t>
            </a:r>
          </a:p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参加时，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也参加</a:t>
            </a:r>
            <a:b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只有一个人参加</a:t>
            </a:r>
            <a:b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或者都参加，或者都不参加</a:t>
            </a:r>
            <a:b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中至少有一个人参加</a:t>
            </a:r>
            <a:b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）如果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参加，那么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也都参加</a:t>
            </a:r>
          </a:p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请输出谁参加了竞赛，一行若干个字母（大写），如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AB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代表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AB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两人参加了 奥赛。</a:t>
            </a:r>
          </a:p>
        </p:txBody>
      </p:sp>
    </p:spTree>
    <p:extLst>
      <p:ext uri="{BB962C8B-B14F-4D97-AF65-F5344CB8AC3E}">
        <p14:creationId xmlns="" xmlns:p14="http://schemas.microsoft.com/office/powerpoint/2010/main" val="9192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43608" y="260648"/>
            <a:ext cx="55446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#include&lt;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iostream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using namespace std;</a:t>
            </a:r>
          </a:p>
          <a:p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main()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a,b,c,d,e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for(a=0;a&lt;=1;a++)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   for(b=0;b&lt;=1;b++)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      for(c=0;c&lt;=1;c++)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	for(d=0;d&lt;=1;d++)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 	  for(e=0;e&lt;=1;e++){	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6176" y="0"/>
            <a:ext cx="29878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if(a==b &amp;&amp; 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b+c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)==1 &amp;&amp; (c-d)==0 &amp;&amp; 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d+e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)&gt;0 &amp;&amp;(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a+d+e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==3 || e==0) ){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if(a==1)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&lt;&lt;"A";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if(b==1)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&lt;&lt;"B";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if(c==1)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&lt;&lt;"C";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if(d==1)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&lt;&lt;"D";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if(e==1)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&lt;&lt;“E";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return 0;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87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287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在实际应用中，如果重复操作（循环体）次数是固定的，则一般使用</a:t>
            </a:r>
            <a:r>
              <a:rPr lang="en-US" altLang="zh-CN" sz="2000" dirty="0" smtClean="0">
                <a:latin typeface="+mn-ea"/>
              </a:rPr>
              <a:t>for</a:t>
            </a:r>
            <a:r>
              <a:rPr lang="zh-CN" altLang="en-US" sz="2000" dirty="0" smtClean="0">
                <a:latin typeface="+mn-ea"/>
              </a:rPr>
              <a:t>语句。</a:t>
            </a:r>
            <a:r>
              <a:rPr lang="en-US" altLang="zh-CN" sz="2000" dirty="0" smtClean="0">
                <a:latin typeface="+mn-ea"/>
              </a:rPr>
              <a:t>for</a:t>
            </a:r>
            <a:r>
              <a:rPr lang="zh-CN" altLang="en-US" sz="2000" dirty="0" smtClean="0">
                <a:latin typeface="+mn-ea"/>
              </a:rPr>
              <a:t>语句格式如下：</a:t>
            </a:r>
            <a:endParaRPr lang="en-US" altLang="zh-CN" sz="2000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sz="2000" dirty="0" smtClean="0">
                <a:latin typeface="+mn-ea"/>
              </a:rPr>
              <a:t>    for</a:t>
            </a:r>
            <a:r>
              <a:rPr lang="zh-CN" altLang="en-US" sz="2000" dirty="0" smtClean="0">
                <a:latin typeface="+mn-ea"/>
              </a:rPr>
              <a:t>（表达式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；表达式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；表达式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sz="2000" dirty="0" smtClean="0">
                <a:latin typeface="+mn-ea"/>
              </a:rPr>
              <a:t>{</a:t>
            </a:r>
            <a:endParaRPr lang="en-US" altLang="zh-CN" sz="2000" dirty="0">
              <a:latin typeface="+mn-ea"/>
            </a:endParaRPr>
          </a:p>
          <a:p>
            <a:pPr marL="82296" indent="0">
              <a:buNone/>
            </a:pPr>
            <a:r>
              <a:rPr lang="zh-CN" altLang="en-US" sz="2000" dirty="0">
                <a:latin typeface="+mn-ea"/>
              </a:rPr>
              <a:t>       </a:t>
            </a:r>
            <a:r>
              <a:rPr lang="zh-CN" altLang="en-US" sz="2000" dirty="0" smtClean="0">
                <a:latin typeface="+mn-ea"/>
              </a:rPr>
              <a:t> 循环体</a:t>
            </a:r>
            <a:endParaRPr lang="en-US" altLang="zh-CN" sz="2000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sz="2000" dirty="0" smtClean="0">
                <a:latin typeface="+mn-ea"/>
              </a:rPr>
              <a:t>}</a:t>
            </a:r>
          </a:p>
          <a:p>
            <a:pPr marL="82296" indent="0">
              <a:buNone/>
            </a:pPr>
            <a:endParaRPr lang="en-US" altLang="zh-CN" dirty="0" smtClean="0"/>
          </a:p>
          <a:p>
            <a:pPr marL="82296" indent="0">
              <a:buNone/>
            </a:pPr>
            <a:endParaRPr lang="en-US" altLang="zh-CN" dirty="0" smtClean="0"/>
          </a:p>
          <a:p>
            <a:pPr marL="82296" indent="0">
              <a:buNone/>
            </a:pPr>
            <a:endParaRPr lang="en-US" altLang="zh-CN" dirty="0"/>
          </a:p>
          <a:p>
            <a:pPr marL="82296" indent="0">
              <a:buNone/>
            </a:pPr>
            <a:endParaRPr lang="en-US" altLang="zh-CN" dirty="0" smtClean="0"/>
          </a:p>
          <a:p>
            <a:pPr marL="82296" indent="0">
              <a:buNone/>
            </a:pPr>
            <a:endParaRPr lang="en-US" altLang="zh-CN" dirty="0"/>
          </a:p>
          <a:p>
            <a:pPr marL="82296" indent="0">
              <a:buNone/>
            </a:pPr>
            <a:endParaRPr lang="en-US" altLang="zh-CN" dirty="0" smtClean="0"/>
          </a:p>
          <a:p>
            <a:pPr marL="82296" indent="0">
              <a:buNone/>
            </a:pPr>
            <a:endParaRPr lang="en-US" altLang="zh-CN" dirty="0" smtClean="0"/>
          </a:p>
        </p:txBody>
      </p:sp>
      <p:grpSp>
        <p:nvGrpSpPr>
          <p:cNvPr id="59" name="组合 58"/>
          <p:cNvGrpSpPr/>
          <p:nvPr/>
        </p:nvGrpSpPr>
        <p:grpSpPr>
          <a:xfrm>
            <a:off x="6418799" y="2229622"/>
            <a:ext cx="2409720" cy="3780420"/>
            <a:chOff x="5206052" y="2600908"/>
            <a:chExt cx="2409720" cy="3780420"/>
          </a:xfrm>
        </p:grpSpPr>
        <p:sp>
          <p:nvSpPr>
            <p:cNvPr id="4" name="流程图: 决策 3"/>
            <p:cNvSpPr/>
            <p:nvPr/>
          </p:nvSpPr>
          <p:spPr>
            <a:xfrm>
              <a:off x="5206052" y="3502054"/>
              <a:ext cx="2111102" cy="61928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表达式</a:t>
              </a:r>
              <a:r>
                <a:rPr lang="en-US" altLang="zh-CN" b="1" dirty="0" smtClean="0"/>
                <a:t>2</a:t>
              </a:r>
              <a:endParaRPr lang="zh-CN" altLang="en-US" b="1" dirty="0"/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5721543" y="4437112"/>
              <a:ext cx="1080120" cy="43505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+mn-ea"/>
                </a:rPr>
                <a:t>循环体</a:t>
              </a:r>
              <a:endParaRPr lang="zh-CN" altLang="en-US" b="1" dirty="0">
                <a:latin typeface="+mn-ea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6261603" y="4121343"/>
              <a:ext cx="0" cy="31576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6261603" y="5834047"/>
              <a:ext cx="0" cy="54728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6261603" y="2600908"/>
              <a:ext cx="0" cy="25202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4" idx="3"/>
            </p:cNvCxnSpPr>
            <p:nvPr/>
          </p:nvCxnSpPr>
          <p:spPr>
            <a:xfrm>
              <a:off x="7317154" y="3811699"/>
              <a:ext cx="298618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7615772" y="3817823"/>
              <a:ext cx="0" cy="201622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164354" y="34423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假</a:t>
              </a:r>
              <a:endParaRPr lang="zh-CN" altLang="en-US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341417" y="40556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真</a:t>
              </a:r>
            </a:p>
          </p:txBody>
        </p:sp>
        <p:sp>
          <p:nvSpPr>
            <p:cNvPr id="16" name="流程图: 过程 15"/>
            <p:cNvSpPr/>
            <p:nvPr/>
          </p:nvSpPr>
          <p:spPr>
            <a:xfrm>
              <a:off x="5721543" y="5134757"/>
              <a:ext cx="1080120" cy="43505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+mn-ea"/>
                </a:rPr>
                <a:t>表达式</a:t>
              </a:r>
              <a:r>
                <a:rPr lang="en-US" altLang="zh-CN" b="1" dirty="0" smtClean="0">
                  <a:latin typeface="+mn-ea"/>
                </a:rPr>
                <a:t>3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18" name="流程图: 过程 17"/>
            <p:cNvSpPr/>
            <p:nvPr/>
          </p:nvSpPr>
          <p:spPr>
            <a:xfrm>
              <a:off x="5721543" y="2852936"/>
              <a:ext cx="1080120" cy="4320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+mn-ea"/>
                </a:rPr>
                <a:t>表达式</a:t>
              </a:r>
              <a:r>
                <a:rPr lang="en-US" altLang="zh-CN" b="1" dirty="0" smtClean="0">
                  <a:latin typeface="+mn-ea"/>
                </a:rPr>
                <a:t>1</a:t>
              </a:r>
              <a:endParaRPr lang="zh-CN" altLang="en-US" b="1" dirty="0">
                <a:latin typeface="+mn-ea"/>
              </a:endParaRPr>
            </a:p>
          </p:txBody>
        </p:sp>
        <p:cxnSp>
          <p:nvCxnSpPr>
            <p:cNvPr id="21" name="直接箭头连接符 20"/>
            <p:cNvCxnSpPr>
              <a:stCxn id="18" idx="2"/>
            </p:cNvCxnSpPr>
            <p:nvPr/>
          </p:nvCxnSpPr>
          <p:spPr>
            <a:xfrm>
              <a:off x="6261603" y="3284984"/>
              <a:ext cx="0" cy="21707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6261603" y="4872163"/>
              <a:ext cx="0" cy="28502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246672" y="5834047"/>
              <a:ext cx="13691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肘形连接符 51"/>
            <p:cNvCxnSpPr>
              <a:stCxn id="16" idx="1"/>
              <a:endCxn id="4" idx="1"/>
            </p:cNvCxnSpPr>
            <p:nvPr/>
          </p:nvCxnSpPr>
          <p:spPr>
            <a:xfrm rot="10800000">
              <a:off x="5206053" y="3811699"/>
              <a:ext cx="515491" cy="1540584"/>
            </a:xfrm>
            <a:prstGeom prst="bentConnector3">
              <a:avLst>
                <a:gd name="adj1" fmla="val 171496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35494" y="3726837"/>
            <a:ext cx="3024337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表达式</a:t>
            </a:r>
            <a:r>
              <a:rPr lang="en-US" altLang="zh-CN" dirty="0">
                <a:latin typeface="+mn-ea"/>
              </a:rPr>
              <a:t>1</a:t>
            </a:r>
          </a:p>
          <a:p>
            <a:r>
              <a:rPr lang="en-US" altLang="zh-CN" dirty="0">
                <a:latin typeface="+mn-ea"/>
              </a:rPr>
              <a:t> for</a:t>
            </a:r>
            <a:r>
              <a:rPr lang="zh-CN" altLang="en-US" dirty="0">
                <a:latin typeface="+mn-ea"/>
              </a:rPr>
              <a:t>（；表达式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；表达式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）</a:t>
            </a:r>
          </a:p>
          <a:p>
            <a:r>
              <a:rPr lang="en-US" altLang="zh-CN" dirty="0">
                <a:latin typeface="+mn-ea"/>
              </a:rPr>
              <a:t>{</a:t>
            </a:r>
          </a:p>
          <a:p>
            <a:r>
              <a:rPr lang="en-US" altLang="zh-CN" dirty="0">
                <a:latin typeface="+mn-ea"/>
              </a:rPr>
              <a:t>        </a:t>
            </a:r>
            <a:r>
              <a:rPr lang="zh-CN" altLang="en-US" dirty="0">
                <a:latin typeface="+mn-ea"/>
              </a:rPr>
              <a:t>循环体</a:t>
            </a:r>
          </a:p>
          <a:p>
            <a:r>
              <a:rPr lang="en-US" altLang="zh-CN" dirty="0">
                <a:latin typeface="+mn-ea"/>
              </a:rPr>
              <a:t>}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496" y="5380672"/>
            <a:ext cx="3024335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82296" indent="0">
              <a:buNone/>
            </a:pPr>
            <a:r>
              <a:rPr lang="en-US" altLang="zh-CN" dirty="0">
                <a:latin typeface="+mn-ea"/>
              </a:rPr>
              <a:t>for</a:t>
            </a:r>
            <a:r>
              <a:rPr lang="zh-CN" altLang="en-US" dirty="0">
                <a:latin typeface="+mn-ea"/>
              </a:rPr>
              <a:t>（表达式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；表达式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；）</a:t>
            </a:r>
            <a:endParaRPr lang="en-US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zh-CN" altLang="en-US" dirty="0">
                <a:latin typeface="+mn-ea"/>
              </a:rPr>
              <a:t>        循环体</a:t>
            </a:r>
            <a:endParaRPr lang="en-US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</a:t>
            </a:r>
            <a:r>
              <a:rPr lang="zh-CN" altLang="en-US" dirty="0">
                <a:latin typeface="+mn-ea"/>
              </a:rPr>
              <a:t>表达式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；</a:t>
            </a:r>
            <a:endParaRPr lang="en-US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}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75856" y="3726837"/>
            <a:ext cx="2331087" cy="175432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marL="82296" indent="0">
              <a:buNone/>
            </a:pPr>
            <a:r>
              <a:rPr lang="zh-CN" altLang="en-US" dirty="0">
                <a:latin typeface="+mn-ea"/>
              </a:rPr>
              <a:t>表达式</a:t>
            </a:r>
            <a:r>
              <a:rPr lang="en-US" altLang="zh-CN" dirty="0">
                <a:latin typeface="+mn-ea"/>
              </a:rPr>
              <a:t>1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for</a:t>
            </a:r>
            <a:r>
              <a:rPr lang="zh-CN" altLang="en-US" dirty="0">
                <a:latin typeface="+mn-ea"/>
              </a:rPr>
              <a:t>（；表达式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；）</a:t>
            </a:r>
            <a:endParaRPr lang="en-US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zh-CN" altLang="en-US" dirty="0">
                <a:latin typeface="+mn-ea"/>
              </a:rPr>
              <a:t>        循环体</a:t>
            </a:r>
            <a:endParaRPr lang="en-US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</a:t>
            </a:r>
            <a:r>
              <a:rPr lang="zh-CN" altLang="en-US" dirty="0">
                <a:latin typeface="+mn-ea"/>
              </a:rPr>
              <a:t>表达式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；</a:t>
            </a:r>
            <a:endParaRPr lang="en-US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60533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在实际应用中，如果重复操作（循环体）次数是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不</a:t>
            </a:r>
            <a:r>
              <a:rPr lang="zh-CN" altLang="en-US" sz="2000" dirty="0" smtClean="0">
                <a:latin typeface="+mn-ea"/>
              </a:rPr>
              <a:t>固定的，则一般使用</a:t>
            </a:r>
            <a:r>
              <a:rPr lang="en-US" altLang="zh-CN" sz="2000" dirty="0" smtClean="0">
                <a:latin typeface="+mn-ea"/>
              </a:rPr>
              <a:t>while</a:t>
            </a:r>
            <a:r>
              <a:rPr lang="zh-CN" altLang="en-US" sz="2000" dirty="0" smtClean="0">
                <a:latin typeface="+mn-ea"/>
              </a:rPr>
              <a:t>语句。</a:t>
            </a:r>
            <a:r>
              <a:rPr lang="en-US" altLang="zh-CN" sz="2000" dirty="0">
                <a:latin typeface="+mn-ea"/>
              </a:rPr>
              <a:t>while</a:t>
            </a:r>
            <a:r>
              <a:rPr lang="zh-CN" altLang="en-US" sz="2000" dirty="0" smtClean="0">
                <a:latin typeface="+mn-ea"/>
              </a:rPr>
              <a:t>语句格式如下：</a:t>
            </a:r>
            <a:endParaRPr lang="en-US" altLang="zh-CN" sz="2000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sz="2000" dirty="0" smtClean="0">
                <a:latin typeface="+mn-ea"/>
              </a:rPr>
              <a:t>    while</a:t>
            </a:r>
            <a:r>
              <a:rPr lang="zh-CN" altLang="en-US" sz="2000" dirty="0" smtClean="0">
                <a:latin typeface="+mn-ea"/>
              </a:rPr>
              <a:t>（表达式）</a:t>
            </a:r>
            <a:endParaRPr lang="en-US" altLang="zh-CN" sz="2000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sz="2000" dirty="0" smtClean="0">
                <a:latin typeface="+mn-ea"/>
              </a:rPr>
              <a:t>    {</a:t>
            </a:r>
            <a:endParaRPr lang="en-US" altLang="zh-CN" sz="2000" dirty="0">
              <a:latin typeface="+mn-ea"/>
            </a:endParaRPr>
          </a:p>
          <a:p>
            <a:pPr marL="82296" indent="0">
              <a:buNone/>
            </a:pPr>
            <a:r>
              <a:rPr lang="zh-CN" altLang="en-US" sz="2000" dirty="0">
                <a:latin typeface="+mn-ea"/>
              </a:rPr>
              <a:t>       </a:t>
            </a:r>
            <a:r>
              <a:rPr lang="zh-CN" altLang="en-US" sz="2000" dirty="0" smtClean="0">
                <a:latin typeface="+mn-ea"/>
              </a:rPr>
              <a:t> 循环体</a:t>
            </a:r>
            <a:endParaRPr lang="en-US" altLang="zh-CN" sz="2000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sz="2000" dirty="0" smtClean="0">
                <a:latin typeface="+mn-ea"/>
              </a:rPr>
              <a:t>    }</a:t>
            </a:r>
          </a:p>
          <a:p>
            <a:pPr marL="82296" indent="0">
              <a:buNone/>
            </a:pPr>
            <a:r>
              <a:rPr lang="zh-CN" altLang="en-US" sz="2000" dirty="0">
                <a:latin typeface="+mn-ea"/>
              </a:rPr>
              <a:t>先</a:t>
            </a:r>
            <a:r>
              <a:rPr lang="zh-CN" altLang="en-US" sz="2000" dirty="0" smtClean="0">
                <a:latin typeface="+mn-ea"/>
              </a:rPr>
              <a:t>计算表达（一般称为循环条件）的值</a:t>
            </a:r>
            <a:endParaRPr lang="en-US" altLang="zh-CN" sz="2000" dirty="0" smtClean="0">
              <a:latin typeface="+mn-ea"/>
            </a:endParaRPr>
          </a:p>
          <a:p>
            <a:pPr marL="82296" indent="0">
              <a:buNone/>
            </a:pPr>
            <a:r>
              <a:rPr lang="zh-CN" altLang="en-US" sz="2000" dirty="0">
                <a:latin typeface="+mn-ea"/>
              </a:rPr>
              <a:t>当</a:t>
            </a:r>
            <a:r>
              <a:rPr lang="zh-CN" altLang="en-US" sz="2000" dirty="0" smtClean="0">
                <a:latin typeface="+mn-ea"/>
              </a:rPr>
              <a:t>表达式的值为真（循环条件成立）时</a:t>
            </a:r>
            <a:endParaRPr lang="en-US" altLang="zh-CN" sz="2000" dirty="0" smtClean="0">
              <a:latin typeface="+mn-ea"/>
            </a:endParaRPr>
          </a:p>
          <a:p>
            <a:pPr marL="82296" indent="0">
              <a:buNone/>
            </a:pPr>
            <a:r>
              <a:rPr lang="zh-CN" altLang="en-US" sz="2000" dirty="0" smtClean="0">
                <a:latin typeface="+mn-ea"/>
              </a:rPr>
              <a:t>去执行一次循环体。执行完循环体之后，</a:t>
            </a:r>
            <a:endParaRPr lang="en-US" altLang="zh-CN" sz="2000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sz="2000" dirty="0" smtClean="0">
                <a:latin typeface="+mn-ea"/>
              </a:rPr>
              <a:t>while</a:t>
            </a:r>
            <a:r>
              <a:rPr lang="zh-CN" altLang="en-US" sz="2000" dirty="0" smtClean="0">
                <a:latin typeface="+mn-ea"/>
              </a:rPr>
              <a:t>语句又回到开始出现，继续计算和</a:t>
            </a:r>
            <a:endParaRPr lang="en-US" altLang="zh-CN" sz="2000" dirty="0" smtClean="0">
              <a:latin typeface="+mn-ea"/>
            </a:endParaRPr>
          </a:p>
          <a:p>
            <a:pPr marL="82296" indent="0">
              <a:buNone/>
            </a:pPr>
            <a:r>
              <a:rPr lang="zh-CN" altLang="en-US" sz="2000" dirty="0" smtClean="0">
                <a:latin typeface="+mn-ea"/>
              </a:rPr>
              <a:t>判断表达式的真假，决定是否再执行循环体。</a:t>
            </a:r>
            <a:endParaRPr lang="en-US" altLang="zh-CN" sz="2000" dirty="0" smtClean="0">
              <a:latin typeface="+mn-ea"/>
            </a:endParaRPr>
          </a:p>
          <a:p>
            <a:pPr marL="82296" indent="0">
              <a:buNone/>
            </a:pPr>
            <a:r>
              <a:rPr lang="zh-CN" altLang="en-US" sz="2000" dirty="0" smtClean="0">
                <a:latin typeface="+mn-ea"/>
              </a:rPr>
              <a:t>也就是：当循环标的是成立时，不断重复执行循环体。</a:t>
            </a:r>
            <a:endParaRPr lang="en-US" altLang="zh-CN" sz="2000" dirty="0" smtClean="0">
              <a:latin typeface="+mn-ea"/>
            </a:endParaRPr>
          </a:p>
          <a:p>
            <a:pPr marL="82296" indent="0">
              <a:buNone/>
            </a:pPr>
            <a:r>
              <a:rPr lang="zh-CN" altLang="en-US" sz="2000" dirty="0" smtClean="0">
                <a:latin typeface="+mn-ea"/>
              </a:rPr>
              <a:t>因此又称为“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当型循环</a:t>
            </a:r>
            <a:r>
              <a:rPr lang="zh-CN" altLang="en-US" sz="2000" dirty="0" smtClean="0">
                <a:latin typeface="+mn-ea"/>
              </a:rPr>
              <a:t>”。</a:t>
            </a:r>
            <a:endParaRPr lang="en-US" altLang="zh-CN" sz="2000" dirty="0" smtClean="0">
              <a:latin typeface="+mn-ea"/>
            </a:endParaRPr>
          </a:p>
          <a:p>
            <a:pPr marL="82296" indent="0">
              <a:buNone/>
            </a:pPr>
            <a:r>
              <a:rPr lang="zh-CN" altLang="en-US" sz="2000" dirty="0" smtClean="0">
                <a:latin typeface="+mn-ea"/>
              </a:rPr>
              <a:t>通常，在循环体中要进行循环控制变量的更新。</a:t>
            </a:r>
            <a:endParaRPr lang="en-US" altLang="zh-CN" sz="2000" dirty="0" smtClean="0">
              <a:latin typeface="+mn-ea"/>
            </a:endParaRPr>
          </a:p>
          <a:p>
            <a:pPr marL="82296" indent="0">
              <a:buNone/>
            </a:pPr>
            <a:endParaRPr lang="en-US" altLang="zh-CN" dirty="0" smtClean="0"/>
          </a:p>
          <a:p>
            <a:pPr marL="82296" indent="0">
              <a:buNone/>
            </a:pPr>
            <a:endParaRPr lang="en-US" altLang="zh-CN" dirty="0" smtClean="0"/>
          </a:p>
          <a:p>
            <a:pPr marL="82296" indent="0">
              <a:buNone/>
            </a:pPr>
            <a:endParaRPr lang="en-US" altLang="zh-CN" dirty="0"/>
          </a:p>
          <a:p>
            <a:pPr marL="82296" indent="0">
              <a:buNone/>
            </a:pPr>
            <a:endParaRPr lang="en-US" altLang="zh-CN" dirty="0" smtClean="0"/>
          </a:p>
          <a:p>
            <a:pPr marL="82296" indent="0">
              <a:buNone/>
            </a:pPr>
            <a:endParaRPr lang="en-US" altLang="zh-CN" dirty="0"/>
          </a:p>
          <a:p>
            <a:pPr marL="82296" indent="0">
              <a:buNone/>
            </a:pPr>
            <a:endParaRPr lang="en-US" altLang="zh-CN" dirty="0" smtClean="0"/>
          </a:p>
          <a:p>
            <a:pPr marL="82296" indent="0">
              <a:buNone/>
            </a:pPr>
            <a:endParaRPr lang="en-US" altLang="zh-CN" dirty="0" smtClean="0"/>
          </a:p>
        </p:txBody>
      </p:sp>
      <p:grpSp>
        <p:nvGrpSpPr>
          <p:cNvPr id="40" name="组合 39"/>
          <p:cNvGrpSpPr/>
          <p:nvPr/>
        </p:nvGrpSpPr>
        <p:grpSpPr>
          <a:xfrm>
            <a:off x="6388528" y="1944317"/>
            <a:ext cx="2721084" cy="3480117"/>
            <a:chOff x="6418798" y="2152348"/>
            <a:chExt cx="2721084" cy="3480117"/>
          </a:xfrm>
        </p:grpSpPr>
        <p:sp>
          <p:nvSpPr>
            <p:cNvPr id="4" name="流程图: 决策 3"/>
            <p:cNvSpPr/>
            <p:nvPr/>
          </p:nvSpPr>
          <p:spPr>
            <a:xfrm>
              <a:off x="6418798" y="2636912"/>
              <a:ext cx="2041633" cy="74381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表达式</a:t>
              </a:r>
              <a:endParaRPr lang="zh-CN" altLang="en-US" b="1" dirty="0"/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6899554" y="4065826"/>
              <a:ext cx="1080120" cy="43505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+mn-ea"/>
                </a:rPr>
                <a:t>循环体</a:t>
              </a:r>
              <a:endParaRPr lang="zh-CN" altLang="en-US" b="1" dirty="0">
                <a:latin typeface="+mn-ea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>
              <a:off x="7474350" y="3380725"/>
              <a:ext cx="1" cy="68510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7439614" y="5085184"/>
              <a:ext cx="0" cy="54728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4" idx="3"/>
            </p:cNvCxnSpPr>
            <p:nvPr/>
          </p:nvCxnSpPr>
          <p:spPr>
            <a:xfrm flipV="1">
              <a:off x="8460431" y="3008818"/>
              <a:ext cx="368088" cy="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8828519" y="3008819"/>
              <a:ext cx="0" cy="207636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136081" y="2564904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假（</a:t>
              </a:r>
              <a:r>
                <a:rPr lang="en-US" altLang="zh-CN" b="1" dirty="0" smtClean="0"/>
                <a:t>0</a:t>
              </a:r>
              <a:r>
                <a:rPr lang="zh-CN" altLang="en-US" b="1" dirty="0" smtClean="0"/>
                <a:t>）</a:t>
              </a:r>
              <a:endParaRPr lang="zh-CN" altLang="en-US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76366" y="3499710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真（非</a:t>
              </a:r>
              <a:r>
                <a:rPr lang="en-US" altLang="zh-CN" b="1" dirty="0" smtClean="0"/>
                <a:t>0</a:t>
              </a:r>
              <a:r>
                <a:rPr lang="zh-CN" altLang="en-US" b="1" dirty="0" smtClean="0"/>
                <a:t>）</a:t>
              </a:r>
              <a:endParaRPr lang="zh-CN" altLang="en-US" b="1" dirty="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7439614" y="2152348"/>
              <a:ext cx="0" cy="48456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7439614" y="5085184"/>
              <a:ext cx="1388905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肘形连接符 51"/>
            <p:cNvCxnSpPr>
              <a:endCxn id="4" idx="1"/>
            </p:cNvCxnSpPr>
            <p:nvPr/>
          </p:nvCxnSpPr>
          <p:spPr>
            <a:xfrm rot="16200000" flipV="1">
              <a:off x="6201553" y="3226064"/>
              <a:ext cx="1492058" cy="1057568"/>
            </a:xfrm>
            <a:prstGeom prst="bentConnector4">
              <a:avLst>
                <a:gd name="adj1" fmla="val -19033"/>
                <a:gd name="adj2" fmla="val 121616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5462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循环嵌套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循环结构和分支结构类似，也有嵌套结构，一个循环结构出现在另一个循环结构中，这种结构称做“循环嵌套”。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598669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1130:</a:t>
            </a:r>
            <a:r>
              <a:rPr lang="zh-CN" altLang="en-US" b="1" dirty="0" smtClean="0"/>
              <a:t>血压问题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zh-CN" altLang="en-US" b="1" dirty="0" smtClean="0"/>
              <a:t>监护室每小时测量一次病人的血压，若收缩压在</a:t>
            </a:r>
            <a:r>
              <a:rPr lang="en-US" altLang="zh-CN" b="1" dirty="0" smtClean="0"/>
              <a:t>90-140</a:t>
            </a:r>
            <a:r>
              <a:rPr lang="zh-CN" altLang="en-US" b="1" dirty="0" smtClean="0"/>
              <a:t>之间并且舒张压在</a:t>
            </a:r>
            <a:r>
              <a:rPr lang="en-US" altLang="zh-CN" b="1" dirty="0" smtClean="0"/>
              <a:t>60-90</a:t>
            </a:r>
            <a:r>
              <a:rPr lang="zh-CN" altLang="en-US" b="1" dirty="0" smtClean="0"/>
              <a:t>之间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包含端点值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则称之为正常，现给出某病人若干次测量的血压值，计算病人保持正常血压的最长小时数。</a:t>
            </a:r>
          </a:p>
          <a:p>
            <a:pPr>
              <a:buNone/>
            </a:pPr>
            <a:r>
              <a:rPr lang="zh-CN" altLang="en-US" b="1" dirty="0" smtClean="0"/>
              <a:t>输入：第一行为一个正整数</a:t>
            </a:r>
            <a:r>
              <a:rPr lang="en-US" altLang="zh-CN" b="1" dirty="0" smtClean="0"/>
              <a:t>n(n&lt;100)</a:t>
            </a:r>
            <a:r>
              <a:rPr lang="zh-CN" altLang="en-US" b="1" dirty="0" smtClean="0"/>
              <a:t>，其后有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行，每行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个正整数，分别为一次测量的收缩压和舒张压。</a:t>
            </a:r>
          </a:p>
          <a:p>
            <a:pPr>
              <a:buNone/>
            </a:pPr>
            <a:r>
              <a:rPr lang="zh-CN" altLang="en-US" b="1" dirty="0" smtClean="0"/>
              <a:t>输出：输出仅一行，血压连续正常的最长小时数。</a:t>
            </a:r>
          </a:p>
          <a:p>
            <a:pPr>
              <a:buNone/>
            </a:pPr>
            <a:r>
              <a:rPr lang="zh-CN" altLang="en-US" b="1" dirty="0" smtClean="0"/>
              <a:t>样例输入</a:t>
            </a:r>
          </a:p>
          <a:p>
            <a:pPr>
              <a:buNone/>
            </a:pPr>
            <a:r>
              <a:rPr lang="en-US" altLang="zh-CN" b="1" dirty="0" smtClean="0"/>
              <a:t>4 </a:t>
            </a:r>
          </a:p>
          <a:p>
            <a:pPr>
              <a:buNone/>
            </a:pPr>
            <a:r>
              <a:rPr lang="en-US" altLang="zh-CN" b="1" dirty="0" smtClean="0"/>
              <a:t>100 80 90 50 120 60 140 90</a:t>
            </a:r>
          </a:p>
          <a:p>
            <a:pPr>
              <a:buNone/>
            </a:pPr>
            <a:r>
              <a:rPr lang="zh-CN" altLang="en-US" b="1" dirty="0" smtClean="0"/>
              <a:t>样例输出：</a:t>
            </a:r>
            <a:r>
              <a:rPr lang="en-US" altLang="zh-CN" b="1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192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87624" y="260648"/>
            <a:ext cx="705678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#include&lt;</a:t>
            </a:r>
            <a:r>
              <a:rPr lang="en-US" altLang="zh-CN" sz="2400" dirty="0" err="1" smtClean="0"/>
              <a:t>iostream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 smtClean="0"/>
              <a:t>using namespace std;</a:t>
            </a:r>
          </a:p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main()</a:t>
            </a:r>
          </a:p>
          <a:p>
            <a:r>
              <a:rPr lang="en-US" altLang="zh-CN" sz="2400" dirty="0" smtClean="0"/>
              <a:t>{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n,s,a</a:t>
            </a:r>
            <a:r>
              <a:rPr lang="en-US" altLang="zh-CN" sz="2400" dirty="0" smtClean="0"/>
              <a:t>=0,b,m=0;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cin</a:t>
            </a:r>
            <a:r>
              <a:rPr lang="en-US" altLang="zh-CN" sz="2400" dirty="0" smtClean="0"/>
              <a:t> &gt;&gt;n;</a:t>
            </a:r>
          </a:p>
          <a:p>
            <a:r>
              <a:rPr lang="en-US" altLang="zh-CN" sz="2400" dirty="0" smtClean="0"/>
              <a:t>    for 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=1;i&lt;=</a:t>
            </a:r>
            <a:r>
              <a:rPr lang="en-US" altLang="zh-CN" sz="2400" dirty="0" err="1" smtClean="0"/>
              <a:t>n;i</a:t>
            </a:r>
            <a:r>
              <a:rPr lang="en-US" altLang="zh-CN" sz="2400" dirty="0" smtClean="0"/>
              <a:t>++)</a:t>
            </a:r>
          </a:p>
          <a:p>
            <a:r>
              <a:rPr lang="en-US" altLang="zh-CN" sz="2400" dirty="0" smtClean="0"/>
              <a:t>    {</a:t>
            </a:r>
          </a:p>
          <a:p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cin</a:t>
            </a:r>
            <a:r>
              <a:rPr lang="en-US" altLang="zh-CN" sz="2400" dirty="0" smtClean="0"/>
              <a:t> &gt;&gt;b&gt;&gt;s;</a:t>
            </a:r>
          </a:p>
          <a:p>
            <a:r>
              <a:rPr lang="en-US" altLang="zh-CN" sz="2400" dirty="0" smtClean="0"/>
              <a:t>        if (b&gt;=90&amp;&amp;b&lt;=140&amp;&amp;s&gt;=60&amp;&amp;s&lt;=90) a=a+1;</a:t>
            </a:r>
          </a:p>
          <a:p>
            <a:r>
              <a:rPr lang="en-US" altLang="zh-CN" sz="2400" dirty="0" smtClean="0"/>
              <a:t>        else {if (m&lt;a)m=a; </a:t>
            </a:r>
          </a:p>
          <a:p>
            <a:r>
              <a:rPr lang="en-US" altLang="zh-CN" sz="2400" dirty="0" smtClean="0"/>
              <a:t>              a=0;} </a:t>
            </a:r>
          </a:p>
          <a:p>
            <a:r>
              <a:rPr lang="en-US" altLang="zh-CN" sz="2400" dirty="0" smtClean="0"/>
              <a:t>    } </a:t>
            </a:r>
          </a:p>
          <a:p>
            <a:r>
              <a:rPr lang="en-US" altLang="zh-CN" sz="2400" dirty="0" smtClean="0"/>
              <a:t>    if(m&lt;a) m=a;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&lt;&lt;m&lt;&lt;</a:t>
            </a:r>
            <a:r>
              <a:rPr lang="en-US" altLang="zh-CN" sz="2400" dirty="0" err="1" smtClean="0"/>
              <a:t>endl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    return 0;</a:t>
            </a:r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0287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1132:</a:t>
            </a:r>
            <a:r>
              <a:rPr lang="zh-CN" altLang="en-US" b="1" dirty="0" smtClean="0"/>
              <a:t>百鸡问题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百鸡问题：一只公鸡值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元，一只母鸡值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元，而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元可买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只小鸡。现有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元钱，想买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只鸡。这个问题可难不倒马克，问可买公鸡、母鸡、小鸡各几只？</a:t>
            </a:r>
          </a:p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输入：一行两个整数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n,m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输出：若干行，每行三个数分别为公鸡数、母鸡数、小鸡数，表示一种可能的购买方案，按公鸡数从小到大排列。</a:t>
            </a:r>
          </a:p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最后一行输出共有多少购买方案，若没有购买方案输出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0.</a:t>
            </a:r>
          </a:p>
        </p:txBody>
      </p:sp>
    </p:spTree>
    <p:extLst>
      <p:ext uri="{BB962C8B-B14F-4D97-AF65-F5344CB8AC3E}">
        <p14:creationId xmlns="" xmlns:p14="http://schemas.microsoft.com/office/powerpoint/2010/main" val="9192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03648" y="188639"/>
            <a:ext cx="54543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cstdio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using namespace std;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n,m,x</a:t>
            </a:r>
            <a:r>
              <a:rPr lang="en-US" altLang="zh-CN" dirty="0" smtClean="0"/>
              <a:t>=0,y=0,z=0,cnt=0;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("%d %</a:t>
            </a:r>
            <a:r>
              <a:rPr lang="en-US" altLang="zh-CN" dirty="0" err="1" smtClean="0"/>
              <a:t>d",&amp;n,&amp;m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for(x=0;x&lt;=n/5;x++)</a:t>
            </a:r>
          </a:p>
          <a:p>
            <a:r>
              <a:rPr lang="en-US" altLang="zh-CN" dirty="0" smtClean="0"/>
              <a:t>	{</a:t>
            </a:r>
          </a:p>
          <a:p>
            <a:r>
              <a:rPr lang="en-US" altLang="zh-CN" dirty="0" smtClean="0"/>
              <a:t>		for(y=0;y&lt;=(n-x*5)/3;y++)</a:t>
            </a:r>
          </a:p>
          <a:p>
            <a:r>
              <a:rPr lang="en-US" altLang="zh-CN" dirty="0" smtClean="0"/>
              <a:t>		{</a:t>
            </a:r>
          </a:p>
          <a:p>
            <a:r>
              <a:rPr lang="en-US" altLang="zh-CN" dirty="0" smtClean="0"/>
              <a:t>			z=m-x-y;</a:t>
            </a:r>
          </a:p>
          <a:p>
            <a:r>
              <a:rPr lang="en-US" altLang="zh-CN" dirty="0" smtClean="0"/>
              <a:t>		if(z%3==0 &amp;&amp; (x*5+y*3+z/3)==n)</a:t>
            </a:r>
          </a:p>
          <a:p>
            <a:r>
              <a:rPr lang="en-US" altLang="zh-CN" dirty="0" smtClean="0"/>
              <a:t>		{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cnt</a:t>
            </a:r>
            <a:r>
              <a:rPr lang="en-US" altLang="zh-CN" dirty="0" smtClean="0"/>
              <a:t>++;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 %d %d\</a:t>
            </a:r>
            <a:r>
              <a:rPr lang="en-US" altLang="zh-CN" dirty="0" err="1" smtClean="0"/>
              <a:t>n",x,y,z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	}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("%d\</a:t>
            </a:r>
            <a:r>
              <a:rPr lang="en-US" altLang="zh-CN" dirty="0" err="1" smtClean="0"/>
              <a:t>n",cnt</a:t>
            </a:r>
            <a:r>
              <a:rPr lang="en-US" altLang="zh-CN" dirty="0" smtClean="0"/>
              <a:t>);	</a:t>
            </a:r>
          </a:p>
          <a:p>
            <a:r>
              <a:rPr lang="en-US" altLang="zh-CN" dirty="0" smtClean="0"/>
              <a:t>	return 0;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287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82296" indent="0">
          <a:buNone/>
          <a:defRPr dirty="0">
            <a:latin typeface="+mn-e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5544</TotalTime>
  <Words>1419</Words>
  <Application>Microsoft Office PowerPoint</Application>
  <PresentationFormat>全屏显示(4:3)</PresentationFormat>
  <Paragraphs>290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夏至</vt:lpstr>
      <vt:lpstr>第10讲  循环结构4</vt:lpstr>
      <vt:lpstr>知识讲解</vt:lpstr>
      <vt:lpstr>For循环结构</vt:lpstr>
      <vt:lpstr>while循环结构</vt:lpstr>
      <vt:lpstr>循环嵌套</vt:lpstr>
      <vt:lpstr>1130:血压问题</vt:lpstr>
      <vt:lpstr>幻灯片 7</vt:lpstr>
      <vt:lpstr>1132:百鸡问题</vt:lpstr>
      <vt:lpstr>幻灯片 9</vt:lpstr>
      <vt:lpstr>1133:马克算圆周率</vt:lpstr>
      <vt:lpstr>幻灯片 11</vt:lpstr>
      <vt:lpstr>1139:韩信点兵</vt:lpstr>
      <vt:lpstr>幻灯片 13</vt:lpstr>
      <vt:lpstr>1140:弹球</vt:lpstr>
      <vt:lpstr>幻灯片 15</vt:lpstr>
      <vt:lpstr>1141:计算分数加减表达式的值</vt:lpstr>
      <vt:lpstr>幻灯片 17</vt:lpstr>
      <vt:lpstr>1142:统计满足条件的4位数</vt:lpstr>
      <vt:lpstr>幻灯片 19</vt:lpstr>
      <vt:lpstr>1143:鸡尾酒疗法</vt:lpstr>
      <vt:lpstr>幻灯片 21</vt:lpstr>
      <vt:lpstr>1058:警察抓小偷</vt:lpstr>
      <vt:lpstr>幻灯片 23</vt:lpstr>
      <vt:lpstr>1144:谁参加了信息学奥赛</vt:lpstr>
      <vt:lpstr>幻灯片 25</vt:lpstr>
      <vt:lpstr>幻灯片 26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</cp:lastModifiedBy>
  <cp:revision>323</cp:revision>
  <dcterms:created xsi:type="dcterms:W3CDTF">2018-03-09T02:04:30Z</dcterms:created>
  <dcterms:modified xsi:type="dcterms:W3CDTF">2018-08-02T14:39:47Z</dcterms:modified>
</cp:coreProperties>
</file>