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1" r:id="rId3"/>
    <p:sldId id="312" r:id="rId4"/>
    <p:sldId id="313" r:id="rId5"/>
    <p:sldId id="314" r:id="rId6"/>
    <p:sldId id="318" r:id="rId7"/>
    <p:sldId id="319" r:id="rId8"/>
    <p:sldId id="320" r:id="rId9"/>
    <p:sldId id="315" r:id="rId10"/>
    <p:sldId id="316" r:id="rId11"/>
    <p:sldId id="317" r:id="rId12"/>
    <p:sldId id="321" r:id="rId13"/>
    <p:sldId id="327" r:id="rId14"/>
    <p:sldId id="322" r:id="rId15"/>
    <p:sldId id="328" r:id="rId16"/>
    <p:sldId id="323" r:id="rId17"/>
    <p:sldId id="329" r:id="rId18"/>
    <p:sldId id="324" r:id="rId19"/>
    <p:sldId id="330" r:id="rId20"/>
    <p:sldId id="325" r:id="rId21"/>
    <p:sldId id="331" r:id="rId22"/>
    <p:sldId id="326" r:id="rId23"/>
    <p:sldId id="332" r:id="rId24"/>
    <p:sldId id="333" r:id="rId25"/>
    <p:sldId id="334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42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2018/8/4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677A897-A124-4B17-9F7F-CFCE4CD67EF5}" type="datetimeFigureOut">
              <a:rPr lang="zh-CN" altLang="en-US" smtClean="0"/>
              <a:pPr/>
              <a:t>2018/8/4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403648" y="1916832"/>
            <a:ext cx="7406640" cy="1472184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800" smtClean="0">
                <a:latin typeface="黑体" pitchFamily="49" charset="-122"/>
                <a:ea typeface="黑体" pitchFamily="49" charset="-122"/>
              </a:rPr>
              <a:t>11</a:t>
            </a:r>
            <a:r>
              <a:rPr lang="zh-CN" altLang="en-US" sz="4800" smtClean="0">
                <a:latin typeface="黑体" pitchFamily="49" charset="-122"/>
                <a:ea typeface="黑体" pitchFamily="49" charset="-122"/>
              </a:rPr>
              <a:t>讲  </a:t>
            </a:r>
            <a:r>
              <a:rPr lang="zh-CN" altLang="en-US" sz="4800" dirty="0" smtClean="0">
                <a:latin typeface="黑体" pitchFamily="49" charset="-122"/>
                <a:ea typeface="黑体" pitchFamily="49" charset="-122"/>
              </a:rPr>
              <a:t>一维数组</a:t>
            </a:r>
            <a:r>
              <a:rPr lang="en-US" altLang="zh-CN" sz="4800" dirty="0" smtClean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4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589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332656"/>
            <a:ext cx="7498080" cy="6408712"/>
          </a:xfrm>
        </p:spPr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en-US" altLang="zh-CN" dirty="0">
                <a:latin typeface="+mn-ea"/>
              </a:rPr>
              <a:t>//1064: </a:t>
            </a:r>
            <a:r>
              <a:rPr lang="zh-CN" altLang="en-US" dirty="0">
                <a:latin typeface="+mn-ea"/>
              </a:rPr>
              <a:t>逆序输出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#include &lt;</a:t>
            </a:r>
            <a:r>
              <a:rPr lang="en-US" altLang="zh-CN" dirty="0" err="1">
                <a:latin typeface="+mn-ea"/>
              </a:rPr>
              <a:t>iostream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using namespace </a:t>
            </a:r>
            <a:r>
              <a:rPr lang="en-US" altLang="zh-CN" dirty="0" err="1">
                <a:latin typeface="+mn-ea"/>
              </a:rPr>
              <a:t>std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a[15];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for(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i=1;i&lt;=10;i++)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en-US" altLang="zh-CN" dirty="0" smtClean="0">
                <a:latin typeface="+mn-ea"/>
              </a:rPr>
              <a:t>        </a:t>
            </a:r>
            <a:r>
              <a:rPr lang="en-US" altLang="zh-CN" dirty="0" err="1">
                <a:latin typeface="+mn-ea"/>
              </a:rPr>
              <a:t>cin</a:t>
            </a:r>
            <a:r>
              <a:rPr lang="en-US" altLang="zh-CN" dirty="0">
                <a:latin typeface="+mn-ea"/>
              </a:rPr>
              <a:t>&gt;&gt;a[i];         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en-US" altLang="zh-CN" dirty="0" smtClean="0">
                <a:latin typeface="+mn-ea"/>
              </a:rPr>
              <a:t>    </a:t>
            </a:r>
            <a:r>
              <a:rPr lang="en-US" altLang="zh-CN" dirty="0">
                <a:latin typeface="+mn-ea"/>
              </a:rPr>
              <a:t>for(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i=10;i&gt;=1;i--) 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smtClean="0">
                <a:latin typeface="+mn-ea"/>
              </a:rPr>
              <a:t>    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&lt;&lt;a[i]&lt;&lt;' ';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smtClean="0">
                <a:latin typeface="+mn-ea"/>
              </a:rPr>
              <a:t>   return </a:t>
            </a:r>
            <a:r>
              <a:rPr lang="en-US" altLang="zh-CN" dirty="0">
                <a:latin typeface="+mn-ea"/>
              </a:rPr>
              <a:t>0;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}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171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332656"/>
            <a:ext cx="7498080" cy="6525344"/>
          </a:xfrm>
        </p:spPr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en-US" altLang="zh-CN" dirty="0">
                <a:latin typeface="+mn-ea"/>
              </a:rPr>
              <a:t>//1064: </a:t>
            </a:r>
            <a:r>
              <a:rPr lang="zh-CN" altLang="en-US" dirty="0">
                <a:latin typeface="+mn-ea"/>
              </a:rPr>
              <a:t>逆序输出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#include &lt;</a:t>
            </a:r>
            <a:r>
              <a:rPr lang="en-US" altLang="zh-CN" dirty="0" err="1">
                <a:latin typeface="+mn-ea"/>
              </a:rPr>
              <a:t>iostream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using namespace </a:t>
            </a:r>
            <a:r>
              <a:rPr lang="en-US" altLang="zh-CN" dirty="0" err="1">
                <a:latin typeface="+mn-ea"/>
              </a:rPr>
              <a:t>std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a[15],</a:t>
            </a:r>
            <a:r>
              <a:rPr lang="en-US" altLang="zh-CN" dirty="0" err="1">
                <a:latin typeface="+mn-ea"/>
              </a:rPr>
              <a:t>len,s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for(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i=1;i&lt;=10;i++)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cin</a:t>
            </a:r>
            <a:r>
              <a:rPr lang="en-US" altLang="zh-CN" dirty="0">
                <a:latin typeface="+mn-ea"/>
              </a:rPr>
              <a:t>&gt;&gt;a[i];         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for(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i=10;i&gt;=1;i--) 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&lt;&lt;a[i]&lt;&lt;' ';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s=</a:t>
            </a:r>
            <a:r>
              <a:rPr lang="en-US" altLang="zh-CN" dirty="0" err="1">
                <a:latin typeface="+mn-ea"/>
              </a:rPr>
              <a:t>sizeof</a:t>
            </a:r>
            <a:r>
              <a:rPr lang="en-US" altLang="zh-CN" dirty="0">
                <a:latin typeface="+mn-ea"/>
              </a:rPr>
              <a:t>(a);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len</a:t>
            </a:r>
            <a:r>
              <a:rPr lang="en-US" altLang="zh-CN" dirty="0">
                <a:latin typeface="+mn-ea"/>
              </a:rPr>
              <a:t>=s/</a:t>
            </a:r>
            <a:r>
              <a:rPr lang="en-US" altLang="zh-CN" dirty="0" err="1">
                <a:latin typeface="+mn-ea"/>
              </a:rPr>
              <a:t>sizeof</a:t>
            </a:r>
            <a:r>
              <a:rPr lang="en-US" altLang="zh-CN" dirty="0">
                <a:latin typeface="+mn-ea"/>
              </a:rPr>
              <a:t>(a[0]);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</a:t>
            </a:r>
            <a:r>
              <a:rPr lang="en-US" altLang="zh-CN" dirty="0" err="1">
                <a:latin typeface="+mn-ea"/>
              </a:rPr>
              <a:t>endl</a:t>
            </a:r>
            <a:r>
              <a:rPr lang="en-US" altLang="zh-CN" dirty="0">
                <a:latin typeface="+mn-ea"/>
              </a:rPr>
              <a:t>&lt;&lt;"</a:t>
            </a:r>
            <a:r>
              <a:rPr lang="zh-CN" altLang="en-US" dirty="0">
                <a:latin typeface="+mn-ea"/>
              </a:rPr>
              <a:t>数组大小：</a:t>
            </a:r>
            <a:r>
              <a:rPr lang="en-US" altLang="zh-CN" dirty="0">
                <a:latin typeface="+mn-ea"/>
              </a:rPr>
              <a:t>"&lt;&lt;s&lt;&lt;"</a:t>
            </a:r>
            <a:r>
              <a:rPr lang="zh-CN" altLang="en-US" dirty="0">
                <a:latin typeface="+mn-ea"/>
              </a:rPr>
              <a:t>个字节</a:t>
            </a:r>
            <a:r>
              <a:rPr lang="en-US" altLang="zh-CN" dirty="0">
                <a:latin typeface="+mn-ea"/>
              </a:rPr>
              <a:t>"&lt;&lt;"</a:t>
            </a:r>
            <a:r>
              <a:rPr lang="zh-CN" altLang="en-US" dirty="0">
                <a:latin typeface="+mn-ea"/>
              </a:rPr>
              <a:t>数组长度</a:t>
            </a:r>
            <a:r>
              <a:rPr lang="en-US" altLang="zh-CN" dirty="0">
                <a:latin typeface="+mn-ea"/>
              </a:rPr>
              <a:t>"&lt;&lt;</a:t>
            </a:r>
            <a:r>
              <a:rPr lang="en-US" altLang="zh-CN" dirty="0" err="1">
                <a:latin typeface="+mn-ea"/>
              </a:rPr>
              <a:t>len</a:t>
            </a:r>
            <a:r>
              <a:rPr lang="en-US" altLang="zh-CN" dirty="0">
                <a:latin typeface="+mn-ea"/>
              </a:rPr>
              <a:t>&lt;&lt;"</a:t>
            </a:r>
            <a:r>
              <a:rPr lang="zh-CN" altLang="en-US" dirty="0">
                <a:latin typeface="+mn-ea"/>
              </a:rPr>
              <a:t>个元素</a:t>
            </a:r>
            <a:r>
              <a:rPr lang="en-US" altLang="zh-CN" dirty="0">
                <a:latin typeface="+mn-ea"/>
              </a:rPr>
              <a:t>"; 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return 0;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}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739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1065: </a:t>
            </a:r>
            <a:r>
              <a:rPr lang="zh-CN" altLang="en-US" dirty="0">
                <a:latin typeface="+mn-ea"/>
                <a:ea typeface="+mn-ea"/>
              </a:rPr>
              <a:t>平均</a:t>
            </a:r>
            <a:r>
              <a:rPr lang="zh-CN" altLang="en-US" dirty="0" smtClean="0">
                <a:latin typeface="+mn-ea"/>
                <a:ea typeface="+mn-ea"/>
              </a:rPr>
              <a:t>成绩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题目</a:t>
            </a:r>
            <a:r>
              <a:rPr lang="zh-CN" altLang="en-US" dirty="0">
                <a:latin typeface="+mj-ea"/>
                <a:ea typeface="+mj-ea"/>
              </a:rPr>
              <a:t>描述</a:t>
            </a:r>
          </a:p>
          <a:p>
            <a:pPr marL="356616" lvl="1" indent="0">
              <a:buNone/>
            </a:pPr>
            <a:r>
              <a:rPr lang="zh-CN" altLang="en-US" dirty="0" smtClean="0">
                <a:latin typeface="+mj-ea"/>
                <a:ea typeface="+mj-ea"/>
              </a:rPr>
              <a:t>输入</a:t>
            </a:r>
            <a:r>
              <a:rPr lang="en-US" altLang="zh-CN" dirty="0">
                <a:latin typeface="+mj-ea"/>
                <a:ea typeface="+mj-ea"/>
              </a:rPr>
              <a:t>n,</a:t>
            </a:r>
            <a:r>
              <a:rPr lang="zh-CN" altLang="en-US" dirty="0">
                <a:latin typeface="+mj-ea"/>
                <a:ea typeface="+mj-ea"/>
              </a:rPr>
              <a:t>然后输入</a:t>
            </a:r>
            <a:r>
              <a:rPr lang="en-US" altLang="zh-CN" dirty="0">
                <a:latin typeface="+mj-ea"/>
                <a:ea typeface="+mj-ea"/>
              </a:rPr>
              <a:t>n</a:t>
            </a:r>
            <a:r>
              <a:rPr lang="zh-CN" altLang="en-US" dirty="0">
                <a:latin typeface="+mj-ea"/>
                <a:ea typeface="+mj-ea"/>
              </a:rPr>
              <a:t>个学生的学号与某科的成绩，输出高于平均分的学生的学号。 </a:t>
            </a:r>
          </a:p>
          <a:p>
            <a:r>
              <a:rPr lang="zh-CN" altLang="en-US" dirty="0" smtClean="0">
                <a:latin typeface="+mj-ea"/>
                <a:ea typeface="+mj-ea"/>
              </a:rPr>
              <a:t>输入</a:t>
            </a:r>
            <a:endParaRPr lang="zh-CN" altLang="en-US" dirty="0">
              <a:latin typeface="+mj-ea"/>
              <a:ea typeface="+mj-ea"/>
            </a:endParaRPr>
          </a:p>
          <a:p>
            <a:pPr marL="356616" lvl="1" indent="0">
              <a:buNone/>
            </a:pPr>
            <a:r>
              <a:rPr lang="zh-CN" altLang="en-US" dirty="0" smtClean="0">
                <a:latin typeface="+mj-ea"/>
                <a:ea typeface="+mj-ea"/>
              </a:rPr>
              <a:t>输入</a:t>
            </a:r>
            <a:r>
              <a:rPr lang="en-US" altLang="zh-CN" dirty="0">
                <a:latin typeface="+mj-ea"/>
                <a:ea typeface="+mj-ea"/>
              </a:rPr>
              <a:t>n(n&lt;100)</a:t>
            </a:r>
            <a:r>
              <a:rPr lang="zh-CN" altLang="en-US" dirty="0">
                <a:latin typeface="+mj-ea"/>
                <a:ea typeface="+mj-ea"/>
              </a:rPr>
              <a:t>行，每行两个数，第一个数为学生的学号，第二个数为此学生的成绩。 </a:t>
            </a:r>
          </a:p>
          <a:p>
            <a:r>
              <a:rPr lang="zh-CN" altLang="en-US" dirty="0" smtClean="0">
                <a:latin typeface="+mj-ea"/>
                <a:ea typeface="+mj-ea"/>
              </a:rPr>
              <a:t>输出</a:t>
            </a:r>
            <a:endParaRPr lang="zh-CN" altLang="en-US" dirty="0">
              <a:latin typeface="+mj-ea"/>
              <a:ea typeface="+mj-ea"/>
            </a:endParaRPr>
          </a:p>
          <a:p>
            <a:pPr marL="356616" lvl="1" indent="0">
              <a:buNone/>
            </a:pPr>
            <a:r>
              <a:rPr lang="zh-CN" altLang="en-US" dirty="0" smtClean="0">
                <a:latin typeface="+mj-ea"/>
                <a:ea typeface="+mj-ea"/>
              </a:rPr>
              <a:t>高于</a:t>
            </a:r>
            <a:r>
              <a:rPr lang="zh-CN" altLang="en-US" dirty="0">
                <a:latin typeface="+mj-ea"/>
                <a:ea typeface="+mj-ea"/>
              </a:rPr>
              <a:t>平均分学生的学号，每行一个。 </a:t>
            </a:r>
          </a:p>
          <a:p>
            <a:r>
              <a:rPr lang="zh-CN" altLang="en-US" dirty="0" smtClean="0">
                <a:latin typeface="+mj-ea"/>
                <a:ea typeface="+mj-ea"/>
              </a:rPr>
              <a:t>样</a:t>
            </a:r>
            <a:r>
              <a:rPr lang="zh-CN" altLang="en-US" dirty="0">
                <a:latin typeface="+mj-ea"/>
                <a:ea typeface="+mj-ea"/>
              </a:rPr>
              <a:t>例输入</a:t>
            </a:r>
          </a:p>
          <a:p>
            <a:pPr marL="356616" lvl="1" indent="0">
              <a:buNone/>
            </a:pPr>
            <a:r>
              <a:rPr lang="en-US" altLang="zh-CN" dirty="0">
                <a:latin typeface="+mj-ea"/>
                <a:ea typeface="+mj-ea"/>
              </a:rPr>
              <a:t>3</a:t>
            </a:r>
          </a:p>
          <a:p>
            <a:pPr marL="356616" lvl="1" indent="0">
              <a:buNone/>
            </a:pPr>
            <a:r>
              <a:rPr lang="en-US" altLang="zh-CN" dirty="0">
                <a:latin typeface="+mj-ea"/>
                <a:ea typeface="+mj-ea"/>
              </a:rPr>
              <a:t>1001 78</a:t>
            </a:r>
          </a:p>
          <a:p>
            <a:pPr marL="356616" lvl="1" indent="0">
              <a:buNone/>
            </a:pPr>
            <a:r>
              <a:rPr lang="en-US" altLang="zh-CN" dirty="0">
                <a:latin typeface="+mj-ea"/>
                <a:ea typeface="+mj-ea"/>
              </a:rPr>
              <a:t>1004 95</a:t>
            </a:r>
          </a:p>
          <a:p>
            <a:pPr marL="356616" lvl="1" indent="0">
              <a:buNone/>
            </a:pPr>
            <a:r>
              <a:rPr lang="en-US" altLang="zh-CN" dirty="0">
                <a:latin typeface="+mj-ea"/>
                <a:ea typeface="+mj-ea"/>
              </a:rPr>
              <a:t>1002 78</a:t>
            </a:r>
          </a:p>
          <a:p>
            <a:r>
              <a:rPr lang="zh-CN" altLang="en-US" dirty="0" smtClean="0">
                <a:latin typeface="+mj-ea"/>
                <a:ea typeface="+mj-ea"/>
              </a:rPr>
              <a:t>样</a:t>
            </a:r>
            <a:r>
              <a:rPr lang="zh-CN" altLang="en-US" dirty="0">
                <a:latin typeface="+mj-ea"/>
                <a:ea typeface="+mj-ea"/>
              </a:rPr>
              <a:t>例输出</a:t>
            </a:r>
          </a:p>
          <a:p>
            <a:pPr marL="356616" lvl="1" indent="0">
              <a:buNone/>
            </a:pPr>
            <a:r>
              <a:rPr lang="en-US" altLang="zh-CN" dirty="0">
                <a:latin typeface="+mj-ea"/>
                <a:ea typeface="+mj-ea"/>
              </a:rPr>
              <a:t>1004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03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404664"/>
            <a:ext cx="7498080" cy="6264696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en-US" altLang="zh-CN" dirty="0">
                <a:latin typeface="+mn-ea"/>
              </a:rPr>
              <a:t>//1065: </a:t>
            </a:r>
            <a:r>
              <a:rPr lang="zh-CN" altLang="en-US" dirty="0">
                <a:latin typeface="+mn-ea"/>
              </a:rPr>
              <a:t>平均成绩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#include &lt;</a:t>
            </a:r>
            <a:r>
              <a:rPr lang="en-US" altLang="zh-CN" dirty="0" err="1">
                <a:latin typeface="+mn-ea"/>
              </a:rPr>
              <a:t>iostream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using namespace </a:t>
            </a:r>
            <a:r>
              <a:rPr lang="en-US" altLang="zh-CN" dirty="0" err="1">
                <a:latin typeface="+mn-ea"/>
              </a:rPr>
              <a:t>std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n,s</a:t>
            </a:r>
            <a:r>
              <a:rPr lang="en-US" altLang="zh-CN" dirty="0">
                <a:latin typeface="+mn-ea"/>
              </a:rPr>
              <a:t>[110],</a:t>
            </a:r>
            <a:r>
              <a:rPr lang="en-US" altLang="zh-CN" dirty="0" err="1">
                <a:latin typeface="+mn-ea"/>
              </a:rPr>
              <a:t>num</a:t>
            </a:r>
            <a:r>
              <a:rPr lang="en-US" altLang="zh-CN" dirty="0">
                <a:latin typeface="+mn-ea"/>
              </a:rPr>
              <a:t>[110],</a:t>
            </a:r>
            <a:r>
              <a:rPr lang="en-US" altLang="zh-CN" dirty="0" err="1">
                <a:latin typeface="+mn-ea"/>
              </a:rPr>
              <a:t>a,m</a:t>
            </a:r>
            <a:r>
              <a:rPr lang="en-US" altLang="zh-CN" dirty="0">
                <a:latin typeface="+mn-ea"/>
              </a:rPr>
              <a:t>=0;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cin</a:t>
            </a:r>
            <a:r>
              <a:rPr lang="en-US" altLang="zh-CN" dirty="0">
                <a:latin typeface="+mn-ea"/>
              </a:rPr>
              <a:t>&gt;&gt;n;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for(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i=1;i&lt;=</a:t>
            </a:r>
            <a:r>
              <a:rPr lang="en-US" altLang="zh-CN" dirty="0" err="1">
                <a:latin typeface="+mn-ea"/>
              </a:rPr>
              <a:t>n;i</a:t>
            </a:r>
            <a:r>
              <a:rPr lang="en-US" altLang="zh-CN" dirty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</a:t>
            </a:r>
            <a:r>
              <a:rPr lang="en-US" altLang="zh-CN" dirty="0" err="1">
                <a:latin typeface="+mn-ea"/>
              </a:rPr>
              <a:t>cin</a:t>
            </a:r>
            <a:r>
              <a:rPr lang="en-US" altLang="zh-CN" dirty="0">
                <a:latin typeface="+mn-ea"/>
              </a:rPr>
              <a:t>&gt;&gt;</a:t>
            </a:r>
            <a:r>
              <a:rPr lang="en-US" altLang="zh-CN" dirty="0" err="1">
                <a:latin typeface="+mn-ea"/>
              </a:rPr>
              <a:t>num</a:t>
            </a:r>
            <a:r>
              <a:rPr lang="en-US" altLang="zh-CN" dirty="0">
                <a:latin typeface="+mn-ea"/>
              </a:rPr>
              <a:t>[i];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</a:t>
            </a:r>
            <a:r>
              <a:rPr lang="en-US" altLang="zh-CN" dirty="0" err="1">
                <a:latin typeface="+mn-ea"/>
              </a:rPr>
              <a:t>cin</a:t>
            </a:r>
            <a:r>
              <a:rPr lang="en-US" altLang="zh-CN" dirty="0">
                <a:latin typeface="+mn-ea"/>
              </a:rPr>
              <a:t>&gt;&gt;s[i];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m=</a:t>
            </a:r>
            <a:r>
              <a:rPr lang="en-US" altLang="zh-CN" dirty="0" err="1">
                <a:latin typeface="+mn-ea"/>
              </a:rPr>
              <a:t>m+s</a:t>
            </a:r>
            <a:r>
              <a:rPr lang="en-US" altLang="zh-CN" dirty="0">
                <a:latin typeface="+mn-ea"/>
              </a:rPr>
              <a:t>[i];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}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a=m/n;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for(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i=1;i&lt;=</a:t>
            </a:r>
            <a:r>
              <a:rPr lang="en-US" altLang="zh-CN" dirty="0" err="1">
                <a:latin typeface="+mn-ea"/>
              </a:rPr>
              <a:t>n;i</a:t>
            </a:r>
            <a:r>
              <a:rPr lang="en-US" altLang="zh-CN" dirty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if (s[i]&gt;=a)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</a:t>
            </a:r>
            <a:r>
              <a:rPr lang="en-US" altLang="zh-CN" dirty="0" smtClean="0">
                <a:latin typeface="+mn-ea"/>
              </a:rPr>
              <a:t>     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&lt;&lt;num[i]&lt;&lt;</a:t>
            </a:r>
            <a:r>
              <a:rPr lang="en-US" altLang="zh-CN" dirty="0" err="1">
                <a:latin typeface="+mn-ea"/>
              </a:rPr>
              <a:t>endl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return 0;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}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851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1066: </a:t>
            </a:r>
            <a:r>
              <a:rPr lang="zh-CN" altLang="en-US" dirty="0">
                <a:latin typeface="+mn-ea"/>
                <a:ea typeface="+mn-ea"/>
              </a:rPr>
              <a:t>插入</a:t>
            </a:r>
            <a:r>
              <a:rPr lang="zh-CN" altLang="en-US" dirty="0" smtClean="0">
                <a:latin typeface="+mn-ea"/>
                <a:ea typeface="+mn-ea"/>
              </a:rPr>
              <a:t>数字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1052736"/>
            <a:ext cx="7818072" cy="5544616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+mn-ea"/>
              </a:rPr>
              <a:t>题目描述：有</a:t>
            </a:r>
            <a:r>
              <a:rPr lang="zh-CN" altLang="en-US" sz="2400" dirty="0">
                <a:latin typeface="+mn-ea"/>
              </a:rPr>
              <a:t>一个从小到大排好序的</a:t>
            </a:r>
            <a:r>
              <a:rPr lang="en-US" altLang="zh-CN" sz="2400" dirty="0">
                <a:latin typeface="+mn-ea"/>
              </a:rPr>
              <a:t>9</a:t>
            </a:r>
            <a:r>
              <a:rPr lang="zh-CN" altLang="en-US" sz="2400" dirty="0">
                <a:latin typeface="+mn-ea"/>
              </a:rPr>
              <a:t>个元素的数组，今输入一个数要求按原来排序的规律将它插入到数组中。 </a:t>
            </a:r>
          </a:p>
          <a:p>
            <a:r>
              <a:rPr lang="zh-CN" altLang="en-US" sz="2400" dirty="0" smtClean="0">
                <a:latin typeface="+mn-ea"/>
              </a:rPr>
              <a:t>输入：第</a:t>
            </a:r>
            <a:r>
              <a:rPr lang="zh-CN" altLang="en-US" sz="2400" dirty="0">
                <a:latin typeface="+mn-ea"/>
              </a:rPr>
              <a:t>一行，原始数列。 第二行，需要插入的数字。 </a:t>
            </a:r>
          </a:p>
          <a:p>
            <a:r>
              <a:rPr lang="zh-CN" altLang="en-US" sz="2400" dirty="0" smtClean="0">
                <a:latin typeface="+mn-ea"/>
              </a:rPr>
              <a:t>输出：排序</a:t>
            </a:r>
            <a:r>
              <a:rPr lang="zh-CN" altLang="en-US" sz="2400" dirty="0">
                <a:latin typeface="+mn-ea"/>
              </a:rPr>
              <a:t>后的数列，输出每行一个 </a:t>
            </a:r>
          </a:p>
          <a:p>
            <a:r>
              <a:rPr lang="zh-CN" altLang="en-US" sz="2400" dirty="0" smtClean="0">
                <a:latin typeface="+mn-ea"/>
              </a:rPr>
              <a:t>样</a:t>
            </a:r>
            <a:r>
              <a:rPr lang="zh-CN" altLang="en-US" sz="2400" dirty="0">
                <a:latin typeface="+mn-ea"/>
              </a:rPr>
              <a:t>例</a:t>
            </a:r>
            <a:r>
              <a:rPr lang="zh-CN" altLang="en-US" sz="2400" dirty="0" smtClean="0">
                <a:latin typeface="+mn-ea"/>
              </a:rPr>
              <a:t>输入：  </a:t>
            </a:r>
            <a:r>
              <a:rPr lang="en-US" altLang="zh-CN" sz="2400" dirty="0" smtClean="0">
                <a:latin typeface="+mn-ea"/>
              </a:rPr>
              <a:t>1 </a:t>
            </a:r>
            <a:r>
              <a:rPr lang="en-US" altLang="zh-CN" sz="2400" dirty="0">
                <a:latin typeface="+mn-ea"/>
              </a:rPr>
              <a:t>7 8 17 23 24 59 62 101</a:t>
            </a:r>
          </a:p>
          <a:p>
            <a:pPr marL="402336" lvl="1" indent="0">
              <a:buNone/>
            </a:pPr>
            <a:r>
              <a:rPr lang="en-US" altLang="zh-CN" sz="2400" dirty="0">
                <a:latin typeface="+mn-ea"/>
              </a:rPr>
              <a:t>50</a:t>
            </a:r>
          </a:p>
          <a:p>
            <a:r>
              <a:rPr lang="zh-CN" altLang="en-US" sz="2400" dirty="0" smtClean="0">
                <a:latin typeface="+mn-ea"/>
              </a:rPr>
              <a:t>样</a:t>
            </a:r>
            <a:r>
              <a:rPr lang="zh-CN" altLang="en-US" sz="2400" dirty="0">
                <a:latin typeface="+mn-ea"/>
              </a:rPr>
              <a:t>例输出</a:t>
            </a:r>
          </a:p>
          <a:p>
            <a:pPr marL="402336" lvl="1" indent="0">
              <a:buNone/>
            </a:pPr>
            <a:r>
              <a:rPr lang="en-US" altLang="zh-CN" sz="2400" dirty="0">
                <a:latin typeface="+mn-ea"/>
              </a:rPr>
              <a:t>1</a:t>
            </a:r>
          </a:p>
          <a:p>
            <a:pPr marL="402336" lvl="1" indent="0">
              <a:buNone/>
            </a:pPr>
            <a:r>
              <a:rPr lang="en-US" altLang="zh-CN" sz="2400" dirty="0">
                <a:latin typeface="+mn-ea"/>
              </a:rPr>
              <a:t>7</a:t>
            </a:r>
          </a:p>
          <a:p>
            <a:pPr marL="402336" lvl="1" indent="0">
              <a:buNone/>
            </a:pPr>
            <a:r>
              <a:rPr lang="en-US" altLang="zh-CN" sz="2400" dirty="0">
                <a:latin typeface="+mn-ea"/>
              </a:rPr>
              <a:t>8</a:t>
            </a:r>
          </a:p>
          <a:p>
            <a:pPr marL="402336" lvl="1" indent="0">
              <a:buNone/>
            </a:pPr>
            <a:r>
              <a:rPr lang="en-US" altLang="zh-CN" sz="2400" dirty="0">
                <a:latin typeface="+mn-ea"/>
              </a:rPr>
              <a:t>17</a:t>
            </a:r>
          </a:p>
          <a:p>
            <a:pPr marL="402336" lvl="1" indent="0">
              <a:buNone/>
            </a:pPr>
            <a:r>
              <a:rPr lang="en-US" altLang="zh-CN" sz="2400" dirty="0">
                <a:latin typeface="+mn-ea"/>
              </a:rPr>
              <a:t>23</a:t>
            </a:r>
          </a:p>
          <a:p>
            <a:pPr marL="402336" lvl="1" indent="0">
              <a:buNone/>
            </a:pP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3491880" y="4725144"/>
            <a:ext cx="18722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2336" lvl="1" indent="0">
              <a:buNone/>
            </a:pPr>
            <a:r>
              <a:rPr lang="en-US" altLang="zh-CN" sz="2400" dirty="0" smtClean="0">
                <a:latin typeface="+mn-ea"/>
              </a:rPr>
              <a:t>24</a:t>
            </a:r>
          </a:p>
          <a:p>
            <a:pPr marL="402336" lvl="1" indent="0">
              <a:buNone/>
            </a:pPr>
            <a:r>
              <a:rPr lang="en-US" altLang="zh-CN" sz="2400" dirty="0" smtClean="0">
                <a:latin typeface="+mn-ea"/>
              </a:rPr>
              <a:t>50</a:t>
            </a:r>
          </a:p>
          <a:p>
            <a:pPr marL="402336" lvl="1" indent="0">
              <a:buNone/>
            </a:pPr>
            <a:r>
              <a:rPr lang="en-US" altLang="zh-CN" sz="2400" dirty="0" smtClean="0">
                <a:latin typeface="+mn-ea"/>
              </a:rPr>
              <a:t>59</a:t>
            </a:r>
          </a:p>
          <a:p>
            <a:pPr marL="402336" lvl="1" indent="0">
              <a:buNone/>
            </a:pPr>
            <a:r>
              <a:rPr lang="en-US" altLang="zh-CN" sz="2400" dirty="0" smtClean="0">
                <a:latin typeface="+mn-ea"/>
              </a:rPr>
              <a:t>62</a:t>
            </a:r>
          </a:p>
          <a:p>
            <a:pPr marL="402336" lvl="1" indent="0">
              <a:buNone/>
            </a:pPr>
            <a:r>
              <a:rPr lang="en-US" altLang="zh-CN" sz="2400" dirty="0" smtClean="0">
                <a:latin typeface="+mn-ea"/>
              </a:rPr>
              <a:t>101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6444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16632"/>
            <a:ext cx="7498080" cy="6741368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en-US" altLang="zh-CN" dirty="0">
                <a:latin typeface="+mn-ea"/>
              </a:rPr>
              <a:t>//1066: </a:t>
            </a:r>
            <a:r>
              <a:rPr lang="zh-CN" altLang="en-US" dirty="0">
                <a:latin typeface="+mn-ea"/>
              </a:rPr>
              <a:t>插入数字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#include &lt;</a:t>
            </a:r>
            <a:r>
              <a:rPr lang="en-US" altLang="zh-CN" dirty="0" err="1">
                <a:latin typeface="+mn-ea"/>
              </a:rPr>
              <a:t>iostream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using namespace </a:t>
            </a:r>
            <a:r>
              <a:rPr lang="en-US" altLang="zh-CN" dirty="0" err="1">
                <a:latin typeface="+mn-ea"/>
              </a:rPr>
              <a:t>std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n,a</a:t>
            </a:r>
            <a:r>
              <a:rPr lang="en-US" altLang="zh-CN" dirty="0">
                <a:latin typeface="+mn-ea"/>
              </a:rPr>
              <a:t>[15]={0};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for (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i=1;i&lt;=9;i++)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cin</a:t>
            </a:r>
            <a:r>
              <a:rPr lang="en-US" altLang="zh-CN" dirty="0">
                <a:latin typeface="+mn-ea"/>
              </a:rPr>
              <a:t>&gt;&gt;a[i];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cin</a:t>
            </a:r>
            <a:r>
              <a:rPr lang="en-US" altLang="zh-CN" dirty="0">
                <a:latin typeface="+mn-ea"/>
              </a:rPr>
              <a:t>&gt;&gt;n;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for(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i=9;i&gt;=1;i--)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if(a[i]&lt;=n)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   </a:t>
            </a:r>
            <a:r>
              <a:rPr lang="en-US" altLang="zh-CN" dirty="0" smtClean="0">
                <a:latin typeface="+mn-ea"/>
              </a:rPr>
              <a:t>	 </a:t>
            </a: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</a:t>
            </a:r>
            <a:r>
              <a:rPr lang="en-US" altLang="zh-CN" dirty="0" smtClean="0">
                <a:latin typeface="+mn-ea"/>
              </a:rPr>
              <a:t>	a[i+1</a:t>
            </a:r>
            <a:r>
              <a:rPr lang="en-US" altLang="zh-CN" dirty="0">
                <a:latin typeface="+mn-ea"/>
              </a:rPr>
              <a:t>]=n;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</a:t>
            </a:r>
            <a:r>
              <a:rPr lang="en-US" altLang="zh-CN" dirty="0" smtClean="0">
                <a:latin typeface="+mn-ea"/>
              </a:rPr>
              <a:t>	break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   </a:t>
            </a:r>
            <a:r>
              <a:rPr lang="en-US" altLang="zh-CN" dirty="0" smtClean="0">
                <a:latin typeface="+mn-ea"/>
              </a:rPr>
              <a:t>	 </a:t>
            </a:r>
            <a:r>
              <a:rPr lang="en-US" altLang="zh-CN" dirty="0">
                <a:latin typeface="+mn-ea"/>
              </a:rPr>
              <a:t>}	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else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</a:t>
            </a:r>
            <a:r>
              <a:rPr lang="en-US" altLang="zh-CN" dirty="0" smtClean="0">
                <a:latin typeface="+mn-ea"/>
              </a:rPr>
              <a:t>	a[i+1</a:t>
            </a:r>
            <a:r>
              <a:rPr lang="en-US" altLang="zh-CN" dirty="0">
                <a:latin typeface="+mn-ea"/>
              </a:rPr>
              <a:t>]=a[i];	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for(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i=1;i&lt;=10;i++)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&lt;&lt;a[i]&lt;&lt;</a:t>
            </a:r>
            <a:r>
              <a:rPr lang="en-US" altLang="zh-CN" dirty="0" err="1">
                <a:latin typeface="+mn-ea"/>
              </a:rPr>
              <a:t>endl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return 0;	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}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605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1067: </a:t>
            </a:r>
            <a:r>
              <a:rPr lang="zh-CN" altLang="en-US" dirty="0">
                <a:latin typeface="+mn-ea"/>
                <a:ea typeface="+mn-ea"/>
              </a:rPr>
              <a:t>陶陶摘</a:t>
            </a:r>
            <a:r>
              <a:rPr lang="zh-CN" altLang="en-US" dirty="0" smtClean="0">
                <a:latin typeface="+mn-ea"/>
                <a:ea typeface="+mn-ea"/>
              </a:rPr>
              <a:t>苹果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zh-CN" altLang="en-US" dirty="0" smtClean="0">
                <a:latin typeface="+mn-ea"/>
              </a:rPr>
              <a:t>题目</a:t>
            </a:r>
            <a:r>
              <a:rPr lang="zh-CN" altLang="en-US" dirty="0">
                <a:latin typeface="+mn-ea"/>
              </a:rPr>
              <a:t>描述</a:t>
            </a:r>
          </a:p>
          <a:p>
            <a:pPr marL="356616" lvl="1" indent="0" algn="just">
              <a:buNone/>
            </a:pPr>
            <a:r>
              <a:rPr lang="zh-CN" altLang="en-US" dirty="0" smtClean="0">
                <a:latin typeface="+mn-ea"/>
              </a:rPr>
              <a:t>陶陶</a:t>
            </a:r>
            <a:r>
              <a:rPr lang="zh-CN" altLang="en-US" dirty="0">
                <a:latin typeface="+mn-ea"/>
              </a:rPr>
              <a:t>家的院子里有一棵苹果树，每到秋天树上就会结出</a:t>
            </a:r>
            <a:r>
              <a:rPr lang="en-US" altLang="zh-CN" dirty="0">
                <a:latin typeface="+mn-ea"/>
              </a:rPr>
              <a:t>10</a:t>
            </a:r>
            <a:r>
              <a:rPr lang="zh-CN" altLang="en-US" dirty="0">
                <a:latin typeface="+mn-ea"/>
              </a:rPr>
              <a:t>个苹果。苹果成熟的时候，陶陶就会跑去摘苹果。陶陶有个</a:t>
            </a:r>
            <a:r>
              <a:rPr lang="en-US" altLang="zh-CN" dirty="0">
                <a:latin typeface="+mn-ea"/>
              </a:rPr>
              <a:t>30</a:t>
            </a:r>
            <a:r>
              <a:rPr lang="zh-CN" altLang="en-US" dirty="0">
                <a:latin typeface="+mn-ea"/>
              </a:rPr>
              <a:t>厘米高的板凳，当她不能直接用手摘到苹果的时候，就会踩到板凳上再试试。</a:t>
            </a:r>
          </a:p>
          <a:p>
            <a:pPr marL="356616" lvl="1" indent="0" algn="just">
              <a:buNone/>
            </a:pPr>
            <a:r>
              <a:rPr lang="zh-CN" altLang="en-US" dirty="0" smtClean="0">
                <a:latin typeface="+mn-ea"/>
              </a:rPr>
              <a:t>现在</a:t>
            </a:r>
            <a:r>
              <a:rPr lang="zh-CN" altLang="en-US" dirty="0">
                <a:latin typeface="+mn-ea"/>
              </a:rPr>
              <a:t>已知</a:t>
            </a:r>
            <a:r>
              <a:rPr lang="en-US" altLang="zh-CN" dirty="0">
                <a:latin typeface="+mn-ea"/>
              </a:rPr>
              <a:t>10</a:t>
            </a:r>
            <a:r>
              <a:rPr lang="zh-CN" altLang="en-US" dirty="0">
                <a:latin typeface="+mn-ea"/>
              </a:rPr>
              <a:t>个苹果到地面的高度，以及陶陶把手伸直的时候能够达到的最大高度，请帮陶陶算一下她能够摘到的苹果的数目。假设她碰到苹果，苹果就会掉下来。 </a:t>
            </a:r>
          </a:p>
          <a:p>
            <a:pPr algn="just"/>
            <a:r>
              <a:rPr lang="zh-CN" altLang="en-US" dirty="0" smtClean="0">
                <a:latin typeface="+mn-ea"/>
              </a:rPr>
              <a:t>输入</a:t>
            </a:r>
            <a:endParaRPr lang="zh-CN" altLang="en-US" dirty="0">
              <a:latin typeface="+mn-ea"/>
            </a:endParaRPr>
          </a:p>
          <a:p>
            <a:pPr marL="356616" lvl="1" indent="0" algn="just">
              <a:buNone/>
            </a:pPr>
            <a:r>
              <a:rPr lang="zh-CN" altLang="en-US" dirty="0" smtClean="0">
                <a:latin typeface="+mn-ea"/>
              </a:rPr>
              <a:t>输入</a:t>
            </a:r>
            <a:r>
              <a:rPr lang="zh-CN" altLang="en-US" dirty="0">
                <a:latin typeface="+mn-ea"/>
              </a:rPr>
              <a:t>文件</a:t>
            </a:r>
            <a:r>
              <a:rPr lang="en-US" altLang="zh-CN" dirty="0">
                <a:latin typeface="+mn-ea"/>
              </a:rPr>
              <a:t>apple.in</a:t>
            </a:r>
            <a:r>
              <a:rPr lang="zh-CN" altLang="en-US" dirty="0">
                <a:latin typeface="+mn-ea"/>
              </a:rPr>
              <a:t>包括两行数据。第一行包含</a:t>
            </a:r>
            <a:r>
              <a:rPr lang="en-US" altLang="zh-CN" dirty="0">
                <a:latin typeface="+mn-ea"/>
              </a:rPr>
              <a:t>10</a:t>
            </a:r>
            <a:r>
              <a:rPr lang="zh-CN" altLang="en-US" dirty="0">
                <a:latin typeface="+mn-ea"/>
              </a:rPr>
              <a:t>个</a:t>
            </a:r>
            <a:r>
              <a:rPr lang="en-US" altLang="zh-CN" dirty="0">
                <a:latin typeface="+mn-ea"/>
              </a:rPr>
              <a:t>100</a:t>
            </a:r>
            <a:r>
              <a:rPr lang="zh-CN" altLang="en-US" dirty="0">
                <a:latin typeface="+mn-ea"/>
              </a:rPr>
              <a:t>到</a:t>
            </a:r>
            <a:r>
              <a:rPr lang="en-US" altLang="zh-CN" dirty="0">
                <a:latin typeface="+mn-ea"/>
              </a:rPr>
              <a:t>200</a:t>
            </a:r>
            <a:r>
              <a:rPr lang="zh-CN" altLang="en-US" dirty="0">
                <a:latin typeface="+mn-ea"/>
              </a:rPr>
              <a:t>之间（包括</a:t>
            </a:r>
            <a:r>
              <a:rPr lang="en-US" altLang="zh-CN" dirty="0">
                <a:latin typeface="+mn-ea"/>
              </a:rPr>
              <a:t>100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200</a:t>
            </a:r>
            <a:r>
              <a:rPr lang="zh-CN" altLang="en-US" dirty="0">
                <a:latin typeface="+mn-ea"/>
              </a:rPr>
              <a:t>）的整数（以厘米为单位）分别表示</a:t>
            </a:r>
            <a:r>
              <a:rPr lang="en-US" altLang="zh-CN" dirty="0">
                <a:latin typeface="+mn-ea"/>
              </a:rPr>
              <a:t>10</a:t>
            </a:r>
            <a:r>
              <a:rPr lang="zh-CN" altLang="en-US" dirty="0">
                <a:latin typeface="+mn-ea"/>
              </a:rPr>
              <a:t>个苹果到地面的高度，两个相邻的整数之间用一个空格隔开。第二行只包括一个</a:t>
            </a:r>
            <a:r>
              <a:rPr lang="en-US" altLang="zh-CN" dirty="0">
                <a:latin typeface="+mn-ea"/>
              </a:rPr>
              <a:t>100</a:t>
            </a:r>
            <a:r>
              <a:rPr lang="zh-CN" altLang="en-US" dirty="0">
                <a:latin typeface="+mn-ea"/>
              </a:rPr>
              <a:t>到</a:t>
            </a:r>
            <a:r>
              <a:rPr lang="en-US" altLang="zh-CN" dirty="0">
                <a:latin typeface="+mn-ea"/>
              </a:rPr>
              <a:t>120</a:t>
            </a:r>
            <a:r>
              <a:rPr lang="zh-CN" altLang="en-US" dirty="0">
                <a:latin typeface="+mn-ea"/>
              </a:rPr>
              <a:t>之间（包含</a:t>
            </a:r>
            <a:r>
              <a:rPr lang="en-US" altLang="zh-CN" dirty="0">
                <a:latin typeface="+mn-ea"/>
              </a:rPr>
              <a:t>100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120</a:t>
            </a:r>
            <a:r>
              <a:rPr lang="zh-CN" altLang="en-US" dirty="0">
                <a:latin typeface="+mn-ea"/>
              </a:rPr>
              <a:t>）的整数（以厘米为单位），表示陶陶把手伸直的时候能够达到的最大高度。 </a:t>
            </a:r>
          </a:p>
          <a:p>
            <a:pPr algn="just"/>
            <a:r>
              <a:rPr lang="zh-CN" altLang="en-US" dirty="0" smtClean="0">
                <a:latin typeface="+mn-ea"/>
              </a:rPr>
              <a:t>输出</a:t>
            </a:r>
            <a:endParaRPr lang="zh-CN" altLang="en-US" dirty="0">
              <a:latin typeface="+mn-ea"/>
            </a:endParaRPr>
          </a:p>
          <a:p>
            <a:pPr marL="356616" lvl="1" indent="0" algn="just">
              <a:buNone/>
            </a:pPr>
            <a:r>
              <a:rPr lang="zh-CN" altLang="en-US" dirty="0" smtClean="0">
                <a:latin typeface="+mn-ea"/>
              </a:rPr>
              <a:t>输出</a:t>
            </a:r>
            <a:r>
              <a:rPr lang="zh-CN" altLang="en-US" dirty="0">
                <a:latin typeface="+mn-ea"/>
              </a:rPr>
              <a:t>文件</a:t>
            </a:r>
            <a:r>
              <a:rPr lang="en-US" altLang="zh-CN" dirty="0" err="1">
                <a:latin typeface="+mn-ea"/>
              </a:rPr>
              <a:t>apple.out</a:t>
            </a:r>
            <a:r>
              <a:rPr lang="zh-CN" altLang="en-US" dirty="0">
                <a:latin typeface="+mn-ea"/>
              </a:rPr>
              <a:t>包括一行，这一行只包含一个整数，表示陶陶能够摘到的苹果的数目。 </a:t>
            </a:r>
          </a:p>
          <a:p>
            <a:pPr algn="just"/>
            <a:r>
              <a:rPr lang="zh-CN" altLang="en-US" dirty="0" smtClean="0">
                <a:latin typeface="+mn-ea"/>
              </a:rPr>
              <a:t>样</a:t>
            </a:r>
            <a:r>
              <a:rPr lang="zh-CN" altLang="en-US" dirty="0">
                <a:latin typeface="+mn-ea"/>
              </a:rPr>
              <a:t>例输入</a:t>
            </a:r>
          </a:p>
          <a:p>
            <a:pPr marL="356616" lvl="1" indent="0" algn="just">
              <a:buNone/>
            </a:pPr>
            <a:r>
              <a:rPr lang="en-US" altLang="zh-CN" dirty="0">
                <a:latin typeface="+mn-ea"/>
              </a:rPr>
              <a:t>100 200 150 140 129 134 167 198 200 111</a:t>
            </a:r>
          </a:p>
          <a:p>
            <a:pPr marL="356616" lvl="1" indent="0" algn="just">
              <a:buNone/>
            </a:pPr>
            <a:r>
              <a:rPr lang="en-US" altLang="zh-CN" dirty="0">
                <a:latin typeface="+mn-ea"/>
              </a:rPr>
              <a:t>110</a:t>
            </a:r>
          </a:p>
          <a:p>
            <a:pPr algn="just"/>
            <a:r>
              <a:rPr lang="zh-CN" altLang="en-US" dirty="0" smtClean="0">
                <a:latin typeface="+mn-ea"/>
              </a:rPr>
              <a:t>样</a:t>
            </a:r>
            <a:r>
              <a:rPr lang="zh-CN" altLang="en-US" dirty="0">
                <a:latin typeface="+mn-ea"/>
              </a:rPr>
              <a:t>例</a:t>
            </a:r>
            <a:r>
              <a:rPr lang="zh-CN" altLang="en-US" dirty="0" smtClean="0">
                <a:latin typeface="+mn-ea"/>
              </a:rPr>
              <a:t>输出</a:t>
            </a:r>
            <a:endParaRPr lang="en-US" altLang="zh-CN" dirty="0" smtClean="0">
              <a:latin typeface="+mn-ea"/>
            </a:endParaRPr>
          </a:p>
          <a:p>
            <a:pPr marL="356616" lvl="1" indent="0" algn="just">
              <a:buNone/>
            </a:pPr>
            <a:r>
              <a:rPr lang="en-US" altLang="zh-CN" dirty="0">
                <a:latin typeface="+mn-ea"/>
              </a:rPr>
              <a:t>5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53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88640"/>
            <a:ext cx="7498080" cy="6552728"/>
          </a:xfrm>
        </p:spPr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en-US" altLang="zh-CN" dirty="0">
                <a:latin typeface="+mn-ea"/>
              </a:rPr>
              <a:t>//1067: </a:t>
            </a:r>
            <a:r>
              <a:rPr lang="zh-CN" altLang="en-US" dirty="0">
                <a:latin typeface="+mn-ea"/>
              </a:rPr>
              <a:t>陶陶摘苹果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#include &lt;</a:t>
            </a:r>
            <a:r>
              <a:rPr lang="en-US" altLang="zh-CN" dirty="0" err="1">
                <a:latin typeface="+mn-ea"/>
              </a:rPr>
              <a:t>iostream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using namespace </a:t>
            </a:r>
            <a:r>
              <a:rPr lang="en-US" altLang="zh-CN" dirty="0" err="1">
                <a:latin typeface="+mn-ea"/>
              </a:rPr>
              <a:t>std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a[15]={0},</a:t>
            </a:r>
            <a:r>
              <a:rPr lang="en-US" altLang="zh-CN" dirty="0" err="1">
                <a:latin typeface="+mn-ea"/>
              </a:rPr>
              <a:t>h,c</a:t>
            </a:r>
            <a:r>
              <a:rPr lang="en-US" altLang="zh-CN" dirty="0">
                <a:latin typeface="+mn-ea"/>
              </a:rPr>
              <a:t>=0;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for(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i=1;i&lt;=10;i++)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cin</a:t>
            </a:r>
            <a:r>
              <a:rPr lang="en-US" altLang="zh-CN" dirty="0">
                <a:latin typeface="+mn-ea"/>
              </a:rPr>
              <a:t>&gt;&gt;a[i];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cin</a:t>
            </a:r>
            <a:r>
              <a:rPr lang="en-US" altLang="zh-CN" dirty="0">
                <a:latin typeface="+mn-ea"/>
              </a:rPr>
              <a:t>&gt;&gt;h;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h=h+30;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for(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i=1;i&lt;=10;i++)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smtClean="0">
                <a:latin typeface="+mn-ea"/>
              </a:rPr>
              <a:t>	if(a[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]&lt;=h)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smtClean="0">
                <a:latin typeface="+mn-ea"/>
              </a:rPr>
              <a:t>		c=c+1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&lt;&lt;c;	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}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73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1068: </a:t>
            </a:r>
            <a:r>
              <a:rPr lang="zh-CN" altLang="en-US" dirty="0">
                <a:latin typeface="+mn-ea"/>
                <a:ea typeface="+mn-ea"/>
              </a:rPr>
              <a:t>校门外的</a:t>
            </a:r>
            <a:r>
              <a:rPr lang="zh-CN" altLang="en-US" dirty="0" smtClean="0">
                <a:latin typeface="+mn-ea"/>
                <a:ea typeface="+mn-ea"/>
              </a:rPr>
              <a:t>树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268760"/>
            <a:ext cx="7498080" cy="5328592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zh-CN" altLang="en-US" dirty="0" smtClean="0">
                <a:latin typeface="+mn-ea"/>
              </a:rPr>
              <a:t>题目描述</a:t>
            </a:r>
            <a:endParaRPr lang="en-US" altLang="zh-CN" dirty="0" smtClean="0">
              <a:latin typeface="+mn-ea"/>
            </a:endParaRPr>
          </a:p>
          <a:p>
            <a:pPr marL="356616" lvl="1" indent="0" algn="just">
              <a:buNone/>
            </a:pPr>
            <a:r>
              <a:rPr lang="zh-CN" altLang="en-US" dirty="0" smtClean="0">
                <a:latin typeface="+mn-ea"/>
              </a:rPr>
              <a:t>某</a:t>
            </a:r>
            <a:r>
              <a:rPr lang="zh-CN" altLang="en-US" dirty="0">
                <a:latin typeface="+mn-ea"/>
              </a:rPr>
              <a:t>校大门外长度为</a:t>
            </a:r>
            <a:r>
              <a:rPr lang="en-US" altLang="zh-CN" dirty="0">
                <a:latin typeface="+mn-ea"/>
              </a:rPr>
              <a:t>L</a:t>
            </a:r>
            <a:r>
              <a:rPr lang="zh-CN" altLang="en-US" dirty="0">
                <a:latin typeface="+mn-ea"/>
              </a:rPr>
              <a:t>的马路上有一排树，每两棵相邻的树之间的间隔都是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米。我们可以把马路看成一个数轴，马路的一端在数轴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的位置，另一端在</a:t>
            </a:r>
            <a:r>
              <a:rPr lang="en-US" altLang="zh-CN" dirty="0">
                <a:latin typeface="+mn-ea"/>
              </a:rPr>
              <a:t>L</a:t>
            </a:r>
            <a:r>
              <a:rPr lang="zh-CN" altLang="en-US" dirty="0">
                <a:latin typeface="+mn-ea"/>
              </a:rPr>
              <a:t>的位置；数轴上的每个整数点，即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……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L</a:t>
            </a:r>
            <a:r>
              <a:rPr lang="zh-CN" altLang="en-US" dirty="0">
                <a:latin typeface="+mn-ea"/>
              </a:rPr>
              <a:t>，都种有一棵树</a:t>
            </a:r>
            <a:r>
              <a:rPr lang="zh-CN" altLang="en-US" dirty="0" smtClean="0">
                <a:latin typeface="+mn-ea"/>
              </a:rPr>
              <a:t>。</a:t>
            </a:r>
            <a:endParaRPr lang="zh-CN" altLang="en-US" dirty="0">
              <a:latin typeface="+mn-ea"/>
            </a:endParaRPr>
          </a:p>
          <a:p>
            <a:pPr marL="356616" lvl="1" indent="0" algn="just">
              <a:buNone/>
            </a:pPr>
            <a:r>
              <a:rPr lang="zh-CN" altLang="en-US" dirty="0">
                <a:latin typeface="+mn-ea"/>
              </a:rPr>
              <a:t>由于马路上有一些区域要用来建地铁。这些区域用它们在数轴上的起始点和终止点表示。已知任一区域的起始点和终止点的坐标都是整数，区域之间可能有重合的部分。现在要把这些区域中的树（包括区域端点处的两棵树）移走。你的任务是计算将这些树都移走后，马路上还有多少棵树</a:t>
            </a:r>
            <a:r>
              <a:rPr lang="zh-CN" altLang="en-US" dirty="0" smtClean="0">
                <a:latin typeface="+mn-ea"/>
              </a:rPr>
              <a:t>。</a:t>
            </a:r>
            <a:endParaRPr lang="zh-CN" altLang="en-US" dirty="0">
              <a:latin typeface="+mn-ea"/>
            </a:endParaRPr>
          </a:p>
          <a:p>
            <a:pPr algn="just"/>
            <a:r>
              <a:rPr lang="zh-CN" altLang="en-US" dirty="0" smtClean="0">
                <a:latin typeface="+mn-ea"/>
              </a:rPr>
              <a:t>输入</a:t>
            </a:r>
            <a:endParaRPr lang="zh-CN" altLang="en-US" dirty="0">
              <a:latin typeface="+mn-ea"/>
            </a:endParaRPr>
          </a:p>
          <a:p>
            <a:pPr marL="356616" lvl="1" indent="0" algn="just">
              <a:buNone/>
            </a:pPr>
            <a:r>
              <a:rPr lang="zh-CN" altLang="en-US" dirty="0">
                <a:latin typeface="+mn-ea"/>
              </a:rPr>
              <a:t>输入的第一行有两个整数</a:t>
            </a:r>
            <a:r>
              <a:rPr lang="en-US" altLang="zh-CN" dirty="0">
                <a:latin typeface="+mn-ea"/>
              </a:rPr>
              <a:t>L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 &lt;= L &lt;= 10000</a:t>
            </a:r>
            <a:r>
              <a:rPr lang="zh-CN" altLang="en-US" dirty="0">
                <a:latin typeface="+mn-ea"/>
              </a:rPr>
              <a:t>）和 </a:t>
            </a:r>
            <a:r>
              <a:rPr lang="en-US" altLang="zh-CN" dirty="0">
                <a:latin typeface="+mn-ea"/>
              </a:rPr>
              <a:t>M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 &lt;= M &lt;= 100</a:t>
            </a:r>
            <a:r>
              <a:rPr lang="zh-CN" altLang="en-US" dirty="0">
                <a:latin typeface="+mn-ea"/>
              </a:rPr>
              <a:t>），</a:t>
            </a:r>
            <a:r>
              <a:rPr lang="en-US" altLang="zh-CN" dirty="0">
                <a:latin typeface="+mn-ea"/>
              </a:rPr>
              <a:t>L</a:t>
            </a:r>
            <a:r>
              <a:rPr lang="zh-CN" altLang="en-US" dirty="0">
                <a:latin typeface="+mn-ea"/>
              </a:rPr>
              <a:t>代表马路的长度，</a:t>
            </a:r>
            <a:r>
              <a:rPr lang="en-US" altLang="zh-CN" dirty="0">
                <a:latin typeface="+mn-ea"/>
              </a:rPr>
              <a:t>M</a:t>
            </a:r>
            <a:r>
              <a:rPr lang="zh-CN" altLang="en-US" dirty="0">
                <a:latin typeface="+mn-ea"/>
              </a:rPr>
              <a:t>代表区域的数目，</a:t>
            </a:r>
            <a:r>
              <a:rPr lang="en-US" altLang="zh-CN" dirty="0">
                <a:latin typeface="+mn-ea"/>
              </a:rPr>
              <a:t>L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M</a:t>
            </a:r>
            <a:r>
              <a:rPr lang="zh-CN" altLang="en-US" dirty="0">
                <a:latin typeface="+mn-ea"/>
              </a:rPr>
              <a:t>之间用一个空格隔开。接下来的</a:t>
            </a:r>
            <a:r>
              <a:rPr lang="en-US" altLang="zh-CN" dirty="0">
                <a:latin typeface="+mn-ea"/>
              </a:rPr>
              <a:t>M</a:t>
            </a:r>
            <a:r>
              <a:rPr lang="zh-CN" altLang="en-US" dirty="0">
                <a:latin typeface="+mn-ea"/>
              </a:rPr>
              <a:t>行每行包含两个不同的整数，用一个空格隔开，表示一个区域的起始点和终止点的坐标。 </a:t>
            </a:r>
          </a:p>
          <a:p>
            <a:pPr algn="just"/>
            <a:r>
              <a:rPr lang="zh-CN" altLang="en-US" dirty="0" smtClean="0">
                <a:latin typeface="+mn-ea"/>
              </a:rPr>
              <a:t>输出</a:t>
            </a:r>
            <a:endParaRPr lang="zh-CN" altLang="en-US" dirty="0">
              <a:latin typeface="+mn-ea"/>
            </a:endParaRPr>
          </a:p>
          <a:p>
            <a:pPr marL="356616" lvl="1" indent="0" algn="just">
              <a:buNone/>
            </a:pPr>
            <a:r>
              <a:rPr lang="zh-CN" altLang="en-US" dirty="0">
                <a:latin typeface="+mn-ea"/>
              </a:rPr>
              <a:t>输出包括一行，这一行只包含一个整数，表示马路上剩余的树的数目。 </a:t>
            </a:r>
          </a:p>
          <a:p>
            <a:pPr algn="just"/>
            <a:r>
              <a:rPr lang="zh-CN" altLang="en-US" dirty="0" smtClean="0">
                <a:latin typeface="+mn-ea"/>
              </a:rPr>
              <a:t>样</a:t>
            </a:r>
            <a:r>
              <a:rPr lang="zh-CN" altLang="en-US" dirty="0">
                <a:latin typeface="+mn-ea"/>
              </a:rPr>
              <a:t>例输入</a:t>
            </a:r>
          </a:p>
          <a:p>
            <a:pPr marL="356616" lvl="1" indent="0" algn="just">
              <a:buNone/>
            </a:pPr>
            <a:r>
              <a:rPr lang="en-US" altLang="zh-CN" dirty="0">
                <a:latin typeface="+mn-ea"/>
              </a:rPr>
              <a:t>500 3</a:t>
            </a:r>
          </a:p>
          <a:p>
            <a:pPr marL="356616" lvl="1" indent="0" algn="just">
              <a:buNone/>
            </a:pPr>
            <a:r>
              <a:rPr lang="en-US" altLang="zh-CN" dirty="0">
                <a:latin typeface="+mn-ea"/>
              </a:rPr>
              <a:t>150 300</a:t>
            </a:r>
          </a:p>
          <a:p>
            <a:pPr marL="356616" lvl="1" indent="0" algn="just">
              <a:buNone/>
            </a:pPr>
            <a:r>
              <a:rPr lang="en-US" altLang="zh-CN" dirty="0">
                <a:latin typeface="+mn-ea"/>
              </a:rPr>
              <a:t>100 200</a:t>
            </a:r>
          </a:p>
          <a:p>
            <a:pPr marL="356616" lvl="1" indent="0" algn="just">
              <a:buNone/>
            </a:pPr>
            <a:r>
              <a:rPr lang="en-US" altLang="zh-CN" dirty="0">
                <a:latin typeface="+mn-ea"/>
              </a:rPr>
              <a:t>470 471</a:t>
            </a:r>
          </a:p>
          <a:p>
            <a:pPr algn="just"/>
            <a:r>
              <a:rPr lang="zh-CN" altLang="en-US" dirty="0" smtClean="0">
                <a:latin typeface="+mn-ea"/>
              </a:rPr>
              <a:t>样</a:t>
            </a:r>
            <a:r>
              <a:rPr lang="zh-CN" altLang="en-US" dirty="0">
                <a:latin typeface="+mn-ea"/>
              </a:rPr>
              <a:t>例输出</a:t>
            </a:r>
          </a:p>
          <a:p>
            <a:pPr marL="356616" lvl="1" indent="0" algn="just">
              <a:buNone/>
            </a:pPr>
            <a:r>
              <a:rPr lang="en-US" altLang="zh-CN" dirty="0" smtClean="0">
                <a:latin typeface="+mn-ea"/>
              </a:rPr>
              <a:t>298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0657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404664"/>
            <a:ext cx="7498080" cy="6264696"/>
          </a:xfrm>
        </p:spPr>
        <p:txBody>
          <a:bodyPr>
            <a:normAutofit fontScale="55000" lnSpcReduction="20000"/>
          </a:bodyPr>
          <a:lstStyle/>
          <a:p>
            <a:pPr marL="82296" indent="0">
              <a:buNone/>
            </a:pPr>
            <a:r>
              <a:rPr lang="en-US" altLang="zh-CN" dirty="0">
                <a:latin typeface="+mn-ea"/>
              </a:rPr>
              <a:t>//1068: </a:t>
            </a:r>
            <a:r>
              <a:rPr lang="zh-CN" altLang="en-US" dirty="0">
                <a:latin typeface="+mn-ea"/>
              </a:rPr>
              <a:t>校门外的树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#include &lt;</a:t>
            </a:r>
            <a:r>
              <a:rPr lang="en-US" altLang="zh-CN" dirty="0" err="1">
                <a:latin typeface="+mn-ea"/>
              </a:rPr>
              <a:t>iostream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using namespace </a:t>
            </a:r>
            <a:r>
              <a:rPr lang="en-US" altLang="zh-CN" dirty="0" err="1">
                <a:latin typeface="+mn-ea"/>
              </a:rPr>
              <a:t>std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t[10100]={1</a:t>
            </a:r>
            <a:r>
              <a:rPr lang="en-US" altLang="zh-CN" dirty="0" smtClean="0">
                <a:latin typeface="+mn-ea"/>
              </a:rPr>
              <a:t>},</a:t>
            </a:r>
            <a:r>
              <a:rPr lang="en-US" altLang="zh-CN" dirty="0" err="1" smtClean="0">
                <a:latin typeface="+mn-ea"/>
              </a:rPr>
              <a:t>L,m,s</a:t>
            </a:r>
            <a:r>
              <a:rPr lang="en-US" altLang="zh-CN" dirty="0" smtClean="0">
                <a:latin typeface="+mn-ea"/>
              </a:rPr>
              <a:t>=0,b,e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cin</a:t>
            </a:r>
            <a:r>
              <a:rPr lang="en-US" altLang="zh-CN" dirty="0" smtClean="0">
                <a:latin typeface="+mn-ea"/>
              </a:rPr>
              <a:t>&gt;&gt;L&gt;&gt;</a:t>
            </a:r>
            <a:r>
              <a:rPr lang="en-US" altLang="zh-CN" dirty="0">
                <a:latin typeface="+mn-ea"/>
              </a:rPr>
              <a:t>m;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for(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=0;i</a:t>
            </a:r>
            <a:r>
              <a:rPr lang="en-US" altLang="zh-CN" dirty="0" smtClean="0">
                <a:latin typeface="+mn-ea"/>
              </a:rPr>
              <a:t>&lt;=</a:t>
            </a:r>
            <a:r>
              <a:rPr lang="en-US" altLang="zh-CN" dirty="0" err="1" smtClean="0">
                <a:latin typeface="+mn-ea"/>
              </a:rPr>
              <a:t>L;i</a:t>
            </a:r>
            <a:r>
              <a:rPr lang="en-US" altLang="zh-CN" dirty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smtClean="0">
                <a:latin typeface="+mn-ea"/>
              </a:rPr>
              <a:t>     t[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]=1;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for(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i=1;i&lt;=</a:t>
            </a:r>
            <a:r>
              <a:rPr lang="en-US" altLang="zh-CN" dirty="0" err="1">
                <a:latin typeface="+mn-ea"/>
              </a:rPr>
              <a:t>m;i</a:t>
            </a:r>
            <a:r>
              <a:rPr lang="en-US" altLang="zh-CN" dirty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</a:t>
            </a:r>
            <a:r>
              <a:rPr lang="en-US" altLang="zh-CN" dirty="0" err="1">
                <a:latin typeface="+mn-ea"/>
              </a:rPr>
              <a:t>cin</a:t>
            </a:r>
            <a:r>
              <a:rPr lang="en-US" altLang="zh-CN" dirty="0">
                <a:latin typeface="+mn-ea"/>
              </a:rPr>
              <a:t>&gt;&gt;b&gt;&gt;e;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for(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j=</a:t>
            </a:r>
            <a:r>
              <a:rPr lang="en-US" altLang="zh-CN" dirty="0" err="1">
                <a:latin typeface="+mn-ea"/>
              </a:rPr>
              <a:t>b;j</a:t>
            </a:r>
            <a:r>
              <a:rPr lang="en-US" altLang="zh-CN" dirty="0">
                <a:latin typeface="+mn-ea"/>
              </a:rPr>
              <a:t>&lt;=</a:t>
            </a:r>
            <a:r>
              <a:rPr lang="en-US" altLang="zh-CN" dirty="0" err="1">
                <a:latin typeface="+mn-ea"/>
              </a:rPr>
              <a:t>e;j</a:t>
            </a:r>
            <a:r>
              <a:rPr lang="en-US" altLang="zh-CN" dirty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</a:t>
            </a:r>
            <a:r>
              <a:rPr lang="en-US" altLang="zh-CN" dirty="0" smtClean="0">
                <a:latin typeface="+mn-ea"/>
              </a:rPr>
              <a:t>     t[j</a:t>
            </a:r>
            <a:r>
              <a:rPr lang="en-US" altLang="zh-CN" dirty="0">
                <a:latin typeface="+mn-ea"/>
              </a:rPr>
              <a:t>]=0;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}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for(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=0;i</a:t>
            </a:r>
            <a:r>
              <a:rPr lang="en-US" altLang="zh-CN" dirty="0" smtClean="0">
                <a:latin typeface="+mn-ea"/>
              </a:rPr>
              <a:t>&lt;=</a:t>
            </a:r>
            <a:r>
              <a:rPr lang="en-US" altLang="zh-CN" dirty="0" err="1">
                <a:latin typeface="+mn-ea"/>
              </a:rPr>
              <a:t>L</a:t>
            </a:r>
            <a:r>
              <a:rPr lang="en-US" altLang="zh-CN" dirty="0" err="1" smtClean="0">
                <a:latin typeface="+mn-ea"/>
              </a:rPr>
              <a:t>;i</a:t>
            </a:r>
            <a:r>
              <a:rPr lang="en-US" altLang="zh-CN" dirty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smtClean="0">
                <a:latin typeface="+mn-ea"/>
              </a:rPr>
              <a:t>     if(t[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]==1)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smtClean="0">
                <a:latin typeface="+mn-ea"/>
              </a:rPr>
              <a:t>          s</a:t>
            </a:r>
            <a:r>
              <a:rPr lang="en-US" altLang="zh-CN" dirty="0">
                <a:latin typeface="+mn-ea"/>
              </a:rPr>
              <a:t>++;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&lt;&lt;s;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return 0;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}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812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zh-CN" altLang="en-US" dirty="0" smtClean="0"/>
              <a:t>定义：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数组：是</a:t>
            </a:r>
            <a:r>
              <a:rPr lang="zh-CN" altLang="en-US" dirty="0"/>
              <a:t>有序的元素序列</a:t>
            </a:r>
            <a:r>
              <a:rPr lang="zh-CN" altLang="en-US" dirty="0" smtClean="0"/>
              <a:t>。若</a:t>
            </a:r>
            <a:r>
              <a:rPr lang="zh-CN" altLang="en-US" dirty="0"/>
              <a:t>将有限个类型相同的变量的集合命名，那么这个名称为数组名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分量：组成</a:t>
            </a:r>
            <a:r>
              <a:rPr lang="zh-CN" altLang="en-US" dirty="0"/>
              <a:t>数组的各个变量称为数组</a:t>
            </a:r>
            <a:r>
              <a:rPr lang="zh-CN" altLang="en-US" dirty="0" smtClean="0"/>
              <a:t>的分量，</a:t>
            </a:r>
            <a:r>
              <a:rPr lang="zh-CN" altLang="en-US" dirty="0"/>
              <a:t>也称为数组的</a:t>
            </a:r>
            <a:r>
              <a:rPr lang="zh-CN" altLang="en-US" dirty="0" smtClean="0"/>
              <a:t>元素。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下标：用于</a:t>
            </a:r>
            <a:r>
              <a:rPr lang="zh-CN" altLang="en-US" dirty="0"/>
              <a:t>区分数组的各个元素的数字编号称为</a:t>
            </a:r>
            <a:r>
              <a:rPr lang="zh-CN" altLang="en-US" dirty="0" smtClean="0"/>
              <a:t>下标，下标从</a:t>
            </a:r>
            <a:r>
              <a:rPr lang="zh-CN" altLang="en-US" dirty="0" smtClean="0">
                <a:solidFill>
                  <a:srgbClr val="FF0000"/>
                </a:solidFill>
              </a:rPr>
              <a:t>零</a:t>
            </a:r>
            <a:r>
              <a:rPr lang="zh-CN" altLang="en-US" dirty="0" smtClean="0"/>
              <a:t>开始。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作用：</a:t>
            </a:r>
            <a:endParaRPr lang="en-US" altLang="zh-CN" dirty="0" smtClean="0"/>
          </a:p>
          <a:p>
            <a:pPr lvl="1" algn="just"/>
            <a:r>
              <a:rPr lang="zh-CN" altLang="en-US" dirty="0" smtClean="0"/>
              <a:t>数组</a:t>
            </a:r>
            <a:r>
              <a:rPr lang="zh-CN" altLang="en-US" dirty="0"/>
              <a:t>是在程序设计中，为了处理方便， 把具有相同类型的若干元素按无序的形式组织起来的一种形式</a:t>
            </a:r>
            <a:r>
              <a:rPr lang="zh-CN" altLang="en-US" dirty="0" smtClean="0"/>
              <a:t>。这些</a:t>
            </a:r>
            <a:r>
              <a:rPr lang="zh-CN" altLang="en-US" dirty="0"/>
              <a:t>无序排列的同类数据元素的集合称为数组。</a:t>
            </a:r>
          </a:p>
          <a:p>
            <a:pPr lvl="1" algn="just"/>
            <a:r>
              <a:rPr lang="zh-CN" altLang="en-US" dirty="0"/>
              <a:t>数组是用于储存多个相同类型数据的集合。</a:t>
            </a:r>
          </a:p>
        </p:txBody>
      </p:sp>
    </p:spTree>
    <p:extLst>
      <p:ext uri="{BB962C8B-B14F-4D97-AF65-F5344CB8AC3E}">
        <p14:creationId xmlns:p14="http://schemas.microsoft.com/office/powerpoint/2010/main" xmlns="" val="23638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1069: </a:t>
            </a:r>
            <a:r>
              <a:rPr lang="zh-CN" altLang="en-US" dirty="0">
                <a:latin typeface="+mn-ea"/>
                <a:ea typeface="+mn-ea"/>
              </a:rPr>
              <a:t>狐狸找</a:t>
            </a:r>
            <a:r>
              <a:rPr lang="zh-CN" altLang="en-US" dirty="0" smtClean="0">
                <a:latin typeface="+mn-ea"/>
                <a:ea typeface="+mn-ea"/>
              </a:rPr>
              <a:t>兔子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9356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zh-CN" altLang="en-US" dirty="0" smtClean="0"/>
              <a:t>题目描述</a:t>
            </a:r>
            <a:endParaRPr lang="en-US" altLang="zh-CN" dirty="0" smtClean="0"/>
          </a:p>
          <a:p>
            <a:pPr marL="356616" lvl="1" indent="0" algn="just">
              <a:buNone/>
            </a:pPr>
            <a:r>
              <a:rPr lang="zh-CN" altLang="en-US" dirty="0" smtClean="0"/>
              <a:t>围绕</a:t>
            </a:r>
            <a:r>
              <a:rPr lang="zh-CN" altLang="en-US" dirty="0"/>
              <a:t>山顶有</a:t>
            </a:r>
            <a:r>
              <a:rPr lang="en-US" altLang="zh-CN" dirty="0"/>
              <a:t>n(1&lt;n&lt;=1000)</a:t>
            </a:r>
            <a:r>
              <a:rPr lang="zh-CN" altLang="en-US" dirty="0"/>
              <a:t>个洞，一只兔子和一只狐狸各住在一个洞里。狐狸总想吃掉兔子。一天兔子对狐狸说，你想吃我，有一个条件，你把洞从</a:t>
            </a:r>
            <a:r>
              <a:rPr lang="en-US" altLang="zh-CN" dirty="0"/>
              <a:t>1 </a:t>
            </a:r>
            <a:r>
              <a:rPr lang="zh-CN" altLang="en-US" dirty="0"/>
              <a:t>到</a:t>
            </a:r>
            <a:r>
              <a:rPr lang="en-US" altLang="zh-CN" dirty="0"/>
              <a:t>n </a:t>
            </a:r>
            <a:r>
              <a:rPr lang="zh-CN" altLang="en-US" dirty="0"/>
              <a:t>编号，先到第一个洞找我，第二次隔一个洞找我，第三次隔二个洞找我，以后依次类推，次数不限，若能找到我，可以饱餐一顿。狐狸答应了条件，结果就是没找到。假设狐狸找了</a:t>
            </a:r>
            <a:r>
              <a:rPr lang="en-US" altLang="zh-CN" dirty="0"/>
              <a:t>m(1&lt;=m&lt;=100000)</a:t>
            </a:r>
            <a:r>
              <a:rPr lang="zh-CN" altLang="en-US" dirty="0"/>
              <a:t>次，兔子躲在哪个洞里才安全。</a:t>
            </a:r>
          </a:p>
          <a:p>
            <a:pPr algn="just"/>
            <a:r>
              <a:rPr lang="zh-CN" altLang="en-US" dirty="0" smtClean="0"/>
              <a:t>输入</a:t>
            </a:r>
            <a:endParaRPr lang="zh-CN" altLang="en-US" dirty="0"/>
          </a:p>
          <a:p>
            <a:pPr marL="356616" lvl="1" indent="0" algn="just">
              <a:buNone/>
            </a:pPr>
            <a:r>
              <a:rPr lang="zh-CN" altLang="en-US" dirty="0" smtClean="0"/>
              <a:t>输入</a:t>
            </a:r>
            <a:r>
              <a:rPr lang="zh-CN" altLang="en-US" dirty="0"/>
              <a:t>一行，两个整数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zh-CN" altLang="en-US" dirty="0"/>
              <a:t>。</a:t>
            </a:r>
          </a:p>
          <a:p>
            <a:pPr algn="just"/>
            <a:r>
              <a:rPr lang="zh-CN" altLang="en-US" dirty="0" smtClean="0"/>
              <a:t>输出</a:t>
            </a:r>
            <a:endParaRPr lang="zh-CN" altLang="en-US" dirty="0"/>
          </a:p>
          <a:p>
            <a:pPr marL="356616" lvl="1" indent="0" algn="just">
              <a:buNone/>
            </a:pPr>
            <a:r>
              <a:rPr lang="zh-CN" altLang="en-US" dirty="0" smtClean="0"/>
              <a:t>一行</a:t>
            </a:r>
            <a:r>
              <a:rPr lang="zh-CN" altLang="en-US" dirty="0"/>
              <a:t>，若干个整数，安全的洞的编号。</a:t>
            </a:r>
          </a:p>
          <a:p>
            <a:pPr marL="356616" lvl="1" indent="0" algn="just">
              <a:buNone/>
            </a:pPr>
            <a:r>
              <a:rPr lang="zh-CN" altLang="en-US" dirty="0"/>
              <a:t> 如果没有洞是安全的，则输出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algn="just"/>
            <a:r>
              <a:rPr lang="zh-CN" altLang="en-US" dirty="0" smtClean="0"/>
              <a:t>样</a:t>
            </a:r>
            <a:r>
              <a:rPr lang="zh-CN" altLang="en-US" dirty="0"/>
              <a:t>例输入</a:t>
            </a:r>
          </a:p>
          <a:p>
            <a:pPr marL="356616" lvl="1" indent="0" algn="just">
              <a:buNone/>
            </a:pPr>
            <a:r>
              <a:rPr lang="en-US" altLang="zh-CN" dirty="0"/>
              <a:t>10 1000</a:t>
            </a:r>
          </a:p>
          <a:p>
            <a:pPr algn="just"/>
            <a:r>
              <a:rPr lang="zh-CN" altLang="en-US" dirty="0" smtClean="0"/>
              <a:t>样</a:t>
            </a:r>
            <a:r>
              <a:rPr lang="zh-CN" altLang="en-US" dirty="0"/>
              <a:t>例输出</a:t>
            </a:r>
          </a:p>
          <a:p>
            <a:pPr marL="356616" lvl="1" indent="0" algn="just">
              <a:buNone/>
            </a:pPr>
            <a:r>
              <a:rPr lang="en-US" altLang="zh-CN" dirty="0" smtClean="0"/>
              <a:t>2 4 </a:t>
            </a:r>
            <a:r>
              <a:rPr lang="en-US" altLang="zh-CN" dirty="0"/>
              <a:t>7 </a:t>
            </a:r>
            <a:r>
              <a:rPr lang="en-US" altLang="zh-CN" dirty="0" smtClean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4063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332656"/>
            <a:ext cx="7498080" cy="6408712"/>
          </a:xfrm>
        </p:spPr>
        <p:txBody>
          <a:bodyPr>
            <a:normAutofit fontScale="40000" lnSpcReduction="20000"/>
          </a:bodyPr>
          <a:lstStyle/>
          <a:p>
            <a:pPr marL="82296" indent="0">
              <a:buNone/>
            </a:pPr>
            <a:r>
              <a:rPr lang="en-US" altLang="zh-CN" dirty="0">
                <a:latin typeface="+mn-ea"/>
              </a:rPr>
              <a:t>//1069: </a:t>
            </a:r>
            <a:r>
              <a:rPr lang="zh-CN" altLang="en-US" dirty="0">
                <a:latin typeface="+mn-ea"/>
              </a:rPr>
              <a:t>狐狸找兔子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#include &lt;</a:t>
            </a:r>
            <a:r>
              <a:rPr lang="en-US" altLang="zh-CN" dirty="0" err="1">
                <a:latin typeface="+mn-ea"/>
              </a:rPr>
              <a:t>iostream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using namespace </a:t>
            </a:r>
            <a:r>
              <a:rPr lang="en-US" altLang="zh-CN" dirty="0" err="1">
                <a:latin typeface="+mn-ea"/>
              </a:rPr>
              <a:t>std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n,m,d</a:t>
            </a:r>
            <a:r>
              <a:rPr lang="en-US" altLang="zh-CN" dirty="0">
                <a:latin typeface="+mn-ea"/>
              </a:rPr>
              <a:t>[1010]={1},j=0;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cin</a:t>
            </a:r>
            <a:r>
              <a:rPr lang="en-US" altLang="zh-CN" dirty="0">
                <a:latin typeface="+mn-ea"/>
              </a:rPr>
              <a:t>&gt;&gt;n&gt;&gt;m;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for(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i=1;i&lt;=</a:t>
            </a:r>
            <a:r>
              <a:rPr lang="en-US" altLang="zh-CN" dirty="0" err="1">
                <a:latin typeface="+mn-ea"/>
              </a:rPr>
              <a:t>n;i</a:t>
            </a:r>
            <a:r>
              <a:rPr lang="en-US" altLang="zh-CN" dirty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smtClean="0">
                <a:latin typeface="+mn-ea"/>
              </a:rPr>
              <a:t>	d[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]=1;	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for(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i=1;i&lt;=</a:t>
            </a:r>
            <a:r>
              <a:rPr lang="en-US" altLang="zh-CN" dirty="0" err="1">
                <a:latin typeface="+mn-ea"/>
              </a:rPr>
              <a:t>m;i</a:t>
            </a:r>
            <a:r>
              <a:rPr lang="en-US" altLang="zh-CN" dirty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j=(</a:t>
            </a:r>
            <a:r>
              <a:rPr lang="en-US" altLang="zh-CN" dirty="0" err="1">
                <a:latin typeface="+mn-ea"/>
              </a:rPr>
              <a:t>j+i</a:t>
            </a:r>
            <a:r>
              <a:rPr lang="en-US" altLang="zh-CN" dirty="0">
                <a:latin typeface="+mn-ea"/>
              </a:rPr>
              <a:t>)%n;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if(j==0)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</a:t>
            </a:r>
            <a:r>
              <a:rPr lang="en-US" altLang="zh-CN" dirty="0" smtClean="0">
                <a:latin typeface="+mn-ea"/>
              </a:rPr>
              <a:t>      j=n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d[j]=0;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}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j=0;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for(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i=1;i&lt;=</a:t>
            </a:r>
            <a:r>
              <a:rPr lang="en-US" altLang="zh-CN" dirty="0" err="1">
                <a:latin typeface="+mn-ea"/>
              </a:rPr>
              <a:t>n;i</a:t>
            </a:r>
            <a:r>
              <a:rPr lang="en-US" altLang="zh-CN" dirty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if(d[i]==1)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j++;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</a:t>
            </a:r>
            <a:r>
              <a:rPr lang="en-US" altLang="zh-CN" dirty="0" err="1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&lt;&lt;i&lt;&lt;" ";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}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if(j==0)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smtClean="0">
                <a:latin typeface="+mn-ea"/>
              </a:rPr>
              <a:t>      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&lt;&lt;j;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return 0</a:t>
            </a:r>
            <a:r>
              <a:rPr lang="en-US" altLang="zh-CN" dirty="0" smtClean="0">
                <a:latin typeface="+mn-ea"/>
              </a:rPr>
              <a:t>;</a:t>
            </a:r>
            <a:r>
              <a:rPr lang="en-US" altLang="zh-CN" dirty="0">
                <a:latin typeface="+mn-ea"/>
              </a:rPr>
              <a:t>	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}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835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1070: </a:t>
            </a:r>
            <a:r>
              <a:rPr lang="zh-CN" altLang="en-US" dirty="0">
                <a:latin typeface="+mn-ea"/>
                <a:ea typeface="+mn-ea"/>
              </a:rPr>
              <a:t>进制</a:t>
            </a:r>
            <a:r>
              <a:rPr lang="zh-CN" altLang="en-US" dirty="0" smtClean="0">
                <a:latin typeface="+mn-ea"/>
                <a:ea typeface="+mn-ea"/>
              </a:rPr>
              <a:t>转换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+mn-ea"/>
              </a:rPr>
              <a:t>题目</a:t>
            </a:r>
            <a:r>
              <a:rPr lang="zh-CN" altLang="en-US" dirty="0">
                <a:latin typeface="+mn-ea"/>
              </a:rPr>
              <a:t>描述</a:t>
            </a:r>
          </a:p>
          <a:p>
            <a:pPr marL="356616" lvl="1" indent="0">
              <a:buNone/>
            </a:pPr>
            <a:r>
              <a:rPr lang="zh-CN" altLang="en-US" dirty="0" smtClean="0">
                <a:latin typeface="+mn-ea"/>
              </a:rPr>
              <a:t>一</a:t>
            </a:r>
            <a:r>
              <a:rPr lang="zh-CN" altLang="en-US" dirty="0">
                <a:latin typeface="+mn-ea"/>
              </a:rPr>
              <a:t>个十进制数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0&lt;=n&lt;=200000000</a:t>
            </a:r>
            <a:r>
              <a:rPr lang="zh-CN" altLang="en-US" dirty="0">
                <a:latin typeface="+mn-ea"/>
              </a:rPr>
              <a:t>）转换成二进制数，例如输入</a:t>
            </a:r>
            <a:r>
              <a:rPr lang="en-US" altLang="zh-CN" dirty="0">
                <a:latin typeface="+mn-ea"/>
              </a:rPr>
              <a:t>10</a:t>
            </a:r>
            <a:r>
              <a:rPr lang="zh-CN" altLang="en-US" dirty="0">
                <a:latin typeface="+mn-ea"/>
              </a:rPr>
              <a:t>，输出</a:t>
            </a:r>
            <a:r>
              <a:rPr lang="en-US" altLang="zh-CN" dirty="0">
                <a:latin typeface="+mn-ea"/>
              </a:rPr>
              <a:t>1010. </a:t>
            </a:r>
          </a:p>
          <a:p>
            <a:r>
              <a:rPr lang="zh-CN" altLang="en-US" dirty="0" smtClean="0">
                <a:latin typeface="+mn-ea"/>
              </a:rPr>
              <a:t>输入</a:t>
            </a:r>
            <a:endParaRPr lang="zh-CN" altLang="en-US" dirty="0">
              <a:latin typeface="+mn-ea"/>
            </a:endParaRPr>
          </a:p>
          <a:p>
            <a:pPr marL="356616" lvl="1" indent="0">
              <a:buNone/>
            </a:pPr>
            <a:r>
              <a:rPr lang="zh-CN" altLang="en-US" dirty="0" smtClean="0">
                <a:latin typeface="+mn-ea"/>
              </a:rPr>
              <a:t>一</a:t>
            </a:r>
            <a:r>
              <a:rPr lang="zh-CN" altLang="en-US" dirty="0">
                <a:latin typeface="+mn-ea"/>
              </a:rPr>
              <a:t>个整数</a:t>
            </a:r>
            <a:r>
              <a:rPr lang="en-US" altLang="zh-CN" dirty="0">
                <a:latin typeface="+mn-ea"/>
              </a:rPr>
              <a:t>n </a:t>
            </a:r>
          </a:p>
          <a:p>
            <a:r>
              <a:rPr lang="zh-CN" altLang="en-US" dirty="0" smtClean="0">
                <a:latin typeface="+mn-ea"/>
              </a:rPr>
              <a:t>输出</a:t>
            </a:r>
            <a:endParaRPr lang="zh-CN" altLang="en-US" dirty="0">
              <a:latin typeface="+mn-ea"/>
            </a:endParaRPr>
          </a:p>
          <a:p>
            <a:pPr marL="356616" lvl="1" indent="0">
              <a:buNone/>
            </a:pPr>
            <a:r>
              <a:rPr lang="zh-CN" altLang="en-US" dirty="0" smtClean="0">
                <a:latin typeface="+mn-ea"/>
              </a:rPr>
              <a:t>二进制数 </a:t>
            </a:r>
            <a:endParaRPr lang="zh-CN" altLang="en-US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样</a:t>
            </a:r>
            <a:r>
              <a:rPr lang="zh-CN" altLang="en-US" dirty="0">
                <a:latin typeface="+mn-ea"/>
              </a:rPr>
              <a:t>例输入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10</a:t>
            </a:r>
          </a:p>
          <a:p>
            <a:r>
              <a:rPr lang="zh-CN" altLang="en-US" dirty="0" smtClean="0">
                <a:latin typeface="+mn-ea"/>
              </a:rPr>
              <a:t>样</a:t>
            </a:r>
            <a:r>
              <a:rPr lang="zh-CN" altLang="en-US" dirty="0">
                <a:latin typeface="+mn-ea"/>
              </a:rPr>
              <a:t>例输出</a:t>
            </a:r>
          </a:p>
          <a:p>
            <a:pPr marL="356616" lvl="1" indent="0">
              <a:buNone/>
            </a:pPr>
            <a:r>
              <a:rPr lang="en-US" altLang="zh-CN" dirty="0" smtClean="0">
                <a:latin typeface="+mn-ea"/>
              </a:rPr>
              <a:t>1010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4823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260648"/>
            <a:ext cx="7498080" cy="5987752"/>
          </a:xfrm>
        </p:spPr>
        <p:txBody>
          <a:bodyPr>
            <a:normAutofit fontScale="55000" lnSpcReduction="20000"/>
          </a:bodyPr>
          <a:lstStyle/>
          <a:p>
            <a:pPr marL="82296" indent="0">
              <a:buNone/>
            </a:pPr>
            <a:r>
              <a:rPr lang="en-US" altLang="zh-CN" dirty="0">
                <a:latin typeface="+mn-ea"/>
              </a:rPr>
              <a:t>//1070: </a:t>
            </a:r>
            <a:r>
              <a:rPr lang="zh-CN" altLang="en-US" dirty="0">
                <a:latin typeface="+mn-ea"/>
              </a:rPr>
              <a:t>进制转换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#include &lt;</a:t>
            </a:r>
            <a:r>
              <a:rPr lang="en-US" altLang="zh-CN" dirty="0" err="1">
                <a:latin typeface="+mn-ea"/>
              </a:rPr>
              <a:t>iostream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using namespace </a:t>
            </a:r>
            <a:r>
              <a:rPr lang="en-US" altLang="zh-CN" dirty="0" err="1">
                <a:latin typeface="+mn-ea"/>
              </a:rPr>
              <a:t>std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n,len</a:t>
            </a:r>
            <a:r>
              <a:rPr lang="en-US" altLang="zh-CN" dirty="0">
                <a:latin typeface="+mn-ea"/>
              </a:rPr>
              <a:t>=0;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a[100];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cin</a:t>
            </a:r>
            <a:r>
              <a:rPr lang="en-US" altLang="zh-CN" dirty="0">
                <a:latin typeface="+mn-ea"/>
              </a:rPr>
              <a:t>&gt;&gt;n;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if(n==0)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&lt;&lt;0;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while(n!=0)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</a:t>
            </a:r>
            <a:r>
              <a:rPr lang="en-US" altLang="zh-CN" dirty="0" err="1">
                <a:latin typeface="+mn-ea"/>
              </a:rPr>
              <a:t>len</a:t>
            </a:r>
            <a:r>
              <a:rPr lang="en-US" altLang="zh-CN" dirty="0">
                <a:latin typeface="+mn-ea"/>
              </a:rPr>
              <a:t>++;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a[</a:t>
            </a:r>
            <a:r>
              <a:rPr lang="en-US" altLang="zh-CN" dirty="0" err="1">
                <a:latin typeface="+mn-ea"/>
              </a:rPr>
              <a:t>len</a:t>
            </a:r>
            <a:r>
              <a:rPr lang="en-US" altLang="zh-CN" dirty="0">
                <a:latin typeface="+mn-ea"/>
              </a:rPr>
              <a:t>]=n%2;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	n=n/2;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}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for(</a:t>
            </a:r>
            <a:r>
              <a:rPr lang="en-US" altLang="zh-CN" dirty="0" err="1">
                <a:latin typeface="+mn-ea"/>
              </a:rPr>
              <a:t>len;len</a:t>
            </a:r>
            <a:r>
              <a:rPr lang="en-US" altLang="zh-CN" dirty="0">
                <a:latin typeface="+mn-ea"/>
              </a:rPr>
              <a:t>&gt;0;len--)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&lt;&lt;a[</a:t>
            </a:r>
            <a:r>
              <a:rPr lang="en-US" altLang="zh-CN" dirty="0" err="1">
                <a:latin typeface="+mn-ea"/>
              </a:rPr>
              <a:t>len</a:t>
            </a:r>
            <a:r>
              <a:rPr lang="en-US" altLang="zh-CN" dirty="0">
                <a:latin typeface="+mn-ea"/>
              </a:rPr>
              <a:t>];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return 0;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}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89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1071: </a:t>
            </a:r>
            <a:r>
              <a:rPr lang="zh-CN" altLang="en-US" dirty="0">
                <a:latin typeface="+mn-ea"/>
                <a:ea typeface="+mn-ea"/>
              </a:rPr>
              <a:t>数组</a:t>
            </a:r>
            <a:r>
              <a:rPr lang="zh-CN" altLang="en-US" dirty="0" smtClean="0">
                <a:latin typeface="+mn-ea"/>
                <a:ea typeface="+mn-ea"/>
              </a:rPr>
              <a:t>合并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>
                <a:latin typeface="+mn-ea"/>
              </a:rPr>
              <a:t>题目描述</a:t>
            </a:r>
            <a:endParaRPr lang="zh-CN" altLang="en-US" dirty="0">
              <a:latin typeface="+mn-ea"/>
            </a:endParaRPr>
          </a:p>
          <a:p>
            <a:pPr marL="356616" lvl="1" indent="0">
              <a:buNone/>
            </a:pPr>
            <a:r>
              <a:rPr lang="zh-CN" altLang="en-US" dirty="0">
                <a:latin typeface="+mn-ea"/>
              </a:rPr>
              <a:t>输入两个有序数组，数据从小到大，把它们合并成一个有序数组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相同数据只保留一个</a:t>
            </a:r>
            <a:r>
              <a:rPr lang="en-US" altLang="zh-CN" dirty="0" smtClean="0">
                <a:latin typeface="+mn-ea"/>
              </a:rPr>
              <a:t>)</a:t>
            </a:r>
            <a:endParaRPr lang="en-US" altLang="zh-CN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输入</a:t>
            </a:r>
            <a:endParaRPr lang="zh-CN" altLang="en-US" dirty="0">
              <a:latin typeface="+mn-ea"/>
            </a:endParaRPr>
          </a:p>
          <a:p>
            <a:pPr marL="356616" lvl="1" indent="0">
              <a:buNone/>
            </a:pPr>
            <a:r>
              <a:rPr lang="zh-CN" altLang="en-US" dirty="0">
                <a:latin typeface="+mn-ea"/>
              </a:rPr>
              <a:t>第一行两个整数</a:t>
            </a:r>
            <a:r>
              <a:rPr lang="en-US" altLang="zh-CN" dirty="0" err="1">
                <a:latin typeface="+mn-ea"/>
              </a:rPr>
              <a:t>n,m</a:t>
            </a:r>
            <a:r>
              <a:rPr lang="zh-CN" altLang="en-US" dirty="0">
                <a:latin typeface="+mn-ea"/>
              </a:rPr>
              <a:t>表示两个数组的长度</a:t>
            </a:r>
            <a:r>
              <a:rPr lang="zh-CN" altLang="en-US" dirty="0" smtClean="0">
                <a:latin typeface="+mn-ea"/>
              </a:rPr>
              <a:t>。</a:t>
            </a:r>
            <a:endParaRPr lang="zh-CN" altLang="en-US" dirty="0">
              <a:latin typeface="+mn-ea"/>
            </a:endParaRPr>
          </a:p>
          <a:p>
            <a:pPr marL="356616" lvl="1" indent="0">
              <a:buNone/>
            </a:pPr>
            <a:r>
              <a:rPr lang="zh-CN" altLang="en-US" dirty="0">
                <a:latin typeface="+mn-ea"/>
              </a:rPr>
              <a:t>接下来两行 一行一个</a:t>
            </a:r>
            <a:r>
              <a:rPr lang="zh-CN" altLang="en-US" dirty="0" smtClean="0">
                <a:latin typeface="+mn-ea"/>
              </a:rPr>
              <a:t>数组</a:t>
            </a:r>
            <a:endParaRPr lang="zh-CN" altLang="en-US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输出</a:t>
            </a:r>
            <a:endParaRPr lang="zh-CN" altLang="en-US" dirty="0">
              <a:latin typeface="+mn-ea"/>
            </a:endParaRPr>
          </a:p>
          <a:p>
            <a:pPr marL="356616" lvl="1" indent="0">
              <a:buNone/>
            </a:pPr>
            <a:r>
              <a:rPr lang="zh-CN" altLang="en-US" dirty="0">
                <a:latin typeface="+mn-ea"/>
              </a:rPr>
              <a:t>一行 合并完的</a:t>
            </a:r>
            <a:r>
              <a:rPr lang="zh-CN" altLang="en-US" dirty="0" smtClean="0">
                <a:latin typeface="+mn-ea"/>
              </a:rPr>
              <a:t>数组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样例输入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11 10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1 2 3 4 5 6 7 8 10 11 15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6 9 10 11 15 16 19 20 21 </a:t>
            </a:r>
            <a:r>
              <a:rPr lang="en-US" altLang="zh-CN" dirty="0" smtClean="0">
                <a:latin typeface="+mn-ea"/>
              </a:rPr>
              <a:t>26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样例输出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17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1 2 3 4 5 6 7 8 9 10 11 15 16 19 20 21 </a:t>
            </a:r>
            <a:r>
              <a:rPr lang="en-US" altLang="zh-CN" dirty="0" smtClean="0">
                <a:latin typeface="+mn-ea"/>
              </a:rPr>
              <a:t>26</a:t>
            </a:r>
            <a:endParaRPr lang="en-US" altLang="zh-CN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提示</a:t>
            </a:r>
            <a:endParaRPr lang="zh-CN" altLang="en-US" dirty="0">
              <a:latin typeface="+mn-ea"/>
            </a:endParaRPr>
          </a:p>
          <a:p>
            <a:pPr marL="356616" lvl="1" indent="0">
              <a:buNone/>
            </a:pPr>
            <a:r>
              <a:rPr lang="zh-CN" altLang="en-US" dirty="0">
                <a:latin typeface="+mn-ea"/>
              </a:rPr>
              <a:t>每个数组的长度</a:t>
            </a:r>
            <a:r>
              <a:rPr lang="en-US" altLang="zh-CN" dirty="0">
                <a:latin typeface="+mn-ea"/>
              </a:rPr>
              <a:t>&lt;=</a:t>
            </a:r>
            <a:r>
              <a:rPr lang="en-US" altLang="zh-CN" dirty="0" smtClean="0">
                <a:latin typeface="+mn-ea"/>
              </a:rPr>
              <a:t>50000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3083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260648"/>
            <a:ext cx="7498080" cy="6552728"/>
          </a:xfrm>
        </p:spPr>
        <p:txBody>
          <a:bodyPr numCol="2">
            <a:normAutofit fontScale="70000" lnSpcReduction="20000"/>
          </a:bodyPr>
          <a:lstStyle/>
          <a:p>
            <a:pPr marL="82296" indent="0">
              <a:buNone/>
            </a:pPr>
            <a:r>
              <a:rPr lang="en-US" altLang="zh-CN" dirty="0">
                <a:latin typeface="+mn-ea"/>
              </a:rPr>
              <a:t>//1071: </a:t>
            </a:r>
            <a:r>
              <a:rPr lang="zh-CN" altLang="en-US" dirty="0">
                <a:latin typeface="+mn-ea"/>
              </a:rPr>
              <a:t>数组合并</a:t>
            </a:r>
            <a:endParaRPr lang="en-US" altLang="zh-CN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</a:t>
            </a:r>
            <a:r>
              <a:rPr lang="en-US" altLang="zh-CN" dirty="0">
                <a:latin typeface="+mn-ea"/>
              </a:rPr>
              <a:t>include&lt;</a:t>
            </a:r>
            <a:r>
              <a:rPr lang="en-US" altLang="zh-CN" dirty="0" err="1">
                <a:latin typeface="+mn-ea"/>
              </a:rPr>
              <a:t>iostream</a:t>
            </a:r>
            <a:r>
              <a:rPr lang="en-US" altLang="zh-CN" dirty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using namespace </a:t>
            </a:r>
            <a:r>
              <a:rPr lang="en-US" altLang="zh-CN" dirty="0" err="1">
                <a:latin typeface="+mn-ea"/>
              </a:rPr>
              <a:t>std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a[50100],b[50100],c[100100];</a:t>
            </a:r>
          </a:p>
          <a:p>
            <a:pPr marL="82296" indent="0">
              <a:buNone/>
            </a:pP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m,n,i</a:t>
            </a:r>
            <a:r>
              <a:rPr lang="en-US" altLang="zh-CN" dirty="0">
                <a:latin typeface="+mn-ea"/>
              </a:rPr>
              <a:t>=1,j=1,k;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cin</a:t>
            </a:r>
            <a:r>
              <a:rPr lang="en-US" altLang="zh-CN" dirty="0">
                <a:latin typeface="+mn-ea"/>
              </a:rPr>
              <a:t>&gt;&gt;n&gt;&gt;m;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for(i=1;i&lt;=</a:t>
            </a:r>
            <a:r>
              <a:rPr lang="en-US" altLang="zh-CN" dirty="0" err="1">
                <a:latin typeface="+mn-ea"/>
              </a:rPr>
              <a:t>n;i</a:t>
            </a:r>
            <a:r>
              <a:rPr lang="en-US" altLang="zh-CN" dirty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cin</a:t>
            </a:r>
            <a:r>
              <a:rPr lang="en-US" altLang="zh-CN" dirty="0">
                <a:latin typeface="+mn-ea"/>
              </a:rPr>
              <a:t>&gt;&gt;a[i];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for(j=1;j&lt;=</a:t>
            </a:r>
            <a:r>
              <a:rPr lang="en-US" altLang="zh-CN" dirty="0" err="1">
                <a:latin typeface="+mn-ea"/>
              </a:rPr>
              <a:t>m;j</a:t>
            </a:r>
            <a:r>
              <a:rPr lang="en-US" altLang="zh-CN" dirty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cin</a:t>
            </a:r>
            <a:r>
              <a:rPr lang="en-US" altLang="zh-CN" dirty="0">
                <a:latin typeface="+mn-ea"/>
              </a:rPr>
              <a:t>&gt;&gt;b[j];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smtClean="0">
                <a:latin typeface="+mn-ea"/>
              </a:rPr>
              <a:t>k=0;i=1;j=1</a:t>
            </a:r>
            <a:r>
              <a:rPr lang="en-US" altLang="zh-CN" dirty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smtClean="0">
                <a:latin typeface="+mn-ea"/>
              </a:rPr>
              <a:t>while(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&lt;=n&amp;&amp;j&lt;=m)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k++;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if(a[i]==b[j])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{c[k]=a[i];  </a:t>
            </a:r>
            <a:endParaRPr lang="en-US" altLang="zh-CN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        i</a:t>
            </a:r>
            <a:r>
              <a:rPr lang="en-US" altLang="zh-CN" dirty="0">
                <a:latin typeface="+mn-ea"/>
              </a:rPr>
              <a:t>++;j++;continue;}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if(a[i]&lt;b[j])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{ c[k]=a[i++];continue;}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if(a[i]&gt;b[j])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        { c[k]=b[j++];continue;}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}	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while(i&lt;=n)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  c[++k]=a[i++];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while(j&lt;=m)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  c[++k]=b[j++];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</a:t>
            </a:r>
            <a:r>
              <a:rPr lang="en-US" altLang="zh-CN" dirty="0" err="1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&lt;&lt;k&lt;&lt;</a:t>
            </a:r>
            <a:r>
              <a:rPr lang="en-US" altLang="zh-CN" dirty="0" err="1">
                <a:latin typeface="+mn-ea"/>
              </a:rPr>
              <a:t>endl</a:t>
            </a:r>
            <a:r>
              <a:rPr lang="en-US" altLang="zh-CN" dirty="0">
                <a:latin typeface="+mn-ea"/>
              </a:rPr>
              <a:t>;	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for(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i=1;i&lt;=</a:t>
            </a:r>
            <a:r>
              <a:rPr lang="en-US" altLang="zh-CN" dirty="0" err="1">
                <a:latin typeface="+mn-ea"/>
              </a:rPr>
              <a:t>k;i</a:t>
            </a:r>
            <a:r>
              <a:rPr lang="en-US" altLang="zh-CN" dirty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  </a:t>
            </a:r>
            <a:r>
              <a:rPr lang="en-US" altLang="zh-CN" dirty="0" err="1">
                <a:latin typeface="+mn-ea"/>
              </a:rPr>
              <a:t>cout</a:t>
            </a:r>
            <a:r>
              <a:rPr lang="en-US" altLang="zh-CN" dirty="0">
                <a:latin typeface="+mn-ea"/>
              </a:rPr>
              <a:t>&lt;&lt;c[i]&lt;&lt;" ";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	return 0;</a:t>
            </a:r>
          </a:p>
          <a:p>
            <a:pPr marL="82296" indent="0">
              <a:buNone/>
            </a:pPr>
            <a:r>
              <a:rPr lang="en-US" altLang="zh-CN" dirty="0">
                <a:latin typeface="+mn-ea"/>
              </a:rPr>
              <a:t>}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3170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1078:</a:t>
            </a:r>
            <a:r>
              <a:rPr lang="zh-CN" altLang="en-US" dirty="0" smtClean="0"/>
              <a:t>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en-US" dirty="0" smtClean="0"/>
              <a:t>题目描述</a:t>
            </a:r>
          </a:p>
          <a:p>
            <a:pPr>
              <a:buNone/>
            </a:pPr>
            <a:r>
              <a:rPr lang="zh-CN" altLang="en-US" dirty="0" smtClean="0"/>
              <a:t>对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个整数从小到大排序。</a:t>
            </a:r>
          </a:p>
          <a:p>
            <a:pPr>
              <a:buNone/>
            </a:pPr>
            <a:r>
              <a:rPr lang="zh-CN" altLang="en-US" dirty="0" smtClean="0"/>
              <a:t>输入</a:t>
            </a:r>
          </a:p>
          <a:p>
            <a:pPr>
              <a:buNone/>
            </a:pPr>
            <a:r>
              <a:rPr lang="en-US" altLang="zh-CN" dirty="0" smtClean="0"/>
              <a:t>10</a:t>
            </a:r>
            <a:r>
              <a:rPr lang="zh-CN" altLang="en-US" dirty="0" smtClean="0"/>
              <a:t>个整数</a:t>
            </a:r>
          </a:p>
          <a:p>
            <a:pPr>
              <a:buNone/>
            </a:pPr>
            <a:r>
              <a:rPr lang="zh-CN" altLang="en-US" dirty="0" smtClean="0"/>
              <a:t>输出</a:t>
            </a:r>
          </a:p>
          <a:p>
            <a:pPr>
              <a:buNone/>
            </a:pPr>
            <a:r>
              <a:rPr lang="zh-CN" altLang="en-US" dirty="0" smtClean="0"/>
              <a:t>排序好的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个整数</a:t>
            </a:r>
          </a:p>
          <a:p>
            <a:pPr>
              <a:buNone/>
            </a:pPr>
            <a:r>
              <a:rPr lang="zh-CN" altLang="en-US" dirty="0" smtClean="0"/>
              <a:t>样例输入</a:t>
            </a:r>
          </a:p>
          <a:p>
            <a:pPr>
              <a:buNone/>
            </a:pPr>
            <a:r>
              <a:rPr lang="en-US" altLang="zh-CN" dirty="0" smtClean="0"/>
              <a:t>4 85 3 234 45 345 345 122 30 12</a:t>
            </a:r>
          </a:p>
          <a:p>
            <a:pPr>
              <a:buNone/>
            </a:pPr>
            <a:r>
              <a:rPr lang="zh-CN" altLang="en-US" dirty="0" smtClean="0"/>
              <a:t>样例输出（每个一行）</a:t>
            </a:r>
          </a:p>
          <a:p>
            <a:pPr>
              <a:buNone/>
            </a:pPr>
            <a:r>
              <a:rPr lang="en-US" altLang="zh-CN" dirty="0" smtClean="0"/>
              <a:t>3 4 12 30 45 85 122 234 345 345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539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476672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排序的方法有很多种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1700808"/>
            <a:ext cx="74168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插入排序：直接插入、折半插入、希尔排序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交换排序：冒泡排序、快速排序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选择排序：简单选择、堆排序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归并排序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基数排序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12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7624" y="404664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每步将一个待排序的对象，按其关键码大小，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插入到前面</a:t>
            </a:r>
            <a:r>
              <a:rPr lang="zh-CN" altLang="en-US" sz="2400" b="1" dirty="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已经排好序的一组对象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b="1" dirty="0" smtClean="0">
                <a:solidFill>
                  <a:srgbClr val="FF00FF"/>
                </a:solidFill>
                <a:latin typeface="微软雅黑" pitchFamily="34" charset="-122"/>
                <a:ea typeface="微软雅黑" pitchFamily="34" charset="-122"/>
              </a:rPr>
              <a:t>适当位置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，直到对象全部插入为止。</a:t>
            </a:r>
            <a:endParaRPr lang="zh-CN" altLang="en-US" sz="2400" dirty="0"/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1115616" y="2060848"/>
            <a:ext cx="7884368" cy="9556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两两比较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，如果发生</a:t>
            </a:r>
            <a:r>
              <a:rPr lang="zh-CN" altLang="en-US" sz="28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逆序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则交换，直到所有记录都排好序为止。</a:t>
            </a:r>
          </a:p>
        </p:txBody>
      </p:sp>
      <p:sp>
        <p:nvSpPr>
          <p:cNvPr id="4" name="Rectangle 37"/>
          <p:cNvSpPr>
            <a:spLocks noChangeArrowheads="1"/>
          </p:cNvSpPr>
          <p:nvPr/>
        </p:nvSpPr>
        <p:spPr bwMode="auto">
          <a:xfrm>
            <a:off x="1187624" y="3917374"/>
            <a:ext cx="7812360" cy="181588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每一趟在后面 </a:t>
            </a:r>
            <a:r>
              <a:rPr lang="en-US" altLang="zh-CN" sz="28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n-</a:t>
            </a:r>
            <a:r>
              <a:rPr lang="en-US" altLang="zh-CN" sz="2800" dirty="0" err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8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+1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个中选出关键码最小的对象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作为有序序列的第 </a:t>
            </a:r>
            <a:r>
              <a:rPr lang="en-US" altLang="zh-CN" sz="2800" dirty="0" err="1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800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个记录</a:t>
            </a:r>
          </a:p>
        </p:txBody>
      </p:sp>
    </p:spTree>
    <p:extLst>
      <p:ext uri="{BB962C8B-B14F-4D97-AF65-F5344CB8AC3E}">
        <p14:creationId xmlns:p14="http://schemas.microsoft.com/office/powerpoint/2010/main" xmlns="" val="4612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3648" y="476672"/>
            <a:ext cx="69847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 2" pitchFamily="18" charset="2"/>
              <a:buNone/>
            </a:pPr>
            <a:r>
              <a:rPr lang="en-US" altLang="zh-CN" sz="2400" dirty="0" smtClean="0"/>
              <a:t>void </a:t>
            </a:r>
            <a:r>
              <a:rPr lang="en-US" altLang="zh-CN" sz="2400" dirty="0" err="1" smtClean="0"/>
              <a:t>insertsort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num[],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n){</a:t>
            </a:r>
            <a:endParaRPr lang="zh-CN" altLang="zh-CN" sz="2400" dirty="0" smtClean="0"/>
          </a:p>
          <a:p>
            <a:pPr>
              <a:buFont typeface="Wingdings 2" pitchFamily="18" charset="2"/>
              <a:buNone/>
            </a:pPr>
            <a:r>
              <a:rPr lang="en-US" altLang="zh-CN" sz="2400" dirty="0" smtClean="0"/>
              <a:t>   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temp;</a:t>
            </a:r>
          </a:p>
          <a:p>
            <a:pPr>
              <a:buFont typeface="Wingdings 2" pitchFamily="18" charset="2"/>
              <a:buNone/>
            </a:pPr>
            <a:r>
              <a:rPr lang="en-US" altLang="zh-CN" sz="2400" dirty="0" smtClean="0"/>
              <a:t>    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i,j</a:t>
            </a:r>
            <a:r>
              <a:rPr lang="en-US" altLang="zh-CN" sz="2400" dirty="0" smtClean="0"/>
              <a:t>;</a:t>
            </a:r>
            <a:endParaRPr lang="zh-CN" altLang="zh-CN" sz="2400" dirty="0" smtClean="0"/>
          </a:p>
          <a:p>
            <a:pPr>
              <a:buFont typeface="Wingdings 2" pitchFamily="18" charset="2"/>
              <a:buNone/>
            </a:pPr>
            <a:r>
              <a:rPr lang="en-US" altLang="zh-CN" sz="2400" dirty="0" smtClean="0"/>
              <a:t>      for(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=1;i&lt;</a:t>
            </a:r>
            <a:r>
              <a:rPr lang="en-US" altLang="zh-CN" sz="2400" dirty="0" err="1" smtClean="0"/>
              <a:t>n;i</a:t>
            </a:r>
            <a:r>
              <a:rPr lang="en-US" altLang="zh-CN" sz="2400" dirty="0" smtClean="0"/>
              <a:t>++)	{</a:t>
            </a:r>
            <a:endParaRPr lang="zh-CN" altLang="zh-CN" sz="2400" dirty="0" smtClean="0"/>
          </a:p>
          <a:p>
            <a:pPr>
              <a:buFont typeface="Wingdings 2" pitchFamily="18" charset="2"/>
              <a:buNone/>
            </a:pPr>
            <a:r>
              <a:rPr lang="en-US" altLang="zh-CN" sz="2400" dirty="0" smtClean="0"/>
              <a:t>	temp=num[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];</a:t>
            </a:r>
            <a:endParaRPr lang="zh-CN" altLang="zh-CN" sz="2400" dirty="0" smtClean="0"/>
          </a:p>
          <a:p>
            <a:pPr>
              <a:buFont typeface="Wingdings 2" pitchFamily="18" charset="2"/>
              <a:buNone/>
            </a:pPr>
            <a:r>
              <a:rPr lang="en-US" altLang="zh-CN" sz="2400" dirty="0" smtClean="0"/>
              <a:t>	j=i-1;</a:t>
            </a:r>
            <a:endParaRPr lang="zh-CN" altLang="zh-CN" sz="2400" dirty="0" smtClean="0"/>
          </a:p>
          <a:p>
            <a:pPr>
              <a:buFont typeface="Wingdings 2" pitchFamily="18" charset="2"/>
              <a:buNone/>
            </a:pPr>
            <a:r>
              <a:rPr lang="en-US" altLang="zh-CN" sz="2400" dirty="0" smtClean="0"/>
              <a:t>	while(temp&lt;num[j] &amp;&amp; j&gt;=0){</a:t>
            </a:r>
            <a:endParaRPr lang="zh-CN" altLang="zh-CN" sz="2400" dirty="0" smtClean="0"/>
          </a:p>
          <a:p>
            <a:pPr>
              <a:buFont typeface="Wingdings 2" pitchFamily="18" charset="2"/>
              <a:buNone/>
            </a:pPr>
            <a:r>
              <a:rPr lang="en-US" altLang="zh-CN" sz="2400" dirty="0" smtClean="0"/>
              <a:t>		num[j+1]=num[j];</a:t>
            </a:r>
            <a:endParaRPr lang="zh-CN" altLang="zh-CN" sz="2400" dirty="0" smtClean="0"/>
          </a:p>
          <a:p>
            <a:pPr>
              <a:defRPr/>
            </a:pPr>
            <a:r>
              <a:rPr lang="en-US" altLang="zh-CN" sz="2400" dirty="0" smtClean="0"/>
              <a:t>		j--;</a:t>
            </a:r>
            <a:r>
              <a:rPr lang="en-US" altLang="zh-CN" sz="2400" dirty="0" smtClean="0">
                <a:latin typeface="Times New Roman" pitchFamily="18" charset="0"/>
              </a:rPr>
              <a:t> 	</a:t>
            </a:r>
          </a:p>
          <a:p>
            <a:pPr>
              <a:defRPr/>
            </a:pPr>
            <a:r>
              <a:rPr lang="en-US" altLang="zh-CN" sz="2400" dirty="0" smtClean="0">
                <a:latin typeface="Times New Roman" pitchFamily="18" charset="0"/>
              </a:rPr>
              <a:t>                }		</a:t>
            </a:r>
            <a:endParaRPr lang="zh-CN" altLang="zh-CN" sz="2400" dirty="0" smtClean="0">
              <a:latin typeface="Times New Roman" pitchFamily="18" charset="0"/>
            </a:endParaRPr>
          </a:p>
          <a:p>
            <a:pPr>
              <a:defRPr/>
            </a:pPr>
            <a:r>
              <a:rPr lang="en-US" altLang="zh-CN" sz="2400" dirty="0" smtClean="0">
                <a:latin typeface="Times New Roman" pitchFamily="18" charset="0"/>
              </a:rPr>
              <a:t>	num[j+1]=temp;</a:t>
            </a:r>
            <a:endParaRPr lang="zh-CN" altLang="zh-CN" sz="2400" dirty="0" smtClean="0">
              <a:latin typeface="Times New Roman" pitchFamily="18" charset="0"/>
            </a:endParaRPr>
          </a:p>
          <a:p>
            <a:pPr>
              <a:defRPr/>
            </a:pPr>
            <a:r>
              <a:rPr lang="en-US" altLang="zh-CN" sz="2400" dirty="0" smtClean="0">
                <a:latin typeface="Times New Roman" pitchFamily="18" charset="0"/>
              </a:rPr>
              <a:t>      }</a:t>
            </a:r>
            <a:endParaRPr lang="zh-CN" altLang="zh-CN" sz="2400" dirty="0" smtClean="0">
              <a:latin typeface="Times New Roman" pitchFamily="18" charset="0"/>
            </a:endParaRPr>
          </a:p>
          <a:p>
            <a:pPr>
              <a:defRPr/>
            </a:pPr>
            <a:r>
              <a:rPr lang="en-US" altLang="zh-CN" sz="2400" dirty="0" smtClean="0">
                <a:latin typeface="Times New Roman" pitchFamily="18" charset="0"/>
              </a:rPr>
              <a:t>}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4612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一维数组的定义：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格式：</a:t>
            </a:r>
            <a:endParaRPr lang="en-US" altLang="zh-CN" dirty="0" smtClean="0"/>
          </a:p>
          <a:p>
            <a:pPr marL="356616" lvl="1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类型标识符  数组名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常量</a:t>
            </a:r>
            <a:r>
              <a:rPr lang="zh-CN" altLang="en-US" dirty="0" smtClean="0">
                <a:solidFill>
                  <a:srgbClr val="FF0000"/>
                </a:solidFill>
              </a:rPr>
              <a:t>表</a:t>
            </a:r>
            <a:r>
              <a:rPr lang="zh-CN" altLang="en-US" dirty="0" smtClean="0">
                <a:solidFill>
                  <a:srgbClr val="FF0000"/>
                </a:solidFill>
              </a:rPr>
              <a:t>达式</a:t>
            </a:r>
            <a:r>
              <a:rPr lang="en-US" altLang="zh-CN" dirty="0" smtClean="0">
                <a:solidFill>
                  <a:srgbClr val="FF0000"/>
                </a:solidFill>
              </a:rPr>
              <a:t>];</a:t>
            </a:r>
          </a:p>
          <a:p>
            <a:pPr lvl="1"/>
            <a:r>
              <a:rPr lang="zh-CN" altLang="en-US" dirty="0" smtClean="0"/>
              <a:t>类型标识符可以是任何基本类型，也可以是结构体等构造类型；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相同类型的数组可以一起定义；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数组名必须是合法标识符；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常量表达式的值即为数组元素的个数。</a:t>
            </a:r>
            <a:endParaRPr lang="en-US" altLang="zh-CN" dirty="0" smtClean="0"/>
          </a:p>
          <a:p>
            <a:r>
              <a:rPr lang="zh-CN" altLang="en-US" dirty="0" smtClean="0"/>
              <a:t>范例</a:t>
            </a:r>
            <a:endParaRPr lang="en-US" altLang="zh-CN" dirty="0" smtClean="0"/>
          </a:p>
          <a:p>
            <a:pPr marL="649224" lvl="2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a[50],b[100];</a:t>
            </a:r>
          </a:p>
          <a:p>
            <a:pPr marL="649224" lvl="2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c[5*4];</a:t>
            </a:r>
          </a:p>
          <a:p>
            <a:pPr marL="649224" lvl="2" indent="0">
              <a:buNone/>
            </a:pPr>
            <a:r>
              <a:rPr lang="en-US" altLang="zh-CN" dirty="0"/>
              <a:t>double f[20];</a:t>
            </a:r>
          </a:p>
          <a:p>
            <a:pPr marL="649224" lvl="2" indent="0">
              <a:buNone/>
            </a:pPr>
            <a:r>
              <a:rPr lang="en-US" altLang="zh-CN" dirty="0"/>
              <a:t>char d[10];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9937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5656" y="476672"/>
            <a:ext cx="53823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 2" pitchFamily="18" charset="2"/>
              <a:buNone/>
            </a:pPr>
            <a:r>
              <a:rPr lang="en-US" altLang="zh-CN" sz="2800" dirty="0" smtClean="0"/>
              <a:t>for(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=0;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&lt;n-1; 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++)		</a:t>
            </a:r>
            <a:endParaRPr lang="zh-CN" altLang="en-US" sz="2800" dirty="0" smtClean="0"/>
          </a:p>
          <a:p>
            <a:pPr>
              <a:buFont typeface="Wingdings 2" pitchFamily="18" charset="2"/>
              <a:buNone/>
            </a:pPr>
            <a:r>
              <a:rPr lang="en-US" altLang="zh-CN" sz="2800" dirty="0" smtClean="0"/>
              <a:t>{</a:t>
            </a:r>
          </a:p>
          <a:p>
            <a:pPr>
              <a:buFont typeface="Wingdings 2" pitchFamily="18" charset="2"/>
              <a:buNone/>
            </a:pPr>
            <a:r>
              <a:rPr lang="en-US" altLang="zh-CN" sz="2800" dirty="0" smtClean="0"/>
              <a:t>	for(j=0; j&lt;n-1-i; j++)	</a:t>
            </a:r>
            <a:endParaRPr lang="zh-CN" altLang="en-US" sz="2800" dirty="0" smtClean="0"/>
          </a:p>
          <a:p>
            <a:pPr>
              <a:buFont typeface="Wingdings 2" pitchFamily="18" charset="2"/>
              <a:buNone/>
            </a:pPr>
            <a:r>
              <a:rPr lang="zh-CN" altLang="en-US" sz="2800" dirty="0" smtClean="0"/>
              <a:t>	</a:t>
            </a:r>
            <a:r>
              <a:rPr lang="en-US" altLang="zh-CN" sz="2800" dirty="0" smtClean="0"/>
              <a:t>{</a:t>
            </a:r>
          </a:p>
          <a:p>
            <a:pPr>
              <a:buFont typeface="Wingdings 2" pitchFamily="18" charset="2"/>
              <a:buNone/>
            </a:pPr>
            <a:r>
              <a:rPr lang="en-US" altLang="zh-CN" sz="2800" dirty="0" smtClean="0"/>
              <a:t>		if(a[j]&gt;a[j+1])	</a:t>
            </a:r>
            <a:endParaRPr lang="zh-CN" altLang="en-US" sz="2800" dirty="0" smtClean="0"/>
          </a:p>
          <a:p>
            <a:pPr>
              <a:buFont typeface="Wingdings 2" pitchFamily="18" charset="2"/>
              <a:buNone/>
            </a:pPr>
            <a:r>
              <a:rPr lang="zh-CN" altLang="en-US" sz="2800" dirty="0" smtClean="0"/>
              <a:t>		</a:t>
            </a:r>
            <a:r>
              <a:rPr lang="en-US" altLang="zh-CN" sz="2800" dirty="0" smtClean="0"/>
              <a:t>{</a:t>
            </a:r>
          </a:p>
          <a:p>
            <a:pPr>
              <a:buFont typeface="Wingdings 2" pitchFamily="18" charset="2"/>
              <a:buNone/>
            </a:pPr>
            <a:r>
              <a:rPr lang="en-US" altLang="zh-CN" sz="2800" dirty="0" smtClean="0"/>
              <a:t>			t = a[j];</a:t>
            </a:r>
          </a:p>
          <a:p>
            <a:pPr>
              <a:buFont typeface="Wingdings 2" pitchFamily="18" charset="2"/>
              <a:buNone/>
            </a:pPr>
            <a:r>
              <a:rPr lang="en-US" altLang="zh-CN" sz="2800" dirty="0" smtClean="0"/>
              <a:t>			a[j] = a[j+1];</a:t>
            </a:r>
          </a:p>
          <a:p>
            <a:pPr>
              <a:buFont typeface="Wingdings 2" pitchFamily="18" charset="2"/>
              <a:buNone/>
            </a:pPr>
            <a:r>
              <a:rPr lang="en-US" altLang="zh-CN" sz="2800" dirty="0" smtClean="0"/>
              <a:t>			a[j+1] = t;</a:t>
            </a:r>
          </a:p>
          <a:p>
            <a:pPr>
              <a:buFont typeface="Wingdings 2" pitchFamily="18" charset="2"/>
              <a:buNone/>
            </a:pPr>
            <a:r>
              <a:rPr lang="en-US" altLang="zh-CN" sz="2800" dirty="0" smtClean="0"/>
              <a:t>		}</a:t>
            </a:r>
          </a:p>
          <a:p>
            <a:pPr>
              <a:buFont typeface="Wingdings 2" pitchFamily="18" charset="2"/>
              <a:buNone/>
            </a:pPr>
            <a:r>
              <a:rPr lang="en-US" altLang="zh-CN" sz="2800" dirty="0" smtClean="0"/>
              <a:t>	}</a:t>
            </a:r>
          </a:p>
          <a:p>
            <a:pPr>
              <a:buFont typeface="Wingdings 2" pitchFamily="18" charset="2"/>
              <a:buNone/>
            </a:pPr>
            <a:r>
              <a:rPr lang="en-US" altLang="zh-CN" sz="2800" dirty="0" smtClean="0"/>
              <a:t>}</a:t>
            </a:r>
            <a:endParaRPr lang="zh-CN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4612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5656" y="548680"/>
            <a:ext cx="727280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/>
              <a:t>void </a:t>
            </a:r>
            <a:r>
              <a:rPr lang="en-US" altLang="zh-CN" sz="2800" dirty="0" err="1" smtClean="0"/>
              <a:t>QSort</a:t>
            </a:r>
            <a:r>
              <a:rPr lang="en-US" altLang="zh-CN" sz="2800" dirty="0" smtClean="0"/>
              <a:t> ( </a:t>
            </a:r>
            <a:r>
              <a:rPr lang="en-US" altLang="zh-CN" sz="2800" dirty="0" err="1" smtClean="0"/>
              <a:t>SqList</a:t>
            </a:r>
            <a:r>
              <a:rPr lang="en-US" altLang="zh-CN" sz="2800" dirty="0" smtClean="0"/>
              <a:t> &amp;L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low, 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 high ) </a:t>
            </a:r>
          </a:p>
          <a:p>
            <a:pPr>
              <a:spcBef>
                <a:spcPct val="50000"/>
              </a:spcBef>
            </a:pPr>
            <a:r>
              <a:rPr lang="en-US" altLang="zh-CN" sz="2800" dirty="0" smtClean="0"/>
              <a:t>{  if  ( low &lt; high ) </a:t>
            </a:r>
          </a:p>
          <a:p>
            <a:pPr>
              <a:spcBef>
                <a:spcPct val="50000"/>
              </a:spcBef>
            </a:pPr>
            <a:r>
              <a:rPr lang="en-US" altLang="zh-CN" sz="2800" dirty="0" smtClean="0"/>
              <a:t>    {  </a:t>
            </a:r>
            <a:r>
              <a:rPr lang="en-US" altLang="zh-CN" sz="2800" dirty="0" err="1" smtClean="0"/>
              <a:t>pivotloc</a:t>
            </a:r>
            <a:r>
              <a:rPr lang="en-US" altLang="zh-CN" sz="2800" dirty="0" smtClean="0"/>
              <a:t> = Partition(L, low, high ) ;</a:t>
            </a:r>
          </a:p>
          <a:p>
            <a:pPr>
              <a:spcBef>
                <a:spcPct val="50000"/>
              </a:spcBef>
            </a:pPr>
            <a:r>
              <a:rPr lang="en-US" altLang="zh-CN" sz="2800" dirty="0" smtClean="0"/>
              <a:t>        </a:t>
            </a:r>
            <a:r>
              <a:rPr lang="en-US" altLang="zh-CN" sz="2800" dirty="0" err="1" smtClean="0">
                <a:solidFill>
                  <a:srgbClr val="FF3300"/>
                </a:solidFill>
              </a:rPr>
              <a:t>Qsort</a:t>
            </a:r>
            <a:r>
              <a:rPr lang="en-US" altLang="zh-CN" sz="2800" dirty="0" smtClean="0">
                <a:solidFill>
                  <a:srgbClr val="FF3300"/>
                </a:solidFill>
              </a:rPr>
              <a:t> (L, low, pivotloc-1) ; </a:t>
            </a:r>
          </a:p>
          <a:p>
            <a:pPr>
              <a:spcBef>
                <a:spcPct val="50000"/>
              </a:spcBef>
            </a:pPr>
            <a:r>
              <a:rPr lang="en-US" altLang="zh-CN" sz="2800" dirty="0" smtClean="0"/>
              <a:t>        </a:t>
            </a:r>
            <a:r>
              <a:rPr lang="en-US" altLang="zh-CN" sz="2800" dirty="0" err="1" smtClean="0">
                <a:solidFill>
                  <a:srgbClr val="FF3300"/>
                </a:solidFill>
              </a:rPr>
              <a:t>Qsort</a:t>
            </a:r>
            <a:r>
              <a:rPr lang="en-US" altLang="zh-CN" sz="2800" dirty="0" smtClean="0">
                <a:solidFill>
                  <a:srgbClr val="FF3300"/>
                </a:solidFill>
              </a:rPr>
              <a:t> (L, pivotloc+1, high ) </a:t>
            </a:r>
          </a:p>
          <a:p>
            <a:pPr>
              <a:spcBef>
                <a:spcPct val="50000"/>
              </a:spcBef>
            </a:pPr>
            <a:r>
              <a:rPr lang="en-US" altLang="zh-CN" sz="2800" dirty="0" smtClean="0"/>
              <a:t>     }</a:t>
            </a:r>
          </a:p>
          <a:p>
            <a:pPr>
              <a:spcBef>
                <a:spcPct val="50000"/>
              </a:spcBef>
            </a:pPr>
            <a:r>
              <a:rPr lang="en-US" altLang="zh-CN" sz="2800" dirty="0" smtClean="0"/>
              <a:t>}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xmlns="" val="4612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289050" y="764704"/>
            <a:ext cx="7243390" cy="4278313"/>
          </a:xfrm>
          <a:prstGeom prst="rect">
            <a:avLst/>
          </a:prstGeom>
          <a:noFill/>
          <a:ln w="12700" cap="rnd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sz="3200" dirty="0"/>
              <a:t>void </a:t>
            </a:r>
            <a:r>
              <a:rPr lang="en-US" altLang="zh-CN" sz="3200" dirty="0" err="1"/>
              <a:t>SelectSort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&amp;K)</a:t>
            </a:r>
          </a:p>
          <a:p>
            <a:pPr>
              <a:lnSpc>
                <a:spcPct val="85000"/>
              </a:lnSpc>
            </a:pPr>
            <a:r>
              <a:rPr lang="en-US" altLang="zh-CN" sz="3200" dirty="0"/>
              <a:t> { </a:t>
            </a:r>
            <a:endParaRPr lang="en-US" altLang="zh-CN" dirty="0">
              <a:solidFill>
                <a:srgbClr val="008000"/>
              </a:solidFill>
            </a:endParaRPr>
          </a:p>
          <a:p>
            <a:pPr>
              <a:lnSpc>
                <a:spcPct val="85000"/>
              </a:lnSpc>
            </a:pPr>
            <a:r>
              <a:rPr lang="en-US" altLang="zh-CN" sz="3200" dirty="0"/>
              <a:t>    for (</a:t>
            </a:r>
            <a:r>
              <a:rPr lang="en-US" altLang="zh-CN" sz="3200" dirty="0" err="1"/>
              <a:t>i</a:t>
            </a:r>
            <a:r>
              <a:rPr lang="en-US" altLang="zh-CN" sz="3200" dirty="0"/>
              <a:t>=1;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&lt;</a:t>
            </a:r>
            <a:r>
              <a:rPr lang="en-US" altLang="zh-CN" sz="3200" dirty="0" err="1"/>
              <a:t>L.length</a:t>
            </a:r>
            <a:r>
              <a:rPr lang="en-US" altLang="zh-CN" sz="3200" dirty="0"/>
              <a:t>; ++</a:t>
            </a:r>
            <a:r>
              <a:rPr lang="en-US" altLang="zh-CN" sz="3200" dirty="0" err="1"/>
              <a:t>i</a:t>
            </a:r>
            <a:r>
              <a:rPr lang="en-US" altLang="zh-CN" sz="3200" dirty="0"/>
              <a:t>)</a:t>
            </a:r>
          </a:p>
          <a:p>
            <a:pPr>
              <a:lnSpc>
                <a:spcPct val="85000"/>
              </a:lnSpc>
            </a:pPr>
            <a:r>
              <a:rPr lang="en-US" altLang="zh-CN" sz="3200" dirty="0"/>
              <a:t>    { </a:t>
            </a:r>
            <a:r>
              <a:rPr lang="en-US" altLang="zh-CN" sz="2400" dirty="0">
                <a:solidFill>
                  <a:srgbClr val="0070C0"/>
                </a:solidFill>
              </a:rPr>
              <a:t>//</a:t>
            </a:r>
            <a:r>
              <a:rPr lang="zh-CN" altLang="en-US" sz="2400" dirty="0">
                <a:solidFill>
                  <a:srgbClr val="0070C0"/>
                </a:solidFill>
              </a:rPr>
              <a:t>在</a:t>
            </a:r>
            <a:r>
              <a:rPr lang="en-US" altLang="zh-CN" sz="2400" dirty="0" err="1">
                <a:solidFill>
                  <a:srgbClr val="0070C0"/>
                </a:solidFill>
              </a:rPr>
              <a:t>L.r</a:t>
            </a:r>
            <a:r>
              <a:rPr lang="en-US" altLang="zh-CN" sz="2400" dirty="0">
                <a:solidFill>
                  <a:srgbClr val="0070C0"/>
                </a:solidFill>
              </a:rPr>
              <a:t>[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..</a:t>
            </a:r>
            <a:r>
              <a:rPr lang="en-US" altLang="zh-CN" sz="2400" dirty="0" err="1">
                <a:solidFill>
                  <a:srgbClr val="0070C0"/>
                </a:solidFill>
              </a:rPr>
              <a:t>L.length</a:t>
            </a:r>
            <a:r>
              <a:rPr lang="en-US" altLang="zh-CN" sz="2400" dirty="0">
                <a:solidFill>
                  <a:srgbClr val="0070C0"/>
                </a:solidFill>
              </a:rPr>
              <a:t>] </a:t>
            </a:r>
            <a:r>
              <a:rPr lang="zh-CN" altLang="en-US" sz="2400" dirty="0">
                <a:solidFill>
                  <a:srgbClr val="0070C0"/>
                </a:solidFill>
              </a:rPr>
              <a:t>中选择</a:t>
            </a:r>
            <a:r>
              <a:rPr lang="en-US" altLang="zh-CN" sz="2400" dirty="0">
                <a:solidFill>
                  <a:srgbClr val="0070C0"/>
                </a:solidFill>
              </a:rPr>
              <a:t>key</a:t>
            </a:r>
            <a:r>
              <a:rPr lang="zh-CN" altLang="en-US" sz="2400" dirty="0">
                <a:solidFill>
                  <a:srgbClr val="0070C0"/>
                </a:solidFill>
              </a:rPr>
              <a:t>最小的记录</a:t>
            </a:r>
            <a:endParaRPr lang="zh-CN" altLang="en-US" dirty="0">
              <a:solidFill>
                <a:srgbClr val="0070C0"/>
              </a:solidFill>
            </a:endParaRPr>
          </a:p>
          <a:p>
            <a:pPr>
              <a:lnSpc>
                <a:spcPct val="85000"/>
              </a:lnSpc>
            </a:pPr>
            <a:r>
              <a:rPr lang="zh-CN" altLang="en-US" sz="3200" dirty="0"/>
              <a:t>        </a:t>
            </a:r>
            <a:r>
              <a:rPr lang="en-US" altLang="zh-CN" sz="3200" dirty="0">
                <a:solidFill>
                  <a:srgbClr val="FF3300"/>
                </a:solidFill>
              </a:rPr>
              <a:t>k=</a:t>
            </a:r>
            <a:r>
              <a:rPr lang="en-US" altLang="zh-CN" sz="3200" dirty="0" err="1">
                <a:solidFill>
                  <a:srgbClr val="FF3300"/>
                </a:solidFill>
              </a:rPr>
              <a:t>i</a:t>
            </a:r>
            <a:r>
              <a:rPr lang="en-US" altLang="zh-CN" sz="3200" dirty="0">
                <a:solidFill>
                  <a:srgbClr val="FF3300"/>
                </a:solidFill>
              </a:rPr>
              <a:t>;     </a:t>
            </a:r>
          </a:p>
          <a:p>
            <a:pPr>
              <a:lnSpc>
                <a:spcPct val="85000"/>
              </a:lnSpc>
            </a:pPr>
            <a:r>
              <a:rPr lang="en-US" altLang="zh-CN" sz="3200" dirty="0">
                <a:solidFill>
                  <a:srgbClr val="FF3300"/>
                </a:solidFill>
              </a:rPr>
              <a:t>        for( j=i+1;j&lt;=</a:t>
            </a:r>
            <a:r>
              <a:rPr lang="en-US" altLang="zh-CN" sz="3200" dirty="0" err="1">
                <a:solidFill>
                  <a:srgbClr val="FF3300"/>
                </a:solidFill>
              </a:rPr>
              <a:t>L.length</a:t>
            </a:r>
            <a:r>
              <a:rPr lang="en-US" altLang="zh-CN" sz="3200" dirty="0">
                <a:solidFill>
                  <a:srgbClr val="FF3300"/>
                </a:solidFill>
              </a:rPr>
              <a:t> ; j++)</a:t>
            </a:r>
          </a:p>
          <a:p>
            <a:pPr>
              <a:lnSpc>
                <a:spcPct val="85000"/>
              </a:lnSpc>
            </a:pPr>
            <a:r>
              <a:rPr lang="en-US" altLang="zh-CN" sz="3200" dirty="0">
                <a:solidFill>
                  <a:srgbClr val="FF3300"/>
                </a:solidFill>
              </a:rPr>
              <a:t>            if ( </a:t>
            </a:r>
            <a:r>
              <a:rPr lang="en-US" altLang="zh-CN" sz="3200" dirty="0" err="1">
                <a:solidFill>
                  <a:srgbClr val="FF3300"/>
                </a:solidFill>
              </a:rPr>
              <a:t>L.r</a:t>
            </a:r>
            <a:r>
              <a:rPr lang="en-US" altLang="zh-CN" sz="3200" dirty="0">
                <a:solidFill>
                  <a:srgbClr val="FF3300"/>
                </a:solidFill>
              </a:rPr>
              <a:t>[j].key &lt;</a:t>
            </a:r>
            <a:r>
              <a:rPr lang="en-US" altLang="zh-CN" sz="3200" dirty="0" err="1">
                <a:solidFill>
                  <a:srgbClr val="FF3300"/>
                </a:solidFill>
              </a:rPr>
              <a:t>L.r</a:t>
            </a:r>
            <a:r>
              <a:rPr lang="en-US" altLang="zh-CN" sz="3200" dirty="0">
                <a:solidFill>
                  <a:srgbClr val="FF3300"/>
                </a:solidFill>
              </a:rPr>
              <a:t>[k].key) k=j; </a:t>
            </a:r>
          </a:p>
          <a:p>
            <a:pPr>
              <a:lnSpc>
                <a:spcPct val="85000"/>
              </a:lnSpc>
            </a:pPr>
            <a:r>
              <a:rPr lang="en-US" altLang="zh-CN" sz="3200" dirty="0"/>
              <a:t>        if(k!=</a:t>
            </a:r>
            <a:r>
              <a:rPr lang="en-US" altLang="zh-CN" sz="3200" dirty="0" err="1"/>
              <a:t>i</a:t>
            </a:r>
            <a:r>
              <a:rPr lang="en-US" altLang="zh-CN" sz="3200" dirty="0"/>
              <a:t>)</a:t>
            </a:r>
            <a:r>
              <a:rPr lang="en-US" altLang="zh-CN" sz="3200" dirty="0" err="1"/>
              <a:t>L.r</a:t>
            </a:r>
            <a:r>
              <a:rPr lang="en-US" altLang="zh-CN" sz="3200" dirty="0"/>
              <a:t>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]←→</a:t>
            </a:r>
            <a:r>
              <a:rPr lang="en-US" altLang="zh-CN" sz="3200" dirty="0" err="1"/>
              <a:t>L.r</a:t>
            </a:r>
            <a:r>
              <a:rPr lang="en-US" altLang="zh-CN" sz="3200" dirty="0"/>
              <a:t>[k];            </a:t>
            </a:r>
          </a:p>
          <a:p>
            <a:pPr>
              <a:lnSpc>
                <a:spcPct val="85000"/>
              </a:lnSpc>
            </a:pPr>
            <a:r>
              <a:rPr lang="en-US" altLang="zh-CN" sz="3200" dirty="0"/>
              <a:t>    }  </a:t>
            </a:r>
          </a:p>
          <a:p>
            <a:pPr>
              <a:lnSpc>
                <a:spcPct val="85000"/>
              </a:lnSpc>
            </a:pPr>
            <a:r>
              <a:rPr lang="en-US" altLang="zh-CN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612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332656"/>
            <a:ext cx="7498080" cy="6408712"/>
          </a:xfrm>
        </p:spPr>
        <p:txBody>
          <a:bodyPr>
            <a:normAutofit fontScale="55000" lnSpcReduction="20000"/>
          </a:bodyPr>
          <a:lstStyle/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#include&lt;</a:t>
            </a:r>
            <a:r>
              <a:rPr lang="en-US" altLang="zh-CN" dirty="0" err="1" smtClean="0">
                <a:latin typeface="+mn-ea"/>
              </a:rPr>
              <a:t>iostream</a:t>
            </a:r>
            <a:r>
              <a:rPr lang="en-US" altLang="zh-CN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using namespace std;</a:t>
            </a: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main(){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a[10],</a:t>
            </a:r>
            <a:r>
              <a:rPr lang="en-US" altLang="zh-CN" dirty="0" err="1" smtClean="0">
                <a:latin typeface="+mn-ea"/>
              </a:rPr>
              <a:t>i,j,t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for(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=0;i&lt;10;i++)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</a:t>
            </a:r>
            <a:r>
              <a:rPr lang="en-US" altLang="zh-CN" dirty="0" err="1" smtClean="0">
                <a:latin typeface="+mn-ea"/>
              </a:rPr>
              <a:t>cin</a:t>
            </a:r>
            <a:r>
              <a:rPr lang="en-US" altLang="zh-CN" dirty="0" smtClean="0">
                <a:latin typeface="+mn-ea"/>
              </a:rPr>
              <a:t>&gt;&gt;a[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for(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=0;i&lt;10;i++)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for(j=0;j&lt;10-i-1;j++)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   if(a[j]&gt;a[j+1])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   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			  t=a[j];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			  a[j]=a[j+1];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			  a[j+1]=t;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		   }		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for(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=0;i&lt;10;i++)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 smtClean="0">
                <a:latin typeface="+mn-ea"/>
              </a:rPr>
              <a:t>&lt;&lt;a[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]&lt;&lt;</a:t>
            </a:r>
            <a:r>
              <a:rPr lang="en-US" altLang="zh-CN" dirty="0" err="1" smtClean="0">
                <a:latin typeface="+mn-ea"/>
              </a:rPr>
              <a:t>endl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endParaRPr lang="en-US" altLang="zh-CN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return 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171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1079:</a:t>
            </a:r>
            <a:r>
              <a:rPr lang="zh-CN" altLang="en-US" b="1" dirty="0" smtClean="0"/>
              <a:t>筛法求素数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用筛法求之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内的素数。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n&lt;=10000</a:t>
            </a:r>
          </a:p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输入：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</a:t>
            </a:r>
          </a:p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输出：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～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的素数</a:t>
            </a:r>
          </a:p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样例输入</a:t>
            </a: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100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3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47664" y="548681"/>
            <a:ext cx="7200800" cy="468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筛选法又称筛法，具体做法是：先把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个自然数按次序排列起来。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不是质数，也不是合数，要划去。第二个数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是质数留下来，而把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后面所有能被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整除的数都划去。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后面第一个没划去的数是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，把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留下，再把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后面所有能被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整除的数都划去。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后面第一个没划去的数是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，把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留下，再把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后面所有能被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整除的数都划去。这样一直做下去，就会把不超过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的全部合数都筛掉，留下的就是不超过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的全部质数。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12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404664"/>
            <a:ext cx="7498080" cy="6264696"/>
          </a:xfrm>
        </p:spPr>
        <p:txBody>
          <a:bodyPr>
            <a:normAutofit fontScale="55000" lnSpcReduction="20000"/>
          </a:bodyPr>
          <a:lstStyle/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#include&lt;</a:t>
            </a:r>
            <a:r>
              <a:rPr lang="en-US" altLang="zh-CN" dirty="0" err="1" smtClean="0">
                <a:latin typeface="+mn-ea"/>
              </a:rPr>
              <a:t>iostream</a:t>
            </a:r>
            <a:r>
              <a:rPr lang="en-US" altLang="zh-CN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using namespace std;</a:t>
            </a: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a[10001];</a:t>
            </a: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main(){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n,i,j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cin</a:t>
            </a:r>
            <a:r>
              <a:rPr lang="en-US" altLang="zh-CN" dirty="0" smtClean="0">
                <a:latin typeface="+mn-ea"/>
              </a:rPr>
              <a:t>&gt;&gt;n;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for(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=1;i&lt;=</a:t>
            </a:r>
            <a:r>
              <a:rPr lang="en-US" altLang="zh-CN" dirty="0" err="1" smtClean="0">
                <a:latin typeface="+mn-ea"/>
              </a:rPr>
              <a:t>n;i</a:t>
            </a:r>
            <a:r>
              <a:rPr lang="en-US" altLang="zh-CN" dirty="0" smtClean="0">
                <a:latin typeface="+mn-ea"/>
              </a:rPr>
              <a:t>++)	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]=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for(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=2;i&lt;=</a:t>
            </a:r>
            <a:r>
              <a:rPr lang="en-US" altLang="zh-CN" dirty="0" err="1" smtClean="0">
                <a:latin typeface="+mn-ea"/>
              </a:rPr>
              <a:t>n;i</a:t>
            </a:r>
            <a:r>
              <a:rPr lang="en-US" altLang="zh-CN" dirty="0" smtClean="0">
                <a:latin typeface="+mn-ea"/>
              </a:rPr>
              <a:t>++)	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   	if(a[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]!=1) 	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   		for(j=i+1;j&lt;=</a:t>
            </a:r>
            <a:r>
              <a:rPr lang="en-US" altLang="zh-CN" dirty="0" err="1" smtClean="0">
                <a:latin typeface="+mn-ea"/>
              </a:rPr>
              <a:t>n;j</a:t>
            </a:r>
            <a:r>
              <a:rPr lang="en-US" altLang="zh-CN" dirty="0" smtClean="0">
                <a:latin typeface="+mn-ea"/>
              </a:rPr>
              <a:t>++)	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   		if(a[j]%a[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]==0)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   			a[j]=1;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   	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   	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for(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=2;i&lt;=</a:t>
            </a:r>
            <a:r>
              <a:rPr lang="en-US" altLang="zh-CN" dirty="0" err="1" smtClean="0">
                <a:latin typeface="+mn-ea"/>
              </a:rPr>
              <a:t>n;i</a:t>
            </a:r>
            <a:r>
              <a:rPr lang="en-US" altLang="zh-CN" dirty="0" smtClean="0">
                <a:latin typeface="+mn-ea"/>
              </a:rPr>
              <a:t>++)	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if(a[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]!=1)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 smtClean="0">
                <a:latin typeface="+mn-ea"/>
              </a:rPr>
              <a:t>&lt;&lt;a[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]&lt;&lt;</a:t>
            </a:r>
            <a:r>
              <a:rPr lang="en-US" altLang="zh-CN" dirty="0" err="1" smtClean="0">
                <a:latin typeface="+mn-ea"/>
              </a:rPr>
              <a:t>endl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return 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851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612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一维数</a:t>
            </a:r>
            <a:r>
              <a:rPr lang="zh-CN" altLang="en-US" dirty="0" smtClean="0"/>
              <a:t>组的元素引用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数组定义好后，就可以引用数组中的任何一个元素。</a:t>
            </a:r>
            <a:endParaRPr lang="en-US" altLang="zh-CN" dirty="0" smtClean="0"/>
          </a:p>
          <a:p>
            <a:r>
              <a:rPr lang="zh-CN" altLang="en-US" dirty="0" smtClean="0"/>
              <a:t>格式：</a:t>
            </a:r>
            <a:endParaRPr lang="en-US" altLang="zh-CN" dirty="0" smtClean="0"/>
          </a:p>
          <a:p>
            <a:pPr marL="402336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数组</a:t>
            </a:r>
            <a:r>
              <a:rPr lang="zh-CN" altLang="en-US" dirty="0" smtClean="0">
                <a:solidFill>
                  <a:srgbClr val="FF0000"/>
                </a:solidFill>
              </a:rPr>
              <a:t>名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下标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</a:p>
          <a:p>
            <a:pPr lvl="1"/>
            <a:r>
              <a:rPr lang="zh-CN" altLang="en-US" dirty="0" smtClean="0"/>
              <a:t>下标只能是整型常量或整型表达式，值必须在数组定义的下标范围内，否则会出现下标越界错误。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不能一次引用整个数组，只能逐个引用单个元素。</a:t>
            </a:r>
            <a:endParaRPr lang="en-US" altLang="zh-CN" dirty="0" smtClean="0"/>
          </a:p>
          <a:p>
            <a:r>
              <a:rPr lang="zh-CN" altLang="en-US" dirty="0" smtClean="0"/>
              <a:t>范例：</a:t>
            </a:r>
            <a:endParaRPr lang="en-US" altLang="zh-CN" dirty="0" smtClean="0"/>
          </a:p>
          <a:p>
            <a:pPr marL="649224" lvl="2" indent="0">
              <a:buNone/>
            </a:pPr>
            <a:r>
              <a:rPr lang="en-US" altLang="zh-CN" dirty="0" smtClean="0"/>
              <a:t>a[5]  a[i+3]</a:t>
            </a:r>
          </a:p>
        </p:txBody>
      </p:sp>
    </p:spTree>
    <p:extLst>
      <p:ext uri="{BB962C8B-B14F-4D97-AF65-F5344CB8AC3E}">
        <p14:creationId xmlns:p14="http://schemas.microsoft.com/office/powerpoint/2010/main" xmlns="" val="27081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一维数</a:t>
            </a:r>
            <a:r>
              <a:rPr lang="zh-CN" altLang="en-US" dirty="0" smtClean="0"/>
              <a:t>组的存储结构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>
                <a:latin typeface="+mn-ea"/>
              </a:rPr>
              <a:t>数组在计算机内存单元中是连续存储的。程序一旦执行到数组的定义语句，就会开辟出若干字节的内存单元。</a:t>
            </a:r>
            <a:endParaRPr lang="en-US" altLang="zh-CN" dirty="0" smtClean="0">
              <a:latin typeface="+mn-ea"/>
            </a:endParaRPr>
          </a:p>
          <a:p>
            <a:pPr marL="356616" lvl="1" indent="0" algn="just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h[50]</a:t>
            </a:r>
            <a:r>
              <a:rPr lang="zh-CN" altLang="en-US" dirty="0" smtClean="0">
                <a:latin typeface="+mn-ea"/>
              </a:rPr>
              <a:t>，开始地址</a:t>
            </a:r>
            <a:r>
              <a:rPr lang="en-US" altLang="zh-CN" dirty="0" smtClean="0">
                <a:latin typeface="+mn-ea"/>
              </a:rPr>
              <a:t>1000</a:t>
            </a:r>
            <a:r>
              <a:rPr lang="zh-CN" altLang="en-US" dirty="0" smtClean="0">
                <a:latin typeface="+mn-ea"/>
              </a:rPr>
              <a:t>，每个元素占</a:t>
            </a:r>
            <a:r>
              <a:rPr lang="en-US" altLang="zh-CN" dirty="0" smtClean="0">
                <a:latin typeface="+mn-ea"/>
              </a:rPr>
              <a:t>4</a:t>
            </a:r>
            <a:r>
              <a:rPr lang="zh-CN" altLang="en-US" dirty="0" smtClean="0">
                <a:latin typeface="+mn-ea"/>
              </a:rPr>
              <a:t>个字节。</a:t>
            </a:r>
            <a:r>
              <a:rPr lang="en-US" altLang="zh-CN" dirty="0" smtClean="0">
                <a:latin typeface="+mn-ea"/>
              </a:rPr>
              <a:t>h</a:t>
            </a:r>
            <a:r>
              <a:rPr lang="zh-CN" altLang="en-US" dirty="0" smtClean="0">
                <a:latin typeface="+mn-ea"/>
              </a:rPr>
              <a:t>数组共占用</a:t>
            </a:r>
            <a:r>
              <a:rPr lang="en-US" altLang="zh-CN" dirty="0" smtClean="0">
                <a:latin typeface="+mn-ea"/>
              </a:rPr>
              <a:t>50</a:t>
            </a:r>
            <a:r>
              <a:rPr lang="zh-CN" altLang="en-US" dirty="0" smtClean="0">
                <a:latin typeface="+mn-ea"/>
              </a:rPr>
              <a:t>*</a:t>
            </a:r>
            <a:r>
              <a:rPr lang="en-US" altLang="zh-CN" dirty="0" smtClean="0">
                <a:latin typeface="+mn-ea"/>
              </a:rPr>
              <a:t>4=200</a:t>
            </a:r>
            <a:r>
              <a:rPr lang="zh-CN" altLang="en-US" dirty="0" smtClean="0">
                <a:latin typeface="+mn-ea"/>
              </a:rPr>
              <a:t>个字节的空间，</a:t>
            </a:r>
            <a:r>
              <a:rPr lang="en-US" altLang="zh-CN" dirty="0" smtClean="0">
                <a:latin typeface="+mn-ea"/>
              </a:rPr>
              <a:t>C++</a:t>
            </a:r>
            <a:r>
              <a:rPr lang="zh-CN" altLang="en-US" dirty="0" smtClean="0">
                <a:latin typeface="+mn-ea"/>
              </a:rPr>
              <a:t>中</a:t>
            </a:r>
            <a:r>
              <a:rPr lang="en-US" altLang="zh-CN" dirty="0" err="1" smtClean="0">
                <a:latin typeface="+mn-ea"/>
              </a:rPr>
              <a:t>sizeof</a:t>
            </a:r>
            <a:r>
              <a:rPr lang="zh-CN" altLang="en-US" dirty="0" smtClean="0">
                <a:latin typeface="+mn-ea"/>
              </a:rPr>
              <a:t>函数可以求出一个数组的占用的内存空间</a:t>
            </a:r>
            <a:r>
              <a:rPr lang="zh-CN" altLang="en-US" dirty="0">
                <a:latin typeface="+mn-ea"/>
              </a:rPr>
              <a:t>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72516886"/>
              </p:ext>
            </p:extLst>
          </p:nvPr>
        </p:nvGraphicFramePr>
        <p:xfrm>
          <a:off x="683870" y="4986073"/>
          <a:ext cx="698476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32"/>
                <a:gridCol w="291032"/>
                <a:gridCol w="291032"/>
                <a:gridCol w="291032"/>
                <a:gridCol w="291032"/>
                <a:gridCol w="291032"/>
                <a:gridCol w="291032"/>
                <a:gridCol w="291032"/>
                <a:gridCol w="291032"/>
                <a:gridCol w="291032"/>
                <a:gridCol w="291032"/>
                <a:gridCol w="291032"/>
                <a:gridCol w="291032"/>
                <a:gridCol w="291032"/>
                <a:gridCol w="291032"/>
                <a:gridCol w="291032"/>
                <a:gridCol w="291032"/>
                <a:gridCol w="291032"/>
                <a:gridCol w="291032"/>
                <a:gridCol w="291032"/>
                <a:gridCol w="291032"/>
                <a:gridCol w="291032"/>
                <a:gridCol w="291032"/>
                <a:gridCol w="291032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h[0]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h[1]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h[2]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h[48]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h[50]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39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87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395838" y="5490129"/>
            <a:ext cx="8424634" cy="1395255"/>
            <a:chOff x="755576" y="4653136"/>
            <a:chExt cx="8424634" cy="1395255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5679059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+mn-ea"/>
                </a:rPr>
                <a:t>1000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62084" y="5679059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+mn-ea"/>
                </a:rPr>
                <a:t>1004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14212" y="5679059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+mn-ea"/>
                </a:rPr>
                <a:t>1008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51311" y="558065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altLang="zh-CN" b="1" dirty="0">
                  <a:latin typeface="+mn-ea"/>
                </a:rPr>
                <a:t>…</a:t>
              </a:r>
              <a:endParaRPr lang="zh-CN" altLang="en-US" b="1" dirty="0">
                <a:latin typeface="+mn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42604" y="5663947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+mn-ea"/>
                </a:rPr>
                <a:t>1196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90476" y="5679059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+mn-ea"/>
                </a:rPr>
                <a:t>1192</a:t>
              </a:r>
              <a:endParaRPr lang="zh-CN" altLang="en-US" dirty="0">
                <a:latin typeface="+mn-ea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V="1">
              <a:off x="1187624" y="5430113"/>
              <a:ext cx="0" cy="2338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2339752" y="5445081"/>
              <a:ext cx="0" cy="2338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3491880" y="5430113"/>
              <a:ext cx="0" cy="2338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5868144" y="5430113"/>
              <a:ext cx="0" cy="2338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1">
              <a:off x="7020272" y="5430113"/>
              <a:ext cx="0" cy="23383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003122" y="4653136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latin typeface="+mn-ea"/>
                </a:rPr>
                <a:t>元素值</a:t>
              </a:r>
              <a:endParaRPr lang="zh-CN" altLang="en-US" sz="2400" b="1" dirty="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69622" y="553663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latin typeface="+mn-ea"/>
                </a:rPr>
                <a:t>内存地址</a:t>
              </a:r>
              <a:endParaRPr lang="zh-CN" altLang="en-US" sz="20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612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一维数组的输入、赋值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latin typeface="+mn-ea"/>
              </a:rPr>
              <a:t>直接逐个赋值</a:t>
            </a:r>
            <a:endParaRPr lang="en-US" altLang="zh-CN" dirty="0" smtClean="0">
              <a:latin typeface="+mn-ea"/>
            </a:endParaRPr>
          </a:p>
          <a:p>
            <a:pPr marL="356616" lvl="1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a[3];</a:t>
            </a:r>
          </a:p>
          <a:p>
            <a:pPr marL="356616" lvl="1" indent="0">
              <a:buNone/>
            </a:pPr>
            <a:r>
              <a:rPr lang="en-US" altLang="zh-CN" dirty="0" smtClean="0">
                <a:latin typeface="+mn-ea"/>
              </a:rPr>
              <a:t>a[0]=0; a[1]=10; a[1]=20; </a:t>
            </a:r>
          </a:p>
          <a:p>
            <a:r>
              <a:rPr lang="zh-CN" altLang="en-US" dirty="0" smtClean="0">
                <a:latin typeface="+mn-ea"/>
              </a:rPr>
              <a:t>循环语句赋值</a:t>
            </a:r>
            <a:endParaRPr lang="en-US" altLang="zh-CN" dirty="0" smtClean="0">
              <a:latin typeface="+mn-ea"/>
            </a:endParaRPr>
          </a:p>
          <a:p>
            <a:pPr marL="356616" lvl="1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a[10];</a:t>
            </a:r>
          </a:p>
          <a:p>
            <a:pPr marL="356616" lvl="1" indent="0">
              <a:buNone/>
            </a:pPr>
            <a:r>
              <a:rPr lang="en-US" altLang="zh-CN" dirty="0" smtClean="0">
                <a:latin typeface="+mn-ea"/>
              </a:rPr>
              <a:t>for(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i=0;i&lt;10;i++)</a:t>
            </a:r>
          </a:p>
          <a:p>
            <a:pPr marL="356616" lvl="1" indent="0">
              <a:buNone/>
            </a:pPr>
            <a:r>
              <a:rPr lang="en-US" altLang="zh-CN" dirty="0" smtClean="0">
                <a:latin typeface="+mn-ea"/>
              </a:rPr>
              <a:t>    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]=i*10;</a:t>
            </a:r>
          </a:p>
          <a:p>
            <a:pPr marL="356616" lvl="1" indent="0">
              <a:buNone/>
            </a:pPr>
            <a:r>
              <a:rPr lang="en-US" altLang="zh-CN" dirty="0" err="1" smtClean="0">
                <a:latin typeface="+mn-ea"/>
              </a:rPr>
              <a:t>cin</a:t>
            </a:r>
            <a:r>
              <a:rPr lang="en-US" altLang="zh-CN" dirty="0" smtClean="0">
                <a:latin typeface="+mn-ea"/>
              </a:rPr>
              <a:t>&gt;&gt;a[i];</a:t>
            </a:r>
          </a:p>
          <a:p>
            <a:pPr marL="539496" indent="-457200"/>
            <a:r>
              <a:rPr lang="zh-CN" altLang="en-US" dirty="0" smtClean="0">
                <a:latin typeface="+mn-ea"/>
              </a:rPr>
              <a:t>定义同时赋值</a:t>
            </a:r>
            <a:endParaRPr lang="en-US" altLang="zh-CN" dirty="0" smtClean="0">
              <a:latin typeface="+mn-ea"/>
            </a:endParaRPr>
          </a:p>
          <a:p>
            <a:pPr marL="356616" lvl="1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a[10]={0,1,2,3,4,5,6,7,8,9};</a:t>
            </a:r>
          </a:p>
          <a:p>
            <a:pPr marL="356616" lvl="1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a[10]={0,1,2,3};  //</a:t>
            </a:r>
            <a:r>
              <a:rPr lang="zh-CN" altLang="en-US" dirty="0" smtClean="0">
                <a:latin typeface="+mn-ea"/>
              </a:rPr>
              <a:t>部分赋值，后面的元素自动初始化为</a:t>
            </a:r>
            <a:r>
              <a:rPr lang="en-US" altLang="zh-CN" dirty="0" smtClean="0">
                <a:latin typeface="+mn-ea"/>
              </a:rPr>
              <a:t>0</a:t>
            </a:r>
          </a:p>
          <a:p>
            <a:pPr marL="356616" lvl="1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a[]={0,1,2,3}; //</a:t>
            </a:r>
            <a:r>
              <a:rPr lang="zh-CN" altLang="en-US" dirty="0" smtClean="0">
                <a:latin typeface="+mn-ea"/>
              </a:rPr>
              <a:t>不定义数组长度，直接根据赋值个数定。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891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一维数组的输入、赋值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n-ea"/>
              </a:rPr>
              <a:t>数组定义在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main()</a:t>
            </a:r>
            <a:r>
              <a:rPr lang="zh-CN" altLang="en-US" dirty="0" smtClean="0">
                <a:latin typeface="+mn-ea"/>
              </a:rPr>
              <a:t>之外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数组可以定义在</a:t>
            </a:r>
            <a:r>
              <a:rPr lang="en-US" altLang="zh-CN" dirty="0" smtClean="0">
                <a:latin typeface="+mn-ea"/>
              </a:rPr>
              <a:t>main()</a:t>
            </a:r>
            <a:r>
              <a:rPr lang="zh-CN" altLang="en-US" dirty="0" smtClean="0">
                <a:latin typeface="+mn-ea"/>
              </a:rPr>
              <a:t>之外，同时可以自动初始化给数组赋值。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大</a:t>
            </a:r>
            <a:r>
              <a:rPr lang="zh-CN" altLang="en-US" dirty="0" smtClean="0">
                <a:latin typeface="+mn-ea"/>
              </a:rPr>
              <a:t>数组需要在</a:t>
            </a:r>
            <a:r>
              <a:rPr lang="en-US" altLang="zh-CN" dirty="0" smtClean="0">
                <a:latin typeface="+mn-ea"/>
              </a:rPr>
              <a:t>main()</a:t>
            </a:r>
            <a:r>
              <a:rPr lang="zh-CN" altLang="en-US" dirty="0" smtClean="0">
                <a:latin typeface="+mn-ea"/>
              </a:rPr>
              <a:t>之外被定义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>
                <a:latin typeface="+mn-ea"/>
              </a:rPr>
              <a:t>main()</a:t>
            </a:r>
            <a:r>
              <a:rPr lang="zh-CN" altLang="en-US" dirty="0" smtClean="0">
                <a:latin typeface="+mn-ea"/>
              </a:rPr>
              <a:t>之外定义的数组所有函数都可以使用。</a:t>
            </a:r>
            <a:endParaRPr lang="en-US" altLang="zh-CN" dirty="0" smtClean="0">
              <a:latin typeface="+mn-ea"/>
            </a:endParaRPr>
          </a:p>
          <a:p>
            <a:pPr marL="82296" indent="0">
              <a:buNone/>
            </a:pPr>
            <a:endParaRPr lang="en-US" altLang="zh-CN" dirty="0" smtClean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607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一维数组的输出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n-ea"/>
              </a:rPr>
              <a:t>直接输出</a:t>
            </a:r>
            <a:endParaRPr lang="en-US" altLang="zh-CN" dirty="0" smtClean="0">
              <a:latin typeface="+mn-ea"/>
            </a:endParaRPr>
          </a:p>
          <a:p>
            <a:pPr marL="356616" lvl="1" indent="0">
              <a:buNone/>
            </a:pP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 smtClean="0">
                <a:latin typeface="+mn-ea"/>
              </a:rPr>
              <a:t>&lt;&lt;a[0]&lt;&lt;a[1]&lt;&lt;[2];</a:t>
            </a:r>
          </a:p>
          <a:p>
            <a:r>
              <a:rPr lang="zh-CN" altLang="en-US" dirty="0" smtClean="0">
                <a:latin typeface="+mn-ea"/>
              </a:rPr>
              <a:t>使用循环语句输出</a:t>
            </a:r>
            <a:endParaRPr lang="en-US" altLang="zh-CN" dirty="0" smtClean="0">
              <a:latin typeface="+mn-ea"/>
            </a:endParaRPr>
          </a:p>
          <a:p>
            <a:pPr marL="356616" lvl="1" indent="0">
              <a:buNone/>
            </a:pPr>
            <a:r>
              <a:rPr lang="en-US" altLang="zh-CN" dirty="0" smtClean="0">
                <a:latin typeface="+mn-ea"/>
              </a:rPr>
              <a:t>for(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i=0;i&lt;=9;i++)</a:t>
            </a:r>
          </a:p>
          <a:p>
            <a:pPr marL="356616" lvl="1" indent="0">
              <a:buNone/>
            </a:pPr>
            <a:r>
              <a:rPr lang="en-US" altLang="zh-CN" dirty="0" smtClean="0">
                <a:latin typeface="+mn-ea"/>
              </a:rPr>
              <a:t>     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 smtClean="0">
                <a:latin typeface="+mn-ea"/>
              </a:rPr>
              <a:t>&lt;&lt;a[i];</a:t>
            </a:r>
          </a:p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390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1064: </a:t>
            </a:r>
            <a:r>
              <a:rPr lang="zh-CN" altLang="en-US" dirty="0"/>
              <a:t>逆序</a:t>
            </a:r>
            <a:r>
              <a:rPr lang="zh-CN" altLang="en-US" dirty="0" smtClean="0"/>
              <a:t>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zh-CN" altLang="en-US" dirty="0"/>
          </a:p>
          <a:p>
            <a:r>
              <a:rPr lang="zh-CN" altLang="en-US" dirty="0" smtClean="0">
                <a:latin typeface="+mn-ea"/>
              </a:rPr>
              <a:t>题目</a:t>
            </a:r>
            <a:r>
              <a:rPr lang="zh-CN" altLang="en-US" dirty="0">
                <a:latin typeface="+mn-ea"/>
              </a:rPr>
              <a:t>描述</a:t>
            </a:r>
          </a:p>
          <a:p>
            <a:pPr marL="356616" lvl="1" indent="0">
              <a:buNone/>
            </a:pPr>
            <a:r>
              <a:rPr lang="zh-CN" altLang="en-US" dirty="0" smtClean="0">
                <a:latin typeface="+mn-ea"/>
              </a:rPr>
              <a:t>输入</a:t>
            </a:r>
            <a:r>
              <a:rPr lang="en-US" altLang="zh-CN" dirty="0">
                <a:latin typeface="+mn-ea"/>
              </a:rPr>
              <a:t>10</a:t>
            </a:r>
            <a:r>
              <a:rPr lang="zh-CN" altLang="en-US" dirty="0">
                <a:latin typeface="+mn-ea"/>
              </a:rPr>
              <a:t>个数字，然后逆序输出。 </a:t>
            </a:r>
          </a:p>
          <a:p>
            <a:r>
              <a:rPr lang="zh-CN" altLang="en-US" dirty="0" smtClean="0">
                <a:latin typeface="+mn-ea"/>
              </a:rPr>
              <a:t>输入</a:t>
            </a:r>
            <a:endParaRPr lang="zh-CN" altLang="en-US" dirty="0">
              <a:latin typeface="+mn-ea"/>
            </a:endParaRPr>
          </a:p>
          <a:p>
            <a:pPr marL="356616" lvl="1" indent="0">
              <a:buNone/>
            </a:pPr>
            <a:r>
              <a:rPr lang="en-US" altLang="zh-CN" dirty="0" smtClean="0">
                <a:latin typeface="+mn-ea"/>
              </a:rPr>
              <a:t>10</a:t>
            </a:r>
            <a:r>
              <a:rPr lang="zh-CN" altLang="en-US" dirty="0">
                <a:latin typeface="+mn-ea"/>
              </a:rPr>
              <a:t>个整数，以空格分隔。 </a:t>
            </a:r>
          </a:p>
          <a:p>
            <a:r>
              <a:rPr lang="zh-CN" altLang="en-US" dirty="0" smtClean="0">
                <a:latin typeface="+mn-ea"/>
              </a:rPr>
              <a:t>输出</a:t>
            </a:r>
            <a:endParaRPr lang="zh-CN" altLang="en-US" dirty="0">
              <a:latin typeface="+mn-ea"/>
            </a:endParaRPr>
          </a:p>
          <a:p>
            <a:pPr marL="356616" lvl="1" indent="0">
              <a:buNone/>
            </a:pPr>
            <a:r>
              <a:rPr lang="zh-CN" altLang="en-US" dirty="0" smtClean="0">
                <a:latin typeface="+mn-ea"/>
              </a:rPr>
              <a:t>逆序</a:t>
            </a:r>
            <a:r>
              <a:rPr lang="zh-CN" altLang="en-US" dirty="0">
                <a:latin typeface="+mn-ea"/>
              </a:rPr>
              <a:t>输出，空格分开 </a:t>
            </a:r>
          </a:p>
          <a:p>
            <a:r>
              <a:rPr lang="zh-CN" altLang="en-US" dirty="0" smtClean="0">
                <a:latin typeface="+mn-ea"/>
              </a:rPr>
              <a:t>样</a:t>
            </a:r>
            <a:r>
              <a:rPr lang="zh-CN" altLang="en-US" dirty="0">
                <a:latin typeface="+mn-ea"/>
              </a:rPr>
              <a:t>例输入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1 2 3 4 5 6 7 8 9 0</a:t>
            </a:r>
          </a:p>
          <a:p>
            <a:r>
              <a:rPr lang="zh-CN" altLang="en-US" dirty="0" smtClean="0">
                <a:latin typeface="+mn-ea"/>
              </a:rPr>
              <a:t>样</a:t>
            </a:r>
            <a:r>
              <a:rPr lang="zh-CN" altLang="en-US" dirty="0">
                <a:latin typeface="+mn-ea"/>
              </a:rPr>
              <a:t>例输出</a:t>
            </a:r>
          </a:p>
          <a:p>
            <a:pPr marL="356616" lvl="1" indent="0">
              <a:buNone/>
            </a:pPr>
            <a:r>
              <a:rPr lang="en-US" altLang="zh-CN" dirty="0">
                <a:latin typeface="+mn-ea"/>
              </a:rPr>
              <a:t>0 9 8 7 6 5 4 3 2 1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539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6490</TotalTime>
  <Words>2367</Words>
  <Application>Microsoft Office PowerPoint</Application>
  <PresentationFormat>全屏显示(4:3)</PresentationFormat>
  <Paragraphs>481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夏至</vt:lpstr>
      <vt:lpstr>第11讲  一维数组1</vt:lpstr>
      <vt:lpstr>数组</vt:lpstr>
      <vt:lpstr>一维数组的定义：</vt:lpstr>
      <vt:lpstr>一维数组的元素引用</vt:lpstr>
      <vt:lpstr>一维数组的存储结构</vt:lpstr>
      <vt:lpstr>一维数组的输入、赋值</vt:lpstr>
      <vt:lpstr>一维数组的输入、赋值</vt:lpstr>
      <vt:lpstr>一维数组的输出</vt:lpstr>
      <vt:lpstr>1064: 逆序输出</vt:lpstr>
      <vt:lpstr>幻灯片 10</vt:lpstr>
      <vt:lpstr>幻灯片 11</vt:lpstr>
      <vt:lpstr>1065: 平均成绩</vt:lpstr>
      <vt:lpstr>幻灯片 13</vt:lpstr>
      <vt:lpstr>1066: 插入数字</vt:lpstr>
      <vt:lpstr>幻灯片 15</vt:lpstr>
      <vt:lpstr>1067: 陶陶摘苹果</vt:lpstr>
      <vt:lpstr>幻灯片 17</vt:lpstr>
      <vt:lpstr>1068: 校门外的树</vt:lpstr>
      <vt:lpstr>幻灯片 19</vt:lpstr>
      <vt:lpstr>1069: 狐狸找兔子</vt:lpstr>
      <vt:lpstr>幻灯片 21</vt:lpstr>
      <vt:lpstr>1070: 进制转换</vt:lpstr>
      <vt:lpstr>幻灯片 23</vt:lpstr>
      <vt:lpstr>1071: 数组合并</vt:lpstr>
      <vt:lpstr>幻灯片 25</vt:lpstr>
      <vt:lpstr>1078:排序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1079:筛法求素数</vt:lpstr>
      <vt:lpstr>幻灯片 35</vt:lpstr>
      <vt:lpstr>幻灯片 36</vt:lpstr>
      <vt:lpstr>幻灯片 37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</cp:lastModifiedBy>
  <cp:revision>252</cp:revision>
  <dcterms:created xsi:type="dcterms:W3CDTF">2018-03-09T02:04:30Z</dcterms:created>
  <dcterms:modified xsi:type="dcterms:W3CDTF">2018-08-04T10:33:00Z</dcterms:modified>
</cp:coreProperties>
</file>