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1" r:id="rId3"/>
    <p:sldId id="312" r:id="rId4"/>
    <p:sldId id="313" r:id="rId5"/>
    <p:sldId id="314" r:id="rId6"/>
    <p:sldId id="335" r:id="rId7"/>
    <p:sldId id="336" r:id="rId8"/>
    <p:sldId id="337" r:id="rId9"/>
    <p:sldId id="338" r:id="rId10"/>
    <p:sldId id="339" r:id="rId11"/>
    <p:sldId id="340" r:id="rId12"/>
    <p:sldId id="315" r:id="rId13"/>
    <p:sldId id="316" r:id="rId14"/>
    <p:sldId id="342" r:id="rId15"/>
    <p:sldId id="343" r:id="rId16"/>
    <p:sldId id="321" r:id="rId17"/>
    <p:sldId id="327" r:id="rId18"/>
    <p:sldId id="322" r:id="rId19"/>
    <p:sldId id="328" r:id="rId20"/>
    <p:sldId id="345" r:id="rId21"/>
    <p:sldId id="346" r:id="rId22"/>
    <p:sldId id="347" r:id="rId23"/>
    <p:sldId id="344" r:id="rId24"/>
    <p:sldId id="348" r:id="rId25"/>
    <p:sldId id="349" r:id="rId26"/>
    <p:sldId id="341" r:id="rId2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677A897-A124-4B17-9F7F-CFCE4CD67EF5}" type="datetimeFigureOut">
              <a:rPr lang="zh-CN" altLang="en-US" smtClean="0"/>
              <a:pPr/>
              <a:t>2018/8/2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E79C94D-E41C-4153-B3FB-3B16123CA59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623" y="5040690"/>
            <a:ext cx="1684377" cy="18173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1403648" y="1916832"/>
            <a:ext cx="7406640" cy="1472184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800" smtClean="0">
                <a:latin typeface="黑体" pitchFamily="49" charset="-122"/>
                <a:ea typeface="黑体" pitchFamily="49" charset="-122"/>
              </a:rPr>
              <a:t>13</a:t>
            </a:r>
            <a:r>
              <a:rPr lang="zh-CN" altLang="en-US" sz="4800" smtClean="0">
                <a:latin typeface="黑体" pitchFamily="49" charset="-122"/>
                <a:ea typeface="黑体" pitchFamily="49" charset="-122"/>
              </a:rPr>
              <a:t>讲  </a:t>
            </a:r>
            <a:r>
              <a:rPr lang="zh-CN" altLang="en-US" sz="4800" dirty="0" smtClean="0">
                <a:latin typeface="黑体" pitchFamily="49" charset="-122"/>
                <a:ea typeface="黑体" pitchFamily="49" charset="-122"/>
              </a:rPr>
              <a:t>二维数组</a:t>
            </a:r>
            <a:r>
              <a:rPr lang="en-US" altLang="zh-CN" sz="4800" dirty="0" smtClean="0">
                <a:latin typeface="黑体" pitchFamily="49" charset="-122"/>
                <a:ea typeface="黑体" pitchFamily="49" charset="-122"/>
              </a:rPr>
              <a:t>1</a:t>
            </a:r>
            <a:endParaRPr lang="zh-CN" altLang="en-US" sz="4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8589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547664" y="836712"/>
            <a:ext cx="7272486" cy="5256584"/>
          </a:xfrm>
          <a:prstGeom prst="rect">
            <a:avLst/>
          </a:prstGeom>
          <a:noFill/>
        </p:spPr>
        <p:txBody>
          <a:bodyPr>
            <a:normAutofit fontScale="92500"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a[3][4]={{1},{5,6}};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endParaRPr lang="en-US" altLang="zh-CN" sz="3200" b="1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a[3][4]={{1}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{}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{9}};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" name="Group 3"/>
          <p:cNvGraphicFramePr>
            <a:graphicFrameLocks noGrp="1"/>
          </p:cNvGraphicFramePr>
          <p:nvPr>
            <p:ph sz="quarter" idx="4294967295"/>
          </p:nvPr>
        </p:nvGraphicFramePr>
        <p:xfrm>
          <a:off x="1835696" y="2276872"/>
          <a:ext cx="2872349" cy="2710295"/>
        </p:xfrm>
        <a:graphic>
          <a:graphicData uri="http://schemas.openxmlformats.org/drawingml/2006/table">
            <a:tbl>
              <a:tblPr/>
              <a:tblGrid>
                <a:gridCol w="718088"/>
                <a:gridCol w="719435"/>
                <a:gridCol w="716740"/>
                <a:gridCol w="718086"/>
              </a:tblGrid>
              <a:tr h="895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9202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95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Group 25"/>
          <p:cNvGraphicFramePr>
            <a:graphicFrameLocks noGrp="1"/>
          </p:cNvGraphicFramePr>
          <p:nvPr>
            <p:ph sz="quarter" idx="4294967295"/>
          </p:nvPr>
        </p:nvGraphicFramePr>
        <p:xfrm>
          <a:off x="5220072" y="2276872"/>
          <a:ext cx="3070396" cy="2710292"/>
        </p:xfrm>
        <a:graphic>
          <a:graphicData uri="http://schemas.openxmlformats.org/drawingml/2006/table">
            <a:tbl>
              <a:tblPr/>
              <a:tblGrid>
                <a:gridCol w="767936"/>
                <a:gridCol w="767936"/>
                <a:gridCol w="766588"/>
                <a:gridCol w="767936"/>
              </a:tblGrid>
              <a:tr h="8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9202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8934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612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187623" y="332656"/>
            <a:ext cx="7632849" cy="590463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(4)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如果对全部元素都赋初值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即提供全部初始数据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)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，则定义数组时对第一维的长度可以不指定，但第二维的长度不能省。</a:t>
            </a:r>
          </a:p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　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a[3][4]={1,2,3,4,5,6,7,8,9,10,11,12};</a:t>
            </a:r>
          </a:p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　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a[][4]={1,2,3,4,5,6,7,8,9,10,11,12};</a:t>
            </a:r>
          </a:p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系统会根据数据总个数分配存储空间，一共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12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个数据，每行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4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列，当然可确定为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3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行。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12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1072:</a:t>
            </a:r>
            <a:r>
              <a:rPr lang="zh-CN" altLang="en-US" b="1" dirty="0" smtClean="0"/>
              <a:t>二维数组的最大值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zh-CN" altLang="en-US" dirty="0" smtClean="0"/>
              <a:t>二维数组的逻辑结构就如同一个矩阵，因此，矩阵操作都可用二维数组实现。现有一个</a:t>
            </a:r>
            <a:r>
              <a:rPr lang="en-US" altLang="zh-CN" dirty="0" smtClean="0"/>
              <a:t>3×4</a:t>
            </a:r>
            <a:r>
              <a:rPr lang="zh-CN" altLang="en-US" dirty="0" smtClean="0"/>
              <a:t>的矩阵，要求编程求出值最大的那个元素的值，以及其所在的行号和列号。</a:t>
            </a:r>
          </a:p>
          <a:p>
            <a:r>
              <a:rPr lang="zh-CN" altLang="en-US" dirty="0" smtClean="0"/>
              <a:t>输入：共</a:t>
            </a:r>
            <a:r>
              <a:rPr lang="en-US" altLang="zh-CN" dirty="0" smtClean="0"/>
              <a:t>3</a:t>
            </a:r>
            <a:r>
              <a:rPr lang="zh-CN" altLang="en-US" dirty="0" smtClean="0"/>
              <a:t>行，每行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个整数（每个整数小于</a:t>
            </a:r>
            <a:r>
              <a:rPr lang="en-US" altLang="zh-CN" dirty="0" smtClean="0"/>
              <a:t>100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输出：三个整数，最大值、其所在的行号、列号（中间用一个空格隔开）</a:t>
            </a:r>
          </a:p>
          <a:p>
            <a:r>
              <a:rPr lang="zh-CN" altLang="en-US" dirty="0" smtClean="0"/>
              <a:t>样例输入</a:t>
            </a:r>
          </a:p>
          <a:p>
            <a:pPr>
              <a:buNone/>
            </a:pPr>
            <a:r>
              <a:rPr lang="en-US" altLang="zh-CN" dirty="0" smtClean="0"/>
              <a:t>1 2 3 4 </a:t>
            </a:r>
          </a:p>
          <a:p>
            <a:pPr>
              <a:buNone/>
            </a:pPr>
            <a:r>
              <a:rPr lang="en-US" altLang="zh-CN" dirty="0" smtClean="0"/>
              <a:t>5 6 7 8</a:t>
            </a:r>
          </a:p>
          <a:p>
            <a:pPr>
              <a:buNone/>
            </a:pPr>
            <a:r>
              <a:rPr lang="en-US" altLang="zh-CN" dirty="0" smtClean="0"/>
              <a:t>9 10 11 12</a:t>
            </a:r>
          </a:p>
          <a:p>
            <a:pPr>
              <a:buNone/>
            </a:pPr>
            <a:r>
              <a:rPr lang="zh-CN" altLang="en-US" dirty="0" smtClean="0"/>
              <a:t>样例输出</a:t>
            </a:r>
          </a:p>
          <a:p>
            <a:pPr>
              <a:buNone/>
            </a:pPr>
            <a:r>
              <a:rPr lang="en-US" altLang="zh-CN" dirty="0" smtClean="0"/>
              <a:t>12 3 4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539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332656"/>
            <a:ext cx="7498080" cy="6408712"/>
          </a:xfrm>
        </p:spPr>
        <p:txBody>
          <a:bodyPr>
            <a:normAutofit fontScale="55000" lnSpcReduction="20000"/>
          </a:bodyPr>
          <a:lstStyle/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#include&lt;</a:t>
            </a:r>
            <a:r>
              <a:rPr lang="en-US" altLang="zh-CN" dirty="0" err="1" smtClean="0">
                <a:latin typeface="+mn-ea"/>
              </a:rPr>
              <a:t>iostream</a:t>
            </a:r>
            <a:r>
              <a:rPr lang="en-US" altLang="zh-CN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using namespace std;</a:t>
            </a: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main(){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a[3][4],i,j,max,c1,c2;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for(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=0;i&lt;3;i++)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for(j=0;j&lt;4;j++)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</a:t>
            </a:r>
            <a:r>
              <a:rPr lang="en-US" altLang="zh-CN" dirty="0" err="1" smtClean="0">
                <a:latin typeface="+mn-ea"/>
              </a:rPr>
              <a:t>cin</a:t>
            </a:r>
            <a:r>
              <a:rPr lang="en-US" altLang="zh-CN" dirty="0" smtClean="0">
                <a:latin typeface="+mn-ea"/>
              </a:rPr>
              <a:t>&gt;&gt;a[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][j];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max=a[0][0];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c1=1;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c2=1;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for(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=0;i&lt;3;i++)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for(j=0;j&lt;4;j++)	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if(a[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][j]&gt;max)	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	c1=i+1;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	c2=j+1;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	max=a[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][j];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}			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 smtClean="0">
                <a:latin typeface="+mn-ea"/>
              </a:rPr>
              <a:t>&lt;&lt;max&lt;&lt;" "&lt;&lt;c1&lt;&lt;" "&lt;&lt;c2;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return 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171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1156:</a:t>
            </a:r>
            <a:r>
              <a:rPr lang="zh-CN" altLang="en-US" b="1" dirty="0" smtClean="0"/>
              <a:t>寻找最小数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马克教练刚给初学者讲完二维数组，他决定交给聪明的你一个任务来锻炼一下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</a:t>
            </a:r>
          </a:p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输入一个二维数组，找出其中最小的数，输出它的值以及所在行号和列号。</a:t>
            </a:r>
          </a:p>
          <a:p>
            <a:pPr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输入：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第一行两个整数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1≤n,m≤1000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；</a:t>
            </a:r>
          </a:p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   接下来共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行，每行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个整数（范围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0~32767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），表示一个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n*m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的二维数组。</a:t>
            </a:r>
          </a:p>
        </p:txBody>
      </p:sp>
    </p:spTree>
    <p:extLst>
      <p:ext uri="{BB962C8B-B14F-4D97-AF65-F5344CB8AC3E}">
        <p14:creationId xmlns="" xmlns:p14="http://schemas.microsoft.com/office/powerpoint/2010/main" val="903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0"/>
            <a:ext cx="7818072" cy="6741368"/>
          </a:xfrm>
        </p:spPr>
        <p:txBody>
          <a:bodyPr>
            <a:normAutofit fontScale="55000" lnSpcReduction="20000"/>
          </a:bodyPr>
          <a:lstStyle/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#include&lt;</a:t>
            </a:r>
            <a:r>
              <a:rPr lang="en-US" altLang="zh-CN" dirty="0" err="1" smtClean="0">
                <a:latin typeface="+mn-ea"/>
              </a:rPr>
              <a:t>cstdio</a:t>
            </a:r>
            <a:r>
              <a:rPr lang="en-US" altLang="zh-CN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using namespace std;</a:t>
            </a: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a[1001][1001];</a:t>
            </a: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main() 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i,j,n,m,min,row</a:t>
            </a:r>
            <a:r>
              <a:rPr lang="en-US" altLang="zh-CN" dirty="0" smtClean="0">
                <a:latin typeface="+mn-ea"/>
              </a:rPr>
              <a:t>=0,col=0;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scanf</a:t>
            </a:r>
            <a:r>
              <a:rPr lang="en-US" altLang="zh-CN" dirty="0" smtClean="0">
                <a:latin typeface="+mn-ea"/>
              </a:rPr>
              <a:t>("%</a:t>
            </a:r>
            <a:r>
              <a:rPr lang="en-US" altLang="zh-CN" dirty="0" err="1" smtClean="0">
                <a:latin typeface="+mn-ea"/>
              </a:rPr>
              <a:t>d%d",&amp;n,&amp;m</a:t>
            </a:r>
            <a:r>
              <a:rPr lang="en-US" altLang="zh-CN" dirty="0" smtClean="0">
                <a:latin typeface="+mn-ea"/>
              </a:rPr>
              <a:t>);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for(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=0;i&lt;</a:t>
            </a:r>
            <a:r>
              <a:rPr lang="en-US" altLang="zh-CN" dirty="0" err="1" smtClean="0">
                <a:latin typeface="+mn-ea"/>
              </a:rPr>
              <a:t>n;i</a:t>
            </a:r>
            <a:r>
              <a:rPr lang="en-US" altLang="zh-CN" dirty="0" smtClean="0">
                <a:latin typeface="+mn-ea"/>
              </a:rPr>
              <a:t>++){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for(j=0;j&lt;</a:t>
            </a:r>
            <a:r>
              <a:rPr lang="en-US" altLang="zh-CN" dirty="0" err="1" smtClean="0">
                <a:latin typeface="+mn-ea"/>
              </a:rPr>
              <a:t>m;j</a:t>
            </a:r>
            <a:r>
              <a:rPr lang="en-US" altLang="zh-CN" dirty="0" smtClean="0">
                <a:latin typeface="+mn-ea"/>
              </a:rPr>
              <a:t>++){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</a:t>
            </a:r>
            <a:r>
              <a:rPr lang="en-US" altLang="zh-CN" dirty="0" err="1" smtClean="0">
                <a:latin typeface="+mn-ea"/>
              </a:rPr>
              <a:t>scanf</a:t>
            </a:r>
            <a:r>
              <a:rPr lang="en-US" altLang="zh-CN" dirty="0" smtClean="0">
                <a:latin typeface="+mn-ea"/>
              </a:rPr>
              <a:t>("%</a:t>
            </a:r>
            <a:r>
              <a:rPr lang="en-US" altLang="zh-CN" dirty="0" err="1" smtClean="0">
                <a:latin typeface="+mn-ea"/>
              </a:rPr>
              <a:t>d",&amp;a</a:t>
            </a:r>
            <a:r>
              <a:rPr lang="en-US" altLang="zh-CN" dirty="0" smtClean="0">
                <a:latin typeface="+mn-ea"/>
              </a:rPr>
              <a:t>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][j]);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if(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==0 &amp;&amp; j==0)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	min=a[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][j];			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if(a[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][j]&lt;min){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	min=a[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][j];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	row=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	</a:t>
            </a:r>
            <a:r>
              <a:rPr lang="en-US" altLang="zh-CN" dirty="0" err="1" smtClean="0">
                <a:latin typeface="+mn-ea"/>
              </a:rPr>
              <a:t>col</a:t>
            </a:r>
            <a:r>
              <a:rPr lang="en-US" altLang="zh-CN" dirty="0" smtClean="0">
                <a:latin typeface="+mn-ea"/>
              </a:rPr>
              <a:t>=j;	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printf</a:t>
            </a:r>
            <a:r>
              <a:rPr lang="en-US" altLang="zh-CN" dirty="0" smtClean="0">
                <a:latin typeface="+mn-ea"/>
              </a:rPr>
              <a:t>("%d %d %d\n",min,row+1,col+1);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return 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171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1073:</a:t>
            </a:r>
            <a:r>
              <a:rPr lang="zh-CN" altLang="en-US" b="1" dirty="0" smtClean="0"/>
              <a:t>矩阵对角线之和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求一个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3×3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矩阵对角线元素之和。</a:t>
            </a:r>
          </a:p>
          <a:p>
            <a:pPr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输入；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矩阵</a:t>
            </a:r>
          </a:p>
          <a:p>
            <a:pPr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输出：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主对角线 副对角线 元素和</a:t>
            </a:r>
          </a:p>
          <a:p>
            <a:pPr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样例输入</a:t>
            </a: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1 2 3</a:t>
            </a: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11 1</a:t>
            </a: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3 2 1</a:t>
            </a:r>
          </a:p>
          <a:p>
            <a:pPr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样例输出：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3  7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3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404664"/>
            <a:ext cx="7498080" cy="6264696"/>
          </a:xfrm>
        </p:spPr>
        <p:txBody>
          <a:bodyPr>
            <a:normAutofit fontScale="55000" lnSpcReduction="20000"/>
          </a:bodyPr>
          <a:lstStyle/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#include&lt;</a:t>
            </a:r>
            <a:r>
              <a:rPr lang="en-US" altLang="zh-CN" dirty="0" err="1" smtClean="0">
                <a:latin typeface="+mn-ea"/>
              </a:rPr>
              <a:t>iostream</a:t>
            </a:r>
            <a:r>
              <a:rPr lang="en-US" altLang="zh-CN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using namespace std;</a:t>
            </a: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a[3][3],</a:t>
            </a:r>
            <a:r>
              <a:rPr lang="en-US" altLang="zh-CN" dirty="0" err="1" smtClean="0">
                <a:latin typeface="+mn-ea"/>
              </a:rPr>
              <a:t>i,j,asum,bsum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for(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=0;i&lt;3;i++)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for(j=0;j&lt;3;j++)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</a:t>
            </a:r>
            <a:r>
              <a:rPr lang="en-US" altLang="zh-CN" dirty="0" err="1" smtClean="0">
                <a:latin typeface="+mn-ea"/>
              </a:rPr>
              <a:t>cin</a:t>
            </a:r>
            <a:r>
              <a:rPr lang="en-US" altLang="zh-CN" dirty="0" smtClean="0">
                <a:latin typeface="+mn-ea"/>
              </a:rPr>
              <a:t>&gt;&gt;a[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][j];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asum</a:t>
            </a:r>
            <a:r>
              <a:rPr lang="en-US" altLang="zh-CN" dirty="0" smtClean="0">
                <a:latin typeface="+mn-ea"/>
              </a:rPr>
              <a:t>=0;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bsum</a:t>
            </a:r>
            <a:r>
              <a:rPr lang="en-US" altLang="zh-CN" dirty="0" smtClean="0">
                <a:latin typeface="+mn-ea"/>
              </a:rPr>
              <a:t>=0;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for(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=0;i&lt;3;i++)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for(j=0;j&lt;3;j++)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if(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==j)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	</a:t>
            </a:r>
            <a:r>
              <a:rPr lang="en-US" altLang="zh-CN" dirty="0" err="1" smtClean="0">
                <a:latin typeface="+mn-ea"/>
              </a:rPr>
              <a:t>asum</a:t>
            </a:r>
            <a:r>
              <a:rPr lang="en-US" altLang="zh-CN" dirty="0" smtClean="0">
                <a:latin typeface="+mn-ea"/>
              </a:rPr>
              <a:t>=</a:t>
            </a:r>
            <a:r>
              <a:rPr lang="en-US" altLang="zh-CN" dirty="0" err="1" smtClean="0">
                <a:latin typeface="+mn-ea"/>
              </a:rPr>
              <a:t>asum+a</a:t>
            </a:r>
            <a:r>
              <a:rPr lang="en-US" altLang="zh-CN" dirty="0" smtClean="0">
                <a:latin typeface="+mn-ea"/>
              </a:rPr>
              <a:t>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][j];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if(</a:t>
            </a:r>
            <a:r>
              <a:rPr lang="en-US" altLang="zh-CN" dirty="0" err="1" smtClean="0">
                <a:latin typeface="+mn-ea"/>
              </a:rPr>
              <a:t>i+j</a:t>
            </a:r>
            <a:r>
              <a:rPr lang="en-US" altLang="zh-CN" dirty="0" smtClean="0">
                <a:latin typeface="+mn-ea"/>
              </a:rPr>
              <a:t>==2)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	</a:t>
            </a:r>
            <a:r>
              <a:rPr lang="en-US" altLang="zh-CN" dirty="0" err="1" smtClean="0">
                <a:latin typeface="+mn-ea"/>
              </a:rPr>
              <a:t>bsum</a:t>
            </a:r>
            <a:r>
              <a:rPr lang="en-US" altLang="zh-CN" dirty="0" smtClean="0">
                <a:latin typeface="+mn-ea"/>
              </a:rPr>
              <a:t>=</a:t>
            </a:r>
            <a:r>
              <a:rPr lang="en-US" altLang="zh-CN" dirty="0" err="1" smtClean="0">
                <a:latin typeface="+mn-ea"/>
              </a:rPr>
              <a:t>bsum+a</a:t>
            </a:r>
            <a:r>
              <a:rPr lang="en-US" altLang="zh-CN" dirty="0" smtClean="0">
                <a:latin typeface="+mn-ea"/>
              </a:rPr>
              <a:t>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][j];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 smtClean="0">
                <a:latin typeface="+mn-ea"/>
              </a:rPr>
              <a:t>&lt;&lt;</a:t>
            </a:r>
            <a:r>
              <a:rPr lang="en-US" altLang="zh-CN" dirty="0" err="1" smtClean="0">
                <a:latin typeface="+mn-ea"/>
              </a:rPr>
              <a:t>asum</a:t>
            </a:r>
            <a:r>
              <a:rPr lang="en-US" altLang="zh-CN" dirty="0" smtClean="0">
                <a:latin typeface="+mn-ea"/>
              </a:rPr>
              <a:t>&lt;&lt;" "&lt;&lt;</a:t>
            </a:r>
            <a:r>
              <a:rPr lang="en-US" altLang="zh-CN" dirty="0" err="1" smtClean="0">
                <a:latin typeface="+mn-ea"/>
              </a:rPr>
              <a:t>bsum</a:t>
            </a:r>
            <a:r>
              <a:rPr lang="en-US" altLang="zh-CN" dirty="0" smtClean="0">
                <a:latin typeface="+mn-ea"/>
              </a:rPr>
              <a:t>;	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return 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851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0609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1074:</a:t>
            </a:r>
            <a:r>
              <a:rPr lang="zh-CN" altLang="en-US" b="1" dirty="0" smtClean="0"/>
              <a:t>矩阵转换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1052736"/>
            <a:ext cx="7818072" cy="55446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CN" altLang="en-US" sz="2400" dirty="0" smtClean="0"/>
              <a:t>写一个函数，使给定的一个二维数组（３</a:t>
            </a:r>
            <a:r>
              <a:rPr lang="en-US" altLang="zh-CN" sz="2400" dirty="0" smtClean="0"/>
              <a:t>×</a:t>
            </a:r>
            <a:r>
              <a:rPr lang="zh-CN" altLang="en-US" sz="2400" dirty="0" smtClean="0"/>
              <a:t>３）转置，即行列互换。</a:t>
            </a:r>
          </a:p>
          <a:p>
            <a:pPr>
              <a:buNone/>
            </a:pPr>
            <a:r>
              <a:rPr lang="zh-CN" altLang="en-US" sz="2400" b="1" dirty="0" smtClean="0"/>
              <a:t>输入：</a:t>
            </a:r>
            <a:r>
              <a:rPr lang="zh-CN" altLang="en-US" sz="2400" dirty="0" smtClean="0"/>
              <a:t>一个</a:t>
            </a:r>
            <a:r>
              <a:rPr lang="en-US" altLang="zh-CN" sz="2400" dirty="0" smtClean="0"/>
              <a:t>3x3</a:t>
            </a:r>
            <a:r>
              <a:rPr lang="zh-CN" altLang="en-US" sz="2400" dirty="0" smtClean="0"/>
              <a:t>的矩阵</a:t>
            </a:r>
          </a:p>
          <a:p>
            <a:pPr>
              <a:buNone/>
            </a:pPr>
            <a:r>
              <a:rPr lang="zh-CN" altLang="en-US" sz="2400" b="1" dirty="0" smtClean="0"/>
              <a:t>输出：</a:t>
            </a:r>
            <a:r>
              <a:rPr lang="zh-CN" altLang="en-US" sz="2400" dirty="0" smtClean="0"/>
              <a:t>转置后的矩阵</a:t>
            </a:r>
          </a:p>
          <a:p>
            <a:pPr>
              <a:buNone/>
            </a:pPr>
            <a:r>
              <a:rPr lang="zh-CN" altLang="en-US" sz="2400" b="1" dirty="0" smtClean="0"/>
              <a:t>样例输入</a:t>
            </a:r>
          </a:p>
          <a:p>
            <a:pPr>
              <a:buNone/>
            </a:pPr>
            <a:r>
              <a:rPr lang="en-US" altLang="zh-CN" sz="2400" dirty="0" smtClean="0"/>
              <a:t>1 2 3 </a:t>
            </a:r>
          </a:p>
          <a:p>
            <a:pPr>
              <a:buNone/>
            </a:pPr>
            <a:r>
              <a:rPr lang="en-US" altLang="zh-CN" sz="2400" dirty="0" smtClean="0"/>
              <a:t>4 5 6 </a:t>
            </a:r>
          </a:p>
          <a:p>
            <a:pPr>
              <a:buNone/>
            </a:pPr>
            <a:r>
              <a:rPr lang="en-US" altLang="zh-CN" sz="2400" dirty="0" smtClean="0"/>
              <a:t>7 8 9</a:t>
            </a:r>
          </a:p>
          <a:p>
            <a:pPr>
              <a:buNone/>
            </a:pPr>
            <a:r>
              <a:rPr lang="en-US" altLang="zh-CN" sz="2400" dirty="0" smtClean="0"/>
              <a:t> </a:t>
            </a:r>
            <a:r>
              <a:rPr lang="zh-CN" altLang="en-US" sz="2400" b="1" dirty="0" smtClean="0"/>
              <a:t>样例输出</a:t>
            </a:r>
          </a:p>
          <a:p>
            <a:pPr>
              <a:buNone/>
            </a:pPr>
            <a:r>
              <a:rPr lang="en-US" altLang="zh-CN" sz="2400" dirty="0" smtClean="0"/>
              <a:t>1 4 7 </a:t>
            </a:r>
          </a:p>
          <a:p>
            <a:pPr>
              <a:buNone/>
            </a:pPr>
            <a:r>
              <a:rPr lang="en-US" altLang="zh-CN" sz="2400" dirty="0" smtClean="0"/>
              <a:t>2 5 8 </a:t>
            </a:r>
          </a:p>
          <a:p>
            <a:pPr>
              <a:buNone/>
            </a:pPr>
            <a:r>
              <a:rPr lang="en-US" altLang="zh-CN" sz="2400" dirty="0" smtClean="0"/>
              <a:t>3 6 9 </a:t>
            </a:r>
            <a:endParaRPr lang="zh-CN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16444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16632"/>
            <a:ext cx="7498080" cy="6741368"/>
          </a:xfrm>
        </p:spPr>
        <p:txBody>
          <a:bodyPr>
            <a:normAutofit fontScale="70000" lnSpcReduction="20000"/>
          </a:bodyPr>
          <a:lstStyle/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#include&lt;</a:t>
            </a:r>
            <a:r>
              <a:rPr lang="en-US" altLang="zh-CN" dirty="0" err="1" smtClean="0">
                <a:latin typeface="+mn-ea"/>
              </a:rPr>
              <a:t>iostream</a:t>
            </a:r>
            <a:r>
              <a:rPr lang="en-US" altLang="zh-CN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using namespace std;</a:t>
            </a:r>
          </a:p>
          <a:p>
            <a:pPr marL="82296" indent="0">
              <a:buNone/>
            </a:pPr>
            <a:endParaRPr lang="en-US" altLang="zh-CN" dirty="0" smtClean="0">
              <a:latin typeface="+mn-ea"/>
            </a:endParaRPr>
          </a:p>
          <a:p>
            <a:pPr marL="82296" indent="0">
              <a:buNone/>
            </a:pP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main()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a[3][3],</a:t>
            </a:r>
            <a:r>
              <a:rPr lang="en-US" altLang="zh-CN" dirty="0" err="1" smtClean="0">
                <a:latin typeface="+mn-ea"/>
              </a:rPr>
              <a:t>i,j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for(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=0;i&lt;3;i++)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for(j=0;j&lt;3;j++)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</a:t>
            </a:r>
            <a:r>
              <a:rPr lang="en-US" altLang="zh-CN" dirty="0" err="1" smtClean="0">
                <a:latin typeface="+mn-ea"/>
              </a:rPr>
              <a:t>cin</a:t>
            </a:r>
            <a:r>
              <a:rPr lang="en-US" altLang="zh-CN" dirty="0" smtClean="0">
                <a:latin typeface="+mn-ea"/>
              </a:rPr>
              <a:t>&gt;&gt;a[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][j];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for(j=0;j&lt;3;j++)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for(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=0;i&lt;3;i++)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	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 smtClean="0">
                <a:latin typeface="+mn-ea"/>
              </a:rPr>
              <a:t>&lt;&lt;a[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][j]&lt;&lt;" ";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 smtClean="0">
                <a:latin typeface="+mn-ea"/>
              </a:rPr>
              <a:t>&lt;&lt;</a:t>
            </a:r>
            <a:r>
              <a:rPr lang="en-US" altLang="zh-CN" dirty="0" err="1" smtClean="0">
                <a:latin typeface="+mn-ea"/>
              </a:rPr>
              <a:t>endl</a:t>
            </a:r>
            <a:r>
              <a:rPr lang="en-US" altLang="zh-CN" dirty="0" smtClean="0">
                <a:latin typeface="+mn-ea"/>
              </a:rPr>
              <a:t>;	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	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	return 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605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21560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 smtClean="0"/>
              <a:t>二维数组的定义</a:t>
            </a:r>
          </a:p>
          <a:p>
            <a:pPr algn="just">
              <a:buNone/>
            </a:pPr>
            <a:r>
              <a:rPr lang="zh-CN" altLang="en-US" dirty="0" smtClean="0"/>
              <a:t>类型说明符 数组名</a:t>
            </a:r>
            <a:r>
              <a:rPr lang="en-US" altLang="zh-CN" dirty="0" smtClean="0"/>
              <a:t>[</a:t>
            </a:r>
            <a:r>
              <a:rPr lang="zh-CN" altLang="en-US" dirty="0" smtClean="0"/>
              <a:t>常量表达式</a:t>
            </a:r>
            <a:r>
              <a:rPr lang="en-US" altLang="zh-CN" dirty="0" smtClean="0"/>
              <a:t>][</a:t>
            </a:r>
            <a:r>
              <a:rPr lang="zh-CN" altLang="en-US" dirty="0" smtClean="0"/>
              <a:t>常量表达式</a:t>
            </a:r>
            <a:r>
              <a:rPr lang="en-US" altLang="zh-CN" dirty="0" smtClean="0"/>
              <a:t>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/>
              <a:t>例如：</a:t>
            </a:r>
            <a:r>
              <a:rPr lang="en-US" altLang="zh-CN" dirty="0" smtClean="0"/>
              <a:t>float a[3][4]</a:t>
            </a:r>
            <a:r>
              <a:rPr lang="zh-CN" altLang="en-US" dirty="0" smtClean="0"/>
              <a:t>；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/>
              <a:t>定义</a:t>
            </a:r>
            <a:r>
              <a:rPr lang="en-US" altLang="zh-CN" dirty="0" smtClean="0"/>
              <a:t>a</a:t>
            </a:r>
            <a:r>
              <a:rPr lang="zh-CN" altLang="en-US" dirty="0" smtClean="0"/>
              <a:t>为</a:t>
            </a:r>
            <a:r>
              <a:rPr lang="en-US" altLang="zh-CN" dirty="0" smtClean="0"/>
              <a:t>3×4(3</a:t>
            </a:r>
            <a:r>
              <a:rPr lang="zh-CN" altLang="en-US" dirty="0" smtClean="0"/>
              <a:t>行</a:t>
            </a:r>
            <a:r>
              <a:rPr lang="en-US" altLang="zh-CN" dirty="0" smtClean="0"/>
              <a:t>4</a:t>
            </a:r>
            <a:r>
              <a:rPr lang="zh-CN" altLang="en-US" dirty="0" smtClean="0"/>
              <a:t>列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的数组</a:t>
            </a:r>
            <a:r>
              <a:rPr lang="en-US" altLang="zh-CN" dirty="0" smtClean="0"/>
              <a:t>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二维数组</a:t>
            </a:r>
            <a:r>
              <a:rPr lang="zh-CN" altLang="en-US" b="1" dirty="0" smtClean="0">
                <a:solidFill>
                  <a:srgbClr val="D60093"/>
                </a:solidFill>
              </a:rPr>
              <a:t>有两个下标的数组</a:t>
            </a:r>
            <a:endParaRPr lang="zh-CN" altLang="en-US" dirty="0" smtClean="0"/>
          </a:p>
          <a:p>
            <a:pPr algn="just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3638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1077:</a:t>
            </a:r>
            <a:r>
              <a:rPr lang="zh-CN" altLang="en-US" b="1" dirty="0" smtClean="0"/>
              <a:t>矩阵乘法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93568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 smtClean="0"/>
              <a:t>一个</a:t>
            </a:r>
            <a:r>
              <a:rPr lang="en-US" altLang="zh-CN" dirty="0" err="1" smtClean="0"/>
              <a:t>m×n</a:t>
            </a:r>
            <a:r>
              <a:rPr lang="zh-CN" altLang="en-US" dirty="0" smtClean="0"/>
              <a:t>的矩阵</a:t>
            </a:r>
            <a:r>
              <a:rPr lang="en-US" altLang="zh-CN" dirty="0" smtClean="0"/>
              <a:t>a(</a:t>
            </a:r>
            <a:r>
              <a:rPr lang="en-US" altLang="zh-CN" dirty="0" err="1" smtClean="0"/>
              <a:t>m,n</a:t>
            </a:r>
            <a:r>
              <a:rPr lang="en-US" altLang="zh-CN" dirty="0" smtClean="0"/>
              <a:t>)</a:t>
            </a:r>
            <a:r>
              <a:rPr lang="zh-CN" altLang="en-US" dirty="0" smtClean="0"/>
              <a:t>左乘一个</a:t>
            </a:r>
            <a:r>
              <a:rPr lang="en-US" altLang="zh-CN" dirty="0" err="1" smtClean="0"/>
              <a:t>n×p</a:t>
            </a:r>
            <a:r>
              <a:rPr lang="zh-CN" altLang="en-US" dirty="0" smtClean="0"/>
              <a:t>的矩阵</a:t>
            </a:r>
            <a:r>
              <a:rPr lang="en-US" altLang="zh-CN" dirty="0" smtClean="0"/>
              <a:t>b(</a:t>
            </a:r>
            <a:r>
              <a:rPr lang="en-US" altLang="zh-CN" dirty="0" err="1" smtClean="0"/>
              <a:t>n,p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，会得到一个</a:t>
            </a:r>
            <a:r>
              <a:rPr lang="en-US" altLang="zh-CN" dirty="0" err="1" smtClean="0"/>
              <a:t>m×p</a:t>
            </a:r>
            <a:r>
              <a:rPr lang="zh-CN" altLang="en-US" dirty="0" smtClean="0"/>
              <a:t>的矩阵</a:t>
            </a:r>
            <a:r>
              <a:rPr lang="en-US" altLang="zh-CN" dirty="0" smtClean="0"/>
              <a:t>c(</a:t>
            </a:r>
            <a:r>
              <a:rPr lang="en-US" altLang="zh-CN" dirty="0" err="1" smtClean="0"/>
              <a:t>m,p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br>
              <a:rPr lang="zh-CN" altLang="en-US" dirty="0" smtClean="0"/>
            </a:br>
            <a:r>
              <a:rPr lang="zh-CN" altLang="en-US" dirty="0" smtClean="0"/>
              <a:t>其中</a:t>
            </a:r>
            <a:r>
              <a:rPr lang="en-US" altLang="zh-CN" dirty="0" smtClean="0"/>
              <a:t>c(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)=sum(a(</a:t>
            </a:r>
            <a:r>
              <a:rPr lang="en-US" altLang="zh-CN" dirty="0" err="1" smtClean="0"/>
              <a:t>i,k</a:t>
            </a:r>
            <a:r>
              <a:rPr lang="en-US" altLang="zh-CN" dirty="0" smtClean="0"/>
              <a:t>)*b(</a:t>
            </a:r>
            <a:r>
              <a:rPr lang="en-US" altLang="zh-CN" dirty="0" err="1" smtClean="0"/>
              <a:t>k,j</a:t>
            </a:r>
            <a:r>
              <a:rPr lang="en-US" altLang="zh-CN" dirty="0" smtClean="0"/>
              <a:t>))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1&lt;=k&lt;=n</a:t>
            </a:r>
            <a:r>
              <a:rPr lang="zh-CN" altLang="en-US" dirty="0" smtClean="0"/>
              <a:t>。</a:t>
            </a:r>
            <a:br>
              <a:rPr lang="zh-CN" altLang="en-US" dirty="0" smtClean="0"/>
            </a:br>
            <a:r>
              <a:rPr lang="zh-CN" altLang="en-US" dirty="0" smtClean="0"/>
              <a:t>输入两个矩阵的行列数，输入矩阵，求矩阵的乘积。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4063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260648"/>
            <a:ext cx="3568440" cy="6408712"/>
          </a:xfrm>
        </p:spPr>
        <p:txBody>
          <a:bodyPr>
            <a:noAutofit/>
          </a:bodyPr>
          <a:lstStyle/>
          <a:p>
            <a:pPr marL="82296" indent="0">
              <a:buNone/>
            </a:pPr>
            <a:r>
              <a:rPr lang="en-US" altLang="zh-CN" sz="2000" dirty="0" smtClean="0">
                <a:latin typeface="+mn-ea"/>
              </a:rPr>
              <a:t>#include&lt;</a:t>
            </a:r>
            <a:r>
              <a:rPr lang="en-US" altLang="zh-CN" sz="2000" dirty="0" err="1" smtClean="0">
                <a:latin typeface="+mn-ea"/>
              </a:rPr>
              <a:t>iostream</a:t>
            </a:r>
            <a:r>
              <a:rPr lang="en-US" altLang="zh-CN" sz="2000" dirty="0" smtClean="0">
                <a:latin typeface="+mn-ea"/>
              </a:rPr>
              <a:t>&gt;</a:t>
            </a:r>
          </a:p>
          <a:p>
            <a:pPr marL="82296" indent="0">
              <a:buNone/>
            </a:pPr>
            <a:r>
              <a:rPr lang="en-US" altLang="zh-CN" sz="2000" dirty="0" smtClean="0">
                <a:latin typeface="+mn-ea"/>
              </a:rPr>
              <a:t>using namespace std;</a:t>
            </a:r>
          </a:p>
          <a:p>
            <a:pPr marL="82296" indent="0">
              <a:buNone/>
            </a:pPr>
            <a:r>
              <a:rPr lang="en-US" altLang="zh-CN" sz="2000" dirty="0" err="1" smtClean="0">
                <a:latin typeface="+mn-ea"/>
              </a:rPr>
              <a:t>int</a:t>
            </a:r>
            <a:r>
              <a:rPr lang="en-US" altLang="zh-CN" sz="2000" dirty="0" smtClean="0">
                <a:latin typeface="+mn-ea"/>
              </a:rPr>
              <a:t> main(){</a:t>
            </a:r>
          </a:p>
          <a:p>
            <a:pPr marL="82296" indent="0">
              <a:buNone/>
            </a:pPr>
            <a:r>
              <a:rPr lang="en-US" altLang="zh-CN" sz="2000" dirty="0" smtClean="0">
                <a:latin typeface="+mn-ea"/>
              </a:rPr>
              <a:t>    </a:t>
            </a:r>
            <a:r>
              <a:rPr lang="en-US" altLang="zh-CN" sz="2000" dirty="0" err="1" smtClean="0">
                <a:latin typeface="+mn-ea"/>
              </a:rPr>
              <a:t>int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m,n,p,t</a:t>
            </a:r>
            <a:r>
              <a:rPr lang="en-US" altLang="zh-CN" sz="2000" dirty="0" smtClean="0">
                <a:latin typeface="+mn-ea"/>
              </a:rPr>
              <a:t>=0;</a:t>
            </a:r>
          </a:p>
          <a:p>
            <a:pPr marL="82296" indent="0">
              <a:buNone/>
            </a:pPr>
            <a:r>
              <a:rPr lang="en-US" altLang="zh-CN" sz="2000" dirty="0" smtClean="0">
                <a:latin typeface="+mn-ea"/>
              </a:rPr>
              <a:t>    </a:t>
            </a:r>
            <a:r>
              <a:rPr lang="en-US" altLang="zh-CN" sz="2000" dirty="0" err="1" smtClean="0">
                <a:latin typeface="+mn-ea"/>
              </a:rPr>
              <a:t>cin</a:t>
            </a:r>
            <a:r>
              <a:rPr lang="en-US" altLang="zh-CN" sz="2000" dirty="0" smtClean="0">
                <a:latin typeface="+mn-ea"/>
              </a:rPr>
              <a:t>&gt;&gt;m&gt;&gt;n;</a:t>
            </a:r>
          </a:p>
          <a:p>
            <a:pPr marL="82296" indent="0">
              <a:buNone/>
            </a:pPr>
            <a:r>
              <a:rPr lang="en-US" altLang="zh-CN" sz="2000" dirty="0" smtClean="0">
                <a:latin typeface="+mn-ea"/>
              </a:rPr>
              <a:t>    </a:t>
            </a:r>
            <a:r>
              <a:rPr lang="en-US" altLang="zh-CN" sz="2000" dirty="0" err="1" smtClean="0">
                <a:latin typeface="+mn-ea"/>
              </a:rPr>
              <a:t>int</a:t>
            </a:r>
            <a:r>
              <a:rPr lang="en-US" altLang="zh-CN" sz="2000" dirty="0" smtClean="0">
                <a:latin typeface="+mn-ea"/>
              </a:rPr>
              <a:t> a[m][n];</a:t>
            </a:r>
          </a:p>
          <a:p>
            <a:pPr marL="82296" indent="0">
              <a:buNone/>
            </a:pPr>
            <a:r>
              <a:rPr lang="en-US" altLang="zh-CN" sz="2000" dirty="0" smtClean="0">
                <a:latin typeface="+mn-ea"/>
              </a:rPr>
              <a:t>    for(</a:t>
            </a:r>
            <a:r>
              <a:rPr lang="en-US" altLang="zh-CN" sz="2000" dirty="0" err="1" smtClean="0">
                <a:latin typeface="+mn-ea"/>
              </a:rPr>
              <a:t>int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i</a:t>
            </a:r>
            <a:r>
              <a:rPr lang="en-US" altLang="zh-CN" sz="2000" dirty="0" smtClean="0">
                <a:latin typeface="+mn-ea"/>
              </a:rPr>
              <a:t>=0;i&lt;</a:t>
            </a:r>
            <a:r>
              <a:rPr lang="en-US" altLang="zh-CN" sz="2000" dirty="0" err="1" smtClean="0">
                <a:latin typeface="+mn-ea"/>
              </a:rPr>
              <a:t>m;i</a:t>
            </a:r>
            <a:r>
              <a:rPr lang="en-US" altLang="zh-CN" sz="2000" dirty="0" smtClean="0">
                <a:latin typeface="+mn-ea"/>
              </a:rPr>
              <a:t>++)  </a:t>
            </a:r>
          </a:p>
          <a:p>
            <a:pPr marL="82296" indent="0">
              <a:buNone/>
            </a:pPr>
            <a:r>
              <a:rPr lang="en-US" altLang="zh-CN" sz="2000" dirty="0" smtClean="0">
                <a:latin typeface="+mn-ea"/>
              </a:rPr>
              <a:t>        for(</a:t>
            </a:r>
            <a:r>
              <a:rPr lang="en-US" altLang="zh-CN" sz="2000" dirty="0" err="1" smtClean="0">
                <a:latin typeface="+mn-ea"/>
              </a:rPr>
              <a:t>int</a:t>
            </a:r>
            <a:r>
              <a:rPr lang="en-US" altLang="zh-CN" sz="2000" dirty="0" smtClean="0">
                <a:latin typeface="+mn-ea"/>
              </a:rPr>
              <a:t> j=0;j&lt;</a:t>
            </a:r>
            <a:r>
              <a:rPr lang="en-US" altLang="zh-CN" sz="2000" dirty="0" err="1" smtClean="0">
                <a:latin typeface="+mn-ea"/>
              </a:rPr>
              <a:t>n;j</a:t>
            </a:r>
            <a:r>
              <a:rPr lang="en-US" altLang="zh-CN" sz="2000" dirty="0" smtClean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sz="2000" dirty="0" smtClean="0">
                <a:latin typeface="+mn-ea"/>
              </a:rPr>
              <a:t>	</a:t>
            </a:r>
            <a:r>
              <a:rPr lang="en-US" altLang="zh-CN" sz="2000" dirty="0" err="1" smtClean="0">
                <a:latin typeface="+mn-ea"/>
              </a:rPr>
              <a:t>cin</a:t>
            </a:r>
            <a:r>
              <a:rPr lang="en-US" altLang="zh-CN" sz="2000" dirty="0" smtClean="0">
                <a:latin typeface="+mn-ea"/>
              </a:rPr>
              <a:t>&gt;&gt;a[</a:t>
            </a:r>
            <a:r>
              <a:rPr lang="en-US" altLang="zh-CN" sz="2000" dirty="0" err="1" smtClean="0">
                <a:latin typeface="+mn-ea"/>
              </a:rPr>
              <a:t>i</a:t>
            </a:r>
            <a:r>
              <a:rPr lang="en-US" altLang="zh-CN" sz="2000" dirty="0" smtClean="0">
                <a:latin typeface="+mn-ea"/>
              </a:rPr>
              <a:t>][j];</a:t>
            </a:r>
          </a:p>
          <a:p>
            <a:pPr marL="82296" indent="0">
              <a:buNone/>
            </a:pPr>
            <a:r>
              <a:rPr lang="en-US" altLang="zh-CN" sz="2000" dirty="0" smtClean="0">
                <a:latin typeface="+mn-ea"/>
              </a:rPr>
              <a:t>    </a:t>
            </a:r>
            <a:r>
              <a:rPr lang="en-US" altLang="zh-CN" sz="2000" dirty="0" err="1" smtClean="0">
                <a:latin typeface="+mn-ea"/>
              </a:rPr>
              <a:t>cin</a:t>
            </a:r>
            <a:r>
              <a:rPr lang="en-US" altLang="zh-CN" sz="2000" dirty="0" smtClean="0">
                <a:latin typeface="+mn-ea"/>
              </a:rPr>
              <a:t>&gt;&gt;n&gt;&gt;p;</a:t>
            </a:r>
          </a:p>
          <a:p>
            <a:pPr marL="82296" indent="0">
              <a:buNone/>
            </a:pPr>
            <a:r>
              <a:rPr lang="en-US" altLang="zh-CN" sz="2000" dirty="0" smtClean="0">
                <a:latin typeface="+mn-ea"/>
              </a:rPr>
              <a:t>    </a:t>
            </a:r>
            <a:r>
              <a:rPr lang="en-US" altLang="zh-CN" sz="2000" dirty="0" err="1" smtClean="0">
                <a:latin typeface="+mn-ea"/>
              </a:rPr>
              <a:t>int</a:t>
            </a:r>
            <a:r>
              <a:rPr lang="en-US" altLang="zh-CN" sz="2000" dirty="0" smtClean="0">
                <a:latin typeface="+mn-ea"/>
              </a:rPr>
              <a:t> b[n][p],c[m][p];</a:t>
            </a:r>
          </a:p>
          <a:p>
            <a:pPr marL="82296" indent="0">
              <a:buNone/>
            </a:pPr>
            <a:r>
              <a:rPr lang="en-US" altLang="zh-CN" sz="2000" dirty="0" smtClean="0">
                <a:latin typeface="+mn-ea"/>
              </a:rPr>
              <a:t>    for(</a:t>
            </a:r>
            <a:r>
              <a:rPr lang="en-US" altLang="zh-CN" sz="2000" dirty="0" err="1" smtClean="0">
                <a:latin typeface="+mn-ea"/>
              </a:rPr>
              <a:t>int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 err="1" smtClean="0">
                <a:latin typeface="+mn-ea"/>
              </a:rPr>
              <a:t>i</a:t>
            </a:r>
            <a:r>
              <a:rPr lang="en-US" altLang="zh-CN" sz="2000" dirty="0" smtClean="0">
                <a:latin typeface="+mn-ea"/>
              </a:rPr>
              <a:t>=0;i&lt;</a:t>
            </a:r>
            <a:r>
              <a:rPr lang="en-US" altLang="zh-CN" sz="2000" dirty="0" err="1" smtClean="0">
                <a:latin typeface="+mn-ea"/>
              </a:rPr>
              <a:t>n;i</a:t>
            </a:r>
            <a:r>
              <a:rPr lang="en-US" altLang="zh-CN" sz="2000" dirty="0" smtClean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sz="2000" dirty="0" smtClean="0">
                <a:latin typeface="+mn-ea"/>
              </a:rPr>
              <a:t>        for(</a:t>
            </a:r>
            <a:r>
              <a:rPr lang="en-US" altLang="zh-CN" sz="2000" dirty="0" err="1" smtClean="0">
                <a:latin typeface="+mn-ea"/>
              </a:rPr>
              <a:t>int</a:t>
            </a:r>
            <a:r>
              <a:rPr lang="en-US" altLang="zh-CN" sz="2000" dirty="0" smtClean="0">
                <a:latin typeface="+mn-ea"/>
              </a:rPr>
              <a:t> j=0;j&lt;</a:t>
            </a:r>
            <a:r>
              <a:rPr lang="en-US" altLang="zh-CN" sz="2000" dirty="0" err="1" smtClean="0">
                <a:latin typeface="+mn-ea"/>
              </a:rPr>
              <a:t>p;j</a:t>
            </a:r>
            <a:r>
              <a:rPr lang="en-US" altLang="zh-CN" sz="2000" dirty="0" smtClean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sz="2000" dirty="0" smtClean="0">
                <a:latin typeface="+mn-ea"/>
              </a:rPr>
              <a:t>          </a:t>
            </a:r>
            <a:r>
              <a:rPr lang="en-US" altLang="zh-CN" sz="2000" dirty="0" err="1" smtClean="0">
                <a:latin typeface="+mn-ea"/>
              </a:rPr>
              <a:t>cin</a:t>
            </a:r>
            <a:r>
              <a:rPr lang="en-US" altLang="zh-CN" sz="2000" dirty="0" smtClean="0">
                <a:latin typeface="+mn-ea"/>
              </a:rPr>
              <a:t>&gt;&gt;b[</a:t>
            </a:r>
            <a:r>
              <a:rPr lang="en-US" altLang="zh-CN" sz="2000" dirty="0" err="1" smtClean="0">
                <a:latin typeface="+mn-ea"/>
              </a:rPr>
              <a:t>i</a:t>
            </a:r>
            <a:r>
              <a:rPr lang="en-US" altLang="zh-CN" sz="2000" dirty="0" smtClean="0">
                <a:latin typeface="+mn-ea"/>
              </a:rPr>
              <a:t>][j];</a:t>
            </a:r>
          </a:p>
        </p:txBody>
      </p:sp>
      <p:sp>
        <p:nvSpPr>
          <p:cNvPr id="4" name="矩形 3"/>
          <p:cNvSpPr/>
          <p:nvPr/>
        </p:nvSpPr>
        <p:spPr>
          <a:xfrm>
            <a:off x="5004048" y="134044"/>
            <a:ext cx="379816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for(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=0;i&lt;</a:t>
            </a:r>
            <a:r>
              <a:rPr lang="en-US" altLang="zh-CN" dirty="0" err="1" smtClean="0">
                <a:latin typeface="+mn-ea"/>
              </a:rPr>
              <a:t>m;i</a:t>
            </a:r>
            <a:r>
              <a:rPr lang="en-US" altLang="zh-CN" dirty="0" smtClean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for(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j=0;j&lt;</a:t>
            </a:r>
            <a:r>
              <a:rPr lang="en-US" altLang="zh-CN" dirty="0" err="1" smtClean="0">
                <a:latin typeface="+mn-ea"/>
              </a:rPr>
              <a:t>p;j</a:t>
            </a:r>
            <a:r>
              <a:rPr lang="en-US" altLang="zh-CN" dirty="0" smtClean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    for(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k=0;k&lt;</a:t>
            </a:r>
            <a:r>
              <a:rPr lang="en-US" altLang="zh-CN" dirty="0" err="1" smtClean="0">
                <a:latin typeface="+mn-ea"/>
              </a:rPr>
              <a:t>n;k</a:t>
            </a:r>
            <a:r>
              <a:rPr lang="en-US" altLang="zh-CN" dirty="0" smtClean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    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        t=</a:t>
            </a:r>
            <a:r>
              <a:rPr lang="en-US" altLang="zh-CN" dirty="0" err="1" smtClean="0">
                <a:latin typeface="+mn-ea"/>
              </a:rPr>
              <a:t>t+a</a:t>
            </a:r>
            <a:r>
              <a:rPr lang="en-US" altLang="zh-CN" dirty="0" smtClean="0">
                <a:latin typeface="+mn-ea"/>
              </a:rPr>
              <a:t>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][k]*b[k][j];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    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    c[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][j]=t;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    t=0;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 smtClean="0">
                <a:latin typeface="+mn-ea"/>
              </a:rPr>
              <a:t>&lt;&lt;m&lt;&lt;" "&lt;&lt;p&lt;&lt;</a:t>
            </a:r>
            <a:r>
              <a:rPr lang="en-US" altLang="zh-CN" dirty="0" err="1" smtClean="0">
                <a:latin typeface="+mn-ea"/>
              </a:rPr>
              <a:t>endl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for(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=0;i&lt;</a:t>
            </a:r>
            <a:r>
              <a:rPr lang="en-US" altLang="zh-CN" dirty="0" err="1" smtClean="0">
                <a:latin typeface="+mn-ea"/>
              </a:rPr>
              <a:t>m;i</a:t>
            </a:r>
            <a:r>
              <a:rPr lang="en-US" altLang="zh-CN" dirty="0" smtClean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for(</a:t>
            </a:r>
            <a:r>
              <a:rPr lang="en-US" altLang="zh-CN" dirty="0" err="1" smtClean="0">
                <a:latin typeface="+mn-ea"/>
              </a:rPr>
              <a:t>int</a:t>
            </a:r>
            <a:r>
              <a:rPr lang="en-US" altLang="zh-CN" dirty="0" smtClean="0">
                <a:latin typeface="+mn-ea"/>
              </a:rPr>
              <a:t> j=0;j&lt;</a:t>
            </a:r>
            <a:r>
              <a:rPr lang="en-US" altLang="zh-CN" dirty="0" err="1" smtClean="0">
                <a:latin typeface="+mn-ea"/>
              </a:rPr>
              <a:t>p;j</a:t>
            </a:r>
            <a:r>
              <a:rPr lang="en-US" altLang="zh-CN" dirty="0" smtClean="0">
                <a:latin typeface="+mn-ea"/>
              </a:rPr>
              <a:t>++)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{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    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 smtClean="0">
                <a:latin typeface="+mn-ea"/>
              </a:rPr>
              <a:t>&lt;&lt;c[</a:t>
            </a:r>
            <a:r>
              <a:rPr lang="en-US" altLang="zh-CN" dirty="0" err="1" smtClean="0">
                <a:latin typeface="+mn-ea"/>
              </a:rPr>
              <a:t>i</a:t>
            </a:r>
            <a:r>
              <a:rPr lang="en-US" altLang="zh-CN" dirty="0" smtClean="0">
                <a:latin typeface="+mn-ea"/>
              </a:rPr>
              <a:t>][j]&lt;&lt;" ";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    </a:t>
            </a:r>
            <a:r>
              <a:rPr lang="en-US" altLang="zh-CN" dirty="0" err="1" smtClean="0">
                <a:latin typeface="+mn-ea"/>
              </a:rPr>
              <a:t>cout</a:t>
            </a:r>
            <a:r>
              <a:rPr lang="en-US" altLang="zh-CN" dirty="0" smtClean="0">
                <a:latin typeface="+mn-ea"/>
              </a:rPr>
              <a:t>&lt;&lt;</a:t>
            </a:r>
            <a:r>
              <a:rPr lang="en-US" altLang="zh-CN" dirty="0" err="1" smtClean="0">
                <a:latin typeface="+mn-ea"/>
              </a:rPr>
              <a:t>endl</a:t>
            </a:r>
            <a:r>
              <a:rPr lang="en-US" altLang="zh-CN" dirty="0" smtClean="0">
                <a:latin typeface="+mn-ea"/>
              </a:rPr>
              <a:t>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}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    return 0;</a:t>
            </a:r>
          </a:p>
          <a:p>
            <a:pPr marL="82296" indent="0">
              <a:buNone/>
            </a:pPr>
            <a:r>
              <a:rPr lang="en-US" altLang="zh-CN" dirty="0" smtClean="0">
                <a:latin typeface="+mn-ea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53835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1151:</a:t>
            </a:r>
            <a:r>
              <a:rPr lang="zh-CN" altLang="en-US" b="1" dirty="0" smtClean="0"/>
              <a:t>矩阵乘法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293568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 smtClean="0"/>
              <a:t>一个</a:t>
            </a:r>
            <a:r>
              <a:rPr lang="en-US" altLang="zh-CN" dirty="0" err="1" smtClean="0"/>
              <a:t>m×n</a:t>
            </a:r>
            <a:r>
              <a:rPr lang="zh-CN" altLang="en-US" dirty="0" smtClean="0"/>
              <a:t>的矩阵</a:t>
            </a:r>
            <a:r>
              <a:rPr lang="en-US" altLang="zh-CN" dirty="0" smtClean="0"/>
              <a:t>a(</a:t>
            </a:r>
            <a:r>
              <a:rPr lang="en-US" altLang="zh-CN" dirty="0" err="1" smtClean="0"/>
              <a:t>m,n</a:t>
            </a:r>
            <a:r>
              <a:rPr lang="en-US" altLang="zh-CN" dirty="0" smtClean="0"/>
              <a:t>)</a:t>
            </a:r>
            <a:r>
              <a:rPr lang="zh-CN" altLang="en-US" dirty="0" smtClean="0"/>
              <a:t>左乘一个</a:t>
            </a:r>
            <a:r>
              <a:rPr lang="en-US" altLang="zh-CN" dirty="0" err="1" smtClean="0"/>
              <a:t>n×p</a:t>
            </a:r>
            <a:r>
              <a:rPr lang="zh-CN" altLang="en-US" dirty="0" smtClean="0"/>
              <a:t>的矩阵</a:t>
            </a:r>
            <a:r>
              <a:rPr lang="en-US" altLang="zh-CN" dirty="0" smtClean="0"/>
              <a:t>b(</a:t>
            </a:r>
            <a:r>
              <a:rPr lang="en-US" altLang="zh-CN" dirty="0" err="1" smtClean="0"/>
              <a:t>n,p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，会得到一个</a:t>
            </a:r>
            <a:r>
              <a:rPr lang="en-US" altLang="zh-CN" dirty="0" err="1" smtClean="0"/>
              <a:t>m×p</a:t>
            </a:r>
            <a:r>
              <a:rPr lang="zh-CN" altLang="en-US" dirty="0" smtClean="0"/>
              <a:t>的矩阵</a:t>
            </a:r>
            <a:r>
              <a:rPr lang="en-US" altLang="zh-CN" dirty="0" smtClean="0"/>
              <a:t>c(</a:t>
            </a:r>
            <a:r>
              <a:rPr lang="en-US" altLang="zh-CN" dirty="0" err="1" smtClean="0"/>
              <a:t>m,p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</a:t>
            </a:r>
            <a:br>
              <a:rPr lang="zh-CN" altLang="en-US" dirty="0" smtClean="0"/>
            </a:br>
            <a:r>
              <a:rPr lang="zh-CN" altLang="en-US" dirty="0" smtClean="0"/>
              <a:t>其中</a:t>
            </a:r>
            <a:r>
              <a:rPr lang="en-US" altLang="zh-CN" dirty="0" smtClean="0"/>
              <a:t>c(</a:t>
            </a:r>
            <a:r>
              <a:rPr lang="en-US" altLang="zh-CN" dirty="0" err="1" smtClean="0"/>
              <a:t>i,j</a:t>
            </a:r>
            <a:r>
              <a:rPr lang="en-US" altLang="zh-CN" dirty="0" smtClean="0"/>
              <a:t>)=sum(a(</a:t>
            </a:r>
            <a:r>
              <a:rPr lang="en-US" altLang="zh-CN" dirty="0" err="1" smtClean="0"/>
              <a:t>i,k</a:t>
            </a:r>
            <a:r>
              <a:rPr lang="en-US" altLang="zh-CN" dirty="0" smtClean="0"/>
              <a:t>)*b(</a:t>
            </a:r>
            <a:r>
              <a:rPr lang="en-US" altLang="zh-CN" dirty="0" err="1" smtClean="0"/>
              <a:t>k,j</a:t>
            </a:r>
            <a:r>
              <a:rPr lang="en-US" altLang="zh-CN" dirty="0" smtClean="0"/>
              <a:t>))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1&lt;=k&lt;=n</a:t>
            </a:r>
            <a:r>
              <a:rPr lang="zh-CN" altLang="en-US" dirty="0" smtClean="0"/>
              <a:t>。</a:t>
            </a:r>
            <a:br>
              <a:rPr lang="zh-CN" altLang="en-US" dirty="0" smtClean="0"/>
            </a:br>
            <a:r>
              <a:rPr lang="zh-CN" altLang="en-US" dirty="0" smtClean="0"/>
              <a:t>输入两个矩阵的行列数，输入矩阵，求矩阵的乘积。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274063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87624" y="332656"/>
            <a:ext cx="669674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/>
              <a:t>#include&lt;</a:t>
            </a:r>
            <a:r>
              <a:rPr lang="en-US" altLang="zh-CN" sz="3200" dirty="0" err="1" smtClean="0"/>
              <a:t>iostream</a:t>
            </a:r>
            <a:r>
              <a:rPr lang="en-US" altLang="zh-CN" sz="3200" dirty="0" smtClean="0"/>
              <a:t>&gt;</a:t>
            </a:r>
          </a:p>
          <a:p>
            <a:r>
              <a:rPr lang="en-US" altLang="zh-CN" sz="3200" dirty="0" smtClean="0"/>
              <a:t>using namespace std;</a:t>
            </a:r>
          </a:p>
          <a:p>
            <a:r>
              <a:rPr lang="en-US" altLang="zh-CN" sz="3200" dirty="0" smtClean="0"/>
              <a:t>#define LL long </a:t>
            </a:r>
            <a:r>
              <a:rPr lang="en-US" altLang="zh-CN" sz="3200" dirty="0" err="1" smtClean="0"/>
              <a:t>long</a:t>
            </a:r>
            <a:endParaRPr lang="en-US" altLang="zh-CN" sz="3200" dirty="0" smtClean="0"/>
          </a:p>
          <a:p>
            <a:r>
              <a:rPr lang="en-US" altLang="zh-CN" sz="3200" dirty="0" smtClean="0"/>
              <a:t> </a:t>
            </a:r>
          </a:p>
          <a:p>
            <a:r>
              <a:rPr lang="en-US" altLang="zh-CN" sz="3200" dirty="0" smtClean="0"/>
              <a:t>const LL Mod = 1e9 + 7;</a:t>
            </a:r>
          </a:p>
          <a:p>
            <a:r>
              <a:rPr lang="en-US" altLang="zh-CN" sz="3200" dirty="0" smtClean="0"/>
              <a:t>LL a[101][101],b[101][101],c[101][101];</a:t>
            </a:r>
          </a:p>
          <a:p>
            <a:r>
              <a:rPr lang="en-US" altLang="zh-CN" sz="3200" dirty="0" smtClean="0"/>
              <a:t>LL </a:t>
            </a:r>
            <a:r>
              <a:rPr lang="en-US" altLang="zh-CN" sz="3200" dirty="0" err="1" smtClean="0"/>
              <a:t>Bmod</a:t>
            </a:r>
            <a:r>
              <a:rPr lang="en-US" altLang="zh-CN" sz="3200" dirty="0" smtClean="0"/>
              <a:t>(LL a, LL b) {</a:t>
            </a:r>
          </a:p>
          <a:p>
            <a:r>
              <a:rPr lang="en-US" altLang="zh-CN" sz="3200" dirty="0" smtClean="0"/>
              <a:t>    LL ret = a % b;</a:t>
            </a:r>
          </a:p>
          <a:p>
            <a:r>
              <a:rPr lang="en-US" altLang="zh-CN" sz="3200" dirty="0" smtClean="0"/>
              <a:t>    while(ret &lt; 0) ret += b;</a:t>
            </a:r>
          </a:p>
          <a:p>
            <a:r>
              <a:rPr lang="en-US" altLang="zh-CN" sz="3200" dirty="0" smtClean="0"/>
              <a:t>    return ret;</a:t>
            </a:r>
          </a:p>
          <a:p>
            <a:r>
              <a:rPr lang="en-US" altLang="zh-CN" sz="3200" dirty="0" smtClean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4612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19672" y="332656"/>
            <a:ext cx="4572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main()</a:t>
            </a:r>
          </a:p>
          <a:p>
            <a:r>
              <a:rPr lang="en-US" altLang="zh-CN" dirty="0" smtClean="0"/>
              <a:t>{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m,n,k</a:t>
            </a:r>
            <a:r>
              <a:rPr lang="en-US" altLang="zh-CN" dirty="0" smtClean="0"/>
              <a:t>;</a:t>
            </a:r>
          </a:p>
          <a:p>
            <a:r>
              <a:rPr lang="en-US" altLang="zh-CN" smtClean="0"/>
              <a:t>    LL t=0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&gt;&gt;n&gt;&gt;m&gt;&gt;k;</a:t>
            </a:r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   {</a:t>
            </a:r>
          </a:p>
          <a:p>
            <a:r>
              <a:rPr lang="en-US" altLang="zh-CN" dirty="0" smtClean="0"/>
              <a:t>    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j=0;j&lt;</a:t>
            </a:r>
            <a:r>
              <a:rPr lang="en-US" altLang="zh-CN" dirty="0" err="1" smtClean="0"/>
              <a:t>m;j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      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    </a:t>
            </a:r>
          </a:p>
          <a:p>
            <a:r>
              <a:rPr lang="en-US" altLang="zh-CN" dirty="0" smtClean="0"/>
              <a:t>    </a:t>
            </a:r>
          </a:p>
          <a:p>
            <a:r>
              <a:rPr lang="en-US" altLang="zh-CN" dirty="0" smtClean="0"/>
              <a:t>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m;i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   {</a:t>
            </a:r>
          </a:p>
          <a:p>
            <a:r>
              <a:rPr lang="en-US" altLang="zh-CN" dirty="0" smtClean="0"/>
              <a:t>    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j=0;j&lt;</a:t>
            </a:r>
            <a:r>
              <a:rPr lang="en-US" altLang="zh-CN" dirty="0" err="1" smtClean="0"/>
              <a:t>k;j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      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&gt;&gt;b[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612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59832" y="267027"/>
            <a:ext cx="4572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   {</a:t>
            </a:r>
          </a:p>
          <a:p>
            <a:r>
              <a:rPr lang="en-US" altLang="zh-CN" dirty="0" smtClean="0"/>
              <a:t>    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j=0;j&lt;</a:t>
            </a:r>
            <a:r>
              <a:rPr lang="en-US" altLang="zh-CN" dirty="0" err="1" smtClean="0"/>
              <a:t>k;j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       {</a:t>
            </a:r>
          </a:p>
          <a:p>
            <a:r>
              <a:rPr lang="en-US" altLang="zh-CN" dirty="0" smtClean="0"/>
              <a:t>        	t=0;</a:t>
            </a:r>
          </a:p>
          <a:p>
            <a:r>
              <a:rPr lang="en-US" altLang="zh-CN" dirty="0" smtClean="0"/>
              <a:t>        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L=0;L&lt;</a:t>
            </a:r>
            <a:r>
              <a:rPr lang="en-US" altLang="zh-CN" dirty="0" err="1" smtClean="0"/>
              <a:t>m;L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           {</a:t>
            </a:r>
          </a:p>
          <a:p>
            <a:r>
              <a:rPr lang="en-US" altLang="zh-CN" dirty="0" smtClean="0"/>
              <a:t>                t=</a:t>
            </a:r>
            <a:r>
              <a:rPr lang="en-US" altLang="zh-CN" dirty="0" err="1" smtClean="0"/>
              <a:t>Bmod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t+a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][L]*b[L][j],Mod);</a:t>
            </a:r>
          </a:p>
          <a:p>
            <a:r>
              <a:rPr lang="en-US" altLang="zh-CN" dirty="0" smtClean="0"/>
              <a:t>            }</a:t>
            </a:r>
          </a:p>
          <a:p>
            <a:r>
              <a:rPr lang="en-US" altLang="zh-CN" dirty="0" smtClean="0"/>
              <a:t>            c[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][j]=t;            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=0;i&lt;</a:t>
            </a:r>
            <a:r>
              <a:rPr lang="en-US" altLang="zh-CN" dirty="0" err="1" smtClean="0"/>
              <a:t>n;i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   {</a:t>
            </a:r>
          </a:p>
          <a:p>
            <a:r>
              <a:rPr lang="en-US" altLang="zh-CN" dirty="0" smtClean="0"/>
              <a:t>        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j=0;j&lt;</a:t>
            </a:r>
            <a:r>
              <a:rPr lang="en-US" altLang="zh-CN" dirty="0" err="1" smtClean="0"/>
              <a:t>k;j</a:t>
            </a:r>
            <a:r>
              <a:rPr lang="en-US" altLang="zh-CN" dirty="0" smtClean="0"/>
              <a:t>++)</a:t>
            </a:r>
          </a:p>
          <a:p>
            <a:r>
              <a:rPr lang="en-US" altLang="zh-CN" dirty="0" smtClean="0"/>
              <a:t>        {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&lt;&lt;c[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][j]&lt;&lt;" ";</a:t>
            </a:r>
          </a:p>
          <a:p>
            <a:r>
              <a:rPr lang="en-US" altLang="zh-CN" dirty="0" smtClean="0"/>
              <a:t>        }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  return 0;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612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4612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659830" y="1736006"/>
            <a:ext cx="1639888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en-US" altLang="zh-CN" sz="3200" b="1">
                <a:solidFill>
                  <a:srgbClr val="00B0F0"/>
                </a:solidFill>
                <a:latin typeface="Times New Roman" pitchFamily="18" charset="0"/>
              </a:rPr>
              <a:t>a[0][0]</a:t>
            </a: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6939855" y="1699494"/>
            <a:ext cx="1563688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en-US" altLang="zh-CN" sz="3200" b="1">
                <a:solidFill>
                  <a:srgbClr val="00B0F0"/>
                </a:solidFill>
                <a:latin typeface="Times New Roman" pitchFamily="18" charset="0"/>
              </a:rPr>
              <a:t>a[0][3]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1659830" y="2639294"/>
            <a:ext cx="14478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en-US" altLang="zh-CN" sz="3200" b="1" dirty="0">
                <a:solidFill>
                  <a:srgbClr val="00B0F0"/>
                </a:solidFill>
                <a:latin typeface="Times New Roman" pitchFamily="18" charset="0"/>
              </a:rPr>
              <a:t>a[1][0]</a:t>
            </a: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7012880" y="2636119"/>
            <a:ext cx="1335088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en-US" altLang="zh-CN" sz="3200" b="1">
                <a:solidFill>
                  <a:srgbClr val="00B0F0"/>
                </a:solidFill>
                <a:latin typeface="Times New Roman" pitchFamily="18" charset="0"/>
              </a:rPr>
              <a:t>a[1][3]</a:t>
            </a: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1659830" y="3540994"/>
            <a:ext cx="1411288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en-US" altLang="zh-CN" sz="3200" b="1">
                <a:solidFill>
                  <a:srgbClr val="00B0F0"/>
                </a:solidFill>
                <a:latin typeface="Times New Roman" pitchFamily="18" charset="0"/>
              </a:rPr>
              <a:t>a[2][0]</a:t>
            </a: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7084318" y="3499719"/>
            <a:ext cx="1411287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0" hangingPunct="0"/>
            <a:r>
              <a:rPr lang="en-US" altLang="zh-CN" sz="3200" b="1">
                <a:solidFill>
                  <a:srgbClr val="00B0F0"/>
                </a:solidFill>
                <a:latin typeface="Times New Roman" pitchFamily="18" charset="0"/>
              </a:rPr>
              <a:t>a[2][3]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2404368" y="1051794"/>
            <a:ext cx="471487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just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itchFamily="18" charset="0"/>
              </a:rPr>
              <a:t>a</a:t>
            </a:r>
          </a:p>
        </p:txBody>
      </p:sp>
      <p:sp>
        <p:nvSpPr>
          <p:cNvPr id="30" name="AutoShape 22"/>
          <p:cNvSpPr>
            <a:spLocks noChangeArrowheads="1"/>
          </p:cNvSpPr>
          <p:nvPr/>
        </p:nvSpPr>
        <p:spPr bwMode="auto">
          <a:xfrm>
            <a:off x="531118" y="548556"/>
            <a:ext cx="1447800" cy="685800"/>
          </a:xfrm>
          <a:prstGeom prst="wedgeRectCallout">
            <a:avLst>
              <a:gd name="adj1" fmla="val 60306"/>
              <a:gd name="adj2" fmla="val 125694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</a:rPr>
              <a:t>行下标</a:t>
            </a:r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7444680" y="332656"/>
            <a:ext cx="1447800" cy="685800"/>
          </a:xfrm>
          <a:prstGeom prst="wedgeRectCallout">
            <a:avLst>
              <a:gd name="adj1" fmla="val -52301"/>
              <a:gd name="adj2" fmla="val 170370"/>
            </a:avLst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</a:rPr>
              <a:t>列下标</a:t>
            </a:r>
          </a:p>
        </p:txBody>
      </p:sp>
      <p:grpSp>
        <p:nvGrpSpPr>
          <p:cNvPr id="32" name="Group 24"/>
          <p:cNvGrpSpPr>
            <a:grpSpLocks/>
          </p:cNvGrpSpPr>
          <p:nvPr/>
        </p:nvGrpSpPr>
        <p:grpSpPr bwMode="auto">
          <a:xfrm>
            <a:off x="1945580" y="2313856"/>
            <a:ext cx="476250" cy="1809750"/>
            <a:chOff x="1140" y="2592"/>
            <a:chExt cx="300" cy="1140"/>
          </a:xfrm>
        </p:grpSpPr>
        <p:sp>
          <p:nvSpPr>
            <p:cNvPr id="33" name="Line 25"/>
            <p:cNvSpPr>
              <a:spLocks noChangeShapeType="1"/>
            </p:cNvSpPr>
            <p:nvPr/>
          </p:nvSpPr>
          <p:spPr bwMode="auto">
            <a:xfrm flipH="1">
              <a:off x="1140" y="2592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Line 26"/>
            <p:cNvSpPr>
              <a:spLocks noChangeShapeType="1"/>
            </p:cNvSpPr>
            <p:nvPr/>
          </p:nvSpPr>
          <p:spPr bwMode="auto">
            <a:xfrm flipH="1">
              <a:off x="1152" y="3168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 flipH="1">
              <a:off x="1140" y="3732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6" name="Group 28"/>
          <p:cNvGrpSpPr>
            <a:grpSpLocks/>
          </p:cNvGrpSpPr>
          <p:nvPr/>
        </p:nvGrpSpPr>
        <p:grpSpPr bwMode="auto">
          <a:xfrm>
            <a:off x="7803455" y="2275756"/>
            <a:ext cx="476250" cy="1809750"/>
            <a:chOff x="1140" y="2592"/>
            <a:chExt cx="300" cy="1140"/>
          </a:xfrm>
        </p:grpSpPr>
        <p:sp>
          <p:nvSpPr>
            <p:cNvPr id="37" name="Line 29"/>
            <p:cNvSpPr>
              <a:spLocks noChangeShapeType="1"/>
            </p:cNvSpPr>
            <p:nvPr/>
          </p:nvSpPr>
          <p:spPr bwMode="auto">
            <a:xfrm flipH="1">
              <a:off x="1140" y="2592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Line 30"/>
            <p:cNvSpPr>
              <a:spLocks noChangeShapeType="1"/>
            </p:cNvSpPr>
            <p:nvPr/>
          </p:nvSpPr>
          <p:spPr bwMode="auto">
            <a:xfrm flipH="1">
              <a:off x="1152" y="3168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Line 31"/>
            <p:cNvSpPr>
              <a:spLocks noChangeShapeType="1"/>
            </p:cNvSpPr>
            <p:nvPr/>
          </p:nvSpPr>
          <p:spPr bwMode="auto">
            <a:xfrm flipH="1">
              <a:off x="1140" y="3732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endParaRPr>
            </a:p>
          </p:txBody>
        </p:sp>
      </p:grpSp>
      <p:graphicFrame>
        <p:nvGraphicFramePr>
          <p:cNvPr id="40" name="Group 102"/>
          <p:cNvGraphicFramePr>
            <a:graphicFrameLocks noGrp="1"/>
          </p:cNvGraphicFramePr>
          <p:nvPr>
            <p:ph sz="half" idx="4294967295"/>
          </p:nvPr>
        </p:nvGraphicFramePr>
        <p:xfrm>
          <a:off x="3052068" y="1483594"/>
          <a:ext cx="3852862" cy="2892426"/>
        </p:xfrm>
        <a:graphic>
          <a:graphicData uri="http://schemas.openxmlformats.org/drawingml/2006/table">
            <a:tbl>
              <a:tblPr/>
              <a:tblGrid>
                <a:gridCol w="963612"/>
                <a:gridCol w="963613"/>
                <a:gridCol w="962025"/>
                <a:gridCol w="963612"/>
              </a:tblGrid>
              <a:tr h="963613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  <a:extLst/>
                    </a:lstStyle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  <a:extLst/>
                    </a:lstStyle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  <a:extLst/>
                    </a:lstStyle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  <a:extLst/>
                    </a:lstStyle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52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  <a:extLst/>
                    </a:lstStyle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  <a:extLst/>
                    </a:lstStyle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  <a:extLst/>
                    </a:lstStyle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  <a:extLst/>
                    </a:lstStyle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3613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  <a:extLst/>
                    </a:lstStyle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  <a:extLst/>
                    </a:lstStyle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  <a:extLst/>
                    </a:lstStyle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  <a:extLst/>
                    </a:lstStyle>
                    <a:p>
                      <a:pPr marL="0" marR="0" lvl="0" indent="0" algn="di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59937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utoUpdateAnimBg="0"/>
      <p:bldP spid="31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115616" y="332656"/>
            <a:ext cx="7839472" cy="6237287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en-US" altLang="zh-CN" sz="3200" dirty="0" smtClean="0">
                <a:solidFill>
                  <a:schemeClr val="hlink"/>
                </a:solidFill>
              </a:rPr>
              <a:t>  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把二维数组看作是一种特殊的一维数组：它的元素又是一个一维数组。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可以把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看作是一个一维数组，它有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个元素：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a[0], a[1], a[2], 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每个元素又是一个包含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个元素的一维数组。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4" descr="未标题-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3429000"/>
            <a:ext cx="7594996" cy="3024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70818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3"/>
          <p:cNvGraphicFramePr>
            <a:graphicFrameLocks noChangeAspect="1"/>
          </p:cNvGraphicFramePr>
          <p:nvPr>
            <p:ph/>
          </p:nvPr>
        </p:nvGraphicFramePr>
        <p:xfrm>
          <a:off x="2123728" y="2636912"/>
          <a:ext cx="5207000" cy="3644900"/>
        </p:xfrm>
        <a:graphic>
          <a:graphicData uri="http://schemas.openxmlformats.org/presentationml/2006/ole">
            <p:oleObj spid="_x0000_s1026" name="Image" r:id="rId3" imgW="5206349" imgH="3644444" progId="">
              <p:embed/>
            </p:oleObj>
          </a:graphicData>
        </a:graphic>
      </p:graphicFrame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1691680" y="549275"/>
            <a:ext cx="7452320" cy="156966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 smtClean="0"/>
              <a:t>二</a:t>
            </a:r>
            <a:r>
              <a:rPr kumimoji="1" lang="zh-CN" altLang="en-US" sz="3200" b="1" dirty="0"/>
              <a:t>维数组中元素排列的顺序是：</a:t>
            </a:r>
            <a:r>
              <a:rPr kumimoji="1" lang="zh-CN" altLang="en-US" sz="3200" b="1" dirty="0">
                <a:solidFill>
                  <a:schemeClr val="hlink"/>
                </a:solidFill>
              </a:rPr>
              <a:t>按行存放</a:t>
            </a:r>
            <a:r>
              <a:rPr kumimoji="1" lang="zh-CN" altLang="en-US" sz="3200" b="1" dirty="0"/>
              <a:t>，即在内存中先顺序存放第一行的元素，再存放第二行的元素。</a:t>
            </a:r>
          </a:p>
        </p:txBody>
      </p:sp>
    </p:spTree>
    <p:extLst>
      <p:ext uri="{BB962C8B-B14F-4D97-AF65-F5344CB8AC3E}">
        <p14:creationId xmlns="" xmlns:p14="http://schemas.microsoft.com/office/powerpoint/2010/main" val="4612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259632" y="404813"/>
            <a:ext cx="7695456" cy="5903912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二维数组的引用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二维数组的元素的表示形式为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 数组名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[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下标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][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下标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]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下标可以是整型常量或表达式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.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如定义数组 </a:t>
            </a:r>
            <a:r>
              <a:rPr kumimoji="0" lang="en-US" altLang="zh-C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a[3][4],x=2;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则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a[2][3]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可写成：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a[3-1][2*2-1], a[x][3]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数组元素可以出现在表达式中，也可以被赋值，例如：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  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b[1][2]=a[2][3]/2;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12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691680" y="980728"/>
            <a:ext cx="7047384" cy="47196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在使用数组元素时，应该注意下标值应在已定义的数组大小的范围内。常出现的错误是</a:t>
            </a: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下标越界</a:t>
            </a: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 a[3][4];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a[3][4]=3;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altLang="zh-CN" sz="3200" b="0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12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88913"/>
            <a:ext cx="6553200" cy="762000"/>
          </a:xfrm>
          <a:noFill/>
        </p:spPr>
        <p:txBody>
          <a:bodyPr>
            <a:spAutoFit/>
          </a:bodyPr>
          <a:lstStyle/>
          <a:p>
            <a:r>
              <a:rPr lang="zh-CN" altLang="en-US" dirty="0" smtClean="0"/>
              <a:t>二</a:t>
            </a:r>
            <a:r>
              <a:rPr lang="zh-CN" altLang="en-US" dirty="0"/>
              <a:t>维数组的初始化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331640" y="1268413"/>
            <a:ext cx="7812360" cy="5184923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(1)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按行赋初值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,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分行给二维数组赋初值。</a:t>
            </a:r>
          </a:p>
          <a:p>
            <a:pPr marL="365760" marR="0" lvl="0" indent="-283464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a[3][4]={{1,2,3,4}, {5,6,7,8},{9,10,11,12}};</a:t>
            </a:r>
          </a:p>
          <a:p>
            <a:pPr marL="365760" marR="0" lvl="0" indent="-283464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这种赋初值方法比较直观，把第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个花括弧内的数据给第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行的元素，第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个花括弧内的数据赋给第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行的元素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……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65760" marR="0" lvl="0" indent="-283464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(2)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可以将所有数据写在一个花括弧内，按数组排列的顺序对各元素赋初值。</a:t>
            </a:r>
          </a:p>
          <a:p>
            <a:pPr marL="365760" marR="0" lvl="0" indent="-283464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a[3][4]={1,2,3,4,5,6,7,8,9,10,11,12};</a:t>
            </a:r>
          </a:p>
          <a:p>
            <a:pPr marL="365760" marR="0" lvl="0" indent="-283464" algn="l" defTabSz="914400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第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种方法为好，一行对一行，界限清楚。用第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种方法如果数据多，写成一大片，容易遗漏，也不易检查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.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126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187624" y="216743"/>
            <a:ext cx="7632526" cy="6524625"/>
          </a:xfrm>
          <a:prstGeom prst="rect">
            <a:avLst/>
          </a:prstGeom>
          <a:noFill/>
        </p:spPr>
        <p:txBody>
          <a:bodyPr>
            <a:normAutofit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(3) 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可以对部分元素赋初值。未列出值的为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a[3][4]={{1},{5},{9}};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也可以对各行中的某一元素赋初值：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int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a[3][4]={{1}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{0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6}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{0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0</a:t>
            </a: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11}};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5" name="Group 31"/>
          <p:cNvGraphicFramePr>
            <a:graphicFrameLocks noGrp="1"/>
          </p:cNvGraphicFramePr>
          <p:nvPr>
            <p:ph sz="quarter" idx="4294967295"/>
          </p:nvPr>
        </p:nvGraphicFramePr>
        <p:xfrm>
          <a:off x="1475656" y="1916831"/>
          <a:ext cx="2520081" cy="2582147"/>
        </p:xfrm>
        <a:graphic>
          <a:graphicData uri="http://schemas.openxmlformats.org/drawingml/2006/table">
            <a:tbl>
              <a:tblPr/>
              <a:tblGrid>
                <a:gridCol w="630020"/>
                <a:gridCol w="631203"/>
                <a:gridCol w="628838"/>
                <a:gridCol w="630020"/>
              </a:tblGrid>
              <a:tr h="8526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767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526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58"/>
          <p:cNvGraphicFramePr>
            <a:graphicFrameLocks noGrp="1"/>
          </p:cNvGraphicFramePr>
          <p:nvPr>
            <p:ph sz="quarter" idx="4294967295"/>
          </p:nvPr>
        </p:nvGraphicFramePr>
        <p:xfrm>
          <a:off x="5220072" y="1916832"/>
          <a:ext cx="2897261" cy="2365549"/>
        </p:xfrm>
        <a:graphic>
          <a:graphicData uri="http://schemas.openxmlformats.org/drawingml/2006/table">
            <a:tbl>
              <a:tblPr/>
              <a:tblGrid>
                <a:gridCol w="678867"/>
                <a:gridCol w="770399"/>
                <a:gridCol w="723362"/>
                <a:gridCol w="724633"/>
              </a:tblGrid>
              <a:tr h="7825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803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7797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6126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6509</TotalTime>
  <Words>1309</Words>
  <Application>Microsoft Office PowerPoint</Application>
  <PresentationFormat>全屏显示(4:3)</PresentationFormat>
  <Paragraphs>340</Paragraphs>
  <Slides>26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8" baseType="lpstr">
      <vt:lpstr>夏至</vt:lpstr>
      <vt:lpstr>Image</vt:lpstr>
      <vt:lpstr>第13讲  二维数组1</vt:lpstr>
      <vt:lpstr>二维数组</vt:lpstr>
      <vt:lpstr>幻灯片 3</vt:lpstr>
      <vt:lpstr>幻灯片 4</vt:lpstr>
      <vt:lpstr>幻灯片 5</vt:lpstr>
      <vt:lpstr>幻灯片 6</vt:lpstr>
      <vt:lpstr>幻灯片 7</vt:lpstr>
      <vt:lpstr>二维数组的初始化</vt:lpstr>
      <vt:lpstr>幻灯片 9</vt:lpstr>
      <vt:lpstr>幻灯片 10</vt:lpstr>
      <vt:lpstr>幻灯片 11</vt:lpstr>
      <vt:lpstr>1072:二维数组的最大值</vt:lpstr>
      <vt:lpstr>幻灯片 13</vt:lpstr>
      <vt:lpstr>1156:寻找最小数</vt:lpstr>
      <vt:lpstr>幻灯片 15</vt:lpstr>
      <vt:lpstr>1073:矩阵对角线之和</vt:lpstr>
      <vt:lpstr>幻灯片 17</vt:lpstr>
      <vt:lpstr>1074:矩阵转换</vt:lpstr>
      <vt:lpstr>幻灯片 19</vt:lpstr>
      <vt:lpstr>1077:矩阵乘法</vt:lpstr>
      <vt:lpstr>幻灯片 21</vt:lpstr>
      <vt:lpstr>1151:矩阵乘法</vt:lpstr>
      <vt:lpstr>幻灯片 23</vt:lpstr>
      <vt:lpstr>幻灯片 24</vt:lpstr>
      <vt:lpstr>幻灯片 25</vt:lpstr>
      <vt:lpstr>幻灯片 26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</cp:lastModifiedBy>
  <cp:revision>284</cp:revision>
  <dcterms:created xsi:type="dcterms:W3CDTF">2018-03-09T02:04:30Z</dcterms:created>
  <dcterms:modified xsi:type="dcterms:W3CDTF">2018-08-02T14:40:16Z</dcterms:modified>
</cp:coreProperties>
</file>