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3" r:id="rId3"/>
    <p:sldId id="329" r:id="rId4"/>
    <p:sldId id="324" r:id="rId5"/>
    <p:sldId id="330" r:id="rId6"/>
    <p:sldId id="342" r:id="rId7"/>
    <p:sldId id="343" r:id="rId8"/>
    <p:sldId id="347" r:id="rId9"/>
    <p:sldId id="348" r:id="rId10"/>
    <p:sldId id="349" r:id="rId11"/>
    <p:sldId id="350" r:id="rId12"/>
    <p:sldId id="341" r:id="rId13"/>
    <p:sldId id="351" r:id="rId14"/>
    <p:sldId id="352" r:id="rId15"/>
    <p:sldId id="344" r:id="rId16"/>
    <p:sldId id="345" r:id="rId17"/>
    <p:sldId id="34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coders.com/problem.php?cid=1544&amp;pid=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800" smtClean="0">
                <a:latin typeface="黑体" pitchFamily="49" charset="-122"/>
                <a:ea typeface="黑体" pitchFamily="49" charset="-122"/>
              </a:rPr>
              <a:t>14</a:t>
            </a:r>
            <a:r>
              <a:rPr lang="zh-CN" altLang="en-US" sz="4800" smtClean="0">
                <a:latin typeface="黑体" pitchFamily="49" charset="-122"/>
                <a:ea typeface="黑体" pitchFamily="49" charset="-122"/>
              </a:rPr>
              <a:t>讲  </a:t>
            </a:r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二维数组</a:t>
            </a:r>
            <a:r>
              <a:rPr lang="en-US" altLang="zh-CN" sz="4800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58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260648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n;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w[1002][1002];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c;</a:t>
            </a:r>
          </a:p>
          <a:p>
            <a:r>
              <a:rPr lang="en-US" altLang="zh-CN" dirty="0" smtClean="0"/>
              <a:t>    if(n%2==1)c=(n+1)/2;</a:t>
            </a:r>
          </a:p>
          <a:p>
            <a:r>
              <a:rPr lang="en-US" altLang="zh-CN" dirty="0" smtClean="0"/>
              <a:t>    else c=n/2;</a:t>
            </a:r>
          </a:p>
          <a:p>
            <a:r>
              <a:rPr lang="en-US" altLang="zh-CN" dirty="0" smtClean="0"/>
              <a:t>    w[c][c]=1;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d=1;</a:t>
            </a:r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j=1;j&lt;=</a:t>
            </a:r>
            <a:r>
              <a:rPr lang="en-US" altLang="zh-CN" dirty="0" err="1" smtClean="0"/>
              <a:t>c;j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k=</a:t>
            </a:r>
            <a:r>
              <a:rPr lang="en-US" altLang="zh-CN" dirty="0" err="1" smtClean="0"/>
              <a:t>j;k</a:t>
            </a:r>
            <a:r>
              <a:rPr lang="en-US" altLang="zh-CN" dirty="0" smtClean="0"/>
              <a:t>&lt;=n-j+1;k++)</a:t>
            </a:r>
          </a:p>
          <a:p>
            <a:r>
              <a:rPr lang="en-US" altLang="zh-CN" dirty="0" smtClean="0"/>
              <a:t>            w[j][k]=d++;</a:t>
            </a:r>
          </a:p>
          <a:p>
            <a:r>
              <a:rPr lang="en-US" altLang="zh-CN" dirty="0" smtClean="0"/>
              <a:t>   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k=j+1;k&lt;=n-j+1;k++)</a:t>
            </a:r>
          </a:p>
          <a:p>
            <a:r>
              <a:rPr lang="en-US" altLang="zh-CN" dirty="0" smtClean="0"/>
              <a:t>            w[k][n-j+1]=d++;</a:t>
            </a:r>
          </a:p>
        </p:txBody>
      </p:sp>
      <p:sp>
        <p:nvSpPr>
          <p:cNvPr id="3" name="矩形 2"/>
          <p:cNvSpPr/>
          <p:nvPr/>
        </p:nvSpPr>
        <p:spPr>
          <a:xfrm>
            <a:off x="5292080" y="332656"/>
            <a:ext cx="32403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k=n-</a:t>
            </a:r>
            <a:r>
              <a:rPr lang="en-US" altLang="zh-CN" dirty="0" err="1" smtClean="0"/>
              <a:t>j;k</a:t>
            </a:r>
            <a:r>
              <a:rPr lang="en-US" altLang="zh-CN" dirty="0" smtClean="0"/>
              <a:t>&gt;=</a:t>
            </a:r>
            <a:r>
              <a:rPr lang="en-US" altLang="zh-CN" dirty="0" err="1" smtClean="0"/>
              <a:t>j;k</a:t>
            </a:r>
            <a:r>
              <a:rPr lang="en-US" altLang="zh-CN" dirty="0" smtClean="0"/>
              <a:t>--)</a:t>
            </a:r>
          </a:p>
          <a:p>
            <a:r>
              <a:rPr lang="en-US" altLang="zh-CN" dirty="0" smtClean="0"/>
              <a:t>            w[n-j+1][k]=d++;</a:t>
            </a:r>
          </a:p>
          <a:p>
            <a:r>
              <a:rPr lang="en-US" altLang="zh-CN" dirty="0" smtClean="0"/>
              <a:t>   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k=n-</a:t>
            </a:r>
            <a:r>
              <a:rPr lang="en-US" altLang="zh-CN" dirty="0" err="1" smtClean="0"/>
              <a:t>j;k</a:t>
            </a:r>
            <a:r>
              <a:rPr lang="en-US" altLang="zh-CN" dirty="0" smtClean="0"/>
              <a:t>&gt;=j+1;k--)</a:t>
            </a:r>
          </a:p>
          <a:p>
            <a:r>
              <a:rPr lang="en-US" altLang="zh-CN" dirty="0" smtClean="0"/>
              <a:t>            w[k][j]=d++;</a:t>
            </a:r>
          </a:p>
          <a:p>
            <a:r>
              <a:rPr lang="en-US" altLang="zh-CN" dirty="0" smtClean="0"/>
              <a:t>              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j=1;j&lt;=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][j]&lt;&lt;" "; </a:t>
            </a:r>
          </a:p>
          <a:p>
            <a:r>
              <a:rPr lang="en-US" altLang="zh-CN" dirty="0" smtClean="0"/>
              <a:t>         }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1153:</a:t>
            </a:r>
            <a:r>
              <a:rPr lang="zh-CN" altLang="en-US" b="1" dirty="0" smtClean="0"/>
              <a:t>神奇的幻方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1268760"/>
            <a:ext cx="7498080" cy="53285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zh-CN" altLang="en-US" dirty="0" smtClean="0"/>
              <a:t>幻方是一种很神奇的 </a:t>
            </a:r>
            <a:r>
              <a:rPr lang="en-US" altLang="zh-CN" dirty="0" smtClean="0"/>
              <a:t>N ∗ N </a:t>
            </a:r>
            <a:r>
              <a:rPr lang="zh-CN" altLang="en-US" dirty="0" smtClean="0"/>
              <a:t>矩阵：它由数字 </a:t>
            </a:r>
            <a:r>
              <a:rPr lang="en-US" altLang="zh-CN" dirty="0" smtClean="0"/>
              <a:t>1,2,3, … … , N ∗ N </a:t>
            </a:r>
            <a:r>
              <a:rPr lang="zh-CN" altLang="en-US" dirty="0" smtClean="0"/>
              <a:t>构成，且每行、每列及两条对角线上的数字之和都相同。</a:t>
            </a:r>
          </a:p>
          <a:p>
            <a:pPr>
              <a:buNone/>
            </a:pPr>
            <a:r>
              <a:rPr lang="zh-CN" altLang="en-US" dirty="0" smtClean="0"/>
              <a:t>当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为奇数时，我们可以通过以下方法构建一个幻方： 首先将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写在第一行的中间。</a:t>
            </a:r>
          </a:p>
          <a:p>
            <a:pPr>
              <a:buNone/>
            </a:pPr>
            <a:r>
              <a:rPr lang="zh-CN" altLang="en-US" dirty="0" smtClean="0"/>
              <a:t>之后，按如下方式从小到大依次填写每个数 </a:t>
            </a:r>
            <a:r>
              <a:rPr lang="en-US" altLang="zh-CN" dirty="0" smtClean="0"/>
              <a:t>K(K = 2,3, … , N ∗ N) </a:t>
            </a:r>
            <a:r>
              <a:rPr lang="zh-CN" altLang="en-US" dirty="0" smtClean="0"/>
              <a:t>：</a:t>
            </a:r>
          </a:p>
          <a:p>
            <a:pPr>
              <a:buNone/>
            </a:pPr>
            <a:r>
              <a:rPr lang="zh-CN" altLang="en-US" dirty="0" smtClean="0"/>
              <a:t>若 </a:t>
            </a:r>
            <a:r>
              <a:rPr lang="en-US" altLang="zh-CN" dirty="0" smtClean="0"/>
              <a:t>(K − 1) </a:t>
            </a:r>
            <a:r>
              <a:rPr lang="zh-CN" altLang="en-US" dirty="0" smtClean="0"/>
              <a:t>在第一行但不在最后一列，则将 </a:t>
            </a:r>
            <a:r>
              <a:rPr lang="en-US" altLang="zh-CN" dirty="0" smtClean="0"/>
              <a:t>K </a:t>
            </a:r>
            <a:r>
              <a:rPr lang="zh-CN" altLang="en-US" dirty="0" smtClean="0"/>
              <a:t>填在最后一行， </a:t>
            </a:r>
            <a:r>
              <a:rPr lang="en-US" altLang="zh-CN" dirty="0" smtClean="0"/>
              <a:t>(K − 1) </a:t>
            </a:r>
            <a:r>
              <a:rPr lang="zh-CN" altLang="en-US" dirty="0" smtClean="0"/>
              <a:t>所在列的右一列；</a:t>
            </a:r>
          </a:p>
          <a:p>
            <a:pPr>
              <a:buNone/>
            </a:pPr>
            <a:r>
              <a:rPr lang="zh-CN" altLang="en-US" dirty="0" smtClean="0"/>
              <a:t>若 </a:t>
            </a:r>
            <a:r>
              <a:rPr lang="en-US" altLang="zh-CN" dirty="0" smtClean="0"/>
              <a:t>(K − 1) </a:t>
            </a:r>
            <a:r>
              <a:rPr lang="zh-CN" altLang="en-US" dirty="0" smtClean="0"/>
              <a:t>在最后一列但不在第一行，则将 </a:t>
            </a:r>
            <a:r>
              <a:rPr lang="en-US" altLang="zh-CN" dirty="0" smtClean="0"/>
              <a:t>K </a:t>
            </a:r>
            <a:r>
              <a:rPr lang="zh-CN" altLang="en-US" dirty="0" smtClean="0"/>
              <a:t>填在第一列，</a:t>
            </a:r>
            <a:r>
              <a:rPr lang="en-US" altLang="zh-CN" dirty="0" smtClean="0"/>
              <a:t>(K − 1) </a:t>
            </a:r>
            <a:r>
              <a:rPr lang="zh-CN" altLang="en-US" dirty="0" smtClean="0"/>
              <a:t>所在行的上一行；</a:t>
            </a:r>
          </a:p>
          <a:p>
            <a:pPr>
              <a:buNone/>
            </a:pPr>
            <a:r>
              <a:rPr lang="zh-CN" altLang="en-US" dirty="0" smtClean="0"/>
              <a:t>若 </a:t>
            </a:r>
            <a:r>
              <a:rPr lang="en-US" altLang="zh-CN" dirty="0" smtClean="0"/>
              <a:t>(K − 1) </a:t>
            </a:r>
            <a:r>
              <a:rPr lang="zh-CN" altLang="en-US" dirty="0" smtClean="0"/>
              <a:t>在第一行最后一列，则将 </a:t>
            </a:r>
            <a:r>
              <a:rPr lang="en-US" altLang="zh-CN" dirty="0" smtClean="0"/>
              <a:t>K </a:t>
            </a:r>
            <a:r>
              <a:rPr lang="zh-CN" altLang="en-US" dirty="0" smtClean="0"/>
              <a:t>填在 </a:t>
            </a:r>
            <a:r>
              <a:rPr lang="en-US" altLang="zh-CN" dirty="0" smtClean="0"/>
              <a:t>(K − 1) </a:t>
            </a:r>
            <a:r>
              <a:rPr lang="zh-CN" altLang="en-US" dirty="0" smtClean="0"/>
              <a:t>的正下方；</a:t>
            </a:r>
          </a:p>
          <a:p>
            <a:pPr>
              <a:buNone/>
            </a:pPr>
            <a:r>
              <a:rPr lang="zh-CN" altLang="en-US" dirty="0" smtClean="0"/>
              <a:t>若 </a:t>
            </a:r>
            <a:r>
              <a:rPr lang="en-US" altLang="zh-CN" dirty="0" smtClean="0"/>
              <a:t>(K − 1) </a:t>
            </a:r>
            <a:r>
              <a:rPr lang="zh-CN" altLang="en-US" dirty="0" smtClean="0"/>
              <a:t>既不在第一行，也不在最后一列，如果 </a:t>
            </a:r>
            <a:r>
              <a:rPr lang="en-US" altLang="zh-CN" dirty="0" smtClean="0"/>
              <a:t>(K − 1) </a:t>
            </a:r>
            <a:r>
              <a:rPr lang="zh-CN" altLang="en-US" dirty="0" smtClean="0"/>
              <a:t>的右上方还未填数， 则将 </a:t>
            </a:r>
            <a:r>
              <a:rPr lang="en-US" altLang="zh-CN" dirty="0" smtClean="0"/>
              <a:t>K </a:t>
            </a:r>
            <a:r>
              <a:rPr lang="zh-CN" altLang="en-US" dirty="0" smtClean="0"/>
              <a:t>填在</a:t>
            </a:r>
            <a:r>
              <a:rPr lang="en-US" altLang="zh-CN" dirty="0" smtClean="0"/>
              <a:t>(K − 1)</a:t>
            </a:r>
            <a:r>
              <a:rPr lang="zh-CN" altLang="en-US" dirty="0" smtClean="0"/>
              <a:t>的右上方，否则将 </a:t>
            </a:r>
            <a:r>
              <a:rPr lang="en-US" altLang="zh-CN" dirty="0" smtClean="0"/>
              <a:t>K </a:t>
            </a:r>
            <a:r>
              <a:rPr lang="zh-CN" altLang="en-US" dirty="0" smtClean="0"/>
              <a:t>填在 </a:t>
            </a:r>
            <a:r>
              <a:rPr lang="en-US" altLang="zh-CN" dirty="0" smtClean="0"/>
              <a:t>(K − 1) </a:t>
            </a:r>
            <a:r>
              <a:rPr lang="zh-CN" altLang="en-US" dirty="0" smtClean="0"/>
              <a:t>的正下方。</a:t>
            </a:r>
          </a:p>
          <a:p>
            <a:pPr>
              <a:buNone/>
            </a:pPr>
            <a:r>
              <a:rPr lang="zh-CN" altLang="en-US" dirty="0" smtClean="0"/>
              <a:t>现给定 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，请按上述方法构造 </a:t>
            </a:r>
            <a:r>
              <a:rPr lang="en-US" altLang="zh-CN" dirty="0" smtClean="0"/>
              <a:t>N ∗ N </a:t>
            </a:r>
            <a:r>
              <a:rPr lang="zh-CN" altLang="en-US" dirty="0" smtClean="0"/>
              <a:t>的幻方。</a:t>
            </a:r>
          </a:p>
        </p:txBody>
      </p:sp>
    </p:spTree>
    <p:extLst>
      <p:ext uri="{BB962C8B-B14F-4D97-AF65-F5344CB8AC3E}">
        <p14:creationId xmlns="" xmlns:p14="http://schemas.microsoft.com/office/powerpoint/2010/main" val="16065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itchFamily="34" charset="0"/>
                <a:ea typeface="Helvetica Neue"/>
                <a:cs typeface="宋体" pitchFamily="2" charset="-122"/>
              </a:rPr>
            </a:br>
            <a:endParaRPr kumimoji="0" lang="zh-CN" altLang="zh-CN" sz="9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pitchFamily="34" charset="0"/>
              <a:ea typeface="Helvetica Neue"/>
              <a:cs typeface="宋体" pitchFamily="2" charset="-12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608" y="260648"/>
            <a:ext cx="33123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cstdio</a:t>
            </a:r>
            <a:r>
              <a:rPr lang="en-US" altLang="zh-CN" sz="2000" dirty="0" smtClean="0"/>
              <a:t>&gt;</a:t>
            </a:r>
          </a:p>
          <a:p>
            <a:r>
              <a:rPr lang="en-US" altLang="zh-CN" sz="2000" dirty="0" smtClean="0"/>
              <a:t>using namespace std;</a:t>
            </a:r>
          </a:p>
          <a:p>
            <a:r>
              <a:rPr lang="en-US" altLang="zh-CN" sz="2000" dirty="0" smtClean="0"/>
              <a:t>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n,x,y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mp[200][200];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("%</a:t>
            </a:r>
            <a:r>
              <a:rPr lang="en-US" altLang="zh-CN" sz="2000" dirty="0" err="1" smtClean="0"/>
              <a:t>d",&amp;n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    x = 1,y = (n+1)/2;</a:t>
            </a:r>
          </a:p>
          <a:p>
            <a:r>
              <a:rPr lang="en-US" altLang="zh-CN" sz="2000" dirty="0" smtClean="0"/>
              <a:t>    mp[x][y]=1;</a:t>
            </a:r>
          </a:p>
          <a:p>
            <a:r>
              <a:rPr lang="en-US" altLang="zh-CN" sz="2000" dirty="0" smtClean="0"/>
              <a:t>    for(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=2;i&lt;=n*</a:t>
            </a:r>
            <a:r>
              <a:rPr lang="en-US" altLang="zh-CN" sz="2000" dirty="0" err="1" smtClean="0"/>
              <a:t>n;i</a:t>
            </a:r>
            <a:r>
              <a:rPr lang="en-US" altLang="zh-CN" sz="2000" dirty="0" smtClean="0"/>
              <a:t>++)</a:t>
            </a:r>
          </a:p>
          <a:p>
            <a:r>
              <a:rPr lang="en-US" altLang="zh-CN" sz="2000" dirty="0" smtClean="0"/>
              <a:t>    {</a:t>
            </a:r>
          </a:p>
          <a:p>
            <a:r>
              <a:rPr lang="en-US" altLang="zh-CN" sz="2000" dirty="0" smtClean="0"/>
              <a:t>        if(x==1&amp;&amp;y!=n)</a:t>
            </a:r>
          </a:p>
          <a:p>
            <a:r>
              <a:rPr lang="en-US" altLang="zh-CN" sz="2000" dirty="0" smtClean="0"/>
              <a:t>            x=</a:t>
            </a:r>
            <a:r>
              <a:rPr lang="en-US" altLang="zh-CN" sz="2000" dirty="0" err="1" smtClean="0"/>
              <a:t>n,y</a:t>
            </a:r>
            <a:r>
              <a:rPr lang="en-US" altLang="zh-CN" sz="2000" dirty="0" smtClean="0"/>
              <a:t>++;</a:t>
            </a:r>
          </a:p>
          <a:p>
            <a:r>
              <a:rPr lang="en-US" altLang="zh-CN" sz="2000" dirty="0" smtClean="0"/>
              <a:t>        else if(x!=1&amp;&amp;y==n)</a:t>
            </a:r>
          </a:p>
          <a:p>
            <a:r>
              <a:rPr lang="en-US" altLang="zh-CN" sz="2000" dirty="0" smtClean="0"/>
              <a:t>            x--,y=1;</a:t>
            </a:r>
          </a:p>
          <a:p>
            <a:r>
              <a:rPr lang="en-US" altLang="zh-CN" sz="2000" dirty="0" smtClean="0"/>
              <a:t>        else if(x==1&amp;&amp;y==n)</a:t>
            </a:r>
          </a:p>
          <a:p>
            <a:r>
              <a:rPr lang="en-US" altLang="zh-CN" sz="2000" dirty="0" smtClean="0"/>
              <a:t>            x++;</a:t>
            </a:r>
          </a:p>
        </p:txBody>
      </p:sp>
      <p:sp>
        <p:nvSpPr>
          <p:cNvPr id="5" name="矩形 4"/>
          <p:cNvSpPr/>
          <p:nvPr/>
        </p:nvSpPr>
        <p:spPr>
          <a:xfrm>
            <a:off x="4895528" y="404664"/>
            <a:ext cx="4068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else if(!mp[x-1][y+1])</a:t>
            </a:r>
          </a:p>
          <a:p>
            <a:r>
              <a:rPr lang="en-US" altLang="zh-CN" sz="2400" dirty="0" smtClean="0"/>
              <a:t>            x--,y++;</a:t>
            </a:r>
          </a:p>
          <a:p>
            <a:r>
              <a:rPr lang="en-US" altLang="zh-CN" sz="2400" dirty="0" smtClean="0"/>
              <a:t>        else</a:t>
            </a:r>
          </a:p>
          <a:p>
            <a:r>
              <a:rPr lang="en-US" altLang="zh-CN" sz="2400" dirty="0" smtClean="0"/>
              <a:t>            x++;</a:t>
            </a:r>
          </a:p>
          <a:p>
            <a:r>
              <a:rPr lang="en-US" altLang="zh-CN" sz="2400" dirty="0" smtClean="0"/>
              <a:t>        mp[x][y]=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   }</a:t>
            </a:r>
          </a:p>
          <a:p>
            <a:r>
              <a:rPr lang="en-US" altLang="zh-CN" sz="2400" dirty="0" smtClean="0"/>
              <a:t>    for(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=1;i&lt;=</a:t>
            </a:r>
            <a:r>
              <a:rPr lang="en-US" altLang="zh-CN" sz="2400" dirty="0" err="1" smtClean="0"/>
              <a:t>n;i</a:t>
            </a:r>
            <a:r>
              <a:rPr lang="en-US" altLang="zh-CN" sz="2400" dirty="0" smtClean="0"/>
              <a:t>++)</a:t>
            </a:r>
          </a:p>
          <a:p>
            <a:r>
              <a:rPr lang="en-US" altLang="zh-CN" sz="2400" dirty="0" smtClean="0"/>
              <a:t>    {</a:t>
            </a:r>
          </a:p>
          <a:p>
            <a:r>
              <a:rPr lang="en-US" altLang="zh-CN" sz="2400" dirty="0" smtClean="0"/>
              <a:t>        for(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j=1;j&lt;=</a:t>
            </a:r>
            <a:r>
              <a:rPr lang="en-US" altLang="zh-CN" sz="2400" dirty="0" err="1" smtClean="0"/>
              <a:t>n;j</a:t>
            </a:r>
            <a:r>
              <a:rPr lang="en-US" altLang="zh-CN" sz="2400" dirty="0" smtClean="0"/>
              <a:t>++)</a:t>
            </a:r>
          </a:p>
          <a:p>
            <a:r>
              <a:rPr lang="en-US" altLang="zh-CN" sz="2400" dirty="0" smtClean="0"/>
              <a:t>       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("%d ",mp[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][j]);</a:t>
            </a:r>
          </a:p>
          <a:p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("\n");</a:t>
            </a:r>
          </a:p>
          <a:p>
            <a:r>
              <a:rPr lang="en-US" altLang="zh-CN" sz="2400" dirty="0" smtClean="0"/>
              <a:t>    }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1159:</a:t>
            </a:r>
            <a:r>
              <a:rPr lang="zh-CN" altLang="en-US" b="1" dirty="0" smtClean="0"/>
              <a:t>铺地毯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1268760"/>
            <a:ext cx="7498080" cy="53285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为了准备一个独特的颁奖典礼，组织者在会场的一片矩形区域（可看做是平面直角坐标系的第一象限）铺上一些矩形地毯。一共有 </a:t>
            </a:r>
            <a:r>
              <a:rPr lang="en-US" altLang="zh-CN" dirty="0" smtClean="0"/>
              <a:t>n</a:t>
            </a:r>
            <a:r>
              <a:rPr lang="zh-CN" altLang="en-US" dirty="0" smtClean="0"/>
              <a:t>张地毯，编号从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。现在将这些地毯按照编号从小到大的顺序平行于坐标轴先后铺设，后铺的地毯覆盖在前面已经铺好的地毯之上。</a:t>
            </a:r>
            <a:br>
              <a:rPr lang="zh-CN" altLang="en-US" dirty="0" smtClean="0"/>
            </a:br>
            <a:r>
              <a:rPr lang="zh-CN" altLang="en-US" dirty="0" smtClean="0"/>
              <a:t>地毯铺设完成后，组织者想知道覆盖地面某个点的最上面的那张地毯的编号。注意：在矩形地毯边界和四个顶点上的点也算被地毯覆盖。</a:t>
            </a:r>
          </a:p>
        </p:txBody>
      </p:sp>
    </p:spTree>
    <p:extLst>
      <p:ext uri="{BB962C8B-B14F-4D97-AF65-F5344CB8AC3E}">
        <p14:creationId xmlns="" xmlns:p14="http://schemas.microsoft.com/office/powerpoint/2010/main" val="16065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065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1081:</a:t>
            </a:r>
            <a:r>
              <a:rPr lang="zh-CN" altLang="en-US" b="1" dirty="0" smtClean="0"/>
              <a:t>神奇的</a:t>
            </a:r>
            <a:r>
              <a:rPr lang="en-US" altLang="zh-CN" b="1" dirty="0" smtClean="0"/>
              <a:t>fans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1988840"/>
            <a:ext cx="7498080" cy="11891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hlinkClick r:id="rId2"/>
              </a:rPr>
              <a:t>http://www.accoders.com/problem.php?cid=1544&amp;pid=3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6645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404664"/>
            <a:ext cx="734481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思路：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先排序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求出前两个数的差，记为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从第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个数开始，依次看后面的数与前面数的差是不是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d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不是，则退出比较，输出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no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是，则继续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如果全部比完都没有出现中断，则输出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yes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332656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smtClean="0"/>
              <a:t>void number(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n,int</a:t>
            </a:r>
            <a:r>
              <a:rPr lang="en-US" altLang="zh-CN" dirty="0" smtClean="0"/>
              <a:t> a[])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k;</a:t>
            </a:r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=1;i&lt;=n-1;i++)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k=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j=i+1;j&lt;=</a:t>
            </a:r>
            <a:r>
              <a:rPr lang="en-US" altLang="zh-CN" dirty="0" err="1" smtClean="0"/>
              <a:t>n;j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 if(a[k]&lt;a[j])</a:t>
            </a:r>
          </a:p>
          <a:p>
            <a:r>
              <a:rPr lang="en-US" altLang="zh-CN" dirty="0" smtClean="0"/>
              <a:t>              k=j;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if(k!=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=a[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          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]=a[k];</a:t>
            </a:r>
          </a:p>
          <a:p>
            <a:r>
              <a:rPr lang="en-US" altLang="zh-CN" dirty="0" smtClean="0"/>
              <a:t>            a[k]=</a:t>
            </a:r>
            <a:r>
              <a:rPr lang="en-US" altLang="zh-CN" dirty="0" err="1" smtClean="0"/>
              <a:t>inf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 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0" y="188640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m,n,a</a:t>
            </a:r>
            <a:r>
              <a:rPr lang="en-US" altLang="zh-CN" dirty="0" smtClean="0"/>
              <a:t>[1001];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&gt;&gt;m;</a:t>
            </a:r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r=1;r&lt;=</a:t>
            </a:r>
            <a:r>
              <a:rPr lang="en-US" altLang="zh-CN" dirty="0" err="1" smtClean="0"/>
              <a:t>m;r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</a:p>
          <a:p>
            <a:r>
              <a:rPr lang="en-US" altLang="zh-CN" dirty="0" smtClean="0"/>
              <a:t>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        number(</a:t>
            </a:r>
            <a:r>
              <a:rPr lang="en-US" altLang="zh-CN" dirty="0" err="1" smtClean="0"/>
              <a:t>n,a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d=a[2]-a[1],flag=1;</a:t>
            </a:r>
          </a:p>
          <a:p>
            <a:r>
              <a:rPr lang="en-US" altLang="zh-CN" dirty="0" smtClean="0"/>
              <a:t>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=3;i&lt;=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 if(a[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]-a[i-1]!=d)</a:t>
            </a:r>
          </a:p>
          <a:p>
            <a:r>
              <a:rPr lang="en-US" altLang="zh-CN" dirty="0" smtClean="0"/>
              <a:t>            {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&lt;&lt;"no"&lt;&lt;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    flag=0;</a:t>
            </a:r>
          </a:p>
          <a:p>
            <a:r>
              <a:rPr lang="en-US" altLang="zh-CN" dirty="0" smtClean="0"/>
              <a:t>                break;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if(flag)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&lt;&lt;"yes"&lt;&lt;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1075:</a:t>
            </a:r>
            <a:r>
              <a:rPr lang="zh-CN" altLang="en-US" b="1" dirty="0" smtClean="0"/>
              <a:t>杨辉三角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42947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dirty="0" smtClean="0"/>
              <a:t>还记得中学时候学过的杨辉三角吗？具体的定义这里不再描述，你可以参考以下的图形： </a:t>
            </a:r>
            <a:br>
              <a:rPr lang="zh-CN" altLang="en-US" dirty="0" smtClean="0"/>
            </a:br>
            <a:r>
              <a:rPr lang="en-US" altLang="zh-CN" dirty="0" smtClean="0"/>
              <a:t>1 </a:t>
            </a:r>
            <a:br>
              <a:rPr lang="en-US" altLang="zh-CN" dirty="0" smtClean="0"/>
            </a:br>
            <a:r>
              <a:rPr lang="en-US" altLang="zh-CN" dirty="0" smtClean="0"/>
              <a:t>1 1 </a:t>
            </a:r>
            <a:br>
              <a:rPr lang="en-US" altLang="zh-CN" dirty="0" smtClean="0"/>
            </a:br>
            <a:r>
              <a:rPr lang="en-US" altLang="zh-CN" dirty="0" smtClean="0"/>
              <a:t>1 2 1 </a:t>
            </a:r>
            <a:br>
              <a:rPr lang="en-US" altLang="zh-CN" dirty="0" smtClean="0"/>
            </a:br>
            <a:r>
              <a:rPr lang="en-US" altLang="zh-CN" dirty="0" smtClean="0"/>
              <a:t>1 3 3 1 </a:t>
            </a:r>
            <a:br>
              <a:rPr lang="en-US" altLang="zh-CN" dirty="0" smtClean="0"/>
            </a:br>
            <a:r>
              <a:rPr lang="en-US" altLang="zh-CN" dirty="0" smtClean="0"/>
              <a:t>1 4 6 4 1 </a:t>
            </a:r>
            <a:br>
              <a:rPr lang="en-US" altLang="zh-CN" dirty="0" smtClean="0"/>
            </a:br>
            <a:r>
              <a:rPr lang="en-US" altLang="zh-CN" dirty="0" smtClean="0"/>
              <a:t>1 5 10 10 5 1 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r>
              <a:rPr lang="zh-CN" altLang="en-US" b="1" dirty="0" smtClean="0"/>
              <a:t>输入</a:t>
            </a:r>
          </a:p>
          <a:p>
            <a:pPr>
              <a:buNone/>
            </a:pPr>
            <a:r>
              <a:rPr lang="zh-CN" altLang="en-US" dirty="0" smtClean="0"/>
              <a:t>输入数据包含多个测试实例，每个测试实例的输入只包含一个正整数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＜</a:t>
            </a:r>
            <a:r>
              <a:rPr lang="en-US" altLang="zh-CN" dirty="0" smtClean="0"/>
              <a:t>=n</a:t>
            </a:r>
            <a:r>
              <a:rPr lang="zh-CN" altLang="en-US" dirty="0" smtClean="0"/>
              <a:t>＜</a:t>
            </a:r>
            <a:r>
              <a:rPr lang="en-US" altLang="zh-CN" dirty="0" smtClean="0"/>
              <a:t>=30</a:t>
            </a:r>
            <a:r>
              <a:rPr lang="zh-CN" altLang="en-US" dirty="0" smtClean="0"/>
              <a:t>），表示将要输出的杨辉三角的层数。</a:t>
            </a:r>
          </a:p>
          <a:p>
            <a:pPr>
              <a:buNone/>
            </a:pPr>
            <a:r>
              <a:rPr lang="zh-CN" altLang="en-US" b="1" dirty="0" smtClean="0"/>
              <a:t>输出</a:t>
            </a:r>
          </a:p>
          <a:p>
            <a:pPr>
              <a:buNone/>
            </a:pPr>
            <a:r>
              <a:rPr lang="zh-CN" altLang="en-US" dirty="0" smtClean="0"/>
              <a:t>对应于每一个输入，请输出相应层数的杨辉三角，每一层的整数之间用一个空格隔开，每一个杨辉三角后面加一个空行。</a:t>
            </a:r>
          </a:p>
          <a:p>
            <a:pPr>
              <a:buNone/>
            </a:pPr>
            <a:r>
              <a:rPr lang="zh-CN" altLang="en-US" b="1" dirty="0" smtClean="0"/>
              <a:t>样例输入：</a:t>
            </a:r>
            <a:r>
              <a:rPr lang="en-US" altLang="zh-CN" dirty="0" smtClean="0"/>
              <a:t>2 3 </a:t>
            </a:r>
          </a:p>
        </p:txBody>
      </p:sp>
      <p:sp>
        <p:nvSpPr>
          <p:cNvPr id="4" name="矩形 3"/>
          <p:cNvSpPr/>
          <p:nvPr/>
        </p:nvSpPr>
        <p:spPr>
          <a:xfrm>
            <a:off x="6156176" y="1916832"/>
            <a:ext cx="1925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1" dirty="0" smtClean="0"/>
              <a:t>样例输出</a:t>
            </a:r>
          </a:p>
          <a:p>
            <a:pPr>
              <a:buNone/>
            </a:pPr>
            <a:r>
              <a:rPr lang="en-US" altLang="zh-CN" dirty="0" smtClean="0"/>
              <a:t>1</a:t>
            </a:r>
          </a:p>
          <a:p>
            <a:pPr>
              <a:buNone/>
            </a:pPr>
            <a:r>
              <a:rPr lang="en-US" altLang="zh-CN" dirty="0" smtClean="0"/>
              <a:t>1 1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 </a:t>
            </a:r>
          </a:p>
          <a:p>
            <a:pPr>
              <a:buNone/>
            </a:pPr>
            <a:r>
              <a:rPr lang="en-US" altLang="zh-CN" dirty="0" smtClean="0"/>
              <a:t>1 1 </a:t>
            </a:r>
          </a:p>
          <a:p>
            <a:pPr>
              <a:buNone/>
            </a:pPr>
            <a:r>
              <a:rPr lang="en-US" altLang="zh-CN" dirty="0" smtClean="0"/>
              <a:t>1 2 1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5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88640"/>
            <a:ext cx="7498080" cy="6552728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n,a</a:t>
            </a:r>
            <a:r>
              <a:rPr lang="en-US" altLang="zh-CN" dirty="0" smtClean="0">
                <a:latin typeface="+mn-ea"/>
              </a:rPr>
              <a:t>[31][31];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while(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&gt;&gt;n)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   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][0]=a[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]=1;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=2;i&lt;=n-1;i++)    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j=1;j&lt;=i-1;j++)      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    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][j]=a[i-1][j]+a[i-1][j-1];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   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j=0;j&lt;=</a:t>
            </a:r>
            <a:r>
              <a:rPr lang="en-US" altLang="zh-CN" dirty="0" err="1" smtClean="0">
                <a:latin typeface="+mn-ea"/>
              </a:rPr>
              <a:t>i;j</a:t>
            </a:r>
            <a:r>
              <a:rPr lang="en-US" altLang="zh-CN" dirty="0" smtClean="0">
                <a:latin typeface="+mn-ea"/>
              </a:rPr>
              <a:t>++)    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 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][j]&lt;&lt;" ";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7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1076:</a:t>
            </a:r>
            <a:r>
              <a:rPr lang="zh-CN" altLang="en-US" b="1" dirty="0" smtClean="0"/>
              <a:t>蛇行数列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53285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输入行数，如</a:t>
            </a:r>
            <a:r>
              <a:rPr lang="en-US" altLang="zh-CN" dirty="0" smtClean="0"/>
              <a:t>3</a:t>
            </a:r>
            <a:r>
              <a:rPr lang="zh-CN" altLang="en-US" dirty="0" smtClean="0"/>
              <a:t>输出如下图形</a:t>
            </a:r>
            <a:br>
              <a:rPr lang="zh-CN" altLang="en-US" dirty="0" smtClean="0"/>
            </a:br>
            <a:r>
              <a:rPr lang="en-US" altLang="zh-CN" dirty="0" smtClean="0"/>
              <a:t>4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2 5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1 3 6</a:t>
            </a:r>
            <a:endParaRPr lang="zh-CN" altLang="en-US" dirty="0" smtClean="0"/>
          </a:p>
          <a:p>
            <a:pPr>
              <a:buNone/>
            </a:pPr>
            <a:r>
              <a:rPr lang="zh-CN" altLang="en-US" b="1" dirty="0" smtClean="0"/>
              <a:t>输入：</a:t>
            </a:r>
            <a:r>
              <a:rPr lang="zh-CN" altLang="en-US" dirty="0" smtClean="0"/>
              <a:t>一个整数</a:t>
            </a:r>
          </a:p>
          <a:p>
            <a:pPr>
              <a:buNone/>
            </a:pPr>
            <a:r>
              <a:rPr lang="zh-CN" altLang="en-US" b="1" dirty="0" smtClean="0"/>
              <a:t>输出：</a:t>
            </a:r>
            <a:r>
              <a:rPr lang="zh-CN" altLang="en-US" dirty="0" smtClean="0"/>
              <a:t>数字三角形</a:t>
            </a:r>
          </a:p>
          <a:p>
            <a:pPr>
              <a:buNone/>
            </a:pPr>
            <a:r>
              <a:rPr lang="zh-CN" altLang="en-US" b="1" dirty="0" smtClean="0"/>
              <a:t>样例输入：</a:t>
            </a:r>
            <a:r>
              <a:rPr lang="en-US" altLang="zh-CN" dirty="0" smtClean="0"/>
              <a:t>3</a:t>
            </a:r>
          </a:p>
          <a:p>
            <a:pPr>
              <a:buNone/>
            </a:pPr>
            <a:r>
              <a:rPr lang="zh-CN" altLang="en-US" b="1" dirty="0" smtClean="0"/>
              <a:t>样例输出 如上</a:t>
            </a:r>
          </a:p>
          <a:p>
            <a:pPr>
              <a:buNone/>
            </a:pPr>
            <a:r>
              <a:rPr lang="zh-CN" altLang="en-US" b="1" dirty="0" smtClean="0"/>
              <a:t>提示：</a:t>
            </a:r>
            <a:r>
              <a:rPr lang="en-US" altLang="zh-CN" dirty="0" smtClean="0"/>
              <a:t>n&lt;=20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6065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264696"/>
          </a:xfrm>
        </p:spPr>
        <p:txBody>
          <a:bodyPr>
            <a:normAutofit fontScale="40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cstdio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x,y,s,a</a:t>
            </a:r>
            <a:r>
              <a:rPr lang="en-US" altLang="zh-CN" dirty="0" smtClean="0">
                <a:latin typeface="+mn-ea"/>
              </a:rPr>
              <a:t>[21][21],t=1;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&gt;&gt;s;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err="1" smtClean="0">
                <a:latin typeface="+mn-ea"/>
              </a:rPr>
              <a:t>s;i</a:t>
            </a:r>
            <a:r>
              <a:rPr lang="en-US" altLang="zh-CN" dirty="0" smtClean="0">
                <a:latin typeface="+mn-ea"/>
              </a:rPr>
              <a:t>&gt;=1;i--)    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x=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y=1;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j=1;j&lt;=s+1-i;j++)        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    a[x][y]=t;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    t++;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    x++;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    y++;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=1;i&lt;=</a:t>
            </a:r>
            <a:r>
              <a:rPr lang="en-US" altLang="zh-CN" dirty="0" err="1" smtClean="0">
                <a:latin typeface="+mn-ea"/>
              </a:rPr>
              <a:t>s;i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j=1;j&lt;=</a:t>
            </a:r>
            <a:r>
              <a:rPr lang="en-US" altLang="zh-CN" dirty="0" err="1" smtClean="0">
                <a:latin typeface="+mn-ea"/>
              </a:rPr>
              <a:t>i;j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    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][j]&lt;&lt;" ";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6581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1080:</a:t>
            </a:r>
            <a:r>
              <a:rPr lang="zh-CN" altLang="en-US" b="1" dirty="0" smtClean="0"/>
              <a:t>数组的距离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052736"/>
            <a:ext cx="7818072" cy="5544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dirty="0" smtClean="0"/>
              <a:t>已知元素从小到大排列的两个数组</a:t>
            </a:r>
            <a:r>
              <a:rPr lang="en-US" altLang="zh-CN" sz="2400" dirty="0" smtClean="0"/>
              <a:t>f[]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g[]</a:t>
            </a:r>
            <a:r>
              <a:rPr lang="zh-CN" altLang="en-US" sz="2400" dirty="0" smtClean="0"/>
              <a:t>，请写出一个程序算出两个数组彼此之间差的绝对值中最小的一个，这叫做数组的距离</a:t>
            </a:r>
          </a:p>
          <a:p>
            <a:pPr>
              <a:buNone/>
            </a:pPr>
            <a:r>
              <a:rPr lang="zh-CN" altLang="en-US" sz="2400" dirty="0" smtClean="0"/>
              <a:t>输入：第一行为两个整数</a:t>
            </a:r>
            <a:r>
              <a:rPr lang="en-US" altLang="zh-CN" sz="2400" dirty="0" smtClean="0"/>
              <a:t>m, n(1≤m, n≤500000)</a:t>
            </a:r>
            <a:r>
              <a:rPr lang="zh-CN" altLang="en-US" sz="2400" dirty="0" smtClean="0"/>
              <a:t>，分别代表数组</a:t>
            </a:r>
            <a:r>
              <a:rPr lang="en-US" altLang="zh-CN" sz="2400" dirty="0" smtClean="0"/>
              <a:t>f[], g[]</a:t>
            </a:r>
            <a:r>
              <a:rPr lang="zh-CN" altLang="en-US" sz="2400" dirty="0" smtClean="0"/>
              <a:t>的长度。 </a:t>
            </a:r>
            <a:br>
              <a:rPr lang="zh-CN" altLang="en-US" sz="2400" dirty="0" smtClean="0"/>
            </a:br>
            <a:r>
              <a:rPr lang="zh-CN" altLang="en-US" sz="2400" dirty="0" smtClean="0"/>
              <a:t>第二行有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个元素，为数组</a:t>
            </a:r>
            <a:r>
              <a:rPr lang="en-US" altLang="zh-CN" sz="2400" dirty="0" smtClean="0"/>
              <a:t>f[]</a:t>
            </a:r>
            <a:r>
              <a:rPr lang="zh-CN" altLang="en-US" sz="2400" dirty="0" smtClean="0"/>
              <a:t>。 </a:t>
            </a:r>
            <a:br>
              <a:rPr lang="zh-CN" altLang="en-US" sz="2400" dirty="0" smtClean="0"/>
            </a:br>
            <a:r>
              <a:rPr lang="zh-CN" altLang="en-US" sz="2400" dirty="0" smtClean="0"/>
              <a:t>第三行有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个元素，为数组</a:t>
            </a:r>
            <a:r>
              <a:rPr lang="en-US" altLang="zh-CN" sz="2400" dirty="0" smtClean="0"/>
              <a:t>g[]</a:t>
            </a:r>
            <a:r>
              <a:rPr lang="zh-CN" altLang="en-US" sz="2400" dirty="0" smtClean="0"/>
              <a:t>。</a:t>
            </a:r>
          </a:p>
          <a:p>
            <a:pPr>
              <a:buNone/>
            </a:pPr>
            <a:r>
              <a:rPr lang="zh-CN" altLang="en-US" sz="2400" dirty="0" smtClean="0"/>
              <a:t>输出：数组的最短距离</a:t>
            </a:r>
          </a:p>
          <a:p>
            <a:pPr>
              <a:buNone/>
            </a:pPr>
            <a:r>
              <a:rPr lang="zh-CN" altLang="en-US" sz="2400" dirty="0" smtClean="0"/>
              <a:t>样例输入</a:t>
            </a:r>
          </a:p>
          <a:p>
            <a:pPr>
              <a:buNone/>
            </a:pPr>
            <a:r>
              <a:rPr lang="en-US" altLang="zh-CN" sz="2400" dirty="0" smtClean="0"/>
              <a:t>5 5</a:t>
            </a:r>
          </a:p>
          <a:p>
            <a:pPr>
              <a:buNone/>
            </a:pPr>
            <a:r>
              <a:rPr lang="en-US" altLang="zh-CN" sz="2400" dirty="0" smtClean="0"/>
              <a:t>1 2 3 4 5 </a:t>
            </a:r>
          </a:p>
          <a:p>
            <a:pPr>
              <a:buNone/>
            </a:pPr>
            <a:r>
              <a:rPr lang="en-US" altLang="zh-CN" sz="2400" dirty="0" smtClean="0"/>
              <a:t>6 7 8 9 10 </a:t>
            </a:r>
          </a:p>
          <a:p>
            <a:pPr>
              <a:buNone/>
            </a:pPr>
            <a:r>
              <a:rPr lang="zh-CN" altLang="en-US" sz="2400" dirty="0" smtClean="0"/>
              <a:t>样例输出：</a:t>
            </a:r>
            <a:r>
              <a:rPr lang="en-US" altLang="zh-CN" sz="2400" dirty="0" smtClean="0"/>
              <a:t>1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644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741368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cstdio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cmath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a[500005];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 (){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n,m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ans</a:t>
            </a:r>
            <a:r>
              <a:rPr lang="en-US" altLang="zh-CN" dirty="0" smtClean="0">
                <a:latin typeface="+mn-ea"/>
              </a:rPr>
              <a:t>=9999999;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scanf</a:t>
            </a:r>
            <a:r>
              <a:rPr lang="en-US" altLang="zh-CN" dirty="0" smtClean="0">
                <a:latin typeface="+mn-ea"/>
              </a:rPr>
              <a:t>("%</a:t>
            </a:r>
            <a:r>
              <a:rPr lang="en-US" altLang="zh-CN" dirty="0" err="1" smtClean="0">
                <a:latin typeface="+mn-ea"/>
              </a:rPr>
              <a:t>d%d",&amp;n,&amp;m</a:t>
            </a:r>
            <a:r>
              <a:rPr lang="en-US" altLang="zh-CN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=1;i&lt;=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err="1" smtClean="0">
                <a:latin typeface="+mn-ea"/>
              </a:rPr>
              <a:t>scanf</a:t>
            </a:r>
            <a:r>
              <a:rPr lang="en-US" altLang="zh-CN" dirty="0" smtClean="0">
                <a:latin typeface="+mn-ea"/>
              </a:rPr>
              <a:t>("%</a:t>
            </a:r>
            <a:r>
              <a:rPr lang="en-US" altLang="zh-CN" dirty="0" err="1" smtClean="0">
                <a:latin typeface="+mn-ea"/>
              </a:rPr>
              <a:t>d",&amp;a</a:t>
            </a:r>
            <a:r>
              <a:rPr lang="en-US" altLang="zh-CN" dirty="0" smtClean="0">
                <a:latin typeface="+mn-ea"/>
              </a:rPr>
              <a:t>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=1;i&lt;=</a:t>
            </a:r>
            <a:r>
              <a:rPr lang="en-US" altLang="zh-CN" dirty="0" err="1" smtClean="0">
                <a:latin typeface="+mn-ea"/>
              </a:rPr>
              <a:t>m;i</a:t>
            </a:r>
            <a:r>
              <a:rPr lang="en-US" altLang="zh-CN" dirty="0" smtClean="0">
                <a:latin typeface="+mn-ea"/>
              </a:rPr>
              <a:t>++)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b;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err="1" smtClean="0">
                <a:latin typeface="+mn-ea"/>
              </a:rPr>
              <a:t>scanf</a:t>
            </a:r>
            <a:r>
              <a:rPr lang="en-US" altLang="zh-CN" dirty="0" smtClean="0">
                <a:latin typeface="+mn-ea"/>
              </a:rPr>
              <a:t>("%</a:t>
            </a:r>
            <a:r>
              <a:rPr lang="en-US" altLang="zh-CN" dirty="0" err="1" smtClean="0">
                <a:latin typeface="+mn-ea"/>
              </a:rPr>
              <a:t>d",&amp;b</a:t>
            </a:r>
            <a:r>
              <a:rPr lang="en-US" altLang="zh-CN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j=1;j&lt;=</a:t>
            </a:r>
            <a:r>
              <a:rPr lang="en-US" altLang="zh-CN" dirty="0" err="1" smtClean="0">
                <a:latin typeface="+mn-ea"/>
              </a:rPr>
              <a:t>n;j</a:t>
            </a:r>
            <a:r>
              <a:rPr lang="en-US" altLang="zh-CN" dirty="0" smtClean="0">
                <a:latin typeface="+mn-ea"/>
              </a:rPr>
              <a:t>++)    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</a:t>
            </a:r>
            <a:r>
              <a:rPr lang="en-US" altLang="zh-CN" dirty="0" err="1" smtClean="0">
                <a:latin typeface="+mn-ea"/>
              </a:rPr>
              <a:t>ans</a:t>
            </a:r>
            <a:r>
              <a:rPr lang="en-US" altLang="zh-CN" dirty="0" smtClean="0">
                <a:latin typeface="+mn-ea"/>
              </a:rPr>
              <a:t>=(</a:t>
            </a:r>
            <a:r>
              <a:rPr lang="en-US" altLang="zh-CN" dirty="0" err="1" smtClean="0">
                <a:latin typeface="+mn-ea"/>
              </a:rPr>
              <a:t>ans</a:t>
            </a:r>
            <a:r>
              <a:rPr lang="en-US" altLang="zh-CN" dirty="0" smtClean="0">
                <a:latin typeface="+mn-ea"/>
              </a:rPr>
              <a:t>&lt;abs(b-a[j])?</a:t>
            </a:r>
            <a:r>
              <a:rPr lang="en-US" altLang="zh-CN" dirty="0" err="1" smtClean="0">
                <a:latin typeface="+mn-ea"/>
              </a:rPr>
              <a:t>ans:abs</a:t>
            </a:r>
            <a:r>
              <a:rPr lang="en-US" altLang="zh-CN" dirty="0" smtClean="0">
                <a:latin typeface="+mn-ea"/>
              </a:rPr>
              <a:t>(b-a[j]));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if(a[j]&gt;b) break;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printf</a:t>
            </a:r>
            <a:r>
              <a:rPr lang="en-US" altLang="zh-CN" dirty="0" smtClean="0">
                <a:latin typeface="+mn-ea"/>
              </a:rPr>
              <a:t>("%</a:t>
            </a:r>
            <a:r>
              <a:rPr lang="en-US" altLang="zh-CN" dirty="0" err="1" smtClean="0">
                <a:latin typeface="+mn-ea"/>
              </a:rPr>
              <a:t>d",ans</a:t>
            </a:r>
            <a:r>
              <a:rPr lang="en-US" altLang="zh-CN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60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1082:</a:t>
            </a:r>
            <a:r>
              <a:rPr lang="zh-CN" altLang="en-US" b="1" dirty="0" smtClean="0"/>
              <a:t>螺旋矩阵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1268760"/>
            <a:ext cx="7498080" cy="53285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螺旋矩阵的定义是在一个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的矩阵中，左上角的点为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，然后顺时针依次填写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4……</a:t>
            </a:r>
          </a:p>
          <a:p>
            <a:pPr>
              <a:buNone/>
            </a:pPr>
            <a:r>
              <a:rPr lang="zh-CN" altLang="en-US" dirty="0" smtClean="0"/>
              <a:t>比如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的螺旋矩阵如下：</a:t>
            </a:r>
          </a:p>
          <a:p>
            <a:pPr>
              <a:buNone/>
            </a:pPr>
            <a:r>
              <a:rPr lang="en-US" altLang="zh-CN" dirty="0" smtClean="0"/>
              <a:t>   1   2   3   4</a:t>
            </a:r>
            <a:br>
              <a:rPr lang="en-US" altLang="zh-CN" dirty="0" smtClean="0"/>
            </a:br>
            <a:r>
              <a:rPr lang="en-US" altLang="zh-CN" dirty="0" smtClean="0"/>
              <a:t>12 13 14  5</a:t>
            </a:r>
            <a:br>
              <a:rPr lang="en-US" altLang="zh-CN" dirty="0" smtClean="0"/>
            </a:br>
            <a:r>
              <a:rPr lang="en-US" altLang="zh-CN" dirty="0" smtClean="0"/>
              <a:t>11 16 15  6</a:t>
            </a:r>
            <a:br>
              <a:rPr lang="en-US" altLang="zh-CN" dirty="0" smtClean="0"/>
            </a:br>
            <a:r>
              <a:rPr lang="en-US" altLang="zh-CN" dirty="0" smtClean="0"/>
              <a:t>10  9   8   7</a:t>
            </a:r>
          </a:p>
          <a:p>
            <a:pPr>
              <a:buNone/>
            </a:pPr>
            <a:r>
              <a:rPr lang="zh-CN" altLang="en-US" dirty="0" smtClean="0"/>
              <a:t>现在给你一个螺旋矩阵的大小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，让你具体输出</a:t>
            </a:r>
            <a:r>
              <a:rPr lang="en-US" altLang="zh-CN" dirty="0" smtClean="0"/>
              <a:t>N*N</a:t>
            </a:r>
            <a:r>
              <a:rPr lang="zh-CN" altLang="en-US" dirty="0" smtClean="0"/>
              <a:t>这个螺旋矩阵。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065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26469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zh-CN" altLang="en-US" dirty="0" smtClean="0">
                <a:latin typeface="+mn-ea"/>
              </a:rPr>
              <a:t>思路：找出规律，对于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，需要循环多少次？</a:t>
            </a: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k=1;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=0,j=0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……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n-1,a[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][j]=k++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j=n-1,i=1,……,n-1,a[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][j]=k++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=n-1,j=n-2,……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0, 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][j]=k++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j=0,i=n-2,……,1,</a:t>
            </a: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=1,j=1,……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n-1-1</a:t>
            </a: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1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6365</TotalTime>
  <Words>1349</Words>
  <Application>Microsoft Office PowerPoint</Application>
  <PresentationFormat>全屏显示(4:3)</PresentationFormat>
  <Paragraphs>245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夏至</vt:lpstr>
      <vt:lpstr>第14讲  二维数组2</vt:lpstr>
      <vt:lpstr>1075:杨辉三角</vt:lpstr>
      <vt:lpstr>幻灯片 3</vt:lpstr>
      <vt:lpstr>1076:蛇行数列</vt:lpstr>
      <vt:lpstr>幻灯片 5</vt:lpstr>
      <vt:lpstr>1080:数组的距离</vt:lpstr>
      <vt:lpstr>幻灯片 7</vt:lpstr>
      <vt:lpstr>1082:螺旋矩阵</vt:lpstr>
      <vt:lpstr>幻灯片 9</vt:lpstr>
      <vt:lpstr>幻灯片 10</vt:lpstr>
      <vt:lpstr>1153:神奇的幻方</vt:lpstr>
      <vt:lpstr>幻灯片 12</vt:lpstr>
      <vt:lpstr>1159:铺地毯</vt:lpstr>
      <vt:lpstr>幻灯片 14</vt:lpstr>
      <vt:lpstr>1081:神奇的fans</vt:lpstr>
      <vt:lpstr>幻灯片 16</vt:lpstr>
      <vt:lpstr>幻灯片 17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287</cp:revision>
  <dcterms:created xsi:type="dcterms:W3CDTF">2018-03-09T02:04:30Z</dcterms:created>
  <dcterms:modified xsi:type="dcterms:W3CDTF">2018-08-02T14:40:23Z</dcterms:modified>
</cp:coreProperties>
</file>