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72" r:id="rId11"/>
    <p:sldId id="265" r:id="rId12"/>
    <p:sldId id="273" r:id="rId13"/>
    <p:sldId id="266" r:id="rId14"/>
    <p:sldId id="279" r:id="rId15"/>
    <p:sldId id="267" r:id="rId16"/>
    <p:sldId id="280" r:id="rId17"/>
    <p:sldId id="268" r:id="rId18"/>
    <p:sldId id="281" r:id="rId19"/>
    <p:sldId id="269" r:id="rId20"/>
    <p:sldId id="282" r:id="rId21"/>
    <p:sldId id="270" r:id="rId22"/>
    <p:sldId id="283" r:id="rId23"/>
    <p:sldId id="28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C8376-8EF2-4C67-BE88-AB2ECAF6AFEE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091C8-BB02-4F83-9072-A5A57A190D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91C8-BB02-4F83-9072-A5A57A190D3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77A897-A124-4B17-9F7F-CFCE4CD67EF5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800" dirty="0" smtClean="0"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讲  字符数组</a:t>
            </a:r>
            <a:r>
              <a:rPr lang="en-US" altLang="zh-CN" sz="48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58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260648"/>
            <a:ext cx="7498080" cy="6408712"/>
          </a:xfrm>
        </p:spPr>
        <p:txBody>
          <a:bodyPr>
            <a:normAutofit fontScale="400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//1085: </a:t>
            </a:r>
            <a:r>
              <a:rPr lang="zh-CN" altLang="en-US" dirty="0">
                <a:latin typeface="+mn-ea"/>
              </a:rPr>
              <a:t>选票统计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cstdio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cstring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char a[110];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num</a:t>
            </a:r>
            <a:r>
              <a:rPr lang="en-US" altLang="zh-CN" dirty="0">
                <a:latin typeface="+mn-ea"/>
              </a:rPr>
              <a:t>[100]={0};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len,p,n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&gt;&gt;a;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=</a:t>
            </a:r>
            <a:r>
              <a:rPr lang="en-US" altLang="zh-CN" dirty="0" err="1">
                <a:latin typeface="+mn-ea"/>
              </a:rPr>
              <a:t>strlen</a:t>
            </a:r>
            <a:r>
              <a:rPr lang="en-US" altLang="zh-CN" dirty="0">
                <a:latin typeface="+mn-ea"/>
              </a:rPr>
              <a:t>(a);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i=0;i&lt;</a:t>
            </a:r>
            <a:r>
              <a:rPr lang="en-US" altLang="zh-CN" dirty="0" err="1">
                <a:latin typeface="+mn-ea"/>
              </a:rPr>
              <a:t>len;i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if (a[i]&gt;='a'&amp;&amp;a[i]&lt;='z')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    a[i]=a[i]-32;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i=0;i&lt;</a:t>
            </a:r>
            <a:r>
              <a:rPr lang="en-US" altLang="zh-CN" dirty="0" err="1">
                <a:latin typeface="+mn-ea"/>
              </a:rPr>
              <a:t>len;i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  if(a[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]&gt;=65&amp;&amp;a[i]&lt;=90) </a:t>
            </a:r>
            <a:r>
              <a:rPr lang="en-US" altLang="zh-CN" dirty="0" smtClean="0">
                <a:latin typeface="+mn-ea"/>
              </a:rPr>
              <a:t>  if (a[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]&gt;='A'&amp;&amp;</a:t>
            </a:r>
            <a:r>
              <a:rPr lang="en-US" altLang="zh-CN" dirty="0" smtClean="0">
                <a:latin typeface="+mn-ea"/>
              </a:rPr>
              <a:t>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]&lt;='Z')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</a:t>
            </a:r>
            <a:r>
              <a:rPr lang="en-US" altLang="zh-CN" dirty="0" smtClean="0">
                <a:latin typeface="+mn-ea"/>
              </a:rPr>
              <a:t>	   </a:t>
            </a: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</a:t>
            </a:r>
            <a:r>
              <a:rPr lang="en-US" altLang="zh-CN" dirty="0" smtClean="0">
                <a:latin typeface="+mn-ea"/>
              </a:rPr>
              <a:t>	     	 </a:t>
            </a:r>
            <a:r>
              <a:rPr lang="en-US" altLang="zh-CN" dirty="0">
                <a:latin typeface="+mn-ea"/>
              </a:rPr>
              <a:t>p=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(a[i]);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</a:t>
            </a:r>
            <a:r>
              <a:rPr lang="en-US" altLang="zh-CN" dirty="0" smtClean="0">
                <a:latin typeface="+mn-ea"/>
              </a:rPr>
              <a:t>		 </a:t>
            </a:r>
            <a:r>
              <a:rPr lang="en-US" altLang="zh-CN" dirty="0">
                <a:latin typeface="+mn-ea"/>
              </a:rPr>
              <a:t>num[p]++;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</a:t>
            </a:r>
            <a:r>
              <a:rPr lang="en-US" altLang="zh-CN" dirty="0" smtClean="0">
                <a:latin typeface="+mn-ea"/>
              </a:rPr>
              <a:t>	   </a:t>
            </a:r>
            <a:r>
              <a:rPr lang="en-US" altLang="zh-CN" dirty="0">
                <a:latin typeface="+mn-ea"/>
              </a:rPr>
              <a:t>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smtClean="0">
                <a:latin typeface="+mn-ea"/>
              </a:rPr>
              <a:t>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i=65;i&lt;=90;i++)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smtClean="0">
                <a:latin typeface="+mn-ea"/>
              </a:rPr>
              <a:t>   if(num[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]&gt;0)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</a:t>
            </a:r>
            <a:r>
              <a:rPr lang="en-US" altLang="zh-CN" dirty="0" smtClean="0">
                <a:latin typeface="+mn-ea"/>
              </a:rPr>
              <a:t>   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&lt;&lt;num[i]&lt;&lt;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85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1086: </a:t>
            </a:r>
            <a:r>
              <a:rPr lang="zh-CN" altLang="en-US" dirty="0">
                <a:latin typeface="+mn-ea"/>
                <a:ea typeface="+mn-ea"/>
              </a:rPr>
              <a:t>电报</a:t>
            </a:r>
            <a:r>
              <a:rPr lang="zh-CN" altLang="en-US" dirty="0" smtClean="0">
                <a:latin typeface="+mn-ea"/>
                <a:ea typeface="+mn-ea"/>
              </a:rPr>
              <a:t>文字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输入</a:t>
            </a:r>
            <a:r>
              <a:rPr lang="zh-CN" altLang="en-US" dirty="0">
                <a:latin typeface="+mn-ea"/>
              </a:rPr>
              <a:t>一行电报文字，将字母变成其下一字母（如’</a:t>
            </a:r>
            <a:r>
              <a:rPr lang="en-US" altLang="zh-CN" dirty="0">
                <a:latin typeface="+mn-ea"/>
              </a:rPr>
              <a:t>a’</a:t>
            </a:r>
            <a:r>
              <a:rPr lang="zh-CN" altLang="en-US" dirty="0">
                <a:latin typeface="+mn-ea"/>
              </a:rPr>
              <a:t>变成’</a:t>
            </a:r>
            <a:r>
              <a:rPr lang="en-US" altLang="zh-CN" dirty="0">
                <a:latin typeface="+mn-ea"/>
              </a:rPr>
              <a:t>b’……’z’</a:t>
            </a:r>
            <a:r>
              <a:rPr lang="zh-CN" altLang="en-US" dirty="0">
                <a:latin typeface="+mn-ea"/>
              </a:rPr>
              <a:t>变成’ａ’其它字符不变）。 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电报</a:t>
            </a:r>
            <a:r>
              <a:rPr lang="zh-CN" altLang="en-US" dirty="0">
                <a:latin typeface="+mn-ea"/>
              </a:rPr>
              <a:t>长度</a:t>
            </a:r>
            <a:r>
              <a:rPr lang="en-US" altLang="zh-CN" dirty="0">
                <a:latin typeface="+mn-ea"/>
              </a:rPr>
              <a:t>&lt;=1000 </a:t>
            </a:r>
          </a:p>
          <a:p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一行</a:t>
            </a:r>
            <a:r>
              <a:rPr lang="zh-CN" altLang="en-US" dirty="0">
                <a:latin typeface="+mn-ea"/>
              </a:rPr>
              <a:t>字符 </a:t>
            </a:r>
          </a:p>
          <a:p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加密</a:t>
            </a:r>
            <a:r>
              <a:rPr lang="zh-CN" altLang="en-US" dirty="0">
                <a:latin typeface="+mn-ea"/>
              </a:rPr>
              <a:t>处理后的字符 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a b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b </a:t>
            </a:r>
            <a:r>
              <a:rPr lang="en-US" altLang="zh-CN" dirty="0" smtClean="0">
                <a:latin typeface="+mn-ea"/>
              </a:rPr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33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88640"/>
            <a:ext cx="7498080" cy="648072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//1086: </a:t>
            </a:r>
            <a:r>
              <a:rPr lang="zh-CN" altLang="en-US" dirty="0">
                <a:latin typeface="+mn-ea"/>
              </a:rPr>
              <a:t>电报文字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cstdio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cstring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char s[1010];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gets(s);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=</a:t>
            </a:r>
            <a:r>
              <a:rPr lang="en-US" altLang="zh-CN" dirty="0" err="1">
                <a:latin typeface="+mn-ea"/>
              </a:rPr>
              <a:t>strlen</a:t>
            </a:r>
            <a:r>
              <a:rPr lang="en-US" altLang="zh-CN" dirty="0">
                <a:latin typeface="+mn-ea"/>
              </a:rPr>
              <a:t>(s);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i=0;i&lt;</a:t>
            </a:r>
            <a:r>
              <a:rPr lang="en-US" altLang="zh-CN" dirty="0" err="1">
                <a:latin typeface="+mn-ea"/>
              </a:rPr>
              <a:t>len;i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if (s[i]&gt;='a'&amp;&amp;s[i]&lt;'z')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s[i]=s[i]+1;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else if(s[i]=='z')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        s[i]='a';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puts(s);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115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1087: </a:t>
            </a:r>
            <a:r>
              <a:rPr lang="zh-CN" altLang="en-US" dirty="0">
                <a:latin typeface="+mn-ea"/>
                <a:ea typeface="+mn-ea"/>
              </a:rPr>
              <a:t>字符串正反</a:t>
            </a:r>
            <a:r>
              <a:rPr lang="zh-CN" altLang="en-US" dirty="0" smtClean="0">
                <a:latin typeface="+mn-ea"/>
                <a:ea typeface="+mn-ea"/>
              </a:rPr>
              <a:t>连接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所</a:t>
            </a:r>
            <a:r>
              <a:rPr lang="zh-CN" altLang="en-US" dirty="0">
                <a:latin typeface="+mn-ea"/>
              </a:rPr>
              <a:t>给字符串正序和反序连接，形成新串并输出 </a:t>
            </a:r>
          </a:p>
          <a:p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任意</a:t>
            </a:r>
            <a:r>
              <a:rPr lang="zh-CN" altLang="en-US" dirty="0">
                <a:latin typeface="+mn-ea"/>
              </a:rPr>
              <a:t>字符串（长度</a:t>
            </a:r>
            <a:r>
              <a:rPr lang="en-US" altLang="zh-CN" dirty="0">
                <a:latin typeface="+mn-ea"/>
              </a:rPr>
              <a:t>&lt;=50</a:t>
            </a:r>
            <a:r>
              <a:rPr lang="zh-CN" altLang="en-US" dirty="0">
                <a:latin typeface="+mn-ea"/>
              </a:rPr>
              <a:t>） </a:t>
            </a:r>
          </a:p>
          <a:p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字符串</a:t>
            </a:r>
            <a:r>
              <a:rPr lang="zh-CN" altLang="en-US" dirty="0">
                <a:latin typeface="+mn-ea"/>
              </a:rPr>
              <a:t>正序和反序连接所成的新字符串 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123abc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例输出</a:t>
            </a: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123abccba321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292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88640"/>
            <a:ext cx="7498080" cy="648072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//1087: 【</a:t>
            </a:r>
            <a:r>
              <a:rPr lang="zh-CN" altLang="en-US" dirty="0">
                <a:latin typeface="+mn-ea"/>
              </a:rPr>
              <a:t>字符串</a:t>
            </a:r>
            <a:r>
              <a:rPr lang="en-US" altLang="zh-CN" dirty="0">
                <a:latin typeface="+mn-ea"/>
              </a:rPr>
              <a:t>】</a:t>
            </a:r>
            <a:r>
              <a:rPr lang="zh-CN" altLang="en-US" dirty="0">
                <a:latin typeface="+mn-ea"/>
              </a:rPr>
              <a:t>字符串正反连接</a:t>
            </a: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cstdio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cstring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char s[100];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len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gets(s);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len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strlen</a:t>
            </a:r>
            <a:r>
              <a:rPr lang="en-US" altLang="zh-CN" dirty="0" smtClean="0">
                <a:latin typeface="+mn-ea"/>
              </a:rPr>
              <a:t>(s);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printf</a:t>
            </a:r>
            <a:r>
              <a:rPr lang="en-US" altLang="zh-CN" dirty="0" smtClean="0">
                <a:latin typeface="+mn-ea"/>
              </a:rPr>
              <a:t>("%</a:t>
            </a:r>
            <a:r>
              <a:rPr lang="en-US" altLang="zh-CN" dirty="0" err="1" smtClean="0">
                <a:latin typeface="+mn-ea"/>
              </a:rPr>
              <a:t>s",s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=len-1;i&gt;=0;i--)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	</a:t>
            </a:r>
            <a:r>
              <a:rPr lang="en-US" altLang="zh-CN" dirty="0" err="1" smtClean="0">
                <a:latin typeface="+mn-ea"/>
              </a:rPr>
              <a:t>printf</a:t>
            </a:r>
            <a:r>
              <a:rPr lang="en-US" altLang="zh-CN" dirty="0" smtClean="0">
                <a:latin typeface="+mn-ea"/>
              </a:rPr>
              <a:t>("%</a:t>
            </a:r>
            <a:r>
              <a:rPr lang="en-US" altLang="zh-CN" dirty="0" err="1" smtClean="0">
                <a:latin typeface="+mn-ea"/>
              </a:rPr>
              <a:t>c",s</a:t>
            </a:r>
            <a:r>
              <a:rPr lang="en-US" altLang="zh-CN" dirty="0" smtClean="0">
                <a:latin typeface="+mn-ea"/>
              </a:rPr>
              <a:t>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]); 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return 0;  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0219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1088: </a:t>
            </a:r>
            <a:r>
              <a:rPr lang="zh-CN" altLang="en-US" dirty="0">
                <a:latin typeface="+mn-ea"/>
                <a:ea typeface="+mn-ea"/>
              </a:rPr>
              <a:t>字符</a:t>
            </a:r>
            <a:r>
              <a:rPr lang="zh-CN" altLang="en-US" dirty="0" smtClean="0">
                <a:latin typeface="+mn-ea"/>
                <a:ea typeface="+mn-ea"/>
              </a:rPr>
              <a:t>统计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输入</a:t>
            </a:r>
            <a:r>
              <a:rPr lang="zh-CN" altLang="en-US" dirty="0">
                <a:latin typeface="+mn-ea"/>
              </a:rPr>
              <a:t>一行字符，分别统计出其中英文字母、数字、空格、和其他字符的个数。字符串长度</a:t>
            </a:r>
            <a:r>
              <a:rPr lang="en-US" altLang="zh-CN" dirty="0">
                <a:latin typeface="+mn-ea"/>
              </a:rPr>
              <a:t>&lt;=1000 </a:t>
            </a:r>
          </a:p>
          <a:p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一行</a:t>
            </a:r>
            <a:r>
              <a:rPr lang="zh-CN" altLang="en-US" dirty="0">
                <a:latin typeface="+mn-ea"/>
              </a:rPr>
              <a:t>字符 </a:t>
            </a:r>
          </a:p>
          <a:p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统计</a:t>
            </a:r>
            <a:r>
              <a:rPr lang="zh-CN" altLang="en-US" dirty="0">
                <a:latin typeface="+mn-ea"/>
              </a:rPr>
              <a:t>值，英文字母、数字、空格、和其他 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aklsjflj123 sadf918u324 asdf91u32oasdf/.';123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23 16 2 </a:t>
            </a:r>
            <a:r>
              <a:rPr lang="en-US" altLang="zh-CN" dirty="0" smtClean="0">
                <a:latin typeface="+mn-ea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449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88640"/>
            <a:ext cx="7498080" cy="6336704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//</a:t>
            </a:r>
            <a:r>
              <a:rPr lang="en-US" altLang="zh-CN" dirty="0">
                <a:latin typeface="+mn-ea"/>
              </a:rPr>
              <a:t>1088: </a:t>
            </a:r>
            <a:r>
              <a:rPr lang="zh-CN" altLang="en-US" dirty="0">
                <a:latin typeface="+mn-ea"/>
              </a:rPr>
              <a:t>字符统计</a:t>
            </a: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</a:t>
            </a:r>
            <a:r>
              <a:rPr lang="en-US" altLang="zh-CN" dirty="0">
                <a:latin typeface="+mn-ea"/>
              </a:rPr>
              <a:t>include&lt;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cstdio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cstring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char s[1010];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len,a</a:t>
            </a:r>
            <a:r>
              <a:rPr lang="en-US" altLang="zh-CN" dirty="0">
                <a:latin typeface="+mn-ea"/>
              </a:rPr>
              <a:t>=0,b=0,c=0,d=0;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gets(s);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=</a:t>
            </a:r>
            <a:r>
              <a:rPr lang="en-US" altLang="zh-CN" dirty="0" err="1">
                <a:latin typeface="+mn-ea"/>
              </a:rPr>
              <a:t>strlen</a:t>
            </a:r>
            <a:r>
              <a:rPr lang="en-US" altLang="zh-CN" dirty="0">
                <a:latin typeface="+mn-ea"/>
              </a:rPr>
              <a:t>(s);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i=0;i&lt;</a:t>
            </a:r>
            <a:r>
              <a:rPr lang="en-US" altLang="zh-CN" dirty="0" err="1">
                <a:latin typeface="+mn-ea"/>
              </a:rPr>
              <a:t>len;i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if(s[i]&gt;='a'&amp;&amp;s[i]&lt;='z'||s[i]&gt;='A'&amp;&amp;s[i]&lt;='Z')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a++;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else  if(s[i]&gt;='0'&amp;&amp;s[i]&lt;='9')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     b++;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else  if(s[i]==' ')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     </a:t>
            </a:r>
            <a:r>
              <a:rPr lang="en-US" altLang="zh-CN" dirty="0" err="1">
                <a:latin typeface="+mn-ea"/>
              </a:rPr>
              <a:t>c++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else  d++;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&lt;&lt;a&lt;&lt;" "&lt;&lt;b&lt;&lt;" "&lt;&lt;c&lt;&lt;" "&lt;&lt;d; 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   </a:t>
            </a: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247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1089: </a:t>
            </a:r>
            <a:r>
              <a:rPr lang="zh-CN" altLang="en-US" dirty="0">
                <a:latin typeface="+mn-ea"/>
                <a:ea typeface="+mn-ea"/>
              </a:rPr>
              <a:t>数字</a:t>
            </a:r>
            <a:r>
              <a:rPr lang="en-US" altLang="zh-CN" dirty="0">
                <a:latin typeface="+mn-ea"/>
                <a:ea typeface="+mn-ea"/>
              </a:rPr>
              <a:t>OR</a:t>
            </a:r>
            <a:r>
              <a:rPr lang="zh-CN" altLang="en-US" dirty="0">
                <a:latin typeface="+mn-ea"/>
                <a:ea typeface="+mn-ea"/>
              </a:rPr>
              <a:t>字符</a:t>
            </a:r>
            <a:r>
              <a:rPr lang="zh-CN" altLang="en-US" dirty="0" smtClean="0">
                <a:latin typeface="+mn-ea"/>
                <a:ea typeface="+mn-ea"/>
              </a:rPr>
              <a:t>？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给</a:t>
            </a:r>
            <a:r>
              <a:rPr lang="zh-CN" altLang="en-US" dirty="0">
                <a:latin typeface="+mn-ea"/>
              </a:rPr>
              <a:t>出一个不多于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位</a:t>
            </a:r>
            <a:r>
              <a:rPr lang="en-US" altLang="zh-CN" dirty="0">
                <a:latin typeface="+mn-ea"/>
              </a:rPr>
              <a:t>(n&lt;=1000)</a:t>
            </a:r>
            <a:r>
              <a:rPr lang="zh-CN" altLang="en-US" dirty="0">
                <a:latin typeface="+mn-ea"/>
              </a:rPr>
              <a:t>的整数，要求 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、求出它是几位数 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、分别输出每一位数字 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、按逆序输出各位数字，例如原数为</a:t>
            </a:r>
            <a:r>
              <a:rPr lang="en-US" altLang="zh-CN" dirty="0">
                <a:latin typeface="+mn-ea"/>
              </a:rPr>
              <a:t>321,</a:t>
            </a:r>
            <a:r>
              <a:rPr lang="zh-CN" altLang="en-US" dirty="0">
                <a:latin typeface="+mn-ea"/>
              </a:rPr>
              <a:t>应输出</a:t>
            </a:r>
            <a:r>
              <a:rPr lang="en-US" altLang="zh-CN" dirty="0">
                <a:latin typeface="+mn-ea"/>
              </a:rPr>
              <a:t>123</a:t>
            </a:r>
          </a:p>
          <a:p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一行</a:t>
            </a:r>
            <a:r>
              <a:rPr lang="zh-CN" altLang="en-US" dirty="0">
                <a:latin typeface="+mn-ea"/>
              </a:rPr>
              <a:t>一个整数</a:t>
            </a:r>
          </a:p>
          <a:p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三</a:t>
            </a:r>
            <a:r>
              <a:rPr lang="zh-CN" altLang="en-US" dirty="0">
                <a:latin typeface="+mn-ea"/>
              </a:rPr>
              <a:t>行第一行 位数第二行 用空格分开的每个数字，注意最后一个数字后没有空格第三行 按逆序输出这个数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12345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5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1 2 3 4 5</a:t>
            </a: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54321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974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88640"/>
            <a:ext cx="7498080" cy="648072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//</a:t>
            </a:r>
            <a:r>
              <a:rPr lang="en-US" altLang="zh-CN" dirty="0">
                <a:latin typeface="+mn-ea"/>
              </a:rPr>
              <a:t>1089: </a:t>
            </a:r>
            <a:r>
              <a:rPr lang="zh-CN" altLang="en-US" dirty="0">
                <a:latin typeface="+mn-ea"/>
              </a:rPr>
              <a:t>数字</a:t>
            </a:r>
            <a:r>
              <a:rPr lang="en-US" altLang="zh-CN" dirty="0">
                <a:latin typeface="+mn-ea"/>
              </a:rPr>
              <a:t>OR</a:t>
            </a:r>
            <a:r>
              <a:rPr lang="zh-CN" altLang="en-US" dirty="0">
                <a:latin typeface="+mn-ea"/>
              </a:rPr>
              <a:t>字符？</a:t>
            </a: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cstring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char a[10];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&gt;&gt;a;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=</a:t>
            </a:r>
            <a:r>
              <a:rPr lang="en-US" altLang="zh-CN" dirty="0" err="1">
                <a:latin typeface="+mn-ea"/>
              </a:rPr>
              <a:t>strlen</a:t>
            </a:r>
            <a:r>
              <a:rPr lang="en-US" altLang="zh-CN" dirty="0">
                <a:latin typeface="+mn-ea"/>
              </a:rPr>
              <a:t>(a);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&lt;&lt;a[0];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</a:t>
            </a:r>
            <a:r>
              <a:rPr lang="en-US" altLang="zh-CN" dirty="0" err="1">
                <a:latin typeface="+mn-ea"/>
              </a:rPr>
              <a:t>len;i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&lt;&lt;" "&lt;&lt;a[i];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i=len-1;i&gt;=0;i--)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&lt;&lt;a[i];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  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247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1090: </a:t>
            </a:r>
            <a:r>
              <a:rPr lang="zh-CN" altLang="en-US" dirty="0">
                <a:latin typeface="+mn-ea"/>
                <a:ea typeface="+mn-ea"/>
              </a:rPr>
              <a:t>保留</a:t>
            </a:r>
            <a:r>
              <a:rPr lang="zh-CN" altLang="en-US" dirty="0" smtClean="0">
                <a:latin typeface="+mn-ea"/>
                <a:ea typeface="+mn-ea"/>
              </a:rPr>
              <a:t>字母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编</a:t>
            </a:r>
            <a:r>
              <a:rPr lang="zh-CN" altLang="en-US" dirty="0">
                <a:latin typeface="+mn-ea"/>
              </a:rPr>
              <a:t>一个程序，输入一个字符串，将组成字符串的所有非英文字母的字符删除后输出。英文大小写都可以。 </a:t>
            </a:r>
          </a:p>
          <a:p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一</a:t>
            </a:r>
            <a:r>
              <a:rPr lang="zh-CN" altLang="en-US" dirty="0">
                <a:latin typeface="+mn-ea"/>
              </a:rPr>
              <a:t>个字符串，长度不超过</a:t>
            </a:r>
            <a:r>
              <a:rPr lang="en-US" altLang="zh-CN" dirty="0">
                <a:latin typeface="+mn-ea"/>
              </a:rPr>
              <a:t>80</a:t>
            </a:r>
            <a:r>
              <a:rPr lang="zh-CN" altLang="en-US" dirty="0">
                <a:latin typeface="+mn-ea"/>
              </a:rPr>
              <a:t>个字符 </a:t>
            </a:r>
          </a:p>
          <a:p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删</a:t>
            </a:r>
            <a:r>
              <a:rPr lang="zh-CN" altLang="en-US" dirty="0">
                <a:latin typeface="+mn-ea"/>
              </a:rPr>
              <a:t>掉非英文字母后的字符串。 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abc123+xyz.5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例输出</a:t>
            </a:r>
          </a:p>
          <a:p>
            <a:pPr marL="356616" lvl="1" indent="0">
              <a:buNone/>
            </a:pPr>
            <a:r>
              <a:rPr lang="en-US" altLang="zh-CN" dirty="0" err="1" smtClean="0">
                <a:latin typeface="+mn-ea"/>
              </a:rPr>
              <a:t>abcxyz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917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781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如果一个数组中的每一个元素都是一个字符，这样的数组称为“字符数组”。有时把一维数组称为“字符串”。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定义：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2600" dirty="0" smtClean="0">
                <a:latin typeface="+mn-ea"/>
              </a:rPr>
              <a:t>char a[10]={’</a:t>
            </a:r>
            <a:r>
              <a:rPr lang="en-US" altLang="zh-CN" sz="2600" dirty="0" err="1" smtClean="0">
                <a:latin typeface="+mn-ea"/>
              </a:rPr>
              <a:t>h’,’e’,’l’,’l’,’o</a:t>
            </a:r>
            <a:r>
              <a:rPr lang="en-US" altLang="zh-CN" sz="2600" dirty="0" smtClean="0">
                <a:latin typeface="+mn-ea"/>
              </a:rPr>
              <a:t>’};</a:t>
            </a:r>
          </a:p>
          <a:p>
            <a:r>
              <a:rPr lang="zh-CN" altLang="en-US" dirty="0" smtClean="0">
                <a:latin typeface="+mn-ea"/>
              </a:rPr>
              <a:t>存储方式：字符串的末尾会有一个空字符</a:t>
            </a:r>
            <a:r>
              <a:rPr lang="en-US" altLang="zh-CN" dirty="0" smtClean="0">
                <a:latin typeface="+mn-ea"/>
              </a:rPr>
              <a:t>’\0’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4323292"/>
              </p:ext>
            </p:extLst>
          </p:nvPr>
        </p:nvGraphicFramePr>
        <p:xfrm>
          <a:off x="2051720" y="5301208"/>
          <a:ext cx="60960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32048"/>
                <a:gridCol w="432048"/>
                <a:gridCol w="504056"/>
                <a:gridCol w="576064"/>
                <a:gridCol w="576064"/>
                <a:gridCol w="576064"/>
                <a:gridCol w="432048"/>
                <a:gridCol w="504056"/>
                <a:gridCol w="432048"/>
                <a:gridCol w="4073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数组下标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8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9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元素值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h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o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\0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807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88640"/>
            <a:ext cx="7498080" cy="6552728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//</a:t>
            </a:r>
            <a:r>
              <a:rPr lang="en-US" altLang="zh-CN" dirty="0">
                <a:latin typeface="+mn-ea"/>
              </a:rPr>
              <a:t>1090: </a:t>
            </a:r>
            <a:r>
              <a:rPr lang="zh-CN" altLang="en-US" dirty="0">
                <a:latin typeface="+mn-ea"/>
              </a:rPr>
              <a:t>保留字母</a:t>
            </a: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</a:t>
            </a:r>
            <a:r>
              <a:rPr lang="en-US" altLang="zh-CN" dirty="0">
                <a:latin typeface="+mn-ea"/>
              </a:rPr>
              <a:t>include&lt;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cstring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cstdio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char a[100],b[100];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len,i,j</a:t>
            </a:r>
            <a:r>
              <a:rPr lang="en-US" altLang="zh-CN" dirty="0">
                <a:latin typeface="+mn-ea"/>
              </a:rPr>
              <a:t>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gets(a);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=</a:t>
            </a:r>
            <a:r>
              <a:rPr lang="en-US" altLang="zh-CN" dirty="0" err="1">
                <a:latin typeface="+mn-ea"/>
              </a:rPr>
              <a:t>strlen</a:t>
            </a:r>
            <a:r>
              <a:rPr lang="en-US" altLang="zh-CN" dirty="0">
                <a:latin typeface="+mn-ea"/>
              </a:rPr>
              <a:t>(a);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 (i=0;i&lt;</a:t>
            </a:r>
            <a:r>
              <a:rPr lang="en-US" altLang="zh-CN" dirty="0" err="1">
                <a:latin typeface="+mn-ea"/>
              </a:rPr>
              <a:t>len;i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if(a[i]&gt;='a'&amp;&amp;a[i]&lt;='z'||a[i]&gt;='A'&amp;&amp;a[i]&lt;='Z')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b[j++]=a[i];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puts(b);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2470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1091: </a:t>
            </a:r>
            <a:r>
              <a:rPr lang="zh-CN" altLang="en-US" dirty="0" smtClean="0">
                <a:latin typeface="+mn-ea"/>
                <a:ea typeface="+mn-ea"/>
              </a:rPr>
              <a:t>密码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47800"/>
            <a:ext cx="8028384" cy="5077544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网上</a:t>
            </a:r>
            <a:r>
              <a:rPr lang="zh-CN" altLang="en-US" dirty="0">
                <a:latin typeface="+mn-ea"/>
              </a:rPr>
              <a:t>流传一句话</a:t>
            </a:r>
            <a:r>
              <a:rPr lang="en-US" altLang="zh-CN" dirty="0">
                <a:latin typeface="+mn-ea"/>
              </a:rPr>
              <a:t>:"</a:t>
            </a:r>
            <a:r>
              <a:rPr lang="zh-CN" altLang="en-US" dirty="0">
                <a:latin typeface="+mn-ea"/>
              </a:rPr>
              <a:t>常在网上飘啊，哪能不挨刀啊～</a:t>
            </a:r>
            <a:r>
              <a:rPr lang="en-US" altLang="zh-CN" dirty="0">
                <a:latin typeface="+mn-ea"/>
              </a:rPr>
              <a:t>"</a:t>
            </a:r>
            <a:r>
              <a:rPr lang="zh-CN" altLang="en-US" dirty="0">
                <a:latin typeface="+mn-ea"/>
              </a:rPr>
              <a:t>。其实要想能安安心心地上网其实也不难，学点安全知识就可以</a:t>
            </a:r>
            <a:r>
              <a:rPr lang="zh-CN" altLang="en-US" dirty="0" smtClean="0">
                <a:latin typeface="+mn-ea"/>
              </a:rPr>
              <a:t>。 </a:t>
            </a:r>
            <a:r>
              <a:rPr lang="zh-CN" altLang="en-US" dirty="0">
                <a:latin typeface="+mn-ea"/>
              </a:rPr>
              <a:t>首先，我们就要设置一个安全的密码。那什么样的密码才叫安全的呢？一般来说一个比较安全的密码至少应该满足下面两个条件： 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(1).</a:t>
            </a:r>
            <a:r>
              <a:rPr lang="zh-CN" altLang="en-US" dirty="0">
                <a:latin typeface="+mn-ea"/>
              </a:rPr>
              <a:t>密码长度大于等于</a:t>
            </a:r>
            <a:r>
              <a:rPr lang="en-US" altLang="zh-CN" dirty="0">
                <a:latin typeface="+mn-ea"/>
              </a:rPr>
              <a:t>8</a:t>
            </a:r>
            <a:r>
              <a:rPr lang="zh-CN" altLang="en-US" dirty="0">
                <a:latin typeface="+mn-ea"/>
              </a:rPr>
              <a:t>，且不要超过</a:t>
            </a:r>
            <a:r>
              <a:rPr lang="en-US" altLang="zh-CN" dirty="0">
                <a:latin typeface="+mn-ea"/>
              </a:rPr>
              <a:t>16</a:t>
            </a:r>
            <a:r>
              <a:rPr lang="zh-CN" altLang="en-US" dirty="0">
                <a:latin typeface="+mn-ea"/>
              </a:rPr>
              <a:t>。 </a:t>
            </a:r>
            <a:r>
              <a:rPr lang="en-US" altLang="zh-CN" dirty="0" smtClean="0">
                <a:latin typeface="+mn-ea"/>
              </a:rPr>
              <a:t>(2</a:t>
            </a:r>
            <a:r>
              <a:rPr lang="en-US" altLang="zh-CN" dirty="0">
                <a:latin typeface="+mn-ea"/>
              </a:rPr>
              <a:t>).</a:t>
            </a:r>
            <a:r>
              <a:rPr lang="zh-CN" altLang="en-US" dirty="0">
                <a:latin typeface="+mn-ea"/>
              </a:rPr>
              <a:t>密码中的字符应该来自下面“字符类别”中四组中的至少三组。 </a:t>
            </a:r>
            <a:r>
              <a:rPr lang="zh-CN" altLang="en-US" dirty="0" smtClean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这四个字符类别分别为： 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大写字母：</a:t>
            </a:r>
            <a:r>
              <a:rPr lang="en-US" altLang="zh-CN" dirty="0">
                <a:latin typeface="+mn-ea"/>
              </a:rPr>
              <a:t>A,B,C...Z; 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小写字母：</a:t>
            </a:r>
            <a:r>
              <a:rPr lang="en-US" altLang="zh-CN" dirty="0" err="1">
                <a:latin typeface="+mn-ea"/>
              </a:rPr>
              <a:t>a,b,c</a:t>
            </a:r>
            <a:r>
              <a:rPr lang="en-US" altLang="zh-CN" dirty="0">
                <a:latin typeface="+mn-ea"/>
              </a:rPr>
              <a:t>...z; 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数字：</a:t>
            </a:r>
            <a:r>
              <a:rPr lang="en-US" altLang="zh-CN" dirty="0">
                <a:latin typeface="+mn-ea"/>
              </a:rPr>
              <a:t>0,1,2...9; 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特殊符号：</a:t>
            </a:r>
            <a:r>
              <a:rPr lang="en-US" altLang="zh-CN" dirty="0">
                <a:latin typeface="+mn-ea"/>
              </a:rPr>
              <a:t>~,!,@,#,$,%,^; 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给你一个密码，你的任务就是判断它是不是一个安全的密码。  </a:t>
            </a:r>
          </a:p>
          <a:p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输入数据</a:t>
            </a:r>
            <a:r>
              <a:rPr lang="zh-CN" altLang="en-US" dirty="0">
                <a:latin typeface="+mn-ea"/>
              </a:rPr>
              <a:t>第一行包含一个数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，接下有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行，每行一个密码（长度最大可能为</a:t>
            </a:r>
            <a:r>
              <a:rPr lang="en-US" altLang="zh-CN" dirty="0">
                <a:latin typeface="+mn-ea"/>
              </a:rPr>
              <a:t>50</a:t>
            </a:r>
            <a:r>
              <a:rPr lang="zh-CN" altLang="en-US" dirty="0">
                <a:latin typeface="+mn-ea"/>
              </a:rPr>
              <a:t>），密码仅包括上面的四类字符。 </a:t>
            </a:r>
          </a:p>
          <a:p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对于</a:t>
            </a:r>
            <a:r>
              <a:rPr lang="zh-CN" altLang="en-US" dirty="0">
                <a:latin typeface="+mn-ea"/>
              </a:rPr>
              <a:t>每个测试实例，判断这个密码是不是一个安全的密码，是的话输出</a:t>
            </a:r>
            <a:r>
              <a:rPr lang="en-US" altLang="zh-CN" dirty="0">
                <a:latin typeface="+mn-ea"/>
              </a:rPr>
              <a:t>YES</a:t>
            </a:r>
            <a:r>
              <a:rPr lang="zh-CN" altLang="en-US" dirty="0">
                <a:latin typeface="+mn-ea"/>
              </a:rPr>
              <a:t>，否则输出</a:t>
            </a:r>
            <a:r>
              <a:rPr lang="en-US" altLang="zh-CN" dirty="0">
                <a:latin typeface="+mn-ea"/>
              </a:rPr>
              <a:t>NO</a:t>
            </a:r>
            <a:r>
              <a:rPr lang="zh-CN" altLang="en-US" dirty="0">
                <a:latin typeface="+mn-ea"/>
              </a:rPr>
              <a:t>。 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3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a1b2c3d4</a:t>
            </a:r>
          </a:p>
          <a:p>
            <a:pPr marL="356616" lvl="1" indent="0">
              <a:buNone/>
            </a:pPr>
            <a:r>
              <a:rPr lang="en-US" altLang="zh-CN" dirty="0" err="1">
                <a:latin typeface="+mn-ea"/>
              </a:rPr>
              <a:t>Linle@ACM</a:t>
            </a:r>
            <a:endParaRPr lang="en-US" altLang="zh-CN" dirty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^~^@^@!%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NO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YES</a:t>
            </a: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41044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600" y="260648"/>
            <a:ext cx="3312368" cy="6408712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//1091: 【</a:t>
            </a:r>
            <a:r>
              <a:rPr lang="zh-CN" altLang="en-US" dirty="0">
                <a:latin typeface="+mn-ea"/>
              </a:rPr>
              <a:t>字符串</a:t>
            </a:r>
            <a:r>
              <a:rPr lang="en-US" altLang="zh-CN" dirty="0">
                <a:latin typeface="+mn-ea"/>
              </a:rPr>
              <a:t>】</a:t>
            </a:r>
            <a:r>
              <a:rPr lang="zh-CN" altLang="en-US" dirty="0">
                <a:latin typeface="+mn-ea"/>
              </a:rPr>
              <a:t>密码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cstring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char a[60];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n,l,b,c,d,e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</a:t>
            </a:r>
            <a:r>
              <a:rPr lang="en-US" altLang="zh-CN" dirty="0" err="1">
                <a:latin typeface="+mn-ea"/>
              </a:rPr>
              <a:t>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&gt;&gt;a;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e=b=c=d=0;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l=</a:t>
            </a:r>
            <a:r>
              <a:rPr lang="en-US" altLang="zh-CN" dirty="0" err="1">
                <a:latin typeface="+mn-ea"/>
              </a:rPr>
              <a:t>strlen</a:t>
            </a:r>
            <a:r>
              <a:rPr lang="en-US" altLang="zh-CN" dirty="0">
                <a:latin typeface="+mn-ea"/>
              </a:rPr>
              <a:t>(a);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if(l&lt;8&amp;&amp;l&gt;16)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&lt;&lt;"   NO"&lt;&lt;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continue;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smtClean="0">
                <a:latin typeface="+mn-ea"/>
              </a:rPr>
              <a:t>else</a:t>
            </a:r>
            <a:endParaRPr lang="en-US" altLang="zh-CN" dirty="0">
              <a:latin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11960" y="332656"/>
            <a:ext cx="4824536" cy="6408712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 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j=0;j&lt;</a:t>
            </a:r>
            <a:r>
              <a:rPr lang="en-US" altLang="zh-CN" dirty="0" err="1">
                <a:latin typeface="+mn-ea"/>
              </a:rPr>
              <a:t>l;j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    if(a[j]&gt;='a'&amp;&amp;a[j]&lt;='z')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        e=1;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    if(a[j]&gt;='A'&amp;&amp;a[j]&lt;='Z')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        b=1;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    if(a[j]&gt;='0'&amp;&amp;a[j]&lt;='9')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        c=1;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    if(a[j]=='~'||a[j]=='!'||a[j]=='@'||a[j]=='#'||a[j]=='$'||a[j]=='%'||a[j]=='^')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        d=1;   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if(</a:t>
            </a:r>
            <a:r>
              <a:rPr lang="en-US" altLang="zh-CN" dirty="0" err="1">
                <a:latin typeface="+mn-ea"/>
              </a:rPr>
              <a:t>e+b+c+d</a:t>
            </a:r>
            <a:r>
              <a:rPr lang="en-US" altLang="zh-CN" dirty="0">
                <a:latin typeface="+mn-ea"/>
              </a:rPr>
              <a:t>&gt;=3)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  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&lt;&lt;"YES"&lt;&lt;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else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   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&lt;&lt;"NO"&lt;&lt;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62470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4104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</a:t>
            </a:r>
            <a:r>
              <a:rPr lang="zh-CN" altLang="en-US" dirty="0" smtClean="0"/>
              <a:t>数组输入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字符常量逐个初始化：</a:t>
            </a:r>
            <a:endParaRPr lang="en-US" altLang="zh-CN" dirty="0" smtClean="0"/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char a[10]={’</a:t>
            </a:r>
            <a:r>
              <a:rPr lang="en-US" altLang="zh-CN" dirty="0" err="1">
                <a:latin typeface="+mn-ea"/>
              </a:rPr>
              <a:t>h</a:t>
            </a:r>
            <a:r>
              <a:rPr lang="en-US" altLang="zh-CN" dirty="0" err="1" smtClean="0">
                <a:latin typeface="+mn-ea"/>
              </a:rPr>
              <a:t>’,’e’,</a:t>
            </a:r>
            <a:r>
              <a:rPr lang="en-US" altLang="zh-CN" dirty="0" err="1">
                <a:latin typeface="+mn-ea"/>
              </a:rPr>
              <a:t>’l’,’l</a:t>
            </a:r>
            <a:r>
              <a:rPr lang="en-US" altLang="zh-CN" dirty="0" err="1" smtClean="0">
                <a:latin typeface="+mn-ea"/>
              </a:rPr>
              <a:t>’,</a:t>
            </a:r>
            <a:r>
              <a:rPr lang="en-US" altLang="zh-CN" dirty="0" err="1">
                <a:latin typeface="+mn-ea"/>
              </a:rPr>
              <a:t>’o</a:t>
            </a:r>
            <a:r>
              <a:rPr lang="en-US" altLang="zh-CN" dirty="0">
                <a:latin typeface="+mn-ea"/>
              </a:rPr>
              <a:t>’};</a:t>
            </a:r>
          </a:p>
          <a:p>
            <a:r>
              <a:rPr lang="zh-CN" altLang="en-US" dirty="0" smtClean="0"/>
              <a:t>用赋值语句逐个元素赋值：</a:t>
            </a:r>
            <a:endParaRPr lang="en-US" altLang="zh-CN" dirty="0" smtClean="0"/>
          </a:p>
          <a:p>
            <a:r>
              <a:rPr lang="en-US" altLang="zh-CN" dirty="0" smtClean="0"/>
              <a:t>a[0]=‘h’ a[1]=‘e’</a:t>
            </a:r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读入整个数组：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scanf</a:t>
            </a:r>
            <a:r>
              <a:rPr lang="zh-CN" altLang="en-US" dirty="0"/>
              <a:t>逐个</a:t>
            </a:r>
            <a:r>
              <a:rPr lang="zh-CN" altLang="en-US" dirty="0" smtClean="0"/>
              <a:t>元素读入：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输入整个数组：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逐个输入语句：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gets</a:t>
            </a:r>
            <a:r>
              <a:rPr lang="zh-CN" altLang="en-US" dirty="0" smtClean="0"/>
              <a:t>读入整个数组：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getchar</a:t>
            </a:r>
            <a:r>
              <a:rPr lang="zh-CN" altLang="en-US" dirty="0" smtClean="0"/>
              <a:t>逐个读入：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8929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</a:t>
            </a:r>
            <a:r>
              <a:rPr lang="zh-CN" altLang="en-US" dirty="0" smtClean="0"/>
              <a:t>数组</a:t>
            </a:r>
            <a:r>
              <a:rPr lang="zh-CN" altLang="en-US" dirty="0"/>
              <a:t>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输出整个</a:t>
            </a:r>
            <a:r>
              <a:rPr lang="zh-CN" altLang="en-US" dirty="0"/>
              <a:t>数组：</a:t>
            </a:r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逐个元素输出：</a:t>
            </a:r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输出整个</a:t>
            </a:r>
            <a:r>
              <a:rPr lang="zh-CN" altLang="en-US" dirty="0"/>
              <a:t>数组：</a:t>
            </a:r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逐个输出：</a:t>
            </a:r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puts</a:t>
            </a:r>
            <a:r>
              <a:rPr lang="zh-CN" altLang="en-US" dirty="0" smtClean="0"/>
              <a:t>输出整个</a:t>
            </a:r>
            <a:r>
              <a:rPr lang="zh-CN" altLang="en-US" dirty="0"/>
              <a:t>数组：</a:t>
            </a:r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putchar</a:t>
            </a:r>
            <a:r>
              <a:rPr lang="zh-CN" altLang="en-US" dirty="0" smtClean="0"/>
              <a:t>逐个输出：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5406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1083: </a:t>
            </a:r>
            <a:r>
              <a:rPr lang="zh-CN" altLang="en-US" dirty="0">
                <a:latin typeface="+mn-ea"/>
                <a:ea typeface="+mn-ea"/>
              </a:rPr>
              <a:t>读入和输出</a:t>
            </a:r>
            <a:r>
              <a:rPr lang="zh-CN" altLang="en-US" dirty="0" smtClean="0">
                <a:latin typeface="+mn-ea"/>
                <a:ea typeface="+mn-ea"/>
              </a:rPr>
              <a:t>字符串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335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输入</a:t>
            </a:r>
            <a:r>
              <a:rPr lang="zh-CN" altLang="en-US" dirty="0">
                <a:latin typeface="+mn-ea"/>
              </a:rPr>
              <a:t>的一个字符串再输出改字符串。</a:t>
            </a:r>
          </a:p>
          <a:p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一行</a:t>
            </a:r>
            <a:r>
              <a:rPr lang="zh-CN" altLang="en-US" dirty="0">
                <a:latin typeface="+mn-ea"/>
              </a:rPr>
              <a:t>字符（长度小于等于</a:t>
            </a:r>
            <a:r>
              <a:rPr lang="en-US" altLang="zh-CN" dirty="0">
                <a:latin typeface="+mn-ea"/>
              </a:rPr>
              <a:t>1000,</a:t>
            </a:r>
            <a:r>
              <a:rPr lang="zh-CN" altLang="en-US" dirty="0">
                <a:latin typeface="+mn-ea"/>
              </a:rPr>
              <a:t>无空格）</a:t>
            </a:r>
          </a:p>
          <a:p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输出</a:t>
            </a:r>
            <a:r>
              <a:rPr lang="zh-CN" altLang="en-US" dirty="0">
                <a:latin typeface="+mn-ea"/>
              </a:rPr>
              <a:t>读入的字符串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123456abcdef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例输出</a:t>
            </a: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123456abcdef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50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cstdio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char a[1010];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scanf</a:t>
            </a:r>
            <a:r>
              <a:rPr lang="en-US" altLang="zh-CN" dirty="0">
                <a:latin typeface="+mn-ea"/>
              </a:rPr>
              <a:t>("%</a:t>
            </a:r>
            <a:r>
              <a:rPr lang="en-US" altLang="zh-CN" dirty="0" err="1">
                <a:latin typeface="+mn-ea"/>
              </a:rPr>
              <a:t>s",a</a:t>
            </a:r>
            <a:r>
              <a:rPr lang="en-US" altLang="zh-CN" dirty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printf</a:t>
            </a:r>
            <a:r>
              <a:rPr lang="en-US" altLang="zh-CN" dirty="0">
                <a:latin typeface="+mn-ea"/>
              </a:rPr>
              <a:t>("%</a:t>
            </a:r>
            <a:r>
              <a:rPr lang="en-US" altLang="zh-CN" dirty="0" err="1">
                <a:latin typeface="+mn-ea"/>
              </a:rPr>
              <a:t>s",a</a:t>
            </a:r>
            <a:r>
              <a:rPr lang="en-US" altLang="zh-CN" dirty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8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1084: </a:t>
            </a:r>
            <a:r>
              <a:rPr lang="zh-CN" altLang="en-US" dirty="0">
                <a:latin typeface="+mn-ea"/>
                <a:ea typeface="+mn-ea"/>
              </a:rPr>
              <a:t>回文</a:t>
            </a:r>
            <a:r>
              <a:rPr lang="zh-CN" altLang="en-US" dirty="0" smtClean="0">
                <a:latin typeface="+mn-ea"/>
                <a:ea typeface="+mn-ea"/>
              </a:rPr>
              <a:t>串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回文</a:t>
            </a:r>
            <a:r>
              <a:rPr lang="zh-CN" altLang="en-US" dirty="0">
                <a:latin typeface="+mn-ea"/>
              </a:rPr>
              <a:t>串是从左到右或者从右到左读起来都一样的字符串，试编程判别一个字符串是否为回文串。 </a:t>
            </a:r>
          </a:p>
          <a:p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输入</a:t>
            </a:r>
            <a:r>
              <a:rPr lang="zh-CN" altLang="en-US" dirty="0">
                <a:latin typeface="+mn-ea"/>
              </a:rPr>
              <a:t>一个字符串。串长度</a:t>
            </a:r>
            <a:r>
              <a:rPr lang="en-US" altLang="zh-CN" dirty="0">
                <a:latin typeface="+mn-ea"/>
              </a:rPr>
              <a:t>&lt;255. </a:t>
            </a:r>
          </a:p>
          <a:p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判别</a:t>
            </a:r>
            <a:r>
              <a:rPr lang="zh-CN" altLang="en-US" dirty="0">
                <a:latin typeface="+mn-ea"/>
              </a:rPr>
              <a:t>输入的字符串是否为回文串，是输出</a:t>
            </a:r>
            <a:r>
              <a:rPr lang="en-US" altLang="zh-CN" dirty="0">
                <a:latin typeface="+mn-ea"/>
              </a:rPr>
              <a:t>"Y",</a:t>
            </a:r>
            <a:r>
              <a:rPr lang="zh-CN" altLang="en-US" dirty="0">
                <a:latin typeface="+mn-ea"/>
              </a:rPr>
              <a:t>否则输出</a:t>
            </a:r>
            <a:r>
              <a:rPr lang="en-US" altLang="zh-CN" dirty="0">
                <a:latin typeface="+mn-ea"/>
              </a:rPr>
              <a:t>"N"</a:t>
            </a:r>
            <a:r>
              <a:rPr lang="zh-CN" altLang="en-US" dirty="0">
                <a:latin typeface="+mn-ea"/>
              </a:rPr>
              <a:t>。 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例输入</a:t>
            </a:r>
          </a:p>
          <a:p>
            <a:pPr marL="356616" lvl="1" indent="0">
              <a:buNone/>
            </a:pPr>
            <a:r>
              <a:rPr lang="en-US" altLang="zh-CN" dirty="0" err="1">
                <a:latin typeface="+mn-ea"/>
              </a:rPr>
              <a:t>abcba</a:t>
            </a:r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例输出</a:t>
            </a: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Y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32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741368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cstdio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cstring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len,f</a:t>
            </a:r>
            <a:r>
              <a:rPr lang="en-US" altLang="zh-CN" dirty="0">
                <a:latin typeface="+mn-ea"/>
              </a:rPr>
              <a:t>=0,mid;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char a[255];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scanf</a:t>
            </a:r>
            <a:r>
              <a:rPr lang="en-US" altLang="zh-CN" dirty="0">
                <a:latin typeface="+mn-ea"/>
              </a:rPr>
              <a:t>("%</a:t>
            </a:r>
            <a:r>
              <a:rPr lang="en-US" altLang="zh-CN" dirty="0" err="1">
                <a:latin typeface="+mn-ea"/>
              </a:rPr>
              <a:t>s",a</a:t>
            </a:r>
            <a:r>
              <a:rPr lang="en-US" altLang="zh-CN" dirty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=</a:t>
            </a:r>
            <a:r>
              <a:rPr lang="en-US" altLang="zh-CN" dirty="0" err="1">
                <a:latin typeface="+mn-ea"/>
              </a:rPr>
              <a:t>strlen</a:t>
            </a:r>
            <a:r>
              <a:rPr lang="en-US" altLang="zh-CN" dirty="0">
                <a:latin typeface="+mn-ea"/>
              </a:rPr>
              <a:t>(a);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if (len%2==0)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mid=</a:t>
            </a:r>
            <a:r>
              <a:rPr lang="en-US" altLang="zh-CN" dirty="0" err="1" smtClean="0">
                <a:latin typeface="+mn-ea"/>
              </a:rPr>
              <a:t>len</a:t>
            </a:r>
            <a:r>
              <a:rPr lang="en-US" altLang="zh-CN" dirty="0" smtClean="0">
                <a:latin typeface="+mn-ea"/>
              </a:rPr>
              <a:t>/2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else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mid</a:t>
            </a:r>
            <a:r>
              <a:rPr lang="en-US" altLang="zh-CN" dirty="0">
                <a:latin typeface="+mn-ea"/>
              </a:rPr>
              <a:t>=(len-1)/2;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i=0;i&lt;=</a:t>
            </a:r>
            <a:r>
              <a:rPr lang="en-US" altLang="zh-CN" dirty="0" err="1">
                <a:latin typeface="+mn-ea"/>
              </a:rPr>
              <a:t>mid;i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if (a[i]!=a[len-1-i])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f=1;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break;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if(f==0)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printf</a:t>
            </a:r>
            <a:r>
              <a:rPr lang="en-US" altLang="zh-CN" dirty="0">
                <a:latin typeface="+mn-ea"/>
              </a:rPr>
              <a:t>("Y");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else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printf</a:t>
            </a:r>
            <a:r>
              <a:rPr lang="en-US" altLang="zh-CN" dirty="0">
                <a:latin typeface="+mn-ea"/>
              </a:rPr>
              <a:t>("N");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65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1085: </a:t>
            </a:r>
            <a:r>
              <a:rPr lang="zh-CN" altLang="en-US" dirty="0">
                <a:latin typeface="+mn-ea"/>
                <a:ea typeface="+mn-ea"/>
              </a:rPr>
              <a:t>选票</a:t>
            </a:r>
            <a:r>
              <a:rPr lang="zh-CN" altLang="en-US" dirty="0" smtClean="0">
                <a:latin typeface="+mn-ea"/>
                <a:ea typeface="+mn-ea"/>
              </a:rPr>
              <a:t>统计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附中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 err="1">
                <a:latin typeface="+mn-ea"/>
              </a:rPr>
              <a:t>oier</a:t>
            </a:r>
            <a:r>
              <a:rPr lang="zh-CN" altLang="en-US" dirty="0">
                <a:latin typeface="+mn-ea"/>
              </a:rPr>
              <a:t>又要选队长了，河伯苑圣和志宇当然要争一下。所以所有人都要投票。输出每个人的选票情况。 </a:t>
            </a:r>
          </a:p>
          <a:p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一</a:t>
            </a:r>
            <a:r>
              <a:rPr lang="zh-CN" altLang="en-US" dirty="0">
                <a:latin typeface="+mn-ea"/>
              </a:rPr>
              <a:t>个字符串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（字符串的长度</a:t>
            </a:r>
            <a:r>
              <a:rPr lang="en-US" altLang="zh-CN" dirty="0">
                <a:latin typeface="+mn-ea"/>
              </a:rPr>
              <a:t>&lt;=100</a:t>
            </a:r>
            <a:r>
              <a:rPr lang="zh-CN" altLang="en-US" dirty="0">
                <a:latin typeface="+mn-ea"/>
              </a:rPr>
              <a:t>，且不包含空格），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为选票</a:t>
            </a:r>
            <a:r>
              <a:rPr lang="zh-CN" altLang="en-US" dirty="0" smtClean="0">
                <a:latin typeface="+mn-ea"/>
              </a:rPr>
              <a:t>。用</a:t>
            </a:r>
            <a:r>
              <a:rPr lang="en-US" altLang="zh-CN" dirty="0" err="1">
                <a:latin typeface="+mn-ea"/>
              </a:rPr>
              <a:t>abcde</a:t>
            </a:r>
            <a:r>
              <a:rPr lang="en-US" altLang="zh-CN" dirty="0">
                <a:latin typeface="+mn-ea"/>
              </a:rPr>
              <a:t>……</a:t>
            </a:r>
            <a:r>
              <a:rPr lang="zh-CN" altLang="en-US" dirty="0">
                <a:latin typeface="+mn-ea"/>
              </a:rPr>
              <a:t>表示选票情况，比如，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如果是</a:t>
            </a:r>
            <a:r>
              <a:rPr lang="en-US" altLang="zh-CN" dirty="0" err="1">
                <a:latin typeface="+mn-ea"/>
              </a:rPr>
              <a:t>aabc</a:t>
            </a:r>
            <a:r>
              <a:rPr lang="zh-CN" altLang="en-US" dirty="0">
                <a:latin typeface="+mn-ea"/>
              </a:rPr>
              <a:t>的话就代表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（字母代表人）有两票，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各一票。不区分大小写，如果有其他字符则忽略掉。 </a:t>
            </a:r>
          </a:p>
          <a:p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输出</a:t>
            </a:r>
            <a:r>
              <a:rPr lang="zh-CN" altLang="en-US" dirty="0">
                <a:latin typeface="+mn-ea"/>
              </a:rPr>
              <a:t>一共若干行，每行输出每个人的选票数量（得票数量</a:t>
            </a:r>
            <a:r>
              <a:rPr lang="en-US" altLang="zh-CN" dirty="0">
                <a:latin typeface="+mn-ea"/>
              </a:rPr>
              <a:t>&gt;0</a:t>
            </a:r>
            <a:r>
              <a:rPr lang="zh-CN" altLang="en-US" dirty="0">
                <a:latin typeface="+mn-ea"/>
              </a:rPr>
              <a:t>才输出，且按字母序输出） 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例输入</a:t>
            </a:r>
          </a:p>
          <a:p>
            <a:pPr marL="356616" lvl="1" indent="0">
              <a:buNone/>
            </a:pPr>
            <a:r>
              <a:rPr lang="en-US" altLang="zh-CN" dirty="0" err="1">
                <a:latin typeface="+mn-ea"/>
              </a:rPr>
              <a:t>aAbc</a:t>
            </a:r>
            <a:r>
              <a:rPr lang="en-US" altLang="zh-CN" dirty="0">
                <a:latin typeface="+mn-ea"/>
              </a:rPr>
              <a:t>#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2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</a:t>
            </a: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438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6192</TotalTime>
  <Words>1606</Words>
  <Application>Microsoft Office PowerPoint</Application>
  <PresentationFormat>全屏显示(4:3)</PresentationFormat>
  <Paragraphs>354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夏至</vt:lpstr>
      <vt:lpstr>第15讲  字符数组1</vt:lpstr>
      <vt:lpstr>字符数组</vt:lpstr>
      <vt:lpstr>字符数组输入</vt:lpstr>
      <vt:lpstr>字符数组输出</vt:lpstr>
      <vt:lpstr>1083: 读入和输出字符串</vt:lpstr>
      <vt:lpstr>幻灯片 6</vt:lpstr>
      <vt:lpstr>1084: 回文串</vt:lpstr>
      <vt:lpstr>幻灯片 8</vt:lpstr>
      <vt:lpstr>1085: 选票统计</vt:lpstr>
      <vt:lpstr>幻灯片 10</vt:lpstr>
      <vt:lpstr>1086: 电报文字</vt:lpstr>
      <vt:lpstr>幻灯片 12</vt:lpstr>
      <vt:lpstr>1087: 字符串正反连接</vt:lpstr>
      <vt:lpstr>幻灯片 14</vt:lpstr>
      <vt:lpstr>1088: 字符统计</vt:lpstr>
      <vt:lpstr>幻灯片 16</vt:lpstr>
      <vt:lpstr>1089: 数字OR字符？</vt:lpstr>
      <vt:lpstr>幻灯片 18</vt:lpstr>
      <vt:lpstr>1090: 保留字母</vt:lpstr>
      <vt:lpstr>幻灯片 20</vt:lpstr>
      <vt:lpstr>1091: 密码</vt:lpstr>
      <vt:lpstr>幻灯片 22</vt:lpstr>
      <vt:lpstr>幻灯片 23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258</cp:revision>
  <dcterms:created xsi:type="dcterms:W3CDTF">2018-03-09T02:04:30Z</dcterms:created>
  <dcterms:modified xsi:type="dcterms:W3CDTF">2018-08-08T08:28:56Z</dcterms:modified>
</cp:coreProperties>
</file>