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1" r:id="rId3"/>
    <p:sldId id="262" r:id="rId4"/>
    <p:sldId id="285" r:id="rId5"/>
    <p:sldId id="286" r:id="rId6"/>
    <p:sldId id="263" r:id="rId7"/>
    <p:sldId id="271" r:id="rId8"/>
    <p:sldId id="303" r:id="rId9"/>
    <p:sldId id="264" r:id="rId10"/>
    <p:sldId id="265" r:id="rId11"/>
    <p:sldId id="273" r:id="rId12"/>
    <p:sldId id="266" r:id="rId13"/>
    <p:sldId id="279" r:id="rId14"/>
    <p:sldId id="267" r:id="rId15"/>
    <p:sldId id="280" r:id="rId16"/>
    <p:sldId id="268" r:id="rId17"/>
    <p:sldId id="281" r:id="rId18"/>
    <p:sldId id="269" r:id="rId19"/>
    <p:sldId id="287" r:id="rId20"/>
    <p:sldId id="282" r:id="rId21"/>
    <p:sldId id="270" r:id="rId22"/>
    <p:sldId id="283" r:id="rId23"/>
    <p:sldId id="288" r:id="rId24"/>
    <p:sldId id="284" r:id="rId25"/>
    <p:sldId id="292" r:id="rId26"/>
    <p:sldId id="289" r:id="rId27"/>
    <p:sldId id="293" r:id="rId28"/>
    <p:sldId id="294" r:id="rId29"/>
    <p:sldId id="295" r:id="rId30"/>
    <p:sldId id="290" r:id="rId31"/>
    <p:sldId id="296" r:id="rId32"/>
    <p:sldId id="297" r:id="rId33"/>
    <p:sldId id="302" r:id="rId34"/>
    <p:sldId id="299" r:id="rId35"/>
    <p:sldId id="301"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C8376-8EF2-4C67-BE88-AB2ECAF6AFEE}" type="datetimeFigureOut">
              <a:rPr lang="zh-CN" altLang="en-US" smtClean="0"/>
              <a:pPr/>
              <a:t>2018/8/9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091C8-BB02-4F83-9072-A5A57A190D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F091C8-BB02-4F83-9072-A5A57A190D37}"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F091C8-BB02-4F83-9072-A5A57A190D37}" type="slidenum">
              <a:rPr lang="zh-CN" altLang="en-US" smtClean="0"/>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F091C8-BB02-4F83-9072-A5A57A190D37}" type="slidenum">
              <a:rPr lang="zh-CN" altLang="en-US" smtClean="0"/>
              <a:pPr/>
              <a:t>26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F091C8-BB02-4F83-9072-A5A57A190D37}" type="slidenum">
              <a:rPr lang="zh-CN" altLang="en-US" smtClean="0"/>
              <a:pPr/>
              <a:t>28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F091C8-BB02-4F83-9072-A5A57A190D37}" type="slidenum">
              <a:rPr lang="zh-CN" altLang="en-US" smtClean="0"/>
              <a:pPr/>
              <a:t>30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F091C8-BB02-4F83-9072-A5A57A190D37}" type="slidenum">
              <a:rPr lang="zh-CN" altLang="en-US" smtClean="0"/>
              <a:pPr/>
              <a:t>32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F091C8-BB02-4F83-9072-A5A57A190D37}" type="slidenum">
              <a:rPr lang="zh-CN" altLang="en-US" smtClean="0"/>
              <a:pPr/>
              <a:t>34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F091C8-BB02-4F83-9072-A5A57A190D37}" type="slidenum">
              <a:rPr lang="zh-CN" altLang="en-US" smtClean="0"/>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pic>
        <p:nvPicPr>
          <p:cNvPr id="7" name="图片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1" name="图片 10"/>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pic>
        <p:nvPicPr>
          <p:cNvPr id="10" name="图片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7" name="图片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677A897-A124-4B17-9F7F-CFCE4CD67EF5}"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E79C94D-E41C-4153-B3FB-3B16123CA598}"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677A897-A124-4B17-9F7F-CFCE4CD67EF5}" type="datetimeFigureOut">
              <a:rPr lang="zh-CN" altLang="en-US" smtClean="0"/>
              <a:pPr/>
              <a:t>2018/8/9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E79C94D-E41C-4153-B3FB-3B16123CA598}"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图片 12"/>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7459623" y="5040690"/>
            <a:ext cx="1684377" cy="181731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ccoders.com/problem.php?cid=1648&amp;pid=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403648" y="1916832"/>
            <a:ext cx="7406640" cy="1472184"/>
          </a:xfrm>
        </p:spPr>
        <p:txBody>
          <a:bodyPr>
            <a:normAutofit/>
          </a:bodyPr>
          <a:lstStyle/>
          <a:p>
            <a:r>
              <a:rPr lang="zh-CN" altLang="en-US" sz="4800" dirty="0" smtClean="0">
                <a:latin typeface="黑体" pitchFamily="49" charset="-122"/>
                <a:ea typeface="黑体" pitchFamily="49" charset="-122"/>
              </a:rPr>
              <a:t>第</a:t>
            </a:r>
            <a:r>
              <a:rPr lang="en-US" altLang="zh-CN" sz="4800" dirty="0" smtClean="0">
                <a:latin typeface="黑体" pitchFamily="49" charset="-122"/>
                <a:ea typeface="黑体" pitchFamily="49" charset="-122"/>
              </a:rPr>
              <a:t>16</a:t>
            </a:r>
            <a:r>
              <a:rPr lang="zh-CN" altLang="en-US" sz="4800" dirty="0" smtClean="0">
                <a:latin typeface="黑体" pitchFamily="49" charset="-122"/>
                <a:ea typeface="黑体" pitchFamily="49" charset="-122"/>
              </a:rPr>
              <a:t>讲  字符数组</a:t>
            </a:r>
            <a:r>
              <a:rPr lang="en-US" altLang="zh-CN" sz="4800" dirty="0" smtClean="0">
                <a:latin typeface="黑体" pitchFamily="49" charset="-122"/>
                <a:ea typeface="黑体" pitchFamily="49" charset="-122"/>
              </a:rPr>
              <a:t>2</a:t>
            </a:r>
            <a:endParaRPr lang="zh-CN" altLang="en-US" sz="4800" dirty="0">
              <a:latin typeface="黑体" pitchFamily="49" charset="-122"/>
              <a:ea typeface="黑体" pitchFamily="49" charset="-122"/>
            </a:endParaRPr>
          </a:p>
        </p:txBody>
      </p:sp>
    </p:spTree>
    <p:extLst>
      <p:ext uri="{BB962C8B-B14F-4D97-AF65-F5344CB8AC3E}">
        <p14:creationId xmlns="" xmlns:p14="http://schemas.microsoft.com/office/powerpoint/2010/main" val="2985892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1163: </a:t>
            </a:r>
            <a:r>
              <a:rPr lang="en-US" altLang="zh-CN" b="1" dirty="0" smtClean="0"/>
              <a:t>rainbow</a:t>
            </a:r>
            <a:r>
              <a:rPr lang="zh-CN" altLang="en-US" b="1" dirty="0" smtClean="0"/>
              <a:t>与</a:t>
            </a:r>
            <a:r>
              <a:rPr lang="en-US" altLang="zh-CN" b="1" dirty="0" err="1" smtClean="0"/>
              <a:t>freda</a:t>
            </a:r>
            <a:r>
              <a:rPr lang="zh-CN" altLang="en-US" b="1" dirty="0" smtClean="0"/>
              <a:t>染旗</a:t>
            </a:r>
            <a:endParaRPr lang="zh-CN" altLang="en-US" dirty="0">
              <a:latin typeface="+mn-ea"/>
              <a:ea typeface="+mn-ea"/>
            </a:endParaRPr>
          </a:p>
        </p:txBody>
      </p:sp>
      <p:sp>
        <p:nvSpPr>
          <p:cNvPr id="3" name="内容占位符 2"/>
          <p:cNvSpPr>
            <a:spLocks noGrp="1"/>
          </p:cNvSpPr>
          <p:nvPr>
            <p:ph idx="1"/>
          </p:nvPr>
        </p:nvSpPr>
        <p:spPr>
          <a:xfrm>
            <a:off x="1435608" y="1447800"/>
            <a:ext cx="7498080" cy="5149552"/>
          </a:xfrm>
        </p:spPr>
        <p:txBody>
          <a:bodyPr>
            <a:normAutofit fontScale="85000" lnSpcReduction="20000"/>
          </a:bodyPr>
          <a:lstStyle/>
          <a:p>
            <a:r>
              <a:rPr lang="en-US" altLang="zh-CN" dirty="0" smtClean="0"/>
              <a:t>Rainbow</a:t>
            </a:r>
            <a:r>
              <a:rPr lang="zh-CN" altLang="en-US" dirty="0" smtClean="0"/>
              <a:t>城堡的旗子是一个有</a:t>
            </a:r>
            <a:r>
              <a:rPr lang="en-US" altLang="zh-CN" dirty="0" smtClean="0"/>
              <a:t>N</a:t>
            </a:r>
            <a:r>
              <a:rPr lang="zh-CN" altLang="en-US" dirty="0" smtClean="0"/>
              <a:t>个基本单位的长条</a:t>
            </a:r>
            <a:r>
              <a:rPr lang="en-US" altLang="zh-CN" dirty="0" smtClean="0"/>
              <a:t>&gt;_&lt;</a:t>
            </a:r>
            <a:r>
              <a:rPr lang="zh-CN" altLang="en-US" dirty="0" smtClean="0"/>
              <a:t>，每个单位都会被染成前</a:t>
            </a:r>
            <a:r>
              <a:rPr lang="en-US" altLang="zh-CN" dirty="0" smtClean="0"/>
              <a:t>m</a:t>
            </a:r>
            <a:r>
              <a:rPr lang="zh-CN" altLang="en-US" dirty="0" smtClean="0"/>
              <a:t>个大写字母当中的一个颜色。可是，</a:t>
            </a:r>
            <a:r>
              <a:rPr lang="en-US" altLang="zh-CN" dirty="0" smtClean="0"/>
              <a:t>Rainbow</a:t>
            </a:r>
            <a:r>
              <a:rPr lang="zh-CN" altLang="en-US" dirty="0" smtClean="0"/>
              <a:t>认为，两个相邻的单位有相同的颜色很难看的说。所以，</a:t>
            </a:r>
            <a:r>
              <a:rPr lang="en-US" altLang="zh-CN" dirty="0" smtClean="0"/>
              <a:t>Rainbow</a:t>
            </a:r>
            <a:r>
              <a:rPr lang="zh-CN" altLang="en-US" dirty="0" smtClean="0"/>
              <a:t>需要改动一些单位的颜色，使得不存在两个相邻的单位颜色相同。当然了，那些被改动的单位改动之后的颜色也是前</a:t>
            </a:r>
            <a:r>
              <a:rPr lang="en-US" altLang="zh-CN" dirty="0" smtClean="0"/>
              <a:t>m</a:t>
            </a:r>
            <a:r>
              <a:rPr lang="zh-CN" altLang="en-US" dirty="0" smtClean="0"/>
              <a:t>个大写字母当中的一个。</a:t>
            </a:r>
            <a:r>
              <a:rPr lang="en-US" altLang="zh-CN" dirty="0" smtClean="0"/>
              <a:t>Rainbow</a:t>
            </a:r>
            <a:r>
              <a:rPr lang="zh-CN" altLang="en-US" dirty="0" smtClean="0"/>
              <a:t>想请你帮忙计算，它最少要改动多少个单位的颜色才能让旗子好看呢？</a:t>
            </a:r>
          </a:p>
          <a:p>
            <a:r>
              <a:rPr lang="zh-CN" altLang="en-US" b="1" dirty="0" smtClean="0"/>
              <a:t>输入：</a:t>
            </a:r>
            <a:r>
              <a:rPr lang="zh-CN" altLang="en-US" dirty="0" smtClean="0"/>
              <a:t>第一行两个整数</a:t>
            </a:r>
            <a:r>
              <a:rPr lang="en-US" altLang="zh-CN" dirty="0" smtClean="0"/>
              <a:t>N</a:t>
            </a:r>
            <a:r>
              <a:rPr lang="zh-CN" altLang="en-US" dirty="0" smtClean="0"/>
              <a:t>、</a:t>
            </a:r>
            <a:r>
              <a:rPr lang="en-US" altLang="zh-CN" dirty="0" smtClean="0"/>
              <a:t>m</a:t>
            </a:r>
            <a:r>
              <a:rPr lang="zh-CN" altLang="en-US" dirty="0" smtClean="0"/>
              <a:t>，表示旗子组成的基本单位数目和颜色的范围。</a:t>
            </a:r>
            <a:br>
              <a:rPr lang="zh-CN" altLang="en-US" dirty="0" smtClean="0"/>
            </a:br>
            <a:r>
              <a:rPr lang="zh-CN" altLang="en-US" dirty="0" smtClean="0"/>
              <a:t>接下来一行一个长度为</a:t>
            </a:r>
            <a:r>
              <a:rPr lang="en-US" altLang="zh-CN" dirty="0" smtClean="0"/>
              <a:t>N</a:t>
            </a:r>
            <a:r>
              <a:rPr lang="zh-CN" altLang="en-US" dirty="0" smtClean="0"/>
              <a:t>的字符串，字符串的每个字符都是在前</a:t>
            </a:r>
            <a:r>
              <a:rPr lang="en-US" altLang="zh-CN" dirty="0" smtClean="0"/>
              <a:t>m</a:t>
            </a:r>
            <a:r>
              <a:rPr lang="zh-CN" altLang="en-US" dirty="0" smtClean="0"/>
              <a:t>个大写字母的范围内的，表示</a:t>
            </a:r>
            <a:r>
              <a:rPr lang="en-US" altLang="zh-CN" dirty="0" smtClean="0"/>
              <a:t>Rainbow</a:t>
            </a:r>
            <a:r>
              <a:rPr lang="zh-CN" altLang="en-US" dirty="0" smtClean="0"/>
              <a:t>的旗帜。</a:t>
            </a:r>
            <a:endParaRPr lang="zh-CN" altLang="en-US" dirty="0"/>
          </a:p>
        </p:txBody>
      </p:sp>
    </p:spTree>
    <p:extLst>
      <p:ext uri="{BB962C8B-B14F-4D97-AF65-F5344CB8AC3E}">
        <p14:creationId xmlns="" xmlns:p14="http://schemas.microsoft.com/office/powerpoint/2010/main" val="373336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188640"/>
            <a:ext cx="7498080" cy="6480720"/>
          </a:xfrm>
        </p:spPr>
        <p:txBody>
          <a:bodyPr>
            <a:normAutofit fontScale="85000" lnSpcReduction="20000"/>
          </a:bodyPr>
          <a:lstStyle/>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#include&lt;string&gt;</a:t>
            </a:r>
          </a:p>
          <a:p>
            <a:pPr marL="82296" indent="0">
              <a:buNone/>
            </a:pPr>
            <a:r>
              <a:rPr lang="en-US" altLang="zh-CN" dirty="0" smtClean="0">
                <a:latin typeface="+mn-ea"/>
              </a:rPr>
              <a:t>using namespace std;</a:t>
            </a:r>
          </a:p>
          <a:p>
            <a:pPr marL="82296" indent="0">
              <a:buNone/>
            </a:pPr>
            <a:r>
              <a:rPr lang="en-US" altLang="zh-CN" dirty="0" smtClean="0">
                <a:latin typeface="+mn-ea"/>
              </a:rPr>
              <a:t> </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i,j,n,m,x</a:t>
            </a:r>
            <a:r>
              <a:rPr lang="en-US" altLang="zh-CN" dirty="0" smtClean="0">
                <a:latin typeface="+mn-ea"/>
              </a:rPr>
              <a:t>=0;</a:t>
            </a:r>
          </a:p>
          <a:p>
            <a:pPr marL="82296" indent="0">
              <a:buNone/>
            </a:pPr>
            <a:r>
              <a:rPr lang="en-US" altLang="zh-CN" dirty="0" smtClean="0">
                <a:latin typeface="+mn-ea"/>
              </a:rPr>
              <a:t>    char s[100010];</a:t>
            </a:r>
          </a:p>
          <a:p>
            <a:pPr marL="82296" indent="0">
              <a:buNone/>
            </a:pPr>
            <a:r>
              <a:rPr lang="en-US" altLang="zh-CN" dirty="0" smtClean="0">
                <a:latin typeface="+mn-ea"/>
              </a:rPr>
              <a:t>    </a:t>
            </a:r>
            <a:r>
              <a:rPr lang="en-US" altLang="zh-CN" dirty="0" err="1" smtClean="0">
                <a:latin typeface="+mn-ea"/>
              </a:rPr>
              <a:t>scanf</a:t>
            </a:r>
            <a:r>
              <a:rPr lang="en-US" altLang="zh-CN" dirty="0" smtClean="0">
                <a:latin typeface="+mn-ea"/>
              </a:rPr>
              <a:t>("%</a:t>
            </a:r>
            <a:r>
              <a:rPr lang="en-US" altLang="zh-CN" dirty="0" err="1" smtClean="0">
                <a:latin typeface="+mn-ea"/>
              </a:rPr>
              <a:t>d%d",&amp;n,&amp;m</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scanf</a:t>
            </a:r>
            <a:r>
              <a:rPr lang="en-US" altLang="zh-CN" dirty="0" smtClean="0">
                <a:latin typeface="+mn-ea"/>
              </a:rPr>
              <a:t>("%</a:t>
            </a:r>
            <a:r>
              <a:rPr lang="en-US" altLang="zh-CN" dirty="0" err="1" smtClean="0">
                <a:latin typeface="+mn-ea"/>
              </a:rPr>
              <a:t>s",s</a:t>
            </a:r>
            <a:r>
              <a:rPr lang="en-US" altLang="zh-CN" dirty="0" smtClean="0">
                <a:latin typeface="+mn-ea"/>
              </a:rPr>
              <a:t>);</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=1;i&lt;</a:t>
            </a:r>
            <a:r>
              <a:rPr lang="en-US" altLang="zh-CN" dirty="0" err="1" smtClean="0">
                <a:latin typeface="+mn-ea"/>
              </a:rPr>
              <a:t>n;i</a:t>
            </a:r>
            <a:r>
              <a:rPr lang="en-US" altLang="zh-CN" dirty="0" smtClean="0">
                <a:latin typeface="+mn-ea"/>
              </a:rPr>
              <a:t>++)</a:t>
            </a:r>
          </a:p>
          <a:p>
            <a:pPr marL="82296" indent="0">
              <a:buNone/>
            </a:pPr>
            <a:r>
              <a:rPr lang="en-US" altLang="zh-CN" dirty="0" smtClean="0">
                <a:latin typeface="+mn-ea"/>
              </a:rPr>
              <a:t>        if(s[</a:t>
            </a:r>
            <a:r>
              <a:rPr lang="en-US" altLang="zh-CN" dirty="0" err="1" smtClean="0">
                <a:latin typeface="+mn-ea"/>
              </a:rPr>
              <a:t>i</a:t>
            </a:r>
            <a:r>
              <a:rPr lang="en-US" altLang="zh-CN" dirty="0" smtClean="0">
                <a:latin typeface="+mn-ea"/>
              </a:rPr>
              <a:t>]==s[i-1]){ x++; </a:t>
            </a:r>
            <a:r>
              <a:rPr lang="en-US" altLang="zh-CN" dirty="0" err="1" smtClean="0">
                <a:latin typeface="+mn-ea"/>
              </a:rPr>
              <a:t>i</a:t>
            </a: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("%d\</a:t>
            </a:r>
            <a:r>
              <a:rPr lang="en-US" altLang="zh-CN" dirty="0" err="1" smtClean="0">
                <a:latin typeface="+mn-ea"/>
              </a:rPr>
              <a:t>n",x</a:t>
            </a:r>
            <a:r>
              <a:rPr lang="en-US" altLang="zh-CN" dirty="0" smtClean="0">
                <a:latin typeface="+mn-ea"/>
              </a:rPr>
              <a:t>);</a:t>
            </a:r>
          </a:p>
          <a:p>
            <a:pPr marL="82296" indent="0">
              <a:buNone/>
            </a:pPr>
            <a:r>
              <a:rPr lang="en-US" altLang="zh-CN" dirty="0" smtClean="0">
                <a:latin typeface="+mn-ea"/>
              </a:rPr>
              <a:t>    return 0;</a:t>
            </a:r>
          </a:p>
          <a:p>
            <a:pPr marL="82296" indent="0">
              <a:buNone/>
            </a:pPr>
            <a:r>
              <a:rPr lang="en-US" altLang="zh-CN" dirty="0" smtClean="0">
                <a:latin typeface="+mn-ea"/>
              </a:rPr>
              <a:t>}</a:t>
            </a:r>
            <a:endParaRPr lang="zh-CN" altLang="en-US" dirty="0">
              <a:latin typeface="+mn-ea"/>
            </a:endParaRPr>
          </a:p>
        </p:txBody>
      </p:sp>
    </p:spTree>
    <p:extLst>
      <p:ext uri="{BB962C8B-B14F-4D97-AF65-F5344CB8AC3E}">
        <p14:creationId xmlns="" xmlns:p14="http://schemas.microsoft.com/office/powerpoint/2010/main" val="74115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1164:</a:t>
            </a:r>
            <a:r>
              <a:rPr lang="zh-CN" altLang="en-US" b="1" dirty="0" smtClean="0"/>
              <a:t>字母概率</a:t>
            </a:r>
            <a:endParaRPr lang="zh-CN" altLang="en-US" dirty="0">
              <a:latin typeface="+mn-ea"/>
              <a:ea typeface="+mn-ea"/>
            </a:endParaRPr>
          </a:p>
        </p:txBody>
      </p:sp>
      <p:sp>
        <p:nvSpPr>
          <p:cNvPr id="3" name="内容占位符 2"/>
          <p:cNvSpPr>
            <a:spLocks noGrp="1"/>
          </p:cNvSpPr>
          <p:nvPr>
            <p:ph idx="1"/>
          </p:nvPr>
        </p:nvSpPr>
        <p:spPr/>
        <p:txBody>
          <a:bodyPr>
            <a:normAutofit fontScale="85000" lnSpcReduction="20000"/>
          </a:bodyPr>
          <a:lstStyle/>
          <a:p>
            <a:r>
              <a:rPr lang="zh-CN" altLang="en-US" dirty="0" smtClean="0"/>
              <a:t>马克听说各种比赛概率很火？。一天，马克和弟弟一起玩一个概率游戏，首先马克给出一个字母和一个单词，然后由弟弟计算这个字母在这个单词中出现的概率。字母不区分大小写。</a:t>
            </a:r>
            <a:br>
              <a:rPr lang="zh-CN" altLang="en-US" dirty="0" smtClean="0"/>
            </a:br>
            <a:r>
              <a:rPr lang="zh-CN" altLang="en-US" dirty="0" smtClean="0"/>
              <a:t>例如，给定的字母是</a:t>
            </a:r>
            <a:r>
              <a:rPr lang="en-US" altLang="zh-CN" dirty="0" smtClean="0"/>
              <a:t>a</a:t>
            </a:r>
            <a:r>
              <a:rPr lang="zh-CN" altLang="en-US" dirty="0" smtClean="0"/>
              <a:t>，单词是</a:t>
            </a:r>
            <a:r>
              <a:rPr lang="en-US" altLang="zh-CN" dirty="0" smtClean="0"/>
              <a:t>apple</a:t>
            </a:r>
            <a:r>
              <a:rPr lang="zh-CN" altLang="en-US" dirty="0" smtClean="0"/>
              <a:t>，那么概率是</a:t>
            </a:r>
            <a:r>
              <a:rPr lang="en-US" altLang="zh-CN" dirty="0" smtClean="0"/>
              <a:t>0.20000</a:t>
            </a:r>
            <a:r>
              <a:rPr lang="zh-CN" altLang="en-US" dirty="0" smtClean="0"/>
              <a:t>。</a:t>
            </a:r>
          </a:p>
          <a:p>
            <a:r>
              <a:rPr lang="zh-CN" altLang="en-US" b="1" dirty="0" smtClean="0"/>
              <a:t>输入：</a:t>
            </a:r>
            <a:r>
              <a:rPr lang="zh-CN" altLang="en-US" dirty="0" smtClean="0"/>
              <a:t>输入包含多组测试数据。每组数据包含一个字母和一个单词。单词的长度不超过</a:t>
            </a:r>
            <a:r>
              <a:rPr lang="en-US" altLang="zh-CN" dirty="0" smtClean="0"/>
              <a:t>200</a:t>
            </a:r>
            <a:r>
              <a:rPr lang="zh-CN" altLang="en-US" dirty="0" smtClean="0"/>
              <a:t>。</a:t>
            </a:r>
          </a:p>
          <a:p>
            <a:r>
              <a:rPr lang="zh-CN" altLang="en-US" b="1" dirty="0" smtClean="0"/>
              <a:t>输出：</a:t>
            </a:r>
            <a:r>
              <a:rPr lang="zh-CN" altLang="en-US" dirty="0" smtClean="0"/>
              <a:t>对于每一个输入，输出对应的概率，结果保留</a:t>
            </a:r>
            <a:r>
              <a:rPr lang="en-US" altLang="zh-CN" dirty="0" smtClean="0"/>
              <a:t>5</a:t>
            </a:r>
            <a:r>
              <a:rPr lang="zh-CN" altLang="en-US" dirty="0" smtClean="0"/>
              <a:t>位小数。</a:t>
            </a:r>
          </a:p>
          <a:p>
            <a:r>
              <a:rPr lang="zh-CN" altLang="en-US" b="1" dirty="0" smtClean="0"/>
              <a:t>样例输入：</a:t>
            </a:r>
            <a:r>
              <a:rPr lang="en-US" altLang="zh-CN" dirty="0" smtClean="0"/>
              <a:t>a apple c Candy a banana</a:t>
            </a:r>
          </a:p>
          <a:p>
            <a:r>
              <a:rPr lang="zh-CN" altLang="en-US" b="1" dirty="0" smtClean="0"/>
              <a:t>样例输出：</a:t>
            </a:r>
            <a:r>
              <a:rPr lang="en-US" altLang="zh-CN" dirty="0" smtClean="0"/>
              <a:t>0.20000 0.20000 0.50000</a:t>
            </a:r>
            <a:endParaRPr lang="zh-CN" altLang="en-US" dirty="0"/>
          </a:p>
        </p:txBody>
      </p:sp>
    </p:spTree>
    <p:extLst>
      <p:ext uri="{BB962C8B-B14F-4D97-AF65-F5344CB8AC3E}">
        <p14:creationId xmlns="" xmlns:p14="http://schemas.microsoft.com/office/powerpoint/2010/main" val="293292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188640"/>
            <a:ext cx="7498080" cy="6480720"/>
          </a:xfrm>
        </p:spPr>
        <p:txBody>
          <a:bodyPr>
            <a:normAutofit fontScale="625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using namespace std;</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char </a:t>
            </a:r>
            <a:r>
              <a:rPr lang="en-US" altLang="zh-CN" dirty="0" err="1" smtClean="0">
                <a:latin typeface="+mn-ea"/>
              </a:rPr>
              <a:t>c,str</a:t>
            </a:r>
            <a:r>
              <a:rPr lang="en-US" altLang="zh-CN" dirty="0" smtClean="0">
                <a:latin typeface="+mn-ea"/>
              </a:rPr>
              <a:t>[201];</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len,i,cnt</a:t>
            </a:r>
            <a:r>
              <a:rPr lang="en-US" altLang="zh-CN" dirty="0" smtClean="0">
                <a:latin typeface="+mn-ea"/>
              </a:rPr>
              <a:t>;</a:t>
            </a:r>
          </a:p>
          <a:p>
            <a:pPr marL="82296" indent="0">
              <a:buNone/>
            </a:pPr>
            <a:r>
              <a:rPr lang="en-US" altLang="zh-CN" dirty="0" smtClean="0">
                <a:latin typeface="+mn-ea"/>
              </a:rPr>
              <a:t>	while(</a:t>
            </a:r>
            <a:r>
              <a:rPr lang="en-US" altLang="zh-CN" dirty="0" err="1" smtClean="0">
                <a:latin typeface="+mn-ea"/>
              </a:rPr>
              <a:t>scanf</a:t>
            </a:r>
            <a:r>
              <a:rPr lang="en-US" altLang="zh-CN" dirty="0" smtClean="0">
                <a:latin typeface="+mn-ea"/>
              </a:rPr>
              <a:t>("%c ",&amp;c)!=EOF)	{</a:t>
            </a:r>
          </a:p>
          <a:p>
            <a:pPr marL="82296" indent="0">
              <a:buNone/>
            </a:pPr>
            <a:r>
              <a:rPr lang="en-US" altLang="zh-CN" dirty="0" smtClean="0">
                <a:latin typeface="+mn-ea"/>
              </a:rPr>
              <a:t>		gets(</a:t>
            </a:r>
            <a:r>
              <a:rPr lang="en-US" altLang="zh-CN" dirty="0" err="1" smtClean="0">
                <a:latin typeface="+mn-ea"/>
              </a:rPr>
              <a:t>str</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=0;</a:t>
            </a:r>
          </a:p>
          <a:p>
            <a:pPr marL="82296" indent="0">
              <a:buNone/>
            </a:pPr>
            <a:r>
              <a:rPr lang="en-US" altLang="zh-CN" dirty="0" smtClean="0">
                <a:latin typeface="+mn-ea"/>
              </a:rPr>
              <a:t>		</a:t>
            </a:r>
            <a:r>
              <a:rPr lang="en-US" altLang="zh-CN" dirty="0" err="1" smtClean="0">
                <a:latin typeface="+mn-ea"/>
              </a:rPr>
              <a:t>len</a:t>
            </a:r>
            <a:r>
              <a:rPr lang="en-US" altLang="zh-CN" dirty="0" smtClean="0">
                <a:latin typeface="+mn-ea"/>
              </a:rPr>
              <a:t>=</a:t>
            </a:r>
            <a:r>
              <a:rPr lang="en-US" altLang="zh-CN" dirty="0" err="1" smtClean="0">
                <a:latin typeface="+mn-ea"/>
              </a:rPr>
              <a:t>strlen</a:t>
            </a:r>
            <a:r>
              <a:rPr lang="en-US" altLang="zh-CN" dirty="0" smtClean="0">
                <a:latin typeface="+mn-ea"/>
              </a:rPr>
              <a:t>(</a:t>
            </a:r>
            <a:r>
              <a:rPr lang="en-US" altLang="zh-CN" dirty="0" err="1" smtClean="0">
                <a:latin typeface="+mn-ea"/>
              </a:rPr>
              <a:t>str</a:t>
            </a:r>
            <a:r>
              <a:rPr lang="en-US" altLang="zh-CN" dirty="0" smtClean="0">
                <a:latin typeface="+mn-ea"/>
              </a:rPr>
              <a:t>);</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a:t>
            </a:r>
            <a:r>
              <a:rPr lang="en-US" altLang="zh-CN" dirty="0" err="1" smtClean="0">
                <a:latin typeface="+mn-ea"/>
              </a:rPr>
              <a:t>len;i</a:t>
            </a:r>
            <a:r>
              <a:rPr lang="en-US" altLang="zh-CN" dirty="0" smtClean="0">
                <a:latin typeface="+mn-ea"/>
              </a:rPr>
              <a:t>++)</a:t>
            </a:r>
          </a:p>
          <a:p>
            <a:pPr marL="82296" indent="0">
              <a:buNone/>
            </a:pPr>
            <a:r>
              <a:rPr lang="en-US" altLang="zh-CN" dirty="0" smtClean="0">
                <a:latin typeface="+mn-ea"/>
              </a:rPr>
              <a:t>		if(</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]==c || </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]+32==c || </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]-32==c)</a:t>
            </a:r>
          </a:p>
          <a:p>
            <a:pPr marL="82296" indent="0">
              <a:buNone/>
            </a:pPr>
            <a:r>
              <a:rPr lang="en-US" altLang="zh-CN" dirty="0" smtClean="0">
                <a:latin typeface="+mn-ea"/>
              </a:rPr>
              <a:t>				</a:t>
            </a:r>
            <a:r>
              <a:rPr lang="en-US" altLang="zh-CN" dirty="0" err="1" smtClean="0">
                <a:latin typeface="+mn-ea"/>
              </a:rPr>
              <a:t>cnt</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("%0.5lf\</a:t>
            </a:r>
            <a:r>
              <a:rPr lang="en-US" altLang="zh-CN" dirty="0" err="1" smtClean="0">
                <a:latin typeface="+mn-ea"/>
              </a:rPr>
              <a:t>n",cnt</a:t>
            </a:r>
            <a:r>
              <a:rPr lang="en-US" altLang="zh-CN" dirty="0" smtClean="0">
                <a:latin typeface="+mn-ea"/>
              </a:rPr>
              <a:t>*1.0/</a:t>
            </a:r>
            <a:r>
              <a:rPr lang="en-US" altLang="zh-CN" dirty="0" err="1" smtClean="0">
                <a:latin typeface="+mn-ea"/>
              </a:rPr>
              <a:t>len</a:t>
            </a: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return 0;</a:t>
            </a:r>
          </a:p>
          <a:p>
            <a:pPr marL="82296" indent="0">
              <a:buNone/>
            </a:pPr>
            <a:r>
              <a:rPr lang="en-US" altLang="zh-CN" dirty="0" smtClean="0">
                <a:latin typeface="+mn-ea"/>
              </a:rPr>
              <a:t>}</a:t>
            </a:r>
          </a:p>
        </p:txBody>
      </p:sp>
    </p:spTree>
    <p:extLst>
      <p:ext uri="{BB962C8B-B14F-4D97-AF65-F5344CB8AC3E}">
        <p14:creationId xmlns="" xmlns:p14="http://schemas.microsoft.com/office/powerpoint/2010/main" val="250219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1165:</a:t>
            </a:r>
            <a:r>
              <a:rPr lang="zh-CN" altLang="en-US" b="1" dirty="0" smtClean="0"/>
              <a:t>字符串反转</a:t>
            </a:r>
            <a:endParaRPr lang="zh-CN" altLang="en-US" b="1" dirty="0"/>
          </a:p>
        </p:txBody>
      </p:sp>
      <p:sp>
        <p:nvSpPr>
          <p:cNvPr id="3" name="内容占位符 2"/>
          <p:cNvSpPr>
            <a:spLocks noGrp="1"/>
          </p:cNvSpPr>
          <p:nvPr>
            <p:ph idx="1"/>
          </p:nvPr>
        </p:nvSpPr>
        <p:spPr/>
        <p:txBody>
          <a:bodyPr>
            <a:normAutofit fontScale="77500" lnSpcReduction="20000"/>
          </a:bodyPr>
          <a:lstStyle/>
          <a:p>
            <a:r>
              <a:rPr lang="zh-CN" altLang="en-US" dirty="0" smtClean="0"/>
              <a:t>马克听说前面有一道题把矩阵反转，作为一个优秀的</a:t>
            </a:r>
            <a:r>
              <a:rPr lang="en-US" altLang="zh-CN" dirty="0" err="1" smtClean="0"/>
              <a:t>oier</a:t>
            </a:r>
            <a:r>
              <a:rPr lang="zh-CN" altLang="en-US" dirty="0" smtClean="0"/>
              <a:t>，你当然会把字符串反转，现在给你一行小</a:t>
            </a:r>
            <a:r>
              <a:rPr lang="en-US" altLang="zh-CN" dirty="0" smtClean="0"/>
              <a:t>C</a:t>
            </a:r>
            <a:r>
              <a:rPr lang="zh-CN" altLang="en-US" dirty="0" smtClean="0"/>
              <a:t>写的文本，你能把每个单词都反转并输出它们吗？</a:t>
            </a:r>
          </a:p>
          <a:p>
            <a:r>
              <a:rPr lang="zh-CN" altLang="en-US" b="1" dirty="0" smtClean="0"/>
              <a:t>输入：</a:t>
            </a:r>
            <a:r>
              <a:rPr lang="zh-CN" altLang="en-US" dirty="0" smtClean="0"/>
              <a:t>输入包含多组测试样例。第一行为一个整数</a:t>
            </a:r>
            <a:r>
              <a:rPr lang="en-US" altLang="zh-CN" dirty="0" smtClean="0"/>
              <a:t>T</a:t>
            </a:r>
            <a:r>
              <a:rPr lang="zh-CN" altLang="en-US" dirty="0" smtClean="0"/>
              <a:t>，代表测试样例的数量，后面跟着</a:t>
            </a:r>
            <a:r>
              <a:rPr lang="en-US" altLang="zh-CN" dirty="0" smtClean="0"/>
              <a:t>T</a:t>
            </a:r>
            <a:r>
              <a:rPr lang="zh-CN" altLang="en-US" dirty="0" smtClean="0"/>
              <a:t>个测试样例。</a:t>
            </a:r>
            <a:br>
              <a:rPr lang="zh-CN" altLang="en-US" dirty="0" smtClean="0"/>
            </a:br>
            <a:r>
              <a:rPr lang="zh-CN" altLang="en-US" dirty="0" smtClean="0"/>
              <a:t>每个测试样例占一行，包含多个单词。一行最多有</a:t>
            </a:r>
            <a:r>
              <a:rPr lang="en-US" altLang="zh-CN" dirty="0" smtClean="0"/>
              <a:t>1000</a:t>
            </a:r>
            <a:r>
              <a:rPr lang="zh-CN" altLang="en-US" dirty="0" smtClean="0"/>
              <a:t>个字符。</a:t>
            </a:r>
          </a:p>
          <a:p>
            <a:r>
              <a:rPr lang="zh-CN" altLang="en-US" b="1" dirty="0" smtClean="0"/>
              <a:t>输出：</a:t>
            </a:r>
            <a:r>
              <a:rPr lang="zh-CN" altLang="en-US" dirty="0" smtClean="0"/>
              <a:t>对于每一个测试样例，你应该输出转换后的文本。</a:t>
            </a:r>
          </a:p>
          <a:p>
            <a:r>
              <a:rPr lang="zh-CN" altLang="en-US" b="1" dirty="0" smtClean="0"/>
              <a:t>样例输入：</a:t>
            </a:r>
            <a:r>
              <a:rPr lang="en-US" altLang="zh-CN" dirty="0" smtClean="0"/>
              <a:t>3 </a:t>
            </a:r>
            <a:r>
              <a:rPr lang="en-US" altLang="zh-CN" dirty="0" err="1" smtClean="0"/>
              <a:t>olleh</a:t>
            </a:r>
            <a:r>
              <a:rPr lang="en-US" altLang="zh-CN" dirty="0" smtClean="0"/>
              <a:t> !</a:t>
            </a:r>
            <a:r>
              <a:rPr lang="en-US" altLang="zh-CN" dirty="0" err="1" smtClean="0"/>
              <a:t>dlrow</a:t>
            </a:r>
            <a:r>
              <a:rPr lang="en-US" altLang="zh-CN" dirty="0" smtClean="0"/>
              <a:t> I </a:t>
            </a:r>
            <a:r>
              <a:rPr lang="en-US" altLang="zh-CN" dirty="0" err="1" smtClean="0"/>
              <a:t>ekil</a:t>
            </a:r>
            <a:r>
              <a:rPr lang="en-US" altLang="zh-CN" dirty="0" smtClean="0"/>
              <a:t> .</a:t>
            </a:r>
            <a:r>
              <a:rPr lang="en-US" altLang="zh-CN" dirty="0" err="1" smtClean="0"/>
              <a:t>bulcmca</a:t>
            </a:r>
            <a:r>
              <a:rPr lang="en-US" altLang="zh-CN" dirty="0" smtClean="0"/>
              <a:t> I </a:t>
            </a:r>
            <a:r>
              <a:rPr lang="en-US" altLang="zh-CN" dirty="0" err="1" smtClean="0"/>
              <a:t>evol</a:t>
            </a:r>
            <a:r>
              <a:rPr lang="en-US" altLang="zh-CN" dirty="0" smtClean="0"/>
              <a:t> .</a:t>
            </a:r>
            <a:r>
              <a:rPr lang="en-US" altLang="zh-CN" dirty="0" err="1" smtClean="0"/>
              <a:t>mca</a:t>
            </a:r>
            <a:r>
              <a:rPr lang="zh-CN" altLang="en-US" b="1" dirty="0" smtClean="0"/>
              <a:t>样例输出：</a:t>
            </a:r>
            <a:r>
              <a:rPr lang="en-US" altLang="zh-CN" dirty="0" smtClean="0"/>
              <a:t>hello world! I like </a:t>
            </a:r>
            <a:r>
              <a:rPr lang="en-US" altLang="zh-CN" dirty="0" err="1" smtClean="0"/>
              <a:t>acmclub</a:t>
            </a:r>
            <a:r>
              <a:rPr lang="en-US" altLang="zh-CN" dirty="0" smtClean="0"/>
              <a:t>. I love </a:t>
            </a:r>
            <a:r>
              <a:rPr lang="en-US" altLang="zh-CN" dirty="0" err="1" smtClean="0"/>
              <a:t>acm</a:t>
            </a:r>
            <a:r>
              <a:rPr lang="en-US" altLang="zh-CN" dirty="0" smtClean="0"/>
              <a:t>.</a:t>
            </a:r>
            <a:endParaRPr lang="zh-CN" altLang="en-US" dirty="0"/>
          </a:p>
        </p:txBody>
      </p:sp>
    </p:spTree>
    <p:extLst>
      <p:ext uri="{BB962C8B-B14F-4D97-AF65-F5344CB8AC3E}">
        <p14:creationId xmlns="" xmlns:p14="http://schemas.microsoft.com/office/powerpoint/2010/main" val="367449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88640"/>
            <a:ext cx="3600400" cy="6336704"/>
          </a:xfrm>
        </p:spPr>
        <p:txBody>
          <a:bodyPr>
            <a:noAutofit/>
          </a:bodyPr>
          <a:lstStyle/>
          <a:p>
            <a:pPr marL="82296" indent="0">
              <a:buNone/>
            </a:pPr>
            <a:r>
              <a:rPr lang="en-US" altLang="zh-CN" sz="1800" dirty="0" smtClean="0">
                <a:latin typeface="+mn-ea"/>
              </a:rPr>
              <a:t>#include &lt;</a:t>
            </a:r>
            <a:r>
              <a:rPr lang="en-US" altLang="zh-CN" sz="1800" dirty="0" err="1" smtClean="0">
                <a:latin typeface="+mn-ea"/>
              </a:rPr>
              <a:t>cstdio</a:t>
            </a:r>
            <a:r>
              <a:rPr lang="en-US" altLang="zh-CN" sz="1800" dirty="0" smtClean="0">
                <a:latin typeface="+mn-ea"/>
              </a:rPr>
              <a:t>&gt;</a:t>
            </a:r>
          </a:p>
          <a:p>
            <a:pPr marL="82296" indent="0">
              <a:buNone/>
            </a:pPr>
            <a:r>
              <a:rPr lang="en-US" altLang="zh-CN" sz="1800" dirty="0" smtClean="0">
                <a:latin typeface="+mn-ea"/>
              </a:rPr>
              <a:t>#include &lt;</a:t>
            </a:r>
            <a:r>
              <a:rPr lang="en-US" altLang="zh-CN" sz="1800" dirty="0" err="1" smtClean="0">
                <a:latin typeface="+mn-ea"/>
              </a:rPr>
              <a:t>cstring</a:t>
            </a:r>
            <a:r>
              <a:rPr lang="en-US" altLang="zh-CN" sz="1800" dirty="0" smtClean="0">
                <a:latin typeface="+mn-ea"/>
              </a:rPr>
              <a:t>&gt;</a:t>
            </a:r>
          </a:p>
          <a:p>
            <a:pPr marL="82296" indent="0">
              <a:buNone/>
            </a:pPr>
            <a:r>
              <a:rPr lang="en-US" altLang="zh-CN" sz="1800" dirty="0" smtClean="0">
                <a:latin typeface="+mn-ea"/>
              </a:rPr>
              <a:t>using namespace std; </a:t>
            </a:r>
          </a:p>
          <a:p>
            <a:pPr marL="82296" indent="0">
              <a:buNone/>
            </a:pPr>
            <a:r>
              <a:rPr lang="en-US" altLang="zh-CN" sz="1800" dirty="0" err="1" smtClean="0">
                <a:latin typeface="+mn-ea"/>
              </a:rPr>
              <a:t>int</a:t>
            </a:r>
            <a:r>
              <a:rPr lang="en-US" altLang="zh-CN" sz="1800" dirty="0" smtClean="0">
                <a:latin typeface="+mn-ea"/>
              </a:rPr>
              <a:t> main(){</a:t>
            </a:r>
          </a:p>
          <a:p>
            <a:pPr marL="82296" indent="0">
              <a:buNone/>
            </a:pPr>
            <a:r>
              <a:rPr lang="en-US" altLang="zh-CN" sz="1800" dirty="0" smtClean="0">
                <a:latin typeface="+mn-ea"/>
              </a:rPr>
              <a:t>    </a:t>
            </a:r>
            <a:r>
              <a:rPr lang="en-US" altLang="zh-CN" sz="1800" dirty="0" err="1" smtClean="0">
                <a:latin typeface="+mn-ea"/>
              </a:rPr>
              <a:t>int</a:t>
            </a:r>
            <a:r>
              <a:rPr lang="en-US" altLang="zh-CN" sz="1800" dirty="0" smtClean="0">
                <a:latin typeface="+mn-ea"/>
              </a:rPr>
              <a:t> N;</a:t>
            </a:r>
          </a:p>
          <a:p>
            <a:pPr marL="82296" indent="0">
              <a:buNone/>
            </a:pPr>
            <a:r>
              <a:rPr lang="en-US" altLang="zh-CN" sz="1800" dirty="0" smtClean="0">
                <a:latin typeface="+mn-ea"/>
              </a:rPr>
              <a:t>    char </a:t>
            </a:r>
            <a:r>
              <a:rPr lang="en-US" altLang="zh-CN" sz="1800" dirty="0" err="1" smtClean="0">
                <a:latin typeface="+mn-ea"/>
              </a:rPr>
              <a:t>str</a:t>
            </a:r>
            <a:r>
              <a:rPr lang="en-US" altLang="zh-CN" sz="1800" dirty="0" smtClean="0">
                <a:latin typeface="+mn-ea"/>
              </a:rPr>
              <a:t>[100001];</a:t>
            </a:r>
          </a:p>
          <a:p>
            <a:pPr marL="82296" indent="0">
              <a:buNone/>
            </a:pPr>
            <a:r>
              <a:rPr lang="en-US" altLang="zh-CN" sz="1800" dirty="0" smtClean="0">
                <a:latin typeface="+mn-ea"/>
              </a:rPr>
              <a:t>    </a:t>
            </a:r>
            <a:r>
              <a:rPr lang="en-US" altLang="zh-CN" sz="1800" dirty="0" err="1" smtClean="0">
                <a:latin typeface="+mn-ea"/>
              </a:rPr>
              <a:t>int</a:t>
            </a:r>
            <a:r>
              <a:rPr lang="en-US" altLang="zh-CN" sz="1800" dirty="0" smtClean="0">
                <a:latin typeface="+mn-ea"/>
              </a:rPr>
              <a:t> </a:t>
            </a:r>
            <a:r>
              <a:rPr lang="en-US" altLang="zh-CN" sz="1800" dirty="0" err="1" smtClean="0">
                <a:latin typeface="+mn-ea"/>
              </a:rPr>
              <a:t>i,j,m</a:t>
            </a:r>
            <a:r>
              <a:rPr lang="en-US" altLang="zh-CN" sz="1800" dirty="0" smtClean="0">
                <a:latin typeface="+mn-ea"/>
              </a:rPr>
              <a:t>;</a:t>
            </a:r>
          </a:p>
          <a:p>
            <a:pPr marL="82296" indent="0">
              <a:buNone/>
            </a:pPr>
            <a:r>
              <a:rPr lang="en-US" altLang="zh-CN" sz="1800" dirty="0" smtClean="0">
                <a:latin typeface="+mn-ea"/>
              </a:rPr>
              <a:t>    </a:t>
            </a:r>
            <a:r>
              <a:rPr lang="en-US" altLang="zh-CN" sz="1800" dirty="0" err="1" smtClean="0">
                <a:latin typeface="+mn-ea"/>
              </a:rPr>
              <a:t>scanf</a:t>
            </a:r>
            <a:r>
              <a:rPr lang="en-US" altLang="zh-CN" sz="1800" dirty="0" smtClean="0">
                <a:latin typeface="+mn-ea"/>
              </a:rPr>
              <a:t>("%</a:t>
            </a:r>
            <a:r>
              <a:rPr lang="en-US" altLang="zh-CN" sz="1800" dirty="0" err="1" smtClean="0">
                <a:latin typeface="+mn-ea"/>
              </a:rPr>
              <a:t>d",&amp;N</a:t>
            </a:r>
            <a:r>
              <a:rPr lang="en-US" altLang="zh-CN" sz="1800" dirty="0" smtClean="0">
                <a:latin typeface="+mn-ea"/>
              </a:rPr>
              <a:t>); </a:t>
            </a:r>
          </a:p>
          <a:p>
            <a:pPr marL="82296" indent="0">
              <a:buNone/>
            </a:pPr>
            <a:r>
              <a:rPr lang="en-US" altLang="zh-CN" sz="1800" dirty="0" smtClean="0">
                <a:latin typeface="+mn-ea"/>
              </a:rPr>
              <a:t>    </a:t>
            </a:r>
            <a:r>
              <a:rPr lang="en-US" altLang="zh-CN" sz="1800" dirty="0" err="1" smtClean="0">
                <a:latin typeface="+mn-ea"/>
              </a:rPr>
              <a:t>getchar</a:t>
            </a:r>
            <a:r>
              <a:rPr lang="en-US" altLang="zh-CN" sz="1800" dirty="0" smtClean="0">
                <a:latin typeface="+mn-ea"/>
              </a:rPr>
              <a:t>();</a:t>
            </a:r>
          </a:p>
          <a:p>
            <a:pPr marL="82296" indent="0">
              <a:buNone/>
            </a:pPr>
            <a:r>
              <a:rPr lang="en-US" altLang="zh-CN" sz="1800" dirty="0" smtClean="0">
                <a:latin typeface="+mn-ea"/>
              </a:rPr>
              <a:t>    while(N--)    {</a:t>
            </a:r>
          </a:p>
          <a:p>
            <a:pPr marL="82296" indent="0">
              <a:buNone/>
            </a:pPr>
            <a:r>
              <a:rPr lang="en-US" altLang="zh-CN" sz="1800" dirty="0" smtClean="0">
                <a:latin typeface="+mn-ea"/>
              </a:rPr>
              <a:t>        gets(</a:t>
            </a:r>
            <a:r>
              <a:rPr lang="en-US" altLang="zh-CN" sz="1800" dirty="0" err="1" smtClean="0">
                <a:latin typeface="+mn-ea"/>
              </a:rPr>
              <a:t>str</a:t>
            </a:r>
            <a:r>
              <a:rPr lang="en-US" altLang="zh-CN" sz="1800" dirty="0" smtClean="0">
                <a:latin typeface="+mn-ea"/>
              </a:rPr>
              <a:t>);</a:t>
            </a:r>
          </a:p>
          <a:p>
            <a:pPr marL="82296" indent="0">
              <a:buNone/>
            </a:pPr>
            <a:r>
              <a:rPr lang="en-US" altLang="zh-CN" sz="1800" dirty="0" smtClean="0">
                <a:latin typeface="+mn-ea"/>
              </a:rPr>
              <a:t>        if(</a:t>
            </a:r>
            <a:r>
              <a:rPr lang="en-US" altLang="zh-CN" sz="1800" dirty="0" err="1" smtClean="0">
                <a:latin typeface="+mn-ea"/>
              </a:rPr>
              <a:t>str</a:t>
            </a:r>
            <a:r>
              <a:rPr lang="en-US" altLang="zh-CN" sz="1800" dirty="0" smtClean="0">
                <a:latin typeface="+mn-ea"/>
              </a:rPr>
              <a:t>[0]=='\0')</a:t>
            </a:r>
          </a:p>
          <a:p>
            <a:pPr marL="82296" indent="0">
              <a:buNone/>
            </a:pPr>
            <a:r>
              <a:rPr lang="en-US" altLang="zh-CN" sz="1800" dirty="0" smtClean="0">
                <a:latin typeface="+mn-ea"/>
              </a:rPr>
              <a:t>            </a:t>
            </a:r>
            <a:r>
              <a:rPr lang="en-US" altLang="zh-CN" sz="1800" dirty="0" err="1" smtClean="0">
                <a:latin typeface="+mn-ea"/>
              </a:rPr>
              <a:t>printf</a:t>
            </a:r>
            <a:r>
              <a:rPr lang="en-US" altLang="zh-CN" sz="1800" dirty="0" smtClean="0">
                <a:latin typeface="+mn-ea"/>
              </a:rPr>
              <a:t>("\n");</a:t>
            </a:r>
          </a:p>
          <a:p>
            <a:pPr marL="82296" indent="0">
              <a:buNone/>
            </a:pPr>
            <a:r>
              <a:rPr lang="en-US" altLang="zh-CN" sz="1800" dirty="0" smtClean="0">
                <a:latin typeface="+mn-ea"/>
              </a:rPr>
              <a:t>        else</a:t>
            </a:r>
          </a:p>
          <a:p>
            <a:pPr marL="82296" indent="0">
              <a:buNone/>
            </a:pPr>
            <a:r>
              <a:rPr lang="en-US" altLang="zh-CN" sz="1800" dirty="0" smtClean="0">
                <a:latin typeface="+mn-ea"/>
              </a:rPr>
              <a:t>        {</a:t>
            </a:r>
          </a:p>
          <a:p>
            <a:pPr marL="82296" indent="0">
              <a:buNone/>
            </a:pPr>
            <a:r>
              <a:rPr lang="en-US" altLang="zh-CN" sz="1800" dirty="0" smtClean="0">
                <a:latin typeface="+mn-ea"/>
              </a:rPr>
              <a:t>            j=0;</a:t>
            </a:r>
          </a:p>
          <a:p>
            <a:pPr marL="82296" indent="0">
              <a:buNone/>
            </a:pPr>
            <a:r>
              <a:rPr lang="en-US" altLang="zh-CN" sz="1800" dirty="0" smtClean="0">
                <a:latin typeface="+mn-ea"/>
              </a:rPr>
              <a:t>          for(</a:t>
            </a:r>
            <a:r>
              <a:rPr lang="en-US" altLang="zh-CN" sz="1800" dirty="0" err="1" smtClean="0">
                <a:latin typeface="+mn-ea"/>
              </a:rPr>
              <a:t>i</a:t>
            </a:r>
            <a:r>
              <a:rPr lang="en-US" altLang="zh-CN" sz="1800" dirty="0" smtClean="0">
                <a:latin typeface="+mn-ea"/>
              </a:rPr>
              <a:t>=0;i&lt;</a:t>
            </a:r>
            <a:r>
              <a:rPr lang="en-US" altLang="zh-CN" sz="1800" dirty="0" err="1" smtClean="0">
                <a:latin typeface="+mn-ea"/>
              </a:rPr>
              <a:t>strlen</a:t>
            </a:r>
            <a:r>
              <a:rPr lang="en-US" altLang="zh-CN" sz="1800" dirty="0" smtClean="0">
                <a:latin typeface="+mn-ea"/>
              </a:rPr>
              <a:t>(</a:t>
            </a:r>
            <a:r>
              <a:rPr lang="en-US" altLang="zh-CN" sz="1800" dirty="0" err="1" smtClean="0">
                <a:latin typeface="+mn-ea"/>
              </a:rPr>
              <a:t>str</a:t>
            </a:r>
            <a:r>
              <a:rPr lang="en-US" altLang="zh-CN" sz="1800" dirty="0" smtClean="0">
                <a:latin typeface="+mn-ea"/>
              </a:rPr>
              <a:t>);</a:t>
            </a:r>
            <a:r>
              <a:rPr lang="en-US" altLang="zh-CN" sz="1800" dirty="0" err="1" smtClean="0">
                <a:latin typeface="+mn-ea"/>
              </a:rPr>
              <a:t>i</a:t>
            </a:r>
            <a:r>
              <a:rPr lang="en-US" altLang="zh-CN" sz="1800" dirty="0" smtClean="0">
                <a:latin typeface="+mn-ea"/>
              </a:rPr>
              <a:t>++)</a:t>
            </a:r>
          </a:p>
          <a:p>
            <a:pPr marL="82296" indent="0">
              <a:buNone/>
            </a:pPr>
            <a:r>
              <a:rPr lang="en-US" altLang="zh-CN" sz="1800" dirty="0" smtClean="0">
                <a:latin typeface="+mn-ea"/>
              </a:rPr>
              <a:t>            {              </a:t>
            </a:r>
          </a:p>
        </p:txBody>
      </p:sp>
      <p:sp>
        <p:nvSpPr>
          <p:cNvPr id="5" name="矩形 4"/>
          <p:cNvSpPr/>
          <p:nvPr/>
        </p:nvSpPr>
        <p:spPr>
          <a:xfrm>
            <a:off x="4572000" y="548680"/>
            <a:ext cx="3960440" cy="3970318"/>
          </a:xfrm>
          <a:prstGeom prst="rect">
            <a:avLst/>
          </a:prstGeom>
        </p:spPr>
        <p:txBody>
          <a:bodyPr wrap="square">
            <a:spAutoFit/>
          </a:bodyPr>
          <a:lstStyle/>
          <a:p>
            <a:pPr marL="82296" indent="0">
              <a:buNone/>
            </a:pPr>
            <a:r>
              <a:rPr lang="en-US" altLang="zh-CN" dirty="0" smtClean="0">
                <a:latin typeface="+mn-ea"/>
              </a:rPr>
              <a:t>if(</a:t>
            </a:r>
            <a:r>
              <a:rPr lang="en-US" altLang="zh-CN" dirty="0" err="1" smtClean="0">
                <a:latin typeface="+mn-ea"/>
              </a:rPr>
              <a:t>str</a:t>
            </a:r>
            <a:r>
              <a:rPr lang="en-US" altLang="zh-CN" dirty="0" smtClean="0">
                <a:latin typeface="+mn-ea"/>
              </a:rPr>
              <a:t>[</a:t>
            </a:r>
            <a:r>
              <a:rPr lang="en-US" altLang="zh-CN" dirty="0" err="1" smtClean="0">
                <a:latin typeface="+mn-ea"/>
              </a:rPr>
              <a:t>i</a:t>
            </a:r>
            <a:r>
              <a:rPr lang="en-US" altLang="zh-CN" dirty="0" smtClean="0">
                <a:latin typeface="+mn-ea"/>
              </a:rPr>
              <a:t>]=='  ')             {</a:t>
            </a:r>
          </a:p>
          <a:p>
            <a:pPr marL="82296" indent="0">
              <a:buNone/>
            </a:pPr>
            <a:r>
              <a:rPr lang="en-US" altLang="zh-CN" dirty="0" smtClean="0">
                <a:latin typeface="+mn-ea"/>
              </a:rPr>
              <a:t>               for(m=i-1;m&gt;=</a:t>
            </a:r>
            <a:r>
              <a:rPr lang="en-US" altLang="zh-CN" dirty="0" err="1" smtClean="0">
                <a:latin typeface="+mn-ea"/>
              </a:rPr>
              <a:t>j;m</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a:t>
            </a:r>
            <a:r>
              <a:rPr lang="en-US" altLang="zh-CN" dirty="0" err="1" smtClean="0">
                <a:latin typeface="+mn-ea"/>
              </a:rPr>
              <a:t>c",str</a:t>
            </a:r>
            <a:r>
              <a:rPr lang="en-US" altLang="zh-CN" dirty="0" smtClean="0">
                <a:latin typeface="+mn-ea"/>
              </a:rPr>
              <a:t>[m]);</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 ");</a:t>
            </a:r>
          </a:p>
          <a:p>
            <a:pPr marL="82296" indent="0">
              <a:buNone/>
            </a:pPr>
            <a:r>
              <a:rPr lang="en-US" altLang="zh-CN" dirty="0" smtClean="0">
                <a:latin typeface="+mn-ea"/>
              </a:rPr>
              <a:t>                 j=i+1;</a:t>
            </a:r>
          </a:p>
          <a:p>
            <a:pPr marL="82296" indent="0">
              <a:buNone/>
            </a:pP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for(m=i-1;m&gt;=</a:t>
            </a:r>
            <a:r>
              <a:rPr lang="en-US" altLang="zh-CN" dirty="0" err="1" smtClean="0">
                <a:latin typeface="+mn-ea"/>
              </a:rPr>
              <a:t>j;m</a:t>
            </a:r>
            <a:r>
              <a:rPr lang="en-US" altLang="zh-CN" dirty="0" smtClean="0">
                <a:latin typeface="+mn-ea"/>
              </a:rPr>
              <a:t>--)</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a:t>
            </a:r>
            <a:r>
              <a:rPr lang="en-US" altLang="zh-CN" dirty="0" err="1" smtClean="0">
                <a:latin typeface="+mn-ea"/>
              </a:rPr>
              <a:t>c",str</a:t>
            </a:r>
            <a:r>
              <a:rPr lang="en-US" altLang="zh-CN" dirty="0" smtClean="0">
                <a:latin typeface="+mn-ea"/>
              </a:rPr>
              <a:t>[m]);</a:t>
            </a:r>
          </a:p>
          <a:p>
            <a:pPr marL="82296" indent="0">
              <a:buNone/>
            </a:pPr>
            <a:r>
              <a:rPr lang="en-US" altLang="zh-CN" dirty="0" smtClean="0">
                <a:latin typeface="+mn-ea"/>
              </a:rPr>
              <a:t>            </a:t>
            </a:r>
            <a:r>
              <a:rPr lang="en-US" altLang="zh-CN" dirty="0" err="1" smtClean="0">
                <a:latin typeface="+mn-ea"/>
              </a:rPr>
              <a:t>printf</a:t>
            </a:r>
            <a:r>
              <a:rPr lang="en-US" altLang="zh-CN" dirty="0" smtClean="0">
                <a:latin typeface="+mn-ea"/>
              </a:rPr>
              <a:t>("\n");</a:t>
            </a:r>
          </a:p>
          <a:p>
            <a:pPr marL="82296" indent="0">
              <a:buNone/>
            </a:pP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return 0;</a:t>
            </a:r>
          </a:p>
          <a:p>
            <a:pPr marL="82296" indent="0">
              <a:buNone/>
            </a:pPr>
            <a:r>
              <a:rPr lang="en-US" altLang="zh-CN" dirty="0" smtClean="0">
                <a:latin typeface="+mn-ea"/>
              </a:rPr>
              <a:t>}</a:t>
            </a:r>
          </a:p>
        </p:txBody>
      </p:sp>
    </p:spTree>
    <p:extLst>
      <p:ext uri="{BB962C8B-B14F-4D97-AF65-F5344CB8AC3E}">
        <p14:creationId xmlns="" xmlns:p14="http://schemas.microsoft.com/office/powerpoint/2010/main" val="2862470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1166:</a:t>
            </a:r>
            <a:r>
              <a:rPr lang="zh-CN" altLang="en-US" b="1" dirty="0" smtClean="0"/>
              <a:t>破译邮件</a:t>
            </a:r>
            <a:endParaRPr lang="zh-CN" altLang="en-US" b="1" dirty="0"/>
          </a:p>
        </p:txBody>
      </p:sp>
      <p:sp>
        <p:nvSpPr>
          <p:cNvPr id="3" name="内容占位符 2"/>
          <p:cNvSpPr>
            <a:spLocks noGrp="1"/>
          </p:cNvSpPr>
          <p:nvPr>
            <p:ph idx="1"/>
          </p:nvPr>
        </p:nvSpPr>
        <p:spPr>
          <a:xfrm>
            <a:off x="1435608" y="1447800"/>
            <a:ext cx="7498080" cy="5077544"/>
          </a:xfrm>
        </p:spPr>
        <p:txBody>
          <a:bodyPr>
            <a:normAutofit fontScale="77500" lnSpcReduction="20000"/>
          </a:bodyPr>
          <a:lstStyle/>
          <a:p>
            <a:r>
              <a:rPr lang="zh-CN" altLang="en-US" dirty="0" smtClean="0"/>
              <a:t>马克收到了一封很奇怪的邮件，里面全是一些符号和数字，但是信上面给出了破译方法，具体方法如下：</a:t>
            </a:r>
            <a:br>
              <a:rPr lang="zh-CN" altLang="en-US" dirty="0" smtClean="0"/>
            </a:br>
            <a:r>
              <a:rPr lang="zh-CN" altLang="en-US" dirty="0" smtClean="0"/>
              <a:t>（</a:t>
            </a:r>
            <a:r>
              <a:rPr lang="en-US" altLang="zh-CN" dirty="0" smtClean="0"/>
              <a:t>1</a:t>
            </a:r>
            <a:r>
              <a:rPr lang="zh-CN" altLang="en-US" dirty="0" smtClean="0"/>
              <a:t>）将</a:t>
            </a:r>
            <a:r>
              <a:rPr lang="en-US" altLang="zh-CN" dirty="0" smtClean="0"/>
              <a:t>1</a:t>
            </a:r>
            <a:r>
              <a:rPr lang="zh-CN" altLang="en-US" dirty="0" smtClean="0"/>
              <a:t>变为‘</a:t>
            </a:r>
            <a:r>
              <a:rPr lang="en-US" altLang="zh-CN" dirty="0" smtClean="0"/>
              <a:t>A’</a:t>
            </a:r>
            <a:r>
              <a:rPr lang="zh-CN" altLang="en-US" dirty="0" smtClean="0"/>
              <a:t>，</a:t>
            </a:r>
            <a:r>
              <a:rPr lang="en-US" altLang="zh-CN" dirty="0" smtClean="0"/>
              <a:t>2</a:t>
            </a:r>
            <a:r>
              <a:rPr lang="zh-CN" altLang="en-US" dirty="0" smtClean="0"/>
              <a:t>变为‘</a:t>
            </a:r>
            <a:r>
              <a:rPr lang="en-US" altLang="zh-CN" dirty="0" smtClean="0"/>
              <a:t>B’</a:t>
            </a:r>
            <a:r>
              <a:rPr lang="zh-CN" altLang="en-US" dirty="0" smtClean="0"/>
              <a:t>，</a:t>
            </a:r>
            <a:r>
              <a:rPr lang="en-US" altLang="zh-CN" dirty="0" smtClean="0"/>
              <a:t>...</a:t>
            </a:r>
            <a:r>
              <a:rPr lang="zh-CN" altLang="en-US" dirty="0" smtClean="0"/>
              <a:t>，</a:t>
            </a:r>
            <a:r>
              <a:rPr lang="en-US" altLang="zh-CN" dirty="0" smtClean="0"/>
              <a:t>26</a:t>
            </a:r>
            <a:r>
              <a:rPr lang="zh-CN" altLang="en-US" dirty="0" smtClean="0"/>
              <a:t>变为‘</a:t>
            </a:r>
            <a:r>
              <a:rPr lang="en-US" altLang="zh-CN" dirty="0" smtClean="0"/>
              <a:t>Z’</a:t>
            </a:r>
            <a:r>
              <a:rPr lang="zh-CN" altLang="en-US" dirty="0" smtClean="0"/>
              <a:t>；</a:t>
            </a:r>
            <a:br>
              <a:rPr lang="zh-CN" altLang="en-US" dirty="0" smtClean="0"/>
            </a:br>
            <a:r>
              <a:rPr lang="zh-CN" altLang="en-US" dirty="0" smtClean="0"/>
              <a:t>（</a:t>
            </a:r>
            <a:r>
              <a:rPr lang="en-US" altLang="zh-CN" dirty="0" smtClean="0"/>
              <a:t>2</a:t>
            </a:r>
            <a:r>
              <a:rPr lang="zh-CN" altLang="en-US" dirty="0" smtClean="0"/>
              <a:t>）将‘</a:t>
            </a:r>
            <a:r>
              <a:rPr lang="en-US" altLang="zh-CN" dirty="0" smtClean="0"/>
              <a:t>#’</a:t>
            </a:r>
            <a:r>
              <a:rPr lang="zh-CN" altLang="en-US" dirty="0" smtClean="0"/>
              <a:t>变为一个空格；</a:t>
            </a:r>
            <a:br>
              <a:rPr lang="zh-CN" altLang="en-US" dirty="0" smtClean="0"/>
            </a:br>
            <a:r>
              <a:rPr lang="zh-CN" altLang="en-US" dirty="0" smtClean="0"/>
              <a:t>（</a:t>
            </a:r>
            <a:r>
              <a:rPr lang="en-US" altLang="zh-CN" dirty="0" smtClean="0"/>
              <a:t>3</a:t>
            </a:r>
            <a:r>
              <a:rPr lang="zh-CN" altLang="en-US" dirty="0" smtClean="0"/>
              <a:t>）忽略‘</a:t>
            </a:r>
            <a:r>
              <a:rPr lang="en-US" altLang="zh-CN" dirty="0" smtClean="0"/>
              <a:t>-’</a:t>
            </a:r>
            <a:r>
              <a:rPr lang="zh-CN" altLang="en-US" dirty="0" smtClean="0"/>
              <a:t>，原始信件中‘</a:t>
            </a:r>
            <a:r>
              <a:rPr lang="en-US" altLang="zh-CN" dirty="0" smtClean="0"/>
              <a:t>-’</a:t>
            </a:r>
            <a:r>
              <a:rPr lang="zh-CN" altLang="en-US" dirty="0" smtClean="0"/>
              <a:t>仅仅用来分割数字。</a:t>
            </a:r>
            <a:br>
              <a:rPr lang="zh-CN" altLang="en-US" dirty="0" smtClean="0"/>
            </a:br>
            <a:r>
              <a:rPr lang="zh-CN" altLang="en-US" dirty="0" smtClean="0"/>
              <a:t>现请你编程帮助马克破译这封邮件。</a:t>
            </a:r>
          </a:p>
          <a:p>
            <a:r>
              <a:rPr lang="zh-CN" altLang="en-US" b="1" dirty="0" smtClean="0"/>
              <a:t>输入</a:t>
            </a:r>
          </a:p>
          <a:p>
            <a:r>
              <a:rPr lang="zh-CN" altLang="en-US" dirty="0" smtClean="0"/>
              <a:t>输入的第一行为一个整数</a:t>
            </a:r>
            <a:r>
              <a:rPr lang="en-US" altLang="zh-CN" dirty="0" smtClean="0"/>
              <a:t>C</a:t>
            </a:r>
            <a:r>
              <a:rPr lang="zh-CN" altLang="en-US" dirty="0" smtClean="0"/>
              <a:t>，表示测试数据的组数。</a:t>
            </a:r>
            <a:br>
              <a:rPr lang="zh-CN" altLang="en-US" dirty="0" smtClean="0"/>
            </a:br>
            <a:r>
              <a:rPr lang="zh-CN" altLang="en-US" dirty="0" smtClean="0"/>
              <a:t>接下来</a:t>
            </a:r>
            <a:r>
              <a:rPr lang="en-US" altLang="zh-CN" dirty="0" smtClean="0"/>
              <a:t>C</a:t>
            </a:r>
            <a:r>
              <a:rPr lang="zh-CN" altLang="en-US" dirty="0" smtClean="0"/>
              <a:t>行，每行输入一个待破译的字符串，字符串中只包含数字、‘</a:t>
            </a:r>
            <a:r>
              <a:rPr lang="en-US" altLang="zh-CN" dirty="0" smtClean="0"/>
              <a:t>-’</a:t>
            </a:r>
            <a:r>
              <a:rPr lang="zh-CN" altLang="en-US" dirty="0" smtClean="0"/>
              <a:t>和‘</a:t>
            </a:r>
            <a:r>
              <a:rPr lang="en-US" altLang="zh-CN" dirty="0" smtClean="0"/>
              <a:t>#’</a:t>
            </a:r>
            <a:r>
              <a:rPr lang="zh-CN" altLang="en-US" dirty="0" smtClean="0"/>
              <a:t>，长度不超过</a:t>
            </a:r>
            <a:r>
              <a:rPr lang="en-US" altLang="zh-CN" dirty="0" smtClean="0"/>
              <a:t>100</a:t>
            </a:r>
            <a:r>
              <a:rPr lang="zh-CN" altLang="en-US" dirty="0" smtClean="0"/>
              <a:t>。</a:t>
            </a:r>
          </a:p>
          <a:p>
            <a:r>
              <a:rPr lang="zh-CN" altLang="en-US" b="1" dirty="0" smtClean="0"/>
              <a:t>输出</a:t>
            </a:r>
          </a:p>
          <a:p>
            <a:r>
              <a:rPr lang="zh-CN" altLang="en-US" dirty="0" smtClean="0"/>
              <a:t>对于每组输入，输出破译后的文本。</a:t>
            </a:r>
            <a:endParaRPr lang="zh-CN" altLang="en-US" dirty="0"/>
          </a:p>
        </p:txBody>
      </p:sp>
    </p:spTree>
    <p:extLst>
      <p:ext uri="{BB962C8B-B14F-4D97-AF65-F5344CB8AC3E}">
        <p14:creationId xmlns="" xmlns:p14="http://schemas.microsoft.com/office/powerpoint/2010/main" val="251974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640" y="144016"/>
            <a:ext cx="7498080" cy="6669360"/>
          </a:xfrm>
        </p:spPr>
        <p:txBody>
          <a:bodyPr>
            <a:normAutofit fontScale="475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using namespace std; </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N,num</a:t>
            </a:r>
            <a:r>
              <a:rPr lang="en-US" altLang="zh-CN" dirty="0" smtClean="0">
                <a:latin typeface="+mn-ea"/>
              </a:rPr>
              <a:t>=0,flag;</a:t>
            </a:r>
          </a:p>
          <a:p>
            <a:pPr marL="82296" indent="0">
              <a:buNone/>
            </a:pPr>
            <a:r>
              <a:rPr lang="en-US" altLang="zh-CN" dirty="0" smtClean="0">
                <a:latin typeface="+mn-ea"/>
              </a:rPr>
              <a:t>    char letter[102];</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&gt;&gt;N;</a:t>
            </a:r>
          </a:p>
          <a:p>
            <a:pPr marL="82296" indent="0">
              <a:buNone/>
            </a:pPr>
            <a:r>
              <a:rPr lang="en-US" altLang="zh-CN" dirty="0" smtClean="0">
                <a:latin typeface="+mn-ea"/>
              </a:rPr>
              <a:t>    while(N--)    {</a:t>
            </a:r>
          </a:p>
          <a:p>
            <a:pPr marL="82296" indent="0">
              <a:buNone/>
            </a:pPr>
            <a:r>
              <a:rPr lang="en-US" altLang="zh-CN" dirty="0" smtClean="0">
                <a:latin typeface="+mn-ea"/>
              </a:rPr>
              <a:t>        </a:t>
            </a:r>
            <a:r>
              <a:rPr lang="en-US" altLang="zh-CN" dirty="0" err="1" smtClean="0">
                <a:latin typeface="+mn-ea"/>
              </a:rPr>
              <a:t>cin</a:t>
            </a:r>
            <a:r>
              <a:rPr lang="en-US" altLang="zh-CN" dirty="0" smtClean="0">
                <a:latin typeface="+mn-ea"/>
              </a:rPr>
              <a:t>&gt;&gt;letter;</a:t>
            </a:r>
          </a:p>
          <a:p>
            <a:pPr marL="82296" indent="0">
              <a:buNone/>
            </a:pPr>
            <a:r>
              <a:rPr lang="en-US" altLang="zh-CN" dirty="0" smtClean="0">
                <a:latin typeface="+mn-ea"/>
              </a:rPr>
              <a:t>        for(</a:t>
            </a:r>
            <a:r>
              <a:rPr lang="en-US" altLang="zh-CN" dirty="0" err="1" smtClean="0">
                <a:latin typeface="+mn-ea"/>
              </a:rPr>
              <a:t>int</a:t>
            </a:r>
            <a:r>
              <a:rPr lang="en-US" altLang="zh-CN" dirty="0" smtClean="0">
                <a:latin typeface="+mn-ea"/>
              </a:rPr>
              <a:t> </a:t>
            </a:r>
            <a:r>
              <a:rPr lang="en-US" altLang="zh-CN" dirty="0" err="1" smtClean="0">
                <a:latin typeface="+mn-ea"/>
              </a:rPr>
              <a:t>i</a:t>
            </a:r>
            <a:r>
              <a:rPr lang="en-US" altLang="zh-CN" dirty="0" smtClean="0">
                <a:latin typeface="+mn-ea"/>
              </a:rPr>
              <a:t>=0;i&lt;</a:t>
            </a:r>
            <a:r>
              <a:rPr lang="en-US" altLang="zh-CN" dirty="0" err="1" smtClean="0">
                <a:latin typeface="+mn-ea"/>
              </a:rPr>
              <a:t>strlen</a:t>
            </a:r>
            <a:r>
              <a:rPr lang="en-US" altLang="zh-CN" dirty="0" smtClean="0">
                <a:latin typeface="+mn-ea"/>
              </a:rPr>
              <a:t>(letter);</a:t>
            </a:r>
            <a:r>
              <a:rPr lang="en-US" altLang="zh-CN" dirty="0" err="1" smtClean="0">
                <a:latin typeface="+mn-ea"/>
              </a:rPr>
              <a:t>i</a:t>
            </a:r>
            <a:r>
              <a:rPr lang="en-US" altLang="zh-CN" dirty="0" smtClean="0">
                <a:latin typeface="+mn-ea"/>
              </a:rPr>
              <a:t>++)        {</a:t>
            </a:r>
          </a:p>
          <a:p>
            <a:pPr marL="82296" indent="0">
              <a:buNone/>
            </a:pPr>
            <a:r>
              <a:rPr lang="en-US" altLang="zh-CN" dirty="0" smtClean="0">
                <a:latin typeface="+mn-ea"/>
              </a:rPr>
              <a:t>            num=0;</a:t>
            </a:r>
          </a:p>
          <a:p>
            <a:pPr marL="82296" indent="0">
              <a:buNone/>
            </a:pPr>
            <a:r>
              <a:rPr lang="en-US" altLang="zh-CN" dirty="0" smtClean="0">
                <a:latin typeface="+mn-ea"/>
              </a:rPr>
              <a:t>            flag=0;</a:t>
            </a:r>
          </a:p>
          <a:p>
            <a:pPr marL="82296" indent="0">
              <a:buNone/>
            </a:pPr>
            <a:r>
              <a:rPr lang="en-US" altLang="zh-CN" dirty="0" smtClean="0">
                <a:latin typeface="+mn-ea"/>
              </a:rPr>
              <a:t>            while(letter[</a:t>
            </a:r>
            <a:r>
              <a:rPr lang="en-US" altLang="zh-CN" dirty="0" err="1" smtClean="0">
                <a:latin typeface="+mn-ea"/>
              </a:rPr>
              <a:t>i</a:t>
            </a:r>
            <a:r>
              <a:rPr lang="en-US" altLang="zh-CN" dirty="0" smtClean="0">
                <a:latin typeface="+mn-ea"/>
              </a:rPr>
              <a:t>]&gt;='0'&amp;&amp;letter[</a:t>
            </a:r>
            <a:r>
              <a:rPr lang="en-US" altLang="zh-CN" dirty="0" err="1" smtClean="0">
                <a:latin typeface="+mn-ea"/>
              </a:rPr>
              <a:t>i</a:t>
            </a:r>
            <a:r>
              <a:rPr lang="en-US" altLang="zh-CN" dirty="0" smtClean="0">
                <a:latin typeface="+mn-ea"/>
              </a:rPr>
              <a:t>]&lt;='9')         {</a:t>
            </a:r>
          </a:p>
          <a:p>
            <a:pPr marL="82296" indent="0">
              <a:buNone/>
            </a:pPr>
            <a:r>
              <a:rPr lang="en-US" altLang="zh-CN" dirty="0" smtClean="0">
                <a:latin typeface="+mn-ea"/>
              </a:rPr>
              <a:t>                flag=1;</a:t>
            </a:r>
          </a:p>
          <a:p>
            <a:pPr marL="82296" indent="0">
              <a:buNone/>
            </a:pPr>
            <a:r>
              <a:rPr lang="en-US" altLang="zh-CN" dirty="0" smtClean="0">
                <a:latin typeface="+mn-ea"/>
              </a:rPr>
              <a:t>                num=num*10+letter[</a:t>
            </a:r>
            <a:r>
              <a:rPr lang="en-US" altLang="zh-CN" dirty="0" err="1" smtClean="0">
                <a:latin typeface="+mn-ea"/>
              </a:rPr>
              <a:t>i</a:t>
            </a:r>
            <a:r>
              <a:rPr lang="en-US" altLang="zh-CN" dirty="0" smtClean="0">
                <a:latin typeface="+mn-ea"/>
              </a:rPr>
              <a:t>]-48;</a:t>
            </a:r>
          </a:p>
          <a:p>
            <a:pPr marL="82296" indent="0">
              <a:buNone/>
            </a:pPr>
            <a:r>
              <a:rPr lang="en-US" altLang="zh-CN" dirty="0" smtClean="0">
                <a:latin typeface="+mn-ea"/>
              </a:rPr>
              <a:t>                </a:t>
            </a:r>
            <a:r>
              <a:rPr lang="en-US" altLang="zh-CN" dirty="0" err="1" smtClean="0">
                <a:latin typeface="+mn-ea"/>
              </a:rPr>
              <a:t>i</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if(flag)</a:t>
            </a:r>
            <a:r>
              <a:rPr lang="en-US" altLang="zh-CN" dirty="0" err="1" smtClean="0">
                <a:latin typeface="+mn-ea"/>
              </a:rPr>
              <a:t>printf</a:t>
            </a:r>
            <a:r>
              <a:rPr lang="en-US" altLang="zh-CN" dirty="0" smtClean="0">
                <a:latin typeface="+mn-ea"/>
              </a:rPr>
              <a:t>("%c",num+'A'-1);</a:t>
            </a:r>
          </a:p>
          <a:p>
            <a:pPr marL="82296" indent="0">
              <a:buNone/>
            </a:pPr>
            <a:r>
              <a:rPr lang="en-US" altLang="zh-CN" dirty="0" smtClean="0">
                <a:latin typeface="+mn-ea"/>
              </a:rPr>
              <a:t>            if(letter[</a:t>
            </a:r>
            <a:r>
              <a:rPr lang="en-US" altLang="zh-CN" dirty="0" err="1" smtClean="0">
                <a:latin typeface="+mn-ea"/>
              </a:rPr>
              <a:t>i</a:t>
            </a:r>
            <a:r>
              <a:rPr lang="en-US" altLang="zh-CN" dirty="0" smtClean="0">
                <a:latin typeface="+mn-ea"/>
              </a:rPr>
              <a:t>]=='#')</a:t>
            </a:r>
            <a:r>
              <a:rPr lang="en-US" altLang="zh-CN" dirty="0" err="1" smtClean="0">
                <a:latin typeface="+mn-ea"/>
              </a:rPr>
              <a:t>printf</a:t>
            </a:r>
            <a:r>
              <a:rPr lang="en-US" altLang="zh-CN" dirty="0" smtClean="0">
                <a:latin typeface="+mn-ea"/>
              </a:rPr>
              <a:t>(" ");</a:t>
            </a:r>
          </a:p>
          <a:p>
            <a:pPr marL="82296" indent="0">
              <a:buNone/>
            </a:pPr>
            <a:r>
              <a:rPr lang="en-US" altLang="zh-CN" dirty="0" smtClean="0">
                <a:latin typeface="+mn-ea"/>
              </a:rPr>
              <a:t>        }</a:t>
            </a:r>
          </a:p>
          <a:p>
            <a:pPr marL="82296" indent="0">
              <a:buNone/>
            </a:pPr>
            <a:r>
              <a:rPr lang="en-US" altLang="zh-CN" dirty="0" smtClean="0">
                <a:latin typeface="+mn-ea"/>
              </a:rPr>
              <a:t>        </a:t>
            </a:r>
            <a:r>
              <a:rPr lang="en-US" altLang="zh-CN" dirty="0" err="1" smtClean="0">
                <a:latin typeface="+mn-ea"/>
              </a:rPr>
              <a:t>cout</a:t>
            </a:r>
            <a:r>
              <a:rPr lang="en-US" altLang="zh-CN" dirty="0" smtClean="0">
                <a:latin typeface="+mn-ea"/>
              </a:rPr>
              <a:t>&lt;&lt;</a:t>
            </a:r>
            <a:r>
              <a:rPr lang="en-US" altLang="zh-CN" dirty="0" err="1" smtClean="0">
                <a:latin typeface="+mn-ea"/>
              </a:rPr>
              <a:t>endl</a:t>
            </a:r>
            <a:r>
              <a:rPr lang="en-US" altLang="zh-CN" dirty="0" smtClean="0">
                <a:latin typeface="+mn-ea"/>
              </a:rPr>
              <a:t>;</a:t>
            </a:r>
          </a:p>
          <a:p>
            <a:pPr marL="82296" indent="0">
              <a:buNone/>
            </a:pPr>
            <a:r>
              <a:rPr lang="en-US" altLang="zh-CN" dirty="0" smtClean="0">
                <a:latin typeface="+mn-ea"/>
              </a:rPr>
              <a:t>    }</a:t>
            </a:r>
          </a:p>
          <a:p>
            <a:pPr marL="82296" indent="0">
              <a:buNone/>
            </a:pPr>
            <a:r>
              <a:rPr lang="en-US" altLang="zh-CN" dirty="0" smtClean="0">
                <a:latin typeface="+mn-ea"/>
              </a:rPr>
              <a:t>    return 0;</a:t>
            </a:r>
          </a:p>
          <a:p>
            <a:pPr marL="82296" indent="0">
              <a:buNone/>
            </a:pPr>
            <a:r>
              <a:rPr lang="en-US" altLang="zh-CN" dirty="0" smtClean="0">
                <a:latin typeface="+mn-ea"/>
              </a:rPr>
              <a:t>}</a:t>
            </a:r>
            <a:endParaRPr lang="en-US" altLang="zh-CN" dirty="0">
              <a:latin typeface="+mn-ea"/>
            </a:endParaRPr>
          </a:p>
        </p:txBody>
      </p:sp>
    </p:spTree>
    <p:extLst>
      <p:ext uri="{BB962C8B-B14F-4D97-AF65-F5344CB8AC3E}">
        <p14:creationId xmlns="" xmlns:p14="http://schemas.microsoft.com/office/powerpoint/2010/main" val="286247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1167:</a:t>
            </a:r>
            <a:r>
              <a:rPr lang="zh-CN" altLang="en-US" b="1" dirty="0" smtClean="0"/>
              <a:t>外星密码</a:t>
            </a:r>
            <a:endParaRPr lang="zh-CN" altLang="en-US" b="1" dirty="0"/>
          </a:p>
        </p:txBody>
      </p:sp>
      <p:sp>
        <p:nvSpPr>
          <p:cNvPr id="3" name="内容占位符 2"/>
          <p:cNvSpPr>
            <a:spLocks noGrp="1"/>
          </p:cNvSpPr>
          <p:nvPr>
            <p:ph idx="1"/>
          </p:nvPr>
        </p:nvSpPr>
        <p:spPr>
          <a:xfrm>
            <a:off x="1435608" y="1447800"/>
            <a:ext cx="7498080" cy="5005536"/>
          </a:xfrm>
        </p:spPr>
        <p:txBody>
          <a:bodyPr>
            <a:normAutofit lnSpcReduction="10000"/>
          </a:bodyPr>
          <a:lstStyle/>
          <a:p>
            <a:r>
              <a:rPr lang="zh-CN" altLang="en-US" dirty="0" smtClean="0"/>
              <a:t>解开密码的第一道工序就是解压缩密码，外星人对于连续的若干个相同的子串“</a:t>
            </a:r>
            <a:r>
              <a:rPr lang="en-US" altLang="zh-CN" dirty="0" smtClean="0"/>
              <a:t>x”</a:t>
            </a:r>
            <a:r>
              <a:rPr lang="zh-CN" altLang="en-US" dirty="0" smtClean="0"/>
              <a:t>会压缩为“</a:t>
            </a:r>
            <a:r>
              <a:rPr lang="en-US" altLang="zh-CN" dirty="0" smtClean="0"/>
              <a:t>[DX]”</a:t>
            </a:r>
            <a:r>
              <a:rPr lang="zh-CN" altLang="en-US" dirty="0" smtClean="0"/>
              <a:t>的形式（</a:t>
            </a:r>
            <a:r>
              <a:rPr lang="en-US" altLang="zh-CN" dirty="0" smtClean="0"/>
              <a:t>D</a:t>
            </a:r>
            <a:r>
              <a:rPr lang="zh-CN" altLang="en-US" dirty="0" smtClean="0"/>
              <a:t>是一个整数且</a:t>
            </a:r>
            <a:r>
              <a:rPr lang="en-US" altLang="zh-CN" dirty="0" smtClean="0"/>
              <a:t>0&lt;D≤99</a:t>
            </a:r>
            <a:r>
              <a:rPr lang="zh-CN" altLang="en-US" dirty="0" smtClean="0"/>
              <a:t>），比如说字符串“</a:t>
            </a:r>
            <a:r>
              <a:rPr lang="en-US" altLang="zh-CN" dirty="0" smtClean="0"/>
              <a:t>CBCBCBCB”</a:t>
            </a:r>
            <a:r>
              <a:rPr lang="zh-CN" altLang="en-US" dirty="0" smtClean="0"/>
              <a:t>就压缩为“</a:t>
            </a:r>
            <a:r>
              <a:rPr lang="en-US" altLang="zh-CN" dirty="0" smtClean="0"/>
              <a:t>[4CB]”</a:t>
            </a:r>
            <a:r>
              <a:rPr lang="zh-CN" altLang="en-US" dirty="0" smtClean="0"/>
              <a:t>或者“</a:t>
            </a:r>
            <a:r>
              <a:rPr lang="en-US" altLang="zh-CN" dirty="0" smtClean="0"/>
              <a:t>[2[2CB]]”</a:t>
            </a:r>
            <a:r>
              <a:rPr lang="zh-CN" altLang="en-US" dirty="0" smtClean="0"/>
              <a:t>，类似于后面这种压缩之后再压缩的我们称之为二重压缩。如果是“</a:t>
            </a:r>
            <a:r>
              <a:rPr lang="en-US" altLang="zh-CN" dirty="0" smtClean="0"/>
              <a:t>[2[2[2CB]]]"</a:t>
            </a:r>
            <a:r>
              <a:rPr lang="zh-CN" altLang="en-US" dirty="0" smtClean="0"/>
              <a:t>，则是三重。</a:t>
            </a:r>
          </a:p>
          <a:p>
            <a:r>
              <a:rPr lang="zh-CN" altLang="en-US" dirty="0" smtClean="0"/>
              <a:t>现在我们给你外星人发送的密码，请你对其进行解压缩。</a:t>
            </a:r>
            <a:endParaRPr lang="zh-CN" altLang="en-US" dirty="0"/>
          </a:p>
        </p:txBody>
      </p:sp>
    </p:spTree>
    <p:extLst>
      <p:ext uri="{BB962C8B-B14F-4D97-AF65-F5344CB8AC3E}">
        <p14:creationId xmlns="" xmlns:p14="http://schemas.microsoft.com/office/powerpoint/2010/main" val="64917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3648" y="188640"/>
            <a:ext cx="4572000" cy="6463308"/>
          </a:xfrm>
          <a:prstGeom prst="rect">
            <a:avLst/>
          </a:prstGeom>
        </p:spPr>
        <p:txBody>
          <a:bodyPr>
            <a:spAutoFit/>
          </a:bodyPr>
          <a:lstStyle/>
          <a:p>
            <a:r>
              <a:rPr lang="en-US" altLang="zh-CN" dirty="0" smtClean="0"/>
              <a:t>#include &lt;</a:t>
            </a:r>
            <a:r>
              <a:rPr lang="en-US" altLang="zh-CN" dirty="0" err="1" smtClean="0"/>
              <a:t>iostream</a:t>
            </a:r>
            <a:r>
              <a:rPr lang="en-US" altLang="zh-CN" dirty="0" smtClean="0"/>
              <a:t>&gt;</a:t>
            </a:r>
          </a:p>
          <a:p>
            <a:r>
              <a:rPr lang="en-US" altLang="zh-CN" dirty="0" smtClean="0"/>
              <a:t>#include &lt;</a:t>
            </a:r>
            <a:r>
              <a:rPr lang="en-US" altLang="zh-CN" dirty="0" err="1" smtClean="0"/>
              <a:t>cstdio</a:t>
            </a:r>
            <a:r>
              <a:rPr lang="en-US" altLang="zh-CN" dirty="0" smtClean="0"/>
              <a:t>&gt;</a:t>
            </a:r>
          </a:p>
          <a:p>
            <a:r>
              <a:rPr lang="en-US" altLang="zh-CN" dirty="0" smtClean="0"/>
              <a:t>#include &lt;</a:t>
            </a:r>
            <a:r>
              <a:rPr lang="en-US" altLang="zh-CN" dirty="0" err="1" smtClean="0"/>
              <a:t>cstring</a:t>
            </a:r>
            <a:r>
              <a:rPr lang="en-US" altLang="zh-CN" dirty="0" smtClean="0"/>
              <a:t>&gt;</a:t>
            </a:r>
          </a:p>
          <a:p>
            <a:r>
              <a:rPr lang="en-US" altLang="zh-CN" dirty="0" smtClean="0"/>
              <a:t>using namespace std;</a:t>
            </a:r>
          </a:p>
          <a:p>
            <a:r>
              <a:rPr lang="en-US" altLang="zh-CN" dirty="0" smtClean="0"/>
              <a:t>const </a:t>
            </a:r>
            <a:r>
              <a:rPr lang="en-US" altLang="zh-CN" dirty="0" err="1" smtClean="0"/>
              <a:t>int</a:t>
            </a:r>
            <a:r>
              <a:rPr lang="en-US" altLang="zh-CN" dirty="0" smtClean="0"/>
              <a:t> </a:t>
            </a:r>
            <a:r>
              <a:rPr lang="en-US" altLang="zh-CN" dirty="0" err="1" smtClean="0"/>
              <a:t>maxn</a:t>
            </a:r>
            <a:r>
              <a:rPr lang="en-US" altLang="zh-CN" dirty="0" smtClean="0"/>
              <a:t>=100000;</a:t>
            </a:r>
          </a:p>
          <a:p>
            <a:r>
              <a:rPr lang="en-US" altLang="zh-CN" dirty="0" smtClean="0"/>
              <a:t>char s[</a:t>
            </a:r>
            <a:r>
              <a:rPr lang="en-US" altLang="zh-CN" dirty="0" err="1" smtClean="0"/>
              <a:t>maxn</a:t>
            </a:r>
            <a:r>
              <a:rPr lang="en-US" altLang="zh-CN" dirty="0" smtClean="0"/>
              <a:t>],s1[</a:t>
            </a:r>
            <a:r>
              <a:rPr lang="en-US" altLang="zh-CN" dirty="0" err="1" smtClean="0"/>
              <a:t>maxn</a:t>
            </a:r>
            <a:r>
              <a:rPr lang="en-US" altLang="zh-CN" dirty="0" smtClean="0"/>
              <a:t>][20],</a:t>
            </a:r>
            <a:r>
              <a:rPr lang="en-US" altLang="zh-CN" dirty="0" err="1" smtClean="0"/>
              <a:t>ans</a:t>
            </a:r>
            <a:r>
              <a:rPr lang="en-US" altLang="zh-CN" dirty="0" smtClean="0"/>
              <a:t>[</a:t>
            </a:r>
            <a:r>
              <a:rPr lang="en-US" altLang="zh-CN" dirty="0" err="1" smtClean="0"/>
              <a:t>maxn</a:t>
            </a:r>
            <a:r>
              <a:rPr lang="en-US" altLang="zh-CN" dirty="0" smtClean="0"/>
              <a:t>];</a:t>
            </a:r>
          </a:p>
          <a:p>
            <a:r>
              <a:rPr lang="en-US" altLang="zh-CN" dirty="0" err="1" smtClean="0"/>
              <a:t>int</a:t>
            </a:r>
            <a:r>
              <a:rPr lang="en-US" altLang="zh-CN" dirty="0" smtClean="0"/>
              <a:t> len,cnt1,cnt[20],len1[20],len2;</a:t>
            </a:r>
          </a:p>
          <a:p>
            <a:r>
              <a:rPr lang="en-US" altLang="zh-CN" dirty="0" err="1" smtClean="0"/>
              <a:t>int</a:t>
            </a:r>
            <a:r>
              <a:rPr lang="en-US" altLang="zh-CN" dirty="0" smtClean="0"/>
              <a:t> main(){     </a:t>
            </a:r>
          </a:p>
          <a:p>
            <a:r>
              <a:rPr lang="en-US" altLang="zh-CN" dirty="0" smtClean="0"/>
              <a:t>    </a:t>
            </a:r>
            <a:r>
              <a:rPr lang="en-US" altLang="zh-CN" dirty="0" err="1" smtClean="0"/>
              <a:t>scanf</a:t>
            </a:r>
            <a:r>
              <a:rPr lang="en-US" altLang="zh-CN" dirty="0" smtClean="0"/>
              <a:t>("%</a:t>
            </a:r>
            <a:r>
              <a:rPr lang="en-US" altLang="zh-CN" dirty="0" err="1" smtClean="0"/>
              <a:t>s",s</a:t>
            </a:r>
            <a:r>
              <a:rPr lang="en-US" altLang="zh-CN" dirty="0" smtClean="0"/>
              <a:t>);</a:t>
            </a:r>
          </a:p>
          <a:p>
            <a:r>
              <a:rPr lang="en-US" altLang="zh-CN" dirty="0" smtClean="0"/>
              <a:t>    </a:t>
            </a:r>
            <a:r>
              <a:rPr lang="en-US" altLang="zh-CN" dirty="0" err="1" smtClean="0"/>
              <a:t>len</a:t>
            </a:r>
            <a:r>
              <a:rPr lang="en-US" altLang="zh-CN" dirty="0" smtClean="0"/>
              <a:t>=</a:t>
            </a:r>
            <a:r>
              <a:rPr lang="en-US" altLang="zh-CN" dirty="0" err="1" smtClean="0"/>
              <a:t>strlen</a:t>
            </a:r>
            <a:r>
              <a:rPr lang="en-US" altLang="zh-CN" dirty="0" smtClean="0"/>
              <a:t>(s);</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a:t>
            </a:r>
            <a:r>
              <a:rPr lang="en-US" altLang="zh-CN" dirty="0" err="1" smtClean="0"/>
              <a:t>len</a:t>
            </a:r>
            <a:r>
              <a:rPr lang="en-US" altLang="zh-CN" dirty="0" smtClean="0"/>
              <a:t>; </a:t>
            </a:r>
            <a:r>
              <a:rPr lang="en-US" altLang="zh-CN" dirty="0" err="1" smtClean="0"/>
              <a:t>i</a:t>
            </a:r>
            <a:r>
              <a:rPr lang="en-US" altLang="zh-CN" dirty="0" smtClean="0"/>
              <a:t>++)    {</a:t>
            </a:r>
          </a:p>
          <a:p>
            <a:r>
              <a:rPr lang="en-US" altLang="zh-CN" dirty="0" smtClean="0"/>
              <a:t>        if(s[</a:t>
            </a:r>
            <a:r>
              <a:rPr lang="en-US" altLang="zh-CN" dirty="0" err="1" smtClean="0"/>
              <a:t>i</a:t>
            </a:r>
            <a:r>
              <a:rPr lang="en-US" altLang="zh-CN" dirty="0" smtClean="0"/>
              <a:t>]=='[')</a:t>
            </a:r>
          </a:p>
          <a:p>
            <a:r>
              <a:rPr lang="en-US" altLang="zh-CN" dirty="0" smtClean="0"/>
              <a:t>        {</a:t>
            </a:r>
          </a:p>
          <a:p>
            <a:r>
              <a:rPr lang="en-US" altLang="zh-CN" dirty="0" smtClean="0"/>
              <a:t>            cnt1++; </a:t>
            </a:r>
            <a:r>
              <a:rPr lang="en-US" altLang="zh-CN" dirty="0" err="1" smtClean="0"/>
              <a:t>cnt</a:t>
            </a:r>
            <a:r>
              <a:rPr lang="en-US" altLang="zh-CN" dirty="0" smtClean="0"/>
              <a:t>[cnt1]=0;</a:t>
            </a:r>
          </a:p>
          <a:p>
            <a:r>
              <a:rPr lang="en-US" altLang="zh-CN" dirty="0" smtClean="0"/>
              <a:t>        }</a:t>
            </a:r>
          </a:p>
          <a:p>
            <a:r>
              <a:rPr lang="en-US" altLang="zh-CN" dirty="0" smtClean="0"/>
              <a:t>        else if(s[</a:t>
            </a:r>
            <a:r>
              <a:rPr lang="en-US" altLang="zh-CN" dirty="0" err="1" smtClean="0"/>
              <a:t>i</a:t>
            </a:r>
            <a:r>
              <a:rPr lang="en-US" altLang="zh-CN" dirty="0" smtClean="0"/>
              <a:t>]&gt;='0' &amp;&amp; s[</a:t>
            </a:r>
            <a:r>
              <a:rPr lang="en-US" altLang="zh-CN" dirty="0" err="1" smtClean="0"/>
              <a:t>i</a:t>
            </a:r>
            <a:r>
              <a:rPr lang="en-US" altLang="zh-CN" dirty="0" smtClean="0"/>
              <a:t>]&lt;='9')</a:t>
            </a:r>
          </a:p>
          <a:p>
            <a:r>
              <a:rPr lang="en-US" altLang="zh-CN" dirty="0" smtClean="0"/>
              <a:t>        {</a:t>
            </a:r>
          </a:p>
          <a:p>
            <a:r>
              <a:rPr lang="en-US" altLang="zh-CN" dirty="0" smtClean="0"/>
              <a:t>            </a:t>
            </a:r>
            <a:r>
              <a:rPr lang="en-US" altLang="zh-CN" dirty="0" err="1" smtClean="0"/>
              <a:t>cnt</a:t>
            </a:r>
            <a:r>
              <a:rPr lang="en-US" altLang="zh-CN" dirty="0" smtClean="0"/>
              <a:t>[cnt1]=</a:t>
            </a:r>
            <a:r>
              <a:rPr lang="en-US" altLang="zh-CN" dirty="0" err="1" smtClean="0"/>
              <a:t>cnt</a:t>
            </a:r>
            <a:r>
              <a:rPr lang="en-US" altLang="zh-CN" dirty="0" smtClean="0"/>
              <a:t>[cnt1]*10+s[</a:t>
            </a:r>
            <a:r>
              <a:rPr lang="en-US" altLang="zh-CN" dirty="0" err="1" smtClean="0"/>
              <a:t>i</a:t>
            </a:r>
            <a:r>
              <a:rPr lang="en-US" altLang="zh-CN" dirty="0" smtClean="0"/>
              <a:t>]-'0';</a:t>
            </a:r>
          </a:p>
          <a:p>
            <a:r>
              <a:rPr lang="en-US" altLang="zh-CN" dirty="0" smtClean="0"/>
              <a:t>        }</a:t>
            </a:r>
          </a:p>
          <a:p>
            <a:r>
              <a:rPr lang="en-US" altLang="zh-CN" dirty="0" smtClean="0"/>
              <a:t>        else if(cnt1 &amp;&amp; s[</a:t>
            </a:r>
            <a:r>
              <a:rPr lang="en-US" altLang="zh-CN" dirty="0" err="1" smtClean="0"/>
              <a:t>i</a:t>
            </a:r>
            <a:r>
              <a:rPr lang="en-US" altLang="zh-CN" dirty="0" smtClean="0"/>
              <a:t>]!=']')</a:t>
            </a:r>
          </a:p>
          <a:p>
            <a:r>
              <a:rPr lang="en-US" altLang="zh-CN" dirty="0" smtClean="0"/>
              <a:t>        {</a:t>
            </a:r>
          </a:p>
          <a:p>
            <a:r>
              <a:rPr lang="en-US" altLang="zh-CN" dirty="0" smtClean="0"/>
              <a:t>            len1[cnt1]++; s1[len1[cnt1]][cnt1]=s[</a:t>
            </a:r>
            <a:r>
              <a:rPr lang="en-US" altLang="zh-CN" dirty="0" err="1" smtClean="0"/>
              <a:t>i</a:t>
            </a:r>
            <a:r>
              <a:rPr lang="en-US" altLang="zh-CN" dirty="0" smtClean="0"/>
              <a:t>];</a:t>
            </a:r>
          </a:p>
          <a:p>
            <a:r>
              <a:rPr lang="en-US" altLang="zh-CN" dirty="0" smtClean="0"/>
              <a:t>        }        </a:t>
            </a:r>
            <a:endParaRPr lang="zh-CN" altLang="en-US" dirty="0"/>
          </a:p>
        </p:txBody>
      </p:sp>
    </p:spTree>
    <p:extLst>
      <p:ext uri="{BB962C8B-B14F-4D97-AF65-F5344CB8AC3E}">
        <p14:creationId xmlns="" xmlns:p14="http://schemas.microsoft.com/office/powerpoint/2010/main" val="286247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1160:</a:t>
            </a:r>
            <a:r>
              <a:rPr lang="zh-CN" altLang="en-US" b="1" dirty="0" smtClean="0"/>
              <a:t>贪婪的送礼者</a:t>
            </a:r>
            <a:endParaRPr lang="zh-CN" altLang="en-US" dirty="0">
              <a:latin typeface="+mn-ea"/>
              <a:ea typeface="+mn-ea"/>
            </a:endParaRPr>
          </a:p>
        </p:txBody>
      </p:sp>
      <p:sp>
        <p:nvSpPr>
          <p:cNvPr id="3" name="内容占位符 2"/>
          <p:cNvSpPr>
            <a:spLocks noGrp="1"/>
          </p:cNvSpPr>
          <p:nvPr>
            <p:ph idx="1"/>
          </p:nvPr>
        </p:nvSpPr>
        <p:spPr>
          <a:xfrm>
            <a:off x="1435608" y="1447800"/>
            <a:ext cx="7498080" cy="4933528"/>
          </a:xfrm>
        </p:spPr>
        <p:txBody>
          <a:bodyPr>
            <a:normAutofit fontScale="62500" lnSpcReduction="20000"/>
          </a:bodyPr>
          <a:lstStyle/>
          <a:p>
            <a:pPr>
              <a:buNone/>
            </a:pPr>
            <a:r>
              <a:rPr lang="zh-CN" altLang="en-US" dirty="0" smtClean="0">
                <a:latin typeface="+mn-ea"/>
              </a:rPr>
              <a:t>对于一群（</a:t>
            </a:r>
            <a:r>
              <a:rPr lang="en-US" altLang="zh-CN" dirty="0" smtClean="0">
                <a:latin typeface="+mn-ea"/>
              </a:rPr>
              <a:t>NP</a:t>
            </a:r>
            <a:r>
              <a:rPr lang="zh-CN" altLang="en-US" dirty="0" smtClean="0">
                <a:latin typeface="+mn-ea"/>
              </a:rPr>
              <a:t>个）要互送礼物的朋友，</a:t>
            </a:r>
            <a:r>
              <a:rPr lang="en-US" altLang="zh-CN" dirty="0" smtClean="0">
                <a:latin typeface="+mn-ea"/>
              </a:rPr>
              <a:t>GY</a:t>
            </a:r>
            <a:r>
              <a:rPr lang="zh-CN" altLang="en-US" dirty="0" smtClean="0">
                <a:latin typeface="+mn-ea"/>
              </a:rPr>
              <a:t>要确定每个人送出的钱比收到的多多少。 在这一个问题中，每个人都准备了一些钱来送礼物，而这些钱将会被平均分给那些将收到他的礼物的人。 然而，在任何一群朋友中，有些人将送出较多的礼物</a:t>
            </a:r>
            <a:r>
              <a:rPr lang="en-US" altLang="zh-CN" dirty="0" smtClean="0">
                <a:latin typeface="+mn-ea"/>
              </a:rPr>
              <a:t>(</a:t>
            </a:r>
            <a:r>
              <a:rPr lang="zh-CN" altLang="en-US" dirty="0" smtClean="0">
                <a:latin typeface="+mn-ea"/>
              </a:rPr>
              <a:t>可能是因为有较多的朋友</a:t>
            </a:r>
            <a:r>
              <a:rPr lang="en-US" altLang="zh-CN" dirty="0" smtClean="0">
                <a:latin typeface="+mn-ea"/>
              </a:rPr>
              <a:t>)</a:t>
            </a:r>
            <a:r>
              <a:rPr lang="zh-CN" altLang="en-US" dirty="0" smtClean="0">
                <a:latin typeface="+mn-ea"/>
              </a:rPr>
              <a:t>，有些人有准备了较多的钱。 给出一群朋友，没有人的名字会长于 </a:t>
            </a:r>
            <a:r>
              <a:rPr lang="en-US" altLang="zh-CN" dirty="0" smtClean="0">
                <a:latin typeface="+mn-ea"/>
              </a:rPr>
              <a:t>14 </a:t>
            </a:r>
            <a:r>
              <a:rPr lang="zh-CN" altLang="en-US" dirty="0" smtClean="0">
                <a:latin typeface="+mn-ea"/>
              </a:rPr>
              <a:t>字符，给出每个人将花在送礼上的钱，和将收到他的礼物的人的列表， 请确定每个人收到的比送出的钱多的数目。</a:t>
            </a:r>
          </a:p>
          <a:p>
            <a:pPr>
              <a:buNone/>
            </a:pPr>
            <a:r>
              <a:rPr lang="zh-CN" altLang="en-US" dirty="0" smtClean="0">
                <a:latin typeface="+mn-ea"/>
              </a:rPr>
              <a:t>输入：第 </a:t>
            </a:r>
            <a:r>
              <a:rPr lang="en-US" altLang="zh-CN" dirty="0" smtClean="0">
                <a:latin typeface="+mn-ea"/>
              </a:rPr>
              <a:t>1 </a:t>
            </a:r>
            <a:r>
              <a:rPr lang="zh-CN" altLang="en-US" dirty="0" smtClean="0">
                <a:latin typeface="+mn-ea"/>
              </a:rPr>
              <a:t>行</a:t>
            </a:r>
            <a:r>
              <a:rPr lang="en-US" altLang="zh-CN" dirty="0" smtClean="0">
                <a:latin typeface="+mn-ea"/>
              </a:rPr>
              <a:t>: </a:t>
            </a:r>
            <a:r>
              <a:rPr lang="zh-CN" altLang="en-US" dirty="0" smtClean="0">
                <a:latin typeface="+mn-ea"/>
              </a:rPr>
              <a:t>人数</a:t>
            </a:r>
            <a:r>
              <a:rPr lang="en-US" altLang="zh-CN" dirty="0" smtClean="0">
                <a:latin typeface="+mn-ea"/>
              </a:rPr>
              <a:t>NP,2&lt;= NP&lt;=10 </a:t>
            </a:r>
          </a:p>
          <a:p>
            <a:pPr>
              <a:buNone/>
            </a:pPr>
            <a:r>
              <a:rPr lang="zh-CN" altLang="en-US" dirty="0" smtClean="0">
                <a:latin typeface="+mn-ea"/>
              </a:rPr>
              <a:t>第 </a:t>
            </a:r>
            <a:r>
              <a:rPr lang="en-US" altLang="zh-CN" dirty="0" smtClean="0">
                <a:latin typeface="+mn-ea"/>
              </a:rPr>
              <a:t>2 </a:t>
            </a:r>
            <a:r>
              <a:rPr lang="zh-CN" altLang="en-US" dirty="0" smtClean="0">
                <a:latin typeface="+mn-ea"/>
              </a:rPr>
              <a:t>行 到 第</a:t>
            </a:r>
            <a:r>
              <a:rPr lang="en-US" altLang="zh-CN" dirty="0" smtClean="0">
                <a:latin typeface="+mn-ea"/>
              </a:rPr>
              <a:t>NP+1 </a:t>
            </a:r>
            <a:r>
              <a:rPr lang="zh-CN" altLang="en-US" dirty="0" smtClean="0">
                <a:latin typeface="+mn-ea"/>
              </a:rPr>
              <a:t>行</a:t>
            </a:r>
            <a:r>
              <a:rPr lang="en-US" altLang="zh-CN" dirty="0" smtClean="0">
                <a:latin typeface="+mn-ea"/>
              </a:rPr>
              <a:t>:</a:t>
            </a:r>
            <a:r>
              <a:rPr lang="zh-CN" altLang="en-US" dirty="0" smtClean="0">
                <a:latin typeface="+mn-ea"/>
              </a:rPr>
              <a:t>这</a:t>
            </a:r>
            <a:r>
              <a:rPr lang="en-US" altLang="zh-CN" dirty="0" smtClean="0">
                <a:latin typeface="+mn-ea"/>
              </a:rPr>
              <a:t>NP</a:t>
            </a:r>
            <a:r>
              <a:rPr lang="zh-CN" altLang="en-US" dirty="0" smtClean="0">
                <a:latin typeface="+mn-ea"/>
              </a:rPr>
              <a:t>个在组里人的名字　一个名字一行</a:t>
            </a:r>
          </a:p>
          <a:p>
            <a:pPr>
              <a:buNone/>
            </a:pPr>
            <a:r>
              <a:rPr lang="zh-CN" altLang="en-US" dirty="0" smtClean="0">
                <a:latin typeface="+mn-ea"/>
              </a:rPr>
              <a:t>第</a:t>
            </a:r>
            <a:r>
              <a:rPr lang="en-US" altLang="zh-CN" dirty="0" smtClean="0">
                <a:latin typeface="+mn-ea"/>
              </a:rPr>
              <a:t>NP</a:t>
            </a:r>
            <a:r>
              <a:rPr lang="zh-CN" altLang="en-US" dirty="0" smtClean="0">
                <a:latin typeface="+mn-ea"/>
              </a:rPr>
              <a:t>＋</a:t>
            </a:r>
            <a:r>
              <a:rPr lang="en-US" altLang="zh-CN" dirty="0" smtClean="0">
                <a:latin typeface="+mn-ea"/>
              </a:rPr>
              <a:t>2</a:t>
            </a:r>
            <a:r>
              <a:rPr lang="zh-CN" altLang="en-US" dirty="0" smtClean="0">
                <a:latin typeface="+mn-ea"/>
              </a:rPr>
              <a:t>到最后：</a:t>
            </a:r>
          </a:p>
          <a:p>
            <a:pPr>
              <a:buNone/>
            </a:pPr>
            <a:r>
              <a:rPr lang="zh-CN" altLang="en-US" dirty="0" smtClean="0">
                <a:latin typeface="+mn-ea"/>
              </a:rPr>
              <a:t>这里的</a:t>
            </a:r>
            <a:r>
              <a:rPr lang="en-US" altLang="zh-CN" dirty="0" smtClean="0">
                <a:latin typeface="+mn-ea"/>
              </a:rPr>
              <a:t>I</a:t>
            </a:r>
            <a:r>
              <a:rPr lang="zh-CN" altLang="en-US" dirty="0" smtClean="0">
                <a:latin typeface="+mn-ea"/>
              </a:rPr>
              <a:t>段内容是这样组织的：</a:t>
            </a:r>
          </a:p>
          <a:p>
            <a:pPr>
              <a:buNone/>
            </a:pPr>
            <a:r>
              <a:rPr lang="zh-CN" altLang="en-US" dirty="0" smtClean="0">
                <a:latin typeface="+mn-ea"/>
              </a:rPr>
              <a:t>第一行是将会送出礼物人的名字。</a:t>
            </a:r>
          </a:p>
          <a:p>
            <a:pPr>
              <a:buNone/>
            </a:pPr>
            <a:r>
              <a:rPr lang="zh-CN" altLang="en-US" dirty="0" smtClean="0">
                <a:latin typeface="+mn-ea"/>
              </a:rPr>
              <a:t>第二行包含二个数字</a:t>
            </a:r>
            <a:r>
              <a:rPr lang="en-US" altLang="zh-CN" dirty="0" smtClean="0">
                <a:latin typeface="+mn-ea"/>
              </a:rPr>
              <a:t>:</a:t>
            </a:r>
            <a:r>
              <a:rPr lang="zh-CN" altLang="en-US" dirty="0" smtClean="0">
                <a:latin typeface="+mn-ea"/>
              </a:rPr>
              <a:t>　第一个是原有的钱的数目（在</a:t>
            </a:r>
            <a:r>
              <a:rPr lang="en-US" altLang="zh-CN" dirty="0" smtClean="0">
                <a:latin typeface="+mn-ea"/>
              </a:rPr>
              <a:t>0</a:t>
            </a:r>
            <a:r>
              <a:rPr lang="zh-CN" altLang="en-US" dirty="0" smtClean="0">
                <a:latin typeface="+mn-ea"/>
              </a:rPr>
              <a:t>到</a:t>
            </a:r>
            <a:r>
              <a:rPr lang="en-US" altLang="zh-CN" dirty="0" smtClean="0">
                <a:latin typeface="+mn-ea"/>
              </a:rPr>
              <a:t>2000</a:t>
            </a:r>
            <a:r>
              <a:rPr lang="zh-CN" altLang="en-US" dirty="0" smtClean="0">
                <a:latin typeface="+mn-ea"/>
              </a:rPr>
              <a:t>的范围里），第二个 </a:t>
            </a:r>
            <a:r>
              <a:rPr lang="en-US" altLang="zh-CN" dirty="0" err="1" smtClean="0">
                <a:latin typeface="+mn-ea"/>
              </a:rPr>
              <a:t>NGi</a:t>
            </a:r>
            <a:r>
              <a:rPr lang="en-US" altLang="zh-CN" dirty="0" smtClean="0">
                <a:latin typeface="+mn-ea"/>
              </a:rPr>
              <a:t> </a:t>
            </a:r>
            <a:r>
              <a:rPr lang="zh-CN" altLang="en-US" dirty="0" smtClean="0">
                <a:latin typeface="+mn-ea"/>
              </a:rPr>
              <a:t>是将收到这个人礼物的人的个数 如果 </a:t>
            </a:r>
            <a:r>
              <a:rPr lang="en-US" altLang="zh-CN" dirty="0" err="1" smtClean="0">
                <a:latin typeface="+mn-ea"/>
              </a:rPr>
              <a:t>NGi</a:t>
            </a:r>
            <a:r>
              <a:rPr lang="en-US" altLang="zh-CN" dirty="0" smtClean="0">
                <a:latin typeface="+mn-ea"/>
              </a:rPr>
              <a:t> </a:t>
            </a:r>
            <a:r>
              <a:rPr lang="zh-CN" altLang="en-US" dirty="0" smtClean="0">
                <a:latin typeface="+mn-ea"/>
              </a:rPr>
              <a:t>是非零的</a:t>
            </a:r>
            <a:r>
              <a:rPr lang="en-US" altLang="zh-CN" dirty="0" smtClean="0">
                <a:latin typeface="+mn-ea"/>
              </a:rPr>
              <a:t>, </a:t>
            </a:r>
            <a:r>
              <a:rPr lang="zh-CN" altLang="en-US" dirty="0" smtClean="0">
                <a:latin typeface="+mn-ea"/>
              </a:rPr>
              <a:t>在下面 </a:t>
            </a:r>
            <a:r>
              <a:rPr lang="en-US" altLang="zh-CN" dirty="0" err="1" smtClean="0">
                <a:latin typeface="+mn-ea"/>
              </a:rPr>
              <a:t>NGi</a:t>
            </a:r>
            <a:r>
              <a:rPr lang="en-US" altLang="zh-CN" dirty="0" smtClean="0">
                <a:latin typeface="+mn-ea"/>
              </a:rPr>
              <a:t> </a:t>
            </a:r>
            <a:r>
              <a:rPr lang="zh-CN" altLang="en-US" dirty="0" smtClean="0">
                <a:latin typeface="+mn-ea"/>
              </a:rPr>
              <a:t>行列出礼物的接受者的名字，一个名字一行。</a:t>
            </a:r>
          </a:p>
        </p:txBody>
      </p:sp>
    </p:spTree>
    <p:extLst>
      <p:ext uri="{BB962C8B-B14F-4D97-AF65-F5344CB8AC3E}">
        <p14:creationId xmlns="" xmlns:p14="http://schemas.microsoft.com/office/powerpoint/2010/main" val="695006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1640" y="188640"/>
            <a:ext cx="5760640" cy="6463308"/>
          </a:xfrm>
          <a:prstGeom prst="rect">
            <a:avLst/>
          </a:prstGeom>
        </p:spPr>
        <p:txBody>
          <a:bodyPr wrap="square">
            <a:spAutoFit/>
          </a:bodyPr>
          <a:lstStyle/>
          <a:p>
            <a:r>
              <a:rPr lang="en-US" altLang="zh-CN" dirty="0" smtClean="0"/>
              <a:t>else if(s[</a:t>
            </a:r>
            <a:r>
              <a:rPr lang="en-US" altLang="zh-CN" dirty="0" err="1" smtClean="0"/>
              <a:t>i</a:t>
            </a:r>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tmp</a:t>
            </a:r>
            <a:r>
              <a:rPr lang="en-US" altLang="zh-CN" dirty="0" smtClean="0"/>
              <a:t>=len1[cnt1];</a:t>
            </a:r>
          </a:p>
          <a:p>
            <a:r>
              <a:rPr lang="en-US" altLang="zh-CN" dirty="0" smtClean="0"/>
              <a:t>            for(</a:t>
            </a:r>
            <a:r>
              <a:rPr lang="en-US" altLang="zh-CN" dirty="0" err="1" smtClean="0"/>
              <a:t>int</a:t>
            </a:r>
            <a:r>
              <a:rPr lang="en-US" altLang="zh-CN" dirty="0" smtClean="0"/>
              <a:t> k=1; k&lt;=</a:t>
            </a:r>
            <a:r>
              <a:rPr lang="en-US" altLang="zh-CN" dirty="0" err="1" smtClean="0"/>
              <a:t>cnt</a:t>
            </a:r>
            <a:r>
              <a:rPr lang="en-US" altLang="zh-CN" dirty="0" smtClean="0"/>
              <a:t>[cnt1]; k++)          {</a:t>
            </a:r>
          </a:p>
          <a:p>
            <a:r>
              <a:rPr lang="en-US" altLang="zh-CN" dirty="0" smtClean="0"/>
              <a:t>                for(</a:t>
            </a:r>
            <a:r>
              <a:rPr lang="en-US" altLang="zh-CN" dirty="0" err="1" smtClean="0"/>
              <a:t>int</a:t>
            </a:r>
            <a:r>
              <a:rPr lang="en-US" altLang="zh-CN" dirty="0" smtClean="0"/>
              <a:t> j=1; j&lt;=</a:t>
            </a:r>
            <a:r>
              <a:rPr lang="en-US" altLang="zh-CN" dirty="0" err="1" smtClean="0"/>
              <a:t>tmp</a:t>
            </a:r>
            <a:r>
              <a:rPr lang="en-US" altLang="zh-CN" dirty="0" smtClean="0"/>
              <a:t>; j++)</a:t>
            </a:r>
          </a:p>
          <a:p>
            <a:r>
              <a:rPr lang="en-US" altLang="zh-CN" dirty="0" smtClean="0"/>
              <a:t>		s1[++len1[cnt1-1]][cnt1-1]=s1[j][cnt1];</a:t>
            </a:r>
          </a:p>
          <a:p>
            <a:r>
              <a:rPr lang="en-US" altLang="zh-CN" dirty="0" smtClean="0"/>
              <a:t>	}</a:t>
            </a:r>
          </a:p>
          <a:p>
            <a:r>
              <a:rPr lang="en-US" altLang="zh-CN" dirty="0" smtClean="0"/>
              <a:t>            len1[cnt1]=0;</a:t>
            </a:r>
          </a:p>
          <a:p>
            <a:r>
              <a:rPr lang="en-US" altLang="zh-CN" dirty="0" smtClean="0"/>
              <a:t>            cnt1--;</a:t>
            </a:r>
          </a:p>
          <a:p>
            <a:r>
              <a:rPr lang="en-US" altLang="zh-CN" dirty="0" smtClean="0"/>
              <a:t>            if(cnt1==0)           {</a:t>
            </a:r>
          </a:p>
          <a:p>
            <a:r>
              <a:rPr lang="en-US" altLang="zh-CN" dirty="0" smtClean="0"/>
              <a:t>                for(</a:t>
            </a:r>
            <a:r>
              <a:rPr lang="en-US" altLang="zh-CN" dirty="0" err="1" smtClean="0"/>
              <a:t>int</a:t>
            </a:r>
            <a:r>
              <a:rPr lang="en-US" altLang="zh-CN" dirty="0" smtClean="0"/>
              <a:t> j=1; j&lt;=len1[0]; j++)</a:t>
            </a:r>
          </a:p>
          <a:p>
            <a:r>
              <a:rPr lang="en-US" altLang="zh-CN" dirty="0" smtClean="0"/>
              <a:t>                {</a:t>
            </a:r>
          </a:p>
          <a:p>
            <a:r>
              <a:rPr lang="en-US" altLang="zh-CN" dirty="0" smtClean="0"/>
              <a:t>                    </a:t>
            </a:r>
            <a:r>
              <a:rPr lang="en-US" altLang="zh-CN" dirty="0" err="1" smtClean="0"/>
              <a:t>ans</a:t>
            </a:r>
            <a:r>
              <a:rPr lang="en-US" altLang="zh-CN" dirty="0" smtClean="0"/>
              <a:t>[++len2]=s1[j][0];</a:t>
            </a:r>
          </a:p>
          <a:p>
            <a:r>
              <a:rPr lang="en-US" altLang="zh-CN" dirty="0" smtClean="0"/>
              <a:t>                }</a:t>
            </a:r>
          </a:p>
          <a:p>
            <a:r>
              <a:rPr lang="en-US" altLang="zh-CN" dirty="0" smtClean="0"/>
              <a:t>                len1[0]=0;</a:t>
            </a:r>
          </a:p>
          <a:p>
            <a:r>
              <a:rPr lang="en-US" altLang="zh-CN" dirty="0" smtClean="0"/>
              <a:t>            }</a:t>
            </a:r>
          </a:p>
          <a:p>
            <a:r>
              <a:rPr lang="en-US" altLang="zh-CN" dirty="0" smtClean="0"/>
              <a:t>        }</a:t>
            </a:r>
          </a:p>
          <a:p>
            <a:r>
              <a:rPr lang="en-US" altLang="zh-CN" dirty="0" smtClean="0"/>
              <a:t>        else</a:t>
            </a:r>
          </a:p>
          <a:p>
            <a:r>
              <a:rPr lang="en-US" altLang="zh-CN" dirty="0" smtClean="0"/>
              <a:t>	len2++; </a:t>
            </a:r>
            <a:r>
              <a:rPr lang="en-US" altLang="zh-CN" dirty="0" err="1" smtClean="0"/>
              <a:t>ans</a:t>
            </a:r>
            <a:r>
              <a:rPr lang="en-US" altLang="zh-CN" dirty="0" smtClean="0"/>
              <a:t>[len2]=s[</a:t>
            </a:r>
            <a:r>
              <a:rPr lang="en-US" altLang="zh-CN" dirty="0" err="1" smtClean="0"/>
              <a:t>i</a:t>
            </a:r>
            <a:r>
              <a:rPr lang="en-US" altLang="zh-CN" dirty="0" smtClean="0"/>
              <a:t>];</a:t>
            </a:r>
          </a:p>
          <a:p>
            <a:r>
              <a:rPr lang="en-US" altLang="zh-CN" dirty="0" smtClean="0"/>
              <a:t>    }</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&lt;=len2; </a:t>
            </a:r>
            <a:r>
              <a:rPr lang="en-US" altLang="zh-CN" dirty="0" err="1" smtClean="0"/>
              <a:t>i</a:t>
            </a:r>
            <a:r>
              <a:rPr lang="en-US" altLang="zh-CN" dirty="0" smtClean="0"/>
              <a:t>++)</a:t>
            </a:r>
          </a:p>
          <a:p>
            <a:r>
              <a:rPr lang="en-US" altLang="zh-CN" dirty="0" smtClean="0"/>
              <a:t>        </a:t>
            </a:r>
            <a:r>
              <a:rPr lang="en-US" altLang="zh-CN" dirty="0" err="1" smtClean="0"/>
              <a:t>cout</a:t>
            </a:r>
            <a:r>
              <a:rPr lang="en-US" altLang="zh-CN" dirty="0" smtClean="0"/>
              <a:t>&lt;&lt;</a:t>
            </a:r>
            <a:r>
              <a:rPr lang="en-US" altLang="zh-CN" dirty="0" err="1" smtClean="0"/>
              <a:t>ans</a:t>
            </a:r>
            <a:r>
              <a:rPr lang="en-US" altLang="zh-CN" dirty="0" smtClean="0"/>
              <a:t>[</a:t>
            </a:r>
            <a:r>
              <a:rPr lang="en-US" altLang="zh-CN" dirty="0" err="1" smtClean="0"/>
              <a:t>i</a:t>
            </a:r>
            <a:r>
              <a:rPr lang="en-US" altLang="zh-CN" dirty="0" smtClean="0"/>
              <a:t>];</a:t>
            </a:r>
          </a:p>
          <a:p>
            <a:r>
              <a:rPr lang="en-US" altLang="zh-CN" dirty="0" smtClean="0"/>
              <a:t>return 0;</a:t>
            </a:r>
          </a:p>
          <a:p>
            <a:r>
              <a:rPr lang="en-US" altLang="zh-CN" dirty="0" smtClean="0"/>
              <a:t>} </a:t>
            </a:r>
            <a:endParaRPr lang="zh-CN" altLang="en-US" dirty="0"/>
          </a:p>
        </p:txBody>
      </p:sp>
    </p:spTree>
    <p:extLst>
      <p:ext uri="{BB962C8B-B14F-4D97-AF65-F5344CB8AC3E}">
        <p14:creationId xmlns="" xmlns:p14="http://schemas.microsoft.com/office/powerpoint/2010/main" val="2862470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1168:</a:t>
            </a:r>
            <a:r>
              <a:rPr lang="zh-CN" altLang="en-US" b="1" dirty="0" smtClean="0"/>
              <a:t>报数</a:t>
            </a:r>
            <a:endParaRPr lang="zh-CN" altLang="en-US" b="1" dirty="0"/>
          </a:p>
        </p:txBody>
      </p:sp>
      <p:sp>
        <p:nvSpPr>
          <p:cNvPr id="3" name="内容占位符 2"/>
          <p:cNvSpPr>
            <a:spLocks noGrp="1"/>
          </p:cNvSpPr>
          <p:nvPr>
            <p:ph idx="1"/>
          </p:nvPr>
        </p:nvSpPr>
        <p:spPr>
          <a:xfrm>
            <a:off x="1115616" y="1196752"/>
            <a:ext cx="8028384" cy="5472608"/>
          </a:xfrm>
        </p:spPr>
        <p:txBody>
          <a:bodyPr>
            <a:normAutofit fontScale="47500" lnSpcReduction="20000"/>
          </a:bodyPr>
          <a:lstStyle/>
          <a:p>
            <a:r>
              <a:rPr lang="en-US" altLang="zh-CN" dirty="0" smtClean="0"/>
              <a:t>CG</a:t>
            </a:r>
            <a:r>
              <a:rPr lang="zh-CN" altLang="en-US" dirty="0" smtClean="0"/>
              <a:t>同学又弄到一批新牛，新牛到农场后首先要学习汉语，数的朗读成为新牛的一个难题，朗读绝对值小于</a:t>
            </a:r>
            <a:r>
              <a:rPr lang="en-US" altLang="zh-CN" dirty="0" smtClean="0"/>
              <a:t>10</a:t>
            </a:r>
            <a:r>
              <a:rPr lang="zh-CN" altLang="en-US" dirty="0" smtClean="0"/>
              <a:t>亿的数。</a:t>
            </a:r>
          </a:p>
          <a:p>
            <a:r>
              <a:rPr lang="zh-CN" altLang="en-US" dirty="0" smtClean="0"/>
              <a:t>新牛知道汉语有如下读数规则：</a:t>
            </a:r>
          </a:p>
          <a:p>
            <a:r>
              <a:rPr lang="en-US" altLang="zh-CN" dirty="0" smtClean="0"/>
              <a:t>1.</a:t>
            </a:r>
            <a:r>
              <a:rPr lang="zh-CN" altLang="en-US" dirty="0" smtClean="0"/>
              <a:t>首先要读符号位，然后读整数部分。整数部分之后可能出现小数点，如果有小数部分则小数点一定出现，并且读出小数点之后读出小数部分。</a:t>
            </a:r>
          </a:p>
          <a:p>
            <a:r>
              <a:rPr lang="en-US" altLang="zh-CN" dirty="0" smtClean="0"/>
              <a:t>2.</a:t>
            </a:r>
            <a:r>
              <a:rPr lang="zh-CN" altLang="en-US" dirty="0" smtClean="0"/>
              <a:t>符号位读法是：</a:t>
            </a:r>
          </a:p>
          <a:p>
            <a:r>
              <a:rPr lang="zh-CN" altLang="en-US" dirty="0" smtClean="0"/>
              <a:t>（</a:t>
            </a:r>
            <a:r>
              <a:rPr lang="en-US" altLang="zh-CN" dirty="0" smtClean="0"/>
              <a:t>1</a:t>
            </a:r>
            <a:r>
              <a:rPr lang="zh-CN" altLang="en-US" dirty="0" smtClean="0"/>
              <a:t>）正数，不论正号‘</a:t>
            </a:r>
            <a:r>
              <a:rPr lang="en-US" altLang="zh-CN" dirty="0" smtClean="0"/>
              <a:t>+'</a:t>
            </a:r>
            <a:r>
              <a:rPr lang="zh-CN" altLang="en-US" dirty="0" smtClean="0"/>
              <a:t>是否出现，都不必读出符号位；</a:t>
            </a:r>
          </a:p>
          <a:p>
            <a:r>
              <a:rPr lang="zh-CN" altLang="en-US" dirty="0" smtClean="0"/>
              <a:t>（</a:t>
            </a:r>
            <a:r>
              <a:rPr lang="en-US" altLang="zh-CN" dirty="0" smtClean="0"/>
              <a:t>2</a:t>
            </a:r>
            <a:r>
              <a:rPr lang="zh-CN" altLang="en-US" dirty="0" smtClean="0"/>
              <a:t>）负数的最左边的符号为‘</a:t>
            </a:r>
            <a:r>
              <a:rPr lang="en-US" altLang="zh-CN" dirty="0" smtClean="0"/>
              <a:t>-'</a:t>
            </a:r>
            <a:r>
              <a:rPr lang="zh-CN" altLang="en-US" dirty="0" smtClean="0"/>
              <a:t>，读成“负”（以“</a:t>
            </a:r>
            <a:r>
              <a:rPr lang="en-US" altLang="zh-CN" dirty="0" smtClean="0"/>
              <a:t>F”</a:t>
            </a:r>
            <a:r>
              <a:rPr lang="zh-CN" altLang="en-US" dirty="0" smtClean="0"/>
              <a:t>来表示“负”）。</a:t>
            </a:r>
          </a:p>
          <a:p>
            <a:r>
              <a:rPr lang="en-US" altLang="zh-CN" dirty="0" smtClean="0"/>
              <a:t>3.</a:t>
            </a:r>
            <a:r>
              <a:rPr lang="zh-CN" altLang="en-US" dirty="0" smtClean="0"/>
              <a:t>整数部分的读法是：</a:t>
            </a:r>
          </a:p>
          <a:p>
            <a:r>
              <a:rPr lang="zh-CN" altLang="en-US" dirty="0" smtClean="0"/>
              <a:t>（</a:t>
            </a:r>
            <a:r>
              <a:rPr lang="en-US" altLang="zh-CN" dirty="0" smtClean="0"/>
              <a:t>1</a:t>
            </a:r>
            <a:r>
              <a:rPr lang="zh-CN" altLang="en-US" dirty="0" smtClean="0"/>
              <a:t>）如果整数部分不存在或整数部分全是零则直接读成“零”（以“</a:t>
            </a:r>
            <a:r>
              <a:rPr lang="en-US" altLang="zh-CN" dirty="0" smtClean="0"/>
              <a:t>0”</a:t>
            </a:r>
            <a:r>
              <a:rPr lang="zh-CN" altLang="en-US" dirty="0" smtClean="0"/>
              <a:t>来表示“零”）；</a:t>
            </a:r>
          </a:p>
          <a:p>
            <a:r>
              <a:rPr lang="zh-CN" altLang="en-US" dirty="0" smtClean="0"/>
              <a:t>（</a:t>
            </a:r>
            <a:r>
              <a:rPr lang="en-US" altLang="zh-CN" dirty="0" smtClean="0"/>
              <a:t>2</a:t>
            </a:r>
            <a:r>
              <a:rPr lang="zh-CN" altLang="en-US" dirty="0" smtClean="0"/>
              <a:t>）否则从整数部分中最左边的非零数字开始读起，然后以十，百，千，万，亿（分别以“</a:t>
            </a:r>
            <a:r>
              <a:rPr lang="en-US" altLang="zh-CN" dirty="0" smtClean="0"/>
              <a:t>S“</a:t>
            </a:r>
            <a:r>
              <a:rPr lang="zh-CN" altLang="en-US" dirty="0" smtClean="0"/>
              <a:t>，“</a:t>
            </a:r>
            <a:r>
              <a:rPr lang="en-US" altLang="zh-CN" dirty="0" smtClean="0"/>
              <a:t>B”</a:t>
            </a:r>
            <a:r>
              <a:rPr lang="zh-CN" altLang="en-US" dirty="0" smtClean="0"/>
              <a:t>，“</a:t>
            </a:r>
            <a:r>
              <a:rPr lang="en-US" altLang="zh-CN" dirty="0" smtClean="0"/>
              <a:t>Q”</a:t>
            </a:r>
            <a:r>
              <a:rPr lang="zh-CN" altLang="en-US" dirty="0" smtClean="0"/>
              <a:t>，“</a:t>
            </a:r>
            <a:r>
              <a:rPr lang="en-US" altLang="zh-CN" dirty="0" smtClean="0"/>
              <a:t>W”</a:t>
            </a:r>
            <a:r>
              <a:rPr lang="zh-CN" altLang="en-US" dirty="0" smtClean="0"/>
              <a:t>，“</a:t>
            </a:r>
            <a:r>
              <a:rPr lang="en-US" altLang="zh-CN" dirty="0" smtClean="0"/>
              <a:t>Y”</a:t>
            </a:r>
            <a:r>
              <a:rPr lang="zh-CN" altLang="en-US" dirty="0" smtClean="0"/>
              <a:t>来表示）等数量单位来拼读整数部分。</a:t>
            </a:r>
          </a:p>
          <a:p>
            <a:r>
              <a:rPr lang="en-US" altLang="zh-CN" dirty="0" smtClean="0"/>
              <a:t>4.</a:t>
            </a:r>
            <a:r>
              <a:rPr lang="zh-CN" altLang="en-US" dirty="0" smtClean="0"/>
              <a:t>整数部分中：</a:t>
            </a:r>
          </a:p>
          <a:p>
            <a:r>
              <a:rPr lang="zh-CN" altLang="en-US" dirty="0" smtClean="0"/>
              <a:t>（</a:t>
            </a:r>
            <a:r>
              <a:rPr lang="en-US" altLang="zh-CN" dirty="0" smtClean="0"/>
              <a:t>1</a:t>
            </a:r>
            <a:r>
              <a:rPr lang="zh-CN" altLang="en-US" dirty="0" smtClean="0"/>
              <a:t>）每一个非零数字都必须结合各个相应的数量单位读出来；</a:t>
            </a:r>
          </a:p>
          <a:p>
            <a:r>
              <a:rPr lang="zh-CN" altLang="en-US" dirty="0" smtClean="0"/>
              <a:t>（</a:t>
            </a:r>
            <a:r>
              <a:rPr lang="en-US" altLang="zh-CN" dirty="0" smtClean="0"/>
              <a:t>2</a:t>
            </a:r>
            <a:r>
              <a:rPr lang="zh-CN" altLang="en-US" dirty="0" smtClean="0"/>
              <a:t>）每一段连续的“零”只能读成一个“零”，但是某一段连续的“零”的左侧或右侧不存在非零数字（这里只考虑整数部分）则这一段“零”不应该读出来；</a:t>
            </a:r>
          </a:p>
          <a:p>
            <a:r>
              <a:rPr lang="en-US" altLang="zh-CN" dirty="0" smtClean="0"/>
              <a:t>5.</a:t>
            </a:r>
            <a:r>
              <a:rPr lang="zh-CN" altLang="en-US" dirty="0" smtClean="0"/>
              <a:t>如果有小数部分，则先读“点”（以“</a:t>
            </a:r>
            <a:r>
              <a:rPr lang="en-US" altLang="zh-CN" dirty="0" smtClean="0"/>
              <a:t>D”</a:t>
            </a:r>
            <a:r>
              <a:rPr lang="zh-CN" altLang="en-US" dirty="0" smtClean="0"/>
              <a:t>表示“点”），然后从左至右有顺序地读出各个小数位。在读小数部分的时候不可以使用十，百，千，万，亿等数量单位；但是小数部分的每一个数字都必须读出来，连续的零不可以读成一个“零”，而应分别读出。</a:t>
            </a:r>
          </a:p>
          <a:p>
            <a:r>
              <a:rPr lang="en-US" altLang="zh-CN" dirty="0" smtClean="0"/>
              <a:t>6.</a:t>
            </a:r>
            <a:r>
              <a:rPr lang="zh-CN" altLang="en-US" dirty="0" smtClean="0"/>
              <a:t>如果数中有小数点而没有小数部分，则不应该把小数点读出来。</a:t>
            </a:r>
          </a:p>
          <a:p>
            <a:r>
              <a:rPr lang="zh-CN" altLang="en-US" dirty="0" smtClean="0"/>
              <a:t>例如：</a:t>
            </a:r>
            <a:r>
              <a:rPr lang="en-US" altLang="zh-CN" dirty="0" smtClean="0"/>
              <a:t>-0020030004.567</a:t>
            </a:r>
            <a:r>
              <a:rPr lang="zh-CN" altLang="en-US" dirty="0" smtClean="0"/>
              <a:t>应该读成“</a:t>
            </a:r>
            <a:r>
              <a:rPr lang="en-US" altLang="zh-CN" dirty="0" smtClean="0"/>
              <a:t>F2Q03W04D567”</a:t>
            </a:r>
            <a:r>
              <a:rPr lang="zh-CN" altLang="en-US" dirty="0" smtClean="0"/>
              <a:t>，</a:t>
            </a:r>
            <a:r>
              <a:rPr lang="en-US" altLang="zh-CN" dirty="0" smtClean="0"/>
              <a:t>000.89</a:t>
            </a:r>
            <a:r>
              <a:rPr lang="zh-CN" altLang="en-US" dirty="0" smtClean="0"/>
              <a:t>应该读成“</a:t>
            </a:r>
            <a:r>
              <a:rPr lang="en-US" altLang="zh-CN" dirty="0" smtClean="0"/>
              <a:t>0D89”</a:t>
            </a:r>
            <a:r>
              <a:rPr lang="zh-CN" altLang="en-US" dirty="0" smtClean="0"/>
              <a:t>。</a:t>
            </a:r>
          </a:p>
          <a:p>
            <a:r>
              <a:rPr lang="zh-CN" altLang="en-US" dirty="0" smtClean="0"/>
              <a:t>请你编写一个程序帮助新牛把给定的数正确的读出来。</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62470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1169:</a:t>
            </a:r>
            <a:r>
              <a:rPr lang="zh-CN" altLang="en-US" b="1" dirty="0" smtClean="0"/>
              <a:t>词组缩写</a:t>
            </a:r>
            <a:endParaRPr lang="zh-CN" altLang="en-US" b="1" dirty="0"/>
          </a:p>
        </p:txBody>
      </p:sp>
      <p:sp>
        <p:nvSpPr>
          <p:cNvPr id="3" name="内容占位符 2"/>
          <p:cNvSpPr>
            <a:spLocks noGrp="1"/>
          </p:cNvSpPr>
          <p:nvPr>
            <p:ph idx="1"/>
          </p:nvPr>
        </p:nvSpPr>
        <p:spPr>
          <a:xfrm>
            <a:off x="1115616" y="1196752"/>
            <a:ext cx="8028384" cy="5472608"/>
          </a:xfrm>
        </p:spPr>
        <p:txBody>
          <a:bodyPr>
            <a:normAutofit fontScale="85000" lnSpcReduction="20000"/>
          </a:bodyPr>
          <a:lstStyle/>
          <a:p>
            <a:r>
              <a:rPr lang="zh-CN" altLang="en-US" dirty="0" smtClean="0"/>
              <a:t>我们经常会用一些词组的缩写：</a:t>
            </a:r>
          </a:p>
          <a:p>
            <a:r>
              <a:rPr lang="zh-CN" altLang="en-US" dirty="0" smtClean="0"/>
              <a:t>定义：一个词组中每个单词的首字母的大写组合称为该词组的缩写。</a:t>
            </a:r>
          </a:p>
          <a:p>
            <a:r>
              <a:rPr lang="zh-CN" altLang="en-US" dirty="0" smtClean="0"/>
              <a:t>比如我们的信息学联赛名称</a:t>
            </a:r>
            <a:r>
              <a:rPr lang="en-US" altLang="zh-CN" dirty="0" smtClean="0"/>
              <a:t>NOIP</a:t>
            </a:r>
            <a:r>
              <a:rPr lang="zh-CN" altLang="en-US" dirty="0" smtClean="0"/>
              <a:t>就是</a:t>
            </a:r>
            <a:br>
              <a:rPr lang="zh-CN" altLang="en-US" dirty="0" smtClean="0"/>
            </a:br>
            <a:r>
              <a:rPr lang="en-US" altLang="zh-CN" dirty="0" smtClean="0"/>
              <a:t>National Olympiad in Informatics in Provinces</a:t>
            </a:r>
            <a:r>
              <a:rPr lang="zh-CN" altLang="en-US" dirty="0" smtClean="0"/>
              <a:t>的缩写。</a:t>
            </a:r>
          </a:p>
          <a:p>
            <a:r>
              <a:rPr lang="zh-CN" altLang="en-US" b="1" dirty="0" smtClean="0"/>
              <a:t>输入：</a:t>
            </a:r>
            <a:r>
              <a:rPr lang="zh-CN" altLang="en-US" dirty="0" smtClean="0"/>
              <a:t>输入的第一行是一个整数</a:t>
            </a:r>
            <a:r>
              <a:rPr lang="en-US" altLang="zh-CN" dirty="0" smtClean="0"/>
              <a:t>T</a:t>
            </a:r>
            <a:r>
              <a:rPr lang="zh-CN" altLang="en-US" dirty="0" smtClean="0"/>
              <a:t>，表示一共有</a:t>
            </a:r>
            <a:r>
              <a:rPr lang="en-US" altLang="zh-CN" dirty="0" smtClean="0"/>
              <a:t>T</a:t>
            </a:r>
            <a:r>
              <a:rPr lang="zh-CN" altLang="en-US" dirty="0" smtClean="0"/>
              <a:t>组测试数据。</a:t>
            </a:r>
            <a:br>
              <a:rPr lang="zh-CN" altLang="en-US" dirty="0" smtClean="0"/>
            </a:br>
            <a:r>
              <a:rPr lang="zh-CN" altLang="en-US" dirty="0" smtClean="0"/>
              <a:t>接下来有</a:t>
            </a:r>
            <a:r>
              <a:rPr lang="en-US" altLang="zh-CN" dirty="0" smtClean="0"/>
              <a:t>T</a:t>
            </a:r>
            <a:r>
              <a:rPr lang="zh-CN" altLang="en-US" dirty="0" smtClean="0"/>
              <a:t>行，每组测试数据占一行，每行有一个词组，每个词组由一个或多个单词组成；每组的单词个数不超过</a:t>
            </a:r>
            <a:r>
              <a:rPr lang="en-US" altLang="zh-CN" dirty="0" smtClean="0"/>
              <a:t>10</a:t>
            </a:r>
            <a:r>
              <a:rPr lang="zh-CN" altLang="en-US" dirty="0" smtClean="0"/>
              <a:t>个，每个单词有一个或多个大写或小写字母组成；</a:t>
            </a:r>
            <a:br>
              <a:rPr lang="zh-CN" altLang="en-US" dirty="0" smtClean="0"/>
            </a:br>
            <a:r>
              <a:rPr lang="zh-CN" altLang="en-US" dirty="0" smtClean="0"/>
              <a:t>单词长度不超过</a:t>
            </a:r>
            <a:r>
              <a:rPr lang="en-US" altLang="zh-CN" dirty="0" smtClean="0"/>
              <a:t>10</a:t>
            </a:r>
            <a:r>
              <a:rPr lang="zh-CN" altLang="en-US" dirty="0" smtClean="0"/>
              <a:t>，由一个或多个空格分隔这些单词。</a:t>
            </a:r>
          </a:p>
          <a:p>
            <a:r>
              <a:rPr lang="zh-CN" altLang="en-US" b="1" dirty="0" smtClean="0"/>
              <a:t>输出：</a:t>
            </a:r>
            <a:r>
              <a:rPr lang="zh-CN" altLang="en-US" dirty="0" smtClean="0"/>
              <a:t>请为每组测试数据输出规定的缩写，每组输出占一行。</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350068"/>
            <a:ext cx="5472608" cy="6186309"/>
          </a:xfrm>
          <a:prstGeom prst="rect">
            <a:avLst/>
          </a:prstGeom>
        </p:spPr>
        <p:txBody>
          <a:bodyPr wrap="square">
            <a:spAutoFit/>
          </a:bodyPr>
          <a:lstStyle/>
          <a:p>
            <a:r>
              <a:rPr lang="en-US" altLang="zh-CN" dirty="0" smtClean="0"/>
              <a:t>#include &lt;</a:t>
            </a:r>
            <a:r>
              <a:rPr lang="en-US" altLang="zh-CN" dirty="0" err="1" smtClean="0"/>
              <a:t>iostream</a:t>
            </a:r>
            <a:r>
              <a:rPr lang="en-US" altLang="zh-CN" dirty="0" smtClean="0"/>
              <a:t>&gt;   #include&lt;</a:t>
            </a:r>
            <a:r>
              <a:rPr lang="en-US" altLang="zh-CN" dirty="0" err="1" smtClean="0"/>
              <a:t>string.h</a:t>
            </a:r>
            <a:r>
              <a:rPr lang="en-US" altLang="zh-CN" dirty="0" smtClean="0"/>
              <a:t>&gt;</a:t>
            </a:r>
          </a:p>
          <a:p>
            <a:r>
              <a:rPr lang="en-US" altLang="zh-CN" dirty="0" smtClean="0"/>
              <a:t>#include&lt;</a:t>
            </a:r>
            <a:r>
              <a:rPr lang="en-US" altLang="zh-CN" dirty="0" err="1" smtClean="0"/>
              <a:t>cstdio</a:t>
            </a:r>
            <a:r>
              <a:rPr lang="en-US" altLang="zh-CN" dirty="0" smtClean="0"/>
              <a:t>&gt;</a:t>
            </a:r>
          </a:p>
          <a:p>
            <a:r>
              <a:rPr lang="en-US" altLang="zh-CN" dirty="0" smtClean="0"/>
              <a:t>using namespace std;</a:t>
            </a:r>
          </a:p>
          <a:p>
            <a:r>
              <a:rPr lang="en-US" altLang="zh-CN" dirty="0" smtClean="0"/>
              <a:t>char a[500];</a:t>
            </a:r>
          </a:p>
          <a:p>
            <a:r>
              <a:rPr lang="en-US" altLang="zh-CN" dirty="0" err="1" smtClean="0"/>
              <a:t>int</a:t>
            </a:r>
            <a:r>
              <a:rPr lang="en-US" altLang="zh-CN" dirty="0" smtClean="0"/>
              <a:t> </a:t>
            </a:r>
            <a:r>
              <a:rPr lang="en-US" altLang="zh-CN" dirty="0" err="1" smtClean="0"/>
              <a:t>len,t</a:t>
            </a:r>
            <a:r>
              <a:rPr lang="en-US" altLang="zh-CN" dirty="0" smtClean="0"/>
              <a:t>;</a:t>
            </a:r>
          </a:p>
          <a:p>
            <a:r>
              <a:rPr lang="en-US" altLang="zh-CN" dirty="0" err="1" smtClean="0"/>
              <a:t>int</a:t>
            </a:r>
            <a:r>
              <a:rPr lang="en-US" altLang="zh-CN" dirty="0" smtClean="0"/>
              <a:t> main(){</a:t>
            </a:r>
          </a:p>
          <a:p>
            <a:r>
              <a:rPr lang="en-US" altLang="zh-CN" dirty="0" smtClean="0"/>
              <a:t>    </a:t>
            </a:r>
            <a:r>
              <a:rPr lang="en-US" altLang="zh-CN" dirty="0" err="1" smtClean="0"/>
              <a:t>scanf</a:t>
            </a:r>
            <a:r>
              <a:rPr lang="en-US" altLang="zh-CN" dirty="0" smtClean="0"/>
              <a:t>("%</a:t>
            </a:r>
            <a:r>
              <a:rPr lang="en-US" altLang="zh-CN" dirty="0" err="1" smtClean="0"/>
              <a:t>d",&amp;t</a:t>
            </a:r>
            <a:r>
              <a:rPr lang="en-US" altLang="zh-CN" dirty="0" smtClean="0"/>
              <a:t>);</a:t>
            </a:r>
          </a:p>
          <a:p>
            <a:r>
              <a:rPr lang="en-US" altLang="zh-CN" dirty="0" smtClean="0"/>
              <a:t>    </a:t>
            </a:r>
            <a:r>
              <a:rPr lang="en-US" altLang="zh-CN" dirty="0" err="1" smtClean="0"/>
              <a:t>getchar</a:t>
            </a:r>
            <a:r>
              <a:rPr lang="en-US" altLang="zh-CN" dirty="0" smtClean="0"/>
              <a:t>();</a:t>
            </a:r>
          </a:p>
          <a:p>
            <a:r>
              <a:rPr lang="en-US" altLang="zh-CN" dirty="0" smtClean="0"/>
              <a:t>    while(t--)    {</a:t>
            </a:r>
          </a:p>
          <a:p>
            <a:r>
              <a:rPr lang="en-US" altLang="zh-CN" dirty="0" smtClean="0"/>
              <a:t>        gets(a);</a:t>
            </a:r>
          </a:p>
          <a:p>
            <a:r>
              <a:rPr lang="en-US" altLang="zh-CN" dirty="0" smtClean="0"/>
              <a:t>        </a:t>
            </a:r>
            <a:r>
              <a:rPr lang="en-US" altLang="zh-CN" dirty="0" err="1" smtClean="0"/>
              <a:t>len</a:t>
            </a:r>
            <a:r>
              <a:rPr lang="en-US" altLang="zh-CN" dirty="0" smtClean="0"/>
              <a:t>=</a:t>
            </a:r>
            <a:r>
              <a:rPr lang="en-US" altLang="zh-CN" dirty="0" err="1" smtClean="0"/>
              <a:t>strlen</a:t>
            </a:r>
            <a:r>
              <a:rPr lang="en-US" altLang="zh-CN" dirty="0" smtClean="0"/>
              <a:t>(a);</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len;i</a:t>
            </a:r>
            <a:r>
              <a:rPr lang="en-US" altLang="zh-CN" dirty="0" smtClean="0"/>
              <a:t>++)        {</a:t>
            </a:r>
          </a:p>
          <a:p>
            <a:r>
              <a:rPr lang="en-US" altLang="zh-CN" dirty="0" smtClean="0"/>
              <a:t>            if((a[</a:t>
            </a:r>
            <a:r>
              <a:rPr lang="en-US" altLang="zh-CN" dirty="0" err="1" smtClean="0"/>
              <a:t>i</a:t>
            </a:r>
            <a:r>
              <a:rPr lang="en-US" altLang="zh-CN" dirty="0" smtClean="0"/>
              <a:t>]!=' '&amp;&amp;</a:t>
            </a:r>
            <a:r>
              <a:rPr lang="en-US" altLang="zh-CN" dirty="0" err="1" smtClean="0"/>
              <a:t>i</a:t>
            </a:r>
            <a:r>
              <a:rPr lang="en-US" altLang="zh-CN" dirty="0" smtClean="0"/>
              <a:t>==0)||(a[</a:t>
            </a:r>
            <a:r>
              <a:rPr lang="en-US" altLang="zh-CN" dirty="0" err="1" smtClean="0"/>
              <a:t>i</a:t>
            </a:r>
            <a:r>
              <a:rPr lang="en-US" altLang="zh-CN" dirty="0" smtClean="0"/>
              <a:t>]!=' '&amp;&amp;a[i-1]==' '))   {</a:t>
            </a:r>
          </a:p>
          <a:p>
            <a:r>
              <a:rPr lang="en-US" altLang="zh-CN" dirty="0" smtClean="0"/>
              <a:t>                if(a[</a:t>
            </a:r>
            <a:r>
              <a:rPr lang="en-US" altLang="zh-CN" dirty="0" err="1" smtClean="0"/>
              <a:t>i</a:t>
            </a:r>
            <a:r>
              <a:rPr lang="en-US" altLang="zh-CN" dirty="0" smtClean="0"/>
              <a:t>]&gt;='a'&amp;&amp;a[</a:t>
            </a:r>
            <a:r>
              <a:rPr lang="en-US" altLang="zh-CN" dirty="0" err="1" smtClean="0"/>
              <a:t>i</a:t>
            </a:r>
            <a:r>
              <a:rPr lang="en-US" altLang="zh-CN" dirty="0" smtClean="0"/>
              <a:t>]&lt;='z')</a:t>
            </a:r>
          </a:p>
          <a:p>
            <a:r>
              <a:rPr lang="en-US" altLang="zh-CN" dirty="0" smtClean="0"/>
              <a:t>                a[</a:t>
            </a:r>
            <a:r>
              <a:rPr lang="en-US" altLang="zh-CN" dirty="0" err="1" smtClean="0"/>
              <a:t>i</a:t>
            </a:r>
            <a:r>
              <a:rPr lang="en-US" altLang="zh-CN" dirty="0" smtClean="0"/>
              <a:t>]-=32;</a:t>
            </a:r>
          </a:p>
          <a:p>
            <a:r>
              <a:rPr lang="en-US" altLang="zh-CN" dirty="0" smtClean="0"/>
              <a:t>                </a:t>
            </a:r>
            <a:r>
              <a:rPr lang="en-US" altLang="zh-CN" dirty="0" err="1" smtClean="0"/>
              <a:t>printf</a:t>
            </a:r>
            <a:r>
              <a:rPr lang="en-US" altLang="zh-CN" dirty="0" smtClean="0"/>
              <a:t>("%</a:t>
            </a:r>
            <a:r>
              <a:rPr lang="en-US" altLang="zh-CN" dirty="0" err="1" smtClean="0"/>
              <a:t>c",a</a:t>
            </a:r>
            <a:r>
              <a:rPr lang="en-US" altLang="zh-CN" dirty="0" smtClean="0"/>
              <a:t>[</a:t>
            </a:r>
            <a:r>
              <a:rPr lang="en-US" altLang="zh-CN" dirty="0" err="1" smtClean="0"/>
              <a:t>i</a:t>
            </a:r>
            <a:r>
              <a:rPr lang="en-US" altLang="zh-CN" dirty="0" smtClean="0"/>
              <a:t>]);</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return 0;</a:t>
            </a:r>
          </a:p>
          <a:p>
            <a:r>
              <a:rPr lang="en-US" altLang="zh-CN" dirty="0" smtClean="0"/>
              <a:t>}</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78098"/>
          </a:xfrm>
        </p:spPr>
        <p:txBody>
          <a:bodyPr>
            <a:normAutofit/>
          </a:bodyPr>
          <a:lstStyle/>
          <a:p>
            <a:r>
              <a:rPr lang="en-US" altLang="zh-CN" dirty="0" smtClean="0">
                <a:latin typeface="+mn-ea"/>
                <a:ea typeface="+mn-ea"/>
              </a:rPr>
              <a:t>1170:</a:t>
            </a:r>
            <a:r>
              <a:rPr lang="zh-CN" altLang="en-US" b="1" dirty="0" smtClean="0"/>
              <a:t>相对分子质量</a:t>
            </a:r>
            <a:endParaRPr lang="zh-CN" altLang="en-US" b="1" dirty="0"/>
          </a:p>
        </p:txBody>
      </p:sp>
      <p:sp>
        <p:nvSpPr>
          <p:cNvPr id="3" name="内容占位符 2"/>
          <p:cNvSpPr>
            <a:spLocks noGrp="1"/>
          </p:cNvSpPr>
          <p:nvPr>
            <p:ph idx="1"/>
          </p:nvPr>
        </p:nvSpPr>
        <p:spPr>
          <a:xfrm>
            <a:off x="1115616" y="1196752"/>
            <a:ext cx="8028384" cy="5472608"/>
          </a:xfrm>
        </p:spPr>
        <p:txBody>
          <a:bodyPr>
            <a:normAutofit fontScale="85000" lnSpcReduction="20000"/>
          </a:bodyPr>
          <a:lstStyle/>
          <a:p>
            <a:r>
              <a:rPr lang="zh-CN" altLang="en-US" dirty="0" smtClean="0"/>
              <a:t>马克最近迷上了化学，但是很多化学物质的相对分子质量令他很头疼，不知如何计算，请你编程帮他计算。</a:t>
            </a:r>
          </a:p>
          <a:p>
            <a:r>
              <a:rPr lang="zh-CN" altLang="en-US" b="1" dirty="0" smtClean="0"/>
              <a:t>输入：</a:t>
            </a:r>
            <a:r>
              <a:rPr lang="zh-CN" altLang="en-US" dirty="0" smtClean="0"/>
              <a:t>输入的第一行是一个正整数</a:t>
            </a:r>
            <a:r>
              <a:rPr lang="en-US" altLang="zh-CN" dirty="0" smtClean="0"/>
              <a:t>n</a:t>
            </a:r>
            <a:r>
              <a:rPr lang="zh-CN" altLang="en-US" dirty="0" smtClean="0"/>
              <a:t>，表示有</a:t>
            </a:r>
            <a:r>
              <a:rPr lang="en-US" altLang="zh-CN" dirty="0" smtClean="0"/>
              <a:t>n</a:t>
            </a:r>
            <a:r>
              <a:rPr lang="zh-CN" altLang="en-US" dirty="0" smtClean="0"/>
              <a:t>组测试数据。</a:t>
            </a:r>
            <a:br>
              <a:rPr lang="zh-CN" altLang="en-US" dirty="0" smtClean="0"/>
            </a:br>
            <a:r>
              <a:rPr lang="zh-CN" altLang="en-US" dirty="0" smtClean="0"/>
              <a:t>接下来</a:t>
            </a:r>
            <a:r>
              <a:rPr lang="en-US" altLang="zh-CN" dirty="0" smtClean="0"/>
              <a:t>n</a:t>
            </a:r>
            <a:r>
              <a:rPr lang="zh-CN" altLang="en-US" dirty="0" smtClean="0"/>
              <a:t>行每行输入一个字符串，表示某个分子式，分子式中只包含大写字母和数字。</a:t>
            </a:r>
            <a:br>
              <a:rPr lang="zh-CN" altLang="en-US" dirty="0" smtClean="0"/>
            </a:br>
            <a:r>
              <a:rPr lang="zh-CN" altLang="en-US" dirty="0" smtClean="0"/>
              <a:t>注意：</a:t>
            </a:r>
            <a:br>
              <a:rPr lang="zh-CN" altLang="en-US" dirty="0" smtClean="0"/>
            </a:br>
            <a:r>
              <a:rPr lang="zh-CN" altLang="en-US" dirty="0" smtClean="0"/>
              <a:t>输入数据只包含</a:t>
            </a:r>
            <a:r>
              <a:rPr lang="en-US" altLang="zh-CN" dirty="0" smtClean="0"/>
              <a:t>8</a:t>
            </a:r>
            <a:r>
              <a:rPr lang="zh-CN" altLang="en-US" dirty="0" smtClean="0"/>
              <a:t>种元素，而这</a:t>
            </a:r>
            <a:r>
              <a:rPr lang="en-US" altLang="zh-CN" dirty="0" smtClean="0"/>
              <a:t>8</a:t>
            </a:r>
            <a:r>
              <a:rPr lang="zh-CN" altLang="en-US" dirty="0" smtClean="0"/>
              <a:t>种元素的相对原子质量如下：</a:t>
            </a:r>
            <a:br>
              <a:rPr lang="zh-CN" altLang="en-US" dirty="0" smtClean="0"/>
            </a:br>
            <a:r>
              <a:rPr lang="en-US" altLang="zh-CN" dirty="0" smtClean="0"/>
              <a:t>H(1)</a:t>
            </a:r>
            <a:r>
              <a:rPr lang="zh-CN" altLang="en-US" dirty="0" smtClean="0"/>
              <a:t>，</a:t>
            </a:r>
            <a:r>
              <a:rPr lang="en-US" altLang="zh-CN" dirty="0" smtClean="0"/>
              <a:t>C(12)</a:t>
            </a:r>
            <a:r>
              <a:rPr lang="zh-CN" altLang="en-US" dirty="0" smtClean="0"/>
              <a:t>，</a:t>
            </a:r>
            <a:r>
              <a:rPr lang="en-US" altLang="zh-CN" dirty="0" smtClean="0"/>
              <a:t>N(14)</a:t>
            </a:r>
            <a:r>
              <a:rPr lang="zh-CN" altLang="en-US" dirty="0" smtClean="0"/>
              <a:t>，</a:t>
            </a:r>
            <a:r>
              <a:rPr lang="en-US" altLang="zh-CN" dirty="0" smtClean="0"/>
              <a:t>O(16)</a:t>
            </a:r>
            <a:r>
              <a:rPr lang="zh-CN" altLang="en-US" dirty="0" smtClean="0"/>
              <a:t>，</a:t>
            </a:r>
            <a:r>
              <a:rPr lang="en-US" altLang="zh-CN" dirty="0" smtClean="0"/>
              <a:t>F(19)</a:t>
            </a:r>
            <a:r>
              <a:rPr lang="zh-CN" altLang="en-US" dirty="0" smtClean="0"/>
              <a:t>，</a:t>
            </a:r>
            <a:r>
              <a:rPr lang="en-US" altLang="zh-CN" dirty="0" smtClean="0"/>
              <a:t>P(31)</a:t>
            </a:r>
            <a:r>
              <a:rPr lang="zh-CN" altLang="en-US" dirty="0" smtClean="0"/>
              <a:t>，</a:t>
            </a:r>
            <a:r>
              <a:rPr lang="en-US" altLang="zh-CN" dirty="0" smtClean="0"/>
              <a:t>S(32)</a:t>
            </a:r>
            <a:r>
              <a:rPr lang="zh-CN" altLang="en-US" dirty="0" smtClean="0"/>
              <a:t>，</a:t>
            </a:r>
            <a:r>
              <a:rPr lang="en-US" altLang="zh-CN" dirty="0" smtClean="0"/>
              <a:t>K(39)</a:t>
            </a:r>
            <a:r>
              <a:rPr lang="zh-CN" altLang="en-US" dirty="0" smtClean="0"/>
              <a:t>。</a:t>
            </a:r>
          </a:p>
          <a:p>
            <a:r>
              <a:rPr lang="zh-CN" altLang="en-US" b="1" dirty="0" smtClean="0"/>
              <a:t>输出：</a:t>
            </a:r>
            <a:r>
              <a:rPr lang="zh-CN" altLang="en-US" dirty="0" smtClean="0"/>
              <a:t>对于每组输入，输出相对分子质量。</a:t>
            </a:r>
          </a:p>
          <a:p>
            <a:r>
              <a:rPr lang="zh-CN" altLang="en-US" b="1" dirty="0" smtClean="0"/>
              <a:t>样例输入</a:t>
            </a:r>
          </a:p>
          <a:p>
            <a:r>
              <a:rPr lang="en-US" altLang="zh-CN" dirty="0" smtClean="0"/>
              <a:t>4 H2O KOH CH4 SO2</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115616" y="1061"/>
            <a:ext cx="2448272" cy="6740307"/>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#include&lt;iostream&gt;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#include&lt;cstring&gt;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using</a:t>
            </a:r>
            <a:r>
              <a:rPr kumimoji="0" lang="zh-CN" altLang="zh-CN" sz="16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6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namespace</a:t>
            </a:r>
            <a:r>
              <a:rPr kumimoji="0" lang="zh-CN" altLang="zh-CN" sz="16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std;</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6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main()</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char</a:t>
            </a:r>
            <a:r>
              <a:rPr kumimoji="0" lang="zh-CN" altLang="zh-CN" sz="16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a[10];</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6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n,s=0,t;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cin&gt;&gt;n;</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for</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6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i=1;i&lt;=n;i++)</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cin&gt;&gt;a;</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s=0;</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for</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6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j=0;j&lt;</a:t>
            </a:r>
            <a:r>
              <a:rPr kumimoji="0" lang="zh-CN" altLang="zh-CN" sz="1600" b="1" i="0" u="none" strike="noStrike" cap="none" normalizeH="0" baseline="0" dirty="0" smtClean="0">
                <a:ln>
                  <a:noFill/>
                </a:ln>
                <a:solidFill>
                  <a:srgbClr val="FF1493"/>
                </a:solidFill>
                <a:effectLst/>
                <a:latin typeface="Consolas" pitchFamily="49" charset="0"/>
                <a:ea typeface="宋体" pitchFamily="2" charset="-122"/>
                <a:cs typeface="宋体" pitchFamily="2" charset="-122"/>
              </a:rPr>
              <a:t>strlen</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(a);j++)</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if</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(a[j]==</a:t>
            </a:r>
            <a:r>
              <a:rPr kumimoji="0" lang="zh-CN" altLang="zh-CN" sz="1600" b="0" i="0" u="none" strike="noStrike" cap="none" normalizeH="0" baseline="0" dirty="0" smtClean="0">
                <a:ln>
                  <a:noFill/>
                </a:ln>
                <a:solidFill>
                  <a:srgbClr val="0000FF"/>
                </a:solidFill>
                <a:effectLst/>
                <a:latin typeface="Consolas" pitchFamily="49" charset="0"/>
                <a:ea typeface="宋体" pitchFamily="2" charset="-122"/>
                <a:cs typeface="宋体" pitchFamily="2" charset="-122"/>
              </a:rPr>
              <a:t>'H'</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s=s+1;</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t=1;</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if</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(a[j]==</a:t>
            </a:r>
            <a:r>
              <a:rPr kumimoji="0" lang="zh-CN" altLang="zh-CN" sz="1600" b="0" i="0" u="none" strike="noStrike" cap="none" normalizeH="0" baseline="0" dirty="0" smtClean="0">
                <a:ln>
                  <a:noFill/>
                </a:ln>
                <a:solidFill>
                  <a:srgbClr val="0000FF"/>
                </a:solidFill>
                <a:effectLst/>
                <a:latin typeface="Consolas" pitchFamily="49" charset="0"/>
                <a:ea typeface="宋体" pitchFamily="2" charset="-122"/>
                <a:cs typeface="宋体" pitchFamily="2" charset="-122"/>
              </a:rPr>
              <a:t>'C'</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s=s+12;</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t=12;</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DD1144"/>
                </a:solidFill>
                <a:effectLst/>
                <a:latin typeface="Arial"/>
                <a:ea typeface="宋体" pitchFamily="2" charset="-122"/>
                <a:cs typeface="宋体" pitchFamily="2" charset="-122"/>
              </a:rPr>
              <a:t>        </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2987824" y="188640"/>
            <a:ext cx="2880320" cy="6186309"/>
          </a:xfrm>
          <a:prstGeom prst="rect">
            <a:avLst/>
          </a:prstGeom>
        </p:spPr>
        <p:txBody>
          <a:bodyPr wrap="square">
            <a:spAutoFit/>
          </a:bodyPr>
          <a:lstStyle/>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en-US"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(a[j]==</a:t>
            </a:r>
            <a:r>
              <a:rPr lang="zh-CN" altLang="zh-CN" dirty="0" smtClean="0">
                <a:solidFill>
                  <a:srgbClr val="0000FF"/>
                </a:solidFill>
                <a:latin typeface="Consolas" pitchFamily="49" charset="0"/>
                <a:ea typeface="宋体" pitchFamily="2" charset="-122"/>
                <a:cs typeface="宋体" pitchFamily="2" charset="-122"/>
              </a:rPr>
              <a:t>'N'</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s=s+14;</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t=14;</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endParaRPr lang="en-US" altLang="zh-CN" dirty="0" smtClean="0">
              <a:solidFill>
                <a:srgbClr val="DD1144"/>
              </a:solidFill>
              <a:latin typeface="Arial"/>
              <a:ea typeface="宋体" pitchFamily="2" charset="-122"/>
              <a:cs typeface="宋体" pitchFamily="2" charset="-122"/>
            </a:endParaRPr>
          </a:p>
          <a:p>
            <a:pPr lvl="0" eaLnBrk="0" fontAlgn="base" hangingPunct="0">
              <a:spcBef>
                <a:spcPct val="0"/>
              </a:spcBef>
              <a:spcAft>
                <a:spcPct val="0"/>
              </a:spcAft>
            </a:pPr>
            <a:r>
              <a:rPr lang="en-US" altLang="zh-CN" b="1" dirty="0" smtClean="0">
                <a:solidFill>
                  <a:srgbClr val="006699"/>
                </a:solidFill>
                <a:latin typeface="Consolas" pitchFamily="49" charset="0"/>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(a[j]==</a:t>
            </a:r>
            <a:r>
              <a:rPr lang="zh-CN" altLang="zh-CN" dirty="0" smtClean="0">
                <a:solidFill>
                  <a:srgbClr val="0000FF"/>
                </a:solidFill>
                <a:latin typeface="Consolas" pitchFamily="49" charset="0"/>
                <a:ea typeface="宋体" pitchFamily="2" charset="-122"/>
                <a:cs typeface="宋体" pitchFamily="2" charset="-122"/>
              </a:rPr>
              <a:t>'O'</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s=s+16;</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t=16;</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(a[j]==</a:t>
            </a:r>
            <a:r>
              <a:rPr lang="zh-CN" altLang="zh-CN" dirty="0" smtClean="0">
                <a:solidFill>
                  <a:srgbClr val="0000FF"/>
                </a:solidFill>
                <a:latin typeface="Consolas" pitchFamily="49" charset="0"/>
                <a:ea typeface="宋体" pitchFamily="2" charset="-122"/>
                <a:cs typeface="宋体" pitchFamily="2" charset="-122"/>
              </a:rPr>
              <a:t>'F'</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s=s+19;</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t=19;</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(a[j]==</a:t>
            </a:r>
            <a:r>
              <a:rPr lang="zh-CN" altLang="zh-CN" dirty="0" smtClean="0">
                <a:solidFill>
                  <a:srgbClr val="0000FF"/>
                </a:solidFill>
                <a:latin typeface="Consolas" pitchFamily="49" charset="0"/>
                <a:ea typeface="宋体" pitchFamily="2" charset="-122"/>
                <a:cs typeface="宋体" pitchFamily="2" charset="-122"/>
              </a:rPr>
              <a:t>'P'</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s=s+31;</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t=31;</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endParaRPr lang="zh-CN" altLang="zh-CN" sz="4000" dirty="0" smtClean="0">
              <a:latin typeface="Arial" pitchFamily="34" charset="0"/>
              <a:ea typeface="宋体" pitchFamily="2" charset="-122"/>
              <a:cs typeface="宋体" pitchFamily="2" charset="-122"/>
            </a:endParaRPr>
          </a:p>
        </p:txBody>
      </p:sp>
      <p:sp>
        <p:nvSpPr>
          <p:cNvPr id="4" name="矩形 3"/>
          <p:cNvSpPr/>
          <p:nvPr/>
        </p:nvSpPr>
        <p:spPr>
          <a:xfrm>
            <a:off x="5508104" y="404664"/>
            <a:ext cx="3960440" cy="5355312"/>
          </a:xfrm>
          <a:prstGeom prst="rect">
            <a:avLst/>
          </a:prstGeom>
        </p:spPr>
        <p:txBody>
          <a:bodyPr wrap="square">
            <a:spAutoFit/>
          </a:bodyPr>
          <a:lstStyle/>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(a[j]==</a:t>
            </a:r>
            <a:r>
              <a:rPr lang="zh-CN" altLang="zh-CN" dirty="0" smtClean="0">
                <a:solidFill>
                  <a:srgbClr val="0000FF"/>
                </a:solidFill>
                <a:latin typeface="Consolas" pitchFamily="49" charset="0"/>
                <a:ea typeface="宋体" pitchFamily="2" charset="-122"/>
                <a:cs typeface="宋体" pitchFamily="2" charset="-122"/>
              </a:rPr>
              <a:t>'S'</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s=s+32;</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t=32;</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(a[j]==</a:t>
            </a:r>
            <a:r>
              <a:rPr lang="zh-CN" altLang="zh-CN" dirty="0" smtClean="0">
                <a:solidFill>
                  <a:srgbClr val="0000FF"/>
                </a:solidFill>
                <a:latin typeface="Consolas" pitchFamily="49" charset="0"/>
                <a:ea typeface="宋体" pitchFamily="2" charset="-122"/>
                <a:cs typeface="宋体" pitchFamily="2" charset="-122"/>
              </a:rPr>
              <a:t>'K'</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s=s+39;</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t=39;</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if</a:t>
            </a:r>
            <a:r>
              <a:rPr lang="zh-CN" altLang="zh-CN" dirty="0" smtClean="0">
                <a:solidFill>
                  <a:srgbClr val="000000"/>
                </a:solidFill>
                <a:latin typeface="Consolas" pitchFamily="49" charset="0"/>
                <a:ea typeface="宋体" pitchFamily="2" charset="-122"/>
                <a:cs typeface="宋体" pitchFamily="2" charset="-122"/>
              </a:rPr>
              <a:t>(a[j]&lt;=57&amp;&amp;a[j]&gt;=49)</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s=s+(a[j]-49)*t;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cout&lt;&lt;s&lt;&lt;endl;</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DD1144"/>
                </a:solidFill>
                <a:latin typeface="Arial"/>
                <a:ea typeface="宋体" pitchFamily="2" charset="-122"/>
                <a:cs typeface="宋体" pitchFamily="2" charset="-122"/>
              </a:rPr>
              <a:t>    </a:t>
            </a:r>
            <a:r>
              <a:rPr lang="zh-CN" altLang="zh-CN" b="1" dirty="0" smtClean="0">
                <a:solidFill>
                  <a:srgbClr val="006699"/>
                </a:solidFill>
                <a:latin typeface="Consolas" pitchFamily="49" charset="0"/>
                <a:ea typeface="宋体" pitchFamily="2" charset="-122"/>
                <a:cs typeface="宋体" pitchFamily="2" charset="-122"/>
              </a:rPr>
              <a:t>return</a:t>
            </a:r>
            <a:r>
              <a:rPr lang="zh-CN" altLang="zh-CN" sz="1600" dirty="0" smtClean="0">
                <a:solidFill>
                  <a:srgbClr val="333333"/>
                </a:solidFill>
                <a:latin typeface="Consolas" pitchFamily="49" charset="0"/>
                <a:ea typeface="宋体" pitchFamily="2" charset="-122"/>
                <a:cs typeface="宋体" pitchFamily="2" charset="-122"/>
              </a:rPr>
              <a:t> </a:t>
            </a:r>
            <a:r>
              <a:rPr lang="zh-CN" altLang="zh-CN" dirty="0" smtClean="0">
                <a:solidFill>
                  <a:srgbClr val="000000"/>
                </a:solidFill>
                <a:latin typeface="Consolas" pitchFamily="49" charset="0"/>
                <a:ea typeface="宋体" pitchFamily="2" charset="-122"/>
                <a:cs typeface="宋体" pitchFamily="2" charset="-122"/>
              </a:rPr>
              <a:t>0;</a:t>
            </a:r>
            <a:endParaRPr lang="zh-CN" altLang="zh-CN" sz="14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solidFill>
                  <a:srgbClr val="000000"/>
                </a:solidFill>
                <a:latin typeface="Consolas" pitchFamily="49" charset="0"/>
                <a:ea typeface="宋体" pitchFamily="2" charset="-122"/>
                <a:cs typeface="宋体" pitchFamily="2" charset="-122"/>
              </a:rPr>
              <a:t>}</a:t>
            </a:r>
            <a:endParaRPr lang="zh-CN" altLang="zh-CN" sz="4000" dirty="0" smtClean="0">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1241044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78098"/>
          </a:xfrm>
        </p:spPr>
        <p:txBody>
          <a:bodyPr>
            <a:normAutofit/>
          </a:bodyPr>
          <a:lstStyle/>
          <a:p>
            <a:r>
              <a:rPr lang="en-US" altLang="zh-CN" dirty="0" smtClean="0">
                <a:latin typeface="+mn-ea"/>
                <a:ea typeface="+mn-ea"/>
              </a:rPr>
              <a:t>1171:</a:t>
            </a:r>
            <a:r>
              <a:rPr lang="zh-CN" altLang="en-US" b="1" dirty="0" smtClean="0"/>
              <a:t>扫雷游戏</a:t>
            </a:r>
            <a:endParaRPr lang="zh-CN" altLang="en-US" b="1" dirty="0"/>
          </a:p>
        </p:txBody>
      </p:sp>
      <p:sp>
        <p:nvSpPr>
          <p:cNvPr id="3" name="内容占位符 2"/>
          <p:cNvSpPr>
            <a:spLocks noGrp="1"/>
          </p:cNvSpPr>
          <p:nvPr>
            <p:ph idx="1"/>
          </p:nvPr>
        </p:nvSpPr>
        <p:spPr>
          <a:xfrm>
            <a:off x="1115616" y="1196752"/>
            <a:ext cx="8028384" cy="5472608"/>
          </a:xfrm>
        </p:spPr>
        <p:txBody>
          <a:bodyPr>
            <a:normAutofit fontScale="62500" lnSpcReduction="20000"/>
          </a:bodyPr>
          <a:lstStyle/>
          <a:p>
            <a:r>
              <a:rPr lang="zh-CN" altLang="en-US" dirty="0" smtClean="0"/>
              <a:t>扫雷游戏是一款十分经典的单机小游戏。在 </a:t>
            </a:r>
            <a:r>
              <a:rPr lang="en-US" altLang="zh-CN" dirty="0" smtClean="0"/>
              <a:t>n </a:t>
            </a:r>
            <a:r>
              <a:rPr lang="zh-CN" altLang="en-US" dirty="0" smtClean="0"/>
              <a:t>行 </a:t>
            </a:r>
            <a:r>
              <a:rPr lang="en-US" altLang="zh-CN" dirty="0" smtClean="0"/>
              <a:t>m </a:t>
            </a:r>
            <a:r>
              <a:rPr lang="zh-CN" altLang="en-US" dirty="0" smtClean="0"/>
              <a:t>列的雷区中有一些格子含有地雷 （称之为地雷格），其他格子不含地雷（称之为非地雷格）。玩家翻开一个非地雷格时， 该格将会出现一个数字</a:t>
            </a:r>
            <a:r>
              <a:rPr lang="en-US" altLang="zh-CN" dirty="0" smtClean="0"/>
              <a:t>——</a:t>
            </a:r>
            <a:r>
              <a:rPr lang="zh-CN" altLang="en-US" dirty="0" smtClean="0"/>
              <a:t>提示周围格子中有多少个是地雷格。游戏的目标是在不翻出 任何地雷格的条件下，找出所有的非地雷格。</a:t>
            </a:r>
          </a:p>
          <a:p>
            <a:r>
              <a:rPr lang="zh-CN" altLang="en-US" dirty="0" smtClean="0"/>
              <a:t>现在给出 </a:t>
            </a:r>
            <a:r>
              <a:rPr lang="en-US" altLang="zh-CN" dirty="0" smtClean="0"/>
              <a:t>n </a:t>
            </a:r>
            <a:r>
              <a:rPr lang="zh-CN" altLang="en-US" dirty="0" smtClean="0"/>
              <a:t>行 </a:t>
            </a:r>
            <a:r>
              <a:rPr lang="en-US" altLang="zh-CN" dirty="0" smtClean="0"/>
              <a:t>m </a:t>
            </a:r>
            <a:r>
              <a:rPr lang="zh-CN" altLang="en-US" dirty="0" smtClean="0"/>
              <a:t>列的雷区中的地雷分布，要求计算出每个非地雷格周围的地雷格数。 注：一个格子的周围格子包括其上、下、左、右、左上、右上、左下、右下八个方向上与之直接相邻的格子。</a:t>
            </a:r>
          </a:p>
          <a:p>
            <a:r>
              <a:rPr lang="zh-CN" altLang="en-US" b="1" dirty="0" smtClean="0"/>
              <a:t>输入</a:t>
            </a:r>
          </a:p>
          <a:p>
            <a:r>
              <a:rPr lang="zh-CN" altLang="en-US" dirty="0" smtClean="0"/>
              <a:t>输入文件第一行是用一个空格隔开的两个整数 </a:t>
            </a:r>
            <a:r>
              <a:rPr lang="en-US" altLang="zh-CN" dirty="0" smtClean="0"/>
              <a:t>n </a:t>
            </a:r>
            <a:r>
              <a:rPr lang="zh-CN" altLang="en-US" dirty="0" smtClean="0"/>
              <a:t>和 </a:t>
            </a:r>
            <a:r>
              <a:rPr lang="en-US" altLang="zh-CN" dirty="0" smtClean="0"/>
              <a:t>m</a:t>
            </a:r>
            <a:r>
              <a:rPr lang="zh-CN" altLang="en-US" dirty="0" smtClean="0"/>
              <a:t>，分别表示雷区的行数和列数。 接下来 </a:t>
            </a:r>
            <a:r>
              <a:rPr lang="en-US" altLang="zh-CN" dirty="0" smtClean="0"/>
              <a:t>n </a:t>
            </a:r>
            <a:r>
              <a:rPr lang="zh-CN" altLang="en-US" dirty="0" smtClean="0"/>
              <a:t>行，每行 </a:t>
            </a:r>
            <a:r>
              <a:rPr lang="en-US" altLang="zh-CN" dirty="0" smtClean="0"/>
              <a:t>m </a:t>
            </a:r>
            <a:r>
              <a:rPr lang="zh-CN" altLang="en-US" dirty="0" smtClean="0"/>
              <a:t>个字符，描述了雷区中的地雷分布情况。字符’*’表示相应格子是地雷格，字符’</a:t>
            </a:r>
            <a:r>
              <a:rPr lang="en-US" altLang="zh-CN" dirty="0" smtClean="0"/>
              <a:t>?’</a:t>
            </a:r>
            <a:r>
              <a:rPr lang="zh-CN" altLang="en-US" dirty="0" smtClean="0"/>
              <a:t>表示相应格子是非地雷格。相邻字符之间无分隔符。</a:t>
            </a:r>
          </a:p>
          <a:p>
            <a:r>
              <a:rPr lang="zh-CN" altLang="en-US" b="1" dirty="0" smtClean="0"/>
              <a:t>输出</a:t>
            </a:r>
          </a:p>
          <a:p>
            <a:r>
              <a:rPr lang="zh-CN" altLang="en-US" dirty="0" smtClean="0"/>
              <a:t>输出文件包含 </a:t>
            </a:r>
            <a:r>
              <a:rPr lang="en-US" altLang="zh-CN" dirty="0" smtClean="0"/>
              <a:t>n </a:t>
            </a:r>
            <a:r>
              <a:rPr lang="zh-CN" altLang="en-US" dirty="0" smtClean="0"/>
              <a:t>行，每行 </a:t>
            </a:r>
            <a:r>
              <a:rPr lang="en-US" altLang="zh-CN" dirty="0" smtClean="0"/>
              <a:t>m </a:t>
            </a:r>
            <a:r>
              <a:rPr lang="zh-CN" altLang="en-US" dirty="0" smtClean="0"/>
              <a:t>个字符，描述整个雷区。用’*’表示地雷格，用周围 的地雷个数表示非地雷格。相邻字符之间无分隔符。</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115616" y="318710"/>
            <a:ext cx="7776864" cy="6278642"/>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#include&lt;iostream&gt;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using</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namespace</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std;</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d[110][110];</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main()</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n,m,s;</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char</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cin&gt;&gt;n&gt;&gt;m;</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for</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r>
              <a:rPr kumimoji="0" lang="zh-CN" altLang="zh-CN" sz="12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i=1;i&lt;=n;i++)</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for</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r>
              <a:rPr kumimoji="0" lang="zh-CN" altLang="zh-CN" sz="12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j=1;j&lt;=m;j++)</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cin&gt;&gt;c;</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if</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a:t>
            </a:r>
            <a:r>
              <a:rPr kumimoji="0" lang="zh-CN" altLang="zh-CN" sz="1200" b="0" i="0" u="none" strike="noStrike" cap="none" normalizeH="0" baseline="0" dirty="0" smtClean="0">
                <a:ln>
                  <a:noFill/>
                </a:ln>
                <a:solidFill>
                  <a:srgbClr val="0000FF"/>
                </a:solidFill>
                <a:effectLst/>
                <a:latin typeface="Consolas" pitchFamily="49" charset="0"/>
                <a:ea typeface="宋体" pitchFamily="2" charset="-122"/>
                <a:cs typeface="宋体" pitchFamily="2" charset="-122"/>
              </a:rPr>
              <a:t>'*'</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d[i][j]=1;</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8200"/>
                </a:solidFill>
                <a:effectLst/>
                <a:latin typeface="Consolas" pitchFamily="49" charset="0"/>
                <a:ea typeface="宋体" pitchFamily="2" charset="-122"/>
                <a:cs typeface="宋体" pitchFamily="2" charset="-122"/>
              </a:rPr>
              <a:t>//cout&lt;&lt;d[i][j];</a:t>
            </a:r>
            <a:r>
              <a:rPr kumimoji="0" lang="zh-CN" altLang="zh-CN" sz="1200" b="0" i="0" u="none" strike="noStrike" cap="none" normalizeH="0" baseline="0" dirty="0" smtClean="0">
                <a:ln>
                  <a:noFill/>
                </a:ln>
                <a:solidFill>
                  <a:srgbClr val="008200"/>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8200"/>
                </a:solidFill>
                <a:effectLst/>
                <a:latin typeface="Consolas" pitchFamily="49" charset="0"/>
                <a:ea typeface="宋体" pitchFamily="2" charset="-122"/>
                <a:cs typeface="宋体" pitchFamily="2" charset="-122"/>
              </a:rPr>
              <a:t> </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333333"/>
                </a:solidFill>
                <a:effectLst/>
                <a:latin typeface="Arial"/>
                <a:ea typeface="宋体" pitchFamily="2" charset="-122"/>
                <a:cs typeface="宋体" pitchFamily="2" charset="-122"/>
              </a:rPr>
              <a:t> </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for</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r>
              <a:rPr kumimoji="0" lang="zh-CN" altLang="zh-CN" sz="12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i=1;i&lt;=n;i++)</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for</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r>
              <a:rPr kumimoji="0" lang="zh-CN" altLang="zh-CN" sz="1200" b="1" i="0" u="none" strike="noStrike" cap="none" normalizeH="0" baseline="0" dirty="0" smtClean="0">
                <a:ln>
                  <a:noFill/>
                </a:ln>
                <a:solidFill>
                  <a:srgbClr val="808080"/>
                </a:solidFill>
                <a:effectLst/>
                <a:latin typeface="Consolas" pitchFamily="49" charset="0"/>
                <a:ea typeface="宋体" pitchFamily="2" charset="-122"/>
                <a:cs typeface="宋体" pitchFamily="2" charset="-122"/>
              </a:rPr>
              <a:t>int</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j=1;j&lt;=m;j++)</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if</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(d[i][j]==1)</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cout&lt;&lt;</a:t>
            </a:r>
            <a:r>
              <a:rPr kumimoji="0" lang="zh-CN" altLang="zh-CN" sz="1200" b="0" i="0" u="none" strike="noStrike" cap="none" normalizeH="0" baseline="0" dirty="0" smtClean="0">
                <a:ln>
                  <a:noFill/>
                </a:ln>
                <a:solidFill>
                  <a:srgbClr val="0000FF"/>
                </a:solidFill>
                <a:effectLst/>
                <a:latin typeface="Consolas" pitchFamily="49" charset="0"/>
                <a:ea typeface="宋体" pitchFamily="2" charset="-122"/>
                <a:cs typeface="宋体" pitchFamily="2" charset="-122"/>
              </a:rPr>
              <a:t>"*"</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else</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s=d[i-1][j-1]+d[i-1][j]+d[i-1][j+1]+d[i][j-1]+d[i][j+1]+d[i+1][j-1]+d[i+1][j]+d[i+1][j+1];</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cout&lt;&lt;s;</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cout&lt;&lt;endl;</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DD1144"/>
                </a:solidFill>
                <a:effectLst/>
                <a:latin typeface="Arial"/>
                <a:ea typeface="宋体" pitchFamily="2" charset="-122"/>
                <a:cs typeface="宋体" pitchFamily="2" charset="-122"/>
              </a:rPr>
              <a:t>    </a:t>
            </a:r>
            <a:r>
              <a:rPr kumimoji="0" lang="zh-CN" altLang="zh-CN" sz="1200" b="1" i="0" u="none" strike="noStrike" cap="none" normalizeH="0" baseline="0" dirty="0" smtClean="0">
                <a:ln>
                  <a:noFill/>
                </a:ln>
                <a:solidFill>
                  <a:srgbClr val="006699"/>
                </a:solidFill>
                <a:effectLst/>
                <a:latin typeface="Consolas" pitchFamily="49" charset="0"/>
                <a:ea typeface="宋体" pitchFamily="2" charset="-122"/>
                <a:cs typeface="宋体" pitchFamily="2" charset="-122"/>
              </a:rPr>
              <a:t>return</a:t>
            </a:r>
            <a:r>
              <a:rPr kumimoji="0" lang="zh-CN" altLang="zh-CN" sz="1200" b="0" i="0" u="none" strike="noStrike" cap="none" normalizeH="0" baseline="0" dirty="0" smtClean="0">
                <a:ln>
                  <a:noFill/>
                </a:ln>
                <a:solidFill>
                  <a:srgbClr val="333333"/>
                </a:solidFill>
                <a:effectLst/>
                <a:latin typeface="Consolas" pitchFamily="49" charset="0"/>
                <a:ea typeface="宋体" pitchFamily="2" charset="-122"/>
                <a:cs typeface="宋体" pitchFamily="2" charset="-122"/>
              </a:rPr>
              <a:t> </a:t>
            </a: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0;</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a:t>
            </a: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1241044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78098"/>
          </a:xfrm>
        </p:spPr>
        <p:txBody>
          <a:bodyPr>
            <a:normAutofit/>
          </a:bodyPr>
          <a:lstStyle/>
          <a:p>
            <a:r>
              <a:rPr lang="en-US" altLang="zh-CN" dirty="0" smtClean="0">
                <a:latin typeface="+mn-ea"/>
                <a:ea typeface="+mn-ea"/>
              </a:rPr>
              <a:t>1172:</a:t>
            </a:r>
            <a:r>
              <a:rPr lang="zh-CN" altLang="en-US" b="1" dirty="0" smtClean="0"/>
              <a:t>算数运算</a:t>
            </a:r>
            <a:endParaRPr lang="zh-CN" altLang="en-US" b="1" dirty="0"/>
          </a:p>
        </p:txBody>
      </p:sp>
      <p:sp>
        <p:nvSpPr>
          <p:cNvPr id="3" name="内容占位符 2"/>
          <p:cNvSpPr>
            <a:spLocks noGrp="1"/>
          </p:cNvSpPr>
          <p:nvPr>
            <p:ph idx="1"/>
          </p:nvPr>
        </p:nvSpPr>
        <p:spPr>
          <a:xfrm>
            <a:off x="1115616" y="1196752"/>
            <a:ext cx="8028384" cy="5472608"/>
          </a:xfrm>
        </p:spPr>
        <p:txBody>
          <a:bodyPr>
            <a:normAutofit/>
          </a:bodyPr>
          <a:lstStyle/>
          <a:p>
            <a:r>
              <a:rPr lang="zh-CN" altLang="en-US" dirty="0" smtClean="0"/>
              <a:t>输入两个实数</a:t>
            </a:r>
            <a:r>
              <a:rPr lang="en-US" altLang="zh-CN" dirty="0" err="1" smtClean="0"/>
              <a:t>a,b</a:t>
            </a:r>
            <a:r>
              <a:rPr lang="zh-CN" altLang="en-US" dirty="0" smtClean="0"/>
              <a:t>，再输入一个运算符</a:t>
            </a:r>
            <a:r>
              <a:rPr lang="en-US" altLang="zh-CN" dirty="0" smtClean="0"/>
              <a:t>c(</a:t>
            </a:r>
            <a:r>
              <a:rPr lang="zh-CN" altLang="en-US" dirty="0" smtClean="0"/>
              <a:t>运算符包括</a:t>
            </a:r>
            <a:r>
              <a:rPr lang="en-US" altLang="zh-CN" dirty="0" smtClean="0"/>
              <a:t>+</a:t>
            </a:r>
            <a:r>
              <a:rPr lang="zh-CN" altLang="en-US" dirty="0" smtClean="0"/>
              <a:t>、</a:t>
            </a:r>
            <a:r>
              <a:rPr lang="en-US" altLang="zh-CN" dirty="0" smtClean="0"/>
              <a:t>-</a:t>
            </a:r>
            <a:r>
              <a:rPr lang="zh-CN" altLang="en-US" dirty="0" smtClean="0"/>
              <a:t>、* 、</a:t>
            </a:r>
            <a:r>
              <a:rPr lang="en-US" altLang="zh-CN" dirty="0" smtClean="0"/>
              <a:t>/ </a:t>
            </a:r>
            <a:r>
              <a:rPr lang="zh-CN" altLang="en-US" dirty="0" smtClean="0"/>
              <a:t>），根据运算符输出这两个数的和、差、积或商</a:t>
            </a:r>
            <a:r>
              <a:rPr lang="en-US" altLang="zh-CN" dirty="0" smtClean="0"/>
              <a:t>,</a:t>
            </a:r>
            <a:r>
              <a:rPr lang="zh-CN" altLang="en-US" dirty="0" smtClean="0"/>
              <a:t>结果保留两位小数。</a:t>
            </a:r>
          </a:p>
          <a:p>
            <a:r>
              <a:rPr lang="zh-CN" altLang="en-US" b="1" dirty="0" smtClean="0"/>
              <a:t>输入：</a:t>
            </a:r>
            <a:r>
              <a:rPr lang="zh-CN" altLang="en-US" dirty="0" smtClean="0"/>
              <a:t>一行</a:t>
            </a:r>
            <a:r>
              <a:rPr lang="en-US" altLang="zh-CN" dirty="0" err="1" smtClean="0"/>
              <a:t>a,b,c</a:t>
            </a:r>
            <a:r>
              <a:rPr lang="en-US" altLang="zh-CN" dirty="0" smtClean="0"/>
              <a:t>,</a:t>
            </a:r>
            <a:r>
              <a:rPr lang="zh-CN" altLang="en-US" dirty="0" smtClean="0"/>
              <a:t>以空格分隔。</a:t>
            </a:r>
          </a:p>
          <a:p>
            <a:r>
              <a:rPr lang="zh-CN" altLang="en-US" b="1" dirty="0" smtClean="0"/>
              <a:t>输出：</a:t>
            </a:r>
            <a:r>
              <a:rPr lang="zh-CN" altLang="en-US" dirty="0" smtClean="0"/>
              <a:t>一个实数</a:t>
            </a:r>
          </a:p>
          <a:p>
            <a:r>
              <a:rPr lang="zh-CN" altLang="en-US" b="1" dirty="0" smtClean="0"/>
              <a:t>样例输入：</a:t>
            </a:r>
            <a:r>
              <a:rPr lang="en-US" altLang="zh-CN" dirty="0" smtClean="0"/>
              <a:t>32 23 +</a:t>
            </a:r>
          </a:p>
          <a:p>
            <a:r>
              <a:rPr lang="zh-CN" altLang="en-US" b="1" dirty="0" smtClean="0"/>
              <a:t>样例输出：</a:t>
            </a:r>
            <a:r>
              <a:rPr lang="en-US" altLang="zh-CN" dirty="0" smtClean="0"/>
              <a:t>55.00 </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188640"/>
            <a:ext cx="4572000" cy="5632311"/>
          </a:xfrm>
          <a:prstGeom prst="rect">
            <a:avLst/>
          </a:prstGeom>
        </p:spPr>
        <p:txBody>
          <a:bodyPr>
            <a:spAutoFit/>
          </a:bodyPr>
          <a:lstStyle/>
          <a:p>
            <a:r>
              <a:rPr lang="en-US" altLang="zh-CN" sz="2000" dirty="0" smtClean="0">
                <a:latin typeface="微软雅黑" pitchFamily="34" charset="-122"/>
                <a:ea typeface="微软雅黑" pitchFamily="34" charset="-122"/>
              </a:rPr>
              <a:t>#include&lt;</a:t>
            </a:r>
            <a:r>
              <a:rPr lang="en-US" altLang="zh-CN" sz="2000" dirty="0" err="1" smtClean="0">
                <a:latin typeface="微软雅黑" pitchFamily="34" charset="-122"/>
                <a:ea typeface="微软雅黑" pitchFamily="34" charset="-122"/>
              </a:rPr>
              <a:t>iostream</a:t>
            </a:r>
            <a:r>
              <a:rPr lang="en-US" altLang="zh-CN" sz="2000" dirty="0" smtClean="0">
                <a:latin typeface="微软雅黑" pitchFamily="34" charset="-122"/>
                <a:ea typeface="微软雅黑" pitchFamily="34" charset="-122"/>
              </a:rPr>
              <a:t>&gt;</a:t>
            </a:r>
          </a:p>
          <a:p>
            <a:r>
              <a:rPr lang="en-US" altLang="zh-CN" sz="2000" dirty="0" smtClean="0">
                <a:latin typeface="微软雅黑" pitchFamily="34" charset="-122"/>
                <a:ea typeface="微软雅黑" pitchFamily="34" charset="-122"/>
              </a:rPr>
              <a:t>#include&lt;</a:t>
            </a:r>
            <a:r>
              <a:rPr lang="en-US" altLang="zh-CN" sz="2000" dirty="0" err="1" smtClean="0">
                <a:latin typeface="微软雅黑" pitchFamily="34" charset="-122"/>
                <a:ea typeface="微软雅黑" pitchFamily="34" charset="-122"/>
              </a:rPr>
              <a:t>cstdio</a:t>
            </a:r>
            <a:r>
              <a:rPr lang="en-US" altLang="zh-CN" sz="2000" dirty="0" smtClean="0">
                <a:latin typeface="微软雅黑" pitchFamily="34" charset="-122"/>
                <a:ea typeface="微软雅黑" pitchFamily="34" charset="-122"/>
              </a:rPr>
              <a:t>&gt;</a:t>
            </a:r>
          </a:p>
          <a:p>
            <a:r>
              <a:rPr lang="en-US" altLang="zh-CN" sz="2000" dirty="0" smtClean="0">
                <a:latin typeface="微软雅黑" pitchFamily="34" charset="-122"/>
                <a:ea typeface="微软雅黑" pitchFamily="34" charset="-122"/>
              </a:rPr>
              <a:t>#include&lt;</a:t>
            </a:r>
            <a:r>
              <a:rPr lang="en-US" altLang="zh-CN" sz="2000" dirty="0" err="1" smtClean="0">
                <a:latin typeface="微软雅黑" pitchFamily="34" charset="-122"/>
                <a:ea typeface="微软雅黑" pitchFamily="34" charset="-122"/>
              </a:rPr>
              <a:t>cstring</a:t>
            </a:r>
            <a:r>
              <a:rPr lang="en-US" altLang="zh-CN" sz="2000" dirty="0" smtClean="0">
                <a:latin typeface="微软雅黑" pitchFamily="34" charset="-122"/>
                <a:ea typeface="微软雅黑" pitchFamily="34" charset="-122"/>
              </a:rPr>
              <a:t>&gt;</a:t>
            </a:r>
          </a:p>
          <a:p>
            <a:r>
              <a:rPr lang="en-US" altLang="zh-CN" sz="2000" dirty="0" smtClean="0">
                <a:latin typeface="微软雅黑" pitchFamily="34" charset="-122"/>
                <a:ea typeface="微软雅黑" pitchFamily="34" charset="-122"/>
              </a:rPr>
              <a:t>using namespace std;</a:t>
            </a:r>
          </a:p>
          <a:p>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main()</a:t>
            </a:r>
          </a:p>
          <a:p>
            <a:r>
              <a:rPr lang="en-US" altLang="zh-CN" sz="2000" dirty="0" smtClean="0">
                <a:latin typeface="微软雅黑" pitchFamily="34" charset="-122"/>
                <a:ea typeface="微软雅黑" pitchFamily="34" charset="-122"/>
              </a:rPr>
              <a:t>{</a:t>
            </a:r>
          </a:p>
          <a:p>
            <a:r>
              <a:rPr lang="en-US" altLang="zh-CN" sz="2000" dirty="0" smtClean="0">
                <a:latin typeface="微软雅黑" pitchFamily="34" charset="-122"/>
                <a:ea typeface="微软雅黑" pitchFamily="34" charset="-122"/>
              </a:rPr>
              <a:t>	char name[11][100];</a:t>
            </a:r>
          </a:p>
          <a:p>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oldnum</a:t>
            </a:r>
            <a:r>
              <a:rPr lang="en-US" altLang="zh-CN" sz="2000" dirty="0" smtClean="0">
                <a:latin typeface="微软雅黑" pitchFamily="34" charset="-122"/>
                <a:ea typeface="微软雅黑" pitchFamily="34" charset="-122"/>
              </a:rPr>
              <a:t>[11],</a:t>
            </a:r>
            <a:r>
              <a:rPr lang="en-US" altLang="zh-CN" sz="2000" dirty="0" err="1" smtClean="0">
                <a:latin typeface="微软雅黑" pitchFamily="34" charset="-122"/>
                <a:ea typeface="微软雅黑" pitchFamily="34" charset="-122"/>
              </a:rPr>
              <a:t>newnum</a:t>
            </a:r>
            <a:r>
              <a:rPr lang="en-US" altLang="zh-CN" sz="2000" dirty="0" smtClean="0">
                <a:latin typeface="微软雅黑" pitchFamily="34" charset="-122"/>
                <a:ea typeface="微软雅黑" pitchFamily="34" charset="-122"/>
              </a:rPr>
              <a:t>[11];</a:t>
            </a:r>
          </a:p>
          <a:p>
            <a:r>
              <a:rPr lang="en-US" altLang="zh-CN" sz="2000" dirty="0" smtClean="0">
                <a:latin typeface="微软雅黑" pitchFamily="34" charset="-122"/>
                <a:ea typeface="微软雅黑" pitchFamily="34" charset="-122"/>
              </a:rPr>
              <a:t>	char </a:t>
            </a:r>
            <a:r>
              <a:rPr lang="en-US" altLang="zh-CN" sz="2000" dirty="0" err="1" smtClean="0">
                <a:latin typeface="微软雅黑" pitchFamily="34" charset="-122"/>
                <a:ea typeface="微软雅黑" pitchFamily="34" charset="-122"/>
              </a:rPr>
              <a:t>tname</a:t>
            </a:r>
            <a:r>
              <a:rPr lang="en-US" altLang="zh-CN" sz="2000" dirty="0" smtClean="0">
                <a:latin typeface="微软雅黑" pitchFamily="34" charset="-122"/>
                <a:ea typeface="微软雅黑" pitchFamily="34" charset="-122"/>
              </a:rPr>
              <a:t>[100];</a:t>
            </a:r>
          </a:p>
          <a:p>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n,money,num,a,b,i,j,k</a:t>
            </a:r>
            <a:r>
              <a:rPr lang="en-US" altLang="zh-CN" sz="2000" dirty="0" smtClean="0">
                <a:latin typeface="微软雅黑" pitchFamily="34" charset="-122"/>
                <a:ea typeface="微软雅黑" pitchFamily="34" charset="-122"/>
              </a:rPr>
              <a:t>;</a:t>
            </a:r>
          </a:p>
          <a:p>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scanf</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d",&amp;n</a:t>
            </a:r>
            <a:r>
              <a:rPr lang="en-US" altLang="zh-CN" sz="2000" dirty="0" smtClean="0">
                <a:latin typeface="微软雅黑" pitchFamily="34" charset="-122"/>
                <a:ea typeface="微软雅黑" pitchFamily="34" charset="-122"/>
              </a:rPr>
              <a:t>);</a:t>
            </a:r>
          </a:p>
          <a:p>
            <a:r>
              <a:rPr lang="en-US" altLang="zh-CN" sz="2000" dirty="0" smtClean="0">
                <a:latin typeface="微软雅黑" pitchFamily="34" charset="-122"/>
                <a:ea typeface="微软雅黑" pitchFamily="34" charset="-122"/>
              </a:rPr>
              <a:t>	for(</a:t>
            </a:r>
            <a:r>
              <a:rPr lang="en-US" altLang="zh-CN" sz="2000" dirty="0" err="1" smtClean="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=1;i&lt;=</a:t>
            </a:r>
            <a:r>
              <a:rPr lang="en-US" altLang="zh-CN" sz="2000" dirty="0" err="1" smtClean="0">
                <a:latin typeface="微软雅黑" pitchFamily="34" charset="-122"/>
                <a:ea typeface="微软雅黑" pitchFamily="34" charset="-122"/>
              </a:rPr>
              <a:t>n;i</a:t>
            </a:r>
            <a:r>
              <a:rPr lang="en-US" altLang="zh-CN" sz="2000" dirty="0" smtClean="0">
                <a:latin typeface="微软雅黑" pitchFamily="34" charset="-122"/>
                <a:ea typeface="微软雅黑" pitchFamily="34" charset="-122"/>
              </a:rPr>
              <a:t>++)</a:t>
            </a:r>
          </a:p>
          <a:p>
            <a:r>
              <a:rPr lang="en-US" altLang="zh-CN" sz="2000" dirty="0" smtClean="0">
                <a:latin typeface="微软雅黑" pitchFamily="34" charset="-122"/>
                <a:ea typeface="微软雅黑" pitchFamily="34" charset="-122"/>
              </a:rPr>
              <a:t>	{</a:t>
            </a:r>
          </a:p>
          <a:p>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scanf</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s",name</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a:t>
            </a:r>
          </a:p>
          <a:p>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oldnum</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]=0;</a:t>
            </a:r>
          </a:p>
          <a:p>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newnum</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]=0;</a:t>
            </a:r>
          </a:p>
          <a:p>
            <a:r>
              <a:rPr lang="en-US" altLang="zh-CN" sz="2000" dirty="0" smtClean="0">
                <a:latin typeface="微软雅黑" pitchFamily="34" charset="-122"/>
                <a:ea typeface="微软雅黑" pitchFamily="34" charset="-122"/>
              </a:rPr>
              <a:t>    }</a:t>
            </a:r>
          </a:p>
        </p:txBody>
      </p:sp>
    </p:spTree>
    <p:extLst>
      <p:ext uri="{BB962C8B-B14F-4D97-AF65-F5344CB8AC3E}">
        <p14:creationId xmlns="" xmlns:p14="http://schemas.microsoft.com/office/powerpoint/2010/main" val="318827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188640"/>
            <a:ext cx="6174432" cy="6463308"/>
          </a:xfrm>
          <a:prstGeom prst="rect">
            <a:avLst/>
          </a:prstGeom>
        </p:spPr>
        <p:txBody>
          <a:bodyPr wrap="square">
            <a:spAutoFit/>
          </a:bodyPr>
          <a:lstStyle/>
          <a:p>
            <a:r>
              <a:rPr lang="en-US" altLang="zh-CN" dirty="0" smtClean="0"/>
              <a:t>#include&lt;</a:t>
            </a:r>
            <a:r>
              <a:rPr lang="en-US" altLang="zh-CN" dirty="0" err="1" smtClean="0"/>
              <a:t>iostream</a:t>
            </a:r>
            <a:r>
              <a:rPr lang="en-US" altLang="zh-CN" dirty="0" smtClean="0"/>
              <a:t>&gt;</a:t>
            </a:r>
          </a:p>
          <a:p>
            <a:r>
              <a:rPr lang="en-US" altLang="zh-CN" dirty="0" smtClean="0"/>
              <a:t>#include&lt;</a:t>
            </a:r>
            <a:r>
              <a:rPr lang="en-US" altLang="zh-CN" dirty="0" err="1" smtClean="0"/>
              <a:t>cstdio</a:t>
            </a:r>
            <a:r>
              <a:rPr lang="en-US" altLang="zh-CN" dirty="0" smtClean="0"/>
              <a:t>&gt;</a:t>
            </a:r>
          </a:p>
          <a:p>
            <a:r>
              <a:rPr lang="en-US" altLang="zh-CN" dirty="0" smtClean="0"/>
              <a:t>using namespace std;</a:t>
            </a:r>
          </a:p>
          <a:p>
            <a:r>
              <a:rPr lang="en-US" altLang="zh-CN" dirty="0" err="1" smtClean="0"/>
              <a:t>int</a:t>
            </a:r>
            <a:r>
              <a:rPr lang="en-US" altLang="zh-CN" dirty="0" smtClean="0"/>
              <a:t> main(){</a:t>
            </a:r>
          </a:p>
          <a:p>
            <a:r>
              <a:rPr lang="en-US" altLang="zh-CN" dirty="0" smtClean="0"/>
              <a:t>	double </a:t>
            </a:r>
            <a:r>
              <a:rPr lang="en-US" altLang="zh-CN" dirty="0" err="1" smtClean="0"/>
              <a:t>a,b</a:t>
            </a:r>
            <a:r>
              <a:rPr lang="en-US" altLang="zh-CN" dirty="0" smtClean="0"/>
              <a:t>;</a:t>
            </a:r>
          </a:p>
          <a:p>
            <a:r>
              <a:rPr lang="en-US" altLang="zh-CN" dirty="0" smtClean="0"/>
              <a:t>	char c;</a:t>
            </a:r>
          </a:p>
          <a:p>
            <a:r>
              <a:rPr lang="en-US" altLang="zh-CN" dirty="0" smtClean="0"/>
              <a:t>	</a:t>
            </a:r>
            <a:r>
              <a:rPr lang="en-US" altLang="zh-CN" dirty="0" err="1" smtClean="0"/>
              <a:t>scanf</a:t>
            </a:r>
            <a:r>
              <a:rPr lang="en-US" altLang="zh-CN" dirty="0" smtClean="0"/>
              <a:t>("%lf %lf %</a:t>
            </a:r>
            <a:r>
              <a:rPr lang="en-US" altLang="zh-CN" dirty="0" err="1" smtClean="0"/>
              <a:t>c",&amp;a,&amp;b,&amp;c</a:t>
            </a:r>
            <a:r>
              <a:rPr lang="en-US" altLang="zh-CN" dirty="0" smtClean="0"/>
              <a:t>);</a:t>
            </a:r>
          </a:p>
          <a:p>
            <a:r>
              <a:rPr lang="en-US" altLang="zh-CN" dirty="0" smtClean="0"/>
              <a:t>	switch(c)  	{</a:t>
            </a:r>
          </a:p>
          <a:p>
            <a:r>
              <a:rPr lang="en-US" altLang="zh-CN" dirty="0" smtClean="0"/>
              <a:t>		case '+':</a:t>
            </a:r>
          </a:p>
          <a:p>
            <a:r>
              <a:rPr lang="en-US" altLang="zh-CN" dirty="0" smtClean="0"/>
              <a:t>			</a:t>
            </a:r>
            <a:r>
              <a:rPr lang="en-US" altLang="zh-CN" dirty="0" err="1" smtClean="0"/>
              <a:t>printf</a:t>
            </a:r>
            <a:r>
              <a:rPr lang="en-US" altLang="zh-CN" dirty="0" smtClean="0"/>
              <a:t>("%0.2lf\</a:t>
            </a:r>
            <a:r>
              <a:rPr lang="en-US" altLang="zh-CN" dirty="0" err="1" smtClean="0"/>
              <a:t>n",a+b</a:t>
            </a:r>
            <a:r>
              <a:rPr lang="en-US" altLang="zh-CN" dirty="0" smtClean="0"/>
              <a:t>);</a:t>
            </a:r>
          </a:p>
          <a:p>
            <a:r>
              <a:rPr lang="en-US" altLang="zh-CN" dirty="0" smtClean="0"/>
              <a:t>			break;</a:t>
            </a:r>
          </a:p>
          <a:p>
            <a:r>
              <a:rPr lang="en-US" altLang="zh-CN" dirty="0" smtClean="0"/>
              <a:t>		case '-':</a:t>
            </a:r>
          </a:p>
          <a:p>
            <a:r>
              <a:rPr lang="en-US" altLang="zh-CN" dirty="0" smtClean="0"/>
              <a:t>			</a:t>
            </a:r>
            <a:r>
              <a:rPr lang="en-US" altLang="zh-CN" dirty="0" err="1" smtClean="0"/>
              <a:t>printf</a:t>
            </a:r>
            <a:r>
              <a:rPr lang="en-US" altLang="zh-CN" dirty="0" smtClean="0"/>
              <a:t>("%0.2lf\</a:t>
            </a:r>
            <a:r>
              <a:rPr lang="en-US" altLang="zh-CN" dirty="0" err="1" smtClean="0"/>
              <a:t>n",a</a:t>
            </a:r>
            <a:r>
              <a:rPr lang="en-US" altLang="zh-CN" dirty="0" smtClean="0"/>
              <a:t>-b);</a:t>
            </a:r>
          </a:p>
          <a:p>
            <a:r>
              <a:rPr lang="en-US" altLang="zh-CN" dirty="0" smtClean="0"/>
              <a:t>			break;</a:t>
            </a:r>
          </a:p>
          <a:p>
            <a:r>
              <a:rPr lang="en-US" altLang="zh-CN" dirty="0" smtClean="0"/>
              <a:t>		case '*':</a:t>
            </a:r>
          </a:p>
          <a:p>
            <a:r>
              <a:rPr lang="en-US" altLang="zh-CN" dirty="0" smtClean="0"/>
              <a:t>			</a:t>
            </a:r>
            <a:r>
              <a:rPr lang="en-US" altLang="zh-CN" dirty="0" err="1" smtClean="0"/>
              <a:t>printf</a:t>
            </a:r>
            <a:r>
              <a:rPr lang="en-US" altLang="zh-CN" dirty="0" smtClean="0"/>
              <a:t>("%0.2lf\</a:t>
            </a:r>
            <a:r>
              <a:rPr lang="en-US" altLang="zh-CN" dirty="0" err="1" smtClean="0"/>
              <a:t>n",a</a:t>
            </a:r>
            <a:r>
              <a:rPr lang="en-US" altLang="zh-CN" dirty="0" smtClean="0"/>
              <a:t>*b);</a:t>
            </a:r>
          </a:p>
          <a:p>
            <a:r>
              <a:rPr lang="en-US" altLang="zh-CN" dirty="0" smtClean="0"/>
              <a:t>			break;</a:t>
            </a:r>
          </a:p>
          <a:p>
            <a:r>
              <a:rPr lang="en-US" altLang="zh-CN" dirty="0" smtClean="0"/>
              <a:t>		case '/':</a:t>
            </a:r>
          </a:p>
          <a:p>
            <a:r>
              <a:rPr lang="en-US" altLang="zh-CN" dirty="0" smtClean="0"/>
              <a:t>			</a:t>
            </a:r>
            <a:r>
              <a:rPr lang="en-US" altLang="zh-CN" dirty="0" err="1" smtClean="0"/>
              <a:t>printf</a:t>
            </a:r>
            <a:r>
              <a:rPr lang="en-US" altLang="zh-CN" dirty="0" smtClean="0"/>
              <a:t>("%0.2lf\</a:t>
            </a:r>
            <a:r>
              <a:rPr lang="en-US" altLang="zh-CN" dirty="0" err="1" smtClean="0"/>
              <a:t>n",a</a:t>
            </a:r>
            <a:r>
              <a:rPr lang="en-US" altLang="zh-CN" dirty="0" smtClean="0"/>
              <a:t>/b);</a:t>
            </a:r>
          </a:p>
          <a:p>
            <a:r>
              <a:rPr lang="en-US" altLang="zh-CN" dirty="0" smtClean="0"/>
              <a:t>			break;			</a:t>
            </a:r>
          </a:p>
          <a:p>
            <a:r>
              <a:rPr lang="en-US" altLang="zh-CN" dirty="0" smtClean="0"/>
              <a:t>	}</a:t>
            </a:r>
          </a:p>
          <a:p>
            <a:r>
              <a:rPr lang="en-US" altLang="zh-CN" dirty="0" smtClean="0"/>
              <a:t>	return 0;</a:t>
            </a:r>
          </a:p>
          <a:p>
            <a:r>
              <a:rPr lang="en-US" altLang="zh-CN" dirty="0" smtClean="0"/>
              <a:t>}</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78098"/>
          </a:xfrm>
        </p:spPr>
        <p:txBody>
          <a:bodyPr>
            <a:normAutofit/>
          </a:bodyPr>
          <a:lstStyle/>
          <a:p>
            <a:r>
              <a:rPr lang="en-US" altLang="zh-CN" dirty="0" smtClean="0">
                <a:latin typeface="+mn-ea"/>
                <a:ea typeface="+mn-ea"/>
              </a:rPr>
              <a:t>1173:</a:t>
            </a:r>
            <a:r>
              <a:rPr lang="zh-CN" altLang="en-US" b="1" dirty="0" smtClean="0"/>
              <a:t>单词的平均长度</a:t>
            </a:r>
            <a:endParaRPr lang="zh-CN" altLang="en-US" b="1" dirty="0"/>
          </a:p>
        </p:txBody>
      </p:sp>
      <p:sp>
        <p:nvSpPr>
          <p:cNvPr id="3" name="内容占位符 2"/>
          <p:cNvSpPr>
            <a:spLocks noGrp="1"/>
          </p:cNvSpPr>
          <p:nvPr>
            <p:ph idx="1"/>
          </p:nvPr>
        </p:nvSpPr>
        <p:spPr>
          <a:xfrm>
            <a:off x="1115616" y="1196752"/>
            <a:ext cx="8028384" cy="5472608"/>
          </a:xfrm>
        </p:spPr>
        <p:txBody>
          <a:bodyPr>
            <a:normAutofit/>
          </a:bodyPr>
          <a:lstStyle/>
          <a:p>
            <a:r>
              <a:rPr lang="zh-CN" altLang="en-US" dirty="0" smtClean="0"/>
              <a:t>输入一行英文句子（包括空格句子长度不超过</a:t>
            </a:r>
            <a:r>
              <a:rPr lang="en-US" altLang="zh-CN" dirty="0" smtClean="0"/>
              <a:t>10000</a:t>
            </a:r>
            <a:r>
              <a:rPr lang="zh-CN" altLang="en-US" dirty="0" smtClean="0"/>
              <a:t>个字符），每个单词中间有一个空格，输入以’</a:t>
            </a:r>
            <a:r>
              <a:rPr lang="en-US" altLang="zh-CN" b="1" dirty="0" smtClean="0"/>
              <a:t>.</a:t>
            </a:r>
            <a:r>
              <a:rPr lang="zh-CN" altLang="en-US" dirty="0" smtClean="0"/>
              <a:t>’结束，求整个句子的单词的平均长度。（平均长度＝字母总数</a:t>
            </a:r>
            <a:r>
              <a:rPr lang="en-US" altLang="zh-CN" dirty="0" smtClean="0"/>
              <a:t>/</a:t>
            </a:r>
            <a:r>
              <a:rPr lang="zh-CN" altLang="en-US" dirty="0" smtClean="0"/>
              <a:t>单词总数）</a:t>
            </a:r>
          </a:p>
          <a:p>
            <a:r>
              <a:rPr lang="zh-CN" altLang="en-US" b="1" dirty="0" smtClean="0"/>
              <a:t>输入：</a:t>
            </a:r>
            <a:r>
              <a:rPr lang="zh-CN" altLang="en-US" dirty="0" smtClean="0"/>
              <a:t>一行英文语句。</a:t>
            </a:r>
          </a:p>
          <a:p>
            <a:r>
              <a:rPr lang="zh-CN" altLang="en-US" b="1" dirty="0" smtClean="0"/>
              <a:t>输出：</a:t>
            </a:r>
            <a:r>
              <a:rPr lang="zh-CN" altLang="en-US" dirty="0" smtClean="0"/>
              <a:t>一个实数，句子的单词的平均长度，保留</a:t>
            </a:r>
            <a:r>
              <a:rPr lang="en-US" altLang="zh-CN" dirty="0" smtClean="0"/>
              <a:t>1</a:t>
            </a:r>
            <a:r>
              <a:rPr lang="zh-CN" altLang="en-US" dirty="0" smtClean="0"/>
              <a:t>位小数。</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404664"/>
            <a:ext cx="4572000" cy="6186309"/>
          </a:xfrm>
          <a:prstGeom prst="rect">
            <a:avLst/>
          </a:prstGeom>
        </p:spPr>
        <p:txBody>
          <a:bodyPr>
            <a:spAutoFit/>
          </a:bodyPr>
          <a:lstStyle/>
          <a:p>
            <a:r>
              <a:rPr lang="en-US" altLang="zh-CN" dirty="0" smtClean="0"/>
              <a:t>#include&lt;</a:t>
            </a:r>
            <a:r>
              <a:rPr lang="en-US" altLang="zh-CN" dirty="0" err="1" smtClean="0"/>
              <a:t>iostream</a:t>
            </a:r>
            <a:r>
              <a:rPr lang="en-US" altLang="zh-CN" dirty="0" smtClean="0"/>
              <a:t>&gt;</a:t>
            </a:r>
          </a:p>
          <a:p>
            <a:r>
              <a:rPr lang="en-US" altLang="zh-CN" dirty="0" smtClean="0"/>
              <a:t>#include&lt;</a:t>
            </a:r>
            <a:r>
              <a:rPr lang="en-US" altLang="zh-CN" dirty="0" err="1" smtClean="0"/>
              <a:t>cstdio</a:t>
            </a:r>
            <a:r>
              <a:rPr lang="en-US" altLang="zh-CN" dirty="0" smtClean="0"/>
              <a:t>&gt;</a:t>
            </a:r>
          </a:p>
          <a:p>
            <a:r>
              <a:rPr lang="en-US" altLang="zh-CN" dirty="0" smtClean="0"/>
              <a:t>#include&lt;</a:t>
            </a:r>
            <a:r>
              <a:rPr lang="en-US" altLang="zh-CN" dirty="0" err="1" smtClean="0"/>
              <a:t>cstring</a:t>
            </a:r>
            <a:r>
              <a:rPr lang="en-US" altLang="zh-CN" dirty="0" smtClean="0"/>
              <a:t>&gt;</a:t>
            </a:r>
          </a:p>
          <a:p>
            <a:r>
              <a:rPr lang="en-US" altLang="zh-CN" dirty="0" smtClean="0"/>
              <a:t>using namespace std;</a:t>
            </a:r>
          </a:p>
          <a:p>
            <a:r>
              <a:rPr lang="en-US" altLang="zh-CN" dirty="0" smtClean="0"/>
              <a:t>char </a:t>
            </a:r>
            <a:r>
              <a:rPr lang="en-US" altLang="zh-CN" dirty="0" err="1" smtClean="0"/>
              <a:t>str</a:t>
            </a:r>
            <a:r>
              <a:rPr lang="en-US" altLang="zh-CN" dirty="0" smtClean="0"/>
              <a:t>[10001];</a:t>
            </a:r>
          </a:p>
          <a:p>
            <a:r>
              <a:rPr lang="en-US" altLang="zh-CN" dirty="0" err="1" smtClean="0"/>
              <a:t>int</a:t>
            </a:r>
            <a:r>
              <a:rPr lang="en-US" altLang="zh-CN" dirty="0" smtClean="0"/>
              <a:t> main(){</a:t>
            </a:r>
          </a:p>
          <a:p>
            <a:r>
              <a:rPr lang="en-US" altLang="zh-CN" dirty="0" smtClean="0"/>
              <a:t>	</a:t>
            </a:r>
            <a:r>
              <a:rPr lang="en-US" altLang="zh-CN" dirty="0" err="1" smtClean="0"/>
              <a:t>int</a:t>
            </a:r>
            <a:r>
              <a:rPr lang="en-US" altLang="zh-CN" dirty="0" smtClean="0"/>
              <a:t> word=0,letter=0;</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	gets(</a:t>
            </a:r>
            <a:r>
              <a:rPr lang="en-US" altLang="zh-CN" dirty="0" err="1" smtClean="0"/>
              <a:t>str</a:t>
            </a:r>
            <a:r>
              <a:rPr lang="en-US" altLang="zh-CN" dirty="0" smtClean="0"/>
              <a:t>);</a:t>
            </a:r>
          </a:p>
          <a:p>
            <a:r>
              <a:rPr lang="en-US" altLang="zh-CN" dirty="0" smtClean="0"/>
              <a:t>	for(</a:t>
            </a:r>
            <a:r>
              <a:rPr lang="en-US" altLang="zh-CN" dirty="0" err="1" smtClean="0"/>
              <a:t>i</a:t>
            </a:r>
            <a:r>
              <a:rPr lang="en-US" altLang="zh-CN" dirty="0" smtClean="0"/>
              <a:t>=0;i&lt;</a:t>
            </a:r>
            <a:r>
              <a:rPr lang="en-US" altLang="zh-CN" dirty="0" err="1" smtClean="0"/>
              <a:t>strlen</a:t>
            </a:r>
            <a:r>
              <a:rPr lang="en-US" altLang="zh-CN" dirty="0" smtClean="0"/>
              <a:t>(</a:t>
            </a:r>
            <a:r>
              <a:rPr lang="en-US" altLang="zh-CN" dirty="0" err="1" smtClean="0"/>
              <a:t>str</a:t>
            </a:r>
            <a:r>
              <a:rPr lang="en-US" altLang="zh-CN" dirty="0" smtClean="0"/>
              <a:t>);</a:t>
            </a:r>
            <a:r>
              <a:rPr lang="en-US" altLang="zh-CN" dirty="0" err="1" smtClean="0"/>
              <a:t>i</a:t>
            </a:r>
            <a:r>
              <a:rPr lang="en-US" altLang="zh-CN" dirty="0" smtClean="0"/>
              <a:t>++){</a:t>
            </a:r>
          </a:p>
          <a:p>
            <a:endParaRPr lang="en-US" altLang="zh-CN" dirty="0" smtClean="0"/>
          </a:p>
          <a:p>
            <a:r>
              <a:rPr lang="en-US" altLang="zh-CN" dirty="0" smtClean="0"/>
              <a:t>		if(</a:t>
            </a:r>
            <a:r>
              <a:rPr lang="en-US" altLang="zh-CN" dirty="0" err="1" smtClean="0"/>
              <a:t>str</a:t>
            </a:r>
            <a:r>
              <a:rPr lang="en-US" altLang="zh-CN" dirty="0" smtClean="0"/>
              <a:t>[</a:t>
            </a:r>
            <a:r>
              <a:rPr lang="en-US" altLang="zh-CN" dirty="0" err="1" smtClean="0"/>
              <a:t>i</a:t>
            </a:r>
            <a:r>
              <a:rPr lang="en-US" altLang="zh-CN" dirty="0" smtClean="0"/>
              <a:t>]=='.‘){</a:t>
            </a:r>
          </a:p>
          <a:p>
            <a:r>
              <a:rPr lang="en-US" altLang="zh-CN" dirty="0" smtClean="0"/>
              <a:t>			letter=</a:t>
            </a:r>
            <a:r>
              <a:rPr lang="en-US" altLang="zh-CN" dirty="0" err="1" smtClean="0"/>
              <a:t>i</a:t>
            </a:r>
            <a:r>
              <a:rPr lang="en-US" altLang="zh-CN" dirty="0" smtClean="0"/>
              <a:t>-word;</a:t>
            </a:r>
          </a:p>
          <a:p>
            <a:r>
              <a:rPr lang="en-US" altLang="zh-CN" dirty="0" smtClean="0"/>
              <a:t>			break;</a:t>
            </a:r>
          </a:p>
          <a:p>
            <a:r>
              <a:rPr lang="en-US" altLang="zh-CN" dirty="0" smtClean="0"/>
              <a:t>		}</a:t>
            </a:r>
          </a:p>
          <a:p>
            <a:r>
              <a:rPr lang="en-US" altLang="zh-CN" dirty="0" smtClean="0"/>
              <a:t>		if(</a:t>
            </a:r>
            <a:r>
              <a:rPr lang="en-US" altLang="zh-CN" dirty="0" err="1" smtClean="0"/>
              <a:t>str</a:t>
            </a:r>
            <a:r>
              <a:rPr lang="en-US" altLang="zh-CN" dirty="0" smtClean="0"/>
              <a:t>[</a:t>
            </a:r>
            <a:r>
              <a:rPr lang="en-US" altLang="zh-CN" dirty="0" err="1" smtClean="0"/>
              <a:t>i</a:t>
            </a:r>
            <a:r>
              <a:rPr lang="en-US" altLang="zh-CN" dirty="0" smtClean="0"/>
              <a:t>]==' ')</a:t>
            </a:r>
          </a:p>
          <a:p>
            <a:r>
              <a:rPr lang="en-US" altLang="zh-CN" dirty="0" smtClean="0"/>
              <a:t>			word++;</a:t>
            </a:r>
          </a:p>
          <a:p>
            <a:r>
              <a:rPr lang="en-US" altLang="zh-CN" dirty="0" smtClean="0"/>
              <a:t>	}</a:t>
            </a:r>
          </a:p>
          <a:p>
            <a:r>
              <a:rPr lang="en-US" altLang="zh-CN" dirty="0" smtClean="0"/>
              <a:t>	</a:t>
            </a:r>
            <a:r>
              <a:rPr lang="en-US" altLang="zh-CN" dirty="0" err="1" smtClean="0"/>
              <a:t>printf</a:t>
            </a:r>
            <a:r>
              <a:rPr lang="en-US" altLang="zh-CN" dirty="0" smtClean="0"/>
              <a:t>("%0.1lf\</a:t>
            </a:r>
            <a:r>
              <a:rPr lang="en-US" altLang="zh-CN" dirty="0" err="1" smtClean="0"/>
              <a:t>n",letter</a:t>
            </a:r>
            <a:r>
              <a:rPr lang="en-US" altLang="zh-CN" dirty="0" smtClean="0"/>
              <a:t>*1.0/(word+1));</a:t>
            </a:r>
          </a:p>
          <a:p>
            <a:r>
              <a:rPr lang="en-US" altLang="zh-CN" dirty="0" smtClean="0"/>
              <a:t>	</a:t>
            </a:r>
          </a:p>
          <a:p>
            <a:r>
              <a:rPr lang="en-US" altLang="zh-CN" dirty="0" smtClean="0"/>
              <a:t>	return 0;</a:t>
            </a:r>
          </a:p>
          <a:p>
            <a:r>
              <a:rPr lang="en-US" altLang="zh-CN" dirty="0" smtClean="0"/>
              <a:t>}</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78098"/>
          </a:xfrm>
        </p:spPr>
        <p:txBody>
          <a:bodyPr>
            <a:normAutofit/>
          </a:bodyPr>
          <a:lstStyle/>
          <a:p>
            <a:r>
              <a:rPr lang="en-US" altLang="zh-CN" dirty="0" smtClean="0">
                <a:latin typeface="+mn-ea"/>
                <a:ea typeface="+mn-ea"/>
              </a:rPr>
              <a:t>1174:</a:t>
            </a:r>
            <a:r>
              <a:rPr lang="zh-CN" altLang="en-US" b="1" dirty="0" smtClean="0"/>
              <a:t>整理药名</a:t>
            </a:r>
            <a:endParaRPr lang="zh-CN" altLang="en-US" b="1" dirty="0"/>
          </a:p>
        </p:txBody>
      </p:sp>
      <p:sp>
        <p:nvSpPr>
          <p:cNvPr id="3" name="内容占位符 2"/>
          <p:cNvSpPr>
            <a:spLocks noGrp="1"/>
          </p:cNvSpPr>
          <p:nvPr>
            <p:ph idx="1"/>
          </p:nvPr>
        </p:nvSpPr>
        <p:spPr>
          <a:xfrm>
            <a:off x="1115616" y="1196752"/>
            <a:ext cx="8028384" cy="5472608"/>
          </a:xfrm>
        </p:spPr>
        <p:txBody>
          <a:bodyPr>
            <a:normAutofit fontScale="92500" lnSpcReduction="20000"/>
          </a:bodyPr>
          <a:lstStyle/>
          <a:p>
            <a:r>
              <a:rPr lang="zh-CN" altLang="en-US" dirty="0" smtClean="0"/>
              <a:t>医生在书写药品名的时候经常不注意大小写，格式比较混乱。现要求你写一个程序将医生书写混乱的药品名整理成统一规范的格式，即药品名的第一个字符如果是字母要大写，其他字母小写。如将</a:t>
            </a:r>
            <a:r>
              <a:rPr lang="en-US" altLang="zh-CN" dirty="0" smtClean="0"/>
              <a:t>ASPIRIN</a:t>
            </a:r>
            <a:r>
              <a:rPr lang="zh-CN" altLang="en-US" dirty="0" smtClean="0"/>
              <a:t>、</a:t>
            </a:r>
            <a:r>
              <a:rPr lang="en-US" altLang="zh-CN" dirty="0" smtClean="0"/>
              <a:t>aspirin</a:t>
            </a:r>
            <a:r>
              <a:rPr lang="zh-CN" altLang="en-US" dirty="0" smtClean="0"/>
              <a:t>整理成</a:t>
            </a:r>
            <a:r>
              <a:rPr lang="en-US" altLang="zh-CN" dirty="0" smtClean="0"/>
              <a:t>Aspirin</a:t>
            </a:r>
            <a:r>
              <a:rPr lang="zh-CN" altLang="en-US" dirty="0" smtClean="0"/>
              <a:t>。</a:t>
            </a:r>
          </a:p>
          <a:p>
            <a:r>
              <a:rPr lang="zh-CN" altLang="en-US" b="1" dirty="0" smtClean="0"/>
              <a:t>输入：</a:t>
            </a:r>
            <a:r>
              <a:rPr lang="zh-CN" altLang="en-US" dirty="0" smtClean="0"/>
              <a:t>第一行一个数字</a:t>
            </a:r>
            <a:r>
              <a:rPr lang="en-US" altLang="zh-CN" dirty="0" smtClean="0"/>
              <a:t>n</a:t>
            </a:r>
            <a:r>
              <a:rPr lang="zh-CN" altLang="en-US" dirty="0" smtClean="0"/>
              <a:t>，表示有</a:t>
            </a:r>
            <a:r>
              <a:rPr lang="en-US" altLang="zh-CN" dirty="0" smtClean="0"/>
              <a:t>n</a:t>
            </a:r>
            <a:r>
              <a:rPr lang="zh-CN" altLang="en-US" dirty="0" smtClean="0"/>
              <a:t>个药品名要整理。</a:t>
            </a:r>
            <a:br>
              <a:rPr lang="zh-CN" altLang="en-US" dirty="0" smtClean="0"/>
            </a:br>
            <a:r>
              <a:rPr lang="zh-CN" altLang="en-US" dirty="0" smtClean="0"/>
              <a:t>接下来</a:t>
            </a:r>
            <a:r>
              <a:rPr lang="en-US" altLang="zh-CN" dirty="0" smtClean="0"/>
              <a:t>n</a:t>
            </a:r>
            <a:r>
              <a:rPr lang="zh-CN" altLang="en-US" dirty="0" smtClean="0"/>
              <a:t>行，每行一个单词，长度不超过</a:t>
            </a:r>
            <a:r>
              <a:rPr lang="en-US" altLang="zh-CN" dirty="0" smtClean="0"/>
              <a:t>20</a:t>
            </a:r>
            <a:r>
              <a:rPr lang="zh-CN" altLang="en-US" dirty="0" smtClean="0"/>
              <a:t>，表示医生手书的药品名。药品名由字母、数字和</a:t>
            </a:r>
            <a:r>
              <a:rPr lang="en-US" altLang="zh-CN" dirty="0" smtClean="0"/>
              <a:t>-</a:t>
            </a:r>
            <a:r>
              <a:rPr lang="zh-CN" altLang="en-US" dirty="0" smtClean="0"/>
              <a:t>组成。</a:t>
            </a:r>
          </a:p>
          <a:p>
            <a:r>
              <a:rPr lang="zh-CN" altLang="en-US" b="1" dirty="0" smtClean="0"/>
              <a:t>输出：</a:t>
            </a:r>
            <a:r>
              <a:rPr lang="en-US" altLang="zh-CN" dirty="0" smtClean="0"/>
              <a:t>n</a:t>
            </a:r>
            <a:r>
              <a:rPr lang="zh-CN" altLang="en-US" dirty="0" smtClean="0"/>
              <a:t>行，每行一个单词，对应输入的药品名的规范写法。</a:t>
            </a:r>
            <a:endParaRPr lang="zh-CN" altLang="en-US" dirty="0"/>
          </a:p>
        </p:txBody>
      </p:sp>
    </p:spTree>
    <p:extLst>
      <p:ext uri="{BB962C8B-B14F-4D97-AF65-F5344CB8AC3E}">
        <p14:creationId xmlns="" xmlns:p14="http://schemas.microsoft.com/office/powerpoint/2010/main" val="1241044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115616" y="225797"/>
            <a:ext cx="8028384" cy="615553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#include&lt;iostream&gt;</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#include&lt;cstring&gt;</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using</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namespace</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std;</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main()</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char</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a[30],c;</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n,len;</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cin&gt;&gt;n;</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for</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i=1;i&lt;=n;i++)</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cin&gt;&gt;a;</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len=</a:t>
            </a:r>
            <a:r>
              <a:rPr kumimoji="0" lang="zh-CN" altLang="zh-CN" sz="2000" b="1" i="0" u="none" strike="noStrike" cap="none" normalizeH="0" baseline="0" dirty="0" smtClean="0">
                <a:ln>
                  <a:noFill/>
                </a:ln>
                <a:solidFill>
                  <a:srgbClr val="FF1493"/>
                </a:solidFill>
                <a:effectLst/>
                <a:latin typeface="微软雅黑" pitchFamily="34" charset="-122"/>
                <a:ea typeface="微软雅黑" pitchFamily="34" charset="-122"/>
                <a:cs typeface="宋体" pitchFamily="2" charset="-122"/>
              </a:rPr>
              <a:t>strlen</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if</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(a[0]&gt;=97&amp;&amp;a[0]&lt;=122</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en-US"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  if(a[0]&gt;=‘a’ &amp;&amp; a[0</a:t>
            </a:r>
            <a:r>
              <a:rPr kumimoji="0" lang="en-US" altLang="zh-CN" sz="2000" b="0" i="0" u="none" strike="noStrike" cap="none" normalizeH="0" baseline="0" smtClean="0">
                <a:ln>
                  <a:noFill/>
                </a:ln>
                <a:solidFill>
                  <a:srgbClr val="000000"/>
                </a:solidFill>
                <a:effectLst/>
                <a:latin typeface="微软雅黑" pitchFamily="34" charset="-122"/>
                <a:ea typeface="微软雅黑" pitchFamily="34" charset="-122"/>
                <a:cs typeface="宋体" pitchFamily="2" charset="-122"/>
              </a:rPr>
              <a:t>] &lt;=‘z</a:t>
            </a:r>
            <a:r>
              <a:rPr kumimoji="0" lang="en-US"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en-US"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a[0]=a[0]-32;</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for</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zh-CN" sz="2000" b="1" i="0" u="none" strike="noStrike" cap="none" normalizeH="0" baseline="0" dirty="0" smtClean="0">
                <a:ln>
                  <a:noFill/>
                </a:ln>
                <a:solidFill>
                  <a:srgbClr val="808080"/>
                </a:solidFill>
                <a:effectLst/>
                <a:latin typeface="微软雅黑" pitchFamily="34" charset="-122"/>
                <a:ea typeface="微软雅黑" pitchFamily="34" charset="-122"/>
                <a:cs typeface="宋体" pitchFamily="2" charset="-122"/>
              </a:rPr>
              <a:t>int</a:t>
            </a:r>
            <a:r>
              <a:rPr kumimoji="0" lang="zh-CN" altLang="zh-CN" sz="2000" b="0" i="0" u="none" strike="noStrike" cap="none" normalizeH="0" baseline="0" dirty="0" smtClean="0">
                <a:ln>
                  <a:noFill/>
                </a:ln>
                <a:solidFill>
                  <a:srgbClr val="333333"/>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j=1;j&lt;len;j++)</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en-US"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1" i="0" u="none" strike="noStrike" cap="none" normalizeH="0" baseline="0" dirty="0" smtClean="0">
                <a:ln>
                  <a:noFill/>
                </a:ln>
                <a:solidFill>
                  <a:srgbClr val="006699"/>
                </a:solidFill>
                <a:effectLst/>
                <a:latin typeface="微软雅黑" pitchFamily="34" charset="-122"/>
                <a:ea typeface="微软雅黑" pitchFamily="34" charset="-122"/>
                <a:cs typeface="宋体" pitchFamily="2" charset="-122"/>
              </a:rPr>
              <a:t>if</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(a[j]&gt;=65 &amp;&amp; a[j]&lt;=90) </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en-US"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en-US"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a[j]=a[j]+32;</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cout&lt;&lt;a&lt;&lt;endl;</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DD1144"/>
                </a:solidFill>
                <a:effectLst/>
                <a:latin typeface="微软雅黑" pitchFamily="34" charset="-122"/>
                <a:ea typeface="微软雅黑" pitchFamily="34" charset="-122"/>
                <a:cs typeface="宋体" pitchFamily="2" charset="-122"/>
              </a:rPr>
              <a:t>    </a:t>
            </a: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endParaRPr kumimoji="0" lang="zh-CN" alt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 xmlns:p14="http://schemas.microsoft.com/office/powerpoint/2010/main" val="1241044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4104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5656" y="117693"/>
            <a:ext cx="5976664" cy="5632311"/>
          </a:xfrm>
          <a:prstGeom prst="rect">
            <a:avLst/>
          </a:prstGeom>
        </p:spPr>
        <p:txBody>
          <a:bodyPr wrap="square">
            <a:spAutoFit/>
          </a:bodyPr>
          <a:lstStyle/>
          <a:p>
            <a:r>
              <a:rPr lang="en-US" altLang="zh-CN" sz="2400" dirty="0" smtClean="0">
                <a:latin typeface="微软雅黑" pitchFamily="34" charset="-122"/>
                <a:ea typeface="微软雅黑" pitchFamily="34" charset="-122"/>
              </a:rPr>
              <a:t>for(</a:t>
            </a:r>
            <a:r>
              <a:rPr lang="en-US" altLang="zh-CN" sz="2400" dirty="0" err="1"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=1;i&lt;=</a:t>
            </a:r>
            <a:r>
              <a:rPr lang="en-US" altLang="zh-CN" sz="2400" dirty="0" err="1" smtClean="0">
                <a:latin typeface="微软雅黑" pitchFamily="34" charset="-122"/>
                <a:ea typeface="微软雅黑" pitchFamily="34" charset="-122"/>
              </a:rPr>
              <a:t>n;i</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scanf</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s",tname</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scanf</a:t>
            </a:r>
            <a:r>
              <a:rPr lang="en-US" altLang="zh-CN" sz="2400" dirty="0" smtClean="0">
                <a:latin typeface="微软雅黑" pitchFamily="34" charset="-122"/>
                <a:ea typeface="微软雅黑" pitchFamily="34" charset="-122"/>
              </a:rPr>
              <a:t>("%d %</a:t>
            </a:r>
            <a:r>
              <a:rPr lang="en-US" altLang="zh-CN" sz="2400" dirty="0" err="1" smtClean="0">
                <a:latin typeface="微软雅黑" pitchFamily="34" charset="-122"/>
                <a:ea typeface="微软雅黑" pitchFamily="34" charset="-122"/>
              </a:rPr>
              <a:t>d",&amp;money,&amp;num</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    if(num==0) </a:t>
            </a:r>
          </a:p>
          <a:p>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	a=money;</a:t>
            </a:r>
          </a:p>
          <a:p>
            <a:r>
              <a:rPr lang="en-US" altLang="zh-CN" sz="2400" dirty="0" smtClean="0">
                <a:latin typeface="微软雅黑" pitchFamily="34" charset="-122"/>
                <a:ea typeface="微软雅黑" pitchFamily="34" charset="-122"/>
              </a:rPr>
              <a:t>	b=0;</a:t>
            </a:r>
          </a:p>
          <a:p>
            <a:r>
              <a:rPr lang="en-US" altLang="zh-CN" sz="2400" dirty="0" smtClean="0">
                <a:latin typeface="微软雅黑" pitchFamily="34" charset="-122"/>
                <a:ea typeface="微软雅黑" pitchFamily="34" charset="-122"/>
              </a:rPr>
              <a:t>	for(j=1;j&lt;=</a:t>
            </a:r>
            <a:r>
              <a:rPr lang="en-US" altLang="zh-CN" sz="2400" dirty="0" err="1" smtClean="0">
                <a:latin typeface="微软雅黑" pitchFamily="34" charset="-122"/>
                <a:ea typeface="微软雅黑" pitchFamily="34" charset="-122"/>
              </a:rPr>
              <a:t>n;j</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	if(</a:t>
            </a:r>
            <a:r>
              <a:rPr lang="en-US" altLang="zh-CN" sz="2400" dirty="0" err="1" smtClean="0">
                <a:latin typeface="微软雅黑" pitchFamily="34" charset="-122"/>
                <a:ea typeface="微软雅黑" pitchFamily="34" charset="-122"/>
              </a:rPr>
              <a:t>strcmp</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tname,name</a:t>
            </a:r>
            <a:r>
              <a:rPr lang="en-US" altLang="zh-CN" sz="2400" dirty="0" smtClean="0">
                <a:latin typeface="微软雅黑" pitchFamily="34" charset="-122"/>
                <a:ea typeface="微软雅黑" pitchFamily="34" charset="-122"/>
              </a:rPr>
              <a:t>[j])==0)</a:t>
            </a:r>
          </a:p>
          <a:p>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oldnum</a:t>
            </a:r>
            <a:r>
              <a:rPr lang="en-US" altLang="zh-CN" sz="2400" dirty="0" smtClean="0">
                <a:latin typeface="微软雅黑" pitchFamily="34" charset="-122"/>
                <a:ea typeface="微软雅黑" pitchFamily="34" charset="-122"/>
              </a:rPr>
              <a:t>[j]=money;</a:t>
            </a:r>
          </a:p>
          <a:p>
            <a:r>
              <a:rPr lang="en-US" altLang="zh-CN" sz="2400" dirty="0" smtClean="0">
                <a:latin typeface="微软雅黑" pitchFamily="34" charset="-122"/>
                <a:ea typeface="微软雅黑" pitchFamily="34" charset="-122"/>
              </a:rPr>
              <a:t>	//   </a:t>
            </a:r>
            <a:r>
              <a:rPr lang="en-US" altLang="zh-CN" sz="2400" dirty="0" err="1" smtClean="0">
                <a:latin typeface="微软雅黑" pitchFamily="34" charset="-122"/>
                <a:ea typeface="微软雅黑" pitchFamily="34" charset="-122"/>
              </a:rPr>
              <a:t>newnum</a:t>
            </a:r>
            <a:r>
              <a:rPr lang="en-US" altLang="zh-CN" sz="2400" dirty="0" smtClean="0">
                <a:latin typeface="微软雅黑" pitchFamily="34" charset="-122"/>
                <a:ea typeface="微软雅黑" pitchFamily="34" charset="-122"/>
              </a:rPr>
              <a:t>[j]=</a:t>
            </a:r>
            <a:r>
              <a:rPr lang="en-US" altLang="zh-CN" sz="2400" dirty="0" err="1" smtClean="0">
                <a:latin typeface="微软雅黑" pitchFamily="34" charset="-122"/>
                <a:ea typeface="微软雅黑" pitchFamily="34" charset="-122"/>
              </a:rPr>
              <a:t>newnum</a:t>
            </a:r>
            <a:r>
              <a:rPr lang="en-US" altLang="zh-CN" sz="2400" dirty="0" smtClean="0">
                <a:latin typeface="微软雅黑" pitchFamily="34" charset="-122"/>
                <a:ea typeface="微软雅黑" pitchFamily="34" charset="-122"/>
              </a:rPr>
              <a:t>[j]+b;</a:t>
            </a:r>
          </a:p>
          <a:p>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     }</a:t>
            </a:r>
          </a:p>
        </p:txBody>
      </p:sp>
    </p:spTree>
    <p:extLst>
      <p:ext uri="{BB962C8B-B14F-4D97-AF65-F5344CB8AC3E}">
        <p14:creationId xmlns="" xmlns:p14="http://schemas.microsoft.com/office/powerpoint/2010/main" val="31882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43608" y="188640"/>
            <a:ext cx="4176464" cy="5632311"/>
          </a:xfrm>
          <a:prstGeom prst="rect">
            <a:avLst/>
          </a:prstGeom>
        </p:spPr>
        <p:txBody>
          <a:bodyPr wrap="square">
            <a:spAutoFit/>
          </a:bodyPr>
          <a:lstStyle/>
          <a:p>
            <a:r>
              <a:rPr lang="en-US" altLang="zh-CN" sz="2000" dirty="0" smtClean="0"/>
              <a:t>else</a:t>
            </a:r>
          </a:p>
          <a:p>
            <a:r>
              <a:rPr lang="en-US" altLang="zh-CN" sz="2000" dirty="0" smtClean="0"/>
              <a:t>{</a:t>
            </a:r>
          </a:p>
          <a:p>
            <a:r>
              <a:rPr lang="en-US" altLang="zh-CN" sz="2000" dirty="0" smtClean="0"/>
              <a:t>    a=money/num;</a:t>
            </a:r>
          </a:p>
          <a:p>
            <a:r>
              <a:rPr lang="en-US" altLang="zh-CN" sz="2000" dirty="0" smtClean="0"/>
              <a:t>    b=</a:t>
            </a:r>
            <a:r>
              <a:rPr lang="en-US" altLang="zh-CN" sz="2000" dirty="0" err="1" smtClean="0"/>
              <a:t>money%num</a:t>
            </a:r>
            <a:r>
              <a:rPr lang="en-US" altLang="zh-CN" sz="2000" dirty="0" smtClean="0"/>
              <a:t>;</a:t>
            </a:r>
          </a:p>
          <a:p>
            <a:r>
              <a:rPr lang="en-US" altLang="zh-CN" sz="2000" dirty="0" smtClean="0"/>
              <a:t>    for(j=1;j&lt;=</a:t>
            </a:r>
            <a:r>
              <a:rPr lang="en-US" altLang="zh-CN" sz="2000" dirty="0" err="1" smtClean="0"/>
              <a:t>n;j</a:t>
            </a:r>
            <a:r>
              <a:rPr lang="en-US" altLang="zh-CN" sz="2000" dirty="0" smtClean="0"/>
              <a:t>++)</a:t>
            </a:r>
          </a:p>
          <a:p>
            <a:r>
              <a:rPr lang="en-US" altLang="zh-CN" sz="2000" dirty="0" smtClean="0"/>
              <a:t>       if(</a:t>
            </a:r>
            <a:r>
              <a:rPr lang="en-US" altLang="zh-CN" sz="2000" dirty="0" err="1" smtClean="0"/>
              <a:t>strcmp</a:t>
            </a:r>
            <a:r>
              <a:rPr lang="en-US" altLang="zh-CN" sz="2000" dirty="0" smtClean="0"/>
              <a:t>(</a:t>
            </a:r>
            <a:r>
              <a:rPr lang="en-US" altLang="zh-CN" sz="2000" dirty="0" err="1" smtClean="0"/>
              <a:t>tname,name</a:t>
            </a:r>
            <a:r>
              <a:rPr lang="en-US" altLang="zh-CN" sz="2000" dirty="0" smtClean="0"/>
              <a:t>[j])==0)</a:t>
            </a:r>
          </a:p>
          <a:p>
            <a:r>
              <a:rPr lang="en-US" altLang="zh-CN" sz="2000" dirty="0" smtClean="0"/>
              <a:t>        {</a:t>
            </a:r>
          </a:p>
          <a:p>
            <a:r>
              <a:rPr lang="en-US" altLang="zh-CN" sz="2000" dirty="0" smtClean="0"/>
              <a:t>            </a:t>
            </a:r>
            <a:r>
              <a:rPr lang="en-US" altLang="zh-CN" sz="2000" dirty="0" err="1" smtClean="0"/>
              <a:t>oldnum</a:t>
            </a:r>
            <a:r>
              <a:rPr lang="en-US" altLang="zh-CN" sz="2000" dirty="0" smtClean="0"/>
              <a:t>[j]=money;</a:t>
            </a:r>
          </a:p>
          <a:p>
            <a:r>
              <a:rPr lang="en-US" altLang="zh-CN" sz="2000" dirty="0" smtClean="0"/>
              <a:t>            </a:t>
            </a:r>
            <a:r>
              <a:rPr lang="en-US" altLang="zh-CN" sz="2000" dirty="0" err="1" smtClean="0"/>
              <a:t>newnum</a:t>
            </a:r>
            <a:r>
              <a:rPr lang="en-US" altLang="zh-CN" sz="2000" dirty="0" smtClean="0"/>
              <a:t>[j]=</a:t>
            </a:r>
            <a:r>
              <a:rPr lang="en-US" altLang="zh-CN" sz="2000" dirty="0" err="1" smtClean="0"/>
              <a:t>newnum</a:t>
            </a:r>
            <a:r>
              <a:rPr lang="en-US" altLang="zh-CN" sz="2000" dirty="0" smtClean="0"/>
              <a:t>[j]+b;</a:t>
            </a:r>
          </a:p>
          <a:p>
            <a:r>
              <a:rPr lang="en-US" altLang="zh-CN" sz="2000" dirty="0" smtClean="0"/>
              <a:t>        }		</a:t>
            </a:r>
          </a:p>
          <a:p>
            <a:r>
              <a:rPr lang="en-US" altLang="zh-CN" sz="2000" dirty="0" smtClean="0"/>
              <a:t>       for(j=1;j&lt;=</a:t>
            </a:r>
            <a:r>
              <a:rPr lang="en-US" altLang="zh-CN" sz="2000" dirty="0" err="1" smtClean="0"/>
              <a:t>num;j</a:t>
            </a:r>
            <a:r>
              <a:rPr lang="en-US" altLang="zh-CN" sz="2000" dirty="0" smtClean="0"/>
              <a:t>++) {	</a:t>
            </a:r>
          </a:p>
          <a:p>
            <a:r>
              <a:rPr lang="en-US" altLang="zh-CN" sz="2000" dirty="0" smtClean="0"/>
              <a:t>           </a:t>
            </a:r>
            <a:r>
              <a:rPr lang="en-US" altLang="zh-CN" sz="2000" dirty="0" err="1" smtClean="0"/>
              <a:t>scanf</a:t>
            </a:r>
            <a:r>
              <a:rPr lang="en-US" altLang="zh-CN" sz="2000" dirty="0" smtClean="0"/>
              <a:t>("%</a:t>
            </a:r>
            <a:r>
              <a:rPr lang="en-US" altLang="zh-CN" sz="2000" dirty="0" err="1" smtClean="0"/>
              <a:t>s",tname</a:t>
            </a:r>
            <a:r>
              <a:rPr lang="en-US" altLang="zh-CN" sz="2000" dirty="0" smtClean="0"/>
              <a:t>);</a:t>
            </a:r>
          </a:p>
          <a:p>
            <a:r>
              <a:rPr lang="en-US" altLang="zh-CN" sz="2000" dirty="0" smtClean="0"/>
              <a:t>               for(k=1;k&lt;=</a:t>
            </a:r>
            <a:r>
              <a:rPr lang="en-US" altLang="zh-CN" sz="2000" dirty="0" err="1" smtClean="0"/>
              <a:t>n;k</a:t>
            </a:r>
            <a:r>
              <a:rPr lang="en-US" altLang="zh-CN" sz="2000" dirty="0" smtClean="0"/>
              <a:t>++)</a:t>
            </a:r>
          </a:p>
          <a:p>
            <a:r>
              <a:rPr lang="en-US" altLang="zh-CN" sz="2000" dirty="0" smtClean="0"/>
              <a:t>	if(</a:t>
            </a:r>
            <a:r>
              <a:rPr lang="en-US" altLang="zh-CN" sz="2000" dirty="0" err="1" smtClean="0"/>
              <a:t>strcmp</a:t>
            </a:r>
            <a:r>
              <a:rPr lang="en-US" altLang="zh-CN" sz="2000" dirty="0" smtClean="0"/>
              <a:t>(</a:t>
            </a:r>
            <a:r>
              <a:rPr lang="en-US" altLang="zh-CN" sz="2000" dirty="0" err="1" smtClean="0"/>
              <a:t>tname,name</a:t>
            </a:r>
            <a:r>
              <a:rPr lang="en-US" altLang="zh-CN" sz="2000" dirty="0" smtClean="0"/>
              <a:t>[k])==0)</a:t>
            </a:r>
          </a:p>
          <a:p>
            <a:r>
              <a:rPr lang="en-US" altLang="zh-CN" sz="2000" dirty="0" smtClean="0"/>
              <a:t>                </a:t>
            </a:r>
            <a:r>
              <a:rPr lang="en-US" altLang="zh-CN" sz="2000" dirty="0" err="1" smtClean="0"/>
              <a:t>newnum</a:t>
            </a:r>
            <a:r>
              <a:rPr lang="en-US" altLang="zh-CN" sz="2000" dirty="0" smtClean="0"/>
              <a:t>[k]=</a:t>
            </a:r>
            <a:r>
              <a:rPr lang="en-US" altLang="zh-CN" sz="2000" dirty="0" err="1" smtClean="0"/>
              <a:t>newnum</a:t>
            </a:r>
            <a:r>
              <a:rPr lang="en-US" altLang="zh-CN" sz="2000" dirty="0" smtClean="0"/>
              <a:t>[k]+a;</a:t>
            </a:r>
          </a:p>
          <a:p>
            <a:r>
              <a:rPr lang="en-US" altLang="zh-CN" sz="2000" dirty="0" smtClean="0"/>
              <a:t>	}</a:t>
            </a:r>
          </a:p>
          <a:p>
            <a:r>
              <a:rPr lang="en-US" altLang="zh-CN" sz="2000" dirty="0" smtClean="0"/>
              <a:t>         }</a:t>
            </a:r>
          </a:p>
          <a:p>
            <a:r>
              <a:rPr lang="en-US" altLang="zh-CN" sz="2000" dirty="0" smtClean="0"/>
              <a:t>}	</a:t>
            </a:r>
            <a:endParaRPr lang="zh-CN" altLang="en-US" sz="2000" dirty="0"/>
          </a:p>
        </p:txBody>
      </p:sp>
      <p:sp>
        <p:nvSpPr>
          <p:cNvPr id="3" name="矩形 2"/>
          <p:cNvSpPr/>
          <p:nvPr/>
        </p:nvSpPr>
        <p:spPr>
          <a:xfrm>
            <a:off x="5615608" y="2132856"/>
            <a:ext cx="3528392" cy="2308324"/>
          </a:xfrm>
          <a:prstGeom prst="rect">
            <a:avLst/>
          </a:prstGeom>
        </p:spPr>
        <p:txBody>
          <a:bodyPr wrap="square">
            <a:spAutoFit/>
          </a:bodyPr>
          <a:lstStyle/>
          <a:p>
            <a:r>
              <a:rPr lang="en-US" altLang="zh-CN" sz="2400" dirty="0" smtClean="0"/>
              <a:t>for(</a:t>
            </a:r>
            <a:r>
              <a:rPr lang="en-US" altLang="zh-CN" sz="2400" dirty="0" err="1" smtClean="0"/>
              <a:t>i</a:t>
            </a:r>
            <a:r>
              <a:rPr lang="en-US" altLang="zh-CN" sz="2400" dirty="0" smtClean="0"/>
              <a:t>=1;i&lt;=</a:t>
            </a:r>
            <a:r>
              <a:rPr lang="en-US" altLang="zh-CN" sz="2400" dirty="0" err="1" smtClean="0"/>
              <a:t>n;i</a:t>
            </a:r>
            <a:r>
              <a:rPr lang="en-US" altLang="zh-CN" sz="2400" dirty="0" smtClean="0"/>
              <a:t>++)</a:t>
            </a:r>
          </a:p>
          <a:p>
            <a:r>
              <a:rPr lang="en-US" altLang="zh-CN" sz="2400" dirty="0" smtClean="0"/>
              <a:t>   </a:t>
            </a:r>
            <a:r>
              <a:rPr lang="en-US" altLang="zh-CN" sz="2400" dirty="0" err="1" smtClean="0"/>
              <a:t>printf</a:t>
            </a:r>
            <a:r>
              <a:rPr lang="en-US" altLang="zh-CN" sz="2400" dirty="0" smtClean="0"/>
              <a:t>("%s %d\</a:t>
            </a:r>
            <a:r>
              <a:rPr lang="en-US" altLang="zh-CN" sz="2400" dirty="0" err="1" smtClean="0"/>
              <a:t>n",name</a:t>
            </a:r>
            <a:r>
              <a:rPr lang="en-US" altLang="zh-CN" sz="2400" dirty="0" smtClean="0"/>
              <a:t>[</a:t>
            </a:r>
            <a:r>
              <a:rPr lang="en-US" altLang="zh-CN" sz="2400" dirty="0" err="1" smtClean="0"/>
              <a:t>i</a:t>
            </a:r>
            <a:r>
              <a:rPr lang="en-US" altLang="zh-CN" sz="2400" dirty="0" smtClean="0"/>
              <a:t>],</a:t>
            </a:r>
            <a:r>
              <a:rPr lang="en-US" altLang="zh-CN" sz="2400" dirty="0" err="1" smtClean="0"/>
              <a:t>newnum</a:t>
            </a:r>
            <a:r>
              <a:rPr lang="en-US" altLang="zh-CN" sz="2400" dirty="0" smtClean="0"/>
              <a:t>[</a:t>
            </a:r>
            <a:r>
              <a:rPr lang="en-US" altLang="zh-CN" sz="2400" dirty="0" err="1" smtClean="0"/>
              <a:t>i</a:t>
            </a:r>
            <a:r>
              <a:rPr lang="en-US" altLang="zh-CN" sz="2400" dirty="0" smtClean="0"/>
              <a:t>]-</a:t>
            </a:r>
            <a:r>
              <a:rPr lang="en-US" altLang="zh-CN" sz="2400" dirty="0" err="1" smtClean="0"/>
              <a:t>oldnum</a:t>
            </a:r>
            <a:r>
              <a:rPr lang="en-US" altLang="zh-CN" sz="2400" dirty="0" smtClean="0"/>
              <a:t>[</a:t>
            </a:r>
            <a:r>
              <a:rPr lang="en-US" altLang="zh-CN" sz="2400" dirty="0" err="1" smtClean="0"/>
              <a:t>i</a:t>
            </a:r>
            <a:r>
              <a:rPr lang="en-US" altLang="zh-CN" sz="2400" dirty="0" smtClean="0"/>
              <a:t>]);</a:t>
            </a:r>
          </a:p>
          <a:p>
            <a:r>
              <a:rPr lang="en-US" altLang="zh-CN" sz="2400" dirty="0" smtClean="0"/>
              <a:t>	return 0;	</a:t>
            </a:r>
          </a:p>
          <a:p>
            <a:r>
              <a:rPr lang="en-US" altLang="zh-CN" sz="2400" dirty="0" smtClean="0"/>
              <a:t>}</a:t>
            </a:r>
            <a:endParaRPr lang="zh-CN" altLang="en-US" sz="2400" dirty="0"/>
          </a:p>
        </p:txBody>
      </p:sp>
    </p:spTree>
    <p:extLst>
      <p:ext uri="{BB962C8B-B14F-4D97-AF65-F5344CB8AC3E}">
        <p14:creationId xmlns="" xmlns:p14="http://schemas.microsoft.com/office/powerpoint/2010/main" val="31882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78098"/>
          </a:xfrm>
        </p:spPr>
        <p:txBody>
          <a:bodyPr>
            <a:normAutofit/>
          </a:bodyPr>
          <a:lstStyle/>
          <a:p>
            <a:r>
              <a:rPr lang="en-US" altLang="zh-CN" dirty="0" smtClean="0">
                <a:latin typeface="+mn-ea"/>
                <a:ea typeface="+mn-ea"/>
              </a:rPr>
              <a:t>1161:</a:t>
            </a:r>
            <a:r>
              <a:rPr lang="zh-CN" altLang="en-US" b="1" dirty="0" smtClean="0"/>
              <a:t>你的飞碟在这儿</a:t>
            </a:r>
            <a:endParaRPr lang="zh-CN" altLang="en-US" dirty="0">
              <a:latin typeface="+mn-ea"/>
              <a:ea typeface="+mn-ea"/>
            </a:endParaRPr>
          </a:p>
        </p:txBody>
      </p:sp>
      <p:sp>
        <p:nvSpPr>
          <p:cNvPr id="3" name="内容占位符 2"/>
          <p:cNvSpPr>
            <a:spLocks noGrp="1"/>
          </p:cNvSpPr>
          <p:nvPr>
            <p:ph idx="1"/>
          </p:nvPr>
        </p:nvSpPr>
        <p:spPr>
          <a:xfrm>
            <a:off x="1435608" y="1447800"/>
            <a:ext cx="7498080" cy="5005536"/>
          </a:xfrm>
        </p:spPr>
        <p:txBody>
          <a:bodyPr>
            <a:normAutofit fontScale="70000" lnSpcReduction="20000"/>
          </a:bodyPr>
          <a:lstStyle/>
          <a:p>
            <a:pPr>
              <a:buNone/>
            </a:pPr>
            <a:r>
              <a:rPr lang="zh-CN" altLang="en-US" dirty="0" smtClean="0"/>
              <a:t>一个众所周知的事实，在每一慧星后面是一个不明飞行物</a:t>
            </a:r>
            <a:r>
              <a:rPr lang="en-US" altLang="zh-CN" dirty="0" smtClean="0"/>
              <a:t>UFO</a:t>
            </a:r>
            <a:r>
              <a:rPr lang="zh-CN" altLang="en-US" dirty="0" smtClean="0"/>
              <a:t>。 这些不明飞行物时常来收集来自在地球上忠诚的支持者。 不幸地，他们的空间在每次旅行只能带上一群支持者。 他们要做的是用一种聪明的方案让每一个团体人被慧星带走。他们为每个慧星起了一个名字，通过这些名字来决定一个团体是不是特定的慧星带走。 那个相配方案的细节在下面被给出； 你的工作要写一个程序来通过团体的名字和彗星的名字来决定一个组是否应该与在那一颗慧星后面的不明飞行物搭配。 团体的名字和慧星的名字都以下列各项方式转换成一个数字</a:t>
            </a:r>
            <a:r>
              <a:rPr lang="en-US" altLang="zh-CN" dirty="0" smtClean="0"/>
              <a:t>: </a:t>
            </a:r>
            <a:r>
              <a:rPr lang="zh-CN" altLang="en-US" dirty="0" smtClean="0"/>
              <a:t>这个最后的数字代表名字中所有字母的信息，</a:t>
            </a:r>
            <a:r>
              <a:rPr lang="en-US" altLang="zh-CN" dirty="0" smtClean="0"/>
              <a:t>"A" </a:t>
            </a:r>
            <a:r>
              <a:rPr lang="zh-CN" altLang="en-US" dirty="0" smtClean="0"/>
              <a:t>是 </a:t>
            </a:r>
            <a:r>
              <a:rPr lang="en-US" altLang="zh-CN" dirty="0" smtClean="0"/>
              <a:t>1 </a:t>
            </a:r>
            <a:r>
              <a:rPr lang="zh-CN" altLang="en-US" dirty="0" smtClean="0"/>
              <a:t>和 </a:t>
            </a:r>
            <a:r>
              <a:rPr lang="en-US" altLang="zh-CN" dirty="0" smtClean="0"/>
              <a:t>"Z" </a:t>
            </a:r>
            <a:r>
              <a:rPr lang="zh-CN" altLang="en-US" dirty="0" smtClean="0"/>
              <a:t>是 </a:t>
            </a:r>
            <a:r>
              <a:rPr lang="en-US" altLang="zh-CN" dirty="0" smtClean="0"/>
              <a:t>26</a:t>
            </a:r>
            <a:r>
              <a:rPr lang="zh-CN" altLang="en-US" dirty="0" smtClean="0"/>
              <a:t>。 举例来说，团体 </a:t>
            </a:r>
            <a:r>
              <a:rPr lang="en-US" altLang="zh-CN" dirty="0" smtClean="0"/>
              <a:t>"USACO" </a:t>
            </a:r>
            <a:r>
              <a:rPr lang="zh-CN" altLang="en-US" dirty="0" smtClean="0"/>
              <a:t>会是 </a:t>
            </a:r>
            <a:r>
              <a:rPr lang="en-US" altLang="zh-CN" dirty="0" smtClean="0"/>
              <a:t>21*19*1*3*15=17955 </a:t>
            </a:r>
            <a:r>
              <a:rPr lang="zh-CN" altLang="en-US" dirty="0" smtClean="0"/>
              <a:t>。 如果团体的数字除以</a:t>
            </a:r>
            <a:r>
              <a:rPr lang="en-US" altLang="zh-CN" dirty="0" smtClean="0"/>
              <a:t>mod 47</a:t>
            </a:r>
            <a:r>
              <a:rPr lang="zh-CN" altLang="en-US" dirty="0" smtClean="0"/>
              <a:t>的余数等于慧星的数字除以</a:t>
            </a:r>
            <a:r>
              <a:rPr lang="en-US" altLang="zh-CN" dirty="0" smtClean="0"/>
              <a:t>47</a:t>
            </a:r>
            <a:r>
              <a:rPr lang="zh-CN" altLang="en-US" dirty="0" smtClean="0"/>
              <a:t>的余数</a:t>
            </a:r>
            <a:r>
              <a:rPr lang="en-US" altLang="zh-CN" dirty="0" smtClean="0"/>
              <a:t>,</a:t>
            </a:r>
            <a:r>
              <a:rPr lang="zh-CN" altLang="en-US" dirty="0" smtClean="0"/>
              <a:t>那么你要告诉这个团体需要准备好被带走 </a:t>
            </a:r>
            <a:r>
              <a:rPr lang="en-US" altLang="zh-CN" dirty="0" smtClean="0"/>
              <a:t>! </a:t>
            </a:r>
            <a:r>
              <a:rPr lang="zh-CN" altLang="en-US" dirty="0" smtClean="0"/>
              <a:t>写一个程序读入慧星的名字和团体的名字，如果搭配打印</a:t>
            </a:r>
            <a:r>
              <a:rPr lang="en-US" altLang="zh-CN" dirty="0" smtClean="0"/>
              <a:t>"GO"</a:t>
            </a:r>
            <a:r>
              <a:rPr lang="zh-CN" altLang="en-US" dirty="0" smtClean="0"/>
              <a:t>否则打印</a:t>
            </a:r>
            <a:r>
              <a:rPr lang="en-US" altLang="zh-CN" dirty="0" smtClean="0"/>
              <a:t>"STAY" </a:t>
            </a:r>
            <a:r>
              <a:rPr lang="zh-CN" altLang="en-US" dirty="0" smtClean="0"/>
              <a:t>团体的名字和慧星的名字将会是有没有空格或标点的一串大写字母（不超过</a:t>
            </a:r>
            <a:r>
              <a:rPr lang="en-US" altLang="zh-CN" dirty="0" smtClean="0"/>
              <a:t>6</a:t>
            </a:r>
            <a:r>
              <a:rPr lang="zh-CN" altLang="en-US" dirty="0" smtClean="0"/>
              <a:t>个字母）。</a:t>
            </a:r>
            <a:endParaRPr lang="zh-CN" altLang="en-US" dirty="0">
              <a:latin typeface="+mn-ea"/>
            </a:endParaRPr>
          </a:p>
        </p:txBody>
      </p:sp>
    </p:spTree>
    <p:extLst>
      <p:ext uri="{BB962C8B-B14F-4D97-AF65-F5344CB8AC3E}">
        <p14:creationId xmlns="" xmlns:p14="http://schemas.microsoft.com/office/powerpoint/2010/main" val="178321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260648"/>
            <a:ext cx="5584664" cy="6120680"/>
          </a:xfrm>
        </p:spPr>
        <p:txBody>
          <a:bodyPr>
            <a:normAutofit fontScale="70000" lnSpcReduction="20000"/>
          </a:bodyPr>
          <a:lstStyle/>
          <a:p>
            <a:pPr marL="82296" indent="0">
              <a:buNone/>
            </a:pPr>
            <a:r>
              <a:rPr lang="en-US" altLang="zh-CN" dirty="0" smtClean="0">
                <a:latin typeface="+mn-ea"/>
              </a:rPr>
              <a:t>#include&lt;</a:t>
            </a:r>
            <a:r>
              <a:rPr lang="en-US" altLang="zh-CN" dirty="0" err="1" smtClean="0">
                <a:latin typeface="+mn-ea"/>
              </a:rPr>
              <a:t>iostream</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cstring</a:t>
            </a:r>
            <a:r>
              <a:rPr lang="en-US" altLang="zh-CN" dirty="0" smtClean="0">
                <a:latin typeface="+mn-ea"/>
              </a:rPr>
              <a:t>&gt;</a:t>
            </a:r>
          </a:p>
          <a:p>
            <a:pPr marL="82296" indent="0">
              <a:buNone/>
            </a:pPr>
            <a:r>
              <a:rPr lang="en-US" altLang="zh-CN" dirty="0" smtClean="0">
                <a:latin typeface="+mn-ea"/>
              </a:rPr>
              <a:t>#include&lt;</a:t>
            </a:r>
            <a:r>
              <a:rPr lang="en-US" altLang="zh-CN" dirty="0" err="1" smtClean="0">
                <a:latin typeface="+mn-ea"/>
              </a:rPr>
              <a:t>cstdio</a:t>
            </a:r>
            <a:r>
              <a:rPr lang="en-US" altLang="zh-CN" dirty="0" smtClean="0">
                <a:latin typeface="+mn-ea"/>
              </a:rPr>
              <a:t>&gt;</a:t>
            </a:r>
          </a:p>
          <a:p>
            <a:pPr marL="82296" indent="0">
              <a:buNone/>
            </a:pPr>
            <a:r>
              <a:rPr lang="en-US" altLang="zh-CN" dirty="0" smtClean="0">
                <a:latin typeface="+mn-ea"/>
              </a:rPr>
              <a:t>using namespace std;</a:t>
            </a:r>
          </a:p>
          <a:p>
            <a:pPr marL="82296" indent="0">
              <a:buNone/>
            </a:pPr>
            <a:r>
              <a:rPr lang="en-US" altLang="zh-CN" dirty="0" err="1" smtClean="0">
                <a:latin typeface="+mn-ea"/>
              </a:rPr>
              <a:t>int</a:t>
            </a:r>
            <a:r>
              <a:rPr lang="en-US" altLang="zh-CN" dirty="0" smtClean="0">
                <a:latin typeface="+mn-ea"/>
              </a:rPr>
              <a:t> main()</a:t>
            </a:r>
          </a:p>
          <a:p>
            <a:pPr marL="82296" indent="0">
              <a:buNone/>
            </a:pPr>
            <a:r>
              <a:rPr lang="en-US" altLang="zh-CN" dirty="0" smtClean="0">
                <a:latin typeface="+mn-ea"/>
              </a:rPr>
              <a:t>{</a:t>
            </a:r>
          </a:p>
          <a:p>
            <a:pPr marL="82296" indent="0">
              <a:buNone/>
            </a:pPr>
            <a:r>
              <a:rPr lang="en-US" altLang="zh-CN" dirty="0" smtClean="0">
                <a:latin typeface="+mn-ea"/>
              </a:rPr>
              <a:t>	char </a:t>
            </a:r>
            <a:r>
              <a:rPr lang="en-US" altLang="zh-CN" dirty="0" err="1" smtClean="0">
                <a:latin typeface="+mn-ea"/>
              </a:rPr>
              <a:t>hui</a:t>
            </a:r>
            <a:r>
              <a:rPr lang="en-US" altLang="zh-CN" dirty="0" smtClean="0">
                <a:latin typeface="+mn-ea"/>
              </a:rPr>
              <a:t>[10],</a:t>
            </a:r>
            <a:r>
              <a:rPr lang="en-US" altLang="zh-CN" dirty="0" err="1" smtClean="0">
                <a:latin typeface="+mn-ea"/>
              </a:rPr>
              <a:t>tuan</a:t>
            </a:r>
            <a:r>
              <a:rPr lang="en-US" altLang="zh-CN" dirty="0" smtClean="0">
                <a:latin typeface="+mn-ea"/>
              </a:rPr>
              <a:t>[10];</a:t>
            </a:r>
          </a:p>
          <a:p>
            <a:pPr marL="82296" indent="0">
              <a:buNone/>
            </a:pPr>
            <a:r>
              <a:rPr lang="en-US" altLang="zh-CN" dirty="0" smtClean="0">
                <a:latin typeface="+mn-ea"/>
              </a:rPr>
              <a:t>	</a:t>
            </a:r>
            <a:r>
              <a:rPr lang="en-US" altLang="zh-CN" dirty="0" err="1" smtClean="0">
                <a:latin typeface="+mn-ea"/>
              </a:rPr>
              <a:t>int</a:t>
            </a:r>
            <a:r>
              <a:rPr lang="en-US" altLang="zh-CN" dirty="0" smtClean="0">
                <a:latin typeface="+mn-ea"/>
              </a:rPr>
              <a:t> len1,len2,num1,num2,i;</a:t>
            </a:r>
          </a:p>
          <a:p>
            <a:pPr marL="82296" indent="0">
              <a:buNone/>
            </a:pPr>
            <a:r>
              <a:rPr lang="en-US" altLang="zh-CN" dirty="0" smtClean="0">
                <a:latin typeface="+mn-ea"/>
              </a:rPr>
              <a:t>	gets(</a:t>
            </a:r>
            <a:r>
              <a:rPr lang="en-US" altLang="zh-CN" dirty="0" err="1" smtClean="0">
                <a:latin typeface="+mn-ea"/>
              </a:rPr>
              <a:t>hui</a:t>
            </a:r>
            <a:r>
              <a:rPr lang="en-US" altLang="zh-CN" dirty="0" smtClean="0">
                <a:latin typeface="+mn-ea"/>
              </a:rPr>
              <a:t>);</a:t>
            </a:r>
          </a:p>
          <a:p>
            <a:pPr marL="82296" indent="0">
              <a:buNone/>
            </a:pPr>
            <a:r>
              <a:rPr lang="en-US" altLang="zh-CN" dirty="0" smtClean="0">
                <a:latin typeface="+mn-ea"/>
              </a:rPr>
              <a:t>	gets(</a:t>
            </a:r>
            <a:r>
              <a:rPr lang="en-US" altLang="zh-CN" dirty="0" err="1" smtClean="0">
                <a:latin typeface="+mn-ea"/>
              </a:rPr>
              <a:t>tuan</a:t>
            </a:r>
            <a:r>
              <a:rPr lang="en-US" altLang="zh-CN" dirty="0" smtClean="0">
                <a:latin typeface="+mn-ea"/>
              </a:rPr>
              <a:t>);</a:t>
            </a:r>
          </a:p>
          <a:p>
            <a:pPr marL="82296" indent="0">
              <a:buNone/>
            </a:pPr>
            <a:r>
              <a:rPr lang="en-US" altLang="zh-CN" dirty="0" smtClean="0">
                <a:latin typeface="+mn-ea"/>
              </a:rPr>
              <a:t>	len1=</a:t>
            </a:r>
            <a:r>
              <a:rPr lang="en-US" altLang="zh-CN" dirty="0" err="1" smtClean="0">
                <a:latin typeface="+mn-ea"/>
              </a:rPr>
              <a:t>strlen</a:t>
            </a:r>
            <a:r>
              <a:rPr lang="en-US" altLang="zh-CN" dirty="0" smtClean="0">
                <a:latin typeface="+mn-ea"/>
              </a:rPr>
              <a:t>(</a:t>
            </a:r>
            <a:r>
              <a:rPr lang="en-US" altLang="zh-CN" dirty="0" err="1" smtClean="0">
                <a:latin typeface="+mn-ea"/>
              </a:rPr>
              <a:t>hui</a:t>
            </a:r>
            <a:r>
              <a:rPr lang="en-US" altLang="zh-CN" dirty="0" smtClean="0">
                <a:latin typeface="+mn-ea"/>
              </a:rPr>
              <a:t>);</a:t>
            </a:r>
          </a:p>
          <a:p>
            <a:pPr marL="82296" indent="0">
              <a:buNone/>
            </a:pPr>
            <a:r>
              <a:rPr lang="en-US" altLang="zh-CN" dirty="0" smtClean="0">
                <a:latin typeface="+mn-ea"/>
              </a:rPr>
              <a:t>	len2=</a:t>
            </a:r>
            <a:r>
              <a:rPr lang="en-US" altLang="zh-CN" dirty="0" err="1" smtClean="0">
                <a:latin typeface="+mn-ea"/>
              </a:rPr>
              <a:t>strlen</a:t>
            </a:r>
            <a:r>
              <a:rPr lang="en-US" altLang="zh-CN" dirty="0" smtClean="0">
                <a:latin typeface="+mn-ea"/>
              </a:rPr>
              <a:t>(</a:t>
            </a:r>
            <a:r>
              <a:rPr lang="en-US" altLang="zh-CN" dirty="0" err="1" smtClean="0">
                <a:latin typeface="+mn-ea"/>
              </a:rPr>
              <a:t>tuan</a:t>
            </a:r>
            <a:r>
              <a:rPr lang="en-US" altLang="zh-CN" dirty="0" smtClean="0">
                <a:latin typeface="+mn-ea"/>
              </a:rPr>
              <a:t>);</a:t>
            </a:r>
          </a:p>
          <a:p>
            <a:pPr marL="82296" indent="0">
              <a:buNone/>
            </a:pPr>
            <a:r>
              <a:rPr lang="en-US" altLang="zh-CN" dirty="0" smtClean="0">
                <a:latin typeface="+mn-ea"/>
              </a:rPr>
              <a:t>	num1=1;</a:t>
            </a:r>
          </a:p>
          <a:p>
            <a:pPr marL="82296" indent="0">
              <a:buNone/>
            </a:pPr>
            <a:r>
              <a:rPr lang="en-US" altLang="zh-CN" dirty="0" smtClean="0">
                <a:latin typeface="+mn-ea"/>
              </a:rPr>
              <a:t>	for(</a:t>
            </a:r>
            <a:r>
              <a:rPr lang="en-US" altLang="zh-CN" dirty="0" err="1" smtClean="0">
                <a:latin typeface="+mn-ea"/>
              </a:rPr>
              <a:t>i</a:t>
            </a:r>
            <a:r>
              <a:rPr lang="en-US" altLang="zh-CN" dirty="0" smtClean="0">
                <a:latin typeface="+mn-ea"/>
              </a:rPr>
              <a:t>=0;i&lt;len1;i++)</a:t>
            </a:r>
          </a:p>
          <a:p>
            <a:pPr marL="82296" indent="0">
              <a:buNone/>
            </a:pPr>
            <a:r>
              <a:rPr lang="en-US" altLang="zh-CN" dirty="0" smtClean="0">
                <a:latin typeface="+mn-ea"/>
              </a:rPr>
              <a:t>	{</a:t>
            </a:r>
          </a:p>
          <a:p>
            <a:pPr marL="82296" indent="0">
              <a:buNone/>
            </a:pPr>
            <a:r>
              <a:rPr lang="en-US" altLang="zh-CN" dirty="0" smtClean="0">
                <a:latin typeface="+mn-ea"/>
              </a:rPr>
              <a:t>		num1=num1*(</a:t>
            </a:r>
            <a:r>
              <a:rPr lang="en-US" altLang="zh-CN" dirty="0" err="1" smtClean="0">
                <a:latin typeface="+mn-ea"/>
              </a:rPr>
              <a:t>hui</a:t>
            </a:r>
            <a:r>
              <a:rPr lang="en-US" altLang="zh-CN" dirty="0" smtClean="0">
                <a:latin typeface="+mn-ea"/>
              </a:rPr>
              <a:t>[</a:t>
            </a:r>
            <a:r>
              <a:rPr lang="en-US" altLang="zh-CN" dirty="0" err="1" smtClean="0">
                <a:latin typeface="+mn-ea"/>
              </a:rPr>
              <a:t>i</a:t>
            </a:r>
            <a:r>
              <a:rPr lang="en-US" altLang="zh-CN" dirty="0" smtClean="0">
                <a:latin typeface="+mn-ea"/>
              </a:rPr>
              <a:t>]-'A'+1);</a:t>
            </a:r>
          </a:p>
          <a:p>
            <a:pPr marL="82296" indent="0">
              <a:buNone/>
            </a:pPr>
            <a:r>
              <a:rPr lang="en-US" altLang="zh-CN" dirty="0" smtClean="0">
                <a:latin typeface="+mn-ea"/>
              </a:rPr>
              <a:t>	}</a:t>
            </a:r>
          </a:p>
        </p:txBody>
      </p:sp>
    </p:spTree>
    <p:extLst>
      <p:ext uri="{BB962C8B-B14F-4D97-AF65-F5344CB8AC3E}">
        <p14:creationId xmlns="" xmlns:p14="http://schemas.microsoft.com/office/powerpoint/2010/main" val="229658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5656" y="260648"/>
            <a:ext cx="6912768" cy="4893647"/>
          </a:xfrm>
          <a:prstGeom prst="rect">
            <a:avLst/>
          </a:prstGeom>
        </p:spPr>
        <p:txBody>
          <a:bodyPr wrap="square">
            <a:spAutoFit/>
          </a:bodyPr>
          <a:lstStyle/>
          <a:p>
            <a:pPr marL="82296" indent="0">
              <a:buNone/>
            </a:pPr>
            <a:r>
              <a:rPr lang="en-US" altLang="zh-CN" sz="2400" dirty="0" smtClean="0">
                <a:latin typeface="+mn-ea"/>
              </a:rPr>
              <a:t>	num1=num1%47;</a:t>
            </a:r>
          </a:p>
          <a:p>
            <a:pPr marL="82296" indent="0">
              <a:buNone/>
            </a:pPr>
            <a:r>
              <a:rPr lang="en-US" altLang="zh-CN" sz="2400" dirty="0" smtClean="0">
                <a:latin typeface="+mn-ea"/>
              </a:rPr>
              <a:t>	num2=1;</a:t>
            </a:r>
          </a:p>
          <a:p>
            <a:pPr marL="82296" indent="0">
              <a:buNone/>
            </a:pPr>
            <a:r>
              <a:rPr lang="en-US" altLang="zh-CN" sz="2400" dirty="0" smtClean="0">
                <a:latin typeface="+mn-ea"/>
              </a:rPr>
              <a:t>	for(</a:t>
            </a:r>
            <a:r>
              <a:rPr lang="en-US" altLang="zh-CN" sz="2400" dirty="0" err="1" smtClean="0">
                <a:latin typeface="+mn-ea"/>
              </a:rPr>
              <a:t>i</a:t>
            </a:r>
            <a:r>
              <a:rPr lang="en-US" altLang="zh-CN" sz="2400" dirty="0" smtClean="0">
                <a:latin typeface="+mn-ea"/>
              </a:rPr>
              <a:t>=0;i&lt;len2;i++)</a:t>
            </a:r>
          </a:p>
          <a:p>
            <a:pPr marL="82296" indent="0">
              <a:buNone/>
            </a:pPr>
            <a:r>
              <a:rPr lang="en-US" altLang="zh-CN" sz="2400" dirty="0" smtClean="0">
                <a:latin typeface="+mn-ea"/>
              </a:rPr>
              <a:t>	{</a:t>
            </a:r>
          </a:p>
          <a:p>
            <a:pPr marL="82296" indent="0">
              <a:buNone/>
            </a:pPr>
            <a:r>
              <a:rPr lang="en-US" altLang="zh-CN" sz="2400" dirty="0" smtClean="0">
                <a:latin typeface="+mn-ea"/>
              </a:rPr>
              <a:t>		num2=num2*(</a:t>
            </a:r>
            <a:r>
              <a:rPr lang="en-US" altLang="zh-CN" sz="2400" dirty="0" err="1" smtClean="0">
                <a:latin typeface="+mn-ea"/>
              </a:rPr>
              <a:t>tuan</a:t>
            </a:r>
            <a:r>
              <a:rPr lang="en-US" altLang="zh-CN" sz="2400" dirty="0" smtClean="0">
                <a:latin typeface="+mn-ea"/>
              </a:rPr>
              <a:t>[</a:t>
            </a:r>
            <a:r>
              <a:rPr lang="en-US" altLang="zh-CN" sz="2400" dirty="0" err="1" smtClean="0">
                <a:latin typeface="+mn-ea"/>
              </a:rPr>
              <a:t>i</a:t>
            </a:r>
            <a:r>
              <a:rPr lang="en-US" altLang="zh-CN" sz="2400" dirty="0" smtClean="0">
                <a:latin typeface="+mn-ea"/>
              </a:rPr>
              <a:t>]-'A'+1);</a:t>
            </a:r>
          </a:p>
          <a:p>
            <a:pPr marL="82296" indent="0">
              <a:buNone/>
            </a:pPr>
            <a:r>
              <a:rPr lang="en-US" altLang="zh-CN" sz="2400" dirty="0" smtClean="0">
                <a:latin typeface="+mn-ea"/>
              </a:rPr>
              <a:t>	}</a:t>
            </a:r>
          </a:p>
          <a:p>
            <a:pPr marL="82296" indent="0">
              <a:buNone/>
            </a:pPr>
            <a:r>
              <a:rPr lang="en-US" altLang="zh-CN" sz="2400" dirty="0" smtClean="0">
                <a:latin typeface="+mn-ea"/>
              </a:rPr>
              <a:t>	num2=num2%47;</a:t>
            </a:r>
          </a:p>
          <a:p>
            <a:pPr marL="82296" indent="0">
              <a:buNone/>
            </a:pPr>
            <a:r>
              <a:rPr lang="en-US" altLang="zh-CN" sz="2400" dirty="0" smtClean="0">
                <a:latin typeface="+mn-ea"/>
              </a:rPr>
              <a:t>	if(num1==num2)	</a:t>
            </a:r>
          </a:p>
          <a:p>
            <a:pPr marL="82296" indent="0">
              <a:buNone/>
            </a:pPr>
            <a:r>
              <a:rPr lang="en-US" altLang="zh-CN" sz="2400" dirty="0" smtClean="0">
                <a:latin typeface="+mn-ea"/>
              </a:rPr>
              <a:t>		</a:t>
            </a:r>
            <a:r>
              <a:rPr lang="en-US" altLang="zh-CN" sz="2400" dirty="0" err="1" smtClean="0">
                <a:latin typeface="+mn-ea"/>
              </a:rPr>
              <a:t>cout</a:t>
            </a:r>
            <a:r>
              <a:rPr lang="en-US" altLang="zh-CN" sz="2400" dirty="0" smtClean="0">
                <a:latin typeface="+mn-ea"/>
              </a:rPr>
              <a:t>&lt;&lt;"STAY"&lt;&lt;</a:t>
            </a:r>
            <a:r>
              <a:rPr lang="en-US" altLang="zh-CN" sz="2400" dirty="0" err="1" smtClean="0">
                <a:latin typeface="+mn-ea"/>
              </a:rPr>
              <a:t>endl</a:t>
            </a:r>
            <a:r>
              <a:rPr lang="en-US" altLang="zh-CN" sz="2400" dirty="0" smtClean="0">
                <a:latin typeface="+mn-ea"/>
              </a:rPr>
              <a:t>;</a:t>
            </a:r>
          </a:p>
          <a:p>
            <a:pPr marL="82296" indent="0">
              <a:buNone/>
            </a:pPr>
            <a:r>
              <a:rPr lang="en-US" altLang="zh-CN" sz="2400" dirty="0" smtClean="0">
                <a:latin typeface="+mn-ea"/>
              </a:rPr>
              <a:t>	else</a:t>
            </a:r>
          </a:p>
          <a:p>
            <a:pPr marL="82296" indent="0">
              <a:buNone/>
            </a:pPr>
            <a:r>
              <a:rPr lang="en-US" altLang="zh-CN" sz="2400" dirty="0" smtClean="0">
                <a:latin typeface="+mn-ea"/>
              </a:rPr>
              <a:t>		</a:t>
            </a:r>
            <a:r>
              <a:rPr lang="en-US" altLang="zh-CN" sz="2400" dirty="0" err="1" smtClean="0">
                <a:latin typeface="+mn-ea"/>
              </a:rPr>
              <a:t>cout</a:t>
            </a:r>
            <a:r>
              <a:rPr lang="en-US" altLang="zh-CN" sz="2400" dirty="0" smtClean="0">
                <a:latin typeface="+mn-ea"/>
              </a:rPr>
              <a:t>&lt;&lt;"GO"&lt;&lt;</a:t>
            </a:r>
            <a:r>
              <a:rPr lang="en-US" altLang="zh-CN" sz="2400" dirty="0" err="1" smtClean="0">
                <a:latin typeface="+mn-ea"/>
              </a:rPr>
              <a:t>endl</a:t>
            </a:r>
            <a:r>
              <a:rPr lang="en-US" altLang="zh-CN" sz="2400" dirty="0" smtClean="0">
                <a:latin typeface="+mn-ea"/>
              </a:rPr>
              <a:t>;</a:t>
            </a:r>
          </a:p>
          <a:p>
            <a:pPr marL="82296" indent="0">
              <a:buNone/>
            </a:pPr>
            <a:r>
              <a:rPr lang="en-US" altLang="zh-CN" sz="2400" dirty="0" smtClean="0">
                <a:latin typeface="+mn-ea"/>
              </a:rPr>
              <a:t>	return 0;</a:t>
            </a:r>
          </a:p>
          <a:p>
            <a:pPr marL="82296" indent="0">
              <a:buNone/>
            </a:pPr>
            <a:r>
              <a:rPr lang="en-US" altLang="zh-CN" sz="2400" dirty="0" smtClean="0">
                <a:latin typeface="+mn-ea"/>
              </a:rPr>
              <a:t>}</a:t>
            </a:r>
            <a:endParaRPr lang="zh-CN" altLang="en-US" sz="2400" dirty="0">
              <a:latin typeface="+mn-ea"/>
            </a:endParaRPr>
          </a:p>
        </p:txBody>
      </p:sp>
    </p:spTree>
    <p:extLst>
      <p:ext uri="{BB962C8B-B14F-4D97-AF65-F5344CB8AC3E}">
        <p14:creationId xmlns="" xmlns:p14="http://schemas.microsoft.com/office/powerpoint/2010/main" val="229658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ea typeface="+mn-ea"/>
              </a:rPr>
              <a:t>1162:</a:t>
            </a:r>
            <a:r>
              <a:rPr lang="zh-CN" altLang="en-US" b="1" dirty="0" smtClean="0"/>
              <a:t>奖项统计</a:t>
            </a:r>
            <a:endParaRPr lang="zh-CN" altLang="en-US" dirty="0">
              <a:latin typeface="+mn-ea"/>
              <a:ea typeface="+mn-ea"/>
            </a:endParaRPr>
          </a:p>
        </p:txBody>
      </p:sp>
      <p:sp>
        <p:nvSpPr>
          <p:cNvPr id="3" name="内容占位符 2"/>
          <p:cNvSpPr>
            <a:spLocks noGrp="1"/>
          </p:cNvSpPr>
          <p:nvPr>
            <p:ph idx="1"/>
          </p:nvPr>
        </p:nvSpPr>
        <p:spPr>
          <a:xfrm>
            <a:off x="1435608" y="1447800"/>
            <a:ext cx="7498080" cy="5293568"/>
          </a:xfrm>
        </p:spPr>
        <p:txBody>
          <a:bodyPr>
            <a:normAutofit/>
          </a:bodyPr>
          <a:lstStyle/>
          <a:p>
            <a:pPr>
              <a:buNone/>
            </a:pPr>
            <a:r>
              <a:rPr lang="en-US" altLang="zh-CN" dirty="0" smtClean="0">
                <a:hlinkClick r:id="rId2"/>
              </a:rPr>
              <a:t>http://www.accoders.com/problem.php?cid=1648&amp;pid=2</a:t>
            </a:r>
            <a:endParaRPr lang="en-US" altLang="zh-CN" dirty="0" smtClean="0"/>
          </a:p>
          <a:p>
            <a:pPr>
              <a:buNone/>
            </a:pPr>
            <a:endParaRPr lang="zh-CN" altLang="en-US" dirty="0"/>
          </a:p>
        </p:txBody>
      </p:sp>
    </p:spTree>
    <p:extLst>
      <p:ext uri="{BB962C8B-B14F-4D97-AF65-F5344CB8AC3E}">
        <p14:creationId xmlns="" xmlns:p14="http://schemas.microsoft.com/office/powerpoint/2010/main" val="3243896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7340</TotalTime>
  <Words>2521</Words>
  <Application>Microsoft Office PowerPoint</Application>
  <PresentationFormat>全屏显示(4:3)</PresentationFormat>
  <Paragraphs>501</Paragraphs>
  <Slides>35</Slides>
  <Notes>8</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夏至</vt:lpstr>
      <vt:lpstr>第16讲  字符数组2</vt:lpstr>
      <vt:lpstr>1160:贪婪的送礼者</vt:lpstr>
      <vt:lpstr>幻灯片 3</vt:lpstr>
      <vt:lpstr>幻灯片 4</vt:lpstr>
      <vt:lpstr>幻灯片 5</vt:lpstr>
      <vt:lpstr>1161:你的飞碟在这儿</vt:lpstr>
      <vt:lpstr>幻灯片 7</vt:lpstr>
      <vt:lpstr>幻灯片 8</vt:lpstr>
      <vt:lpstr>1162:奖项统计</vt:lpstr>
      <vt:lpstr>1163: rainbow与freda染旗</vt:lpstr>
      <vt:lpstr>幻灯片 11</vt:lpstr>
      <vt:lpstr>1164:字母概率</vt:lpstr>
      <vt:lpstr>幻灯片 13</vt:lpstr>
      <vt:lpstr>1165:字符串反转</vt:lpstr>
      <vt:lpstr>幻灯片 15</vt:lpstr>
      <vt:lpstr>1166:破译邮件</vt:lpstr>
      <vt:lpstr>幻灯片 17</vt:lpstr>
      <vt:lpstr>1167:外星密码</vt:lpstr>
      <vt:lpstr>幻灯片 19</vt:lpstr>
      <vt:lpstr>幻灯片 20</vt:lpstr>
      <vt:lpstr>1168:报数</vt:lpstr>
      <vt:lpstr>幻灯片 22</vt:lpstr>
      <vt:lpstr>1169:词组缩写</vt:lpstr>
      <vt:lpstr>幻灯片 24</vt:lpstr>
      <vt:lpstr>1170:相对分子质量</vt:lpstr>
      <vt:lpstr>幻灯片 26</vt:lpstr>
      <vt:lpstr>1171:扫雷游戏</vt:lpstr>
      <vt:lpstr>幻灯片 28</vt:lpstr>
      <vt:lpstr>1172:算数运算</vt:lpstr>
      <vt:lpstr>幻灯片 30</vt:lpstr>
      <vt:lpstr>1173:单词的平均长度</vt:lpstr>
      <vt:lpstr>幻灯片 32</vt:lpstr>
      <vt:lpstr>1174:整理药名</vt:lpstr>
      <vt:lpstr>幻灯片 34</vt:lpstr>
      <vt:lpstr>幻灯片 35</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cp:lastModifiedBy>
  <cp:revision>322</cp:revision>
  <dcterms:created xsi:type="dcterms:W3CDTF">2018-03-09T02:04:30Z</dcterms:created>
  <dcterms:modified xsi:type="dcterms:W3CDTF">2018-08-09T07:10:03Z</dcterms:modified>
</cp:coreProperties>
</file>