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302" r:id="rId4"/>
    <p:sldId id="286" r:id="rId5"/>
    <p:sldId id="304" r:id="rId6"/>
    <p:sldId id="305" r:id="rId7"/>
    <p:sldId id="306" r:id="rId8"/>
    <p:sldId id="307" r:id="rId9"/>
    <p:sldId id="316" r:id="rId10"/>
    <p:sldId id="308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09" r:id="rId21"/>
    <p:sldId id="310" r:id="rId22"/>
    <p:sldId id="311" r:id="rId23"/>
    <p:sldId id="312" r:id="rId24"/>
    <p:sldId id="314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285" r:id="rId33"/>
    <p:sldId id="271" r:id="rId34"/>
    <p:sldId id="339" r:id="rId35"/>
    <p:sldId id="340" r:id="rId36"/>
    <p:sldId id="341" r:id="rId37"/>
    <p:sldId id="342" r:id="rId38"/>
    <p:sldId id="287" r:id="rId39"/>
    <p:sldId id="288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292" r:id="rId56"/>
    <p:sldId id="363" r:id="rId57"/>
    <p:sldId id="364" r:id="rId58"/>
    <p:sldId id="365" r:id="rId59"/>
    <p:sldId id="366" r:id="rId60"/>
    <p:sldId id="358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讲 函数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zh-CN" altLang="en-US" dirty="0">
                <a:latin typeface="+mn-ea"/>
              </a:rPr>
              <a:t>参数是函数与函数之间实现通信的数据“接口”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 algn="just"/>
            <a:r>
              <a:rPr lang="zh-CN" altLang="en-US" dirty="0" smtClean="0">
                <a:latin typeface="+mn-ea"/>
              </a:rPr>
              <a:t>函数</a:t>
            </a:r>
            <a:r>
              <a:rPr lang="zh-CN" altLang="en-US" dirty="0">
                <a:latin typeface="+mn-ea"/>
              </a:rPr>
              <a:t>调用的过程就是调用者带着实际参数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如果有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执行函数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将实际参数“传递”给</a:t>
            </a:r>
            <a:r>
              <a:rPr lang="zh-CN" altLang="en-US" dirty="0" smtClean="0">
                <a:latin typeface="+mn-ea"/>
              </a:rPr>
              <a:t>形式参数，执行</a:t>
            </a:r>
            <a:r>
              <a:rPr lang="zh-CN" altLang="en-US" dirty="0">
                <a:latin typeface="+mn-ea"/>
              </a:rPr>
              <a:t>完函数体后再将计算得到的返回值传递给调用者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如果有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lvl="1" algn="just"/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未调用函数前，函数中的形式参数并不分配内存空间。只有在被调用执行时，才被分配临时存储空间。函数调用结束后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形式参数的内存空间将被操作系统立刻收回。</a:t>
            </a:r>
          </a:p>
          <a:p>
            <a:pPr algn="just"/>
            <a:r>
              <a:rPr lang="zh-CN" altLang="en-US" dirty="0">
                <a:latin typeface="+mn-ea"/>
              </a:rPr>
              <a:t>实际参数可以是任何符合形式参数类型的常量、变量、表达式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algn="just"/>
            <a:r>
              <a:rPr lang="zh-CN" altLang="en-US" dirty="0" smtClean="0">
                <a:latin typeface="+mn-ea"/>
              </a:rPr>
              <a:t>函数</a:t>
            </a:r>
            <a:r>
              <a:rPr lang="zh-CN" altLang="en-US" dirty="0">
                <a:latin typeface="+mn-ea"/>
              </a:rPr>
              <a:t>参数传递的过程就是实际参数和形式参数相结合的过程，必须遵守三</a:t>
            </a:r>
            <a:r>
              <a:rPr lang="zh-CN" altLang="en-US" dirty="0" smtClean="0">
                <a:latin typeface="+mn-ea"/>
              </a:rPr>
              <a:t>个一致</a:t>
            </a:r>
            <a:r>
              <a:rPr lang="zh-CN" altLang="en-US" dirty="0">
                <a:latin typeface="+mn-ea"/>
              </a:rPr>
              <a:t>。</a:t>
            </a:r>
          </a:p>
          <a:p>
            <a:pPr lvl="1" algn="just"/>
            <a:r>
              <a:rPr lang="zh-CN" altLang="en-US" dirty="0" smtClean="0">
                <a:latin typeface="+mn-ea"/>
              </a:rPr>
              <a:t>个数一致</a:t>
            </a:r>
            <a:endParaRPr lang="en-US" altLang="zh-CN" dirty="0" smtClean="0">
              <a:latin typeface="+mn-ea"/>
            </a:endParaRPr>
          </a:p>
          <a:p>
            <a:pPr lvl="1" algn="just"/>
            <a:r>
              <a:rPr lang="zh-CN" altLang="en-US" dirty="0" smtClean="0">
                <a:latin typeface="+mn-ea"/>
              </a:rPr>
              <a:t>顺序一致</a:t>
            </a:r>
            <a:endParaRPr lang="en-US" altLang="zh-CN" dirty="0" smtClean="0">
              <a:latin typeface="+mn-ea"/>
            </a:endParaRPr>
          </a:p>
          <a:p>
            <a:pPr lvl="1" algn="just"/>
            <a:r>
              <a:rPr lang="zh-CN" altLang="en-US" dirty="0" smtClean="0">
                <a:latin typeface="+mn-ea"/>
              </a:rPr>
              <a:t>类型一致</a:t>
            </a:r>
            <a:endParaRPr lang="en-US" altLang="zh-CN" dirty="0" smtClean="0">
              <a:latin typeface="+mn-ea"/>
            </a:endParaRPr>
          </a:p>
          <a:p>
            <a:pPr algn="just"/>
            <a:r>
              <a:rPr lang="zh-CN" altLang="en-US" dirty="0" smtClean="0">
                <a:latin typeface="+mn-ea"/>
              </a:rPr>
              <a:t>函数参数传递方式：</a:t>
            </a:r>
            <a:endParaRPr lang="en-US" altLang="zh-CN" dirty="0" smtClean="0">
              <a:latin typeface="+mn-ea"/>
            </a:endParaRPr>
          </a:p>
          <a:p>
            <a:pPr lvl="1" algn="just"/>
            <a:r>
              <a:rPr lang="zh-CN" altLang="en-US" dirty="0" smtClean="0">
                <a:latin typeface="+mn-ea"/>
              </a:rPr>
              <a:t>传值调用</a:t>
            </a:r>
            <a:endParaRPr lang="en-US" altLang="zh-CN" dirty="0" smtClean="0">
              <a:latin typeface="+mn-ea"/>
            </a:endParaRPr>
          </a:p>
          <a:p>
            <a:pPr lvl="1" algn="just"/>
            <a:r>
              <a:rPr lang="zh-CN" altLang="en-US" dirty="0" smtClean="0">
                <a:latin typeface="+mn-ea"/>
              </a:rPr>
              <a:t>传址调用</a:t>
            </a:r>
            <a:endParaRPr lang="en-US" altLang="zh-CN" dirty="0" smtClean="0">
              <a:latin typeface="+mn-ea"/>
            </a:endParaRPr>
          </a:p>
          <a:p>
            <a:pPr lvl="1" algn="just"/>
            <a:r>
              <a:rPr lang="zh-CN" altLang="en-US" dirty="0" smtClean="0">
                <a:latin typeface="+mn-ea"/>
              </a:rPr>
              <a:t>引用</a:t>
            </a:r>
            <a:r>
              <a:rPr lang="zh-CN" altLang="en-US" dirty="0">
                <a:latin typeface="+mn-ea"/>
              </a:rPr>
              <a:t>调用</a:t>
            </a:r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332656"/>
            <a:ext cx="4752975" cy="5184775"/>
          </a:xfrm>
          <a:ln/>
        </p:spPr>
        <p:txBody>
          <a:bodyPr/>
          <a:lstStyle/>
          <a:p>
            <a:pPr lvl="1"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/>
              <a:t>swap(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x,int</a:t>
            </a:r>
            <a:r>
              <a:rPr lang="en-US" altLang="zh-CN" sz="3200" dirty="0"/>
              <a:t> y)</a:t>
            </a:r>
          </a:p>
          <a:p>
            <a:pPr lvl="1">
              <a:buNone/>
            </a:pPr>
            <a:r>
              <a:rPr lang="en-US" altLang="zh-CN" sz="3200" dirty="0"/>
              <a:t>{</a:t>
            </a:r>
          </a:p>
          <a:p>
            <a:pPr lvl="1">
              <a:buNone/>
            </a:pPr>
            <a:r>
              <a:rPr lang="en-US" altLang="zh-CN" sz="3200" dirty="0"/>
              <a:t>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temp;</a:t>
            </a:r>
          </a:p>
          <a:p>
            <a:pPr lvl="1">
              <a:buNone/>
            </a:pPr>
            <a:r>
              <a:rPr lang="en-US" altLang="zh-CN" sz="3200" dirty="0"/>
              <a:t>   temp=x;</a:t>
            </a:r>
          </a:p>
          <a:p>
            <a:pPr lvl="1">
              <a:buNone/>
            </a:pPr>
            <a:r>
              <a:rPr lang="en-US" altLang="zh-CN" sz="3200" dirty="0"/>
              <a:t>   x=y;</a:t>
            </a:r>
          </a:p>
          <a:p>
            <a:pPr lvl="1">
              <a:buNone/>
            </a:pPr>
            <a:r>
              <a:rPr lang="en-US" altLang="zh-CN" sz="3200" dirty="0"/>
              <a:t>   y=temp;</a:t>
            </a:r>
          </a:p>
          <a:p>
            <a:pPr lvl="1"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887911" y="1988840"/>
            <a:ext cx="4932561" cy="3513137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/>
              <a:t>void main()</a:t>
            </a:r>
          </a:p>
          <a:p>
            <a:r>
              <a:rPr lang="en-US" altLang="zh-CN" sz="3200" b="1" dirty="0"/>
              <a:t>{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;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err="1"/>
              <a:t>scanf</a:t>
            </a:r>
            <a:r>
              <a:rPr lang="en-US" altLang="zh-CN" sz="3200" b="1" dirty="0"/>
              <a:t>("%</a:t>
            </a:r>
            <a:r>
              <a:rPr lang="en-US" altLang="zh-CN" sz="3200" b="1" dirty="0" err="1"/>
              <a:t>d%d",&amp;a,&amp;b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/>
              <a:t>   swap(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err="1"/>
              <a:t>printf</a:t>
            </a:r>
            <a:r>
              <a:rPr lang="en-US" altLang="zh-CN" sz="3200" b="1" dirty="0"/>
              <a:t>("%</a:t>
            </a:r>
            <a:r>
              <a:rPr lang="en-US" altLang="zh-CN" sz="3200" b="1" dirty="0" err="1"/>
              <a:t>d,%d</a:t>
            </a:r>
            <a:r>
              <a:rPr lang="en-US" altLang="zh-CN" sz="3200" b="1" dirty="0"/>
              <a:t>\</a:t>
            </a:r>
            <a:r>
              <a:rPr lang="en-US" altLang="zh-CN" sz="3200" b="1" dirty="0" err="1"/>
              <a:t>n",a,b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/>
              <a:t>}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5" grpId="1" build="p"/>
      <p:bldP spid="184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752600" y="2057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10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105400" y="20574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20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143000" y="2286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4958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52600" y="3962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181600" y="3810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143000" y="4191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x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572000" y="4038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y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22860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715000" y="2895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905000" y="4191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334000" y="403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20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2438400" y="1295400"/>
            <a:ext cx="386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scanf(“%d%d”,&amp;a,&amp;b);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484438" y="32131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swap(a,b);</a:t>
            </a:r>
            <a:r>
              <a:rPr lang="en-US" altLang="zh-CN" sz="2400" b="1">
                <a:solidFill>
                  <a:srgbClr val="FF0066"/>
                </a:solidFill>
              </a:rPr>
              <a:t>   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732588" y="0"/>
            <a:ext cx="2411412" cy="30130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2400" b="1"/>
              <a:t>void swap(int x,int y)</a:t>
            </a:r>
          </a:p>
          <a:p>
            <a:pPr lvl="1"/>
            <a:r>
              <a:rPr lang="en-US" altLang="zh-CN" sz="2400" b="1"/>
              <a:t>{</a:t>
            </a:r>
          </a:p>
          <a:p>
            <a:pPr lvl="1"/>
            <a:r>
              <a:rPr lang="en-US" altLang="zh-CN" sz="2400" b="1"/>
              <a:t>  int temp;</a:t>
            </a:r>
          </a:p>
          <a:p>
            <a:pPr lvl="1"/>
            <a:r>
              <a:rPr lang="en-US" altLang="zh-CN" sz="2400" b="1"/>
              <a:t>  temp=x;</a:t>
            </a:r>
          </a:p>
          <a:p>
            <a:pPr lvl="1"/>
            <a:r>
              <a:rPr lang="en-US" altLang="zh-CN" sz="2400" b="1"/>
              <a:t>  x=y;</a:t>
            </a:r>
          </a:p>
          <a:p>
            <a:pPr lvl="1"/>
            <a:r>
              <a:rPr lang="en-US" altLang="zh-CN" sz="2400" b="1"/>
              <a:t>  y=temp;</a:t>
            </a:r>
          </a:p>
          <a:p>
            <a:pPr lvl="1"/>
            <a:r>
              <a:rPr lang="en-US" altLang="zh-CN" sz="2400" b="1"/>
              <a:t>}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732588" y="-26988"/>
            <a:ext cx="2411412" cy="792163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/>
              <a:t>void swap(int</a:t>
            </a:r>
          </a:p>
          <a:p>
            <a:pPr algn="ctr"/>
            <a:r>
              <a:rPr lang="en-US" altLang="zh-CN" sz="2400" b="1"/>
              <a:t> x,int y)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043608" y="116632"/>
            <a:ext cx="52543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形参和实参是值传递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2" grpId="0"/>
      <p:bldP spid="14343" grpId="0"/>
      <p:bldP spid="14344" grpId="0" animBg="1"/>
      <p:bldP spid="14345" grpId="0" animBg="1"/>
      <p:bldP spid="14346" grpId="0"/>
      <p:bldP spid="14347" grpId="0"/>
      <p:bldP spid="14350" grpId="0" animBg="1"/>
      <p:bldP spid="14351" grpId="0" animBg="1"/>
      <p:bldP spid="14352" grpId="0"/>
      <p:bldP spid="14353" grpId="0"/>
      <p:bldP spid="14354" grpId="0"/>
      <p:bldP spid="14356" grpId="0"/>
      <p:bldP spid="14357" grpId="0" animBg="1"/>
      <p:bldP spid="143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043608" y="116632"/>
            <a:ext cx="52543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形参和实参是值传递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752600" y="2057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10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105400" y="20574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20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143000" y="2286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4958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752600" y="3962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181600" y="3810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1143000" y="4191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x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4572000" y="4038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y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1905000" y="4191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5334000" y="403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20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2438400" y="1295400"/>
            <a:ext cx="386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scanf(“%d%d”,&amp;a,&amp;b);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2819400" y="3200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swap(a,b);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6732588" y="0"/>
            <a:ext cx="2411412" cy="30130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2400" b="1"/>
              <a:t>void swap(int x,int y)</a:t>
            </a:r>
          </a:p>
          <a:p>
            <a:pPr lvl="1"/>
            <a:r>
              <a:rPr lang="en-US" altLang="zh-CN" sz="2400" b="1"/>
              <a:t>{</a:t>
            </a:r>
          </a:p>
          <a:p>
            <a:pPr lvl="1"/>
            <a:r>
              <a:rPr lang="en-US" altLang="zh-CN" sz="2400" b="1"/>
              <a:t>  int temp;</a:t>
            </a:r>
          </a:p>
          <a:p>
            <a:pPr lvl="1"/>
            <a:r>
              <a:rPr lang="en-US" altLang="zh-CN" sz="2400" b="1"/>
              <a:t>  temp=x;</a:t>
            </a:r>
          </a:p>
          <a:p>
            <a:pPr lvl="1"/>
            <a:r>
              <a:rPr lang="en-US" altLang="zh-CN" sz="2400" b="1"/>
              <a:t>  x=y;</a:t>
            </a:r>
          </a:p>
          <a:p>
            <a:pPr lvl="1"/>
            <a:r>
              <a:rPr lang="en-US" altLang="zh-CN" sz="2400" b="1"/>
              <a:t>  y=temp;</a:t>
            </a:r>
          </a:p>
          <a:p>
            <a:pPr lvl="1"/>
            <a:r>
              <a:rPr lang="en-US" altLang="zh-CN" sz="2400" b="1"/>
              <a:t>}</a:t>
            </a:r>
            <a:endParaRPr lang="en-US" altLang="zh-CN" sz="2400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6732588" y="-26988"/>
            <a:ext cx="2411412" cy="792163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/>
              <a:t>void swap(int</a:t>
            </a:r>
          </a:p>
          <a:p>
            <a:pPr algn="ctr"/>
            <a:r>
              <a:rPr lang="en-US" altLang="zh-CN" sz="2400" b="1"/>
              <a:t> x,int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2057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105400" y="20574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20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43000" y="2286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4958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752600" y="3962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181600" y="3810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143000" y="4191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x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572000" y="4038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y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905000" y="4191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10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334000" y="403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20</a:t>
            </a:r>
          </a:p>
        </p:txBody>
      </p:sp>
      <p:sp>
        <p:nvSpPr>
          <p:cNvPr id="15376" name="Arc 16"/>
          <p:cNvSpPr>
            <a:spLocks/>
          </p:cNvSpPr>
          <p:nvPr/>
        </p:nvSpPr>
        <p:spPr bwMode="auto">
          <a:xfrm rot="-11245618">
            <a:off x="2362200" y="4572000"/>
            <a:ext cx="3654425" cy="942975"/>
          </a:xfrm>
          <a:custGeom>
            <a:avLst/>
            <a:gdLst>
              <a:gd name="G0" fmla="+- 20374 0 0"/>
              <a:gd name="G1" fmla="+- 21600 0 0"/>
              <a:gd name="G2" fmla="+- 21600 0 0"/>
              <a:gd name="T0" fmla="*/ 0 w 41974"/>
              <a:gd name="T1" fmla="*/ 14427 h 22264"/>
              <a:gd name="T2" fmla="*/ 41964 w 41974"/>
              <a:gd name="T3" fmla="*/ 22264 h 22264"/>
              <a:gd name="T4" fmla="*/ 20374 w 41974"/>
              <a:gd name="T5" fmla="*/ 21600 h 2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74" h="22264" fill="none" extrusionOk="0">
                <a:moveTo>
                  <a:pt x="-1" y="14426"/>
                </a:moveTo>
                <a:cubicBezTo>
                  <a:pt x="3043" y="5782"/>
                  <a:pt x="11209" y="-1"/>
                  <a:pt x="20374" y="0"/>
                </a:cubicBezTo>
                <a:cubicBezTo>
                  <a:pt x="32303" y="0"/>
                  <a:pt x="41974" y="9670"/>
                  <a:pt x="41974" y="21600"/>
                </a:cubicBezTo>
                <a:cubicBezTo>
                  <a:pt x="41974" y="21821"/>
                  <a:pt x="41970" y="22042"/>
                  <a:pt x="41963" y="22263"/>
                </a:cubicBezTo>
              </a:path>
              <a:path w="41974" h="22264" stroke="0" extrusionOk="0">
                <a:moveTo>
                  <a:pt x="-1" y="14426"/>
                </a:moveTo>
                <a:cubicBezTo>
                  <a:pt x="3043" y="5782"/>
                  <a:pt x="11209" y="-1"/>
                  <a:pt x="20374" y="0"/>
                </a:cubicBezTo>
                <a:cubicBezTo>
                  <a:pt x="32303" y="0"/>
                  <a:pt x="41974" y="9670"/>
                  <a:pt x="41974" y="21600"/>
                </a:cubicBezTo>
                <a:cubicBezTo>
                  <a:pt x="41974" y="21821"/>
                  <a:pt x="41970" y="22042"/>
                  <a:pt x="41963" y="22263"/>
                </a:cubicBezTo>
                <a:lnTo>
                  <a:pt x="20374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438400" y="1295400"/>
            <a:ext cx="393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scanf(“%d%d”,&amp;a,&amp;b);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2819400" y="3200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swap(a,b);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6732588" y="0"/>
            <a:ext cx="2411412" cy="1200329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void</a:t>
            </a:r>
          </a:p>
          <a:p>
            <a:pPr lvl="1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swap(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x,int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y)</a:t>
            </a:r>
            <a:endParaRPr lang="en-US" altLang="zh-CN" sz="2400" dirty="0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732588" y="1268760"/>
            <a:ext cx="2411412" cy="23050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altLang="zh-CN" sz="2400" b="1" dirty="0"/>
              <a:t>{</a:t>
            </a:r>
          </a:p>
          <a:p>
            <a:pPr lvl="1"/>
            <a:r>
              <a:rPr lang="en-US" altLang="zh-CN" sz="2400" b="1" dirty="0"/>
              <a:t>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temp;</a:t>
            </a:r>
          </a:p>
          <a:p>
            <a:pPr lvl="1"/>
            <a:r>
              <a:rPr lang="en-US" altLang="zh-CN" sz="2400" b="1" dirty="0"/>
              <a:t>  temp=x;</a:t>
            </a:r>
          </a:p>
          <a:p>
            <a:pPr lvl="1"/>
            <a:r>
              <a:rPr lang="en-US" altLang="zh-CN" sz="2400" b="1" dirty="0"/>
              <a:t>  x=y;</a:t>
            </a:r>
          </a:p>
          <a:p>
            <a:pPr lvl="1"/>
            <a:r>
              <a:rPr lang="en-US" altLang="zh-CN" sz="2400" b="1" dirty="0"/>
              <a:t>  y=temp;</a:t>
            </a:r>
          </a:p>
          <a:p>
            <a:pPr lvl="1"/>
            <a:r>
              <a:rPr lang="en-US" altLang="zh-CN" sz="2400" b="1" dirty="0"/>
              <a:t>}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116632"/>
            <a:ext cx="52543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形参和实参是值传递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52600" y="2057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105400" y="20574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20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143000" y="2286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4958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752600" y="3962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181600" y="38100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143000" y="4191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x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572000" y="4038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y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905000" y="4191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FF00"/>
                </a:solidFill>
              </a:rPr>
              <a:t>20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334000" y="403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FF00"/>
                </a:solidFill>
              </a:rPr>
              <a:t>10</a:t>
            </a:r>
          </a:p>
        </p:txBody>
      </p:sp>
      <p:sp>
        <p:nvSpPr>
          <p:cNvPr id="16398" name="Arc 14"/>
          <p:cNvSpPr>
            <a:spLocks/>
          </p:cNvSpPr>
          <p:nvPr/>
        </p:nvSpPr>
        <p:spPr bwMode="auto">
          <a:xfrm rot="-11245618">
            <a:off x="2362200" y="4572000"/>
            <a:ext cx="3654425" cy="942975"/>
          </a:xfrm>
          <a:custGeom>
            <a:avLst/>
            <a:gdLst>
              <a:gd name="G0" fmla="+- 20374 0 0"/>
              <a:gd name="G1" fmla="+- 21600 0 0"/>
              <a:gd name="G2" fmla="+- 21600 0 0"/>
              <a:gd name="T0" fmla="*/ 0 w 41974"/>
              <a:gd name="T1" fmla="*/ 14427 h 22264"/>
              <a:gd name="T2" fmla="*/ 41964 w 41974"/>
              <a:gd name="T3" fmla="*/ 22264 h 22264"/>
              <a:gd name="T4" fmla="*/ 20374 w 41974"/>
              <a:gd name="T5" fmla="*/ 21600 h 2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974" h="22264" fill="none" extrusionOk="0">
                <a:moveTo>
                  <a:pt x="-1" y="14426"/>
                </a:moveTo>
                <a:cubicBezTo>
                  <a:pt x="3043" y="5782"/>
                  <a:pt x="11209" y="-1"/>
                  <a:pt x="20374" y="0"/>
                </a:cubicBezTo>
                <a:cubicBezTo>
                  <a:pt x="32303" y="0"/>
                  <a:pt x="41974" y="9670"/>
                  <a:pt x="41974" y="21600"/>
                </a:cubicBezTo>
                <a:cubicBezTo>
                  <a:pt x="41974" y="21821"/>
                  <a:pt x="41970" y="22042"/>
                  <a:pt x="41963" y="22263"/>
                </a:cubicBezTo>
              </a:path>
              <a:path w="41974" h="22264" stroke="0" extrusionOk="0">
                <a:moveTo>
                  <a:pt x="-1" y="14426"/>
                </a:moveTo>
                <a:cubicBezTo>
                  <a:pt x="3043" y="5782"/>
                  <a:pt x="11209" y="-1"/>
                  <a:pt x="20374" y="0"/>
                </a:cubicBezTo>
                <a:cubicBezTo>
                  <a:pt x="32303" y="0"/>
                  <a:pt x="41974" y="9670"/>
                  <a:pt x="41974" y="21600"/>
                </a:cubicBezTo>
                <a:cubicBezTo>
                  <a:pt x="41974" y="21821"/>
                  <a:pt x="41970" y="22042"/>
                  <a:pt x="41963" y="22263"/>
                </a:cubicBezTo>
                <a:lnTo>
                  <a:pt x="20374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819400" y="3200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swap(a,b);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438400" y="1295400"/>
            <a:ext cx="386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scanf(“%d%d”,&amp;a,&amp;b);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732588" y="0"/>
            <a:ext cx="2411412" cy="319563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2400" b="1" dirty="0"/>
              <a:t>void swap(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x,int</a:t>
            </a:r>
            <a:r>
              <a:rPr lang="en-US" altLang="zh-CN" sz="2400" b="1" dirty="0"/>
              <a:t> y)</a:t>
            </a:r>
          </a:p>
          <a:p>
            <a:pPr lvl="1"/>
            <a:r>
              <a:rPr lang="en-US" altLang="zh-CN" sz="2400" b="1" dirty="0"/>
              <a:t>{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temp;</a:t>
            </a:r>
          </a:p>
          <a:p>
            <a:pPr lvl="1"/>
            <a:r>
              <a:rPr lang="en-US" altLang="zh-CN" sz="2400" b="1" dirty="0"/>
              <a:t>temp=x;</a:t>
            </a:r>
          </a:p>
          <a:p>
            <a:pPr lvl="1"/>
            <a:r>
              <a:rPr lang="en-US" altLang="zh-CN" sz="2400" b="1" dirty="0"/>
              <a:t>x=y;</a:t>
            </a:r>
          </a:p>
          <a:p>
            <a:pPr lvl="1"/>
            <a:r>
              <a:rPr lang="en-US" altLang="zh-CN" sz="2400" b="1" dirty="0"/>
              <a:t>y=temp;</a:t>
            </a:r>
          </a:p>
          <a:p>
            <a:pPr lvl="1"/>
            <a:r>
              <a:rPr lang="en-US" altLang="zh-CN" sz="2400" b="1" dirty="0"/>
              <a:t>}</a:t>
            </a:r>
          </a:p>
          <a:p>
            <a:pPr>
              <a:spcBef>
                <a:spcPct val="50000"/>
              </a:spcBef>
            </a:pPr>
            <a:endParaRPr lang="en-US" altLang="zh-CN" sz="2400" dirty="0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6732588" y="836613"/>
            <a:ext cx="2411412" cy="23050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altLang="zh-CN" sz="2400" b="1" dirty="0"/>
              <a:t>{</a:t>
            </a:r>
          </a:p>
          <a:p>
            <a:pPr lvl="1"/>
            <a:r>
              <a:rPr lang="en-US" altLang="zh-CN" sz="2400" b="1" dirty="0"/>
              <a:t>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temp;</a:t>
            </a:r>
          </a:p>
          <a:p>
            <a:pPr lvl="1"/>
            <a:r>
              <a:rPr lang="en-US" altLang="zh-CN" sz="2400" b="1" dirty="0"/>
              <a:t>  temp=x;</a:t>
            </a:r>
          </a:p>
          <a:p>
            <a:pPr lvl="1"/>
            <a:r>
              <a:rPr lang="en-US" altLang="zh-CN" sz="2400" b="1" dirty="0"/>
              <a:t>  x=y;</a:t>
            </a:r>
          </a:p>
          <a:p>
            <a:pPr lvl="1"/>
            <a:r>
              <a:rPr lang="en-US" altLang="zh-CN" sz="2400" b="1" dirty="0"/>
              <a:t>  y=temp;</a:t>
            </a:r>
          </a:p>
          <a:p>
            <a:pPr lvl="1"/>
            <a:r>
              <a:rPr lang="en-US" altLang="zh-CN" sz="2400" b="1" dirty="0"/>
              <a:t>}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116632"/>
            <a:ext cx="52543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形参和实参是值传递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752600" y="2057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10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5105400" y="20574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20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143000" y="2286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4958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2819400" y="3200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swap(a,b);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438400" y="1295400"/>
            <a:ext cx="393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scanf(“%d%d”,&amp;a,&amp;b);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43608" y="116632"/>
            <a:ext cx="52543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形参和实参是值传递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752600" y="2057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10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105400" y="20574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/>
              <a:t>20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43000" y="2286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495800" y="2286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484438" y="4797425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printf(“%d,%d”,a,b);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438400" y="1295400"/>
            <a:ext cx="393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scanf(“%d%d”,&amp;a,&amp;b);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819400" y="3200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swap(a,b);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43608" y="116632"/>
            <a:ext cx="52543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形参和实参是值传递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332656"/>
            <a:ext cx="4752975" cy="5184775"/>
          </a:xfrm>
          <a:ln/>
        </p:spPr>
        <p:txBody>
          <a:bodyPr/>
          <a:lstStyle/>
          <a:p>
            <a:pPr lvl="1"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/>
              <a:t>swap(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*</a:t>
            </a:r>
            <a:r>
              <a:rPr lang="en-US" altLang="zh-CN" sz="3200" dirty="0" err="1" smtClean="0"/>
              <a:t>x,int</a:t>
            </a:r>
            <a:r>
              <a:rPr lang="en-US" altLang="zh-CN" sz="3200" dirty="0" smtClean="0"/>
              <a:t> *y</a:t>
            </a:r>
            <a:r>
              <a:rPr lang="en-US" altLang="zh-CN" sz="3200" dirty="0"/>
              <a:t>)</a:t>
            </a:r>
          </a:p>
          <a:p>
            <a:pPr lvl="1">
              <a:buNone/>
            </a:pPr>
            <a:r>
              <a:rPr lang="en-US" altLang="zh-CN" sz="3200" dirty="0"/>
              <a:t>{</a:t>
            </a:r>
          </a:p>
          <a:p>
            <a:pPr lvl="1">
              <a:buNone/>
            </a:pPr>
            <a:r>
              <a:rPr lang="en-US" altLang="zh-CN" sz="3200" dirty="0"/>
              <a:t>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temp;</a:t>
            </a:r>
          </a:p>
          <a:p>
            <a:pPr lvl="1">
              <a:buNone/>
            </a:pPr>
            <a:r>
              <a:rPr lang="en-US" altLang="zh-CN" sz="3200" dirty="0"/>
              <a:t>   temp</a:t>
            </a:r>
            <a:r>
              <a:rPr lang="en-US" altLang="zh-CN" sz="3200" dirty="0" smtClean="0"/>
              <a:t>=*x</a:t>
            </a:r>
            <a:r>
              <a:rPr lang="en-US" altLang="zh-CN" sz="3200" dirty="0"/>
              <a:t>;</a:t>
            </a:r>
          </a:p>
          <a:p>
            <a:pPr lvl="1">
              <a:buNone/>
            </a:pPr>
            <a:r>
              <a:rPr lang="en-US" altLang="zh-CN" sz="3200" dirty="0"/>
              <a:t>   </a:t>
            </a:r>
            <a:r>
              <a:rPr lang="en-US" altLang="zh-CN" sz="3200" dirty="0" smtClean="0"/>
              <a:t>*x=*y</a:t>
            </a:r>
            <a:r>
              <a:rPr lang="en-US" altLang="zh-CN" sz="3200" dirty="0"/>
              <a:t>;</a:t>
            </a:r>
          </a:p>
          <a:p>
            <a:pPr lvl="1">
              <a:buNone/>
            </a:pPr>
            <a:r>
              <a:rPr lang="en-US" altLang="zh-CN" sz="3200" dirty="0"/>
              <a:t>   </a:t>
            </a:r>
            <a:r>
              <a:rPr lang="en-US" altLang="zh-CN" sz="3200" dirty="0" smtClean="0"/>
              <a:t>*y=temp</a:t>
            </a:r>
            <a:r>
              <a:rPr lang="en-US" altLang="zh-CN" sz="3200" dirty="0"/>
              <a:t>;</a:t>
            </a:r>
          </a:p>
          <a:p>
            <a:pPr lvl="1"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887911" y="1988840"/>
            <a:ext cx="4932561" cy="3513137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/>
              <a:t>void main()</a:t>
            </a:r>
          </a:p>
          <a:p>
            <a:r>
              <a:rPr lang="en-US" altLang="zh-CN" sz="3200" b="1" dirty="0"/>
              <a:t>{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;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err="1"/>
              <a:t>scanf</a:t>
            </a:r>
            <a:r>
              <a:rPr lang="en-US" altLang="zh-CN" sz="3200" b="1" dirty="0"/>
              <a:t>("%</a:t>
            </a:r>
            <a:r>
              <a:rPr lang="en-US" altLang="zh-CN" sz="3200" b="1" dirty="0" err="1"/>
              <a:t>d%d",&amp;a,&amp;b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/>
              <a:t>   swap</a:t>
            </a:r>
            <a:r>
              <a:rPr lang="en-US" altLang="zh-CN" sz="3200" b="1" dirty="0" smtClean="0"/>
              <a:t>(&amp;</a:t>
            </a:r>
            <a:r>
              <a:rPr lang="en-US" altLang="zh-CN" sz="3200" b="1" dirty="0" err="1" smtClean="0"/>
              <a:t>a,&amp;b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err="1"/>
              <a:t>printf</a:t>
            </a:r>
            <a:r>
              <a:rPr lang="en-US" altLang="zh-CN" sz="3200" b="1" dirty="0"/>
              <a:t>("%</a:t>
            </a:r>
            <a:r>
              <a:rPr lang="en-US" altLang="zh-CN" sz="3200" b="1" dirty="0" err="1"/>
              <a:t>d,%d</a:t>
            </a:r>
            <a:r>
              <a:rPr lang="en-US" altLang="zh-CN" sz="3200" b="1" dirty="0"/>
              <a:t>\</a:t>
            </a:r>
            <a:r>
              <a:rPr lang="en-US" altLang="zh-CN" sz="3200" b="1" dirty="0" err="1"/>
              <a:t>n",a,b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/>
              <a:t>}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5" grpId="1" build="p"/>
      <p:bldP spid="184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332656"/>
            <a:ext cx="4752975" cy="5184775"/>
          </a:xfrm>
          <a:ln/>
        </p:spPr>
        <p:txBody>
          <a:bodyPr/>
          <a:lstStyle/>
          <a:p>
            <a:pPr lvl="1"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/>
              <a:t>swap(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&amp;</a:t>
            </a:r>
            <a:r>
              <a:rPr lang="en-US" altLang="zh-CN" sz="3200" dirty="0" err="1" smtClean="0"/>
              <a:t>x,int</a:t>
            </a:r>
            <a:r>
              <a:rPr lang="en-US" altLang="zh-CN" sz="3200" dirty="0" smtClean="0"/>
              <a:t> &amp;y</a:t>
            </a:r>
            <a:r>
              <a:rPr lang="en-US" altLang="zh-CN" sz="3200" dirty="0"/>
              <a:t>)</a:t>
            </a:r>
          </a:p>
          <a:p>
            <a:pPr lvl="1">
              <a:buNone/>
            </a:pPr>
            <a:r>
              <a:rPr lang="en-US" altLang="zh-CN" sz="3200" dirty="0"/>
              <a:t>{</a:t>
            </a:r>
          </a:p>
          <a:p>
            <a:pPr lvl="1">
              <a:buNone/>
            </a:pPr>
            <a:r>
              <a:rPr lang="en-US" altLang="zh-CN" sz="3200" dirty="0"/>
              <a:t>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temp;</a:t>
            </a:r>
          </a:p>
          <a:p>
            <a:pPr lvl="1">
              <a:buNone/>
            </a:pPr>
            <a:r>
              <a:rPr lang="en-US" altLang="zh-CN" sz="3200" dirty="0"/>
              <a:t>   </a:t>
            </a:r>
            <a:r>
              <a:rPr lang="en-US" altLang="zh-CN" sz="3200" dirty="0" smtClean="0"/>
              <a:t>temp=x</a:t>
            </a:r>
            <a:r>
              <a:rPr lang="en-US" altLang="zh-CN" sz="3200" dirty="0"/>
              <a:t>;</a:t>
            </a:r>
          </a:p>
          <a:p>
            <a:pPr lvl="1">
              <a:buNone/>
            </a:pPr>
            <a:r>
              <a:rPr lang="en-US" altLang="zh-CN" sz="3200" dirty="0"/>
              <a:t>   </a:t>
            </a:r>
            <a:r>
              <a:rPr lang="en-US" altLang="zh-CN" sz="3200" dirty="0" smtClean="0"/>
              <a:t>x=y</a:t>
            </a:r>
            <a:r>
              <a:rPr lang="en-US" altLang="zh-CN" sz="3200" dirty="0"/>
              <a:t>;</a:t>
            </a:r>
          </a:p>
          <a:p>
            <a:pPr lvl="1">
              <a:buNone/>
            </a:pPr>
            <a:r>
              <a:rPr lang="en-US" altLang="zh-CN" sz="3200" dirty="0"/>
              <a:t>   </a:t>
            </a:r>
            <a:r>
              <a:rPr lang="en-US" altLang="zh-CN" sz="3200" dirty="0" smtClean="0"/>
              <a:t>y=temp</a:t>
            </a:r>
            <a:r>
              <a:rPr lang="en-US" altLang="zh-CN" sz="3200" dirty="0"/>
              <a:t>;</a:t>
            </a:r>
          </a:p>
          <a:p>
            <a:pPr lvl="1"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887911" y="1988840"/>
            <a:ext cx="4932561" cy="3513137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/>
              <a:t>void main()</a:t>
            </a:r>
          </a:p>
          <a:p>
            <a:r>
              <a:rPr lang="en-US" altLang="zh-CN" sz="3200" b="1" dirty="0"/>
              <a:t>{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;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err="1"/>
              <a:t>scanf</a:t>
            </a:r>
            <a:r>
              <a:rPr lang="en-US" altLang="zh-CN" sz="3200" b="1" dirty="0"/>
              <a:t>("%</a:t>
            </a:r>
            <a:r>
              <a:rPr lang="en-US" altLang="zh-CN" sz="3200" b="1" dirty="0" err="1"/>
              <a:t>d%d",&amp;a,&amp;b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smtClean="0"/>
              <a:t>swap(</a:t>
            </a:r>
            <a:r>
              <a:rPr lang="en-US" altLang="zh-CN" sz="3200" b="1" dirty="0" err="1" smtClean="0"/>
              <a:t>a,b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/>
              <a:t>   </a:t>
            </a:r>
            <a:r>
              <a:rPr lang="en-US" altLang="zh-CN" sz="3200" b="1" dirty="0" err="1"/>
              <a:t>printf</a:t>
            </a:r>
            <a:r>
              <a:rPr lang="en-US" altLang="zh-CN" sz="3200" b="1" dirty="0"/>
              <a:t>("%</a:t>
            </a:r>
            <a:r>
              <a:rPr lang="en-US" altLang="zh-CN" sz="3200" b="1" dirty="0" err="1"/>
              <a:t>d,%d</a:t>
            </a:r>
            <a:r>
              <a:rPr lang="en-US" altLang="zh-CN" sz="3200" b="1" dirty="0"/>
              <a:t>\</a:t>
            </a:r>
            <a:r>
              <a:rPr lang="en-US" altLang="zh-CN" sz="3200" b="1" dirty="0" err="1"/>
              <a:t>n",a,b</a:t>
            </a:r>
            <a:r>
              <a:rPr lang="en-US" altLang="zh-CN" sz="3200" b="1" dirty="0"/>
              <a:t>);</a:t>
            </a:r>
          </a:p>
          <a:p>
            <a:r>
              <a:rPr lang="en-US" altLang="zh-CN" sz="3200" b="1" dirty="0"/>
              <a:t>}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5" grpId="1" build="p"/>
      <p:bldP spid="184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程序无论大小，都由一个或多个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组成，而且其中必须有且只能有一个函数</a:t>
            </a:r>
            <a:r>
              <a:rPr lang="en-US" altLang="zh-CN" dirty="0" smtClean="0">
                <a:solidFill>
                  <a:srgbClr val="FF0000"/>
                </a:solidFill>
              </a:rPr>
              <a:t>main()</a:t>
            </a:r>
            <a:r>
              <a:rPr lang="zh-CN" altLang="en-US" dirty="0" smtClean="0"/>
              <a:t>，称之为</a:t>
            </a:r>
            <a:r>
              <a:rPr lang="zh-CN" altLang="en-US" dirty="0" smtClean="0">
                <a:solidFill>
                  <a:srgbClr val="FF0000"/>
                </a:solidFill>
              </a:rPr>
              <a:t>主函数</a:t>
            </a:r>
            <a:r>
              <a:rPr lang="zh-CN" altLang="en-US" dirty="0" smtClean="0"/>
              <a:t>，由函数</a:t>
            </a:r>
            <a:r>
              <a:rPr lang="en-US" altLang="zh-CN" dirty="0"/>
              <a:t>main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调用其他函数来完成程序的特定功能，其他函数之间也可以相互调用。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C++</a:t>
            </a:r>
            <a:r>
              <a:rPr lang="zh-CN" altLang="en-US" dirty="0" smtClean="0"/>
              <a:t>中的函数由一段相对独立的代码组成，这段代码能实现某一项具体、独立、完整的功能。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函数在程序设计中的作用主要有两个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代码重用：保证同一个函数可以被一个或多个函数调用任意多次，从而减少重复代码的编写。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问题分解：可以保证一</a:t>
            </a:r>
            <a:r>
              <a:rPr lang="zh-CN" altLang="en-US" dirty="0"/>
              <a:t>个大的程序，按照模块化的编程思想，由大化小，分解成若干结构清晰、功能独立、调试方便的函数，甚至给若干人合作完成。从而提高开发效率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C++</a:t>
            </a:r>
            <a:r>
              <a:rPr lang="zh-CN" altLang="en-US" dirty="0" smtClean="0"/>
              <a:t>提供了很多常用的系统函数，比如</a:t>
            </a:r>
            <a:r>
              <a:rPr lang="en-US" altLang="zh-CN" dirty="0" smtClean="0"/>
              <a:t>abs(),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等，但必须要包含定义这些函数的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r>
              <a:rPr lang="zh-CN" altLang="en-US" dirty="0" smtClean="0"/>
              <a:t>，如</a:t>
            </a:r>
            <a:r>
              <a:rPr lang="en-US" altLang="zh-CN" dirty="0" err="1" smtClean="0">
                <a:solidFill>
                  <a:srgbClr val="FF0000"/>
                </a:solidFill>
              </a:rPr>
              <a:t>cmath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的系统函数再多，也不可能满足所有用户的需要，所以，人们就会根据实际需要，自己编写相应的函数，称之为</a:t>
            </a:r>
            <a:r>
              <a:rPr lang="zh-CN" altLang="en-US" dirty="0" smtClean="0">
                <a:solidFill>
                  <a:srgbClr val="FF0000"/>
                </a:solidFill>
              </a:rPr>
              <a:t>自定义函数</a:t>
            </a:r>
            <a:r>
              <a:rPr lang="zh-CN" altLang="en-US" dirty="0" smtClean="0"/>
              <a:t>，</a:t>
            </a:r>
            <a:r>
              <a:rPr lang="en-US" altLang="zh-CN" dirty="0"/>
              <a:t> C</a:t>
            </a:r>
            <a:r>
              <a:rPr lang="en-US" altLang="zh-CN" dirty="0" smtClean="0"/>
              <a:t>++</a:t>
            </a:r>
            <a:r>
              <a:rPr lang="zh-CN" altLang="en-US" dirty="0" smtClean="0"/>
              <a:t>规定，自定义函数必须</a:t>
            </a:r>
            <a:r>
              <a:rPr lang="zh-CN" altLang="en-US" dirty="0" smtClean="0">
                <a:solidFill>
                  <a:srgbClr val="FF0000"/>
                </a:solidFill>
              </a:rPr>
              <a:t>先定义，后使用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374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 smtClean="0"/>
              <a:t>变量按其在程序中的作用范围，分为全局变量和局部变量。</a:t>
            </a:r>
            <a:endParaRPr lang="en-US" altLang="zh-CN" dirty="0" smtClean="0"/>
          </a:p>
          <a:p>
            <a:pPr lvl="1" algn="just"/>
            <a:r>
              <a:rPr lang="zh-CN" altLang="en-US" dirty="0" smtClean="0">
                <a:solidFill>
                  <a:srgbClr val="FF0000"/>
                </a:solidFill>
              </a:rPr>
              <a:t>全局变量</a:t>
            </a:r>
            <a:r>
              <a:rPr lang="zh-CN" altLang="en-US" dirty="0" smtClean="0"/>
              <a:t>：定义在任何函数之外的变量。也就是不被任何</a:t>
            </a:r>
            <a:r>
              <a:rPr lang="en-US" altLang="zh-CN" dirty="0" smtClean="0"/>
              <a:t>{</a:t>
            </a:r>
            <a:r>
              <a:rPr lang="zh-CN" altLang="en-US" dirty="0" smtClean="0"/>
              <a:t>函数体</a:t>
            </a:r>
            <a:r>
              <a:rPr lang="en-US" altLang="zh-CN" dirty="0" smtClean="0"/>
              <a:t>}</a:t>
            </a:r>
            <a:r>
              <a:rPr lang="zh-CN" altLang="en-US" dirty="0" smtClean="0"/>
              <a:t>所包含，可以被源文件中其他函数所共用，用静态数据区存储，作用域是从定义变量的位置开始到源文件（整个程序）结束。</a:t>
            </a:r>
            <a:endParaRPr lang="en-US" altLang="zh-CN" dirty="0" smtClean="0"/>
          </a:p>
          <a:p>
            <a:pPr lvl="1" algn="just"/>
            <a:r>
              <a:rPr lang="zh-CN" altLang="en-US" dirty="0" smtClean="0">
                <a:solidFill>
                  <a:srgbClr val="FF0000"/>
                </a:solidFill>
              </a:rPr>
              <a:t>局部变量</a:t>
            </a:r>
            <a:r>
              <a:rPr lang="zh-CN" altLang="en-US" dirty="0" smtClean="0"/>
              <a:t>：在一个函数内部定义的变量，它只在本函数内部有效，其他函数不能使用这些变量，用动态数据区存储，函数的参数也是局部变量。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全局变量在静态存储区中分配，到程序执行完毕才释放，在程序执行过程中它们占用固定的存储单元，而且系统会自动初始化。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局部变量在每次函数调用开始时分配动态存储空间，函数调用结束时释放这些存储空间。这种分配和释放是动态的，一般来说，两次调用同一函数，分配给函数中局部变量的存储空间是不相同的，局部变量需要自己初始化，否则其值是不可期望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260648"/>
            <a:ext cx="5328592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400" dirty="0" smtClean="0"/>
              <a:t>打印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的阶乘值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fac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/>
              <a:t>{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f=1;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/>
              <a:t>    f=f*n;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/>
              <a:t>    return f;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main()</a:t>
            </a:r>
          </a:p>
          <a:p>
            <a:r>
              <a:rPr lang="en-US" altLang="zh-CN" sz="2400" dirty="0" smtClean="0"/>
              <a:t>{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=1;i&lt;=5;i++)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("%d!=%d\</a:t>
            </a:r>
            <a:r>
              <a:rPr lang="en-US" altLang="zh-CN" sz="2400" dirty="0" err="1" smtClean="0"/>
              <a:t>n",i,fac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));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220072" y="1124744"/>
            <a:ext cx="3744416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400" dirty="0" smtClean="0"/>
              <a:t>打印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的阶乘值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fac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/>
              <a:t>{  static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f=1;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/>
              <a:t>    f=f*n;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/>
              <a:t>     return f;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main()</a:t>
            </a:r>
          </a:p>
          <a:p>
            <a:r>
              <a:rPr lang="en-US" altLang="zh-CN" sz="2400" dirty="0" smtClean="0"/>
              <a:t>{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=1;i&lt;=5;i++)</a:t>
            </a:r>
          </a:p>
          <a:p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("%d!=%d\</a:t>
            </a:r>
            <a:r>
              <a:rPr lang="en-US" altLang="zh-CN" sz="2400" dirty="0" err="1" smtClean="0"/>
              <a:t>n",i,fac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));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函数的递归调用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zh-CN" altLang="en-US" dirty="0" smtClean="0"/>
              <a:t>一个函数可以调用另一个已经定义的函数，也可以调用它自己，这种调用称为</a:t>
            </a:r>
            <a:r>
              <a:rPr lang="zh-CN" altLang="en-US" dirty="0" smtClean="0">
                <a:solidFill>
                  <a:srgbClr val="FF0000"/>
                </a:solidFill>
              </a:rPr>
              <a:t>递归调用</a:t>
            </a:r>
            <a:r>
              <a:rPr lang="zh-CN" altLang="en-US" dirty="0" smtClean="0"/>
              <a:t>，这样的函数称为递归函数。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递归函数的执行总是一个函数体未执行完，就带着本次执行的结果又进入另一轮函数体的执行，如此反复，不断深入，直到某次函数的执行遇到终止递归的边界条件时，则不再深入，而执行本次的函数体余下的语句，然后又返回到上一次调用的函数体中，执行余下的语句，如此反复，直到回到起始位置上，才最终结束整个递归函数的执行，得到相应的执行结果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递归函数通常带有一些局部变量，只有当这个函数体执行完毕，这些局部变量才失去意义。每递归调用一次，就必须生成一组“新”的局部变量与原来的局部变量具有相同的名字，但其分配的存储空间不同，其值也完全无关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递归方法解决问题的条件：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可以把这个问题转化成一个新的问题，而新问题的解法和原问题的解法完全相同，知识问题规模变小了；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必须要有一个明确的递归结束条件（递归边界）。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1196752"/>
            <a:ext cx="7772400" cy="54038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 t;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(n&lt;0)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(“error”);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(n==0||n==1) t=1;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else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for 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=1;i&lt;=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n;i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t=t*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t;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39863" y="188640"/>
            <a:ext cx="64445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例</a:t>
            </a:r>
            <a:r>
              <a:rPr lang="en-US" altLang="zh-CN" sz="2400" b="1" dirty="0">
                <a:solidFill>
                  <a:srgbClr val="00B050"/>
                </a:solidFill>
              </a:rPr>
              <a:t>2</a:t>
            </a:r>
            <a:r>
              <a:rPr lang="zh-CN" altLang="en-US" sz="2400" b="1" dirty="0">
                <a:solidFill>
                  <a:srgbClr val="00B050"/>
                </a:solidFill>
              </a:rPr>
              <a:t>，求</a:t>
            </a:r>
            <a:r>
              <a:rPr lang="en-US" altLang="zh-CN" sz="2400" b="1" dirty="0">
                <a:solidFill>
                  <a:srgbClr val="00B050"/>
                </a:solidFill>
              </a:rPr>
              <a:t>n!</a:t>
            </a:r>
          </a:p>
          <a:p>
            <a:r>
              <a:rPr lang="zh-CN" altLang="en-US" sz="2400" b="1" dirty="0">
                <a:solidFill>
                  <a:srgbClr val="00B050"/>
                </a:solidFill>
              </a:rPr>
              <a:t>可以用递推和递归两种方法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求解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24128" y="1628800"/>
            <a:ext cx="2735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</a:rPr>
              <a:t>递推求解</a:t>
            </a:r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92088" y="213320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递归求解</a:t>
            </a:r>
            <a:endParaRPr kumimoji="0" lang="zh-CN" altLang="en-US" sz="4300" b="0" i="0" u="none" strike="noStrike" kern="1200" cap="none" spc="0" normalizeH="0" baseline="0" noProof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2088" y="1508720"/>
            <a:ext cx="77724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3200" dirty="0" smtClean="0"/>
              <a:t>    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 t;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if (n&lt;0)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(“error”);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else if (n==0||n==1) t=1;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else t=n*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return t;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个柱子</a:t>
            </a:r>
            <a:r>
              <a:rPr lang="en-US" altLang="zh-CN" dirty="0" err="1"/>
              <a:t>x,y,z</a:t>
            </a:r>
            <a:r>
              <a:rPr lang="en-US" altLang="zh-CN" dirty="0"/>
              <a:t>,</a:t>
            </a:r>
            <a:r>
              <a:rPr lang="zh-CN" altLang="en-US" dirty="0"/>
              <a:t>要将</a:t>
            </a:r>
            <a:r>
              <a:rPr lang="en-US" altLang="zh-CN" dirty="0"/>
              <a:t>n</a:t>
            </a:r>
            <a:r>
              <a:rPr lang="zh-CN" altLang="en-US" dirty="0"/>
              <a:t>个盘子从柱子</a:t>
            </a:r>
            <a:r>
              <a:rPr lang="en-US" altLang="zh-CN" dirty="0"/>
              <a:t>x</a:t>
            </a:r>
            <a:r>
              <a:rPr lang="zh-CN" altLang="en-US" dirty="0"/>
              <a:t>移到 柱子</a:t>
            </a:r>
            <a:r>
              <a:rPr lang="en-US" altLang="zh-CN" dirty="0"/>
              <a:t>z,</a:t>
            </a:r>
            <a:r>
              <a:rPr lang="zh-CN" altLang="en-US" dirty="0"/>
              <a:t>一次只能移动一个盘子</a:t>
            </a:r>
            <a:r>
              <a:rPr lang="en-US" altLang="zh-CN" dirty="0"/>
              <a:t>,</a:t>
            </a:r>
            <a:r>
              <a:rPr lang="zh-CN" altLang="en-US" dirty="0"/>
              <a:t>且不能出现大盘子压小盘子的现象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 Hanoi</a:t>
            </a:r>
            <a:r>
              <a:rPr lang="zh-CN" altLang="en-US" dirty="0"/>
              <a:t>塔问题</a:t>
            </a:r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1547813" y="4797425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3779838" y="47974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>
            <a:off x="6300788" y="47974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>
            <a:off x="2268538" y="35734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4500563" y="35734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7019925" y="35734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2339975" y="3068638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x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4572000" y="3068638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y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6877050" y="2997200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z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63713" y="4652963"/>
            <a:ext cx="1079500" cy="71437"/>
            <a:chOff x="1111" y="2931"/>
            <a:chExt cx="680" cy="45"/>
          </a:xfrm>
        </p:grpSpPr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1156" y="2976"/>
              <a:ext cx="5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 flipV="1">
              <a:off x="1701" y="2931"/>
              <a:ext cx="90" cy="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 flipH="1" flipV="1">
              <a:off x="1111" y="2931"/>
              <a:ext cx="45" cy="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51" name="Line 23"/>
          <p:cNvSpPr>
            <a:spLocks noChangeShapeType="1"/>
          </p:cNvSpPr>
          <p:nvPr/>
        </p:nvSpPr>
        <p:spPr bwMode="auto">
          <a:xfrm flipV="1">
            <a:off x="1979613" y="4578350"/>
            <a:ext cx="574675" cy="31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 flipV="1">
            <a:off x="2555875" y="4508500"/>
            <a:ext cx="142875" cy="7143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 flipH="1" flipV="1">
            <a:off x="1908175" y="4508500"/>
            <a:ext cx="71438" cy="730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2051050" y="4437063"/>
            <a:ext cx="431800" cy="31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 flipV="1">
            <a:off x="2484438" y="4365625"/>
            <a:ext cx="142875" cy="714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58" name="Line 30"/>
          <p:cNvSpPr>
            <a:spLocks noChangeShapeType="1"/>
          </p:cNvSpPr>
          <p:nvPr/>
        </p:nvSpPr>
        <p:spPr bwMode="auto">
          <a:xfrm flipH="1" flipV="1">
            <a:off x="1979613" y="4365625"/>
            <a:ext cx="71437" cy="714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443663" y="4581525"/>
            <a:ext cx="1079500" cy="71438"/>
            <a:chOff x="1111" y="2931"/>
            <a:chExt cx="680" cy="45"/>
          </a:xfrm>
        </p:grpSpPr>
        <p:sp>
          <p:nvSpPr>
            <p:cNvPr id="99360" name="Line 32"/>
            <p:cNvSpPr>
              <a:spLocks noChangeShapeType="1"/>
            </p:cNvSpPr>
            <p:nvPr/>
          </p:nvSpPr>
          <p:spPr bwMode="auto">
            <a:xfrm>
              <a:off x="1156" y="2976"/>
              <a:ext cx="5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1" name="Line 33"/>
            <p:cNvSpPr>
              <a:spLocks noChangeShapeType="1"/>
            </p:cNvSpPr>
            <p:nvPr/>
          </p:nvSpPr>
          <p:spPr bwMode="auto">
            <a:xfrm flipV="1">
              <a:off x="1701" y="2931"/>
              <a:ext cx="90" cy="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2" name="Line 34"/>
            <p:cNvSpPr>
              <a:spLocks noChangeShapeType="1"/>
            </p:cNvSpPr>
            <p:nvPr/>
          </p:nvSpPr>
          <p:spPr bwMode="auto">
            <a:xfrm flipH="1" flipV="1">
              <a:off x="1111" y="2931"/>
              <a:ext cx="45" cy="4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3" name="Line 35"/>
          <p:cNvSpPr>
            <a:spLocks noChangeShapeType="1"/>
          </p:cNvSpPr>
          <p:nvPr/>
        </p:nvSpPr>
        <p:spPr bwMode="auto">
          <a:xfrm flipV="1">
            <a:off x="6659563" y="4506913"/>
            <a:ext cx="574675" cy="31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 flipV="1">
            <a:off x="7235825" y="4437063"/>
            <a:ext cx="142875" cy="714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5" name="Line 37"/>
          <p:cNvSpPr>
            <a:spLocks noChangeShapeType="1"/>
          </p:cNvSpPr>
          <p:nvPr/>
        </p:nvSpPr>
        <p:spPr bwMode="auto">
          <a:xfrm flipH="1" flipV="1">
            <a:off x="6588125" y="4437063"/>
            <a:ext cx="71438" cy="730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6731000" y="4365625"/>
            <a:ext cx="431800" cy="31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7" name="Line 39"/>
          <p:cNvSpPr>
            <a:spLocks noChangeShapeType="1"/>
          </p:cNvSpPr>
          <p:nvPr/>
        </p:nvSpPr>
        <p:spPr bwMode="auto">
          <a:xfrm flipV="1">
            <a:off x="7164388" y="4294188"/>
            <a:ext cx="142875" cy="714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 flipH="1" flipV="1">
            <a:off x="6659563" y="4294188"/>
            <a:ext cx="71437" cy="714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04" y="765175"/>
            <a:ext cx="7484368" cy="5232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dirty="0"/>
              <a:t>void move(char </a:t>
            </a:r>
            <a:r>
              <a:rPr lang="en-US" altLang="zh-CN" dirty="0" err="1"/>
              <a:t>x,char</a:t>
            </a:r>
            <a:r>
              <a:rPr lang="en-US" altLang="zh-CN" dirty="0"/>
              <a:t> y)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printf</a:t>
            </a:r>
            <a:r>
              <a:rPr lang="en-US" altLang="zh-CN" dirty="0"/>
              <a:t>("%c--------&gt;%c\</a:t>
            </a:r>
            <a:r>
              <a:rPr lang="en-US" altLang="zh-CN" dirty="0" err="1"/>
              <a:t>n",x,y</a:t>
            </a:r>
            <a:r>
              <a:rPr lang="en-US" altLang="zh-CN" dirty="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hanio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n,char</a:t>
            </a:r>
            <a:r>
              <a:rPr lang="en-US" altLang="zh-CN" dirty="0"/>
              <a:t> </a:t>
            </a:r>
            <a:r>
              <a:rPr lang="en-US" altLang="zh-CN" dirty="0" err="1"/>
              <a:t>x,char</a:t>
            </a:r>
            <a:r>
              <a:rPr lang="en-US" altLang="zh-CN" dirty="0"/>
              <a:t> </a:t>
            </a:r>
            <a:r>
              <a:rPr lang="en-US" altLang="zh-CN" dirty="0" err="1"/>
              <a:t>y,char</a:t>
            </a:r>
            <a:r>
              <a:rPr lang="en-US" altLang="zh-CN" dirty="0"/>
              <a:t> z)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{if (n==1) move(</a:t>
            </a:r>
            <a:r>
              <a:rPr lang="en-US" altLang="zh-CN" dirty="0" err="1"/>
              <a:t>x,z</a:t>
            </a:r>
            <a:r>
              <a:rPr lang="en-US" altLang="zh-CN" dirty="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else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{</a:t>
            </a:r>
            <a:r>
              <a:rPr lang="en-US" altLang="zh-CN" dirty="0" err="1"/>
              <a:t>hanio</a:t>
            </a:r>
            <a:r>
              <a:rPr lang="en-US" altLang="zh-CN" dirty="0"/>
              <a:t>(n-1,x,z,y);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move(</a:t>
            </a:r>
            <a:r>
              <a:rPr lang="en-US" altLang="zh-CN" dirty="0" err="1"/>
              <a:t>x,z</a:t>
            </a:r>
            <a:r>
              <a:rPr lang="en-US" altLang="zh-CN" dirty="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hanio</a:t>
            </a:r>
            <a:r>
              <a:rPr lang="en-US" altLang="zh-CN" dirty="0"/>
              <a:t>(n-1,y,x,z);}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908720"/>
            <a:ext cx="7708392" cy="5339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/>
              <a:t>main()</a:t>
            </a:r>
          </a:p>
          <a:p>
            <a:pPr>
              <a:buNone/>
            </a:pPr>
            <a:r>
              <a:rPr lang="en-US" altLang="zh-CN" sz="3600" dirty="0" smtClean="0"/>
              <a:t>{</a:t>
            </a:r>
          </a:p>
          <a:p>
            <a:pPr>
              <a:buNone/>
            </a:pPr>
            <a:r>
              <a:rPr lang="en-US" altLang="zh-CN" sz="3600" dirty="0" smtClean="0"/>
              <a:t>  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m;</a:t>
            </a:r>
          </a:p>
          <a:p>
            <a:pPr>
              <a:buNone/>
            </a:pPr>
            <a:r>
              <a:rPr lang="en-US" altLang="zh-CN" sz="3600" dirty="0" smtClean="0"/>
              <a:t>  </a:t>
            </a:r>
            <a:r>
              <a:rPr lang="en-US" altLang="zh-CN" sz="3600" dirty="0" err="1" smtClean="0"/>
              <a:t>printf</a:t>
            </a:r>
            <a:r>
              <a:rPr lang="en-US" altLang="zh-CN" sz="3600" dirty="0"/>
              <a:t>("</a:t>
            </a:r>
            <a:r>
              <a:rPr lang="en-US" altLang="zh-CN" sz="3600" dirty="0" err="1"/>
              <a:t>pls</a:t>
            </a:r>
            <a:r>
              <a:rPr lang="en-US" altLang="zh-CN" sz="3600" dirty="0"/>
              <a:t> input the number </a:t>
            </a:r>
            <a:r>
              <a:rPr lang="en-US" altLang="zh-CN" sz="3600" dirty="0" smtClean="0"/>
              <a:t>of  disks</a:t>
            </a:r>
            <a:r>
              <a:rPr lang="en-US" altLang="zh-CN" sz="3600" dirty="0"/>
              <a:t>:\n");</a:t>
            </a:r>
          </a:p>
          <a:p>
            <a:pPr>
              <a:buNone/>
            </a:pPr>
            <a:r>
              <a:rPr lang="en-US" altLang="zh-CN" sz="3600" dirty="0" smtClean="0"/>
              <a:t>   </a:t>
            </a:r>
            <a:r>
              <a:rPr lang="en-US" altLang="zh-CN" sz="3600" dirty="0" err="1" smtClean="0"/>
              <a:t>scanf</a:t>
            </a:r>
            <a:r>
              <a:rPr lang="en-US" altLang="zh-CN" sz="3600" dirty="0"/>
              <a:t>("%</a:t>
            </a:r>
            <a:r>
              <a:rPr lang="en-US" altLang="zh-CN" sz="3600" dirty="0" err="1"/>
              <a:t>d",&amp;m</a:t>
            </a:r>
            <a:r>
              <a:rPr lang="en-US" altLang="zh-CN" sz="3600" dirty="0"/>
              <a:t>);</a:t>
            </a:r>
          </a:p>
          <a:p>
            <a:pPr>
              <a:buNone/>
            </a:pPr>
            <a:r>
              <a:rPr lang="en-US" altLang="zh-CN" sz="3600" dirty="0" smtClean="0"/>
              <a:t>   </a:t>
            </a:r>
            <a:r>
              <a:rPr lang="en-US" altLang="zh-CN" sz="3600" dirty="0" err="1" smtClean="0"/>
              <a:t>hanio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m</a:t>
            </a:r>
            <a:r>
              <a:rPr lang="en-US" altLang="zh-CN" sz="3600" dirty="0" err="1"/>
              <a:t>,'A','B','C</a:t>
            </a:r>
            <a:r>
              <a:rPr lang="en-US" altLang="zh-CN" sz="3600" dirty="0"/>
              <a:t>');</a:t>
            </a:r>
          </a:p>
          <a:p>
            <a:pPr>
              <a:buNone/>
            </a:pPr>
            <a:r>
              <a:rPr lang="en-US" altLang="zh-CN" sz="3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1094:</a:t>
            </a:r>
            <a:r>
              <a:rPr lang="zh-CN" altLang="en-US" b="1" dirty="0" smtClean="0"/>
              <a:t>马克家的新地板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最近马克家又要装修了，这回他家要铺上不规则图形的地板，并使用不同字符</a:t>
            </a:r>
            <a:r>
              <a:rPr lang="en-US" altLang="zh-CN" dirty="0" smtClean="0"/>
              <a:t>k</a:t>
            </a:r>
            <a:r>
              <a:rPr lang="zh-CN" altLang="en-US" dirty="0" smtClean="0"/>
              <a:t>铺地板。给你输入的值，请你告诉马克铺完的效果。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第一行，一个整数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，表示要铺的行数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接下来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行，每行两个整数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表示每行的输出数量，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表示每行要输出的字符</a:t>
            </a:r>
            <a:r>
              <a:rPr lang="en-US" altLang="zh-CN" dirty="0" smtClean="0"/>
              <a:t>(k</a:t>
            </a:r>
            <a:r>
              <a:rPr lang="zh-CN" altLang="en-US" dirty="0" smtClean="0"/>
              <a:t>为“</a:t>
            </a:r>
            <a:r>
              <a:rPr lang="en-US" altLang="zh-CN" dirty="0" smtClean="0"/>
              <a:t>@”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#”</a:t>
            </a:r>
            <a:r>
              <a:rPr lang="zh-CN" altLang="en-US" dirty="0" smtClean="0"/>
              <a:t>，“*”，“</a:t>
            </a:r>
            <a:r>
              <a:rPr lang="en-US" altLang="zh-CN" dirty="0" smtClean="0"/>
              <a:t>+”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&amp;”</a:t>
            </a:r>
            <a:r>
              <a:rPr lang="zh-CN" altLang="en-US" dirty="0" smtClean="0"/>
              <a:t>中的一种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铺完的效果</a:t>
            </a:r>
          </a:p>
          <a:p>
            <a:r>
              <a:rPr lang="zh-CN" altLang="en-US" b="1" dirty="0" smtClean="0"/>
              <a:t>样例输入</a:t>
            </a:r>
          </a:p>
          <a:p>
            <a:pPr>
              <a:buNone/>
            </a:pPr>
            <a:r>
              <a:rPr lang="en-US" altLang="zh-CN" dirty="0" smtClean="0"/>
              <a:t>3 4 * 5 ^ 6 # </a:t>
            </a:r>
          </a:p>
          <a:p>
            <a:r>
              <a:rPr lang="zh-CN" altLang="en-US" b="1" dirty="0" smtClean="0"/>
              <a:t>样例输出</a:t>
            </a:r>
          </a:p>
          <a:p>
            <a:pPr>
              <a:buNone/>
            </a:pPr>
            <a:r>
              <a:rPr lang="zh-CN" altLang="en-US" dirty="0" smtClean="0"/>
              <a:t>****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^^^^^ </a:t>
            </a:r>
          </a:p>
          <a:p>
            <a:pPr>
              <a:buNone/>
            </a:pPr>
            <a:r>
              <a:rPr lang="en-US" altLang="zh-CN" dirty="0" smtClean="0"/>
              <a:t>###### </a:t>
            </a:r>
            <a:endParaRPr lang="zh-CN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7969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void </a:t>
            </a:r>
            <a:r>
              <a:rPr lang="en-US" altLang="zh-CN" dirty="0" err="1" smtClean="0">
                <a:latin typeface="+mn-ea"/>
              </a:rPr>
              <a:t>prt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m,char</a:t>
            </a:r>
            <a:r>
              <a:rPr lang="en-US" altLang="zh-CN" dirty="0" smtClean="0">
                <a:latin typeface="+mn-ea"/>
              </a:rPr>
              <a:t> k)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m;i</a:t>
            </a:r>
            <a:r>
              <a:rPr lang="en-US" altLang="zh-CN" dirty="0" smtClean="0">
                <a:latin typeface="+mn-ea"/>
              </a:rPr>
              <a:t>++)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c",k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("\n");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n,m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char 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d",&amp;n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while(n--)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("%d %</a:t>
            </a:r>
            <a:r>
              <a:rPr lang="en-US" altLang="zh-CN" dirty="0" err="1" smtClean="0">
                <a:latin typeface="+mn-ea"/>
              </a:rPr>
              <a:t>c",&amp;m,&amp;k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prt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m,k</a:t>
            </a:r>
            <a:r>
              <a:rPr lang="en-US" altLang="zh-CN" dirty="0" smtClean="0">
                <a:latin typeface="+mn-ea"/>
              </a:rPr>
              <a:t>);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0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函数的定义和调用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C++</a:t>
            </a:r>
            <a:r>
              <a:rPr lang="zh-CN" altLang="en-US" dirty="0" smtClean="0"/>
              <a:t>函数必须先定义、后使用。定义函数就是要说明函数的</a:t>
            </a:r>
            <a:r>
              <a:rPr lang="zh-CN" altLang="en-US" dirty="0" smtClean="0">
                <a:solidFill>
                  <a:srgbClr val="FF0000"/>
                </a:solidFill>
              </a:rPr>
              <a:t>返回值类型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函数名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函数参数</a:t>
            </a:r>
            <a:r>
              <a:rPr lang="zh-CN" altLang="en-US" dirty="0" smtClean="0"/>
              <a:t>，以及完成特定功能的</a:t>
            </a:r>
            <a:r>
              <a:rPr lang="zh-CN" altLang="en-US" dirty="0" smtClean="0">
                <a:solidFill>
                  <a:srgbClr val="FF0000"/>
                </a:solidFill>
              </a:rPr>
              <a:t>语句组合</a:t>
            </a:r>
            <a:r>
              <a:rPr lang="zh-CN" altLang="en-US" dirty="0" smtClean="0"/>
              <a:t>（函数体）。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函数的定义</a:t>
            </a:r>
            <a:endParaRPr lang="en-US" altLang="zh-CN" dirty="0" smtClean="0"/>
          </a:p>
          <a:p>
            <a:pPr marL="356616" lvl="1" indent="0" algn="just">
              <a:buNone/>
            </a:pPr>
            <a:r>
              <a:rPr lang="zh-CN" altLang="en-US" dirty="0"/>
              <a:t>返回</a:t>
            </a:r>
            <a:r>
              <a:rPr lang="zh-CN" altLang="en-US" dirty="0" smtClean="0"/>
              <a:t>值类型 函数名（参数列表）</a:t>
            </a:r>
            <a:r>
              <a:rPr lang="en-US" altLang="zh-CN" dirty="0">
                <a:solidFill>
                  <a:srgbClr val="0070C0"/>
                </a:solidFill>
              </a:rPr>
              <a:t>//</a:t>
            </a:r>
            <a:r>
              <a:rPr lang="zh-CN" altLang="en-US" dirty="0">
                <a:solidFill>
                  <a:srgbClr val="0070C0"/>
                </a:solidFill>
              </a:rPr>
              <a:t>函数头部</a:t>
            </a:r>
            <a:endParaRPr lang="en-US" altLang="zh-CN" dirty="0">
              <a:solidFill>
                <a:srgbClr val="0070C0"/>
              </a:solidFill>
            </a:endParaRPr>
          </a:p>
          <a:p>
            <a:pPr marL="356616" lvl="1" indent="0" algn="just">
              <a:buNone/>
            </a:pPr>
            <a:r>
              <a:rPr lang="en-US" altLang="zh-CN" dirty="0" smtClean="0"/>
              <a:t>{</a:t>
            </a:r>
          </a:p>
          <a:p>
            <a:pPr marL="356616" lvl="1" indent="0" algn="just">
              <a:buNone/>
            </a:pPr>
            <a:r>
              <a:rPr lang="zh-CN" altLang="en-US" dirty="0" smtClean="0"/>
              <a:t>    函数体                                     </a:t>
            </a:r>
            <a:r>
              <a:rPr lang="en-US" altLang="zh-CN" dirty="0">
                <a:solidFill>
                  <a:srgbClr val="0070C0"/>
                </a:solidFill>
              </a:rPr>
              <a:t>//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>
                <a:solidFill>
                  <a:srgbClr val="0070C0"/>
                </a:solidFill>
              </a:rPr>
              <a:t>体</a:t>
            </a:r>
            <a:endParaRPr lang="en-US" altLang="zh-CN" dirty="0"/>
          </a:p>
          <a:p>
            <a:pPr marL="356616" lvl="1" indent="0" algn="just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29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1096: </a:t>
            </a:r>
            <a:r>
              <a:rPr lang="zh-CN" altLang="en-US" dirty="0">
                <a:latin typeface="+mn-ea"/>
                <a:ea typeface="+mn-ea"/>
              </a:rPr>
              <a:t>求多边形</a:t>
            </a:r>
            <a:r>
              <a:rPr lang="zh-CN" altLang="en-US" dirty="0" smtClean="0">
                <a:latin typeface="+mn-ea"/>
                <a:ea typeface="+mn-ea"/>
              </a:rPr>
              <a:t>面积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题目</a:t>
            </a:r>
            <a:r>
              <a:rPr lang="zh-CN" altLang="en-US" dirty="0"/>
              <a:t>描述</a:t>
            </a:r>
          </a:p>
          <a:p>
            <a:pPr marL="356616" lvl="1" indent="0">
              <a:buNone/>
            </a:pPr>
            <a:r>
              <a:rPr lang="zh-CN" altLang="en-US" dirty="0"/>
              <a:t>编写一个根据三边求三角形面积的函数，并利用该函数求解如下图的面积</a:t>
            </a:r>
            <a:r>
              <a:rPr lang="zh-CN" altLang="en-US" dirty="0" smtClean="0"/>
              <a:t>。 </a:t>
            </a:r>
            <a:endParaRPr lang="zh-CN" altLang="en-US" dirty="0"/>
          </a:p>
          <a:p>
            <a:r>
              <a:rPr lang="zh-CN" altLang="en-US" dirty="0"/>
              <a:t>输入</a:t>
            </a:r>
          </a:p>
          <a:p>
            <a:r>
              <a:rPr lang="zh-CN" altLang="en-US" dirty="0"/>
              <a:t>输出</a:t>
            </a:r>
          </a:p>
          <a:p>
            <a:pPr marL="356616" lvl="1" indent="0">
              <a:buNone/>
            </a:pPr>
            <a:r>
              <a:rPr lang="zh-CN" altLang="en-US" dirty="0"/>
              <a:t>输出：上图的面积（保留小数</a:t>
            </a:r>
            <a:r>
              <a:rPr lang="en-US" altLang="zh-CN" dirty="0"/>
              <a:t>2</a:t>
            </a:r>
            <a:r>
              <a:rPr lang="zh-CN" altLang="en-US" dirty="0"/>
              <a:t>位，请使用</a:t>
            </a:r>
            <a:r>
              <a:rPr lang="en-US" altLang="zh-CN" dirty="0"/>
              <a:t>double</a:t>
            </a:r>
            <a:r>
              <a:rPr lang="zh-CN" altLang="en-US" dirty="0"/>
              <a:t>定义）</a:t>
            </a:r>
          </a:p>
          <a:p>
            <a:r>
              <a:rPr lang="zh-CN" altLang="en-US" dirty="0"/>
              <a:t>提示</a:t>
            </a:r>
          </a:p>
          <a:p>
            <a:pPr marL="356616" lvl="1" indent="0">
              <a:buNone/>
            </a:pPr>
            <a:r>
              <a:rPr lang="en-US" altLang="zh-CN" dirty="0"/>
              <a:t>2.5,3.4, 4.8</a:t>
            </a:r>
          </a:p>
          <a:p>
            <a:pPr marL="356616" lvl="1" indent="0">
              <a:buNone/>
            </a:pPr>
            <a:r>
              <a:rPr lang="en-US" altLang="zh-CN" dirty="0"/>
              <a:t>4.7,4.8,6.9</a:t>
            </a:r>
          </a:p>
          <a:p>
            <a:pPr marL="356616" lvl="1" indent="0">
              <a:buNone/>
            </a:pPr>
            <a:r>
              <a:rPr lang="en-US" altLang="zh-CN" dirty="0"/>
              <a:t>4.5,6.9,5</a:t>
            </a:r>
          </a:p>
          <a:p>
            <a:pPr marL="356616" lvl="1" indent="0">
              <a:buNone/>
            </a:pPr>
            <a:r>
              <a:rPr lang="en-US" altLang="zh-CN" dirty="0"/>
              <a:t>5,3,3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2773363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47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//1096: 【</a:t>
            </a:r>
            <a:r>
              <a:rPr lang="zh-CN" altLang="en-US" dirty="0">
                <a:latin typeface="+mn-ea"/>
              </a:rPr>
              <a:t>函数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求多边形面积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cstdio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cmath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double </a:t>
            </a:r>
            <a:r>
              <a:rPr lang="en-US" altLang="zh-CN" dirty="0" err="1">
                <a:latin typeface="+mn-ea"/>
              </a:rPr>
              <a:t>sj</a:t>
            </a:r>
            <a:r>
              <a:rPr lang="en-US" altLang="zh-CN" dirty="0">
                <a:latin typeface="+mn-ea"/>
              </a:rPr>
              <a:t>(double </a:t>
            </a:r>
            <a:r>
              <a:rPr lang="en-US" altLang="zh-CN" dirty="0" err="1">
                <a:latin typeface="+mn-ea"/>
              </a:rPr>
              <a:t>a,double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b,double</a:t>
            </a:r>
            <a:r>
              <a:rPr lang="en-US" altLang="zh-CN" dirty="0">
                <a:latin typeface="+mn-ea"/>
              </a:rPr>
              <a:t> c)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double </a:t>
            </a:r>
            <a:r>
              <a:rPr lang="en-US" altLang="zh-CN" dirty="0" err="1">
                <a:latin typeface="+mn-ea"/>
              </a:rPr>
              <a:t>s,l</a:t>
            </a:r>
            <a:r>
              <a:rPr lang="en-US" altLang="zh-CN" dirty="0">
                <a:latin typeface="+mn-ea"/>
              </a:rPr>
              <a:t>=(</a:t>
            </a:r>
            <a:r>
              <a:rPr lang="en-US" altLang="zh-CN" dirty="0" err="1">
                <a:latin typeface="+mn-ea"/>
              </a:rPr>
              <a:t>a+b+c</a:t>
            </a:r>
            <a:r>
              <a:rPr lang="en-US" altLang="zh-CN" dirty="0">
                <a:latin typeface="+mn-ea"/>
              </a:rPr>
              <a:t>)/2.0;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s=</a:t>
            </a:r>
            <a:r>
              <a:rPr lang="en-US" altLang="zh-CN" dirty="0" err="1">
                <a:latin typeface="+mn-ea"/>
              </a:rPr>
              <a:t>sqrt</a:t>
            </a:r>
            <a:r>
              <a:rPr lang="en-US" altLang="zh-CN" dirty="0">
                <a:latin typeface="+mn-ea"/>
              </a:rPr>
              <a:t>(l*(l-a)*(l-b)*(l-c));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s;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double </a:t>
            </a:r>
            <a:r>
              <a:rPr lang="en-US" altLang="zh-CN" dirty="0" err="1">
                <a:latin typeface="+mn-ea"/>
              </a:rPr>
              <a:t>a,b,c,m</a:t>
            </a:r>
            <a:r>
              <a:rPr lang="en-US" altLang="zh-CN" dirty="0">
                <a:latin typeface="+mn-ea"/>
              </a:rPr>
              <a:t>=0</a:t>
            </a:r>
            <a:r>
              <a:rPr lang="en-US" altLang="zh-CN" dirty="0" smtClean="0">
                <a:latin typeface="+mn-ea"/>
              </a:rPr>
              <a:t>;            m=</a:t>
            </a:r>
            <a:r>
              <a:rPr lang="en-US" altLang="zh-CN" dirty="0" err="1" smtClean="0">
                <a:latin typeface="+mn-ea"/>
              </a:rPr>
              <a:t>sj</a:t>
            </a:r>
            <a:r>
              <a:rPr lang="en-US" altLang="zh-CN" dirty="0" smtClean="0">
                <a:latin typeface="+mn-ea"/>
              </a:rPr>
              <a:t>(2.5,3.4,4.8</a:t>
            </a:r>
            <a:r>
              <a:rPr lang="en-US" altLang="zh-CN" dirty="0">
                <a:latin typeface="+mn-ea"/>
              </a:rPr>
              <a:t>)+</a:t>
            </a:r>
            <a:r>
              <a:rPr lang="en-US" altLang="zh-CN" dirty="0" err="1">
                <a:latin typeface="+mn-ea"/>
              </a:rPr>
              <a:t>sj</a:t>
            </a:r>
            <a:r>
              <a:rPr lang="en-US" altLang="zh-CN" dirty="0">
                <a:latin typeface="+mn-ea"/>
              </a:rPr>
              <a:t>(4.7,4.8,6.9)+</a:t>
            </a:r>
            <a:r>
              <a:rPr lang="en-US" altLang="zh-CN" dirty="0" err="1">
                <a:latin typeface="+mn-ea"/>
              </a:rPr>
              <a:t>sj</a:t>
            </a:r>
            <a:r>
              <a:rPr lang="en-US" altLang="zh-CN" dirty="0">
                <a:latin typeface="+mn-ea"/>
              </a:rPr>
              <a:t>(6.9,4.5,5)+</a:t>
            </a:r>
            <a:r>
              <a:rPr lang="en-US" altLang="zh-CN" dirty="0" err="1">
                <a:latin typeface="+mn-ea"/>
              </a:rPr>
              <a:t>sj</a:t>
            </a:r>
            <a:r>
              <a:rPr lang="en-US" altLang="zh-CN" dirty="0">
                <a:latin typeface="+mn-ea"/>
              </a:rPr>
              <a:t>(5,3,3);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printf</a:t>
            </a:r>
            <a:r>
              <a:rPr lang="en-US" altLang="zh-CN" dirty="0">
                <a:latin typeface="+mn-ea"/>
              </a:rPr>
              <a:t>("%0.2lf",m);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 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9630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1092: </a:t>
            </a:r>
            <a:r>
              <a:rPr lang="zh-CN" altLang="zh-CN" b="1" dirty="0">
                <a:latin typeface="+mn-ea"/>
                <a:ea typeface="+mn-ea"/>
              </a:rPr>
              <a:t>第几位的</a:t>
            </a:r>
            <a:r>
              <a:rPr lang="zh-CN" altLang="zh-CN" b="1" dirty="0" smtClean="0">
                <a:latin typeface="+mn-ea"/>
                <a:ea typeface="+mn-ea"/>
              </a:rPr>
              <a:t>值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题目</a:t>
            </a:r>
            <a:r>
              <a:rPr lang="zh-CN" altLang="zh-CN" dirty="0"/>
              <a:t>描述</a:t>
            </a:r>
          </a:p>
          <a:p>
            <a:pPr marL="356616" lvl="1" indent="0">
              <a:buNone/>
            </a:pPr>
            <a:r>
              <a:rPr lang="zh-CN" altLang="zh-CN" dirty="0"/>
              <a:t>定义一个函数</a:t>
            </a:r>
            <a:r>
              <a:rPr lang="en-US" altLang="zh-CN" dirty="0"/>
              <a:t>digit(</a:t>
            </a:r>
            <a:r>
              <a:rPr lang="en-US" altLang="zh-CN" dirty="0" err="1"/>
              <a:t>n,k</a:t>
            </a:r>
            <a:r>
              <a:rPr lang="en-US" altLang="zh-CN" dirty="0"/>
              <a:t>)</a:t>
            </a:r>
            <a:r>
              <a:rPr lang="zh-CN" altLang="zh-CN" dirty="0"/>
              <a:t>，求出整数</a:t>
            </a:r>
            <a:r>
              <a:rPr lang="en-US" altLang="zh-CN" dirty="0"/>
              <a:t>n</a:t>
            </a:r>
            <a:r>
              <a:rPr lang="zh-CN" altLang="zh-CN" dirty="0"/>
              <a:t>从右边数第</a:t>
            </a:r>
            <a:r>
              <a:rPr lang="en-US" altLang="zh-CN" dirty="0"/>
              <a:t>k</a:t>
            </a:r>
            <a:r>
              <a:rPr lang="zh-CN" altLang="zh-CN" dirty="0"/>
              <a:t>位上的数字。</a:t>
            </a:r>
            <a:r>
              <a:rPr lang="en-US" altLang="zh-CN" dirty="0"/>
              <a:t>(1&lt;=n&lt;=2^31</a:t>
            </a:r>
            <a:r>
              <a:rPr lang="zh-CN" altLang="zh-CN" dirty="0"/>
              <a:t>，</a:t>
            </a:r>
            <a:r>
              <a:rPr lang="en-US" altLang="zh-CN" dirty="0"/>
              <a:t>1&lt;=k&lt;=8) </a:t>
            </a:r>
            <a:endParaRPr lang="zh-CN" altLang="zh-CN" dirty="0"/>
          </a:p>
          <a:p>
            <a:pPr marL="356616" lvl="1" indent="0">
              <a:buNone/>
            </a:pPr>
            <a:r>
              <a:rPr lang="zh-CN" altLang="zh-CN" dirty="0"/>
              <a:t>例如：</a:t>
            </a:r>
            <a:r>
              <a:rPr lang="en-US" altLang="zh-CN" dirty="0"/>
              <a:t>n=123456</a:t>
            </a:r>
            <a:r>
              <a:rPr lang="zh-CN" altLang="zh-CN" dirty="0"/>
              <a:t>，</a:t>
            </a:r>
            <a:r>
              <a:rPr lang="en-US" altLang="zh-CN" dirty="0"/>
              <a:t>k=4 ,</a:t>
            </a:r>
            <a:r>
              <a:rPr lang="zh-CN" altLang="zh-CN" dirty="0"/>
              <a:t>应该输出</a:t>
            </a:r>
            <a:r>
              <a:rPr lang="en-US" altLang="zh-CN" dirty="0"/>
              <a:t>3 </a:t>
            </a:r>
            <a:endParaRPr lang="zh-CN" altLang="zh-CN" dirty="0"/>
          </a:p>
          <a:p>
            <a:r>
              <a:rPr lang="zh-CN" altLang="zh-CN" dirty="0"/>
              <a:t>输入</a:t>
            </a:r>
          </a:p>
          <a:p>
            <a:pPr marL="356616" lvl="1" indent="0">
              <a:buNone/>
            </a:pPr>
            <a:r>
              <a:rPr lang="zh-CN" altLang="zh-CN" dirty="0"/>
              <a:t>共</a:t>
            </a:r>
            <a:r>
              <a:rPr lang="en-US" altLang="zh-CN" dirty="0"/>
              <a:t>5</a:t>
            </a:r>
            <a:r>
              <a:rPr lang="zh-CN" altLang="zh-CN" dirty="0"/>
              <a:t>行（每行两个整数</a:t>
            </a:r>
            <a:r>
              <a:rPr lang="en-US" altLang="zh-CN" dirty="0" err="1"/>
              <a:t>n,k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输出</a:t>
            </a:r>
          </a:p>
          <a:p>
            <a:pPr marL="356616" lvl="1" indent="0">
              <a:buNone/>
            </a:pPr>
            <a:r>
              <a:rPr lang="zh-CN" altLang="zh-CN" dirty="0"/>
              <a:t>右边数第</a:t>
            </a:r>
            <a:r>
              <a:rPr lang="en-US" altLang="zh-CN" dirty="0"/>
              <a:t>k</a:t>
            </a:r>
            <a:r>
              <a:rPr lang="zh-CN" altLang="zh-CN" dirty="0"/>
              <a:t>位上的</a:t>
            </a:r>
            <a:r>
              <a:rPr lang="zh-CN" altLang="zh-CN" dirty="0" smtClean="0"/>
              <a:t>数字（</a:t>
            </a:r>
            <a:r>
              <a:rPr lang="zh-CN" altLang="zh-CN" dirty="0"/>
              <a:t>每行一个</a:t>
            </a:r>
            <a:r>
              <a:rPr lang="zh-CN" altLang="zh-CN" dirty="0" smtClean="0"/>
              <a:t>整数）</a:t>
            </a:r>
          </a:p>
        </p:txBody>
      </p:sp>
    </p:spTree>
    <p:extLst>
      <p:ext uri="{BB962C8B-B14F-4D97-AF65-F5344CB8AC3E}">
        <p14:creationId xmlns="" xmlns:p14="http://schemas.microsoft.com/office/powerpoint/2010/main" val="27969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//1092: 【</a:t>
            </a:r>
            <a:r>
              <a:rPr lang="zh-CN" altLang="en-US" dirty="0">
                <a:latin typeface="+mn-ea"/>
              </a:rPr>
              <a:t>函数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第几位的值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digit(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n,int</a:t>
            </a:r>
            <a:r>
              <a:rPr lang="en-US" altLang="zh-CN" dirty="0">
                <a:latin typeface="+mn-ea"/>
              </a:rPr>
              <a:t> k)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</a:t>
            </a:r>
            <a:r>
              <a:rPr lang="en-US" altLang="zh-CN" dirty="0" err="1">
                <a:latin typeface="+mn-ea"/>
              </a:rPr>
              <a:t>k;i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n=n/10;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n%10;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n,k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i=1;i&lt;=5;i++)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&gt;&gt;n&gt;&gt;k;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&lt;&lt;digit(</a:t>
            </a:r>
            <a:r>
              <a:rPr lang="en-US" altLang="zh-CN" dirty="0" err="1">
                <a:latin typeface="+mn-ea"/>
              </a:rPr>
              <a:t>n,k</a:t>
            </a:r>
            <a:r>
              <a:rPr lang="en-US" altLang="zh-CN" dirty="0">
                <a:latin typeface="+mn-ea"/>
              </a:rPr>
              <a:t>)&lt;&lt;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65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1175:</a:t>
            </a:r>
            <a:r>
              <a:rPr lang="zh-CN" altLang="en-US" b="1" dirty="0" smtClean="0"/>
              <a:t>整数分离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 smtClean="0">
                <a:latin typeface="+mn-ea"/>
              </a:rPr>
              <a:t>在程序中定义一个函数</a:t>
            </a:r>
            <a:r>
              <a:rPr lang="en-US" altLang="zh-CN" dirty="0" smtClean="0">
                <a:latin typeface="+mn-ea"/>
              </a:rPr>
              <a:t>digit(</a:t>
            </a:r>
            <a:r>
              <a:rPr lang="en-US" altLang="zh-CN" dirty="0" err="1" smtClean="0">
                <a:latin typeface="+mn-ea"/>
              </a:rPr>
              <a:t>n,k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，它能分离出整数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从右边数第</a:t>
            </a:r>
            <a:r>
              <a:rPr lang="en-US" altLang="zh-CN" dirty="0" smtClean="0">
                <a:latin typeface="+mn-ea"/>
              </a:rPr>
              <a:t>k</a:t>
            </a:r>
            <a:r>
              <a:rPr lang="zh-CN" altLang="en-US" dirty="0" smtClean="0">
                <a:latin typeface="+mn-ea"/>
              </a:rPr>
              <a:t>个数字，如</a:t>
            </a:r>
            <a:r>
              <a:rPr lang="en-US" altLang="zh-CN" dirty="0" smtClean="0">
                <a:latin typeface="+mn-ea"/>
              </a:rPr>
              <a:t>digit(12345,3)=3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digit(2089,5)=0</a:t>
            </a:r>
            <a:r>
              <a:rPr lang="zh-CN" altLang="en-US" dirty="0" smtClean="0">
                <a:latin typeface="+mn-ea"/>
              </a:rPr>
              <a:t>。</a:t>
            </a:r>
          </a:p>
          <a:p>
            <a:pPr algn="just"/>
            <a:r>
              <a:rPr lang="zh-CN" altLang="en-US" dirty="0" smtClean="0">
                <a:latin typeface="+mn-ea"/>
              </a:rPr>
              <a:t>输入</a:t>
            </a:r>
          </a:p>
          <a:p>
            <a:pPr algn="just">
              <a:buNone/>
            </a:pPr>
            <a:r>
              <a:rPr lang="zh-CN" altLang="en-US" dirty="0" smtClean="0">
                <a:latin typeface="+mn-ea"/>
              </a:rPr>
              <a:t>输入两个正整数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k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n&lt;=100000000, k&lt;=50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algn="just"/>
            <a:r>
              <a:rPr lang="zh-CN" altLang="en-US" dirty="0" smtClean="0">
                <a:latin typeface="+mn-ea"/>
              </a:rPr>
              <a:t>输出：一个整数</a:t>
            </a:r>
          </a:p>
          <a:p>
            <a:pPr algn="just"/>
            <a:r>
              <a:rPr lang="zh-CN" altLang="en-US" dirty="0" smtClean="0">
                <a:latin typeface="+mn-ea"/>
              </a:rPr>
              <a:t>样例输入：</a:t>
            </a:r>
            <a:r>
              <a:rPr lang="en-US" altLang="zh-CN" dirty="0" smtClean="0">
                <a:latin typeface="+mn-ea"/>
              </a:rPr>
              <a:t>12345 3 </a:t>
            </a:r>
          </a:p>
          <a:p>
            <a:pPr algn="just"/>
            <a:r>
              <a:rPr lang="zh-CN" altLang="en-US" dirty="0" smtClean="0">
                <a:latin typeface="+mn-ea"/>
              </a:rPr>
              <a:t>样例输出：</a:t>
            </a:r>
            <a:r>
              <a:rPr lang="en-US" altLang="zh-CN" dirty="0" smtClean="0">
                <a:latin typeface="+mn-ea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45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3640448" cy="6741368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  fl(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n,int</a:t>
            </a:r>
            <a:r>
              <a:rPr lang="en-US" altLang="zh-CN" dirty="0" smtClean="0">
                <a:latin typeface="+mn-ea"/>
              </a:rPr>
              <a:t> k)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i,ans</a:t>
            </a:r>
            <a:r>
              <a:rPr lang="en-US" altLang="zh-CN" dirty="0" smtClean="0">
                <a:latin typeface="+mn-ea"/>
              </a:rPr>
              <a:t>=0,wei=0;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while (n!=0&amp;&amp;</a:t>
            </a:r>
            <a:r>
              <a:rPr lang="en-US" altLang="zh-CN" dirty="0" err="1" smtClean="0">
                <a:latin typeface="+mn-ea"/>
              </a:rPr>
              <a:t>wei</a:t>
            </a:r>
            <a:r>
              <a:rPr lang="en-US" altLang="zh-CN" dirty="0" smtClean="0">
                <a:latin typeface="+mn-ea"/>
              </a:rPr>
              <a:t>!=k)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</a:t>
            </a:r>
            <a:r>
              <a:rPr lang="en-US" altLang="zh-CN" dirty="0" err="1" smtClean="0">
                <a:latin typeface="+mn-ea"/>
              </a:rPr>
              <a:t>wei</a:t>
            </a:r>
            <a:r>
              <a:rPr lang="en-US" altLang="zh-CN" dirty="0" smtClean="0">
                <a:latin typeface="+mn-ea"/>
              </a:rPr>
              <a:t>++;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if (</a:t>
            </a:r>
            <a:r>
              <a:rPr lang="en-US" altLang="zh-CN" dirty="0" err="1" smtClean="0">
                <a:latin typeface="+mn-ea"/>
              </a:rPr>
              <a:t>wei</a:t>
            </a:r>
            <a:r>
              <a:rPr lang="en-US" altLang="zh-CN" dirty="0" smtClean="0">
                <a:latin typeface="+mn-ea"/>
              </a:rPr>
              <a:t>==k) </a:t>
            </a:r>
            <a:r>
              <a:rPr lang="en-US" altLang="zh-CN" dirty="0" err="1" smtClean="0">
                <a:latin typeface="+mn-ea"/>
              </a:rPr>
              <a:t>ans</a:t>
            </a:r>
            <a:r>
              <a:rPr lang="en-US" altLang="zh-CN" dirty="0" smtClean="0">
                <a:latin typeface="+mn-ea"/>
              </a:rPr>
              <a:t>=n%10;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else  n=n/10;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return </a:t>
            </a:r>
            <a:r>
              <a:rPr lang="en-US" altLang="zh-CN" dirty="0" err="1" smtClean="0">
                <a:latin typeface="+mn-ea"/>
              </a:rPr>
              <a:t>ans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  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n,k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&gt;&gt;n&gt;&gt;k;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&lt;&lt;fl(</a:t>
            </a:r>
            <a:r>
              <a:rPr lang="en-US" altLang="zh-CN" dirty="0" err="1" smtClean="0">
                <a:latin typeface="+mn-ea"/>
              </a:rPr>
              <a:t>n,k</a:t>
            </a:r>
            <a:r>
              <a:rPr lang="en-US" altLang="zh-CN" dirty="0" smtClean="0">
                <a:latin typeface="+mn-ea"/>
              </a:rPr>
              <a:t>)&lt;&lt;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220072" y="303623"/>
            <a:ext cx="36004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#include&lt;iostream&gt;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using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namespace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std;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void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digit(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{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  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b-=1;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if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(b==0)cout&lt;&lt;a%10;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else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digit(a/10,b);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main()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{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n,k;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  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cin&gt;&gt;n&gt;&gt;k;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  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digit(n,k);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1176:</a:t>
            </a:r>
            <a:r>
              <a:rPr lang="zh-CN" altLang="en-US" b="1" dirty="0" smtClean="0"/>
              <a:t>短信计费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马克用手机发短信，一条短信资费为</a:t>
            </a:r>
            <a:r>
              <a:rPr lang="en-US" altLang="zh-CN" dirty="0" smtClean="0"/>
              <a:t>0.1</a:t>
            </a:r>
            <a:r>
              <a:rPr lang="zh-CN" altLang="en-US" dirty="0" smtClean="0"/>
              <a:t>元，但限定一条短信的内容在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个字以内（包括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个字）。如果一次所发送的短信超过了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个字，则会按照每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个字一条短信的限制把它分割成多条短信发送。假设已经知道马克当月所发送的短信的字数，试统计一下马克当月短信的总资费。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第一行是整数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，表示当月发送短信的总次数，接着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行每行一个整数，表示每次短信的字数。</a:t>
            </a:r>
            <a:r>
              <a:rPr lang="en-US" altLang="zh-CN" dirty="0" smtClean="0"/>
              <a:t>n&lt;=100,</a:t>
            </a:r>
            <a:r>
              <a:rPr lang="zh-CN" altLang="en-US" dirty="0" smtClean="0"/>
              <a:t>短信的字数在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范围内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输出一行，当月短信总资费，单位为元，精确到小数点后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45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404664"/>
            <a:ext cx="457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count(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n)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  if(n%70==0)</a:t>
            </a:r>
          </a:p>
          <a:p>
            <a:r>
              <a:rPr lang="en-US" altLang="zh-CN" dirty="0" smtClean="0"/>
              <a:t>	  	return </a:t>
            </a:r>
            <a:r>
              <a:rPr lang="en-US" altLang="zh-CN" dirty="0" smtClean="0"/>
              <a:t>n/70;</a:t>
            </a:r>
            <a:endParaRPr lang="en-US" altLang="zh-CN" dirty="0" smtClean="0"/>
          </a:p>
          <a:p>
            <a:r>
              <a:rPr lang="en-US" altLang="zh-CN" dirty="0" smtClean="0"/>
              <a:t>  	  else</a:t>
            </a:r>
          </a:p>
          <a:p>
            <a:r>
              <a:rPr lang="en-US" altLang="zh-CN" dirty="0" smtClean="0"/>
              <a:t>  	  	return (n/70+1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sum=0;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while(n--) 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d",&amp;m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sum=</a:t>
            </a:r>
            <a:r>
              <a:rPr lang="en-US" altLang="zh-CN" dirty="0" err="1" smtClean="0"/>
              <a:t>sum+count</a:t>
            </a:r>
            <a:r>
              <a:rPr lang="en-US" altLang="zh-CN" dirty="0" smtClean="0"/>
              <a:t>(m);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("%0.1lf\</a:t>
            </a:r>
            <a:r>
              <a:rPr lang="en-US" altLang="zh-CN" dirty="0" err="1" smtClean="0"/>
              <a:t>n",</a:t>
            </a:r>
            <a:r>
              <a:rPr lang="en-US" altLang="zh-CN" dirty="0" err="1" smtClean="0"/>
              <a:t>sum</a:t>
            </a:r>
            <a:r>
              <a:rPr lang="en-US" altLang="zh-CN" smtClean="0"/>
              <a:t>*0.1);</a:t>
            </a:r>
            <a:endParaRPr lang="en-US" altLang="zh-CN" dirty="0" smtClean="0"/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1093: </a:t>
            </a:r>
            <a:r>
              <a:rPr lang="zh-CN" altLang="en-US" dirty="0">
                <a:latin typeface="+mn-ea"/>
                <a:ea typeface="+mn-ea"/>
              </a:rPr>
              <a:t>亲密</a:t>
            </a:r>
            <a:r>
              <a:rPr lang="zh-CN" altLang="en-US" dirty="0" smtClean="0">
                <a:latin typeface="+mn-ea"/>
                <a:ea typeface="+mn-ea"/>
              </a:rPr>
              <a:t>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 algn="just">
              <a:buNone/>
            </a:pPr>
            <a:r>
              <a:rPr lang="zh-CN" altLang="en-US" dirty="0">
                <a:latin typeface="+mn-ea"/>
              </a:rPr>
              <a:t>两个不同的自然数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，如果整数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的全部因子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包括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，不包括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本身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之和等于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；且整数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的全部因子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包括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，不包括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本身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之和等于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，则将整数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称为亲密数。求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以内的全部亲密数。 </a:t>
            </a:r>
          </a:p>
          <a:p>
            <a:pPr algn="just"/>
            <a:r>
              <a:rPr lang="zh-CN" altLang="en-US" dirty="0">
                <a:latin typeface="+mn-ea"/>
              </a:rPr>
              <a:t>输入</a:t>
            </a:r>
          </a:p>
          <a:p>
            <a:pPr marL="356616" lvl="1" indent="0" algn="just">
              <a:buNone/>
            </a:pPr>
            <a:r>
              <a:rPr lang="zh-CN" altLang="en-US" dirty="0">
                <a:latin typeface="+mn-ea"/>
              </a:rPr>
              <a:t>一个整数</a:t>
            </a:r>
            <a:r>
              <a:rPr lang="en-US" altLang="zh-CN" dirty="0">
                <a:latin typeface="+mn-ea"/>
              </a:rPr>
              <a:t>n(n&lt;=5000) </a:t>
            </a:r>
          </a:p>
          <a:p>
            <a:pPr algn="just"/>
            <a:r>
              <a:rPr lang="zh-CN" altLang="en-US" dirty="0">
                <a:latin typeface="+mn-ea"/>
              </a:rPr>
              <a:t>输出</a:t>
            </a: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以内的全部亲密数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输出格式</a:t>
            </a:r>
            <a:r>
              <a:rPr lang="en-US" altLang="zh-CN" dirty="0">
                <a:latin typeface="+mn-ea"/>
              </a:rPr>
              <a:t>:(A,B)</a:t>
            </a:r>
            <a:r>
              <a:rPr lang="zh-CN" altLang="en-US" dirty="0">
                <a:latin typeface="+mn-ea"/>
              </a:rPr>
              <a:t>，不加换行，不加分隔符号</a:t>
            </a:r>
            <a:r>
              <a:rPr lang="en-US" altLang="zh-CN" dirty="0">
                <a:latin typeface="+mn-ea"/>
              </a:rPr>
              <a:t>) </a:t>
            </a:r>
            <a:r>
              <a:rPr lang="zh-CN" altLang="en-US" dirty="0" smtClean="0">
                <a:latin typeface="+mn-ea"/>
              </a:rPr>
              <a:t>一对</a:t>
            </a:r>
            <a:r>
              <a:rPr lang="zh-CN" altLang="en-US" dirty="0">
                <a:latin typeface="+mn-ea"/>
              </a:rPr>
              <a:t>亲密数只输出一次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小的在前 </a:t>
            </a:r>
          </a:p>
          <a:p>
            <a:pPr algn="just"/>
            <a:r>
              <a:rPr lang="zh-CN" altLang="en-US" dirty="0">
                <a:latin typeface="+mn-ea"/>
              </a:rPr>
              <a:t>样例输入</a:t>
            </a: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1000</a:t>
            </a:r>
          </a:p>
          <a:p>
            <a:pPr algn="just"/>
            <a:r>
              <a:rPr lang="zh-CN" altLang="en-US" dirty="0">
                <a:latin typeface="+mn-ea"/>
              </a:rPr>
              <a:t>样例输出</a:t>
            </a: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(220,284</a:t>
            </a:r>
            <a:r>
              <a:rPr lang="en-US" altLang="zh-CN" dirty="0" smtClean="0">
                <a:latin typeface="+mn-ea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45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264696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//1093: 【</a:t>
            </a:r>
            <a:r>
              <a:rPr lang="zh-CN" altLang="en-US" dirty="0">
                <a:latin typeface="+mn-ea"/>
              </a:rPr>
              <a:t>函数</a:t>
            </a:r>
            <a:r>
              <a:rPr lang="en-US" altLang="zh-CN" dirty="0">
                <a:latin typeface="+mn-ea"/>
              </a:rPr>
              <a:t>】</a:t>
            </a:r>
            <a:r>
              <a:rPr lang="zh-CN" altLang="en-US" dirty="0">
                <a:latin typeface="+mn-ea"/>
              </a:rPr>
              <a:t>亲密数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qms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a)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s=0;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i=1;i&lt;=a/2;i++)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if(</a:t>
            </a:r>
            <a:r>
              <a:rPr lang="en-US" altLang="zh-CN" dirty="0" err="1">
                <a:latin typeface="+mn-ea"/>
              </a:rPr>
              <a:t>a%i</a:t>
            </a:r>
            <a:r>
              <a:rPr lang="en-US" altLang="zh-CN" dirty="0">
                <a:latin typeface="+mn-ea"/>
              </a:rPr>
              <a:t>==0)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s=</a:t>
            </a:r>
            <a:r>
              <a:rPr lang="en-US" altLang="zh-CN" dirty="0" err="1">
                <a:latin typeface="+mn-ea"/>
              </a:rPr>
              <a:t>s+i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s;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n,x,y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</a:t>
            </a:r>
            <a:r>
              <a:rPr lang="en-US" altLang="zh-CN" dirty="0" smtClean="0">
                <a:latin typeface="+mn-ea"/>
              </a:rPr>
              <a:t>; 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i=2;i&lt;=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x=</a:t>
            </a:r>
            <a:r>
              <a:rPr lang="en-US" altLang="zh-CN" dirty="0" err="1">
                <a:latin typeface="+mn-ea"/>
              </a:rPr>
              <a:t>qms</a:t>
            </a:r>
            <a:r>
              <a:rPr lang="en-US" altLang="zh-CN" dirty="0">
                <a:latin typeface="+mn-ea"/>
              </a:rPr>
              <a:t>(i);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y=</a:t>
            </a:r>
            <a:r>
              <a:rPr lang="en-US" altLang="zh-CN" dirty="0" err="1">
                <a:latin typeface="+mn-ea"/>
              </a:rPr>
              <a:t>qms</a:t>
            </a:r>
            <a:r>
              <a:rPr lang="en-US" altLang="zh-CN" dirty="0">
                <a:latin typeface="+mn-ea"/>
              </a:rPr>
              <a:t>(x);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if(i==y&amp;&amp;i&lt;x)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&lt;&lt;"("&lt;&lt;i&lt;&lt;","&lt;&lt;x&lt;&lt;")";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 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r>
              <a:rPr lang="zh-CN" altLang="en-US" dirty="0"/>
              <a:t>是标识这个函数的合法标识符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zh-CN" altLang="en-US" dirty="0">
                <a:solidFill>
                  <a:srgbClr val="FF0000"/>
                </a:solidFill>
              </a:rPr>
              <a:t>值类型</a:t>
            </a:r>
            <a:r>
              <a:rPr lang="zh-CN" altLang="en-US" dirty="0"/>
              <a:t>是指一个函数结束后返回给调用者的一</a:t>
            </a:r>
            <a:r>
              <a:rPr lang="zh-CN" altLang="en-US" dirty="0" smtClean="0"/>
              <a:t>个返回值的</a:t>
            </a:r>
            <a:r>
              <a:rPr lang="zh-CN" altLang="en-US" dirty="0"/>
              <a:t>数据类型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有些</a:t>
            </a:r>
            <a:r>
              <a:rPr lang="zh-CN" altLang="en-US" dirty="0"/>
              <a:t>函数的功能是执行一系列</a:t>
            </a:r>
            <a:r>
              <a:rPr lang="zh-CN" altLang="en-US" dirty="0" smtClean="0"/>
              <a:t>操作，而</a:t>
            </a:r>
            <a:r>
              <a:rPr lang="zh-CN" altLang="en-US" dirty="0"/>
              <a:t>不返回任何</a:t>
            </a:r>
            <a:r>
              <a:rPr lang="zh-CN" altLang="en-US" dirty="0" smtClean="0"/>
              <a:t>值，这种</a:t>
            </a:r>
            <a:r>
              <a:rPr lang="zh-CN" altLang="en-US" dirty="0"/>
              <a:t>情况</a:t>
            </a:r>
            <a:r>
              <a:rPr lang="zh-CN" altLang="en-US" dirty="0" smtClean="0"/>
              <a:t>下，返回</a:t>
            </a:r>
            <a:r>
              <a:rPr lang="zh-CN" altLang="en-US" dirty="0"/>
              <a:t>值类型是关键字</a:t>
            </a:r>
            <a:r>
              <a:rPr lang="en-US" altLang="zh-CN" dirty="0"/>
              <a:t>void</a:t>
            </a:r>
            <a:r>
              <a:rPr lang="zh-CN" altLang="en-US" dirty="0"/>
              <a:t>参数列表是当函数被调用</a:t>
            </a:r>
            <a:r>
              <a:rPr lang="zh-CN" altLang="en-US" dirty="0" smtClean="0"/>
              <a:t>时，调用</a:t>
            </a:r>
            <a:r>
              <a:rPr lang="zh-CN" altLang="en-US" dirty="0"/>
              <a:t>者向函数传递的各种</a:t>
            </a:r>
            <a:r>
              <a:rPr lang="zh-CN" altLang="en-US" dirty="0" smtClean="0"/>
              <a:t>“参数”，此处</a:t>
            </a:r>
            <a:r>
              <a:rPr lang="zh-CN" altLang="en-US" dirty="0"/>
              <a:t>的参数称为形式参数</a:t>
            </a:r>
            <a:r>
              <a:rPr lang="en-US" altLang="zh-CN" dirty="0"/>
              <a:t>,</a:t>
            </a:r>
            <a:r>
              <a:rPr lang="zh-CN" altLang="en-US" dirty="0"/>
              <a:t>参数列表包括参数的数据类型和参数名</a:t>
            </a:r>
            <a:r>
              <a:rPr lang="en-US" altLang="zh-CN" dirty="0"/>
              <a:t>,</a:t>
            </a:r>
            <a:r>
              <a:rPr lang="zh-CN" altLang="en-US" dirty="0"/>
              <a:t>参数是可选的</a:t>
            </a:r>
            <a:r>
              <a:rPr lang="en-US" altLang="zh-CN" dirty="0"/>
              <a:t>,</a:t>
            </a:r>
            <a:r>
              <a:rPr lang="zh-CN" altLang="en-US" dirty="0"/>
              <a:t>没有参数就是“无参”函数</a:t>
            </a:r>
            <a:r>
              <a:rPr lang="en-US" altLang="zh-CN" dirty="0"/>
              <a:t>,</a:t>
            </a:r>
            <a:r>
              <a:rPr lang="zh-CN" altLang="en-US" dirty="0"/>
              <a:t>但是括号不能省略。</a:t>
            </a:r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体</a:t>
            </a:r>
            <a:r>
              <a:rPr lang="zh-CN" altLang="en-US" dirty="0" smtClean="0"/>
              <a:t>：大括号</a:t>
            </a:r>
            <a:r>
              <a:rPr lang="zh-CN" altLang="en-US" dirty="0"/>
              <a:t>之间的部分称为“函数体”</a:t>
            </a:r>
            <a:r>
              <a:rPr lang="en-US" altLang="zh-CN" dirty="0"/>
              <a:t>,</a:t>
            </a:r>
            <a:r>
              <a:rPr lang="zh-CN" altLang="en-US" dirty="0"/>
              <a:t>主要包括变量说明语句、表达式语句等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有</a:t>
            </a:r>
            <a:r>
              <a:rPr lang="zh-CN" altLang="en-US" dirty="0"/>
              <a:t>返回值则函数体内至少有一条</a:t>
            </a:r>
            <a:r>
              <a:rPr lang="zh-CN" altLang="en-US" dirty="0" smtClean="0"/>
              <a:t>语句</a:t>
            </a: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 smtClean="0"/>
              <a:t>。</a:t>
            </a:r>
            <a:r>
              <a:rPr lang="zh-CN" altLang="en-US" dirty="0"/>
              <a:t>在执行函数体的过程中</a:t>
            </a:r>
            <a:r>
              <a:rPr lang="en-US" altLang="zh-CN" dirty="0"/>
              <a:t>,</a:t>
            </a:r>
            <a:r>
              <a:rPr lang="zh-CN" altLang="en-US" dirty="0"/>
              <a:t>一旦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</a:t>
            </a:r>
            <a:r>
              <a:rPr lang="en-US" altLang="zh-CN" dirty="0"/>
              <a:t>,</a:t>
            </a:r>
            <a:r>
              <a:rPr lang="zh-CN" altLang="en-US" dirty="0"/>
              <a:t>执行完就立刻退出函数</a:t>
            </a:r>
            <a:r>
              <a:rPr lang="en-US" altLang="zh-CN" dirty="0"/>
              <a:t>,</a:t>
            </a:r>
            <a:r>
              <a:rPr lang="zh-CN" altLang="en-US" dirty="0"/>
              <a:t>不再执行后续的语句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无</a:t>
            </a:r>
            <a:r>
              <a:rPr lang="zh-CN" altLang="en-US" dirty="0"/>
              <a:t>参函数不</a:t>
            </a:r>
            <a:r>
              <a:rPr lang="zh-CN" altLang="en-US" dirty="0" smtClean="0"/>
              <a:t>需要</a:t>
            </a:r>
            <a:r>
              <a:rPr lang="en-US" altLang="zh-CN" dirty="0"/>
              <a:t>return</a:t>
            </a:r>
            <a:r>
              <a:rPr lang="zh-CN" altLang="en-US" dirty="0" smtClean="0"/>
              <a:t>语句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28107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1179:</a:t>
            </a:r>
            <a:r>
              <a:rPr lang="zh-CN" altLang="en-US" b="1" dirty="0" smtClean="0"/>
              <a:t>回文素数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如果一个数从左边读和右边读都是同一个数，就称为回文数，例如</a:t>
            </a:r>
            <a:r>
              <a:rPr lang="en-US" altLang="zh-CN" dirty="0" smtClean="0"/>
              <a:t>686</a:t>
            </a:r>
            <a:r>
              <a:rPr lang="zh-CN" altLang="en-US" dirty="0" smtClean="0"/>
              <a:t>就是一个回文数。编程求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n(10&lt;n&lt;=100000)</a:t>
            </a:r>
            <a:r>
              <a:rPr lang="zh-CN" altLang="en-US" dirty="0" smtClean="0"/>
              <a:t>内所有的既是回文数同时又是素数的自然数。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一个整数</a:t>
            </a:r>
            <a:r>
              <a:rPr lang="en-US" altLang="zh-CN" dirty="0" smtClean="0"/>
              <a:t>n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多行，每行一个整数，这个整数既是回文数又是素数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457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332656"/>
            <a:ext cx="37444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#include&lt;</a:t>
            </a:r>
            <a:r>
              <a:rPr lang="en-US" altLang="zh-CN" sz="2400" dirty="0" err="1" smtClean="0"/>
              <a:t>iostream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#include&lt;</a:t>
            </a:r>
            <a:r>
              <a:rPr lang="en-US" altLang="zh-CN" sz="2400" dirty="0" err="1" smtClean="0"/>
              <a:t>cstdio</a:t>
            </a:r>
            <a:r>
              <a:rPr lang="en-US" altLang="zh-CN" sz="2400" dirty="0" smtClean="0"/>
              <a:t>&gt;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prime(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flag=1,i;</a:t>
            </a:r>
          </a:p>
          <a:p>
            <a:r>
              <a:rPr lang="en-US" altLang="zh-CN" sz="2400" dirty="0" smtClean="0"/>
              <a:t>	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=2;i*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&lt;=</a:t>
            </a:r>
            <a:r>
              <a:rPr lang="en-US" altLang="zh-CN" sz="2400" dirty="0" err="1" smtClean="0"/>
              <a:t>n;i</a:t>
            </a:r>
            <a:r>
              <a:rPr lang="en-US" altLang="zh-CN" sz="2400" dirty="0" smtClean="0"/>
              <a:t>++)</a:t>
            </a:r>
          </a:p>
          <a:p>
            <a:r>
              <a:rPr lang="en-US" altLang="zh-CN" sz="2400" dirty="0" smtClean="0"/>
              <a:t>	{</a:t>
            </a:r>
          </a:p>
          <a:p>
            <a:r>
              <a:rPr lang="en-US" altLang="zh-CN" sz="2400" dirty="0" smtClean="0"/>
              <a:t>		if(</a:t>
            </a:r>
            <a:r>
              <a:rPr lang="en-US" altLang="zh-CN" sz="2400" dirty="0" err="1" smtClean="0"/>
              <a:t>n%i</a:t>
            </a:r>
            <a:r>
              <a:rPr lang="en-US" altLang="zh-CN" sz="2400" dirty="0" smtClean="0"/>
              <a:t>==0)</a:t>
            </a:r>
          </a:p>
          <a:p>
            <a:r>
              <a:rPr lang="en-US" altLang="zh-CN" sz="2400" dirty="0" smtClean="0"/>
              <a:t>		{</a:t>
            </a:r>
          </a:p>
          <a:p>
            <a:r>
              <a:rPr lang="en-US" altLang="zh-CN" sz="2400" dirty="0" smtClean="0"/>
              <a:t>			flag=0;</a:t>
            </a:r>
          </a:p>
          <a:p>
            <a:r>
              <a:rPr lang="en-US" altLang="zh-CN" sz="2400" dirty="0" smtClean="0"/>
              <a:t>			break;</a:t>
            </a:r>
          </a:p>
          <a:p>
            <a:r>
              <a:rPr lang="en-US" altLang="zh-CN" sz="2400" dirty="0" smtClean="0"/>
              <a:t>		}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	return flag;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60032" y="404664"/>
            <a:ext cx="4283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if(prime(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)==1 &amp;&amp; </a:t>
            </a:r>
            <a:r>
              <a:rPr lang="en-US" altLang="zh-CN" dirty="0" err="1" smtClean="0"/>
              <a:t>huiwen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)==1)	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</a:t>
            </a:r>
            <a:r>
              <a:rPr lang="en-US" altLang="zh-CN" dirty="0" err="1" smtClean="0"/>
              <a:t>n",i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1600" y="332656"/>
            <a:ext cx="34563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huiwen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flag=1;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s=0,t;</a:t>
            </a:r>
          </a:p>
          <a:p>
            <a:r>
              <a:rPr lang="en-US" altLang="zh-CN" dirty="0" smtClean="0"/>
              <a:t>	t=n;</a:t>
            </a:r>
          </a:p>
          <a:p>
            <a:r>
              <a:rPr lang="en-US" altLang="zh-CN" dirty="0" smtClean="0"/>
              <a:t>	if(n&lt;10)</a:t>
            </a:r>
          </a:p>
          <a:p>
            <a:r>
              <a:rPr lang="en-US" altLang="zh-CN" dirty="0" smtClean="0"/>
              <a:t>		s=n;</a:t>
            </a:r>
          </a:p>
          <a:p>
            <a:r>
              <a:rPr lang="en-US" altLang="zh-CN" dirty="0" smtClean="0"/>
              <a:t>	else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while(t&gt;9)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  s=s*10+t%10;</a:t>
            </a:r>
          </a:p>
          <a:p>
            <a:r>
              <a:rPr lang="en-US" altLang="zh-CN" dirty="0" smtClean="0"/>
              <a:t>		  t=t/10;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	s=s*10+t;	</a:t>
            </a:r>
          </a:p>
          <a:p>
            <a:r>
              <a:rPr lang="en-US" altLang="zh-CN" dirty="0" smtClean="0"/>
              <a:t>	}	</a:t>
            </a:r>
          </a:p>
          <a:p>
            <a:r>
              <a:rPr lang="en-US" altLang="zh-CN" dirty="0" smtClean="0"/>
              <a:t>	if(n==s)</a:t>
            </a:r>
          </a:p>
          <a:p>
            <a:r>
              <a:rPr lang="en-US" altLang="zh-CN" dirty="0" smtClean="0"/>
              <a:t>	     return 1;</a:t>
            </a:r>
          </a:p>
          <a:p>
            <a:r>
              <a:rPr lang="en-US" altLang="zh-CN" dirty="0" smtClean="0"/>
              <a:t>	else</a:t>
            </a:r>
          </a:p>
          <a:p>
            <a:r>
              <a:rPr lang="en-US" altLang="zh-CN" smtClean="0"/>
              <a:t>	     return </a:t>
            </a:r>
            <a:r>
              <a:rPr lang="en-US" altLang="zh-CN" dirty="0" smtClean="0"/>
              <a:t>0;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1180:</a:t>
            </a:r>
            <a:r>
              <a:rPr lang="zh-CN" altLang="en-US" b="1" dirty="0" smtClean="0"/>
              <a:t>绝对素数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如果一个自然数是素数，且它的数字位置经过对换后仍为素数，则称为绝对素数。例如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。试求出所有的大于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的绝对素数。（</a:t>
            </a:r>
            <a:r>
              <a:rPr lang="en-US" altLang="zh-CN" dirty="0" smtClean="0"/>
              <a:t>n&lt;=100000</a:t>
            </a:r>
            <a:r>
              <a:rPr lang="zh-CN" altLang="en-US" dirty="0" smtClean="0"/>
              <a:t>）</a:t>
            </a:r>
          </a:p>
          <a:p>
            <a:r>
              <a:rPr lang="zh-CN" altLang="en-US" b="1" dirty="0" smtClean="0"/>
              <a:t>输入</a:t>
            </a:r>
          </a:p>
          <a:p>
            <a:r>
              <a:rPr lang="zh-CN" altLang="en-US" dirty="0" smtClean="0"/>
              <a:t>一行一个整数</a:t>
            </a:r>
            <a:r>
              <a:rPr lang="en-US" altLang="zh-CN" dirty="0" smtClean="0"/>
              <a:t>n</a:t>
            </a:r>
          </a:p>
          <a:p>
            <a:r>
              <a:rPr lang="zh-CN" altLang="en-US" b="1" dirty="0" smtClean="0"/>
              <a:t>输出</a:t>
            </a:r>
          </a:p>
          <a:p>
            <a:r>
              <a:rPr lang="zh-CN" altLang="en-US" dirty="0" smtClean="0"/>
              <a:t>一行多个整数，数与数之间空格隔开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4575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4936592" cy="6264696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prime(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n)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flag=1,i;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=2;i*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</a:t>
            </a:r>
            <a:r>
              <a:rPr lang="en-US" altLang="zh-CN" dirty="0" err="1" smtClean="0">
                <a:latin typeface="+mn-ea"/>
              </a:rPr>
              <a:t>n%i</a:t>
            </a:r>
            <a:r>
              <a:rPr lang="en-US" altLang="zh-CN" dirty="0" smtClean="0">
                <a:latin typeface="+mn-ea"/>
              </a:rPr>
              <a:t>==0)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flag=0;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break;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flag;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332656"/>
            <a:ext cx="41764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endParaRPr lang="en-US" altLang="zh-CN" sz="24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400" dirty="0" err="1" smtClean="0"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n,i</a:t>
            </a:r>
            <a:r>
              <a:rPr lang="en-US" altLang="zh-CN" sz="2400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scanf</a:t>
            </a:r>
            <a:r>
              <a:rPr lang="en-US" altLang="zh-CN" sz="2400" dirty="0" smtClean="0">
                <a:latin typeface="+mn-ea"/>
              </a:rPr>
              <a:t>("%</a:t>
            </a:r>
            <a:r>
              <a:rPr lang="en-US" altLang="zh-CN" sz="2400" dirty="0" err="1" smtClean="0">
                <a:latin typeface="+mn-ea"/>
              </a:rPr>
              <a:t>d",&amp;n</a:t>
            </a:r>
            <a:r>
              <a:rPr lang="en-US" altLang="zh-CN" sz="2400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for(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=11;i&lt;=</a:t>
            </a:r>
            <a:r>
              <a:rPr lang="en-US" altLang="zh-CN" sz="2400" dirty="0" err="1" smtClean="0">
                <a:latin typeface="+mn-ea"/>
              </a:rPr>
              <a:t>n;i</a:t>
            </a:r>
            <a:r>
              <a:rPr lang="en-US" altLang="zh-CN" sz="2400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  if(prime(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)==1 &amp;&amp; prime(</a:t>
            </a:r>
            <a:r>
              <a:rPr lang="en-US" altLang="zh-CN" sz="2400" dirty="0" err="1" smtClean="0">
                <a:latin typeface="+mn-ea"/>
              </a:rPr>
              <a:t>huan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))==1)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	</a:t>
            </a:r>
            <a:r>
              <a:rPr lang="en-US" altLang="zh-CN" sz="2400" dirty="0" err="1" smtClean="0">
                <a:latin typeface="+mn-ea"/>
              </a:rPr>
              <a:t>printf</a:t>
            </a:r>
            <a:r>
              <a:rPr lang="en-US" altLang="zh-CN" sz="2400" dirty="0" smtClean="0">
                <a:latin typeface="+mn-ea"/>
              </a:rPr>
              <a:t>("%d ",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}</a:t>
            </a:r>
            <a:endParaRPr lang="en-US" altLang="zh-CN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476672"/>
            <a:ext cx="3240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n-US" altLang="zh-CN" sz="2400" dirty="0" err="1" smtClean="0"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huan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 err="1" smtClean="0"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n)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  </a:t>
            </a:r>
            <a:r>
              <a:rPr lang="en-US" altLang="zh-CN" sz="2400" dirty="0" err="1" smtClean="0"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i,a</a:t>
            </a:r>
            <a:r>
              <a:rPr lang="en-US" altLang="zh-CN" sz="2400" dirty="0" smtClean="0">
                <a:latin typeface="+mn-ea"/>
              </a:rPr>
              <a:t>[10]={0},</a:t>
            </a:r>
            <a:r>
              <a:rPr lang="en-US" altLang="zh-CN" sz="2400" dirty="0" err="1" smtClean="0">
                <a:latin typeface="+mn-ea"/>
              </a:rPr>
              <a:t>len</a:t>
            </a:r>
            <a:r>
              <a:rPr lang="en-US" altLang="zh-CN" sz="2400" dirty="0" smtClean="0">
                <a:latin typeface="+mn-ea"/>
              </a:rPr>
              <a:t>=0,ans=0;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  while(n)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  {    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    a[</a:t>
            </a:r>
            <a:r>
              <a:rPr lang="en-US" altLang="zh-CN" sz="2400" dirty="0" err="1" smtClean="0">
                <a:latin typeface="+mn-ea"/>
              </a:rPr>
              <a:t>len</a:t>
            </a:r>
            <a:r>
              <a:rPr lang="en-US" altLang="zh-CN" sz="2400" dirty="0" smtClean="0">
                <a:latin typeface="+mn-ea"/>
              </a:rPr>
              <a:t>++]=n%10;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    n=n/10;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  }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  for(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=0;i&lt;</a:t>
            </a:r>
            <a:r>
              <a:rPr lang="en-US" altLang="zh-CN" sz="2400" dirty="0" err="1" smtClean="0">
                <a:latin typeface="+mn-ea"/>
              </a:rPr>
              <a:t>len;i</a:t>
            </a:r>
            <a:r>
              <a:rPr lang="en-US" altLang="zh-CN" sz="2400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ans</a:t>
            </a:r>
            <a:r>
              <a:rPr lang="en-US" altLang="zh-CN" sz="2400" dirty="0" smtClean="0">
                <a:latin typeface="+mn-ea"/>
              </a:rPr>
              <a:t>=</a:t>
            </a:r>
            <a:r>
              <a:rPr lang="en-US" altLang="zh-CN" sz="2400" dirty="0" err="1" smtClean="0">
                <a:latin typeface="+mn-ea"/>
              </a:rPr>
              <a:t>ans</a:t>
            </a:r>
            <a:r>
              <a:rPr lang="en-US" altLang="zh-CN" sz="2400" dirty="0" smtClean="0">
                <a:latin typeface="+mn-ea"/>
              </a:rPr>
              <a:t>*10+a[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en-US" altLang="zh-CN" sz="2400" dirty="0" smtClean="0">
                <a:latin typeface="+mn-ea"/>
              </a:rPr>
              <a:t>];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  return </a:t>
            </a:r>
            <a:r>
              <a:rPr lang="en-US" altLang="zh-CN" sz="2400" dirty="0" err="1" smtClean="0">
                <a:latin typeface="+mn-ea"/>
              </a:rPr>
              <a:t>ans</a:t>
            </a:r>
            <a:r>
              <a:rPr lang="en-US" altLang="zh-CN" sz="2400" dirty="0" smtClean="0">
                <a:latin typeface="+mn-ea"/>
              </a:rPr>
              <a:t>;  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1181:</a:t>
            </a:r>
            <a:r>
              <a:rPr lang="zh-CN" altLang="en-US" b="1" dirty="0" smtClean="0"/>
              <a:t>进制转化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输入任意一个十进制整数</a:t>
            </a:r>
            <a:r>
              <a:rPr lang="en-US" altLang="zh-CN" dirty="0" smtClean="0"/>
              <a:t>n(-32768~32767),</a:t>
            </a:r>
            <a:r>
              <a:rPr lang="zh-CN" altLang="en-US" dirty="0" smtClean="0"/>
              <a:t>输出它对应的二进制、八进制、十六进制数的位数。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 一个十进制数</a:t>
            </a:r>
            <a:r>
              <a:rPr lang="en-US" altLang="zh-CN" dirty="0" smtClean="0"/>
              <a:t>n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 三行</a:t>
            </a:r>
          </a:p>
          <a:p>
            <a:pPr>
              <a:buNone/>
            </a:pPr>
            <a:r>
              <a:rPr lang="zh-CN" altLang="en-US" dirty="0" smtClean="0"/>
              <a:t>第一行为这个数的二进制数的位数。</a:t>
            </a:r>
          </a:p>
          <a:p>
            <a:pPr>
              <a:buNone/>
            </a:pPr>
            <a:r>
              <a:rPr lang="zh-CN" altLang="en-US" dirty="0" smtClean="0"/>
              <a:t>第二行为这个数的八进制数的位数。</a:t>
            </a:r>
          </a:p>
          <a:p>
            <a:pPr>
              <a:buNone/>
            </a:pPr>
            <a:r>
              <a:rPr lang="zh-CN" altLang="en-US" dirty="0" smtClean="0"/>
              <a:t>第三行为这个数的十六进制数的位数。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4575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264696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change(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n,int</a:t>
            </a:r>
            <a:r>
              <a:rPr lang="en-US" altLang="zh-CN" dirty="0" smtClean="0">
                <a:latin typeface="+mn-ea"/>
              </a:rPr>
              <a:t> b){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i,cnt</a:t>
            </a:r>
            <a:r>
              <a:rPr lang="en-US" altLang="zh-CN" dirty="0" smtClean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if(n&lt;0) n=-n;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while(n)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n=n/b;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cnt</a:t>
            </a:r>
            <a:r>
              <a:rPr lang="en-US" altLang="zh-CN" dirty="0" smtClean="0">
                <a:latin typeface="+mn-ea"/>
              </a:rPr>
              <a:t>++;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</a:t>
            </a:r>
            <a:r>
              <a:rPr lang="en-US" altLang="zh-CN" dirty="0" err="1" smtClean="0">
                <a:latin typeface="+mn-ea"/>
              </a:rPr>
              <a:t>cnt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&lt;&lt;change(n,2)&lt;&lt;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&lt;&lt;change(n,8)&lt;&lt;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&lt;&lt;change(n,16)&lt;&lt;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1182:</a:t>
            </a:r>
            <a:r>
              <a:rPr lang="zh-CN" altLang="en-US" b="1" dirty="0" smtClean="0"/>
              <a:t>哥德巴赫猜想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任何大于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的偶数（</a:t>
            </a:r>
            <a:r>
              <a:rPr lang="en-US" altLang="zh-CN" dirty="0" smtClean="0"/>
              <a:t>&lt;=100000</a:t>
            </a:r>
            <a:r>
              <a:rPr lang="zh-CN" altLang="en-US" dirty="0" smtClean="0"/>
              <a:t>），都可以写成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个素数之和（俗称</a:t>
            </a:r>
            <a:r>
              <a:rPr lang="en-US" altLang="zh-CN" dirty="0" smtClean="0"/>
              <a:t>1+1</a:t>
            </a:r>
            <a:r>
              <a:rPr lang="zh-CN" altLang="en-US" dirty="0" smtClean="0"/>
              <a:t>）。给定一个偶数，输出它的猜想式子。例如</a:t>
            </a:r>
            <a:r>
              <a:rPr lang="en-US" altLang="zh-CN" dirty="0" smtClean="0"/>
              <a:t>2008=59+1949</a:t>
            </a:r>
            <a:r>
              <a:rPr lang="zh-CN" altLang="en-US" dirty="0" smtClean="0"/>
              <a:t>（如果有多个表达式，输出前一个加数最小的表达式）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一行一个整数</a:t>
            </a:r>
            <a:r>
              <a:rPr lang="en-US" altLang="zh-CN" dirty="0" smtClean="0"/>
              <a:t>n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 一个等式。</a:t>
            </a:r>
          </a:p>
          <a:p>
            <a:r>
              <a:rPr lang="zh-CN" altLang="en-US" b="1" dirty="0" smtClean="0"/>
              <a:t>样例输入：</a:t>
            </a:r>
            <a:r>
              <a:rPr lang="en-US" altLang="zh-CN" dirty="0" smtClean="0"/>
              <a:t>2008</a:t>
            </a:r>
          </a:p>
          <a:p>
            <a:r>
              <a:rPr lang="zh-CN" altLang="en-US" b="1" dirty="0" smtClean="0"/>
              <a:t>样例输出：</a:t>
            </a:r>
            <a:r>
              <a:rPr lang="en-US" altLang="zh-CN" dirty="0" smtClean="0"/>
              <a:t>2008=5+2003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4575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60648"/>
            <a:ext cx="7498080" cy="6264696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prime(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n){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flag=1,i;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=2;i*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</a:t>
            </a:r>
            <a:r>
              <a:rPr lang="en-US" altLang="zh-CN" dirty="0" err="1" smtClean="0">
                <a:latin typeface="+mn-ea"/>
              </a:rPr>
              <a:t>n%i</a:t>
            </a:r>
            <a:r>
              <a:rPr lang="en-US" altLang="zh-CN" dirty="0" smtClean="0">
                <a:latin typeface="+mn-ea"/>
              </a:rPr>
              <a:t>==0){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flag=0;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break;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flag;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=2;i&lt;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if(prime(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 &amp;&amp; prime(n-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))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&lt;&lt;n&lt;&lt;"="&lt;&lt;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&lt;&lt;"+"&lt;&lt;n-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break;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	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 smtClean="0"/>
              <a:t>在程序中以任何方式对函数的使用，都称为</a:t>
            </a:r>
            <a:r>
              <a:rPr lang="zh-CN" altLang="en-US" dirty="0" smtClean="0">
                <a:solidFill>
                  <a:srgbClr val="FF0000"/>
                </a:solidFill>
              </a:rPr>
              <a:t>函数的调用</a:t>
            </a:r>
            <a:r>
              <a:rPr lang="zh-CN" altLang="en-US" dirty="0" smtClean="0"/>
              <a:t>。函数调用是通过函数名进行的。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函数的调用</a:t>
            </a:r>
            <a:endParaRPr lang="en-US" altLang="zh-CN" dirty="0" smtClean="0"/>
          </a:p>
          <a:p>
            <a:pPr marL="649224" lvl="2" indent="0" algn="just">
              <a:buNone/>
            </a:pPr>
            <a:r>
              <a:rPr lang="zh-CN" altLang="en-US" dirty="0"/>
              <a:t>函数</a:t>
            </a:r>
            <a:r>
              <a:rPr lang="zh-CN" altLang="en-US" dirty="0" smtClean="0"/>
              <a:t>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</a:t>
            </a:r>
          </a:p>
          <a:p>
            <a:pPr lvl="1" algn="just"/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992124" lvl="2" indent="-342900" algn="just"/>
            <a:r>
              <a:rPr lang="zh-CN" altLang="en-US" dirty="0" smtClean="0"/>
              <a:t>参数列表称为“实际参数”，是传递给调用函数的，必须</a:t>
            </a:r>
            <a:r>
              <a:rPr lang="zh-CN" altLang="en-US" dirty="0" smtClean="0">
                <a:solidFill>
                  <a:srgbClr val="FF0000"/>
                </a:solidFill>
              </a:rPr>
              <a:t>严格对应</a:t>
            </a:r>
            <a:r>
              <a:rPr lang="zh-CN" altLang="en-US" dirty="0" smtClean="0"/>
              <a:t>函数定义时的函数头部的形式参数列表，包括参数个数、参数顺序、数据类型。</a:t>
            </a:r>
            <a:endParaRPr lang="en-US" altLang="zh-CN" dirty="0" smtClean="0"/>
          </a:p>
          <a:p>
            <a:pPr marL="992124" lvl="2" indent="-342900" algn="just"/>
            <a:r>
              <a:rPr lang="zh-CN" altLang="en-US" dirty="0" smtClean="0"/>
              <a:t>调用时无参数时参数列表可以没有，但括号不能省略。</a:t>
            </a:r>
            <a:endParaRPr lang="en-US" altLang="zh-CN" dirty="0" smtClean="0"/>
          </a:p>
          <a:p>
            <a:pPr marL="992124" lvl="2" indent="-342900" algn="just"/>
            <a:r>
              <a:rPr lang="zh-CN" altLang="en-US" dirty="0" smtClean="0"/>
              <a:t>如参数列表包含多个参数，则各参数见用逗号隔开。</a:t>
            </a:r>
            <a:endParaRPr lang="en-US" altLang="zh-CN" dirty="0" smtClean="0"/>
          </a:p>
          <a:p>
            <a:pPr marL="470916" indent="-342900" algn="just"/>
            <a:r>
              <a:rPr lang="zh-CN" altLang="en-US" dirty="0" smtClean="0"/>
              <a:t>函数调用方式</a:t>
            </a:r>
            <a:endParaRPr lang="en-US" altLang="zh-CN" dirty="0" smtClean="0"/>
          </a:p>
          <a:p>
            <a:pPr marL="745236" lvl="1" indent="-342900" algn="just"/>
            <a:r>
              <a:rPr lang="zh-CN" altLang="en-US" dirty="0" smtClean="0"/>
              <a:t>函数调用作为一条独立语句，完成一件事情没有任何返回值。</a:t>
            </a:r>
            <a:endParaRPr lang="en-US" altLang="zh-CN" dirty="0" smtClean="0"/>
          </a:p>
          <a:p>
            <a:pPr marL="745236" lvl="1" indent="-342900" algn="just"/>
            <a:r>
              <a:rPr lang="zh-CN" altLang="en-US" dirty="0" smtClean="0"/>
              <a:t>函数调用的结果作为表达式的一部分</a:t>
            </a:r>
            <a:endParaRPr lang="en-US" altLang="zh-CN" dirty="0" smtClean="0"/>
          </a:p>
          <a:p>
            <a:pPr marL="745236" lvl="1" indent="-342900" algn="just"/>
            <a:r>
              <a:rPr lang="zh-CN" altLang="en-US" dirty="0" smtClean="0"/>
              <a:t>以实参形式出现在其他函数调用中。</a:t>
            </a:r>
            <a:endParaRPr lang="en-US" altLang="zh-CN" dirty="0" smtClean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1184:</a:t>
            </a:r>
            <a:r>
              <a:rPr lang="zh-CN" altLang="en-US" b="1" dirty="0" smtClean="0"/>
              <a:t>区间内真素数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找出正整数 </a:t>
            </a:r>
            <a:r>
              <a:rPr lang="en-US" altLang="zh-CN" dirty="0" smtClean="0"/>
              <a:t>M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N </a:t>
            </a:r>
            <a:r>
              <a:rPr lang="zh-CN" altLang="en-US" dirty="0" smtClean="0"/>
              <a:t>之间（</a:t>
            </a:r>
            <a:r>
              <a:rPr lang="en-US" altLang="zh-CN" dirty="0" smtClean="0"/>
              <a:t>N </a:t>
            </a:r>
            <a:r>
              <a:rPr lang="zh-CN" altLang="en-US" dirty="0" smtClean="0"/>
              <a:t>不小于 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）的所有真素数。</a:t>
            </a:r>
            <a:br>
              <a:rPr lang="zh-CN" altLang="en-US" dirty="0" smtClean="0"/>
            </a:br>
            <a:r>
              <a:rPr lang="zh-CN" altLang="en-US" dirty="0" smtClean="0"/>
              <a:t>真素数的定义：如果一个正整数 </a:t>
            </a:r>
            <a:r>
              <a:rPr lang="en-US" altLang="zh-CN" dirty="0" smtClean="0"/>
              <a:t>P </a:t>
            </a:r>
            <a:r>
              <a:rPr lang="zh-CN" altLang="en-US" dirty="0" smtClean="0"/>
              <a:t>为素数，且其反序也为素数，那么 </a:t>
            </a:r>
            <a:r>
              <a:rPr lang="en-US" altLang="zh-CN" dirty="0" smtClean="0"/>
              <a:t>P </a:t>
            </a:r>
            <a:r>
              <a:rPr lang="zh-CN" altLang="en-US" dirty="0" smtClean="0"/>
              <a:t>就为真素数。</a:t>
            </a:r>
            <a:br>
              <a:rPr lang="zh-CN" altLang="en-US" dirty="0" smtClean="0"/>
            </a:br>
            <a:r>
              <a:rPr lang="zh-CN" altLang="en-US" dirty="0" smtClean="0"/>
              <a:t>例如，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13 </a:t>
            </a:r>
            <a:r>
              <a:rPr lang="zh-CN" altLang="en-US" dirty="0" smtClean="0"/>
              <a:t>均为真素数，因为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的反序还是为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13 </a:t>
            </a:r>
            <a:r>
              <a:rPr lang="zh-CN" altLang="en-US" dirty="0" smtClean="0"/>
              <a:t>的反序为 </a:t>
            </a:r>
            <a:r>
              <a:rPr lang="en-US" altLang="zh-CN" dirty="0" smtClean="0"/>
              <a:t>31 </a:t>
            </a:r>
            <a:r>
              <a:rPr lang="zh-CN" altLang="en-US" dirty="0" smtClean="0"/>
              <a:t>也为素数。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输入两个数 </a:t>
            </a:r>
            <a:r>
              <a:rPr lang="en-US" altLang="zh-CN" dirty="0" smtClean="0"/>
              <a:t>M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，空格间隔，</a:t>
            </a:r>
            <a:r>
              <a:rPr lang="en-US" altLang="zh-CN" dirty="0" smtClean="0"/>
              <a:t>1 &lt;= M &lt;= N &lt;= 100000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按从小到大输出 </a:t>
            </a:r>
            <a:r>
              <a:rPr lang="en-US" altLang="zh-CN" dirty="0" smtClean="0"/>
              <a:t>M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N </a:t>
            </a:r>
            <a:r>
              <a:rPr lang="zh-CN" altLang="en-US" dirty="0" smtClean="0"/>
              <a:t>之间（包括 </a:t>
            </a:r>
            <a:r>
              <a:rPr lang="en-US" altLang="zh-CN" dirty="0" smtClean="0"/>
              <a:t>M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N </a:t>
            </a:r>
            <a:r>
              <a:rPr lang="zh-CN" altLang="en-US" dirty="0" smtClean="0"/>
              <a:t>）的真素数，逗号间隔。如果之间没有真素数，则输出 </a:t>
            </a:r>
            <a:r>
              <a:rPr lang="en-US" altLang="zh-CN" dirty="0" smtClean="0"/>
              <a:t>No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样例输入：</a:t>
            </a:r>
            <a:r>
              <a:rPr lang="en-US" altLang="zh-CN" dirty="0" smtClean="0"/>
              <a:t>10 35</a:t>
            </a:r>
          </a:p>
          <a:p>
            <a:r>
              <a:rPr lang="zh-CN" altLang="en-US" b="1" dirty="0" smtClean="0"/>
              <a:t>样例输出：</a:t>
            </a:r>
            <a:r>
              <a:rPr lang="en-US" altLang="zh-CN" dirty="0" smtClean="0"/>
              <a:t>11,13,17,31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4575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60648"/>
            <a:ext cx="5112568" cy="6264696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prime(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n)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flag=1,i;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=2;i*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</a:t>
            </a:r>
            <a:r>
              <a:rPr lang="en-US" altLang="zh-CN" dirty="0" err="1" smtClean="0">
                <a:latin typeface="+mn-ea"/>
              </a:rPr>
              <a:t>n%i</a:t>
            </a:r>
            <a:r>
              <a:rPr lang="en-US" altLang="zh-CN" dirty="0" smtClean="0">
                <a:latin typeface="+mn-ea"/>
              </a:rPr>
              <a:t>==0)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flag=0;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break;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flag;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60648"/>
            <a:ext cx="4896544" cy="6264696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huan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n)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i,a</a:t>
            </a:r>
            <a:r>
              <a:rPr lang="en-US" altLang="zh-CN" dirty="0" smtClean="0">
                <a:latin typeface="+mn-ea"/>
              </a:rPr>
              <a:t>[10]={0},</a:t>
            </a:r>
            <a:r>
              <a:rPr lang="en-US" altLang="zh-CN" dirty="0" err="1" smtClean="0">
                <a:latin typeface="+mn-ea"/>
              </a:rPr>
              <a:t>len</a:t>
            </a:r>
            <a:r>
              <a:rPr lang="en-US" altLang="zh-CN" dirty="0" smtClean="0">
                <a:latin typeface="+mn-ea"/>
              </a:rPr>
              <a:t>=0,ans=0;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while(n)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{   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a[</a:t>
            </a:r>
            <a:r>
              <a:rPr lang="en-US" altLang="zh-CN" dirty="0" err="1" smtClean="0">
                <a:latin typeface="+mn-ea"/>
              </a:rPr>
              <a:t>len</a:t>
            </a:r>
            <a:r>
              <a:rPr lang="en-US" altLang="zh-CN" dirty="0" smtClean="0">
                <a:latin typeface="+mn-ea"/>
              </a:rPr>
              <a:t>++]=n%10;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n=n/10;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</a:t>
            </a:r>
            <a:r>
              <a:rPr lang="en-US" altLang="zh-CN" dirty="0" err="1" smtClean="0">
                <a:latin typeface="+mn-ea"/>
              </a:rPr>
              <a:t>len;i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ans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ans</a:t>
            </a:r>
            <a:r>
              <a:rPr lang="en-US" altLang="zh-CN" dirty="0" smtClean="0">
                <a:latin typeface="+mn-ea"/>
              </a:rPr>
              <a:t>*10+a[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return </a:t>
            </a:r>
            <a:r>
              <a:rPr lang="en-US" altLang="zh-CN" dirty="0" err="1" smtClean="0">
                <a:latin typeface="+mn-ea"/>
              </a:rPr>
              <a:t>ans</a:t>
            </a:r>
            <a:r>
              <a:rPr lang="en-US" altLang="zh-CN" dirty="0" smtClean="0">
                <a:latin typeface="+mn-ea"/>
              </a:rPr>
              <a:t>; 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404664"/>
            <a:ext cx="3491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n-US" altLang="zh-CN" sz="2400" dirty="0" err="1" smtClean="0"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f(</a:t>
            </a:r>
            <a:r>
              <a:rPr lang="en-US" altLang="zh-CN" sz="2400" dirty="0" err="1" smtClean="0"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x) 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u=0,v;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while(x&gt;0)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	v=x%10;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	u=10*</a:t>
            </a:r>
            <a:r>
              <a:rPr lang="en-US" altLang="zh-CN" sz="2400" dirty="0" err="1" smtClean="0">
                <a:latin typeface="+mn-ea"/>
              </a:rPr>
              <a:t>u+v</a:t>
            </a:r>
            <a:r>
              <a:rPr lang="en-US" altLang="zh-CN" sz="2400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	x/=10;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	return u;</a:t>
            </a:r>
          </a:p>
          <a:p>
            <a:pPr marL="82296" indent="0">
              <a:buNone/>
            </a:pPr>
            <a:r>
              <a:rPr lang="en-US" altLang="zh-CN" sz="2400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60648"/>
            <a:ext cx="6696744" cy="6264696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m,n,i,k</a:t>
            </a:r>
            <a:r>
              <a:rPr lang="en-US" altLang="zh-CN" dirty="0" smtClean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("%d %</a:t>
            </a:r>
            <a:r>
              <a:rPr lang="en-US" altLang="zh-CN" dirty="0" err="1" smtClean="0">
                <a:latin typeface="+mn-ea"/>
              </a:rPr>
              <a:t>d",&amp;m,&amp;n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m;i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if(prime(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)==1 &amp;&amp; prime(</a:t>
            </a:r>
            <a:r>
              <a:rPr lang="en-US" altLang="zh-CN" dirty="0" err="1" smtClean="0">
                <a:latin typeface="+mn-ea"/>
              </a:rPr>
              <a:t>huan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))==1)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{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if(k==0) 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d",i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k++;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else 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(",%</a:t>
            </a:r>
            <a:r>
              <a:rPr lang="en-US" altLang="zh-CN" dirty="0" err="1" smtClean="0">
                <a:latin typeface="+mn-ea"/>
              </a:rPr>
              <a:t>d",i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	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if(k==0)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&lt;&lt;"No"&lt;&lt;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276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1095: </a:t>
            </a:r>
            <a:r>
              <a:rPr lang="zh-CN" altLang="en-US" dirty="0">
                <a:latin typeface="+mn-ea"/>
                <a:ea typeface="+mn-ea"/>
              </a:rPr>
              <a:t>最大公约数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使用函数实现求两个正整数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的最大公约数</a:t>
            </a:r>
            <a:r>
              <a:rPr lang="en-US" altLang="zh-CN" dirty="0">
                <a:latin typeface="+mn-ea"/>
              </a:rPr>
              <a:t>.</a:t>
            </a:r>
          </a:p>
          <a:p>
            <a:r>
              <a:rPr lang="zh-CN" altLang="en-US" dirty="0">
                <a:latin typeface="+mn-ea"/>
              </a:rPr>
              <a:t>输入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第一行一个整数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，表示求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对数的的最大公约数；接下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行，每行两个整数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n.</a:t>
            </a:r>
          </a:p>
          <a:p>
            <a:r>
              <a:rPr lang="zh-CN" altLang="en-US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一个整数，最大公约数</a:t>
            </a:r>
            <a:r>
              <a:rPr lang="en-US" altLang="zh-CN" dirty="0">
                <a:latin typeface="+mn-ea"/>
              </a:rPr>
              <a:t>.</a:t>
            </a:r>
          </a:p>
          <a:p>
            <a:r>
              <a:rPr lang="zh-CN" altLang="en-US" dirty="0">
                <a:latin typeface="+mn-ea"/>
              </a:rPr>
              <a:t>样例输入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2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5 7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4 8</a:t>
            </a:r>
          </a:p>
          <a:p>
            <a:r>
              <a:rPr lang="zh-CN" altLang="en-US" dirty="0">
                <a:latin typeface="+mn-ea"/>
              </a:rPr>
              <a:t>样例输出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75912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gcd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m,int</a:t>
            </a:r>
            <a:r>
              <a:rPr lang="en-US" altLang="zh-CN" dirty="0" smtClean="0">
                <a:latin typeface="+mn-ea"/>
              </a:rPr>
              <a:t> n){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r;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r=</a:t>
            </a:r>
            <a:r>
              <a:rPr lang="en-US" altLang="zh-CN" dirty="0" err="1" smtClean="0">
                <a:latin typeface="+mn-ea"/>
              </a:rPr>
              <a:t>m%n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while(r){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m=n;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n=r;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r=</a:t>
            </a:r>
            <a:r>
              <a:rPr lang="en-US" altLang="zh-CN" dirty="0" err="1" smtClean="0">
                <a:latin typeface="+mn-ea"/>
              </a:rPr>
              <a:t>m%n</a:t>
            </a:r>
            <a:r>
              <a:rPr lang="en-US" altLang="zh-CN" dirty="0" smtClean="0">
                <a:latin typeface="+mn-ea"/>
              </a:rPr>
              <a:t>;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m,n,k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while(k--){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&gt;&gt;n&gt;&gt;m;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gcd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m,n</a:t>
            </a:r>
            <a:r>
              <a:rPr lang="en-US" altLang="zh-CN" dirty="0" smtClean="0">
                <a:latin typeface="+mn-ea"/>
              </a:rPr>
              <a:t>)&lt;&lt;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060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1178:</a:t>
            </a:r>
            <a:r>
              <a:rPr lang="zh-CN" altLang="en-US" b="1" dirty="0" smtClean="0"/>
              <a:t>区间</a:t>
            </a:r>
            <a:r>
              <a:rPr lang="en-US" altLang="zh-CN" b="1" dirty="0" smtClean="0"/>
              <a:t>Fibonacci</a:t>
            </a:r>
            <a:r>
              <a:rPr lang="zh-CN" altLang="en-US" b="1" dirty="0" smtClean="0"/>
              <a:t>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m&gt;=1,n&lt;=10 000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m&lt;=n</a:t>
            </a:r>
            <a:r>
              <a:rPr lang="zh-CN" altLang="en-US" dirty="0" smtClean="0"/>
              <a:t>），要求使用函数编程计算并输出</a:t>
            </a:r>
            <a:r>
              <a:rPr lang="en-US" altLang="zh-CN" dirty="0" err="1" smtClean="0"/>
              <a:t>m~n</a:t>
            </a:r>
            <a:r>
              <a:rPr lang="zh-CN" altLang="en-US" dirty="0" smtClean="0"/>
              <a:t>之间所有的</a:t>
            </a:r>
            <a:r>
              <a:rPr lang="en-US" altLang="zh-CN" dirty="0" smtClean="0"/>
              <a:t>Fibonacci</a:t>
            </a:r>
            <a:r>
              <a:rPr lang="zh-CN" altLang="en-US" dirty="0" smtClean="0"/>
              <a:t>数。</a:t>
            </a:r>
          </a:p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数列（第一项起）：</a:t>
            </a:r>
            <a:r>
              <a:rPr lang="en-US" altLang="zh-CN" dirty="0" smtClean="0"/>
              <a:t>1,1,2,3,5,8,13,21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。可以看出</a:t>
            </a:r>
            <a:r>
              <a:rPr lang="en-US" altLang="zh-CN" dirty="0" smtClean="0"/>
              <a:t>Fibonacci</a:t>
            </a:r>
            <a:r>
              <a:rPr lang="zh-CN" altLang="en-US" dirty="0" smtClean="0"/>
              <a:t>数列前面相邻两项之和，构成了后一项。</a:t>
            </a:r>
          </a:p>
          <a:p>
            <a:r>
              <a:rPr lang="zh-CN" altLang="en-US" b="1" dirty="0" smtClean="0"/>
              <a:t>输入：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。两数用空格隔开。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输出</a:t>
            </a:r>
            <a:r>
              <a:rPr lang="en-US" altLang="zh-CN" dirty="0" err="1" smtClean="0"/>
              <a:t>m~n</a:t>
            </a:r>
            <a:r>
              <a:rPr lang="zh-CN" altLang="en-US" dirty="0" smtClean="0"/>
              <a:t>之间所有的</a:t>
            </a:r>
            <a:r>
              <a:rPr lang="en-US" altLang="zh-CN" dirty="0" smtClean="0"/>
              <a:t>Fibonacci</a:t>
            </a:r>
            <a:r>
              <a:rPr lang="zh-CN" altLang="en-US" dirty="0" smtClean="0"/>
              <a:t>数。数据用空格隔开。</a:t>
            </a:r>
          </a:p>
          <a:p>
            <a:r>
              <a:rPr lang="zh-CN" altLang="en-US" b="1" dirty="0" smtClean="0"/>
              <a:t>样例输入：</a:t>
            </a:r>
            <a:r>
              <a:rPr lang="en-US" altLang="zh-CN" dirty="0" smtClean="0"/>
              <a:t>4 30</a:t>
            </a:r>
          </a:p>
          <a:p>
            <a:r>
              <a:rPr lang="zh-CN" altLang="en-US" b="1" dirty="0" smtClean="0"/>
              <a:t>样例输出：</a:t>
            </a:r>
            <a:r>
              <a:rPr lang="en-US" altLang="zh-CN" dirty="0" smtClean="0"/>
              <a:t>5 8 13 21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7591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fib(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){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if(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==1)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return 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if(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==2)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return 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else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return fib(i-1)+fib(i-2);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}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m,n,k,i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("%d %</a:t>
            </a:r>
            <a:r>
              <a:rPr lang="en-US" altLang="zh-CN" dirty="0" err="1" smtClean="0">
                <a:latin typeface="+mn-ea"/>
              </a:rPr>
              <a:t>d",&amp;m,&amp;n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for(k=</a:t>
            </a:r>
            <a:r>
              <a:rPr lang="en-US" altLang="zh-CN" dirty="0" err="1" smtClean="0">
                <a:latin typeface="+mn-ea"/>
              </a:rPr>
              <a:t>m;k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 smtClean="0">
                <a:latin typeface="+mn-ea"/>
              </a:rPr>
              <a:t>n;k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=1;fib(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if(k==fib(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&lt;&lt;k&lt;&lt;" ";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0604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1177:</a:t>
            </a:r>
            <a:r>
              <a:rPr lang="zh-CN" altLang="en-US" b="1" dirty="0" smtClean="0"/>
              <a:t>区间阶乘和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编程求</a:t>
            </a:r>
            <a:r>
              <a:rPr lang="en-US" altLang="zh-CN" dirty="0" smtClean="0"/>
              <a:t>a!+(a+1)!+......b!(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&lt;=15)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一行，两个整数</a:t>
            </a:r>
            <a:r>
              <a:rPr lang="en-US" altLang="zh-CN" dirty="0" err="1" smtClean="0"/>
              <a:t>a,b</a:t>
            </a:r>
            <a:endParaRPr lang="en-US" altLang="zh-CN" dirty="0" smtClean="0"/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一行，一个整数，表示阶乘的和</a:t>
            </a:r>
          </a:p>
          <a:p>
            <a:r>
              <a:rPr lang="zh-CN" altLang="en-US" b="1" dirty="0" smtClean="0"/>
              <a:t>样例输入：</a:t>
            </a:r>
            <a:r>
              <a:rPr lang="en-US" altLang="zh-CN" dirty="0" smtClean="0"/>
              <a:t>3 5</a:t>
            </a:r>
          </a:p>
          <a:p>
            <a:r>
              <a:rPr lang="zh-CN" altLang="en-US" b="1" dirty="0" smtClean="0"/>
              <a:t>样例输出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150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7591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#define LL long </a:t>
            </a:r>
            <a:r>
              <a:rPr lang="en-US" altLang="zh-CN" dirty="0" err="1" smtClean="0">
                <a:latin typeface="+mn-ea"/>
              </a:rPr>
              <a:t>long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LL fun(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n)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if(n==1) return 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else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return n*fun(n-1);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m,n,i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LL sum=0;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&gt;&gt;m&gt;&gt;n;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m;i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sum=</a:t>
            </a:r>
            <a:r>
              <a:rPr lang="en-US" altLang="zh-CN" dirty="0" err="1" smtClean="0">
                <a:latin typeface="+mn-ea"/>
              </a:rPr>
              <a:t>sum+fun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&lt;&lt;sum&lt;&lt;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06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87624" y="404664"/>
            <a:ext cx="6840760" cy="5329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1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求给定的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个整数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a,b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的最大值并输出。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 )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a=2; b=3;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if(a&gt;b)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c=a;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c=b;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("c=%d\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n",c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0" y="5661248"/>
            <a:ext cx="2232248" cy="830997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latin typeface="Arial" charset="0"/>
                <a:ea typeface="仿宋_GB2312" pitchFamily="49" charset="-122"/>
              </a:rPr>
              <a:t>输出结果：</a:t>
            </a:r>
          </a:p>
          <a:p>
            <a:r>
              <a:rPr kumimoji="0" lang="en-US" altLang="zh-CN" sz="2400" b="1" dirty="0">
                <a:latin typeface="Arial" charset="0"/>
                <a:ea typeface="仿宋_GB2312" pitchFamily="49" charset="-122"/>
              </a:rPr>
              <a:t>c=3</a:t>
            </a:r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06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24904" y="115888"/>
            <a:ext cx="7235528" cy="6742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2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求给定的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个整数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a,b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的最大值并输出；求给定的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个整数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m,n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的最大值并输出。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 )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a,b,c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m,n,q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a=2; b=3;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m=5;n=-1;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if(a&gt;b)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c=a;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c=b;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 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("c=%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=%d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\n",</a:t>
            </a:r>
            <a:r>
              <a:rPr lang="en-US" altLang="en-US" sz="2800" dirty="0" smtClean="0"/>
              <a:t>c,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40152" y="5445224"/>
            <a:ext cx="2235620" cy="830997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latin typeface="Arial" charset="0"/>
                <a:ea typeface="仿宋_GB2312" pitchFamily="49" charset="-122"/>
              </a:rPr>
              <a:t>输出结果：</a:t>
            </a:r>
          </a:p>
          <a:p>
            <a:r>
              <a:rPr kumimoji="0" lang="en-US" altLang="zh-CN" sz="2400" b="1" dirty="0">
                <a:latin typeface="Arial" charset="0"/>
                <a:ea typeface="仿宋_GB2312" pitchFamily="49" charset="-122"/>
              </a:rPr>
              <a:t>c=3,q=5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3968" y="2924944"/>
            <a:ext cx="4248472" cy="1569660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>
                <a:latin typeface="Arial" charset="0"/>
                <a:ea typeface="仿宋_GB2312" pitchFamily="49" charset="-122"/>
              </a:rPr>
              <a:t>函数</a:t>
            </a:r>
            <a:r>
              <a:rPr kumimoji="0" lang="en-US" altLang="zh-CN" sz="2400" b="1">
                <a:latin typeface="Arial" charset="0"/>
                <a:ea typeface="仿宋_GB2312" pitchFamily="49" charset="-122"/>
              </a:rPr>
              <a:t>max</a:t>
            </a:r>
          </a:p>
          <a:p>
            <a:endParaRPr kumimoji="0" lang="en-US" altLang="zh-CN" sz="2400" b="1">
              <a:latin typeface="Arial" charset="0"/>
              <a:ea typeface="仿宋_GB2312" pitchFamily="49" charset="-122"/>
            </a:endParaRPr>
          </a:p>
          <a:p>
            <a:r>
              <a:rPr kumimoji="0" lang="en-US" altLang="zh-CN" sz="2400" b="1">
                <a:latin typeface="Arial" charset="0"/>
                <a:ea typeface="仿宋_GB2312" pitchFamily="49" charset="-122"/>
              </a:rPr>
              <a:t>c=max(a,b);</a:t>
            </a:r>
          </a:p>
          <a:p>
            <a:r>
              <a:rPr kumimoji="0" lang="en-US" altLang="zh-CN" sz="2400" b="1">
                <a:latin typeface="Arial" charset="0"/>
                <a:ea typeface="仿宋_GB2312" pitchFamily="49" charset="-122"/>
              </a:rPr>
              <a:t>q=max(m,n);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4292" y="2492375"/>
            <a:ext cx="2376487" cy="3312889"/>
          </a:xfrm>
          <a:prstGeom prst="rect">
            <a:avLst/>
          </a:prstGeom>
          <a:noFill/>
          <a:ln w="76200" algn="ctr">
            <a:solidFill>
              <a:srgbClr val="CC0066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61727" y="115888"/>
            <a:ext cx="5651500" cy="6742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3</a:t>
            </a: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max(int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x, int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y) </a:t>
            </a: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{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int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;</a:t>
            </a: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 if(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x&gt;y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)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=x;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 else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=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y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;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return(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);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</a:t>
            </a: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}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void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main( 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{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int a,b,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c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;</a:t>
            </a: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a=2; b=3;</a:t>
            </a: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c=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max(a,b)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;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printf(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c=%d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\n"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,c);</a:t>
            </a:r>
          </a:p>
          <a:p>
            <a:pPr marL="365760" marR="0" lvl="0" indent="-283464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}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04248" y="4437113"/>
            <a:ext cx="2113061" cy="954107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800" b="1" dirty="0">
                <a:latin typeface="Arial" charset="0"/>
                <a:ea typeface="仿宋_GB2312" pitchFamily="49" charset="-122"/>
              </a:rPr>
              <a:t>输出结果：</a:t>
            </a:r>
          </a:p>
          <a:p>
            <a:r>
              <a:rPr kumimoji="0" lang="en-US" altLang="zh-CN" sz="2800" b="1" dirty="0">
                <a:latin typeface="Arial" charset="0"/>
                <a:ea typeface="仿宋_GB2312" pitchFamily="49" charset="-122"/>
              </a:rPr>
              <a:t>c=3</a:t>
            </a:r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59632" y="188640"/>
            <a:ext cx="5292725" cy="6264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4</a:t>
            </a: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max(int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x, int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y) </a:t>
            </a: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{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int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;</a:t>
            </a: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 if(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x&gt;y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)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=x;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 else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=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y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;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return(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);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</a:t>
            </a: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void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main( )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{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a,b,c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m,n,q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65760" marR="0" lvl="0" indent="-283464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a=2;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b=3;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m=5;n=-1;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c=max(a,b)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;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0C2E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q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0C2E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=max(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0C2E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m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0C2E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0C2E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n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0C2E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;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   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printf(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c=%d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0C2E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q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0C2E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=%d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\n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,c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0C2E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q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);</a:t>
            </a:r>
          </a:p>
          <a:p>
            <a:pPr marL="365760" marR="0" lvl="0" indent="-283464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Gungsuh" pitchFamily="18" charset="-127"/>
                <a:cs typeface="+mn-cs"/>
              </a:rPr>
              <a:t>}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Gungsuh" pitchFamily="18" charset="-127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80112" y="3861048"/>
            <a:ext cx="2232248" cy="830997"/>
          </a:xfrm>
          <a:prstGeom prst="rect">
            <a:avLst/>
          </a:prstGeom>
          <a:solidFill>
            <a:srgbClr val="0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>
                <a:latin typeface="Arial" charset="0"/>
                <a:ea typeface="仿宋_GB2312" pitchFamily="49" charset="-122"/>
              </a:rPr>
              <a:t>输出结果：</a:t>
            </a:r>
          </a:p>
          <a:p>
            <a:r>
              <a:rPr kumimoji="0" lang="en-US" altLang="zh-CN" sz="2400" b="1">
                <a:latin typeface="Arial" charset="0"/>
                <a:ea typeface="仿宋_GB2312" pitchFamily="49" charset="-122"/>
              </a:rPr>
              <a:t>c=3,q=5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64088" y="1412776"/>
            <a:ext cx="3599829" cy="1569660"/>
          </a:xfrm>
          <a:prstGeom prst="rect">
            <a:avLst/>
          </a:prstGeom>
          <a:solidFill>
            <a:srgbClr val="008080"/>
          </a:solidFill>
          <a:ln w="571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400" b="1" dirty="0" smtClean="0">
                <a:latin typeface="Tahoma" pitchFamily="34" charset="0"/>
              </a:rPr>
              <a:t>函数的</a:t>
            </a:r>
            <a:r>
              <a:rPr kumimoji="0" lang="zh-CN" altLang="en-US" sz="2400" b="1" dirty="0" smtClean="0">
                <a:latin typeface="Tahoma" pitchFamily="34" charset="0"/>
              </a:rPr>
              <a:t>设计</a:t>
            </a:r>
            <a:r>
              <a:rPr kumimoji="0" lang="zh-CN" altLang="en-US" sz="2400" b="1" dirty="0">
                <a:latin typeface="Tahoma" pitchFamily="34" charset="0"/>
              </a:rPr>
              <a:t>：</a:t>
            </a:r>
          </a:p>
          <a:p>
            <a:pPr algn="just"/>
            <a:r>
              <a:rPr kumimoji="0" lang="en-US" altLang="zh-CN" sz="2400" b="1" dirty="0">
                <a:latin typeface="Tahoma" pitchFamily="34" charset="0"/>
              </a:rPr>
              <a:t>1.</a:t>
            </a:r>
            <a:r>
              <a:rPr kumimoji="0" lang="zh-CN" altLang="en-US" sz="2400" b="1" dirty="0">
                <a:latin typeface="Tahoma" pitchFamily="34" charset="0"/>
              </a:rPr>
              <a:t>提高可读性</a:t>
            </a:r>
          </a:p>
          <a:p>
            <a:pPr algn="just"/>
            <a:r>
              <a:rPr kumimoji="0" lang="en-US" altLang="zh-CN" sz="2400" b="1" dirty="0">
                <a:latin typeface="Tahoma" pitchFamily="34" charset="0"/>
              </a:rPr>
              <a:t>2.</a:t>
            </a:r>
            <a:r>
              <a:rPr kumimoji="0" lang="zh-CN" altLang="en-US" sz="2400" b="1" dirty="0">
                <a:latin typeface="Tahoma" pitchFamily="34" charset="0"/>
              </a:rPr>
              <a:t>可重用性</a:t>
            </a:r>
          </a:p>
          <a:p>
            <a:pPr algn="just"/>
            <a:r>
              <a:rPr kumimoji="0" lang="en-US" altLang="zh-CN" sz="2400" b="1" dirty="0">
                <a:latin typeface="Tahoma" pitchFamily="34" charset="0"/>
              </a:rPr>
              <a:t>3.</a:t>
            </a:r>
            <a:r>
              <a:rPr kumimoji="0" lang="zh-CN" altLang="en-US" sz="2400" b="1" dirty="0">
                <a:latin typeface="Tahoma" pitchFamily="34" charset="0"/>
              </a:rPr>
              <a:t>更适合项目的集体开发</a:t>
            </a:r>
          </a:p>
        </p:txBody>
      </p:sp>
    </p:spTree>
    <p:extLst>
      <p:ext uri="{BB962C8B-B14F-4D97-AF65-F5344CB8AC3E}">
        <p14:creationId xmlns="" xmlns:p14="http://schemas.microsoft.com/office/powerpoint/2010/main" val="23215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7150</TotalTime>
  <Words>3753</Words>
  <Application>Microsoft Office PowerPoint</Application>
  <PresentationFormat>全屏显示(4:3)</PresentationFormat>
  <Paragraphs>840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夏至</vt:lpstr>
      <vt:lpstr>第17讲 函数1</vt:lpstr>
      <vt:lpstr>函数</vt:lpstr>
      <vt:lpstr>函数的定义和调用</vt:lpstr>
      <vt:lpstr>函数定义的说明</vt:lpstr>
      <vt:lpstr>函数的调用</vt:lpstr>
      <vt:lpstr>幻灯片 6</vt:lpstr>
      <vt:lpstr>幻灯片 7</vt:lpstr>
      <vt:lpstr>幻灯片 8</vt:lpstr>
      <vt:lpstr>幻灯片 9</vt:lpstr>
      <vt:lpstr>函数的参数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变量的作用域</vt:lpstr>
      <vt:lpstr>幻灯片 21</vt:lpstr>
      <vt:lpstr>函数的递归调用</vt:lpstr>
      <vt:lpstr>幻灯片 23</vt:lpstr>
      <vt:lpstr>幻灯片 24</vt:lpstr>
      <vt:lpstr>例 Hanoi塔问题</vt:lpstr>
      <vt:lpstr>幻灯片 26</vt:lpstr>
      <vt:lpstr>幻灯片 27</vt:lpstr>
      <vt:lpstr>1094:马克家的新地板</vt:lpstr>
      <vt:lpstr>幻灯片 29</vt:lpstr>
      <vt:lpstr>1096: 求多边形面积</vt:lpstr>
      <vt:lpstr>幻灯片 31</vt:lpstr>
      <vt:lpstr>1092: 第几位的值</vt:lpstr>
      <vt:lpstr>幻灯片 33</vt:lpstr>
      <vt:lpstr>1175:整数分离</vt:lpstr>
      <vt:lpstr>幻灯片 35</vt:lpstr>
      <vt:lpstr>1176:短信计费</vt:lpstr>
      <vt:lpstr>幻灯片 37</vt:lpstr>
      <vt:lpstr>1093: 亲密数</vt:lpstr>
      <vt:lpstr>幻灯片 39</vt:lpstr>
      <vt:lpstr>1179:回文素数</vt:lpstr>
      <vt:lpstr>幻灯片 41</vt:lpstr>
      <vt:lpstr>幻灯片 42</vt:lpstr>
      <vt:lpstr>1180:绝对素数</vt:lpstr>
      <vt:lpstr>幻灯片 44</vt:lpstr>
      <vt:lpstr>幻灯片 45</vt:lpstr>
      <vt:lpstr>1181:进制转化</vt:lpstr>
      <vt:lpstr>幻灯片 47</vt:lpstr>
      <vt:lpstr>1182:哥德巴赫猜想</vt:lpstr>
      <vt:lpstr>幻灯片 49</vt:lpstr>
      <vt:lpstr>1184:区间内真素数</vt:lpstr>
      <vt:lpstr>幻灯片 51</vt:lpstr>
      <vt:lpstr>幻灯片 52</vt:lpstr>
      <vt:lpstr>幻灯片 53</vt:lpstr>
      <vt:lpstr>1095: 最大公约数</vt:lpstr>
      <vt:lpstr>幻灯片 55</vt:lpstr>
      <vt:lpstr>1178:区间Fibonacci数</vt:lpstr>
      <vt:lpstr>幻灯片 57</vt:lpstr>
      <vt:lpstr>1177:区间阶乘和</vt:lpstr>
      <vt:lpstr>幻灯片 59</vt:lpstr>
      <vt:lpstr>幻灯片 60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343</cp:revision>
  <dcterms:created xsi:type="dcterms:W3CDTF">2018-03-09T02:04:30Z</dcterms:created>
  <dcterms:modified xsi:type="dcterms:W3CDTF">2018-08-10T09:28:07Z</dcterms:modified>
</cp:coreProperties>
</file>