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4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9" r:id="rId14"/>
    <p:sldId id="330" r:id="rId15"/>
    <p:sldId id="331" r:id="rId16"/>
    <p:sldId id="332" r:id="rId17"/>
    <p:sldId id="333" r:id="rId18"/>
    <p:sldId id="334" r:id="rId19"/>
    <p:sldId id="286" r:id="rId20"/>
    <p:sldId id="335" r:id="rId21"/>
    <p:sldId id="336" r:id="rId22"/>
    <p:sldId id="31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BC961-9AFD-4A0B-8E69-FBD358999B9A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C55A4-7FE6-46C9-A7F7-C0B7F4EDB7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55A4-7FE6-46C9-A7F7-C0B7F4EDB76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77A897-A124-4B17-9F7F-CFCE4CD67EF5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800" dirty="0" smtClean="0">
                <a:latin typeface="黑体" pitchFamily="49" charset="-122"/>
                <a:ea typeface="黑体" pitchFamily="49" charset="-122"/>
              </a:rPr>
              <a:t>19</a:t>
            </a:r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讲 结构体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58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EA8-0091-4251-AED8-F0A52E01D4D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764704"/>
            <a:ext cx="7772400" cy="518795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chemeClr val="accent2"/>
                </a:solidFill>
              </a:rPr>
              <a:t>例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，对候选人得票的统计程序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pPr lvl="1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</a:p>
          <a:p>
            <a:pPr lvl="1">
              <a:buNone/>
            </a:pPr>
            <a:r>
              <a:rPr lang="en-US" altLang="zh-CN" dirty="0"/>
              <a:t> {char name[20];</a:t>
            </a:r>
          </a:p>
          <a:p>
            <a:pPr lvl="1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count;</a:t>
            </a:r>
          </a:p>
          <a:p>
            <a:pPr lvl="1">
              <a:buNone/>
            </a:pPr>
            <a:r>
              <a:rPr lang="en-US" altLang="zh-CN" dirty="0"/>
              <a:t> }leader[3]=</a:t>
            </a:r>
            <a:r>
              <a:rPr lang="sv-SE" altLang="zh-CN" dirty="0"/>
              <a:t>{"Li",0,"Zhang",0,"Fan",0};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F797-2DCC-44BF-A1EE-1C18654468F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76672"/>
            <a:ext cx="8532812" cy="518795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None/>
            </a:pPr>
            <a:r>
              <a:rPr lang="en-US" altLang="zh-CN" sz="2800" dirty="0"/>
              <a:t>main()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800" dirty="0"/>
              <a:t>{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800" dirty="0"/>
              <a:t>char </a:t>
            </a:r>
            <a:r>
              <a:rPr lang="en-US" altLang="zh-CN" sz="2800" dirty="0" err="1"/>
              <a:t>leader_name</a:t>
            </a:r>
            <a:r>
              <a:rPr lang="en-US" altLang="zh-CN" sz="2800" dirty="0"/>
              <a:t>[20];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800" dirty="0"/>
              <a:t>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=0;i&lt;10;i++)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800" dirty="0"/>
              <a:t> {   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s",leader_name</a:t>
            </a:r>
            <a:r>
              <a:rPr lang="en-US" altLang="zh-CN" sz="2800" dirty="0"/>
              <a:t>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800" dirty="0"/>
              <a:t>    for (j=0;j&lt;3;j++)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800" dirty="0"/>
              <a:t>       if (</a:t>
            </a:r>
            <a:r>
              <a:rPr lang="en-US" altLang="zh-CN" sz="2800" dirty="0" err="1"/>
              <a:t>strcmp</a:t>
            </a:r>
            <a:r>
              <a:rPr lang="en-US" altLang="zh-CN" sz="2800" dirty="0"/>
              <a:t>(leader[j].</a:t>
            </a:r>
            <a:r>
              <a:rPr lang="en-US" altLang="zh-CN" sz="2800" dirty="0" err="1"/>
              <a:t>name,leader_name</a:t>
            </a:r>
            <a:r>
              <a:rPr lang="en-US" altLang="zh-CN" sz="2800" dirty="0"/>
              <a:t>)==0)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800" dirty="0"/>
              <a:t>                      leader[j].count++;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800" dirty="0"/>
              <a:t> }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800" dirty="0"/>
              <a:t>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=0;i&lt;3;i++)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800" dirty="0" err="1"/>
              <a:t>printf</a:t>
            </a:r>
            <a:r>
              <a:rPr lang="en-US" altLang="zh-CN" sz="2800" dirty="0"/>
              <a:t>("%5s:%d\</a:t>
            </a:r>
            <a:r>
              <a:rPr lang="en-US" altLang="zh-CN" sz="2800" dirty="0" err="1"/>
              <a:t>n",leader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].</a:t>
            </a:r>
            <a:r>
              <a:rPr lang="en-US" altLang="zh-CN" sz="2800" dirty="0" err="1"/>
              <a:t>name,leader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].count);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8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310A-5612-4AC1-9E40-9AEE351FAE1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836712"/>
            <a:ext cx="7772400" cy="518795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，定义一个学生的结构体数组，结构体中包括学生的学号（</a:t>
            </a:r>
            <a:r>
              <a:rPr lang="en-US" altLang="zh-CN" dirty="0"/>
              <a:t>no</a:t>
            </a:r>
            <a:r>
              <a:rPr lang="zh-CN" altLang="en-US" dirty="0"/>
              <a:t>），姓名</a:t>
            </a:r>
            <a:r>
              <a:rPr lang="en-US" altLang="zh-CN" dirty="0"/>
              <a:t>(name)</a:t>
            </a:r>
            <a:r>
              <a:rPr lang="zh-CN" altLang="en-US" dirty="0"/>
              <a:t>，成绩（</a:t>
            </a:r>
            <a:r>
              <a:rPr lang="en-US" altLang="zh-CN" dirty="0"/>
              <a:t>score), 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个学生按成绩由高到低进行排序。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student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	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no;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	     char name[10];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	float score;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E5CE-6EAC-4C24-BF24-347C1EBF87D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1371600" y="620688"/>
            <a:ext cx="7772400" cy="525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/>
              <a:t>void sort(</a:t>
            </a:r>
            <a:r>
              <a:rPr lang="en-US" altLang="zh-CN" sz="2800" b="1" dirty="0" err="1"/>
              <a:t>struct</a:t>
            </a:r>
            <a:r>
              <a:rPr lang="en-US" altLang="zh-CN" sz="2800" b="1" dirty="0"/>
              <a:t> student a[],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n)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/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/>
              <a:t>	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i,j</a:t>
            </a:r>
            <a:r>
              <a:rPr lang="en-US" altLang="zh-CN" sz="2800" b="1" dirty="0"/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/>
              <a:t>	</a:t>
            </a:r>
            <a:r>
              <a:rPr lang="en-US" altLang="zh-CN" sz="2800" b="1" dirty="0" err="1"/>
              <a:t>struct</a:t>
            </a:r>
            <a:r>
              <a:rPr lang="en-US" altLang="zh-CN" sz="2800" b="1" dirty="0"/>
              <a:t> student temp;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/>
              <a:t>	for(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=0;i&lt;n-1;i++)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/>
              <a:t>		for(j=0;j&lt;n-1-i;j++)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/>
              <a:t>			if(a[j].score&lt;a[j+1].score)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/>
              <a:t>			{	</a:t>
            </a:r>
            <a:endParaRPr lang="en-US" altLang="zh-CN" sz="2800" b="1" dirty="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				temp=a[j</a:t>
            </a:r>
            <a:r>
              <a:rPr lang="en-US" altLang="zh-CN" sz="2800" b="1" dirty="0">
                <a:solidFill>
                  <a:srgbClr val="FF0000"/>
                </a:solidFill>
              </a:rPr>
              <a:t>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				a[j]=a[j+1];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				a[j+1]=temp;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/>
              <a:t>		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AD62-E1C1-46F2-9EAC-BE387DFBA2B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765175"/>
            <a:ext cx="7772400" cy="5330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/>
              <a:t>void main()</a:t>
            </a:r>
          </a:p>
          <a:p>
            <a:pPr>
              <a:lnSpc>
                <a:spcPct val="80000"/>
              </a:lnSpc>
            </a:pPr>
            <a:r>
              <a:rPr lang="en-US" altLang="zh-CN"/>
              <a:t>{ struct student stu[5];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int i;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for(i=0;i&lt;5;i++)	 scanf("%d%s%f",&amp;stu[i].no,stu[i].name                 ,&amp;stu[i].score);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sort(stu,5);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for(i=0;i&lt;5;i++)</a:t>
            </a:r>
          </a:p>
          <a:p>
            <a:pPr>
              <a:lnSpc>
                <a:spcPct val="80000"/>
              </a:lnSpc>
            </a:pPr>
            <a:r>
              <a:rPr lang="en-US" altLang="zh-CN"/>
              <a:t>	printf("%5d,%10s,%5.2f\n",stu[i].no,               stu [i].name,stu[i].score);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44624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1097: </a:t>
            </a:r>
            <a:r>
              <a:rPr lang="zh-CN" altLang="zh-CN" b="1" dirty="0">
                <a:latin typeface="+mn-ea"/>
                <a:ea typeface="+mn-ea"/>
              </a:rPr>
              <a:t>成绩</a:t>
            </a:r>
            <a:r>
              <a:rPr lang="zh-CN" altLang="zh-CN" b="1" dirty="0" smtClean="0">
                <a:latin typeface="+mn-ea"/>
                <a:ea typeface="+mn-ea"/>
              </a:rPr>
              <a:t>排名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196752"/>
            <a:ext cx="7498080" cy="5589240"/>
          </a:xfrm>
        </p:spPr>
        <p:txBody>
          <a:bodyPr>
            <a:noAutofit/>
          </a:bodyPr>
          <a:lstStyle/>
          <a:p>
            <a:pPr marL="356616" lvl="1" indent="0">
              <a:buNone/>
            </a:pPr>
            <a:r>
              <a:rPr lang="zh-CN" altLang="zh-CN" sz="1800" dirty="0" smtClean="0"/>
              <a:t>初</a:t>
            </a:r>
            <a:r>
              <a:rPr lang="zh-CN" altLang="zh-CN" sz="1800" dirty="0"/>
              <a:t>一年级有</a:t>
            </a:r>
            <a:r>
              <a:rPr lang="en-US" altLang="zh-CN" sz="1800" dirty="0"/>
              <a:t>n</a:t>
            </a:r>
            <a:r>
              <a:rPr lang="zh-CN" altLang="zh-CN" sz="1800" dirty="0"/>
              <a:t>名学生，标号分别为</a:t>
            </a:r>
            <a:r>
              <a:rPr lang="en-US" altLang="zh-CN" sz="1800" dirty="0"/>
              <a:t>1,2</a:t>
            </a:r>
            <a:r>
              <a:rPr lang="zh-CN" altLang="zh-CN" sz="1800" dirty="0"/>
              <a:t>，……</a:t>
            </a:r>
            <a:r>
              <a:rPr lang="en-US" altLang="zh-CN" sz="1800" dirty="0"/>
              <a:t>n</a:t>
            </a:r>
            <a:r>
              <a:rPr lang="zh-CN" altLang="zh-CN" sz="1800" dirty="0"/>
              <a:t>。已知他们的信息课考试成绩，现在你需要对他们按照成绩进行由高到低的排序，如果两个同学的成绩相同，那么姓名的字典序小的在前面。 </a:t>
            </a:r>
          </a:p>
          <a:p>
            <a:r>
              <a:rPr lang="zh-CN" altLang="zh-CN" sz="1800" dirty="0" smtClean="0"/>
              <a:t>输入</a:t>
            </a:r>
            <a:r>
              <a:rPr lang="zh-CN" altLang="en-US" sz="1800" dirty="0" smtClean="0"/>
              <a:t>：</a:t>
            </a:r>
            <a:r>
              <a:rPr lang="zh-CN" altLang="zh-CN" sz="1800" dirty="0" smtClean="0"/>
              <a:t>第</a:t>
            </a:r>
            <a:r>
              <a:rPr lang="zh-CN" altLang="zh-CN" sz="1800" dirty="0"/>
              <a:t>一行包含一个整数</a:t>
            </a:r>
            <a:r>
              <a:rPr lang="en-US" altLang="zh-CN" sz="1800" dirty="0"/>
              <a:t>n</a:t>
            </a:r>
            <a:r>
              <a:rPr lang="zh-CN" altLang="zh-CN" sz="1800" dirty="0"/>
              <a:t>。 </a:t>
            </a:r>
          </a:p>
          <a:p>
            <a:pPr marL="356616" lvl="1" indent="0">
              <a:buNone/>
            </a:pPr>
            <a:r>
              <a:rPr lang="zh-CN" altLang="zh-CN" sz="1800" dirty="0"/>
              <a:t>接下来</a:t>
            </a:r>
            <a:r>
              <a:rPr lang="en-US" altLang="zh-CN" sz="1800" dirty="0"/>
              <a:t>n</a:t>
            </a:r>
            <a:r>
              <a:rPr lang="zh-CN" altLang="zh-CN" sz="1800" dirty="0"/>
              <a:t>行，每行包含学生的姓名和该学生的成绩。 </a:t>
            </a:r>
          </a:p>
          <a:p>
            <a:r>
              <a:rPr lang="zh-CN" altLang="zh-CN" sz="1800" dirty="0" smtClean="0"/>
              <a:t>输出</a:t>
            </a:r>
            <a:r>
              <a:rPr lang="zh-CN" altLang="en-US" sz="1800" dirty="0" smtClean="0"/>
              <a:t>：</a:t>
            </a:r>
            <a:r>
              <a:rPr lang="zh-CN" altLang="zh-CN" sz="1800" dirty="0" smtClean="0"/>
              <a:t>输出</a:t>
            </a:r>
            <a:r>
              <a:rPr lang="en-US" altLang="zh-CN" sz="1800" dirty="0"/>
              <a:t>n</a:t>
            </a:r>
            <a:r>
              <a:rPr lang="zh-CN" altLang="zh-CN" sz="1800" dirty="0"/>
              <a:t>行，每行包含一个学生的姓名和成绩。 </a:t>
            </a:r>
          </a:p>
          <a:p>
            <a:r>
              <a:rPr lang="zh-CN" altLang="zh-CN" sz="1800" dirty="0"/>
              <a:t>样例</a:t>
            </a:r>
            <a:r>
              <a:rPr lang="zh-CN" altLang="zh-CN" sz="1800" dirty="0" smtClean="0"/>
              <a:t>输入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4</a:t>
            </a:r>
            <a:endParaRPr lang="zh-CN" altLang="zh-CN" sz="1800" dirty="0"/>
          </a:p>
          <a:p>
            <a:pPr marL="356616" lvl="1" indent="0">
              <a:buNone/>
            </a:pPr>
            <a:r>
              <a:rPr lang="en-US" altLang="zh-CN" sz="1800" dirty="0"/>
              <a:t>tom 100</a:t>
            </a:r>
            <a:endParaRPr lang="zh-CN" altLang="zh-CN" sz="1800" dirty="0"/>
          </a:p>
          <a:p>
            <a:pPr marL="356616" lvl="1" indent="0">
              <a:buNone/>
            </a:pPr>
            <a:r>
              <a:rPr lang="en-US" altLang="zh-CN" sz="1800" dirty="0"/>
              <a:t>lily 76</a:t>
            </a:r>
            <a:endParaRPr lang="zh-CN" altLang="zh-CN" sz="1800" dirty="0"/>
          </a:p>
          <a:p>
            <a:pPr marL="356616" lvl="1" indent="0">
              <a:buNone/>
            </a:pPr>
            <a:r>
              <a:rPr lang="en-US" altLang="zh-CN" sz="1800" dirty="0"/>
              <a:t>jam 97</a:t>
            </a:r>
            <a:endParaRPr lang="zh-CN" altLang="zh-CN" sz="1800" dirty="0"/>
          </a:p>
          <a:p>
            <a:pPr marL="356616" lvl="1" indent="0">
              <a:buNone/>
            </a:pPr>
            <a:r>
              <a:rPr lang="en-US" altLang="zh-CN" sz="1800" dirty="0" err="1"/>
              <a:t>alis</a:t>
            </a:r>
            <a:r>
              <a:rPr lang="en-US" altLang="zh-CN" sz="1800" dirty="0"/>
              <a:t> 76</a:t>
            </a:r>
            <a:endParaRPr lang="zh-CN" altLang="zh-CN" sz="1800" dirty="0"/>
          </a:p>
          <a:p>
            <a:r>
              <a:rPr lang="zh-CN" altLang="zh-CN" sz="1800" dirty="0"/>
              <a:t>样例输出</a:t>
            </a:r>
          </a:p>
          <a:p>
            <a:pPr marL="356616" lvl="1" indent="0">
              <a:buNone/>
            </a:pPr>
            <a:r>
              <a:rPr lang="en-US" altLang="zh-CN" sz="1800" dirty="0"/>
              <a:t>tom 100</a:t>
            </a:r>
            <a:endParaRPr lang="zh-CN" altLang="zh-CN" sz="1800" dirty="0"/>
          </a:p>
          <a:p>
            <a:pPr marL="356616" lvl="1" indent="0">
              <a:buNone/>
            </a:pPr>
            <a:r>
              <a:rPr lang="en-US" altLang="zh-CN" sz="1800" dirty="0"/>
              <a:t>jam 97</a:t>
            </a:r>
            <a:endParaRPr lang="zh-CN" altLang="zh-CN" sz="1800" dirty="0"/>
          </a:p>
          <a:p>
            <a:pPr marL="356616" lvl="1" indent="0">
              <a:buNone/>
            </a:pPr>
            <a:r>
              <a:rPr lang="en-US" altLang="zh-CN" sz="1800" dirty="0" err="1"/>
              <a:t>alis</a:t>
            </a:r>
            <a:r>
              <a:rPr lang="en-US" altLang="zh-CN" sz="1800" dirty="0"/>
              <a:t> 76</a:t>
            </a:r>
            <a:endParaRPr lang="zh-CN" altLang="zh-CN" sz="1800" dirty="0"/>
          </a:p>
          <a:p>
            <a:pPr marL="356616" lvl="1" indent="0">
              <a:buNone/>
            </a:pPr>
            <a:r>
              <a:rPr lang="en-US" altLang="zh-CN" sz="1800" dirty="0"/>
              <a:t>lily </a:t>
            </a:r>
            <a:r>
              <a:rPr lang="en-US" altLang="zh-CN" sz="1800" dirty="0" smtClean="0"/>
              <a:t>76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xmlns="" val="27475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260648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 </a:t>
            </a:r>
          </a:p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cstring</a:t>
            </a:r>
            <a:r>
              <a:rPr lang="en-US" altLang="zh-CN" sz="2000" dirty="0" smtClean="0"/>
              <a:t>&gt; </a:t>
            </a:r>
          </a:p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cmath</a:t>
            </a:r>
            <a:r>
              <a:rPr lang="en-US" altLang="zh-CN" sz="2000" dirty="0" smtClean="0"/>
              <a:t>&gt; </a:t>
            </a:r>
          </a:p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cstdio</a:t>
            </a:r>
            <a:r>
              <a:rPr lang="en-US" altLang="zh-CN" sz="2000" dirty="0" smtClean="0"/>
              <a:t>&gt; </a:t>
            </a:r>
          </a:p>
          <a:p>
            <a:r>
              <a:rPr lang="en-US" altLang="zh-CN" sz="2000" dirty="0" smtClean="0"/>
              <a:t>#include&lt;algorithm&gt; </a:t>
            </a:r>
          </a:p>
          <a:p>
            <a:r>
              <a:rPr lang="en-US" altLang="zh-CN" sz="2000" dirty="0" smtClean="0"/>
              <a:t>using namespace std; </a:t>
            </a:r>
          </a:p>
          <a:p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stu</a:t>
            </a:r>
            <a:r>
              <a:rPr lang="en-US" altLang="zh-CN" sz="2000" dirty="0" smtClean="0"/>
              <a:t>{ </a:t>
            </a:r>
          </a:p>
          <a:p>
            <a:r>
              <a:rPr lang="en-US" altLang="zh-CN" sz="2000" dirty="0" smtClean="0"/>
              <a:t>    char n[20]; 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c; </a:t>
            </a:r>
          </a:p>
          <a:p>
            <a:r>
              <a:rPr lang="en-US" altLang="zh-CN" sz="2000" dirty="0" smtClean="0"/>
              <a:t>}; </a:t>
            </a:r>
          </a:p>
          <a:p>
            <a:r>
              <a:rPr lang="en-US" altLang="zh-CN" sz="2000" dirty="0" smtClean="0"/>
              <a:t>    </a:t>
            </a:r>
          </a:p>
          <a:p>
            <a:r>
              <a:rPr lang="en-US" altLang="zh-CN" sz="2000" dirty="0" err="1" smtClean="0"/>
              <a:t>bool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cmp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stu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x,stu</a:t>
            </a:r>
            <a:r>
              <a:rPr lang="en-US" altLang="zh-CN" sz="2000" dirty="0" smtClean="0"/>
              <a:t> y){ </a:t>
            </a:r>
          </a:p>
          <a:p>
            <a:r>
              <a:rPr lang="en-US" altLang="zh-CN" sz="2000" dirty="0" smtClean="0"/>
              <a:t>    if(</a:t>
            </a:r>
            <a:r>
              <a:rPr lang="en-US" altLang="zh-CN" sz="2000" dirty="0" err="1" smtClean="0"/>
              <a:t>x.c</a:t>
            </a:r>
            <a:r>
              <a:rPr lang="en-US" altLang="zh-CN" sz="2000" dirty="0" smtClean="0"/>
              <a:t>&gt;</a:t>
            </a:r>
            <a:r>
              <a:rPr lang="en-US" altLang="zh-CN" sz="2000" dirty="0" err="1" smtClean="0"/>
              <a:t>y.c</a:t>
            </a:r>
            <a:r>
              <a:rPr lang="en-US" altLang="zh-CN" sz="2000" dirty="0" smtClean="0"/>
              <a:t>) return true; </a:t>
            </a:r>
          </a:p>
          <a:p>
            <a:r>
              <a:rPr lang="en-US" altLang="zh-CN" sz="2000" dirty="0" smtClean="0"/>
              <a:t>    else if(</a:t>
            </a:r>
            <a:r>
              <a:rPr lang="en-US" altLang="zh-CN" sz="2000" dirty="0" err="1" smtClean="0"/>
              <a:t>x.c</a:t>
            </a:r>
            <a:r>
              <a:rPr lang="en-US" altLang="zh-CN" sz="2000" dirty="0" smtClean="0"/>
              <a:t>==</a:t>
            </a:r>
            <a:r>
              <a:rPr lang="en-US" altLang="zh-CN" sz="2000" dirty="0" err="1" smtClean="0"/>
              <a:t>y.c</a:t>
            </a:r>
            <a:r>
              <a:rPr lang="en-US" altLang="zh-CN" sz="2000" dirty="0" smtClean="0"/>
              <a:t>&amp;&amp;(</a:t>
            </a:r>
            <a:r>
              <a:rPr lang="en-US" altLang="zh-CN" sz="2000" dirty="0" err="1" smtClean="0"/>
              <a:t>strcmp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x.n,y.n</a:t>
            </a:r>
            <a:r>
              <a:rPr lang="en-US" altLang="zh-CN" sz="2000" dirty="0" smtClean="0"/>
              <a:t>)&lt;=0)) </a:t>
            </a:r>
            <a:r>
              <a:rPr lang="en-US" altLang="zh-CN" sz="2000" dirty="0" smtClean="0"/>
              <a:t>   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</a:t>
            </a:r>
            <a:r>
              <a:rPr lang="en-US" altLang="zh-CN" sz="2000" dirty="0" smtClean="0"/>
              <a:t>return </a:t>
            </a:r>
            <a:r>
              <a:rPr lang="en-US" altLang="zh-CN" sz="2000" dirty="0" smtClean="0"/>
              <a:t>true; </a:t>
            </a:r>
          </a:p>
          <a:p>
            <a:r>
              <a:rPr lang="en-US" altLang="zh-CN" sz="2000" dirty="0" smtClean="0"/>
              <a:t>    return false; </a:t>
            </a:r>
          </a:p>
          <a:p>
            <a:r>
              <a:rPr lang="en-US" altLang="zh-CN" sz="2000" dirty="0" smtClean="0"/>
              <a:t>} </a:t>
            </a:r>
          </a:p>
        </p:txBody>
      </p:sp>
      <p:sp>
        <p:nvSpPr>
          <p:cNvPr id="5" name="矩形 4"/>
          <p:cNvSpPr/>
          <p:nvPr/>
        </p:nvSpPr>
        <p:spPr>
          <a:xfrm>
            <a:off x="5255568" y="188640"/>
            <a:ext cx="38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main(){ 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i,p</a:t>
            </a:r>
            <a:r>
              <a:rPr lang="en-US" altLang="zh-CN" sz="2000" dirty="0" smtClean="0"/>
              <a:t>; 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cin</a:t>
            </a:r>
            <a:r>
              <a:rPr lang="en-US" altLang="zh-CN" sz="2000" dirty="0" smtClean="0"/>
              <a:t>&gt;&gt;p; 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stu</a:t>
            </a:r>
            <a:r>
              <a:rPr lang="en-US" altLang="zh-CN" sz="2000" dirty="0" smtClean="0"/>
              <a:t> a[101]; </a:t>
            </a:r>
          </a:p>
          <a:p>
            <a:r>
              <a:rPr lang="en-US" altLang="zh-CN" sz="2000" dirty="0" smtClean="0"/>
              <a:t>    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</a:t>
            </a:r>
            <a:r>
              <a:rPr lang="en-US" altLang="zh-CN" sz="2000" dirty="0" err="1" smtClean="0"/>
              <a:t>p;i</a:t>
            </a:r>
            <a:r>
              <a:rPr lang="en-US" altLang="zh-CN" sz="2000" dirty="0" smtClean="0"/>
              <a:t>++)</a:t>
            </a:r>
          </a:p>
          <a:p>
            <a:r>
              <a:rPr lang="en-US" altLang="zh-CN" sz="2000" dirty="0" smtClean="0"/>
              <a:t>    	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("%s %</a:t>
            </a:r>
            <a:r>
              <a:rPr lang="en-US" altLang="zh-CN" sz="2000" dirty="0" err="1" smtClean="0"/>
              <a:t>d",a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].</a:t>
            </a:r>
            <a:r>
              <a:rPr lang="en-US" altLang="zh-CN" sz="2000" dirty="0" err="1" smtClean="0"/>
              <a:t>n,&amp;a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].c);</a:t>
            </a:r>
          </a:p>
          <a:p>
            <a:r>
              <a:rPr lang="en-US" altLang="zh-CN" sz="2000" dirty="0" smtClean="0"/>
              <a:t>    sort(</a:t>
            </a:r>
            <a:r>
              <a:rPr lang="en-US" altLang="zh-CN" sz="2000" dirty="0" err="1" smtClean="0"/>
              <a:t>a,a+p,cmp</a:t>
            </a:r>
            <a:r>
              <a:rPr lang="en-US" altLang="zh-CN" sz="2000" dirty="0" smtClean="0"/>
              <a:t>); </a:t>
            </a:r>
          </a:p>
          <a:p>
            <a:r>
              <a:rPr lang="en-US" altLang="zh-CN" sz="2000" dirty="0" smtClean="0"/>
              <a:t>    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</a:t>
            </a:r>
            <a:r>
              <a:rPr lang="en-US" altLang="zh-CN" sz="2000" dirty="0" err="1" smtClean="0"/>
              <a:t>p;i</a:t>
            </a:r>
            <a:r>
              <a:rPr lang="en-US" altLang="zh-CN" sz="2000" dirty="0" smtClean="0"/>
              <a:t>++)</a:t>
            </a:r>
          </a:p>
          <a:p>
            <a:r>
              <a:rPr lang="en-US" altLang="zh-CN" sz="2000" dirty="0" smtClean="0"/>
              <a:t>    	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("%s %d\</a:t>
            </a:r>
            <a:r>
              <a:rPr lang="en-US" altLang="zh-CN" sz="2000" dirty="0" err="1" smtClean="0"/>
              <a:t>n",a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].</a:t>
            </a:r>
            <a:r>
              <a:rPr lang="en-US" altLang="zh-CN" sz="2000" dirty="0" err="1" smtClean="0"/>
              <a:t>n,a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].c); </a:t>
            </a:r>
          </a:p>
          <a:p>
            <a:r>
              <a:rPr lang="en-US" altLang="zh-CN" sz="2000" dirty="0" smtClean="0"/>
              <a:t>    return 0;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9630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1098: </a:t>
            </a:r>
            <a:r>
              <a:rPr lang="zh-CN" altLang="zh-CN" b="1" dirty="0">
                <a:latin typeface="+mn-ea"/>
                <a:ea typeface="+mn-ea"/>
              </a:rPr>
              <a:t>成绩</a:t>
            </a:r>
            <a:r>
              <a:rPr lang="zh-CN" altLang="zh-CN" b="1" dirty="0" smtClean="0">
                <a:latin typeface="+mn-ea"/>
                <a:ea typeface="+mn-ea"/>
              </a:rPr>
              <a:t>统计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fontScale="62500" lnSpcReduction="20000"/>
          </a:bodyPr>
          <a:lstStyle/>
          <a:p>
            <a:r>
              <a:rPr lang="zh-CN" altLang="zh-CN" dirty="0" smtClean="0">
                <a:latin typeface="+mn-ea"/>
              </a:rPr>
              <a:t>题目</a:t>
            </a:r>
            <a:r>
              <a:rPr lang="zh-CN" altLang="zh-CN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zh-CN" dirty="0">
                <a:latin typeface="+mn-ea"/>
              </a:rPr>
              <a:t>有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zh-CN" dirty="0">
                <a:latin typeface="+mn-ea"/>
              </a:rPr>
              <a:t>个学生，每个学生的数据包括学号、姓名、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门课的成绩，从键盘输入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zh-CN" dirty="0">
                <a:latin typeface="+mn-ea"/>
              </a:rPr>
              <a:t>个学生的数据，要求打印出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门课的总平均成绩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zh-CN" dirty="0">
                <a:latin typeface="+mn-ea"/>
              </a:rPr>
              <a:t>取整除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zh-CN" dirty="0">
                <a:latin typeface="+mn-ea"/>
              </a:rPr>
              <a:t>，以及最高分的学生的数据（包括学号、姓名、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门课成绩）</a:t>
            </a:r>
          </a:p>
          <a:p>
            <a:r>
              <a:rPr lang="zh-CN" altLang="zh-CN" dirty="0">
                <a:latin typeface="+mn-ea"/>
              </a:rPr>
              <a:t>输入</a:t>
            </a:r>
          </a:p>
          <a:p>
            <a:pPr marL="356616" lvl="1" indent="0">
              <a:buNone/>
            </a:pPr>
            <a:r>
              <a:rPr lang="zh-CN" altLang="zh-CN" dirty="0">
                <a:latin typeface="+mn-ea"/>
              </a:rPr>
              <a:t>学生数量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zh-CN" dirty="0">
                <a:latin typeface="+mn-ea"/>
              </a:rPr>
              <a:t>占一行每个学生的学号、姓名、三科成绩占一行，空格分开。</a:t>
            </a:r>
          </a:p>
          <a:p>
            <a:r>
              <a:rPr lang="zh-CN" altLang="zh-CN" dirty="0">
                <a:latin typeface="+mn-ea"/>
              </a:rPr>
              <a:t>输出</a:t>
            </a:r>
          </a:p>
          <a:p>
            <a:pPr marL="356616" lvl="1" indent="0">
              <a:buNone/>
            </a:pPr>
            <a:r>
              <a:rPr lang="zh-CN" altLang="zh-CN" dirty="0">
                <a:latin typeface="+mn-ea"/>
              </a:rPr>
              <a:t>各门课的平均成绩最高分的学生的数据（包括学号、姓名、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门课成绩），如平均分相同，输出学号小的</a:t>
            </a:r>
          </a:p>
          <a:p>
            <a:r>
              <a:rPr lang="zh-CN" altLang="zh-CN" dirty="0">
                <a:latin typeface="+mn-ea"/>
              </a:rPr>
              <a:t>样例输入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2</a:t>
            </a:r>
            <a:endParaRPr lang="zh-CN" altLang="zh-CN" dirty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 blue 90 80 70</a:t>
            </a:r>
            <a:endParaRPr lang="zh-CN" altLang="zh-CN" dirty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2 clan 80 70 60</a:t>
            </a:r>
            <a:endParaRPr lang="zh-CN" altLang="zh-CN" dirty="0">
              <a:latin typeface="+mn-ea"/>
            </a:endParaRPr>
          </a:p>
          <a:p>
            <a:r>
              <a:rPr lang="zh-CN" altLang="zh-CN" dirty="0">
                <a:latin typeface="+mn-ea"/>
              </a:rPr>
              <a:t>样例输出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85 75 65</a:t>
            </a:r>
            <a:endParaRPr lang="zh-CN" altLang="zh-CN" dirty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 blue 90 80 70</a:t>
            </a:r>
            <a:endParaRPr lang="zh-CN" altLang="zh-CN" dirty="0">
              <a:latin typeface="+mn-ea"/>
            </a:endParaRPr>
          </a:p>
          <a:p>
            <a:r>
              <a:rPr lang="zh-CN" altLang="zh-CN" dirty="0" smtClean="0">
                <a:latin typeface="+mn-ea"/>
              </a:rPr>
              <a:t>提示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&lt;=300</a:t>
            </a:r>
            <a:r>
              <a:rPr lang="zh-CN" altLang="zh-CN" dirty="0">
                <a:latin typeface="+mn-ea"/>
              </a:rPr>
              <a:t>，名字的字符数量</a:t>
            </a:r>
            <a:r>
              <a:rPr lang="en-US" altLang="zh-CN" dirty="0">
                <a:latin typeface="+mn-ea"/>
              </a:rPr>
              <a:t>&lt;=</a:t>
            </a:r>
            <a:r>
              <a:rPr lang="en-US" altLang="zh-CN" dirty="0" smtClean="0">
                <a:latin typeface="+mn-ea"/>
              </a:rPr>
              <a:t>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75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26469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zh-CN" b="1" dirty="0">
                <a:latin typeface="+mn-ea"/>
              </a:rPr>
              <a:t>//1098:</a:t>
            </a:r>
            <a:r>
              <a:rPr lang="zh-CN" altLang="zh-CN" b="1" dirty="0">
                <a:latin typeface="+mn-ea"/>
              </a:rPr>
              <a:t>【函数】成绩统计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struct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stu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num</a:t>
            </a:r>
            <a:r>
              <a:rPr lang="en-US" altLang="zh-CN" dirty="0">
                <a:latin typeface="+mn-ea"/>
              </a:rPr>
              <a:t>;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char name[51];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x,y,z,a</a:t>
            </a:r>
            <a:r>
              <a:rPr lang="en-US" altLang="zh-CN" dirty="0">
                <a:latin typeface="+mn-ea"/>
              </a:rPr>
              <a:t>; 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}; 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struct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stu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s[310</a:t>
            </a:r>
            <a:r>
              <a:rPr lang="en-US" altLang="zh-CN" dirty="0" smtClean="0">
                <a:latin typeface="+mn-ea"/>
              </a:rPr>
              <a:t>];</a:t>
            </a:r>
            <a:endParaRPr lang="zh-CN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0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404664"/>
            <a:ext cx="7560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n,sx,sy,sz,m</a:t>
            </a:r>
            <a:r>
              <a:rPr lang="en-US" altLang="zh-CN" dirty="0" smtClean="0">
                <a:latin typeface="+mn-ea"/>
              </a:rPr>
              <a:t>=1;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sx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sy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sz</a:t>
            </a:r>
            <a:r>
              <a:rPr lang="en-US" altLang="zh-CN" dirty="0" smtClean="0">
                <a:latin typeface="+mn-ea"/>
              </a:rPr>
              <a:t>=0;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&gt;&gt;n;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=1;i&lt;=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{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&gt;&gt;s[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].num&gt;&gt;s[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].name&gt;&gt;s[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].x&gt;&gt;s[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].y&gt;&gt;s[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].z;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s[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].a=(s[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].</a:t>
            </a:r>
            <a:r>
              <a:rPr lang="en-US" altLang="zh-CN" dirty="0" err="1" smtClean="0">
                <a:latin typeface="+mn-ea"/>
              </a:rPr>
              <a:t>x+s</a:t>
            </a:r>
            <a:r>
              <a:rPr lang="en-US" altLang="zh-CN" dirty="0" smtClean="0">
                <a:latin typeface="+mn-ea"/>
              </a:rPr>
              <a:t>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].</a:t>
            </a:r>
            <a:r>
              <a:rPr lang="en-US" altLang="zh-CN" dirty="0" err="1" smtClean="0">
                <a:latin typeface="+mn-ea"/>
              </a:rPr>
              <a:t>y+s</a:t>
            </a:r>
            <a:r>
              <a:rPr lang="en-US" altLang="zh-CN" dirty="0" smtClean="0">
                <a:latin typeface="+mn-ea"/>
              </a:rPr>
              <a:t>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].z)/3;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if(s[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].a&gt;s[m].a)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m=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;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 smtClean="0">
                <a:latin typeface="+mn-ea"/>
              </a:rPr>
              <a:t>sx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sx+s</a:t>
            </a:r>
            <a:r>
              <a:rPr lang="en-US" altLang="zh-CN" dirty="0" smtClean="0">
                <a:latin typeface="+mn-ea"/>
              </a:rPr>
              <a:t>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].x;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 smtClean="0">
                <a:latin typeface="+mn-ea"/>
              </a:rPr>
              <a:t>sy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sy+s</a:t>
            </a:r>
            <a:r>
              <a:rPr lang="en-US" altLang="zh-CN" dirty="0" smtClean="0">
                <a:latin typeface="+mn-ea"/>
              </a:rPr>
              <a:t>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].y;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 smtClean="0">
                <a:latin typeface="+mn-ea"/>
              </a:rPr>
              <a:t>sz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sz+s</a:t>
            </a:r>
            <a:r>
              <a:rPr lang="en-US" altLang="zh-CN" dirty="0" smtClean="0">
                <a:latin typeface="+mn-ea"/>
              </a:rPr>
              <a:t>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].z;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}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</a:t>
            </a:r>
            <a:r>
              <a:rPr lang="en-US" altLang="zh-CN" dirty="0" err="1" smtClean="0">
                <a:latin typeface="+mn-ea"/>
              </a:rPr>
              <a:t>sx</a:t>
            </a:r>
            <a:r>
              <a:rPr lang="en-US" altLang="zh-CN" dirty="0" smtClean="0">
                <a:latin typeface="+mn-ea"/>
              </a:rPr>
              <a:t>/n&lt;&lt;" "&lt;&lt;</a:t>
            </a:r>
            <a:r>
              <a:rPr lang="en-US" altLang="zh-CN" dirty="0" err="1" smtClean="0">
                <a:latin typeface="+mn-ea"/>
              </a:rPr>
              <a:t>sy</a:t>
            </a:r>
            <a:r>
              <a:rPr lang="en-US" altLang="zh-CN" dirty="0" smtClean="0">
                <a:latin typeface="+mn-ea"/>
              </a:rPr>
              <a:t>/n&lt;&lt;" "&lt;&lt;</a:t>
            </a:r>
            <a:r>
              <a:rPr lang="en-US" altLang="zh-CN" dirty="0" err="1" smtClean="0">
                <a:latin typeface="+mn-ea"/>
              </a:rPr>
              <a:t>sz</a:t>
            </a:r>
            <a:r>
              <a:rPr lang="en-US" altLang="zh-CN" dirty="0" smtClean="0">
                <a:latin typeface="+mn-ea"/>
              </a:rPr>
              <a:t>/n&lt;&lt;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&lt;&lt;s[m].num&lt;&lt;" "&lt;&lt;s[m].name&lt;&lt;" "&lt;&lt;s[m].x&lt;&lt;" "&lt;&lt;s[m].y&lt;&lt;" "&lt;&lt;s[m].z;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return 0;</a:t>
            </a:r>
            <a:endParaRPr lang="zh-CN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4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数组：存放同类型的数据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如果想存放不同类型的数据？</a:t>
            </a:r>
            <a:endParaRPr lang="en-US" altLang="zh-CN" dirty="0" smtClean="0"/>
          </a:p>
          <a:p>
            <a:pPr algn="just">
              <a:buNone/>
            </a:pPr>
            <a:r>
              <a:rPr lang="zh-CN" altLang="en-US" dirty="0" smtClean="0"/>
              <a:t>例如有很多个学生，需要存储他们的学号，姓名，年龄，学校名等等。</a:t>
            </a:r>
            <a:endParaRPr lang="en-US" altLang="zh-CN" dirty="0" smtClean="0"/>
          </a:p>
          <a:p>
            <a:pPr algn="just">
              <a:buNone/>
            </a:pP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结构体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74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1099: </a:t>
            </a:r>
            <a:r>
              <a:rPr lang="zh-CN" altLang="zh-CN" b="1" dirty="0">
                <a:latin typeface="+mn-ea"/>
                <a:ea typeface="+mn-ea"/>
              </a:rPr>
              <a:t>按要求处理</a:t>
            </a:r>
            <a:r>
              <a:rPr lang="zh-CN" altLang="zh-CN" b="1" dirty="0" smtClean="0">
                <a:latin typeface="+mn-ea"/>
                <a:ea typeface="+mn-ea"/>
              </a:rPr>
              <a:t>数据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 smtClean="0">
                <a:latin typeface="+mn-ea"/>
              </a:rPr>
              <a:t>题目</a:t>
            </a:r>
            <a:r>
              <a:rPr lang="zh-CN" altLang="zh-CN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zh-CN" dirty="0">
                <a:latin typeface="+mn-ea"/>
              </a:rPr>
              <a:t>输入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zh-CN" dirty="0">
                <a:latin typeface="+mn-ea"/>
              </a:rPr>
              <a:t>个整数，将其中把最大的（第一个）数与最后一个数对换，然后最小的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zh-CN" dirty="0">
                <a:latin typeface="+mn-ea"/>
              </a:rPr>
              <a:t>第一个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zh-CN" dirty="0">
                <a:latin typeface="+mn-ea"/>
              </a:rPr>
              <a:t>数与第一个数对换。</a:t>
            </a:r>
          </a:p>
          <a:p>
            <a:pPr marL="356616" lvl="1" indent="0">
              <a:buNone/>
            </a:pPr>
            <a:r>
              <a:rPr lang="zh-CN" altLang="zh-CN" dirty="0">
                <a:latin typeface="+mn-ea"/>
              </a:rPr>
              <a:t>写三个函数：</a:t>
            </a:r>
          </a:p>
          <a:p>
            <a:pPr marL="356616" lvl="1" indent="0">
              <a:buNone/>
            </a:pPr>
            <a:r>
              <a:rPr lang="zh-CN" altLang="zh-CN" dirty="0">
                <a:latin typeface="+mn-ea"/>
              </a:rPr>
              <a:t>①输入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zh-CN" dirty="0">
                <a:latin typeface="+mn-ea"/>
              </a:rPr>
              <a:t>个数；</a:t>
            </a:r>
          </a:p>
          <a:p>
            <a:pPr marL="356616" lvl="1" indent="0">
              <a:buNone/>
            </a:pPr>
            <a:r>
              <a:rPr lang="zh-CN" altLang="zh-CN" dirty="0">
                <a:latin typeface="+mn-ea"/>
              </a:rPr>
              <a:t>②进行处理；</a:t>
            </a:r>
          </a:p>
          <a:p>
            <a:pPr marL="356616" lvl="1" indent="0">
              <a:buNone/>
            </a:pPr>
            <a:r>
              <a:rPr lang="zh-CN" altLang="zh-CN" dirty="0">
                <a:latin typeface="+mn-ea"/>
              </a:rPr>
              <a:t>③输出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zh-CN" dirty="0">
                <a:latin typeface="+mn-ea"/>
              </a:rPr>
              <a:t>个数。</a:t>
            </a:r>
          </a:p>
          <a:p>
            <a:r>
              <a:rPr lang="zh-CN" altLang="zh-CN" dirty="0">
                <a:latin typeface="+mn-ea"/>
              </a:rPr>
              <a:t>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10</a:t>
            </a:r>
            <a:r>
              <a:rPr lang="zh-CN" altLang="zh-CN" dirty="0">
                <a:latin typeface="+mn-ea"/>
              </a:rPr>
              <a:t>个整数</a:t>
            </a:r>
          </a:p>
          <a:p>
            <a:r>
              <a:rPr lang="zh-CN" altLang="zh-CN" dirty="0">
                <a:latin typeface="+mn-ea"/>
              </a:rPr>
              <a:t>输出</a:t>
            </a:r>
          </a:p>
          <a:p>
            <a:pPr marL="356616" lvl="1" indent="0">
              <a:buNone/>
            </a:pPr>
            <a:r>
              <a:rPr lang="zh-CN" altLang="zh-CN" dirty="0">
                <a:latin typeface="+mn-ea"/>
              </a:rPr>
              <a:t>整理后的十个数，每个数后跟一个空格（注意最后一个数后也有空格）</a:t>
            </a:r>
          </a:p>
          <a:p>
            <a:r>
              <a:rPr lang="zh-CN" altLang="zh-CN" dirty="0">
                <a:latin typeface="+mn-ea"/>
              </a:rPr>
              <a:t>样例输入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2 1 3 4 5 6 7 8 10 9</a:t>
            </a:r>
            <a:endParaRPr lang="zh-CN" altLang="zh-CN" dirty="0">
              <a:latin typeface="+mn-ea"/>
            </a:endParaRPr>
          </a:p>
          <a:p>
            <a:r>
              <a:rPr lang="zh-CN" altLang="zh-CN" dirty="0">
                <a:latin typeface="+mn-ea"/>
              </a:rPr>
              <a:t>样例输出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1 2 3 4 5 6 7 8 9 </a:t>
            </a:r>
            <a:r>
              <a:rPr lang="en-US" altLang="zh-CN" dirty="0" smtClean="0">
                <a:latin typeface="+mn-ea"/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75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435608" y="260648"/>
            <a:ext cx="3657600" cy="6552728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//1099: 【</a:t>
            </a:r>
            <a:r>
              <a:rPr lang="zh-CN" altLang="en-US" dirty="0">
                <a:latin typeface="+mn-ea"/>
              </a:rPr>
              <a:t>函数</a:t>
            </a:r>
            <a:r>
              <a:rPr lang="en-US" altLang="zh-CN" dirty="0">
                <a:latin typeface="+mn-ea"/>
              </a:rPr>
              <a:t>】</a:t>
            </a:r>
            <a:r>
              <a:rPr lang="zh-CN" altLang="en-US" dirty="0">
                <a:latin typeface="+mn-ea"/>
              </a:rPr>
              <a:t>按要求处理数据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a[15];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fs</a:t>
            </a:r>
            <a:r>
              <a:rPr lang="en-US" altLang="zh-CN" dirty="0">
                <a:latin typeface="+mn-ea"/>
              </a:rPr>
              <a:t>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max,min,t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max=min=1;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i=2;i&lt;=10;i++)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if(a[max]&lt;a[i])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max=i;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t=a[max];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a[max]=a[10];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a[10]=t</a:t>
            </a:r>
            <a:r>
              <a:rPr lang="en-US" altLang="zh-CN" dirty="0" smtClean="0">
                <a:latin typeface="+mn-ea"/>
              </a:rPr>
              <a:t>;     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i=2;i&lt;=10;i++)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if(a[min]&gt;a[i])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min=i;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t=a[min];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a[min]=a[1];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a[1]=t;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276088" y="476672"/>
            <a:ext cx="3657600" cy="6192688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fout</a:t>
            </a:r>
            <a:r>
              <a:rPr lang="en-US" altLang="zh-CN" dirty="0">
                <a:latin typeface="+mn-ea"/>
              </a:rPr>
              <a:t>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i=1;i&lt;=10;i++)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&lt;&lt;a[i]&lt;&lt;" ";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fin()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i=1;i&lt;=10;i++)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&gt;&gt;a[i];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fin();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fs</a:t>
            </a:r>
            <a:r>
              <a:rPr lang="en-US" altLang="zh-CN" dirty="0">
                <a:latin typeface="+mn-ea"/>
              </a:rPr>
              <a:t>();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fout</a:t>
            </a:r>
            <a:r>
              <a:rPr lang="en-US" altLang="zh-CN" dirty="0">
                <a:latin typeface="+mn-ea"/>
              </a:rPr>
              <a:t>();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5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74136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54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FB7-D591-4B29-B84E-C23B5E9C7AD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88640"/>
            <a:ext cx="7772400" cy="719138"/>
          </a:xfrm>
        </p:spPr>
        <p:txBody>
          <a:bodyPr>
            <a:normAutofit/>
          </a:bodyPr>
          <a:lstStyle/>
          <a:p>
            <a:pPr marL="1270000" lvl="1" indent="-812800" algn="just">
              <a:buNone/>
            </a:pPr>
            <a:r>
              <a:rPr lang="zh-CN" altLang="en-US" sz="3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32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结构体类型及变量</a:t>
            </a:r>
          </a:p>
          <a:p>
            <a:pPr marL="1270000" lvl="1" indent="-812800" algn="just"/>
            <a:endParaRPr lang="en-US" altLang="zh-CN" sz="3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1763688" y="791161"/>
            <a:ext cx="6624637" cy="52629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altLang="zh-CN" sz="2400" b="1" dirty="0">
                <a:solidFill>
                  <a:srgbClr val="009900"/>
                </a:solidFill>
              </a:rPr>
              <a:t>1</a:t>
            </a:r>
            <a:r>
              <a:rPr lang="zh-CN" altLang="en-US" sz="2400" b="1" dirty="0">
                <a:solidFill>
                  <a:srgbClr val="009900"/>
                </a:solidFill>
              </a:rPr>
              <a:t>、定义结构体</a:t>
            </a:r>
            <a:r>
              <a:rPr lang="zh-CN" altLang="en-US" sz="2400" b="1" dirty="0">
                <a:solidFill>
                  <a:srgbClr val="FF0000"/>
                </a:solidFill>
              </a:rPr>
              <a:t>类型（</a:t>
            </a:r>
            <a:r>
              <a:rPr lang="zh-CN" altLang="en-US" sz="2400" b="1" dirty="0">
                <a:solidFill>
                  <a:schemeClr val="accent2"/>
                </a:solidFill>
              </a:rPr>
              <a:t>而不是变量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  <a:p>
            <a:pPr>
              <a:tabLst>
                <a:tab pos="457200" algn="l"/>
              </a:tabLst>
            </a:pPr>
            <a:r>
              <a:rPr lang="zh-CN" altLang="en-US" sz="2400" b="1" dirty="0">
                <a:solidFill>
                  <a:srgbClr val="009900"/>
                </a:solidFill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结构体名</a:t>
            </a:r>
          </a:p>
          <a:p>
            <a:pPr>
              <a:tabLst>
                <a:tab pos="457200" algn="l"/>
              </a:tabLst>
            </a:pP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</a:t>
            </a:r>
          </a:p>
          <a:p>
            <a:pPr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 ……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US" altLang="zh-CN" sz="2400" b="1" dirty="0">
                <a:solidFill>
                  <a:srgbClr val="FF0000"/>
                </a:solidFill>
              </a:rPr>
              <a:t> };</a:t>
            </a:r>
          </a:p>
          <a:p>
            <a:pPr>
              <a:tabLst>
                <a:tab pos="457200" algn="l"/>
              </a:tabLst>
            </a:pPr>
            <a:r>
              <a:rPr lang="en-US" altLang="zh-CN" sz="2400" b="1" dirty="0" err="1"/>
              <a:t>struct</a:t>
            </a:r>
            <a:r>
              <a:rPr lang="en-US" altLang="zh-CN" sz="2400" b="1" dirty="0"/>
              <a:t> student</a:t>
            </a:r>
          </a:p>
          <a:p>
            <a:pPr>
              <a:tabLst>
                <a:tab pos="457200" algn="l"/>
              </a:tabLst>
            </a:pPr>
            <a:r>
              <a:rPr lang="en-US" altLang="zh-CN" sz="2400" b="1" dirty="0" smtClean="0"/>
              <a:t>{ </a:t>
            </a:r>
          </a:p>
          <a:p>
            <a:pPr lvl="1">
              <a:tabLst>
                <a:tab pos="457200" algn="l"/>
              </a:tabLst>
            </a:pP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no;</a:t>
            </a:r>
          </a:p>
          <a:p>
            <a:pPr lvl="1">
              <a:tabLst>
                <a:tab pos="457200" algn="l"/>
              </a:tabLst>
            </a:pPr>
            <a:r>
              <a:rPr lang="en-US" altLang="zh-CN" sz="2400" b="1" dirty="0"/>
              <a:t> char *name;</a:t>
            </a:r>
          </a:p>
          <a:p>
            <a:pPr lvl="1">
              <a:tabLst>
                <a:tab pos="457200" algn="l"/>
              </a:tabLst>
            </a:pPr>
            <a:r>
              <a:rPr lang="en-US" altLang="zh-CN" sz="2400" b="1" dirty="0"/>
              <a:t> char sex;</a:t>
            </a:r>
          </a:p>
          <a:p>
            <a:pPr lvl="1">
              <a:tabLst>
                <a:tab pos="457200" algn="l"/>
              </a:tabLst>
            </a:pPr>
            <a:r>
              <a:rPr lang="en-US" altLang="zh-CN" sz="2400" b="1" dirty="0"/>
              <a:t>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age;</a:t>
            </a:r>
          </a:p>
          <a:p>
            <a:pPr lvl="1">
              <a:tabLst>
                <a:tab pos="457200" algn="l"/>
              </a:tabLst>
            </a:pPr>
            <a:r>
              <a:rPr lang="en-US" altLang="zh-CN" sz="2400" b="1" dirty="0"/>
              <a:t> float score;</a:t>
            </a:r>
          </a:p>
          <a:p>
            <a:pPr lvl="1">
              <a:tabLst>
                <a:tab pos="457200" algn="l"/>
              </a:tabLst>
            </a:pPr>
            <a:r>
              <a:rPr lang="en-US" altLang="zh-CN" sz="2400" b="1" dirty="0"/>
              <a:t> char add[30];</a:t>
            </a:r>
          </a:p>
          <a:p>
            <a:pPr>
              <a:tabLst>
                <a:tab pos="457200" algn="l"/>
              </a:tabLst>
            </a:pPr>
            <a:r>
              <a:rPr lang="en-US" altLang="zh-CN" sz="2400" b="1" dirty="0"/>
              <a:t>}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1862" name="AutoShape 6"/>
          <p:cNvSpPr>
            <a:spLocks noChangeArrowheads="1"/>
          </p:cNvSpPr>
          <p:nvPr/>
        </p:nvSpPr>
        <p:spPr bwMode="auto">
          <a:xfrm>
            <a:off x="4644008" y="5373216"/>
            <a:ext cx="2592388" cy="792163"/>
          </a:xfrm>
          <a:prstGeom prst="wedgeRoundRectCallout">
            <a:avLst>
              <a:gd name="adj1" fmla="val -139965"/>
              <a:gd name="adj2" fmla="val 9203"/>
              <a:gd name="adj3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不可省哟！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  <p:bldP spid="1218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2848-5F68-4CA3-8EE2-9F3B05DBF3A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行楷" pitchFamily="2" charset="-122"/>
              </a:rPr>
              <a:t>2</a:t>
            </a:r>
            <a:r>
              <a:rPr lang="zh-CN" altLang="en-US">
                <a:latin typeface="华文行楷" pitchFamily="2" charset="-122"/>
              </a:rPr>
              <a:t>、</a:t>
            </a:r>
            <a:r>
              <a:rPr lang="zh-CN" altLang="en-US"/>
              <a:t>结构体</a:t>
            </a:r>
            <a:r>
              <a:rPr lang="zh-CN" altLang="en-US">
                <a:solidFill>
                  <a:srgbClr val="FF0000"/>
                </a:solidFill>
              </a:rPr>
              <a:t>变量</a:t>
            </a:r>
            <a:r>
              <a:rPr lang="zh-CN" altLang="en-US"/>
              <a:t>的说明  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40768"/>
            <a:ext cx="7772400" cy="496887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"/>
            </a:pPr>
            <a:r>
              <a:rPr lang="zh-CN" altLang="en-US" dirty="0"/>
              <a:t>先定义结构体类型，然后声明变量  如，</a:t>
            </a:r>
            <a:r>
              <a:rPr lang="en-US" altLang="zh-CN" dirty="0" err="1">
                <a:solidFill>
                  <a:srgbClr val="009900"/>
                </a:solidFill>
              </a:rPr>
              <a:t>struct</a:t>
            </a:r>
            <a:r>
              <a:rPr lang="en-US" altLang="zh-CN" dirty="0">
                <a:solidFill>
                  <a:srgbClr val="009900"/>
                </a:solidFill>
              </a:rPr>
              <a:t> student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00CC"/>
                </a:solidFill>
              </a:rPr>
              <a:t>stu1,stu2</a:t>
            </a:r>
            <a:r>
              <a:rPr lang="en-US" altLang="zh-CN" dirty="0"/>
              <a:t>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"/>
            </a:pPr>
            <a:r>
              <a:rPr lang="en-US" altLang="zh-CN" dirty="0"/>
              <a:t> </a:t>
            </a:r>
            <a:r>
              <a:rPr lang="zh-CN" altLang="en-US" dirty="0"/>
              <a:t>定义类型的时候直接声明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    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结构体名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{</a:t>
            </a:r>
            <a:r>
              <a:rPr lang="zh-CN" altLang="en-US" dirty="0"/>
              <a:t>成员列表；     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}</a:t>
            </a:r>
            <a:r>
              <a:rPr lang="zh-CN" altLang="en-US" dirty="0">
                <a:solidFill>
                  <a:srgbClr val="9900CC"/>
                </a:solidFill>
              </a:rPr>
              <a:t>变量名列表；</a:t>
            </a:r>
            <a:r>
              <a:rPr lang="zh-CN" altLang="en-US" dirty="0"/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"/>
            </a:pPr>
            <a:r>
              <a:rPr lang="zh-CN" altLang="en-US" dirty="0"/>
              <a:t>直接定义结构体类型变量，而不给类型命名</a:t>
            </a:r>
          </a:p>
          <a:p>
            <a:pPr lvl="1">
              <a:lnSpc>
                <a:spcPct val="80000"/>
              </a:lnSpc>
            </a:pPr>
            <a:endParaRPr lang="en-US" altLang="zh-CN" dirty="0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3923928" y="1700808"/>
            <a:ext cx="3529013" cy="414972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 err="1"/>
              <a:t>struct</a:t>
            </a:r>
            <a:r>
              <a:rPr lang="en-US" altLang="zh-CN" sz="2800" b="1" dirty="0"/>
              <a:t> student</a:t>
            </a:r>
          </a:p>
          <a:p>
            <a:r>
              <a:rPr lang="en-US" altLang="zh-CN" sz="2800" b="1" dirty="0"/>
              <a:t>{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no;</a:t>
            </a:r>
          </a:p>
          <a:p>
            <a:r>
              <a:rPr lang="en-US" altLang="zh-CN" sz="2800" b="1" dirty="0"/>
              <a:t> char *name;</a:t>
            </a:r>
          </a:p>
          <a:p>
            <a:r>
              <a:rPr lang="en-US" altLang="zh-CN" sz="2800" b="1" dirty="0"/>
              <a:t> char sex;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age;</a:t>
            </a:r>
          </a:p>
          <a:p>
            <a:r>
              <a:rPr lang="en-US" altLang="zh-CN" sz="2800" b="1" dirty="0"/>
              <a:t> float score;</a:t>
            </a:r>
          </a:p>
          <a:p>
            <a:r>
              <a:rPr lang="en-US" altLang="zh-CN" sz="2800" b="1" dirty="0"/>
              <a:t> char add[30];</a:t>
            </a:r>
          </a:p>
          <a:p>
            <a:r>
              <a:rPr lang="en-US" altLang="zh-CN" sz="2800" b="1" dirty="0"/>
              <a:t>}</a:t>
            </a:r>
            <a:r>
              <a:rPr lang="en-US" altLang="zh-CN" sz="2800" b="1" dirty="0">
                <a:solidFill>
                  <a:srgbClr val="FF0000"/>
                </a:solidFill>
              </a:rPr>
              <a:t>stu1,stu2;</a:t>
            </a:r>
          </a:p>
          <a:p>
            <a:pPr>
              <a:spcBef>
                <a:spcPct val="50000"/>
              </a:spcBef>
            </a:pP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3923928" y="1628800"/>
            <a:ext cx="3529013" cy="461664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 err="1"/>
              <a:t>struct</a:t>
            </a:r>
            <a:endParaRPr lang="en-US" altLang="zh-CN" sz="2800" b="1" dirty="0"/>
          </a:p>
          <a:p>
            <a:r>
              <a:rPr lang="en-US" altLang="zh-CN" sz="2800" b="1" dirty="0" smtClean="0"/>
              <a:t>{</a:t>
            </a:r>
          </a:p>
          <a:p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no;</a:t>
            </a:r>
          </a:p>
          <a:p>
            <a:r>
              <a:rPr lang="en-US" altLang="zh-CN" sz="2800" b="1" dirty="0"/>
              <a:t> char *name;</a:t>
            </a:r>
          </a:p>
          <a:p>
            <a:r>
              <a:rPr lang="en-US" altLang="zh-CN" sz="2800" b="1" dirty="0"/>
              <a:t> char sex;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age;</a:t>
            </a:r>
          </a:p>
          <a:p>
            <a:r>
              <a:rPr lang="en-US" altLang="zh-CN" sz="2800" b="1" dirty="0"/>
              <a:t> float score;</a:t>
            </a:r>
          </a:p>
          <a:p>
            <a:r>
              <a:rPr lang="en-US" altLang="zh-CN" sz="2800" b="1" dirty="0"/>
              <a:t> char add[30];</a:t>
            </a:r>
          </a:p>
          <a:p>
            <a:r>
              <a:rPr lang="en-US" altLang="zh-CN" sz="2800" b="1" dirty="0"/>
              <a:t>}</a:t>
            </a:r>
            <a:r>
              <a:rPr lang="en-US" altLang="zh-CN" sz="2800" b="1" dirty="0">
                <a:solidFill>
                  <a:srgbClr val="FF0000"/>
                </a:solidFill>
              </a:rPr>
              <a:t>stu1,stu2;</a:t>
            </a:r>
          </a:p>
          <a:p>
            <a:pPr>
              <a:spcBef>
                <a:spcPct val="50000"/>
              </a:spcBef>
            </a:pP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uiExpand="1" build="p" bldLvl="2"/>
      <p:bldP spid="122884" grpId="0" animBg="1"/>
      <p:bldP spid="1228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86D-B5FE-4715-943C-CB615249B35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832" y="287559"/>
            <a:ext cx="7630616" cy="5373689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80000"/>
              </a:lnSpc>
            </a:pPr>
            <a:r>
              <a:rPr lang="zh-CN" altLang="en-US" sz="2800" dirty="0">
                <a:solidFill>
                  <a:srgbClr val="9900CC"/>
                </a:solidFill>
              </a:rPr>
              <a:t>说明：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、区别类型和变量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、结构体中的成员可以单独使用，相当于普通变量</a:t>
            </a:r>
            <a:r>
              <a:rPr lang="zh-CN" altLang="en-US" sz="2800" dirty="0">
                <a:solidFill>
                  <a:srgbClr val="FF0000"/>
                </a:solidFill>
              </a:rPr>
              <a:t>（但要注意使用方法）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800" dirty="0"/>
              <a:t>3</a:t>
            </a:r>
            <a:r>
              <a:rPr lang="zh-CN" altLang="en-US" sz="2800" dirty="0"/>
              <a:t>、成员也可以是结构体，即结构体可以嵌套</a:t>
            </a:r>
          </a:p>
          <a:p>
            <a:pPr marL="1066800" lvl="1" indent="-609600">
              <a:lnSpc>
                <a:spcPct val="150000"/>
              </a:lnSpc>
            </a:pPr>
            <a:r>
              <a:rPr lang="en-US" altLang="zh-CN" sz="2800" dirty="0" err="1">
                <a:solidFill>
                  <a:srgbClr val="009900"/>
                </a:solidFill>
              </a:rPr>
              <a:t>struct</a:t>
            </a:r>
            <a:r>
              <a:rPr lang="en-US" altLang="zh-CN" sz="2800" dirty="0">
                <a:solidFill>
                  <a:srgbClr val="009900"/>
                </a:solidFill>
              </a:rPr>
              <a:t> date</a:t>
            </a:r>
          </a:p>
          <a:p>
            <a:pPr marL="1066800" lvl="1" indent="-609600">
              <a:lnSpc>
                <a:spcPct val="150000"/>
              </a:lnSpc>
            </a:pPr>
            <a:r>
              <a:rPr lang="en-US" altLang="zh-CN" sz="2800" dirty="0">
                <a:solidFill>
                  <a:srgbClr val="009900"/>
                </a:solidFill>
              </a:rPr>
              <a:t>{  </a:t>
            </a:r>
            <a:r>
              <a:rPr lang="en-US" altLang="zh-CN" sz="2800" dirty="0" err="1">
                <a:solidFill>
                  <a:srgbClr val="009900"/>
                </a:solidFill>
              </a:rPr>
              <a:t>int</a:t>
            </a:r>
            <a:r>
              <a:rPr lang="en-US" altLang="zh-CN" sz="2800" dirty="0">
                <a:solidFill>
                  <a:srgbClr val="009900"/>
                </a:solidFill>
              </a:rPr>
              <a:t> month;</a:t>
            </a:r>
          </a:p>
          <a:p>
            <a:pPr marL="1066800" lvl="1" indent="-609600">
              <a:lnSpc>
                <a:spcPct val="150000"/>
              </a:lnSpc>
            </a:pPr>
            <a:r>
              <a:rPr lang="en-US" altLang="zh-CN" sz="2800" dirty="0">
                <a:solidFill>
                  <a:srgbClr val="009900"/>
                </a:solidFill>
              </a:rPr>
              <a:t>   </a:t>
            </a:r>
            <a:r>
              <a:rPr lang="en-US" altLang="zh-CN" sz="2800" dirty="0" err="1">
                <a:solidFill>
                  <a:srgbClr val="009900"/>
                </a:solidFill>
              </a:rPr>
              <a:t>int</a:t>
            </a:r>
            <a:r>
              <a:rPr lang="en-US" altLang="zh-CN" sz="2800" dirty="0">
                <a:solidFill>
                  <a:srgbClr val="009900"/>
                </a:solidFill>
              </a:rPr>
              <a:t> day;</a:t>
            </a:r>
          </a:p>
          <a:p>
            <a:pPr marL="1066800" lvl="1" indent="-609600">
              <a:lnSpc>
                <a:spcPct val="150000"/>
              </a:lnSpc>
            </a:pPr>
            <a:r>
              <a:rPr lang="en-US" altLang="zh-CN" sz="2800" dirty="0">
                <a:solidFill>
                  <a:srgbClr val="009900"/>
                </a:solidFill>
              </a:rPr>
              <a:t>   </a:t>
            </a:r>
            <a:r>
              <a:rPr lang="en-US" altLang="zh-CN" sz="2800" dirty="0" err="1">
                <a:solidFill>
                  <a:srgbClr val="009900"/>
                </a:solidFill>
              </a:rPr>
              <a:t>int</a:t>
            </a:r>
            <a:r>
              <a:rPr lang="en-US" altLang="zh-CN" sz="2800" dirty="0">
                <a:solidFill>
                  <a:srgbClr val="009900"/>
                </a:solidFill>
              </a:rPr>
              <a:t> year;</a:t>
            </a:r>
          </a:p>
          <a:p>
            <a:pPr marL="1066800" lvl="1" indent="-609600">
              <a:lnSpc>
                <a:spcPct val="150000"/>
              </a:lnSpc>
            </a:pPr>
            <a:r>
              <a:rPr lang="en-US" altLang="zh-CN" sz="2800" dirty="0">
                <a:solidFill>
                  <a:srgbClr val="009900"/>
                </a:solidFill>
              </a:rPr>
              <a:t>};</a:t>
            </a:r>
          </a:p>
          <a:p>
            <a:pPr marL="609600" indent="-609600">
              <a:lnSpc>
                <a:spcPct val="80000"/>
              </a:lnSpc>
            </a:pPr>
            <a:endParaRPr lang="en-US" altLang="zh-CN" sz="2800" dirty="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5076057" y="1196975"/>
            <a:ext cx="4067944" cy="4149725"/>
          </a:xfrm>
          <a:prstGeom prst="rect">
            <a:avLst/>
          </a:prstGeom>
          <a:solidFill>
            <a:srgbClr val="99FF66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/>
              <a:t>struct</a:t>
            </a:r>
          </a:p>
          <a:p>
            <a:r>
              <a:rPr lang="en-US" altLang="zh-CN" sz="2800" b="1"/>
              <a:t>{int no;</a:t>
            </a:r>
          </a:p>
          <a:p>
            <a:r>
              <a:rPr lang="en-US" altLang="zh-CN" sz="2800" b="1"/>
              <a:t> char *name;</a:t>
            </a:r>
          </a:p>
          <a:p>
            <a:r>
              <a:rPr lang="en-US" altLang="zh-CN" sz="2800" b="1"/>
              <a:t> char sex;</a:t>
            </a:r>
          </a:p>
          <a:p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struct date birthday;</a:t>
            </a:r>
          </a:p>
          <a:p>
            <a:r>
              <a:rPr lang="en-US" altLang="zh-CN" sz="2800" b="1"/>
              <a:t> float score;</a:t>
            </a:r>
          </a:p>
          <a:p>
            <a:r>
              <a:rPr lang="en-US" altLang="zh-CN" sz="2800" b="1"/>
              <a:t> char add[30];</a:t>
            </a:r>
          </a:p>
          <a:p>
            <a:r>
              <a:rPr lang="en-US" altLang="zh-CN" sz="2800" b="1"/>
              <a:t>};</a:t>
            </a:r>
          </a:p>
          <a:p>
            <a:pPr>
              <a:spcBef>
                <a:spcPct val="50000"/>
              </a:spcBef>
            </a:pP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223963" y="5949280"/>
            <a:ext cx="79200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、成员名可以与程序中的变量同名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nimBg="1"/>
      <p:bldP spid="1361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75FD-C8A1-4DDA-9EB3-C8AE293DD86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1371600" y="548680"/>
            <a:ext cx="77724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12800" indent="-812800"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rgbClr val="FF0000"/>
                </a:solidFill>
              </a:rPr>
              <a:t>变量</a:t>
            </a:r>
            <a:r>
              <a:rPr lang="zh-CN" altLang="en-US" sz="3200" dirty="0">
                <a:solidFill>
                  <a:srgbClr val="FF0000"/>
                </a:solidFill>
              </a:rPr>
              <a:t>名</a:t>
            </a:r>
            <a:r>
              <a:rPr lang="en-US" altLang="zh-CN" sz="3200" dirty="0">
                <a:solidFill>
                  <a:srgbClr val="009900"/>
                </a:solidFill>
              </a:rPr>
              <a:t>.</a:t>
            </a:r>
            <a:r>
              <a:rPr lang="zh-CN" altLang="en-US" sz="3200" dirty="0">
                <a:solidFill>
                  <a:srgbClr val="009900"/>
                </a:solidFill>
              </a:rPr>
              <a:t>成员名</a:t>
            </a:r>
            <a:r>
              <a:rPr lang="zh-CN" altLang="en-US" sz="3200" dirty="0"/>
              <a:t>   </a:t>
            </a:r>
            <a:r>
              <a:rPr lang="en-US" altLang="zh-CN" sz="3200" dirty="0"/>
              <a:t>stu1.no=1;</a:t>
            </a:r>
          </a:p>
          <a:p>
            <a:pPr marL="812800" indent="-812800"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 sz="3200" dirty="0"/>
              <a:t>如果成员也是结构体，则要多级引用</a:t>
            </a:r>
          </a:p>
          <a:p>
            <a:pPr marL="812800" indent="-812800">
              <a:spcBef>
                <a:spcPct val="20000"/>
              </a:spcBef>
            </a:pPr>
            <a:r>
              <a:rPr lang="zh-CN" altLang="en-US" sz="3200" dirty="0">
                <a:solidFill>
                  <a:srgbClr val="9900CC"/>
                </a:solidFill>
              </a:rPr>
              <a:t>      </a:t>
            </a:r>
            <a:r>
              <a:rPr lang="en-US" altLang="zh-CN" sz="3200" dirty="0">
                <a:solidFill>
                  <a:srgbClr val="FF0000"/>
                </a:solidFill>
              </a:rPr>
              <a:t>stu1.birthday.month</a:t>
            </a:r>
          </a:p>
          <a:p>
            <a:pPr marL="812800" indent="-812800"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 sz="3200" dirty="0"/>
              <a:t>结构体成员的使用与同类型的变量完全相同。</a:t>
            </a:r>
          </a:p>
          <a:p>
            <a:pPr marL="812800" indent="-812800">
              <a:spcBef>
                <a:spcPct val="20000"/>
              </a:spcBef>
            </a:pPr>
            <a:r>
              <a:rPr lang="zh-CN" altLang="en-US" sz="3200" dirty="0"/>
              <a:t>    </a:t>
            </a:r>
            <a:r>
              <a:rPr lang="en-US" altLang="zh-CN" sz="3200" dirty="0">
                <a:solidFill>
                  <a:srgbClr val="009900"/>
                </a:solidFill>
              </a:rPr>
              <a:t>stu1.age++;</a:t>
            </a:r>
          </a:p>
          <a:p>
            <a:pPr marL="812800" indent="-812800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sz="3200" dirty="0"/>
              <a:t>“</a:t>
            </a:r>
            <a:r>
              <a:rPr lang="en-US" altLang="zh-CN" sz="3200" dirty="0">
                <a:solidFill>
                  <a:srgbClr val="FF0000"/>
                </a:solidFill>
              </a:rPr>
              <a:t>  .</a:t>
            </a:r>
            <a:r>
              <a:rPr lang="en-US" altLang="zh-CN" sz="3200" dirty="0"/>
              <a:t>”</a:t>
            </a:r>
            <a:r>
              <a:rPr lang="zh-CN" altLang="en-US" sz="3200" dirty="0"/>
              <a:t>的运算优先级最高</a:t>
            </a:r>
          </a:p>
          <a:p>
            <a:pPr marL="812800" indent="-812800">
              <a:spcBef>
                <a:spcPct val="20000"/>
              </a:spcBef>
            </a:pPr>
            <a:r>
              <a:rPr lang="zh-CN" altLang="en-US" sz="3200" dirty="0"/>
              <a:t>     </a:t>
            </a:r>
            <a:r>
              <a:rPr lang="en-US" altLang="zh-CN" sz="3200" dirty="0" err="1"/>
              <a:t>scanf</a:t>
            </a:r>
            <a:r>
              <a:rPr lang="en-US" altLang="zh-CN" sz="3200" dirty="0"/>
              <a:t>(“%d”,&amp;stu1.no);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B65-D58C-4364-8398-81FD6BA1488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/>
          </a:bodyPr>
          <a:lstStyle/>
          <a:p>
            <a:pPr marL="1016000" indent="-1016000"/>
            <a:r>
              <a:rPr lang="zh-CN" altLang="en-US" sz="3600" dirty="0" smtClean="0"/>
              <a:t>结构体</a:t>
            </a:r>
            <a:r>
              <a:rPr lang="zh-CN" altLang="en-US" sz="3600" dirty="0"/>
              <a:t>变量的初始化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80728"/>
            <a:ext cx="7884368" cy="48006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zh-CN" dirty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、定义时指定初值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student</a:t>
            </a:r>
          </a:p>
          <a:p>
            <a:pPr marL="1066800" lvl="1" indent="-609600">
              <a:lnSpc>
                <a:spcPct val="9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no;</a:t>
            </a:r>
          </a:p>
          <a:p>
            <a:pPr marL="1066800" lvl="1" indent="-609600">
              <a:lnSpc>
                <a:spcPct val="9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 *name;</a:t>
            </a:r>
          </a:p>
          <a:p>
            <a:pPr marL="1066800" lvl="1" indent="-609600">
              <a:lnSpc>
                <a:spcPct val="9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char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sex;</a:t>
            </a:r>
          </a:p>
          <a:p>
            <a:pPr marL="1066800" lvl="1" indent="-609600">
              <a:lnSpc>
                <a:spcPct val="9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age;</a:t>
            </a:r>
          </a:p>
          <a:p>
            <a:pPr marL="1066800" lvl="1" indent="-609600">
              <a:lnSpc>
                <a:spcPct val="9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float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score;</a:t>
            </a:r>
          </a:p>
          <a:p>
            <a:pPr marL="1066800" lvl="1" indent="-609600">
              <a:lnSpc>
                <a:spcPct val="9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char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add[30];</a:t>
            </a:r>
          </a:p>
          <a:p>
            <a:pPr marL="1066800" lvl="1" indent="-609600">
              <a:lnSpc>
                <a:spcPct val="9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 stu1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{01,”Li Ming”,’F’,20,560,”5268 People’s Street”};</a:t>
            </a:r>
          </a:p>
          <a:p>
            <a:pPr marL="1066800" lvl="1" indent="-609600">
              <a:lnSpc>
                <a:spcPct val="90000"/>
              </a:lnSpc>
            </a:pP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BF1B-D5E9-4F38-9BEA-BBAB89F9407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764704"/>
            <a:ext cx="77724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、用</a:t>
            </a:r>
            <a:r>
              <a:rPr lang="en-US" altLang="zh-CN" dirty="0" err="1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dirty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进行输入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(“%d%c%s%d%f%s”,&amp;stu1.no,&amp;stu1.sex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stu1.name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&amp;stu1.age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,&amp;stu1.score, stu1.add);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要注意采用正确的输入方法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aaa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20 89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dfadsfkd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二者中间不能有空格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33E1-4E84-4676-9277-8E2272E6699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016000" indent="-1016000"/>
            <a:r>
              <a:rPr lang="zh-CN" altLang="en-US" dirty="0" smtClean="0"/>
              <a:t>结构体</a:t>
            </a:r>
            <a:r>
              <a:rPr lang="zh-CN" altLang="en-US" dirty="0"/>
              <a:t>数组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 smtClean="0"/>
              <a:t>如果</a:t>
            </a:r>
            <a:r>
              <a:rPr lang="zh-CN" altLang="en-US" dirty="0"/>
              <a:t>要管理一个班的同学，这时要用到结构体数组，元素的类型为结构体类型</a:t>
            </a:r>
          </a:p>
          <a:p>
            <a:pPr>
              <a:buNone/>
            </a:pPr>
            <a:r>
              <a:rPr lang="zh-CN" altLang="en-US" dirty="0">
                <a:solidFill>
                  <a:srgbClr val="9900CC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student </a:t>
            </a:r>
            <a:r>
              <a:rPr lang="en-US" altLang="zh-CN" dirty="0" err="1">
                <a:solidFill>
                  <a:srgbClr val="FF0000"/>
                </a:solidFill>
              </a:rPr>
              <a:t>stu</a:t>
            </a:r>
            <a:r>
              <a:rPr lang="en-US" altLang="zh-CN" dirty="0">
                <a:solidFill>
                  <a:srgbClr val="FF0000"/>
                </a:solidFill>
              </a:rPr>
              <a:t>[30];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zh-CN" altLang="en-US" dirty="0"/>
              <a:t>也可以在定义结构体类型的同时声明结构体数组。与其它类型数组一样，在定义的时候可以初始化，在定义数组的后面加上</a:t>
            </a:r>
            <a:r>
              <a:rPr lang="en-US" altLang="zh-CN" dirty="0"/>
              <a:t>={</a:t>
            </a:r>
            <a:r>
              <a:rPr lang="zh-CN" altLang="en-US" dirty="0"/>
              <a:t>初值列表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6852</TotalTime>
  <Words>1493</Words>
  <Application>Microsoft Office PowerPoint</Application>
  <PresentationFormat>全屏显示(4:3)</PresentationFormat>
  <Paragraphs>295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夏至</vt:lpstr>
      <vt:lpstr>第19讲 结构体</vt:lpstr>
      <vt:lpstr>结构体</vt:lpstr>
      <vt:lpstr>幻灯片 3</vt:lpstr>
      <vt:lpstr>2、结构体变量的说明  </vt:lpstr>
      <vt:lpstr>幻灯片 5</vt:lpstr>
      <vt:lpstr>幻灯片 6</vt:lpstr>
      <vt:lpstr>结构体变量的初始化</vt:lpstr>
      <vt:lpstr>幻灯片 8</vt:lpstr>
      <vt:lpstr>结构体数组</vt:lpstr>
      <vt:lpstr>幻灯片 10</vt:lpstr>
      <vt:lpstr>幻灯片 11</vt:lpstr>
      <vt:lpstr>幻灯片 12</vt:lpstr>
      <vt:lpstr>幻灯片 13</vt:lpstr>
      <vt:lpstr>幻灯片 14</vt:lpstr>
      <vt:lpstr>1097: 成绩排名</vt:lpstr>
      <vt:lpstr>幻灯片 16</vt:lpstr>
      <vt:lpstr>1098: 成绩统计</vt:lpstr>
      <vt:lpstr>幻灯片 18</vt:lpstr>
      <vt:lpstr>幻灯片 19</vt:lpstr>
      <vt:lpstr>1099: 按要求处理数据</vt:lpstr>
      <vt:lpstr>幻灯片 21</vt:lpstr>
      <vt:lpstr>幻灯片 22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285</cp:revision>
  <dcterms:created xsi:type="dcterms:W3CDTF">2018-03-09T02:04:30Z</dcterms:created>
  <dcterms:modified xsi:type="dcterms:W3CDTF">2018-08-11T09:11:31Z</dcterms:modified>
</cp:coreProperties>
</file>