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0" r:id="rId3"/>
    <p:sldId id="257" r:id="rId4"/>
    <p:sldId id="346" r:id="rId5"/>
    <p:sldId id="355" r:id="rId6"/>
    <p:sldId id="356" r:id="rId7"/>
    <p:sldId id="357" r:id="rId8"/>
    <p:sldId id="348" r:id="rId9"/>
    <p:sldId id="349" r:id="rId10"/>
    <p:sldId id="350" r:id="rId11"/>
    <p:sldId id="352" r:id="rId12"/>
    <p:sldId id="353" r:id="rId13"/>
    <p:sldId id="354" r:id="rId14"/>
    <p:sldId id="364" r:id="rId15"/>
    <p:sldId id="365" r:id="rId16"/>
    <p:sldId id="366" r:id="rId17"/>
    <p:sldId id="367" r:id="rId18"/>
    <p:sldId id="319" r:id="rId19"/>
    <p:sldId id="315" r:id="rId20"/>
    <p:sldId id="324" r:id="rId21"/>
    <p:sldId id="316" r:id="rId22"/>
    <p:sldId id="321" r:id="rId23"/>
    <p:sldId id="317" r:id="rId24"/>
    <p:sldId id="323" r:id="rId25"/>
    <p:sldId id="314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475656" y="1124744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800" smtClean="0"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sz="4800" smtClean="0">
                <a:latin typeface="黑体" pitchFamily="49" charset="-122"/>
                <a:ea typeface="黑体" pitchFamily="49" charset="-122"/>
              </a:rPr>
              <a:t>讲  </a:t>
            </a:r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循环结构程序设计</a:t>
            </a:r>
            <a:r>
              <a:rPr lang="en-US" altLang="zh-CN" sz="4800" dirty="0" smtClean="0"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4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58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860032" y="377280"/>
            <a:ext cx="4001648" cy="6076056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 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  <a:endParaRPr lang="zh-CN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  <a:endParaRPr lang="zh-CN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  <a:endParaRPr lang="zh-CN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i=1;</a:t>
            </a:r>
            <a:endParaRPr lang="zh-CN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while (i&lt;=10)</a:t>
            </a:r>
          </a:p>
          <a:p>
            <a:pPr marL="82296" indent="0">
              <a:buNone/>
            </a:pPr>
            <a:r>
              <a:rPr lang="zh-CN" altLang="zh-CN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&lt;&lt;"hello"&lt;&lt;</a:t>
            </a:r>
            <a:r>
              <a:rPr lang="en-US" altLang="zh-CN" dirty="0" err="1">
                <a:latin typeface="+mn-ea"/>
              </a:rPr>
              <a:t>endl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i++;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}</a:t>
            </a:r>
            <a:endParaRPr lang="zh-CN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return 0;</a:t>
            </a:r>
            <a:endParaRPr lang="zh-CN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899592" y="404664"/>
            <a:ext cx="3888432" cy="6264696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</a:t>
            </a:r>
            <a:r>
              <a:rPr lang="en-US" altLang="zh-CN" dirty="0">
                <a:latin typeface="+mn-ea"/>
              </a:rPr>
              <a:t>include 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  <a:endParaRPr lang="zh-CN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  <a:endParaRPr lang="zh-CN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  <a:endParaRPr lang="zh-CN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i=1;</a:t>
            </a:r>
            <a:endParaRPr lang="zh-CN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for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(;i&lt;=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10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;)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{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&lt;&lt;"hello"&lt;&lt;</a:t>
            </a:r>
            <a:r>
              <a:rPr lang="en-US" altLang="zh-CN" dirty="0" err="1">
                <a:latin typeface="+mn-ea"/>
              </a:rPr>
              <a:t>endl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i++;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}</a:t>
            </a:r>
            <a:endParaRPr lang="zh-CN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return 0;</a:t>
            </a:r>
            <a:endParaRPr lang="zh-CN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963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1037: </a:t>
            </a:r>
            <a:r>
              <a:rPr lang="zh-CN" altLang="en-US" dirty="0" smtClean="0">
                <a:latin typeface="+mn-ea"/>
                <a:ea typeface="+mn-ea"/>
              </a:rPr>
              <a:t>求和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输入</a:t>
            </a:r>
            <a:r>
              <a:rPr lang="en-US" altLang="zh-CN" dirty="0">
                <a:latin typeface="+mn-ea"/>
              </a:rPr>
              <a:t>n,</a:t>
            </a:r>
            <a:r>
              <a:rPr lang="zh-CN" altLang="en-US" dirty="0">
                <a:latin typeface="+mn-ea"/>
              </a:rPr>
              <a:t>计算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加到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的和。 </a:t>
            </a:r>
          </a:p>
          <a:p>
            <a:r>
              <a:rPr lang="zh-CN" altLang="en-US" dirty="0">
                <a:latin typeface="+mn-ea"/>
              </a:rPr>
              <a:t>输入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一个整数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。 </a:t>
            </a:r>
          </a:p>
          <a:p>
            <a:r>
              <a:rPr lang="zh-CN" altLang="en-US" dirty="0">
                <a:latin typeface="+mn-ea"/>
              </a:rPr>
              <a:t>输出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一个数表示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到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的和。 </a:t>
            </a:r>
          </a:p>
          <a:p>
            <a:r>
              <a:rPr lang="zh-CN" altLang="en-US" dirty="0">
                <a:latin typeface="+mn-ea"/>
              </a:rPr>
              <a:t>提示：</a:t>
            </a:r>
            <a:r>
              <a:rPr lang="en-US" altLang="zh-CN" dirty="0" smtClean="0">
                <a:latin typeface="+mn-ea"/>
              </a:rPr>
              <a:t>n&lt;500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69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692696"/>
            <a:ext cx="7498080" cy="5843736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//1037: </a:t>
            </a:r>
            <a:r>
              <a:rPr lang="zh-CN" altLang="en-US" dirty="0">
                <a:latin typeface="+mn-ea"/>
              </a:rPr>
              <a:t>求和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n,i,s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&gt;&gt;n;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s=0;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for(i=1;i&lt;=</a:t>
            </a:r>
            <a:r>
              <a:rPr lang="en-US" altLang="zh-CN" dirty="0" err="1">
                <a:latin typeface="+mn-ea"/>
              </a:rPr>
              <a:t>n;i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	s=</a:t>
            </a:r>
            <a:r>
              <a:rPr lang="en-US" altLang="zh-CN" dirty="0" err="1" smtClean="0">
                <a:latin typeface="+mn-ea"/>
              </a:rPr>
              <a:t>s+i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&lt;&lt;s;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77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548680"/>
            <a:ext cx="7498080" cy="5699720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//1037: </a:t>
            </a:r>
            <a:r>
              <a:rPr lang="zh-CN" altLang="en-US" dirty="0">
                <a:latin typeface="+mn-ea"/>
              </a:rPr>
              <a:t>求和</a:t>
            </a:r>
            <a:r>
              <a:rPr lang="en-US" altLang="zh-CN" dirty="0">
                <a:latin typeface="+mn-ea"/>
              </a:rPr>
              <a:t>while 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n,s,i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&gt;&gt;n;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s=0;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i=1;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while(i&lt;=n)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smtClean="0">
                <a:latin typeface="+mn-ea"/>
              </a:rPr>
              <a:t>s=</a:t>
            </a:r>
            <a:r>
              <a:rPr lang="en-US" altLang="zh-CN" dirty="0" err="1" smtClean="0">
                <a:latin typeface="+mn-ea"/>
              </a:rPr>
              <a:t>s+i</a:t>
            </a:r>
            <a:r>
              <a:rPr lang="en-US" altLang="zh-CN" dirty="0" smtClean="0">
                <a:latin typeface="+mn-ea"/>
              </a:rPr>
              <a:t>++;</a:t>
            </a:r>
            <a:endParaRPr lang="en-US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&lt;&lt;s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return </a:t>
            </a:r>
            <a:r>
              <a:rPr lang="en-US" altLang="zh-CN" dirty="0">
                <a:latin typeface="+mn-ea"/>
              </a:rPr>
              <a:t>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6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1043: </a:t>
            </a:r>
            <a:r>
              <a:rPr lang="zh-CN" altLang="en-US" dirty="0">
                <a:latin typeface="+mn-ea"/>
                <a:ea typeface="+mn-ea"/>
              </a:rPr>
              <a:t>斐波纳契</a:t>
            </a:r>
            <a:r>
              <a:rPr lang="zh-CN" altLang="en-US" dirty="0" smtClean="0">
                <a:latin typeface="+mn-ea"/>
                <a:ea typeface="+mn-ea"/>
              </a:rPr>
              <a:t>数列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斐波纳契数列 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8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13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21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34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55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89……</a:t>
            </a:r>
            <a:r>
              <a:rPr lang="zh-CN" altLang="en-US" dirty="0">
                <a:latin typeface="+mn-ea"/>
              </a:rPr>
              <a:t>这个数列则称为“斐波纳契数列”，其中每个数字都是“斐波纳契数”。 </a:t>
            </a:r>
          </a:p>
          <a:p>
            <a:r>
              <a:rPr lang="zh-CN" altLang="en-US" dirty="0">
                <a:latin typeface="+mn-ea"/>
              </a:rPr>
              <a:t>输入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一个整数</a:t>
            </a:r>
            <a:r>
              <a:rPr lang="en-US" altLang="zh-CN" dirty="0">
                <a:latin typeface="+mn-ea"/>
              </a:rPr>
              <a:t>N(N</a:t>
            </a:r>
            <a:r>
              <a:rPr lang="zh-CN" altLang="en-US" dirty="0">
                <a:latin typeface="+mn-ea"/>
              </a:rPr>
              <a:t>不能大于</a:t>
            </a:r>
            <a:r>
              <a:rPr lang="en-US" altLang="zh-CN" dirty="0">
                <a:latin typeface="+mn-ea"/>
              </a:rPr>
              <a:t>40) </a:t>
            </a:r>
          </a:p>
          <a:p>
            <a:r>
              <a:rPr lang="zh-CN" altLang="en-US" dirty="0">
                <a:latin typeface="+mn-ea"/>
              </a:rPr>
              <a:t>输出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由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个“斐波纳契数”组成的“斐波纳契数列”。</a:t>
            </a:r>
          </a:p>
          <a:p>
            <a:r>
              <a:rPr lang="zh-CN" altLang="en-US" dirty="0">
                <a:latin typeface="+mn-ea"/>
              </a:rPr>
              <a:t>样例输入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6</a:t>
            </a:r>
          </a:p>
          <a:p>
            <a:r>
              <a:rPr lang="zh-CN" altLang="en-US" dirty="0">
                <a:latin typeface="+mn-ea"/>
              </a:rPr>
              <a:t>样例输出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1 1 2 3 5 8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2205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332656"/>
            <a:ext cx="7498080" cy="6408712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altLang="zh-CN" sz="1600" dirty="0"/>
              <a:t>//1043: </a:t>
            </a:r>
            <a:r>
              <a:rPr lang="zh-CN" altLang="en-US" sz="1600" dirty="0"/>
              <a:t>斐波纳契数列</a:t>
            </a:r>
          </a:p>
          <a:p>
            <a:pPr marL="82296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iostream</a:t>
            </a:r>
            <a:r>
              <a:rPr lang="en-US" altLang="zh-CN" sz="1600" dirty="0"/>
              <a:t>&gt;</a:t>
            </a:r>
          </a:p>
          <a:p>
            <a:pPr marL="82296" indent="0">
              <a:buNone/>
            </a:pPr>
            <a:r>
              <a:rPr lang="en-US" altLang="zh-CN" sz="1600" dirty="0"/>
              <a:t>using namespace </a:t>
            </a:r>
            <a:r>
              <a:rPr lang="en-US" altLang="zh-CN" sz="1600" dirty="0" err="1"/>
              <a:t>std</a:t>
            </a:r>
            <a:r>
              <a:rPr lang="en-US" altLang="zh-CN" sz="1600" dirty="0"/>
              <a:t>;</a:t>
            </a:r>
          </a:p>
          <a:p>
            <a:pPr marL="82296" indent="0"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</a:t>
            </a:r>
            <a:r>
              <a:rPr lang="en-US" altLang="zh-CN" sz="1600" dirty="0" smtClean="0"/>
              <a:t>()  {</a:t>
            </a:r>
            <a:endParaRPr lang="en-US" altLang="zh-CN" sz="1600" dirty="0"/>
          </a:p>
          <a:p>
            <a:pPr marL="82296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i,n,a,b,t</a:t>
            </a:r>
            <a:r>
              <a:rPr lang="en-US" altLang="zh-CN" sz="1600" dirty="0"/>
              <a:t>;</a:t>
            </a:r>
          </a:p>
          <a:p>
            <a:pPr marL="82296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cin</a:t>
            </a:r>
            <a:r>
              <a:rPr lang="en-US" altLang="zh-CN" sz="1600" dirty="0"/>
              <a:t>&gt;&gt;n;</a:t>
            </a:r>
          </a:p>
          <a:p>
            <a:pPr marL="82296" indent="0">
              <a:buNone/>
            </a:pPr>
            <a:r>
              <a:rPr lang="en-US" altLang="zh-CN" sz="1600" dirty="0"/>
              <a:t>	if(n==1)</a:t>
            </a:r>
          </a:p>
          <a:p>
            <a:pPr marL="82296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cout</a:t>
            </a:r>
            <a:r>
              <a:rPr lang="en-US" altLang="zh-CN" sz="1600" dirty="0"/>
              <a:t>&lt;&lt;1;</a:t>
            </a:r>
          </a:p>
          <a:p>
            <a:pPr marL="82296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else  {</a:t>
            </a:r>
            <a:endParaRPr lang="en-US" altLang="zh-CN" sz="1600" dirty="0"/>
          </a:p>
          <a:p>
            <a:pPr marL="82296" indent="0">
              <a:buNone/>
            </a:pPr>
            <a:r>
              <a:rPr lang="en-US" altLang="zh-CN" sz="1600" dirty="0"/>
              <a:t>		a=b=1;</a:t>
            </a:r>
          </a:p>
          <a:p>
            <a:pPr marL="82296" indent="0">
              <a:buNone/>
            </a:pPr>
            <a:r>
              <a:rPr lang="en-US" altLang="zh-CN" sz="1600" dirty="0"/>
              <a:t>	    </a:t>
            </a:r>
            <a:r>
              <a:rPr lang="en-US" altLang="zh-CN" sz="1600" dirty="0" smtClean="0"/>
              <a:t>     	</a:t>
            </a:r>
            <a:r>
              <a:rPr lang="en-US" altLang="zh-CN" sz="1600" dirty="0" err="1" smtClean="0"/>
              <a:t>cout</a:t>
            </a:r>
            <a:r>
              <a:rPr lang="en-US" altLang="zh-CN" sz="1600" dirty="0"/>
              <a:t>&lt;&lt;a&lt;&lt;" "&lt;&lt;a&lt;&lt;" ";</a:t>
            </a:r>
          </a:p>
          <a:p>
            <a:pPr marL="82296" indent="0">
              <a:buNone/>
            </a:pPr>
            <a:r>
              <a:rPr lang="en-US" altLang="zh-CN" sz="1600" dirty="0"/>
              <a:t>		for(i=3;i&lt;=</a:t>
            </a:r>
            <a:r>
              <a:rPr lang="en-US" altLang="zh-CN" sz="1600" dirty="0" err="1"/>
              <a:t>n;i</a:t>
            </a:r>
            <a:r>
              <a:rPr lang="en-US" altLang="zh-CN" sz="1600" dirty="0" smtClean="0"/>
              <a:t>++)  {</a:t>
            </a:r>
            <a:endParaRPr lang="en-US" altLang="zh-CN" sz="1600" dirty="0"/>
          </a:p>
          <a:p>
            <a:pPr marL="82296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cout</a:t>
            </a:r>
            <a:r>
              <a:rPr lang="en-US" altLang="zh-CN" sz="1600" dirty="0"/>
              <a:t>&lt;&lt;</a:t>
            </a:r>
            <a:r>
              <a:rPr lang="en-US" altLang="zh-CN" sz="1600" dirty="0" err="1"/>
              <a:t>a+b</a:t>
            </a:r>
            <a:r>
              <a:rPr lang="en-US" altLang="zh-CN" sz="1600" dirty="0"/>
              <a:t>&lt;&lt;" ";</a:t>
            </a:r>
          </a:p>
          <a:p>
            <a:pPr marL="82296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	t=b</a:t>
            </a:r>
            <a:r>
              <a:rPr lang="en-US" altLang="zh-CN" sz="1600" dirty="0"/>
              <a:t>;</a:t>
            </a:r>
          </a:p>
          <a:p>
            <a:pPr marL="82296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	b=</a:t>
            </a:r>
            <a:r>
              <a:rPr lang="en-US" altLang="zh-CN" sz="1600" dirty="0" err="1" smtClean="0"/>
              <a:t>a+b</a:t>
            </a:r>
            <a:r>
              <a:rPr lang="en-US" altLang="zh-CN" sz="1600" dirty="0"/>
              <a:t>;</a:t>
            </a:r>
          </a:p>
          <a:p>
            <a:pPr marL="82296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	a=t</a:t>
            </a:r>
            <a:r>
              <a:rPr lang="en-US" altLang="zh-CN" sz="1600" dirty="0"/>
              <a:t>;	</a:t>
            </a:r>
          </a:p>
          <a:p>
            <a:pPr marL="82296" indent="0">
              <a:buNone/>
            </a:pPr>
            <a:r>
              <a:rPr lang="en-US" altLang="zh-CN" sz="1600" dirty="0"/>
              <a:t>		}</a:t>
            </a:r>
          </a:p>
          <a:p>
            <a:pPr marL="82296" indent="0">
              <a:buNone/>
            </a:pPr>
            <a:r>
              <a:rPr lang="en-US" altLang="zh-CN" sz="1600" dirty="0"/>
              <a:t>	}</a:t>
            </a:r>
          </a:p>
          <a:p>
            <a:pPr marL="82296" indent="0">
              <a:buNone/>
            </a:pPr>
            <a:r>
              <a:rPr lang="en-US" altLang="zh-CN" sz="1600" dirty="0"/>
              <a:t>	return 0;</a:t>
            </a:r>
          </a:p>
          <a:p>
            <a:pPr marL="82296" indent="0">
              <a:buNone/>
            </a:pPr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698961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1044: Tom</a:t>
            </a:r>
            <a:r>
              <a:rPr lang="zh-CN" altLang="en-US" dirty="0" smtClean="0">
                <a:latin typeface="+mn-ea"/>
                <a:ea typeface="+mn-ea"/>
              </a:rPr>
              <a:t>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正整数的各位数字之和被</a:t>
            </a:r>
            <a:r>
              <a:rPr lang="en-US" altLang="zh-CN" dirty="0">
                <a:latin typeface="+mn-ea"/>
              </a:rPr>
              <a:t>Tom</a:t>
            </a:r>
            <a:r>
              <a:rPr lang="zh-CN" altLang="en-US" dirty="0">
                <a:latin typeface="+mn-ea"/>
              </a:rPr>
              <a:t>称为</a:t>
            </a:r>
            <a:r>
              <a:rPr lang="en-US" altLang="zh-CN" dirty="0">
                <a:latin typeface="+mn-ea"/>
              </a:rPr>
              <a:t>Tom</a:t>
            </a:r>
            <a:r>
              <a:rPr lang="zh-CN" altLang="en-US" dirty="0">
                <a:latin typeface="+mn-ea"/>
              </a:rPr>
              <a:t>数。求输入数的</a:t>
            </a:r>
            <a:r>
              <a:rPr lang="en-US" altLang="zh-CN" dirty="0">
                <a:latin typeface="+mn-ea"/>
              </a:rPr>
              <a:t>Tom</a:t>
            </a:r>
            <a:r>
              <a:rPr lang="zh-CN" altLang="en-US" dirty="0">
                <a:latin typeface="+mn-ea"/>
              </a:rPr>
              <a:t>数</a:t>
            </a:r>
            <a:r>
              <a:rPr lang="en-US" altLang="zh-CN" dirty="0">
                <a:latin typeface="+mn-ea"/>
              </a:rPr>
              <a:t>!</a:t>
            </a:r>
          </a:p>
          <a:p>
            <a:r>
              <a:rPr lang="zh-CN" altLang="en-US" dirty="0">
                <a:latin typeface="+mn-ea"/>
              </a:rPr>
              <a:t>输入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一行，一个整数</a:t>
            </a:r>
            <a:r>
              <a:rPr lang="en-US" altLang="zh-CN" dirty="0">
                <a:latin typeface="+mn-ea"/>
              </a:rPr>
              <a:t>(&lt;</a:t>
            </a:r>
            <a:r>
              <a:rPr lang="en-US" altLang="zh-CN" dirty="0" smtClean="0">
                <a:latin typeface="+mn-ea"/>
              </a:rPr>
              <a:t>2</a:t>
            </a:r>
            <a:r>
              <a:rPr lang="en-US" altLang="zh-CN" baseline="30000" dirty="0" smtClean="0">
                <a:latin typeface="+mn-ea"/>
              </a:rPr>
              <a:t>63</a:t>
            </a:r>
            <a:r>
              <a:rPr lang="en-US" altLang="zh-CN" dirty="0" smtClean="0">
                <a:latin typeface="+mn-ea"/>
              </a:rPr>
              <a:t>-1</a:t>
            </a:r>
            <a:r>
              <a:rPr lang="en-US" altLang="zh-CN" dirty="0">
                <a:latin typeface="+mn-ea"/>
              </a:rPr>
              <a:t>)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注意：</a:t>
            </a:r>
            <a:r>
              <a:rPr lang="en-US" altLang="zh-CN" dirty="0" err="1">
                <a:latin typeface="+mn-ea"/>
              </a:rPr>
              <a:t>int</a:t>
            </a:r>
            <a:r>
              <a:rPr lang="zh-CN" altLang="en-US" dirty="0">
                <a:latin typeface="+mn-ea"/>
              </a:rPr>
              <a:t>类型只能到</a:t>
            </a:r>
            <a:r>
              <a:rPr lang="en-US" altLang="zh-CN" dirty="0">
                <a:latin typeface="+mn-ea"/>
              </a:rPr>
              <a:t>2</a:t>
            </a:r>
            <a:r>
              <a:rPr lang="en-US" altLang="zh-CN" baseline="30000" dirty="0">
                <a:latin typeface="+mn-ea"/>
              </a:rPr>
              <a:t>31</a:t>
            </a:r>
            <a:r>
              <a:rPr lang="en-US" altLang="zh-CN" dirty="0">
                <a:latin typeface="+mn-ea"/>
              </a:rPr>
              <a:t>-1</a:t>
            </a:r>
            <a:r>
              <a:rPr lang="zh-CN" altLang="en-US" dirty="0">
                <a:latin typeface="+mn-ea"/>
              </a:rPr>
              <a:t>，而</a:t>
            </a:r>
            <a:r>
              <a:rPr lang="en-US" altLang="zh-CN" dirty="0">
                <a:latin typeface="+mn-ea"/>
              </a:rPr>
              <a:t>long </a:t>
            </a:r>
            <a:r>
              <a:rPr lang="en-US" altLang="zh-CN" dirty="0" err="1">
                <a:latin typeface="+mn-ea"/>
              </a:rPr>
              <a:t>long</a:t>
            </a:r>
            <a:r>
              <a:rPr lang="zh-CN" altLang="en-US" dirty="0">
                <a:latin typeface="+mn-ea"/>
              </a:rPr>
              <a:t>为长整形，可以到</a:t>
            </a:r>
            <a:r>
              <a:rPr lang="en-US" altLang="zh-CN" dirty="0">
                <a:latin typeface="+mn-ea"/>
              </a:rPr>
              <a:t>2</a:t>
            </a:r>
            <a:r>
              <a:rPr lang="en-US" altLang="zh-CN" baseline="30000" dirty="0">
                <a:latin typeface="+mn-ea"/>
              </a:rPr>
              <a:t>63</a:t>
            </a:r>
            <a:r>
              <a:rPr lang="en-US" altLang="zh-CN" dirty="0">
                <a:latin typeface="+mn-ea"/>
              </a:rPr>
              <a:t>-1</a:t>
            </a:r>
          </a:p>
          <a:p>
            <a:r>
              <a:rPr lang="zh-CN" altLang="en-US" dirty="0">
                <a:latin typeface="+mn-ea"/>
              </a:rPr>
              <a:t>输出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一个整数，对应该数的各位数之和</a:t>
            </a:r>
            <a:r>
              <a:rPr lang="en-US" altLang="zh-CN" dirty="0">
                <a:latin typeface="+mn-ea"/>
              </a:rPr>
              <a:t>.</a:t>
            </a:r>
          </a:p>
          <a:p>
            <a:r>
              <a:rPr lang="zh-CN" altLang="en-US" dirty="0">
                <a:latin typeface="+mn-ea"/>
              </a:rPr>
              <a:t>样例输入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12345</a:t>
            </a:r>
          </a:p>
          <a:p>
            <a:r>
              <a:rPr lang="zh-CN" altLang="en-US" dirty="0">
                <a:latin typeface="+mn-ea"/>
              </a:rPr>
              <a:t>样例输出</a:t>
            </a:r>
          </a:p>
          <a:p>
            <a:pPr marL="356616" lvl="1" indent="0">
              <a:buNone/>
            </a:pPr>
            <a:r>
              <a:rPr lang="en-US" altLang="zh-CN" dirty="0" smtClean="0">
                <a:latin typeface="+mn-ea"/>
              </a:rPr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105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6336704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//1044: Tom</a:t>
            </a:r>
            <a:r>
              <a:rPr lang="zh-CN" altLang="en-US" dirty="0">
                <a:latin typeface="+mn-ea"/>
              </a:rPr>
              <a:t>数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long </a:t>
            </a:r>
            <a:r>
              <a:rPr lang="en-US" altLang="zh-CN" dirty="0" err="1">
                <a:latin typeface="+mn-ea"/>
              </a:rPr>
              <a:t>long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n,s</a:t>
            </a:r>
            <a:r>
              <a:rPr lang="en-US" altLang="zh-CN" dirty="0">
                <a:latin typeface="+mn-ea"/>
              </a:rPr>
              <a:t>=0;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&gt;&gt;n;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while(n&gt;0)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s=s+n%10;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n=n/10;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&lt;&lt;s;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return 0;	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028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1045: </a:t>
            </a:r>
            <a:r>
              <a:rPr lang="zh-CN" altLang="en-US" dirty="0" smtClean="0">
                <a:latin typeface="+mn-ea"/>
                <a:ea typeface="+mn-ea"/>
              </a:rPr>
              <a:t>珠穆朗玛峰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一张纸的厚度为</a:t>
            </a:r>
            <a:r>
              <a:rPr lang="en-US" altLang="zh-CN" dirty="0">
                <a:latin typeface="+mn-ea"/>
              </a:rPr>
              <a:t>0.1</a:t>
            </a:r>
            <a:r>
              <a:rPr lang="zh-CN" altLang="en-US" dirty="0">
                <a:latin typeface="+mn-ea"/>
              </a:rPr>
              <a:t>毫米，对折一次厚度增加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倍，假设纸足够大，编程计算对折多少次后，厚度超过珠穆朗玛峰高度（</a:t>
            </a:r>
            <a:r>
              <a:rPr lang="en-US" altLang="zh-CN" dirty="0">
                <a:latin typeface="+mn-ea"/>
              </a:rPr>
              <a:t>8848.13</a:t>
            </a:r>
            <a:r>
              <a:rPr lang="zh-CN" altLang="en-US" dirty="0">
                <a:latin typeface="+mn-ea"/>
              </a:rPr>
              <a:t>米）？</a:t>
            </a:r>
          </a:p>
          <a:p>
            <a:r>
              <a:rPr lang="zh-CN" altLang="en-US" dirty="0" smtClean="0">
                <a:latin typeface="+mn-ea"/>
              </a:rPr>
              <a:t>输入</a:t>
            </a:r>
            <a:endParaRPr lang="en-US" altLang="zh-CN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xmlns="" val="9192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6336704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//1045: </a:t>
            </a:r>
            <a:r>
              <a:rPr lang="zh-CN" altLang="en-US" dirty="0">
                <a:latin typeface="+mn-ea"/>
              </a:rPr>
              <a:t>珠穆朗玛峰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 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double h=1;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while(h&lt;=88481300)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h=h*2;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i++;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&lt;&lt;i;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28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240848" cy="522156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/>
              <a:t>在程序设计中，经常需要反复执行某一条语句或一个语句块，这种结构称为“循环结构”。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计算机最擅长的就是重复做一件事，所以循环结构在程序设计中应用非常广泛。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中，循环结构有三种实现语句：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for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while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do-while</a:t>
            </a:r>
            <a:r>
              <a:rPr lang="zh-CN" altLang="en-US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xmlns="" val="34546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</a:rPr>
              <a:t>1046: </a:t>
            </a:r>
            <a:r>
              <a:rPr lang="zh-CN" altLang="en-US" dirty="0">
                <a:latin typeface="+mn-ea"/>
              </a:rPr>
              <a:t>判断素数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402336" lvl="1" indent="0">
              <a:buNone/>
            </a:pPr>
            <a:r>
              <a:rPr lang="zh-CN" altLang="en-US" dirty="0">
                <a:latin typeface="+mn-ea"/>
              </a:rPr>
              <a:t>输入一个整数，输出是否是素数的消息。 </a:t>
            </a:r>
          </a:p>
          <a:p>
            <a:r>
              <a:rPr lang="zh-CN" altLang="en-US" dirty="0">
                <a:latin typeface="+mn-ea"/>
              </a:rPr>
              <a:t>输入</a:t>
            </a:r>
          </a:p>
          <a:p>
            <a:pPr marL="402336" lvl="1" indent="0">
              <a:buNone/>
            </a:pPr>
            <a:r>
              <a:rPr lang="zh-CN" altLang="en-US" dirty="0">
                <a:latin typeface="+mn-ea"/>
              </a:rPr>
              <a:t>一个数 </a:t>
            </a:r>
          </a:p>
          <a:p>
            <a:r>
              <a:rPr lang="zh-CN" altLang="en-US" dirty="0">
                <a:latin typeface="+mn-ea"/>
              </a:rPr>
              <a:t>输出</a:t>
            </a:r>
          </a:p>
          <a:p>
            <a:pPr marL="402336" lvl="1" indent="0">
              <a:buNone/>
            </a:pPr>
            <a:r>
              <a:rPr lang="zh-CN" altLang="en-US" dirty="0">
                <a:latin typeface="+mn-ea"/>
              </a:rPr>
              <a:t>如果是素数输出</a:t>
            </a:r>
            <a:r>
              <a:rPr lang="en-US" altLang="zh-CN" dirty="0">
                <a:latin typeface="+mn-ea"/>
              </a:rPr>
              <a:t>prime </a:t>
            </a:r>
            <a:r>
              <a:rPr lang="zh-CN" altLang="en-US" dirty="0">
                <a:latin typeface="+mn-ea"/>
              </a:rPr>
              <a:t>，如果不是输出</a:t>
            </a:r>
            <a:r>
              <a:rPr lang="en-US" altLang="zh-CN" dirty="0">
                <a:latin typeface="+mn-ea"/>
              </a:rPr>
              <a:t>not prime </a:t>
            </a:r>
          </a:p>
          <a:p>
            <a:r>
              <a:rPr lang="zh-CN" altLang="en-US" dirty="0">
                <a:latin typeface="+mn-ea"/>
              </a:rPr>
              <a:t>样例输入</a:t>
            </a:r>
          </a:p>
          <a:p>
            <a:pPr marL="402336" lvl="1" indent="0">
              <a:buNone/>
            </a:pPr>
            <a:r>
              <a:rPr lang="en-US" altLang="zh-CN" dirty="0">
                <a:latin typeface="+mn-ea"/>
              </a:rPr>
              <a:t>97</a:t>
            </a:r>
          </a:p>
          <a:p>
            <a:r>
              <a:rPr lang="zh-CN" altLang="en-US" dirty="0">
                <a:latin typeface="+mn-ea"/>
              </a:rPr>
              <a:t>样例输出</a:t>
            </a:r>
          </a:p>
          <a:p>
            <a:pPr marL="402336" lvl="1" indent="0">
              <a:buNone/>
            </a:pPr>
            <a:r>
              <a:rPr lang="en-US" altLang="zh-CN" dirty="0">
                <a:latin typeface="+mn-ea"/>
              </a:rPr>
              <a:t>prime</a:t>
            </a:r>
          </a:p>
        </p:txBody>
      </p:sp>
    </p:spTree>
    <p:extLst>
      <p:ext uri="{BB962C8B-B14F-4D97-AF65-F5344CB8AC3E}">
        <p14:creationId xmlns:p14="http://schemas.microsoft.com/office/powerpoint/2010/main" xmlns="" val="144143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6336704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//1046: </a:t>
            </a:r>
            <a:r>
              <a:rPr lang="zh-CN" altLang="en-US" dirty="0">
                <a:latin typeface="+mn-ea"/>
              </a:rPr>
              <a:t>判断素数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 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n,i,f</a:t>
            </a:r>
            <a:r>
              <a:rPr lang="en-US" altLang="zh-CN" dirty="0">
                <a:latin typeface="+mn-ea"/>
              </a:rPr>
              <a:t>=1;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&gt;&gt;n;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for(i=2;i*i&lt;=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	if 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n%i</a:t>
            </a:r>
            <a:r>
              <a:rPr lang="en-US" altLang="zh-CN" dirty="0">
                <a:latin typeface="+mn-ea"/>
              </a:rPr>
              <a:t>==0)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	{</a:t>
            </a:r>
            <a:endParaRPr lang="en-US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smtClean="0">
                <a:latin typeface="+mn-ea"/>
              </a:rPr>
              <a:t>	f=0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smtClean="0">
                <a:latin typeface="+mn-ea"/>
              </a:rPr>
              <a:t>	break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	}</a:t>
            </a:r>
            <a:endParaRPr lang="en-US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if (f==1)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&lt;&lt;"prime";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else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&lt;&lt;"not prime";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28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</a:rPr>
              <a:t>1047: </a:t>
            </a:r>
            <a:r>
              <a:rPr lang="zh-CN" altLang="en-US" dirty="0">
                <a:latin typeface="+mn-ea"/>
              </a:rPr>
              <a:t>分解质因数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输入一个正整数，分解为质因数乘积 </a:t>
            </a:r>
          </a:p>
          <a:p>
            <a:pPr marL="402336" lvl="1" indent="0">
              <a:buNone/>
            </a:pPr>
            <a:r>
              <a:rPr lang="zh-CN" altLang="en-US" dirty="0">
                <a:latin typeface="+mn-ea"/>
              </a:rPr>
              <a:t>如 </a:t>
            </a:r>
            <a:r>
              <a:rPr lang="en-US" altLang="zh-CN" dirty="0">
                <a:latin typeface="+mn-ea"/>
              </a:rPr>
              <a:t>12=2*2*3 </a:t>
            </a:r>
          </a:p>
          <a:p>
            <a:r>
              <a:rPr lang="zh-CN" altLang="en-US" dirty="0">
                <a:latin typeface="+mn-ea"/>
              </a:rPr>
              <a:t>输入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一行一个整数 </a:t>
            </a:r>
          </a:p>
          <a:p>
            <a:r>
              <a:rPr lang="zh-CN" altLang="en-US" dirty="0">
                <a:latin typeface="+mn-ea"/>
              </a:rPr>
              <a:t>输出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一行乘积表达式 </a:t>
            </a:r>
          </a:p>
          <a:p>
            <a:r>
              <a:rPr lang="zh-CN" altLang="en-US" dirty="0">
                <a:latin typeface="+mn-ea"/>
              </a:rPr>
              <a:t>样例输入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12</a:t>
            </a:r>
          </a:p>
          <a:p>
            <a:r>
              <a:rPr lang="zh-CN" altLang="en-US" dirty="0">
                <a:latin typeface="+mn-ea"/>
              </a:rPr>
              <a:t>样例输出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2*2*3</a:t>
            </a:r>
          </a:p>
        </p:txBody>
      </p:sp>
    </p:spTree>
    <p:extLst>
      <p:ext uri="{BB962C8B-B14F-4D97-AF65-F5344CB8AC3E}">
        <p14:creationId xmlns:p14="http://schemas.microsoft.com/office/powerpoint/2010/main" xmlns="" val="144143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6632"/>
            <a:ext cx="7498080" cy="6696744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//1047: </a:t>
            </a:r>
            <a:r>
              <a:rPr lang="zh-CN" altLang="en-US" dirty="0">
                <a:latin typeface="+mn-ea"/>
              </a:rPr>
              <a:t>分解质因数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 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  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  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n, i, c;  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&gt;&gt;n;  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i = 2; c = n;      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while(n != 1)  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if(</a:t>
            </a:r>
            <a:r>
              <a:rPr lang="en-US" altLang="zh-CN" dirty="0" err="1">
                <a:latin typeface="+mn-ea"/>
              </a:rPr>
              <a:t>n%i</a:t>
            </a:r>
            <a:r>
              <a:rPr lang="en-US" altLang="zh-CN" dirty="0">
                <a:latin typeface="+mn-ea"/>
              </a:rPr>
              <a:t> == 0)   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if(n==c)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     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&lt;&lt;i;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else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     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&lt;&lt;'*'&lt;&lt;i; 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   n=n/i;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}   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else i++;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return 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028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</a:rPr>
              <a:t>1048: </a:t>
            </a:r>
            <a:r>
              <a:rPr lang="zh-CN" altLang="en-US" dirty="0">
                <a:latin typeface="+mn-ea"/>
              </a:rPr>
              <a:t>角谷猜想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角谷猜想</a:t>
            </a:r>
            <a:r>
              <a:rPr lang="en-US" altLang="zh-CN" dirty="0">
                <a:latin typeface="+mn-ea"/>
              </a:rPr>
              <a:t>: </a:t>
            </a:r>
            <a:r>
              <a:rPr lang="zh-CN" altLang="en-US" dirty="0" smtClean="0">
                <a:latin typeface="+mn-ea"/>
              </a:rPr>
              <a:t>日本</a:t>
            </a:r>
            <a:r>
              <a:rPr lang="zh-CN" altLang="en-US" dirty="0">
                <a:latin typeface="+mn-ea"/>
              </a:rPr>
              <a:t>一位中学生发现一个奇妙的“定理”，请角谷教授证明，而教授无能为力，于是产生角谷猜想。猜想的内容是：任给一个自然数，若为偶数除以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，若为奇数则乘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加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，得到一个新的自然数后按照上面的法则继续演算，若干次后得到的结果必然为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。请编程验证。  </a:t>
            </a:r>
          </a:p>
          <a:p>
            <a:r>
              <a:rPr lang="zh-CN" altLang="en-US" dirty="0">
                <a:latin typeface="+mn-ea"/>
              </a:rPr>
              <a:t>输入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任一正整数 </a:t>
            </a:r>
          </a:p>
          <a:p>
            <a:r>
              <a:rPr lang="zh-CN" altLang="en-US" dirty="0">
                <a:latin typeface="+mn-ea"/>
              </a:rPr>
              <a:t>输出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演算的过程 </a:t>
            </a:r>
          </a:p>
          <a:p>
            <a:r>
              <a:rPr lang="zh-CN" altLang="en-US" dirty="0">
                <a:latin typeface="+mn-ea"/>
              </a:rPr>
              <a:t>样例输入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10</a:t>
            </a:r>
          </a:p>
          <a:p>
            <a:r>
              <a:rPr lang="zh-CN" altLang="en-US" dirty="0">
                <a:latin typeface="+mn-ea"/>
              </a:rPr>
              <a:t>样例输出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10/2=5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5*3+1=16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16/2=8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8/2=4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4/2=2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2/2=1</a:t>
            </a:r>
          </a:p>
        </p:txBody>
      </p:sp>
    </p:spTree>
    <p:extLst>
      <p:ext uri="{BB962C8B-B14F-4D97-AF65-F5344CB8AC3E}">
        <p14:creationId xmlns:p14="http://schemas.microsoft.com/office/powerpoint/2010/main" xmlns="" val="144143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6336704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//1048: </a:t>
            </a:r>
            <a:r>
              <a:rPr lang="zh-CN" altLang="en-US" dirty="0">
                <a:latin typeface="+mn-ea"/>
              </a:rPr>
              <a:t>角谷猜想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 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n;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&gt;&gt;n;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while(n!=1)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if(n%2==0)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&lt;&lt;n&lt;&lt;"/2="&lt;&lt;n/2&lt;&lt;</a:t>
            </a:r>
            <a:r>
              <a:rPr lang="en-US" altLang="zh-CN" dirty="0" err="1">
                <a:latin typeface="+mn-ea"/>
              </a:rPr>
              <a:t>endl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n=n/2;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else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&lt;&lt;n&lt;&lt;"*3+1="&lt;&lt;n*3+1&lt;&lt;</a:t>
            </a:r>
            <a:r>
              <a:rPr lang="en-US" altLang="zh-CN" dirty="0" err="1">
                <a:latin typeface="+mn-ea"/>
              </a:rPr>
              <a:t>endl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n=n*3+1;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8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</a:rPr>
              <a:t>1054: </a:t>
            </a:r>
            <a:r>
              <a:rPr lang="zh-CN" altLang="en-US" dirty="0">
                <a:latin typeface="+mn-ea"/>
              </a:rPr>
              <a:t>水仙花</a:t>
            </a:r>
            <a:r>
              <a:rPr lang="zh-CN" altLang="en-US" dirty="0" smtClean="0">
                <a:latin typeface="+mn-ea"/>
              </a:rPr>
              <a:t>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输出所有的</a:t>
            </a:r>
            <a:r>
              <a:rPr lang="en-US" altLang="zh-CN" dirty="0">
                <a:latin typeface="+mn-ea"/>
              </a:rPr>
              <a:t>"</a:t>
            </a:r>
            <a:r>
              <a:rPr lang="zh-CN" altLang="en-US" dirty="0">
                <a:latin typeface="+mn-ea"/>
              </a:rPr>
              <a:t>水仙花数</a:t>
            </a:r>
            <a:r>
              <a:rPr lang="en-US" altLang="zh-CN" dirty="0">
                <a:latin typeface="+mn-ea"/>
              </a:rPr>
              <a:t>".</a:t>
            </a:r>
            <a:r>
              <a:rPr lang="zh-CN" altLang="en-US" dirty="0">
                <a:latin typeface="+mn-ea"/>
              </a:rPr>
              <a:t>所谓</a:t>
            </a:r>
            <a:r>
              <a:rPr lang="en-US" altLang="zh-CN" dirty="0">
                <a:latin typeface="+mn-ea"/>
              </a:rPr>
              <a:t>"</a:t>
            </a:r>
            <a:r>
              <a:rPr lang="zh-CN" altLang="en-US" dirty="0">
                <a:latin typeface="+mn-ea"/>
              </a:rPr>
              <a:t>水仙花数</a:t>
            </a:r>
            <a:r>
              <a:rPr lang="en-US" altLang="zh-CN" dirty="0">
                <a:latin typeface="+mn-ea"/>
              </a:rPr>
              <a:t>"</a:t>
            </a:r>
            <a:r>
              <a:rPr lang="zh-CN" altLang="en-US" dirty="0">
                <a:latin typeface="+mn-ea"/>
              </a:rPr>
              <a:t>是指这样的一个三位数：其各位数字的立方和等于该数本身。例如：</a:t>
            </a:r>
            <a:r>
              <a:rPr lang="en-US" altLang="zh-CN" dirty="0">
                <a:latin typeface="+mn-ea"/>
              </a:rPr>
              <a:t>371</a:t>
            </a:r>
            <a:r>
              <a:rPr lang="zh-CN" altLang="en-US" dirty="0">
                <a:latin typeface="+mn-ea"/>
              </a:rPr>
              <a:t>是一个</a:t>
            </a:r>
            <a:r>
              <a:rPr lang="en-US" altLang="zh-CN" dirty="0">
                <a:latin typeface="+mn-ea"/>
              </a:rPr>
              <a:t>"</a:t>
            </a:r>
            <a:r>
              <a:rPr lang="zh-CN" altLang="en-US" dirty="0">
                <a:latin typeface="+mn-ea"/>
              </a:rPr>
              <a:t>水仙花数</a:t>
            </a:r>
            <a:r>
              <a:rPr lang="en-US" altLang="zh-CN" dirty="0">
                <a:latin typeface="+mn-ea"/>
              </a:rPr>
              <a:t>"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371=3^3+7^3+1^3. </a:t>
            </a:r>
          </a:p>
          <a:p>
            <a:r>
              <a:rPr lang="zh-CN" altLang="en-US" dirty="0">
                <a:latin typeface="+mn-ea"/>
              </a:rPr>
              <a:t>输入</a:t>
            </a:r>
          </a:p>
          <a:p>
            <a:r>
              <a:rPr lang="zh-CN" altLang="en-US" dirty="0">
                <a:latin typeface="+mn-ea"/>
              </a:rPr>
              <a:t>输出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编程输出</a:t>
            </a:r>
            <a:r>
              <a:rPr lang="en-US" altLang="zh-CN" dirty="0">
                <a:latin typeface="+mn-ea"/>
              </a:rPr>
              <a:t>"</a:t>
            </a:r>
            <a:r>
              <a:rPr lang="zh-CN" altLang="en-US" dirty="0">
                <a:latin typeface="+mn-ea"/>
              </a:rPr>
              <a:t>水仙花数</a:t>
            </a:r>
            <a:r>
              <a:rPr lang="en-US" altLang="zh-CN" dirty="0">
                <a:latin typeface="+mn-ea"/>
              </a:rPr>
              <a:t>"</a:t>
            </a:r>
            <a:r>
              <a:rPr lang="zh-CN" altLang="en-US" dirty="0">
                <a:latin typeface="+mn-ea"/>
              </a:rPr>
              <a:t>的个数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33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548680"/>
            <a:ext cx="7498080" cy="6048672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//1054: </a:t>
            </a:r>
            <a:r>
              <a:rPr lang="zh-CN" altLang="en-US" dirty="0">
                <a:latin typeface="+mn-ea"/>
              </a:rPr>
              <a:t>水仙花数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 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i,a,b,c,j</a:t>
            </a:r>
            <a:r>
              <a:rPr lang="en-US" altLang="zh-CN" dirty="0">
                <a:latin typeface="+mn-ea"/>
              </a:rPr>
              <a:t>=0;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for(i=100;i&lt;=999;i++)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a=i%10;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b=i/10%10;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c=i/100;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if(i==a*a*</a:t>
            </a:r>
            <a:r>
              <a:rPr lang="en-US" altLang="zh-CN" dirty="0" err="1">
                <a:latin typeface="+mn-ea"/>
              </a:rPr>
              <a:t>a+b</a:t>
            </a:r>
            <a:r>
              <a:rPr lang="en-US" altLang="zh-CN" dirty="0">
                <a:latin typeface="+mn-ea"/>
              </a:rPr>
              <a:t>*b*</a:t>
            </a:r>
            <a:r>
              <a:rPr lang="en-US" altLang="zh-CN" dirty="0" err="1">
                <a:latin typeface="+mn-ea"/>
              </a:rPr>
              <a:t>b+c</a:t>
            </a:r>
            <a:r>
              <a:rPr lang="en-US" altLang="zh-CN" dirty="0">
                <a:latin typeface="+mn-ea"/>
              </a:rPr>
              <a:t>*c*c)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smtClean="0">
                <a:latin typeface="+mn-ea"/>
              </a:rPr>
              <a:t>	j</a:t>
            </a:r>
            <a:r>
              <a:rPr lang="en-US" altLang="zh-CN" dirty="0">
                <a:latin typeface="+mn-ea"/>
              </a:rPr>
              <a:t>++;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&lt;&lt;j;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52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</a:rPr>
              <a:t>1055: </a:t>
            </a:r>
            <a:r>
              <a:rPr lang="zh-CN" altLang="en-US" dirty="0">
                <a:latin typeface="+mn-ea"/>
              </a:rPr>
              <a:t>阶乘</a:t>
            </a:r>
            <a:r>
              <a:rPr lang="zh-CN" altLang="en-US" dirty="0" smtClean="0">
                <a:latin typeface="+mn-ea"/>
              </a:rPr>
              <a:t>和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求</a:t>
            </a:r>
            <a:r>
              <a:rPr lang="en-US" altLang="zh-CN" dirty="0">
                <a:latin typeface="+mn-ea"/>
              </a:rPr>
              <a:t>1!+2!+3!+...+N!</a:t>
            </a:r>
            <a:r>
              <a:rPr lang="zh-CN" altLang="en-US" dirty="0">
                <a:latin typeface="+mn-ea"/>
              </a:rPr>
              <a:t>的和。（</a:t>
            </a:r>
            <a:r>
              <a:rPr lang="en-US" altLang="zh-CN" dirty="0">
                <a:latin typeface="+mn-ea"/>
              </a:rPr>
              <a:t>k!</a:t>
            </a:r>
            <a:r>
              <a:rPr lang="zh-CN" altLang="en-US" dirty="0">
                <a:latin typeface="+mn-ea"/>
              </a:rPr>
              <a:t>表示</a:t>
            </a:r>
            <a:r>
              <a:rPr lang="en-US" altLang="zh-CN" dirty="0">
                <a:latin typeface="+mn-ea"/>
              </a:rPr>
              <a:t>k</a:t>
            </a:r>
            <a:r>
              <a:rPr lang="zh-CN" altLang="en-US" dirty="0">
                <a:latin typeface="+mn-ea"/>
              </a:rPr>
              <a:t>的阶乘，</a:t>
            </a:r>
            <a:r>
              <a:rPr lang="en-US" altLang="zh-CN" dirty="0">
                <a:latin typeface="+mn-ea"/>
              </a:rPr>
              <a:t>k!=1*2*...*n</a:t>
            </a:r>
            <a:r>
              <a:rPr lang="zh-CN" altLang="en-US" dirty="0">
                <a:latin typeface="+mn-ea"/>
              </a:rPr>
              <a:t>。</a:t>
            </a:r>
            <a:r>
              <a:rPr lang="en-US" altLang="zh-CN" dirty="0">
                <a:latin typeface="+mn-ea"/>
              </a:rPr>
              <a:t>) </a:t>
            </a:r>
          </a:p>
          <a:p>
            <a:r>
              <a:rPr lang="zh-CN" altLang="en-US" dirty="0">
                <a:latin typeface="+mn-ea"/>
              </a:rPr>
              <a:t>输入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正整数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N&lt;=20</a:t>
            </a:r>
            <a:r>
              <a:rPr lang="zh-CN" altLang="en-US" dirty="0">
                <a:latin typeface="+mn-ea"/>
              </a:rPr>
              <a:t>） </a:t>
            </a:r>
          </a:p>
          <a:p>
            <a:r>
              <a:rPr lang="zh-CN" altLang="en-US" dirty="0">
                <a:latin typeface="+mn-ea"/>
              </a:rPr>
              <a:t>输出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1!+2!+3!+...+N!</a:t>
            </a:r>
            <a:r>
              <a:rPr lang="zh-CN" altLang="en-US" dirty="0">
                <a:latin typeface="+mn-ea"/>
              </a:rPr>
              <a:t>的和 。 </a:t>
            </a:r>
          </a:p>
          <a:p>
            <a:r>
              <a:rPr lang="zh-CN" altLang="en-US" dirty="0">
                <a:latin typeface="+mn-ea"/>
              </a:rPr>
              <a:t>样例输入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3</a:t>
            </a:r>
          </a:p>
          <a:p>
            <a:r>
              <a:rPr lang="zh-CN" altLang="en-US" dirty="0">
                <a:latin typeface="+mn-ea"/>
              </a:rPr>
              <a:t>样例输出</a:t>
            </a:r>
          </a:p>
          <a:p>
            <a:pPr marL="356616" lvl="1" indent="0">
              <a:buNone/>
            </a:pPr>
            <a:r>
              <a:rPr lang="en-US" altLang="zh-CN" dirty="0" smtClean="0">
                <a:latin typeface="+mn-ea"/>
              </a:rPr>
              <a:t>9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33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548680"/>
            <a:ext cx="7498080" cy="569972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//1055: </a:t>
            </a:r>
            <a:r>
              <a:rPr lang="zh-CN" altLang="en-US" dirty="0">
                <a:latin typeface="+mn-ea"/>
              </a:rPr>
              <a:t>阶乘和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 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long </a:t>
            </a:r>
            <a:r>
              <a:rPr lang="en-US" altLang="zh-CN" dirty="0" err="1">
                <a:latin typeface="+mn-ea"/>
              </a:rPr>
              <a:t>long</a:t>
            </a:r>
            <a:r>
              <a:rPr lang="en-US" altLang="zh-CN" dirty="0">
                <a:latin typeface="+mn-ea"/>
              </a:rPr>
              <a:t>  </a:t>
            </a:r>
            <a:r>
              <a:rPr lang="en-US" altLang="zh-CN" dirty="0" err="1">
                <a:latin typeface="+mn-ea"/>
              </a:rPr>
              <a:t>n,i,j,s</a:t>
            </a:r>
            <a:r>
              <a:rPr lang="en-US" altLang="zh-CN" dirty="0">
                <a:latin typeface="+mn-ea"/>
              </a:rPr>
              <a:t>=0,p=1;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&gt;&gt;n;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for(i=1;i&lt;=</a:t>
            </a:r>
            <a:r>
              <a:rPr lang="en-US" altLang="zh-CN" dirty="0" err="1">
                <a:latin typeface="+mn-ea"/>
              </a:rPr>
              <a:t>n;i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p=1;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for(j=1;j&lt;=</a:t>
            </a:r>
            <a:r>
              <a:rPr lang="en-US" altLang="zh-CN" dirty="0" err="1">
                <a:latin typeface="+mn-ea"/>
              </a:rPr>
              <a:t>i;j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smtClean="0">
                <a:latin typeface="+mn-ea"/>
              </a:rPr>
              <a:t>	p=p*j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s=</a:t>
            </a:r>
            <a:r>
              <a:rPr lang="en-US" altLang="zh-CN" dirty="0" err="1">
                <a:latin typeface="+mn-ea"/>
              </a:rPr>
              <a:t>s+p</a:t>
            </a:r>
            <a:r>
              <a:rPr lang="en-US" altLang="zh-CN" dirty="0">
                <a:latin typeface="+mn-ea"/>
              </a:rPr>
              <a:t>;		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&lt;&lt;s;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52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在实际应用中，如果重复操作（循环体）次数是固定的，则一般使用</a:t>
            </a:r>
            <a:r>
              <a:rPr lang="en-US" altLang="zh-CN" sz="2000" dirty="0" smtClean="0">
                <a:latin typeface="+mn-ea"/>
              </a:rPr>
              <a:t>for</a:t>
            </a:r>
            <a:r>
              <a:rPr lang="zh-CN" altLang="en-US" sz="2000" dirty="0" smtClean="0">
                <a:latin typeface="+mn-ea"/>
              </a:rPr>
              <a:t>语句。</a:t>
            </a:r>
            <a:r>
              <a:rPr lang="en-US" altLang="zh-CN" sz="2000" dirty="0" smtClean="0">
                <a:latin typeface="+mn-ea"/>
              </a:rPr>
              <a:t>for</a:t>
            </a:r>
            <a:r>
              <a:rPr lang="zh-CN" altLang="en-US" sz="2000" dirty="0" smtClean="0">
                <a:latin typeface="+mn-ea"/>
              </a:rPr>
              <a:t>语句格式如下：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    for</a:t>
            </a:r>
            <a:r>
              <a:rPr lang="zh-CN" altLang="en-US" sz="2000" dirty="0" smtClean="0">
                <a:latin typeface="+mn-ea"/>
              </a:rPr>
              <a:t>（表达式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；表达式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；表达式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{</a:t>
            </a:r>
            <a:endParaRPr lang="en-US" altLang="zh-CN" sz="2000" dirty="0">
              <a:latin typeface="+mn-ea"/>
            </a:endParaRPr>
          </a:p>
          <a:p>
            <a:pPr marL="82296" indent="0">
              <a:buNone/>
            </a:pPr>
            <a:r>
              <a:rPr lang="zh-CN" altLang="en-US" sz="2000" dirty="0">
                <a:latin typeface="+mn-ea"/>
              </a:rPr>
              <a:t>       </a:t>
            </a:r>
            <a:r>
              <a:rPr lang="zh-CN" altLang="en-US" sz="2000" dirty="0" smtClean="0">
                <a:latin typeface="+mn-ea"/>
              </a:rPr>
              <a:t> 循环体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}</a:t>
            </a:r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endParaRPr lang="en-US" altLang="zh-CN" dirty="0"/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endParaRPr lang="en-US" altLang="zh-CN" dirty="0"/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endParaRPr lang="en-US" altLang="zh-CN" dirty="0" smtClean="0"/>
          </a:p>
        </p:txBody>
      </p:sp>
      <p:grpSp>
        <p:nvGrpSpPr>
          <p:cNvPr id="59" name="组合 58"/>
          <p:cNvGrpSpPr/>
          <p:nvPr/>
        </p:nvGrpSpPr>
        <p:grpSpPr>
          <a:xfrm>
            <a:off x="6418799" y="2229622"/>
            <a:ext cx="2409720" cy="3780420"/>
            <a:chOff x="5206052" y="2600908"/>
            <a:chExt cx="2409720" cy="3780420"/>
          </a:xfrm>
        </p:grpSpPr>
        <p:sp>
          <p:nvSpPr>
            <p:cNvPr id="4" name="流程图: 决策 3"/>
            <p:cNvSpPr/>
            <p:nvPr/>
          </p:nvSpPr>
          <p:spPr>
            <a:xfrm>
              <a:off x="5206052" y="3502054"/>
              <a:ext cx="2111102" cy="61928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表达式</a:t>
              </a:r>
              <a:r>
                <a:rPr lang="en-US" altLang="zh-CN" b="1" dirty="0" smtClean="0"/>
                <a:t>2</a:t>
              </a:r>
              <a:endParaRPr lang="zh-CN" altLang="en-US" b="1" dirty="0"/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5721543" y="4437112"/>
              <a:ext cx="1080120" cy="43505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+mn-ea"/>
                </a:rPr>
                <a:t>循环体</a:t>
              </a:r>
              <a:endParaRPr lang="zh-CN" altLang="en-US" b="1" dirty="0">
                <a:latin typeface="+mn-ea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6261603" y="4121343"/>
              <a:ext cx="0" cy="31576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6261603" y="5834047"/>
              <a:ext cx="0" cy="5472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6261603" y="2600908"/>
              <a:ext cx="0" cy="2520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4" idx="3"/>
            </p:cNvCxnSpPr>
            <p:nvPr/>
          </p:nvCxnSpPr>
          <p:spPr>
            <a:xfrm>
              <a:off x="7317154" y="3811699"/>
              <a:ext cx="298618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7615772" y="3817823"/>
              <a:ext cx="0" cy="201622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164354" y="34423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假</a:t>
              </a:r>
              <a:endParaRPr lang="zh-CN" altLang="en-US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41417" y="4055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真</a:t>
              </a:r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5721543" y="5134757"/>
              <a:ext cx="1080120" cy="43505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+mn-ea"/>
                </a:rPr>
                <a:t>表达式</a:t>
              </a:r>
              <a:r>
                <a:rPr lang="en-US" altLang="zh-CN" b="1" dirty="0" smtClean="0">
                  <a:latin typeface="+mn-ea"/>
                </a:rPr>
                <a:t>3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18" name="流程图: 过程 17"/>
            <p:cNvSpPr/>
            <p:nvPr/>
          </p:nvSpPr>
          <p:spPr>
            <a:xfrm>
              <a:off x="5721543" y="2852936"/>
              <a:ext cx="1080120" cy="4320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+mn-ea"/>
                </a:rPr>
                <a:t>表达式</a:t>
              </a:r>
              <a:r>
                <a:rPr lang="en-US" altLang="zh-CN" b="1" dirty="0" smtClean="0">
                  <a:latin typeface="+mn-ea"/>
                </a:rPr>
                <a:t>1</a:t>
              </a:r>
              <a:endParaRPr lang="zh-CN" altLang="en-US" b="1" dirty="0">
                <a:latin typeface="+mn-ea"/>
              </a:endParaRPr>
            </a:p>
          </p:txBody>
        </p:sp>
        <p:cxnSp>
          <p:nvCxnSpPr>
            <p:cNvPr id="21" name="直接箭头连接符 20"/>
            <p:cNvCxnSpPr>
              <a:stCxn id="18" idx="2"/>
            </p:cNvCxnSpPr>
            <p:nvPr/>
          </p:nvCxnSpPr>
          <p:spPr>
            <a:xfrm>
              <a:off x="6261603" y="3284984"/>
              <a:ext cx="0" cy="21707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6261603" y="4872163"/>
              <a:ext cx="0" cy="28502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246672" y="5834047"/>
              <a:ext cx="13691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stCxn id="16" idx="1"/>
              <a:endCxn id="4" idx="1"/>
            </p:cNvCxnSpPr>
            <p:nvPr/>
          </p:nvCxnSpPr>
          <p:spPr>
            <a:xfrm rot="10800000">
              <a:off x="5206053" y="3811699"/>
              <a:ext cx="515491" cy="1540584"/>
            </a:xfrm>
            <a:prstGeom prst="bentConnector3">
              <a:avLst>
                <a:gd name="adj1" fmla="val 171496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35494" y="3726837"/>
            <a:ext cx="3024337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表达式</a:t>
            </a:r>
            <a:r>
              <a:rPr lang="en-US" altLang="zh-CN" dirty="0">
                <a:latin typeface="+mn-ea"/>
              </a:rPr>
              <a:t>1</a:t>
            </a:r>
          </a:p>
          <a:p>
            <a:r>
              <a:rPr lang="en-US" altLang="zh-CN" dirty="0">
                <a:latin typeface="+mn-ea"/>
              </a:rPr>
              <a:t> for</a:t>
            </a:r>
            <a:r>
              <a:rPr lang="zh-CN" altLang="en-US" dirty="0">
                <a:latin typeface="+mn-ea"/>
              </a:rPr>
              <a:t>（；表达式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；表达式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</a:t>
            </a:r>
          </a:p>
          <a:p>
            <a:r>
              <a:rPr lang="en-US" altLang="zh-CN" dirty="0">
                <a:latin typeface="+mn-ea"/>
              </a:rPr>
              <a:t>{</a:t>
            </a:r>
          </a:p>
          <a:p>
            <a:r>
              <a:rPr lang="en-US" altLang="zh-CN" dirty="0">
                <a:latin typeface="+mn-ea"/>
              </a:rPr>
              <a:t>        </a:t>
            </a:r>
            <a:r>
              <a:rPr lang="zh-CN" altLang="en-US" dirty="0">
                <a:latin typeface="+mn-ea"/>
              </a:rPr>
              <a:t>循环体</a:t>
            </a:r>
          </a:p>
          <a:p>
            <a:r>
              <a:rPr lang="en-US" altLang="zh-CN" dirty="0">
                <a:latin typeface="+mn-ea"/>
              </a:rPr>
              <a:t>}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496" y="5380672"/>
            <a:ext cx="3024335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for</a:t>
            </a:r>
            <a:r>
              <a:rPr lang="zh-CN" altLang="en-US" dirty="0">
                <a:latin typeface="+mn-ea"/>
              </a:rPr>
              <a:t>（表达式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；表达式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；）</a:t>
            </a:r>
            <a:endParaRPr lang="en-US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zh-CN" altLang="en-US" dirty="0">
                <a:latin typeface="+mn-ea"/>
              </a:rPr>
              <a:t>        循环体</a:t>
            </a:r>
            <a:endParaRPr lang="en-US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</a:t>
            </a:r>
            <a:r>
              <a:rPr lang="zh-CN" altLang="en-US" dirty="0">
                <a:latin typeface="+mn-ea"/>
              </a:rPr>
              <a:t>表达式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；</a:t>
            </a:r>
            <a:endParaRPr lang="en-US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75856" y="3726837"/>
            <a:ext cx="2331087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marL="82296" indent="0">
              <a:buNone/>
            </a:pPr>
            <a:r>
              <a:rPr lang="zh-CN" altLang="en-US" dirty="0">
                <a:latin typeface="+mn-ea"/>
              </a:rPr>
              <a:t>表达式</a:t>
            </a:r>
            <a:r>
              <a:rPr lang="en-US" altLang="zh-CN" dirty="0">
                <a:latin typeface="+mn-ea"/>
              </a:rPr>
              <a:t>1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for</a:t>
            </a:r>
            <a:r>
              <a:rPr lang="zh-CN" altLang="en-US" dirty="0">
                <a:latin typeface="+mn-ea"/>
              </a:rPr>
              <a:t>（；表达式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；）</a:t>
            </a:r>
            <a:endParaRPr lang="en-US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zh-CN" altLang="en-US" dirty="0">
                <a:latin typeface="+mn-ea"/>
              </a:rPr>
              <a:t>        循环体</a:t>
            </a:r>
            <a:endParaRPr lang="en-US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</a:t>
            </a:r>
            <a:r>
              <a:rPr lang="zh-CN" altLang="en-US" dirty="0">
                <a:latin typeface="+mn-ea"/>
              </a:rPr>
              <a:t>表达式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；</a:t>
            </a:r>
            <a:endParaRPr lang="en-US" altLang="zh-CN" dirty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6053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1057</a:t>
            </a:r>
            <a:r>
              <a:rPr lang="en-US" altLang="zh-CN" dirty="0">
                <a:latin typeface="+mn-ea"/>
                <a:ea typeface="+mn-ea"/>
              </a:rPr>
              <a:t>: </a:t>
            </a:r>
            <a:r>
              <a:rPr lang="zh-CN" altLang="en-US" dirty="0" smtClean="0">
                <a:latin typeface="+mn-ea"/>
                <a:ea typeface="+mn-ea"/>
              </a:rPr>
              <a:t>完全数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>
                <a:latin typeface="+mn-ea"/>
              </a:rPr>
              <a:t>输入正整数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1&lt;=a&lt;b&lt;=10000</a:t>
            </a:r>
            <a:r>
              <a:rPr lang="zh-CN" altLang="en-US" dirty="0" smtClean="0">
                <a:latin typeface="+mn-ea"/>
              </a:rPr>
              <a:t>），输出</a:t>
            </a:r>
            <a:r>
              <a:rPr lang="en-US" altLang="zh-CN" dirty="0" err="1" smtClean="0">
                <a:latin typeface="+mn-ea"/>
              </a:rPr>
              <a:t>a,b</a:t>
            </a:r>
            <a:r>
              <a:rPr lang="zh-CN" altLang="en-US" dirty="0" smtClean="0">
                <a:latin typeface="+mn-ea"/>
              </a:rPr>
              <a:t>之间的完全数。完全数是指它的因子之和等于它本身，如</a:t>
            </a:r>
            <a:r>
              <a:rPr lang="en-US" altLang="zh-CN" dirty="0" smtClean="0">
                <a:latin typeface="+mn-ea"/>
              </a:rPr>
              <a:t>6=1+2+3</a:t>
            </a:r>
            <a:r>
              <a:rPr lang="zh-CN" altLang="en-US" dirty="0" smtClean="0">
                <a:latin typeface="+mn-ea"/>
              </a:rPr>
              <a:t>。</a:t>
            </a:r>
          </a:p>
          <a:p>
            <a:pPr>
              <a:buNone/>
            </a:pPr>
            <a:r>
              <a:rPr lang="zh-CN" altLang="en-US" dirty="0" smtClean="0">
                <a:latin typeface="+mn-ea"/>
              </a:rPr>
              <a:t>输入：一行以空格分隔的两个正整数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。</a:t>
            </a:r>
          </a:p>
          <a:p>
            <a:pPr>
              <a:buNone/>
            </a:pPr>
            <a:r>
              <a:rPr lang="zh-CN" altLang="en-US" dirty="0" smtClean="0">
                <a:latin typeface="+mn-ea"/>
              </a:rPr>
              <a:t>输出：一个整数</a:t>
            </a:r>
            <a:r>
              <a:rPr lang="en-US" altLang="zh-CN" dirty="0" smtClean="0">
                <a:latin typeface="+mn-ea"/>
              </a:rPr>
              <a:t>,a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b</a:t>
            </a:r>
            <a:r>
              <a:rPr lang="zh-CN" altLang="en-US" dirty="0" smtClean="0">
                <a:latin typeface="+mn-ea"/>
              </a:rPr>
              <a:t>中所有的完全数，每行一个。</a:t>
            </a:r>
          </a:p>
          <a:p>
            <a:pPr>
              <a:buNone/>
            </a:pPr>
            <a:r>
              <a:rPr lang="zh-CN" altLang="en-US" dirty="0" smtClean="0">
                <a:latin typeface="+mn-ea"/>
              </a:rPr>
              <a:t>样例输入：</a:t>
            </a:r>
            <a:r>
              <a:rPr lang="en-US" altLang="zh-CN" dirty="0" smtClean="0">
                <a:latin typeface="+mn-ea"/>
              </a:rPr>
              <a:t>1 100</a:t>
            </a:r>
          </a:p>
          <a:p>
            <a:pPr>
              <a:buNone/>
            </a:pPr>
            <a:r>
              <a:rPr lang="zh-CN" altLang="en-US" dirty="0" smtClean="0">
                <a:latin typeface="+mn-ea"/>
              </a:rPr>
              <a:t>样例输出：</a:t>
            </a: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6 </a:t>
            </a: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28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697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332656"/>
            <a:ext cx="7498080" cy="6203776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a,b,i,j,sum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&gt;&gt;a&gt;&gt;b;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dirty="0" err="1" smtClean="0">
                <a:latin typeface="+mn-ea"/>
              </a:rPr>
              <a:t>a;i</a:t>
            </a:r>
            <a:r>
              <a:rPr lang="en-US" altLang="zh-CN" dirty="0" smtClean="0">
                <a:latin typeface="+mn-ea"/>
              </a:rPr>
              <a:t>&lt;=</a:t>
            </a:r>
            <a:r>
              <a:rPr lang="en-US" altLang="zh-CN" dirty="0" err="1" smtClean="0">
                <a:latin typeface="+mn-ea"/>
              </a:rPr>
              <a:t>b;i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sum=1;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for(j=2;j&lt;</a:t>
            </a:r>
            <a:r>
              <a:rPr lang="en-US" altLang="zh-CN" dirty="0" err="1" smtClean="0">
                <a:latin typeface="+mn-ea"/>
              </a:rPr>
              <a:t>i;j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if(</a:t>
            </a:r>
            <a:r>
              <a:rPr lang="en-US" altLang="zh-CN" dirty="0" err="1" smtClean="0">
                <a:latin typeface="+mn-ea"/>
              </a:rPr>
              <a:t>i%j</a:t>
            </a:r>
            <a:r>
              <a:rPr lang="en-US" altLang="zh-CN" dirty="0" smtClean="0">
                <a:latin typeface="+mn-ea"/>
              </a:rPr>
              <a:t>==0)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  sum=</a:t>
            </a:r>
            <a:r>
              <a:rPr lang="en-US" altLang="zh-CN" dirty="0" err="1" smtClean="0">
                <a:latin typeface="+mn-ea"/>
              </a:rPr>
              <a:t>sum+j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if(sum&gt;1 &amp;&amp; sum==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&lt;&lt;</a:t>
            </a:r>
            <a:r>
              <a:rPr lang="en-US" altLang="zh-CN" dirty="0" err="1" smtClean="0">
                <a:latin typeface="+mn-ea"/>
              </a:rPr>
              <a:t>endl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77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1059:</a:t>
            </a:r>
            <a:r>
              <a:rPr lang="zh-CN" altLang="en-US" b="1" dirty="0" smtClean="0"/>
              <a:t>求</a:t>
            </a:r>
            <a:r>
              <a:rPr lang="en-US" altLang="zh-CN" b="1" dirty="0" smtClean="0"/>
              <a:t>s=</a:t>
            </a:r>
            <a:r>
              <a:rPr lang="en-US" altLang="zh-CN" b="1" dirty="0" err="1" smtClean="0"/>
              <a:t>a+aa+aaa+aaaa+aa</a:t>
            </a:r>
            <a:r>
              <a:rPr lang="en-US" altLang="zh-CN" b="1" dirty="0" smtClean="0"/>
              <a:t>...a</a:t>
            </a:r>
            <a:r>
              <a:rPr lang="zh-CN" altLang="en-US" b="1" dirty="0" smtClean="0"/>
              <a:t>的值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latin typeface="+mn-ea"/>
              </a:rPr>
              <a:t>求</a:t>
            </a:r>
            <a:r>
              <a:rPr lang="en-US" altLang="zh-CN" dirty="0" smtClean="0">
                <a:latin typeface="+mn-ea"/>
              </a:rPr>
              <a:t>s=</a:t>
            </a:r>
            <a:r>
              <a:rPr lang="en-US" altLang="zh-CN" dirty="0" err="1" smtClean="0">
                <a:latin typeface="+mn-ea"/>
              </a:rPr>
              <a:t>a+aa+aaa+aaaa+aa</a:t>
            </a:r>
            <a:r>
              <a:rPr lang="en-US" altLang="zh-CN" dirty="0" smtClean="0">
                <a:latin typeface="+mn-ea"/>
              </a:rPr>
              <a:t>...a</a:t>
            </a:r>
            <a:r>
              <a:rPr lang="zh-CN" altLang="en-US" dirty="0" smtClean="0">
                <a:latin typeface="+mn-ea"/>
              </a:rPr>
              <a:t>的值，其中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是一个一位的整数。 </a:t>
            </a:r>
            <a:br>
              <a:rPr lang="zh-CN" altLang="en-US" dirty="0" smtClean="0">
                <a:latin typeface="+mn-ea"/>
              </a:rPr>
            </a:br>
            <a:r>
              <a:rPr lang="zh-CN" altLang="en-US" dirty="0" smtClean="0">
                <a:latin typeface="+mn-ea"/>
              </a:rPr>
              <a:t>例如</a:t>
            </a:r>
            <a:r>
              <a:rPr lang="en-US" altLang="zh-CN" dirty="0" smtClean="0">
                <a:latin typeface="+mn-ea"/>
              </a:rPr>
              <a:t>2+22+222+2222+22222(</a:t>
            </a:r>
            <a:r>
              <a:rPr lang="zh-CN" altLang="en-US" dirty="0" smtClean="0">
                <a:latin typeface="+mn-ea"/>
              </a:rPr>
              <a:t>此时共有</a:t>
            </a:r>
            <a:r>
              <a:rPr lang="en-US" altLang="zh-CN" dirty="0" smtClean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个数相加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>
              <a:buNone/>
            </a:pPr>
            <a:r>
              <a:rPr lang="zh-CN" altLang="en-US" dirty="0" smtClean="0">
                <a:latin typeface="+mn-ea"/>
              </a:rPr>
              <a:t>输入：整数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n</a:t>
            </a: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n</a:t>
            </a:r>
            <a:r>
              <a:rPr lang="zh-CN" altLang="en-US" dirty="0" smtClean="0">
                <a:latin typeface="+mn-ea"/>
              </a:rPr>
              <a:t>个数相加，</a:t>
            </a:r>
            <a:r>
              <a:rPr lang="en-US" altLang="zh-CN" dirty="0" smtClean="0">
                <a:latin typeface="+mn-ea"/>
              </a:rPr>
              <a:t>1&lt;= n, a&lt;=9</a:t>
            </a:r>
            <a:r>
              <a:rPr lang="zh-CN" altLang="en-US" dirty="0" smtClean="0">
                <a:latin typeface="+mn-ea"/>
              </a:rPr>
              <a:t>）</a:t>
            </a:r>
          </a:p>
          <a:p>
            <a:pPr>
              <a:buNone/>
            </a:pPr>
            <a:r>
              <a:rPr lang="zh-CN" altLang="en-US" dirty="0" smtClean="0">
                <a:latin typeface="+mn-ea"/>
              </a:rPr>
              <a:t>输出：</a:t>
            </a:r>
            <a:r>
              <a:rPr lang="en-US" altLang="zh-CN" dirty="0" smtClean="0">
                <a:latin typeface="+mn-ea"/>
              </a:rPr>
              <a:t>s</a:t>
            </a:r>
            <a:r>
              <a:rPr lang="zh-CN" altLang="en-US" dirty="0" smtClean="0">
                <a:latin typeface="+mn-ea"/>
              </a:rPr>
              <a:t>的值</a:t>
            </a:r>
          </a:p>
          <a:p>
            <a:pPr>
              <a:buNone/>
            </a:pPr>
            <a:r>
              <a:rPr lang="zh-CN" altLang="en-US" dirty="0" smtClean="0">
                <a:latin typeface="+mn-ea"/>
              </a:rPr>
              <a:t>样例输入：</a:t>
            </a:r>
            <a:r>
              <a:rPr lang="en-US" altLang="zh-CN" dirty="0" smtClean="0">
                <a:latin typeface="+mn-ea"/>
              </a:rPr>
              <a:t>2 2</a:t>
            </a:r>
          </a:p>
          <a:p>
            <a:pPr>
              <a:buNone/>
            </a:pPr>
            <a:r>
              <a:rPr lang="zh-CN" altLang="en-US" dirty="0" smtClean="0">
                <a:latin typeface="+mn-ea"/>
              </a:rPr>
              <a:t>样例输出：</a:t>
            </a:r>
            <a:r>
              <a:rPr lang="en-US" altLang="zh-CN" dirty="0" smtClean="0">
                <a:latin typeface="+mn-ea"/>
              </a:rPr>
              <a:t>24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105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6336704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a,n,sum,i,tmp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&gt;&gt;a&gt;&gt;n;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sum=a;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tmp</a:t>
            </a:r>
            <a:r>
              <a:rPr lang="en-US" altLang="zh-CN" dirty="0" smtClean="0">
                <a:latin typeface="+mn-ea"/>
              </a:rPr>
              <a:t>=a;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=2;i&lt;=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 smtClean="0">
                <a:latin typeface="+mn-ea"/>
              </a:rPr>
              <a:t>++)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</a:t>
            </a:r>
            <a:r>
              <a:rPr lang="en-US" altLang="zh-CN" dirty="0" err="1" smtClean="0">
                <a:latin typeface="+mn-ea"/>
              </a:rPr>
              <a:t>tmp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dirty="0" err="1" smtClean="0">
                <a:latin typeface="+mn-ea"/>
              </a:rPr>
              <a:t>tmp</a:t>
            </a:r>
            <a:r>
              <a:rPr lang="en-US" altLang="zh-CN" dirty="0" smtClean="0">
                <a:latin typeface="+mn-ea"/>
              </a:rPr>
              <a:t>*10+a;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sum=</a:t>
            </a:r>
            <a:r>
              <a:rPr lang="en-US" altLang="zh-CN" dirty="0" err="1" smtClean="0">
                <a:latin typeface="+mn-ea"/>
              </a:rPr>
              <a:t>sum+tmp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&lt;&lt;sum;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8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</a:rPr>
              <a:t>1060:</a:t>
            </a:r>
            <a:r>
              <a:rPr lang="zh-CN" altLang="en-US" b="1" dirty="0" smtClean="0"/>
              <a:t>质数判定</a:t>
            </a:r>
            <a:endParaRPr lang="zh-CN" altLang="en-US" dirty="0"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个正整数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a,b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之间（包括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）所包含的质数的个数。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输入：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一行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个正整数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a,b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输出：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个整数，表示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之间所包含的质数的个数。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样例输入：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1 10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样例输出：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提示：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1&lt;=a&lt;=</a:t>
            </a:r>
            <a:r>
              <a:rPr lang="en-US" altLang="zh-CN" dirty="0" smtClean="0"/>
              <a:t>b&lt;=50000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44143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88640"/>
            <a:ext cx="7498080" cy="6552728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a,b,i,j,cnt,flag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&gt;&gt;a&gt;&gt;b;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cnt</a:t>
            </a:r>
            <a:r>
              <a:rPr lang="en-US" altLang="zh-CN" dirty="0" smtClean="0">
                <a:latin typeface="+mn-ea"/>
              </a:rPr>
              <a:t>=0;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dirty="0" err="1" smtClean="0">
                <a:latin typeface="+mn-ea"/>
              </a:rPr>
              <a:t>a;i</a:t>
            </a:r>
            <a:r>
              <a:rPr lang="en-US" altLang="zh-CN" dirty="0" smtClean="0">
                <a:latin typeface="+mn-ea"/>
              </a:rPr>
              <a:t>&lt;=</a:t>
            </a:r>
            <a:r>
              <a:rPr lang="en-US" altLang="zh-CN" dirty="0" err="1" smtClean="0">
                <a:latin typeface="+mn-ea"/>
              </a:rPr>
              <a:t>b;i</a:t>
            </a:r>
            <a:r>
              <a:rPr lang="en-US" altLang="zh-CN" dirty="0" smtClean="0">
                <a:latin typeface="+mn-ea"/>
              </a:rPr>
              <a:t>++){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flag=0;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for(j=2;j&lt;</a:t>
            </a:r>
            <a:r>
              <a:rPr lang="en-US" altLang="zh-CN" dirty="0" err="1" smtClean="0">
                <a:latin typeface="+mn-ea"/>
              </a:rPr>
              <a:t>i;j</a:t>
            </a:r>
            <a:r>
              <a:rPr lang="en-US" altLang="zh-CN" dirty="0" smtClean="0">
                <a:latin typeface="+mn-ea"/>
              </a:rPr>
              <a:t>++){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if(</a:t>
            </a:r>
            <a:r>
              <a:rPr lang="en-US" altLang="zh-CN" dirty="0" err="1" smtClean="0">
                <a:latin typeface="+mn-ea"/>
              </a:rPr>
              <a:t>i%j</a:t>
            </a:r>
            <a:r>
              <a:rPr lang="en-US" altLang="zh-CN" dirty="0" smtClean="0">
                <a:latin typeface="+mn-ea"/>
              </a:rPr>
              <a:t>==0)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	flag=1;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	break;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}		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if(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==1)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flag=1;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if(flag==0)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</a:t>
            </a:r>
            <a:r>
              <a:rPr lang="en-US" altLang="zh-CN" dirty="0" err="1" smtClean="0">
                <a:latin typeface="+mn-ea"/>
              </a:rPr>
              <a:t>cnt</a:t>
            </a:r>
            <a:r>
              <a:rPr lang="en-US" altLang="zh-CN" dirty="0" smtClean="0">
                <a:latin typeface="+mn-ea"/>
              </a:rPr>
              <a:t>=cnt+1;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</a:t>
            </a:r>
            <a:r>
              <a:rPr lang="en-US" altLang="zh-CN" dirty="0" err="1" smtClean="0">
                <a:latin typeface="+mn-ea"/>
              </a:rPr>
              <a:t>cnt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8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</a:rPr>
              <a:t>1061:</a:t>
            </a:r>
            <a:r>
              <a:rPr lang="zh-CN" altLang="en-US" b="1" dirty="0" smtClean="0"/>
              <a:t>连续自然数和</a:t>
            </a:r>
            <a:endParaRPr lang="zh-CN" altLang="en-US" dirty="0"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zh-CN" altLang="en-US" dirty="0" smtClean="0"/>
              <a:t>对一个给定的自然数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，求出所有的连续的自然数段（连续个数大于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），这些连续的自然数段中的全部数之和为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 </a:t>
            </a:r>
            <a:br>
              <a:rPr lang="zh-CN" altLang="en-US" dirty="0" smtClean="0"/>
            </a:br>
            <a:r>
              <a:rPr lang="zh-CN" altLang="en-US" dirty="0" smtClean="0"/>
              <a:t>例子：</a:t>
            </a:r>
            <a:r>
              <a:rPr lang="en-US" altLang="zh-CN" dirty="0" smtClean="0"/>
              <a:t>1998+1999+2000+2001+2002 = 10000</a:t>
            </a:r>
            <a:r>
              <a:rPr lang="zh-CN" altLang="en-US" dirty="0" smtClean="0"/>
              <a:t>，所以从</a:t>
            </a:r>
            <a:r>
              <a:rPr lang="en-US" altLang="zh-CN" dirty="0" smtClean="0"/>
              <a:t>1998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2002</a:t>
            </a:r>
            <a:r>
              <a:rPr lang="zh-CN" altLang="en-US" dirty="0" smtClean="0"/>
              <a:t>的一个自然数段为</a:t>
            </a:r>
            <a:r>
              <a:rPr lang="en-US" altLang="zh-CN" dirty="0" smtClean="0"/>
              <a:t>M=10000</a:t>
            </a:r>
            <a:r>
              <a:rPr lang="zh-CN" altLang="en-US" dirty="0" smtClean="0"/>
              <a:t>的一个解。</a:t>
            </a:r>
          </a:p>
          <a:p>
            <a:pPr>
              <a:buNone/>
            </a:pPr>
            <a:r>
              <a:rPr lang="zh-CN" altLang="en-US" b="1" dirty="0" smtClean="0"/>
              <a:t>输入：</a:t>
            </a:r>
            <a:r>
              <a:rPr lang="zh-CN" altLang="en-US" dirty="0" smtClean="0"/>
              <a:t>一行，包含一个整数为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的值（</a:t>
            </a:r>
            <a:r>
              <a:rPr lang="en-US" altLang="zh-CN" dirty="0" smtClean="0"/>
              <a:t>1&lt;= M &lt;= 2,000,000</a:t>
            </a:r>
            <a:r>
              <a:rPr lang="zh-CN" altLang="en-US" dirty="0" smtClean="0"/>
              <a:t>）</a:t>
            </a:r>
          </a:p>
          <a:p>
            <a:pPr>
              <a:buNone/>
            </a:pPr>
            <a:r>
              <a:rPr lang="zh-CN" altLang="en-US" b="1" dirty="0" smtClean="0"/>
              <a:t>输出</a:t>
            </a:r>
          </a:p>
          <a:p>
            <a:pPr>
              <a:buNone/>
            </a:pPr>
            <a:r>
              <a:rPr lang="zh-CN" altLang="en-US" dirty="0" smtClean="0"/>
              <a:t>每行两个自然数，给出一个满足条件的连续自然数段中的第一个数和最后一个数，两数之间用一个空格隔开，可能有多种答案，都要输出，所有输出行的第一个数按从小到大的升序排列，对于给定的输入数据，保证至少有一个解。</a:t>
            </a:r>
          </a:p>
          <a:p>
            <a:pPr>
              <a:buNone/>
            </a:pPr>
            <a:r>
              <a:rPr lang="zh-CN" altLang="en-US" b="1" dirty="0" smtClean="0"/>
              <a:t>样例输入：</a:t>
            </a:r>
            <a:r>
              <a:rPr lang="en-US" altLang="zh-CN" dirty="0" smtClean="0"/>
              <a:t>10000 </a:t>
            </a:r>
          </a:p>
          <a:p>
            <a:pPr>
              <a:buNone/>
            </a:pPr>
            <a:r>
              <a:rPr lang="zh-CN" altLang="en-US" b="1" dirty="0" smtClean="0"/>
              <a:t>样例输出</a:t>
            </a:r>
          </a:p>
          <a:p>
            <a:pPr>
              <a:buNone/>
            </a:pPr>
            <a:r>
              <a:rPr lang="en-US" altLang="zh-CN" dirty="0" smtClean="0"/>
              <a:t>18 142</a:t>
            </a:r>
          </a:p>
          <a:p>
            <a:pPr>
              <a:buNone/>
            </a:pPr>
            <a:r>
              <a:rPr lang="en-US" altLang="zh-CN" dirty="0" smtClean="0"/>
              <a:t>297 328 </a:t>
            </a:r>
          </a:p>
          <a:p>
            <a:pPr>
              <a:buNone/>
            </a:pPr>
            <a:r>
              <a:rPr lang="en-US" altLang="zh-CN" dirty="0" smtClean="0"/>
              <a:t>388 412</a:t>
            </a:r>
          </a:p>
          <a:p>
            <a:pPr>
              <a:buNone/>
            </a:pPr>
            <a:r>
              <a:rPr lang="en-US" altLang="zh-CN" dirty="0" smtClean="0"/>
              <a:t>1998 2002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43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6632"/>
            <a:ext cx="7498080" cy="6696744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cstdio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m,i,j,sum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scanf</a:t>
            </a:r>
            <a:r>
              <a:rPr lang="en-US" altLang="zh-CN" dirty="0" smtClean="0">
                <a:latin typeface="+mn-ea"/>
              </a:rPr>
              <a:t>("%</a:t>
            </a:r>
            <a:r>
              <a:rPr lang="en-US" altLang="zh-CN" dirty="0" err="1" smtClean="0">
                <a:latin typeface="+mn-ea"/>
              </a:rPr>
              <a:t>d",&amp;m</a:t>
            </a:r>
            <a:r>
              <a:rPr lang="en-US" altLang="zh-CN" dirty="0" smtClean="0">
                <a:latin typeface="+mn-ea"/>
              </a:rPr>
              <a:t>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=1;i&lt;</a:t>
            </a:r>
            <a:r>
              <a:rPr lang="en-US" altLang="zh-CN" dirty="0" err="1" smtClean="0">
                <a:latin typeface="+mn-ea"/>
              </a:rPr>
              <a:t>m;i</a:t>
            </a:r>
            <a:r>
              <a:rPr lang="en-US" altLang="zh-CN" dirty="0" smtClean="0">
                <a:latin typeface="+mn-ea"/>
              </a:rPr>
              <a:t>++)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sum=0;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for(j=</a:t>
            </a:r>
            <a:r>
              <a:rPr lang="en-US" altLang="zh-CN" dirty="0" err="1" smtClean="0">
                <a:latin typeface="+mn-ea"/>
              </a:rPr>
              <a:t>i;j</a:t>
            </a:r>
            <a:r>
              <a:rPr lang="en-US" altLang="zh-CN" dirty="0" smtClean="0">
                <a:latin typeface="+mn-ea"/>
              </a:rPr>
              <a:t>&lt;</a:t>
            </a:r>
            <a:r>
              <a:rPr lang="en-US" altLang="zh-CN" dirty="0" err="1" smtClean="0">
                <a:latin typeface="+mn-ea"/>
              </a:rPr>
              <a:t>m;j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sum=</a:t>
            </a:r>
            <a:r>
              <a:rPr lang="en-US" altLang="zh-CN" dirty="0" err="1" smtClean="0">
                <a:latin typeface="+mn-ea"/>
              </a:rPr>
              <a:t>sum+j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if(sum==m)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	</a:t>
            </a:r>
            <a:r>
              <a:rPr lang="en-US" altLang="zh-CN" dirty="0" err="1" smtClean="0">
                <a:latin typeface="+mn-ea"/>
              </a:rPr>
              <a:t>printf</a:t>
            </a:r>
            <a:r>
              <a:rPr lang="en-US" altLang="zh-CN" dirty="0" smtClean="0">
                <a:latin typeface="+mn-ea"/>
              </a:rPr>
              <a:t>("%d %d\</a:t>
            </a:r>
            <a:r>
              <a:rPr lang="en-US" altLang="zh-CN" dirty="0" err="1" smtClean="0">
                <a:latin typeface="+mn-ea"/>
              </a:rPr>
              <a:t>n",i,j</a:t>
            </a:r>
            <a:r>
              <a:rPr lang="en-US" altLang="zh-CN" dirty="0" smtClean="0">
                <a:latin typeface="+mn-ea"/>
              </a:rPr>
              <a:t>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	break;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if(sum&gt;m)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	break;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8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</a:rPr>
              <a:t>1062:</a:t>
            </a:r>
            <a:r>
              <a:rPr lang="zh-CN" altLang="en-US" b="1" dirty="0" smtClean="0"/>
              <a:t>求具有</a:t>
            </a:r>
            <a:r>
              <a:rPr lang="en-US" altLang="zh-CN" b="1" dirty="0" err="1" smtClean="0"/>
              <a:t>abcd</a:t>
            </a:r>
            <a:r>
              <a:rPr lang="en-US" altLang="zh-CN" b="1" dirty="0" smtClean="0"/>
              <a:t>=(</a:t>
            </a:r>
            <a:r>
              <a:rPr lang="en-US" altLang="zh-CN" b="1" dirty="0" err="1" smtClean="0"/>
              <a:t>ab+cd</a:t>
            </a:r>
            <a:r>
              <a:rPr lang="en-US" altLang="zh-CN" b="1" dirty="0" smtClean="0"/>
              <a:t>)^2</a:t>
            </a:r>
            <a:r>
              <a:rPr lang="zh-CN" altLang="en-US" b="1" dirty="0" smtClean="0"/>
              <a:t>性质的四位数</a:t>
            </a:r>
            <a:endParaRPr lang="zh-CN" altLang="en-US" dirty="0"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3025</a:t>
            </a:r>
            <a:r>
              <a:rPr lang="zh-CN" altLang="en-US" dirty="0" smtClean="0"/>
              <a:t>这个数具有一种独特的性质：将它平分为二段，即</a:t>
            </a:r>
            <a:r>
              <a:rPr lang="en-US" altLang="zh-CN" dirty="0" smtClean="0"/>
              <a:t>30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25</a:t>
            </a:r>
            <a:r>
              <a:rPr lang="zh-CN" altLang="en-US" dirty="0" smtClean="0"/>
              <a:t>，使之相加后求平方，即</a:t>
            </a:r>
            <a:r>
              <a:rPr lang="en-US" altLang="zh-CN" dirty="0" smtClean="0"/>
              <a:t>(30+25)^2</a:t>
            </a:r>
            <a:r>
              <a:rPr lang="zh-CN" altLang="en-US" dirty="0" smtClean="0"/>
              <a:t>，恰好等于</a:t>
            </a:r>
            <a:r>
              <a:rPr lang="en-US" altLang="zh-CN" dirty="0" smtClean="0"/>
              <a:t>3025</a:t>
            </a:r>
            <a:r>
              <a:rPr lang="zh-CN" altLang="en-US" dirty="0" smtClean="0"/>
              <a:t>本身。请求出具有这样性质的全部四位数</a:t>
            </a:r>
          </a:p>
          <a:p>
            <a:pPr>
              <a:buNone/>
            </a:pPr>
            <a:r>
              <a:rPr lang="zh-CN" altLang="en-US" b="1" dirty="0" smtClean="0"/>
              <a:t>输入</a:t>
            </a:r>
          </a:p>
          <a:p>
            <a:pPr>
              <a:buNone/>
            </a:pPr>
            <a:r>
              <a:rPr lang="zh-CN" altLang="en-US" b="1" dirty="0" smtClean="0"/>
              <a:t>输出：</a:t>
            </a:r>
            <a:r>
              <a:rPr lang="zh-CN" altLang="en-US" dirty="0" smtClean="0"/>
              <a:t>满足题意的数全部四位数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从小到大输出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且数之间用一个空格分开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b="1" dirty="0" smtClean="0"/>
              <a:t>提示</a:t>
            </a:r>
          </a:p>
          <a:p>
            <a:pPr>
              <a:buNone/>
            </a:pPr>
            <a:r>
              <a:rPr lang="zh-CN" altLang="en-US" dirty="0" smtClean="0"/>
              <a:t>  根据题意可以采用穷举法，对所有四位数进行判断，从而筛选出符合这种性质的四位数。具体算法实现，可任取一个四位数，将其截为两部分，前两位为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，后两位为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，然后套用公式计算并判断。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143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6336704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i,a,b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=1000;i&lt;10000;i++)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a=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/100;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b=i%100;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if((</a:t>
            </a:r>
            <a:r>
              <a:rPr lang="en-US" altLang="zh-CN" dirty="0" err="1" smtClean="0">
                <a:latin typeface="+mn-ea"/>
              </a:rPr>
              <a:t>a+b</a:t>
            </a:r>
            <a:r>
              <a:rPr lang="en-US" altLang="zh-CN" dirty="0" smtClean="0">
                <a:latin typeface="+mn-ea"/>
              </a:rPr>
              <a:t>)*(</a:t>
            </a:r>
            <a:r>
              <a:rPr lang="en-US" altLang="zh-CN" dirty="0" err="1" smtClean="0">
                <a:latin typeface="+mn-ea"/>
              </a:rPr>
              <a:t>a+b</a:t>
            </a:r>
            <a:r>
              <a:rPr lang="en-US" altLang="zh-CN" dirty="0" smtClean="0">
                <a:latin typeface="+mn-ea"/>
              </a:rPr>
              <a:t>)==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&lt;&lt;" ";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87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在实际应用中，如果重复操作（循环体）次数是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不</a:t>
            </a:r>
            <a:r>
              <a:rPr lang="zh-CN" altLang="en-US" sz="2000" dirty="0" smtClean="0">
                <a:latin typeface="+mn-ea"/>
              </a:rPr>
              <a:t>固定的，则一般使用</a:t>
            </a:r>
            <a:r>
              <a:rPr lang="en-US" altLang="zh-CN" sz="2000" dirty="0" smtClean="0">
                <a:latin typeface="+mn-ea"/>
              </a:rPr>
              <a:t>while</a:t>
            </a:r>
            <a:r>
              <a:rPr lang="zh-CN" altLang="en-US" sz="2000" dirty="0" smtClean="0">
                <a:latin typeface="+mn-ea"/>
              </a:rPr>
              <a:t>语句。</a:t>
            </a:r>
            <a:r>
              <a:rPr lang="en-US" altLang="zh-CN" sz="2000" dirty="0">
                <a:latin typeface="+mn-ea"/>
              </a:rPr>
              <a:t>while</a:t>
            </a:r>
            <a:r>
              <a:rPr lang="zh-CN" altLang="en-US" sz="2000" dirty="0" smtClean="0">
                <a:latin typeface="+mn-ea"/>
              </a:rPr>
              <a:t>语句格式如下：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    while</a:t>
            </a:r>
            <a:r>
              <a:rPr lang="zh-CN" altLang="en-US" sz="2000" dirty="0" smtClean="0">
                <a:latin typeface="+mn-ea"/>
              </a:rPr>
              <a:t>（表达式）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    {</a:t>
            </a:r>
            <a:endParaRPr lang="en-US" altLang="zh-CN" sz="2000" dirty="0">
              <a:latin typeface="+mn-ea"/>
            </a:endParaRPr>
          </a:p>
          <a:p>
            <a:pPr marL="82296" indent="0">
              <a:buNone/>
            </a:pPr>
            <a:r>
              <a:rPr lang="zh-CN" altLang="en-US" sz="2000" dirty="0">
                <a:latin typeface="+mn-ea"/>
              </a:rPr>
              <a:t>       </a:t>
            </a:r>
            <a:r>
              <a:rPr lang="zh-CN" altLang="en-US" sz="2000" dirty="0" smtClean="0">
                <a:latin typeface="+mn-ea"/>
              </a:rPr>
              <a:t> 循环体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    }</a:t>
            </a:r>
          </a:p>
          <a:p>
            <a:pPr marL="82296" indent="0">
              <a:buNone/>
            </a:pPr>
            <a:r>
              <a:rPr lang="zh-CN" altLang="en-US" sz="2000" dirty="0">
                <a:latin typeface="+mn-ea"/>
              </a:rPr>
              <a:t>先</a:t>
            </a:r>
            <a:r>
              <a:rPr lang="zh-CN" altLang="en-US" sz="2000" dirty="0" smtClean="0">
                <a:latin typeface="+mn-ea"/>
              </a:rPr>
              <a:t>计算表达（一般称为循环条件）的值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zh-CN" altLang="en-US" sz="2000" dirty="0">
                <a:latin typeface="+mn-ea"/>
              </a:rPr>
              <a:t>当</a:t>
            </a:r>
            <a:r>
              <a:rPr lang="zh-CN" altLang="en-US" sz="2000" dirty="0" smtClean="0">
                <a:latin typeface="+mn-ea"/>
              </a:rPr>
              <a:t>表达式的值为真（循环条件成立）时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zh-CN" altLang="en-US" sz="2000" dirty="0" smtClean="0">
                <a:latin typeface="+mn-ea"/>
              </a:rPr>
              <a:t>去执行一次循环体。执行完循环体之后，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while</a:t>
            </a:r>
            <a:r>
              <a:rPr lang="zh-CN" altLang="en-US" sz="2000" dirty="0" smtClean="0">
                <a:latin typeface="+mn-ea"/>
              </a:rPr>
              <a:t>语句又回到开始出现，继续计算和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zh-CN" altLang="en-US" sz="2000" dirty="0" smtClean="0">
                <a:latin typeface="+mn-ea"/>
              </a:rPr>
              <a:t>判断表达式的真假，决定是否再执行循环体。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zh-CN" altLang="en-US" sz="2000" dirty="0" smtClean="0">
                <a:latin typeface="+mn-ea"/>
              </a:rPr>
              <a:t>也就是：当循环标的是成立时，不断重复执行循环体。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zh-CN" altLang="en-US" sz="2000" dirty="0" smtClean="0">
                <a:latin typeface="+mn-ea"/>
              </a:rPr>
              <a:t>因此又称为“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当型循环</a:t>
            </a:r>
            <a:r>
              <a:rPr lang="zh-CN" altLang="en-US" sz="2000" dirty="0" smtClean="0">
                <a:latin typeface="+mn-ea"/>
              </a:rPr>
              <a:t>”。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r>
              <a:rPr lang="zh-CN" altLang="en-US" sz="2000" dirty="0" smtClean="0">
                <a:latin typeface="+mn-ea"/>
              </a:rPr>
              <a:t>通常，在循环体中要进行循环控制变量的更新。</a:t>
            </a:r>
            <a:endParaRPr lang="en-US" altLang="zh-CN" sz="2000" dirty="0" smtClean="0">
              <a:latin typeface="+mn-ea"/>
            </a:endParaRPr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endParaRPr lang="en-US" altLang="zh-CN" dirty="0"/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endParaRPr lang="en-US" altLang="zh-CN" dirty="0"/>
          </a:p>
          <a:p>
            <a:pPr marL="82296" indent="0">
              <a:buNone/>
            </a:pPr>
            <a:endParaRPr lang="en-US" altLang="zh-CN" dirty="0" smtClean="0"/>
          </a:p>
          <a:p>
            <a:pPr marL="82296" indent="0">
              <a:buNone/>
            </a:pPr>
            <a:endParaRPr lang="en-US" altLang="zh-CN" dirty="0" smtClean="0"/>
          </a:p>
        </p:txBody>
      </p:sp>
      <p:grpSp>
        <p:nvGrpSpPr>
          <p:cNvPr id="40" name="组合 39"/>
          <p:cNvGrpSpPr/>
          <p:nvPr/>
        </p:nvGrpSpPr>
        <p:grpSpPr>
          <a:xfrm>
            <a:off x="6388528" y="1944317"/>
            <a:ext cx="2721084" cy="3480117"/>
            <a:chOff x="6418798" y="2152348"/>
            <a:chExt cx="2721084" cy="3480117"/>
          </a:xfrm>
        </p:grpSpPr>
        <p:sp>
          <p:nvSpPr>
            <p:cNvPr id="4" name="流程图: 决策 3"/>
            <p:cNvSpPr/>
            <p:nvPr/>
          </p:nvSpPr>
          <p:spPr>
            <a:xfrm>
              <a:off x="6418798" y="2636912"/>
              <a:ext cx="2041633" cy="74381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表达式</a:t>
              </a:r>
              <a:endParaRPr lang="zh-CN" altLang="en-US" b="1" dirty="0"/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6899554" y="4065826"/>
              <a:ext cx="1080120" cy="43505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+mn-ea"/>
                </a:rPr>
                <a:t>循环体</a:t>
              </a:r>
              <a:endParaRPr lang="zh-CN" altLang="en-US" b="1" dirty="0">
                <a:latin typeface="+mn-ea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7474350" y="3380725"/>
              <a:ext cx="1" cy="68510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7439614" y="5085184"/>
              <a:ext cx="0" cy="5472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4" idx="3"/>
            </p:cNvCxnSpPr>
            <p:nvPr/>
          </p:nvCxnSpPr>
          <p:spPr>
            <a:xfrm flipV="1">
              <a:off x="8460431" y="3008818"/>
              <a:ext cx="368088" cy="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8828519" y="3008819"/>
              <a:ext cx="0" cy="207636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36081" y="2564904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假（</a:t>
              </a:r>
              <a:r>
                <a:rPr lang="en-US" altLang="zh-CN" b="1" dirty="0" smtClean="0"/>
                <a:t>0</a:t>
              </a:r>
              <a:r>
                <a:rPr lang="zh-CN" altLang="en-US" b="1" dirty="0" smtClean="0"/>
                <a:t>）</a:t>
              </a:r>
              <a:endParaRPr lang="zh-CN" altLang="en-US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76366" y="3499710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真（非</a:t>
              </a:r>
              <a:r>
                <a:rPr lang="en-US" altLang="zh-CN" b="1" dirty="0" smtClean="0"/>
                <a:t>0</a:t>
              </a:r>
              <a:r>
                <a:rPr lang="zh-CN" altLang="en-US" b="1" dirty="0" smtClean="0"/>
                <a:t>）</a:t>
              </a:r>
              <a:endParaRPr lang="zh-CN" altLang="en-US" b="1" dirty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7439614" y="2152348"/>
              <a:ext cx="0" cy="4845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7439614" y="5085184"/>
              <a:ext cx="1388905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endCxn id="4" idx="1"/>
            </p:cNvCxnSpPr>
            <p:nvPr/>
          </p:nvCxnSpPr>
          <p:spPr>
            <a:xfrm rot="16200000" flipV="1">
              <a:off x="6201553" y="3226064"/>
              <a:ext cx="1492058" cy="1057568"/>
            </a:xfrm>
            <a:prstGeom prst="bentConnector4">
              <a:avLst>
                <a:gd name="adj1" fmla="val -19033"/>
                <a:gd name="adj2" fmla="val 121616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5462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</a:rPr>
              <a:t>1063:</a:t>
            </a:r>
            <a:r>
              <a:rPr lang="zh-CN" altLang="en-US" b="1" dirty="0" smtClean="0"/>
              <a:t>计算两点间的距离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输入两点坐标（</a:t>
            </a:r>
            <a:r>
              <a:rPr lang="en-US" altLang="zh-CN" dirty="0" smtClean="0"/>
              <a:t>X1,Y1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X2,Y2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计算并输出两点间的距离。</a:t>
            </a:r>
          </a:p>
          <a:p>
            <a:pPr>
              <a:buNone/>
            </a:pPr>
            <a:r>
              <a:rPr lang="zh-CN" altLang="en-US" b="1" dirty="0" smtClean="0"/>
              <a:t>输入：</a:t>
            </a:r>
            <a:r>
              <a:rPr lang="zh-CN" altLang="en-US" dirty="0" smtClean="0"/>
              <a:t>输入数据有多组，每组占一行，由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个实数组成，分别表示</a:t>
            </a:r>
            <a:r>
              <a:rPr lang="en-US" altLang="zh-CN" dirty="0" smtClean="0"/>
              <a:t>x1,y1,x2,y2,</a:t>
            </a:r>
            <a:r>
              <a:rPr lang="zh-CN" altLang="en-US" dirty="0" smtClean="0"/>
              <a:t>数据之间用空格隔开。</a:t>
            </a:r>
          </a:p>
          <a:p>
            <a:pPr>
              <a:buNone/>
            </a:pPr>
            <a:r>
              <a:rPr lang="zh-CN" altLang="en-US" b="1" dirty="0" smtClean="0"/>
              <a:t>输出：</a:t>
            </a:r>
            <a:r>
              <a:rPr lang="zh-CN" altLang="en-US" dirty="0" smtClean="0"/>
              <a:t>对于每组输入数据，输出一行，结果保留两位小数。</a:t>
            </a:r>
          </a:p>
          <a:p>
            <a:pPr>
              <a:buNone/>
            </a:pPr>
            <a:r>
              <a:rPr lang="zh-CN" altLang="en-US" b="1" dirty="0" smtClean="0"/>
              <a:t>样例输入</a:t>
            </a:r>
          </a:p>
          <a:p>
            <a:pPr>
              <a:buNone/>
            </a:pPr>
            <a:r>
              <a:rPr lang="en-US" altLang="zh-CN" dirty="0" smtClean="0"/>
              <a:t>0 0 0 1 </a:t>
            </a:r>
          </a:p>
          <a:p>
            <a:pPr>
              <a:buNone/>
            </a:pPr>
            <a:r>
              <a:rPr lang="en-US" altLang="zh-CN" dirty="0" smtClean="0"/>
              <a:t>0 1 1 0</a:t>
            </a:r>
          </a:p>
          <a:p>
            <a:pPr>
              <a:buNone/>
            </a:pPr>
            <a:r>
              <a:rPr lang="zh-CN" altLang="en-US" b="1" dirty="0" smtClean="0"/>
              <a:t>样例输出</a:t>
            </a:r>
            <a:r>
              <a:rPr lang="en-US" altLang="zh-CN" b="1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1.00 </a:t>
            </a:r>
          </a:p>
          <a:p>
            <a:pPr>
              <a:buNone/>
            </a:pPr>
            <a:r>
              <a:rPr lang="en-US" altLang="zh-CN" dirty="0" smtClean="0"/>
              <a:t>1.41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34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76672"/>
            <a:ext cx="7498080" cy="6048672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altLang="zh-CN" b="1" dirty="0" smtClean="0">
                <a:latin typeface="+mn-ea"/>
              </a:rPr>
              <a:t>#include&lt;</a:t>
            </a:r>
            <a:r>
              <a:rPr lang="en-US" altLang="zh-CN" b="1" dirty="0" err="1" smtClean="0">
                <a:latin typeface="+mn-ea"/>
              </a:rPr>
              <a:t>cstdio</a:t>
            </a:r>
            <a:r>
              <a:rPr lang="en-US" altLang="zh-CN" b="1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b="1" dirty="0" smtClean="0">
                <a:latin typeface="+mn-ea"/>
              </a:rPr>
              <a:t>#include&lt;</a:t>
            </a:r>
            <a:r>
              <a:rPr lang="en-US" altLang="zh-CN" b="1" dirty="0" err="1" smtClean="0">
                <a:latin typeface="+mn-ea"/>
              </a:rPr>
              <a:t>cmath</a:t>
            </a:r>
            <a:r>
              <a:rPr lang="en-US" altLang="zh-CN" b="1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b="1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endParaRPr lang="en-US" altLang="zh-CN" b="1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b="1" dirty="0" err="1" smtClean="0">
                <a:latin typeface="+mn-ea"/>
              </a:rPr>
              <a:t>int</a:t>
            </a:r>
            <a:r>
              <a:rPr lang="en-US" altLang="zh-CN" b="1" dirty="0" smtClean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b="1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b="1" dirty="0" smtClean="0">
                <a:latin typeface="+mn-ea"/>
              </a:rPr>
              <a:t>	double x1,y1,x2,y2,d;</a:t>
            </a:r>
          </a:p>
          <a:p>
            <a:pPr marL="82296" indent="0">
              <a:buNone/>
            </a:pPr>
            <a:r>
              <a:rPr lang="en-US" altLang="zh-CN" b="1" dirty="0" smtClean="0">
                <a:latin typeface="+mn-ea"/>
              </a:rPr>
              <a:t>	while(</a:t>
            </a:r>
            <a:r>
              <a:rPr lang="en-US" altLang="zh-CN" b="1" dirty="0" err="1" smtClean="0">
                <a:latin typeface="+mn-ea"/>
              </a:rPr>
              <a:t>scanf</a:t>
            </a:r>
            <a:r>
              <a:rPr lang="en-US" altLang="zh-CN" b="1" dirty="0" smtClean="0">
                <a:latin typeface="+mn-ea"/>
              </a:rPr>
              <a:t>("%lf%lf%lf%lf",&amp;x1,&amp;y1,&amp;x2,&amp;y2)!=EOF)</a:t>
            </a:r>
          </a:p>
          <a:p>
            <a:pPr marL="82296" indent="0">
              <a:buNone/>
            </a:pPr>
            <a:r>
              <a:rPr lang="en-US" altLang="zh-CN" b="1" dirty="0" smtClean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b="1" dirty="0" smtClean="0">
                <a:latin typeface="+mn-ea"/>
              </a:rPr>
              <a:t>		d=</a:t>
            </a:r>
            <a:r>
              <a:rPr lang="en-US" altLang="zh-CN" b="1" dirty="0" err="1" smtClean="0">
                <a:latin typeface="+mn-ea"/>
              </a:rPr>
              <a:t>sqrt</a:t>
            </a:r>
            <a:r>
              <a:rPr lang="en-US" altLang="zh-CN" b="1" dirty="0" smtClean="0">
                <a:latin typeface="+mn-ea"/>
              </a:rPr>
              <a:t>((x2-x1)*(x2-x1)+(y2-y1)*(y2-y1));</a:t>
            </a:r>
          </a:p>
          <a:p>
            <a:pPr marL="82296" indent="0">
              <a:buNone/>
            </a:pPr>
            <a:r>
              <a:rPr lang="en-US" altLang="zh-CN" b="1" dirty="0" smtClean="0">
                <a:latin typeface="+mn-ea"/>
              </a:rPr>
              <a:t>		</a:t>
            </a:r>
            <a:r>
              <a:rPr lang="en-US" altLang="zh-CN" b="1" dirty="0" err="1" smtClean="0">
                <a:latin typeface="+mn-ea"/>
              </a:rPr>
              <a:t>printf</a:t>
            </a:r>
            <a:r>
              <a:rPr lang="en-US" altLang="zh-CN" b="1" dirty="0" smtClean="0">
                <a:latin typeface="+mn-ea"/>
              </a:rPr>
              <a:t>("%0.2lf\</a:t>
            </a:r>
            <a:r>
              <a:rPr lang="en-US" altLang="zh-CN" b="1" dirty="0" err="1" smtClean="0">
                <a:latin typeface="+mn-ea"/>
              </a:rPr>
              <a:t>n",d</a:t>
            </a:r>
            <a:r>
              <a:rPr lang="en-US" altLang="zh-CN" b="1" dirty="0" smtClean="0">
                <a:latin typeface="+mn-ea"/>
              </a:rPr>
              <a:t>);	</a:t>
            </a:r>
          </a:p>
          <a:p>
            <a:pPr marL="82296" indent="0">
              <a:buNone/>
            </a:pPr>
            <a:r>
              <a:rPr lang="en-US" altLang="zh-CN" b="1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endParaRPr lang="en-US" altLang="zh-CN" b="1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b="1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b="1" smtClean="0">
                <a:latin typeface="+mn-ea"/>
              </a:rPr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64826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循环结构和分支结构类似，也有嵌套结构，一个循环结构出现在另一个循环结构中，这种结构称做“循环嵌套”。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9866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例</a:t>
            </a:r>
            <a:r>
              <a:rPr lang="en-US" altLang="zh-CN" dirty="0" smtClean="0">
                <a:latin typeface="+mn-ea"/>
                <a:ea typeface="+mn-ea"/>
              </a:rPr>
              <a:t>1:</a:t>
            </a:r>
            <a:r>
              <a:rPr lang="zh-CN" altLang="en-US" dirty="0" smtClean="0">
                <a:latin typeface="+mn-ea"/>
                <a:ea typeface="+mn-ea"/>
              </a:rPr>
              <a:t>输出矩形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问题描述</a:t>
            </a:r>
            <a:r>
              <a:rPr lang="en-US" altLang="zh-CN" dirty="0" smtClean="0">
                <a:latin typeface="+mn-ea"/>
              </a:rPr>
              <a:t>:</a:t>
            </a: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输入</a:t>
            </a:r>
            <a:r>
              <a:rPr lang="en-US" altLang="zh-CN" dirty="0" smtClean="0">
                <a:latin typeface="+mn-ea"/>
              </a:rPr>
              <a:t>n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m</a:t>
            </a:r>
            <a:r>
              <a:rPr lang="zh-CN" altLang="en-US" dirty="0" smtClean="0">
                <a:latin typeface="+mn-ea"/>
              </a:rPr>
              <a:t>，输入一个</a:t>
            </a:r>
            <a:r>
              <a:rPr lang="en-US" altLang="zh-CN" dirty="0" smtClean="0">
                <a:latin typeface="+mn-ea"/>
              </a:rPr>
              <a:t>n</a:t>
            </a:r>
            <a:r>
              <a:rPr lang="zh-CN" altLang="en-US" dirty="0" smtClean="0">
                <a:latin typeface="+mn-ea"/>
              </a:rPr>
              <a:t>行</a:t>
            </a:r>
            <a:r>
              <a:rPr lang="en-US" altLang="zh-CN" dirty="0" smtClean="0">
                <a:latin typeface="+mn-ea"/>
              </a:rPr>
              <a:t>m</a:t>
            </a:r>
            <a:r>
              <a:rPr lang="zh-CN" altLang="en-US" dirty="0" smtClean="0">
                <a:latin typeface="+mn-ea"/>
              </a:rPr>
              <a:t>列</a:t>
            </a:r>
            <a:r>
              <a:rPr lang="en-US" altLang="zh-CN" dirty="0">
                <a:latin typeface="+mn-ea"/>
              </a:rPr>
              <a:t>”*”</a:t>
            </a:r>
            <a:r>
              <a:rPr lang="zh-CN" altLang="en-US" dirty="0" smtClean="0">
                <a:latin typeface="+mn-ea"/>
              </a:rPr>
              <a:t>的矩形图案。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输入</a:t>
            </a:r>
            <a:endParaRPr lang="en-US" altLang="zh-CN" dirty="0" smtClean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一行两个正整数</a:t>
            </a:r>
            <a:r>
              <a:rPr lang="en-US" altLang="zh-CN" dirty="0" smtClean="0">
                <a:latin typeface="+mn-ea"/>
              </a:rPr>
              <a:t>n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m</a:t>
            </a:r>
            <a:r>
              <a:rPr lang="zh-CN" altLang="en-US" dirty="0" smtClean="0">
                <a:latin typeface="+mn-ea"/>
              </a:rPr>
              <a:t>，中间用空格隔开，</a:t>
            </a:r>
            <a:r>
              <a:rPr lang="en-US" altLang="zh-CN" dirty="0" smtClean="0">
                <a:latin typeface="+mn-ea"/>
              </a:rPr>
              <a:t>1&lt;=</a:t>
            </a:r>
            <a:r>
              <a:rPr lang="en-US" altLang="zh-CN" dirty="0" err="1" smtClean="0">
                <a:latin typeface="+mn-ea"/>
              </a:rPr>
              <a:t>n,m</a:t>
            </a:r>
            <a:r>
              <a:rPr lang="en-US" altLang="zh-CN" dirty="0" smtClean="0">
                <a:latin typeface="+mn-ea"/>
              </a:rPr>
              <a:t>&lt;=100</a:t>
            </a:r>
          </a:p>
          <a:p>
            <a:r>
              <a:rPr lang="zh-CN" altLang="en-US" dirty="0" smtClean="0">
                <a:latin typeface="+mn-ea"/>
              </a:rPr>
              <a:t>输出</a:t>
            </a:r>
            <a:endParaRPr lang="en-US" altLang="zh-CN" dirty="0" smtClean="0">
              <a:latin typeface="+mn-ea"/>
            </a:endParaRPr>
          </a:p>
          <a:p>
            <a:pPr marL="356616" lvl="1" indent="0">
              <a:buNone/>
            </a:pPr>
            <a:r>
              <a:rPr lang="en-US" altLang="zh-CN" dirty="0" smtClean="0">
                <a:latin typeface="+mn-ea"/>
              </a:rPr>
              <a:t>n</a:t>
            </a:r>
            <a:r>
              <a:rPr lang="zh-CN" altLang="en-US" dirty="0" smtClean="0">
                <a:latin typeface="+mn-ea"/>
              </a:rPr>
              <a:t>行</a:t>
            </a:r>
            <a:r>
              <a:rPr lang="en-US" altLang="zh-CN" dirty="0" smtClean="0">
                <a:latin typeface="+mn-ea"/>
              </a:rPr>
              <a:t>m</a:t>
            </a:r>
            <a:r>
              <a:rPr lang="zh-CN" altLang="en-US" dirty="0" smtClean="0">
                <a:latin typeface="+mn-ea"/>
              </a:rPr>
              <a:t>列</a:t>
            </a:r>
            <a:r>
              <a:rPr lang="en-US" altLang="zh-CN" dirty="0">
                <a:latin typeface="+mn-ea"/>
              </a:rPr>
              <a:t>”*”</a:t>
            </a:r>
            <a:r>
              <a:rPr lang="zh-CN" altLang="en-US" dirty="0" smtClean="0">
                <a:latin typeface="+mn-ea"/>
              </a:rPr>
              <a:t>的矩形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624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332656"/>
            <a:ext cx="7498080" cy="6336704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例</a:t>
            </a:r>
            <a:r>
              <a:rPr lang="en-US" altLang="zh-CN" dirty="0"/>
              <a:t>1:</a:t>
            </a:r>
            <a:r>
              <a:rPr lang="zh-CN" altLang="en-US" dirty="0"/>
              <a:t>输出矩形</a:t>
            </a:r>
          </a:p>
          <a:p>
            <a:pPr marL="82296" indent="0"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cstdio</a:t>
            </a:r>
            <a:r>
              <a:rPr lang="en-US" altLang="zh-CN" dirty="0"/>
              <a:t>&gt;</a:t>
            </a:r>
          </a:p>
          <a:p>
            <a:pPr marL="82296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82296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82296" indent="0">
              <a:buNone/>
            </a:pPr>
            <a:r>
              <a:rPr lang="en-US" altLang="zh-CN" dirty="0"/>
              <a:t>{</a:t>
            </a:r>
          </a:p>
          <a:p>
            <a:pPr marL="82296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n,m</a:t>
            </a:r>
            <a:r>
              <a:rPr lang="en-US" altLang="zh-CN" dirty="0"/>
              <a:t>;</a:t>
            </a:r>
          </a:p>
          <a:p>
            <a:pPr marL="82296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("%d %</a:t>
            </a:r>
            <a:r>
              <a:rPr lang="en-US" altLang="zh-CN" dirty="0" err="1"/>
              <a:t>d",&amp;n,&amp;m</a:t>
            </a:r>
            <a:r>
              <a:rPr lang="en-US" altLang="zh-CN" dirty="0"/>
              <a:t>);</a:t>
            </a:r>
          </a:p>
          <a:p>
            <a:pPr marL="82296" indent="0">
              <a:buNone/>
            </a:pPr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i=1;i&lt;=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pPr marL="82296" indent="0">
              <a:buNone/>
            </a:pPr>
            <a:r>
              <a:rPr lang="en-US" altLang="zh-CN" dirty="0"/>
              <a:t>	{</a:t>
            </a:r>
          </a:p>
          <a:p>
            <a:pPr marL="82296" indent="0">
              <a:buNone/>
            </a:pPr>
            <a:r>
              <a:rPr lang="en-US" altLang="zh-CN" dirty="0"/>
              <a:t>		for(</a:t>
            </a:r>
            <a:r>
              <a:rPr lang="en-US" altLang="zh-CN" dirty="0" err="1"/>
              <a:t>int</a:t>
            </a:r>
            <a:r>
              <a:rPr lang="en-US" altLang="zh-CN" dirty="0"/>
              <a:t> j=1;j&lt;=</a:t>
            </a:r>
            <a:r>
              <a:rPr lang="en-US" altLang="zh-CN" dirty="0" err="1"/>
              <a:t>m;j</a:t>
            </a:r>
            <a:r>
              <a:rPr lang="en-US" altLang="zh-CN" dirty="0"/>
              <a:t>++)</a:t>
            </a:r>
          </a:p>
          <a:p>
            <a:pPr marL="82296" indent="0">
              <a:buNone/>
            </a:pPr>
            <a:r>
              <a:rPr lang="en-US" altLang="zh-CN" dirty="0"/>
              <a:t>		{</a:t>
            </a:r>
          </a:p>
          <a:p>
            <a:pPr marL="82296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("*");</a:t>
            </a:r>
          </a:p>
          <a:p>
            <a:pPr marL="82296" indent="0">
              <a:buNone/>
            </a:pPr>
            <a:r>
              <a:rPr lang="en-US" altLang="zh-CN" dirty="0"/>
              <a:t>		}</a:t>
            </a:r>
          </a:p>
          <a:p>
            <a:pPr marL="82296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pPr marL="82296" indent="0">
              <a:buNone/>
            </a:pPr>
            <a:r>
              <a:rPr lang="en-US" altLang="zh-CN" dirty="0"/>
              <a:t>	}</a:t>
            </a:r>
          </a:p>
          <a:p>
            <a:pPr marL="82296" indent="0">
              <a:buNone/>
            </a:pPr>
            <a:r>
              <a:rPr lang="en-US" altLang="zh-CN" dirty="0"/>
              <a:t>	return 0;</a:t>
            </a:r>
          </a:p>
          <a:p>
            <a:pPr marL="82296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56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1033: </a:t>
            </a:r>
            <a:r>
              <a:rPr lang="zh-CN" altLang="zh-CN" b="1" dirty="0">
                <a:latin typeface="+mn-ea"/>
                <a:ea typeface="+mn-ea"/>
              </a:rPr>
              <a:t>输出</a:t>
            </a:r>
            <a:r>
              <a:rPr lang="en-US" altLang="zh-CN" b="1" dirty="0" smtClean="0">
                <a:latin typeface="+mn-ea"/>
                <a:ea typeface="+mn-ea"/>
              </a:rPr>
              <a:t>hello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题目</a:t>
            </a:r>
            <a:r>
              <a:rPr lang="zh-CN" altLang="zh-CN" dirty="0"/>
              <a:t>描述</a:t>
            </a:r>
          </a:p>
          <a:p>
            <a:pPr marL="82296" indent="0">
              <a:buNone/>
            </a:pPr>
            <a:r>
              <a:rPr lang="zh-CN" altLang="zh-CN" dirty="0"/>
              <a:t>输出</a:t>
            </a:r>
            <a:r>
              <a:rPr lang="en-US" altLang="zh-CN" dirty="0"/>
              <a:t>10</a:t>
            </a:r>
            <a:r>
              <a:rPr lang="zh-CN" altLang="zh-CN" dirty="0"/>
              <a:t>个“</a:t>
            </a:r>
            <a:r>
              <a:rPr lang="en-US" altLang="zh-CN" dirty="0"/>
              <a:t>hello</a:t>
            </a:r>
            <a:r>
              <a:rPr lang="zh-CN" altLang="zh-CN" dirty="0"/>
              <a:t>”，每行一个。</a:t>
            </a:r>
          </a:p>
          <a:p>
            <a:r>
              <a:rPr lang="zh-CN" altLang="zh-CN" dirty="0"/>
              <a:t>输入</a:t>
            </a:r>
          </a:p>
          <a:p>
            <a:r>
              <a:rPr lang="zh-CN" altLang="zh-CN" dirty="0"/>
              <a:t>输出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714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82296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82296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marL="82296" indent="0">
              <a:buNone/>
            </a:pPr>
            <a:r>
              <a:rPr lang="en-US" altLang="zh-CN" dirty="0"/>
              <a:t>{</a:t>
            </a:r>
          </a:p>
          <a:p>
            <a:pPr marL="82296" indent="0">
              <a:buNone/>
            </a:pPr>
            <a:r>
              <a:rPr lang="en-US" altLang="zh-CN" dirty="0"/>
              <a:t>    for (</a:t>
            </a:r>
            <a:r>
              <a:rPr lang="en-US" altLang="zh-CN" dirty="0" err="1"/>
              <a:t>int</a:t>
            </a:r>
            <a:r>
              <a:rPr lang="en-US" altLang="zh-CN" dirty="0"/>
              <a:t> i=1;i&lt;=10;i++)</a:t>
            </a:r>
          </a:p>
          <a:p>
            <a:pPr marL="82296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&lt;&lt;"hello"&lt;&lt;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82296" indent="0">
              <a:buNone/>
            </a:pPr>
            <a:r>
              <a:rPr lang="en-US" altLang="zh-CN" dirty="0"/>
              <a:t>    return 0;</a:t>
            </a:r>
          </a:p>
          <a:p>
            <a:pPr marL="82296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418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82296" indent="0">
          <a:buNone/>
          <a:defRPr dirty="0">
            <a:latin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5272</TotalTime>
  <Words>1849</Words>
  <Application>Microsoft Office PowerPoint</Application>
  <PresentationFormat>全屏显示(4:3)</PresentationFormat>
  <Paragraphs>551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夏至</vt:lpstr>
      <vt:lpstr>第9讲  循环结构程序设计3</vt:lpstr>
      <vt:lpstr>知识讲解</vt:lpstr>
      <vt:lpstr>For循环结构</vt:lpstr>
      <vt:lpstr>while循环结构</vt:lpstr>
      <vt:lpstr>循环嵌套</vt:lpstr>
      <vt:lpstr>例1:输出矩形</vt:lpstr>
      <vt:lpstr>幻灯片 7</vt:lpstr>
      <vt:lpstr>1033: 输出hello</vt:lpstr>
      <vt:lpstr>幻灯片 9</vt:lpstr>
      <vt:lpstr>幻灯片 10</vt:lpstr>
      <vt:lpstr>1037: 求和</vt:lpstr>
      <vt:lpstr>幻灯片 12</vt:lpstr>
      <vt:lpstr>幻灯片 13</vt:lpstr>
      <vt:lpstr>1043: 斐波纳契数列</vt:lpstr>
      <vt:lpstr>幻灯片 15</vt:lpstr>
      <vt:lpstr>1044: Tom数</vt:lpstr>
      <vt:lpstr>幻灯片 17</vt:lpstr>
      <vt:lpstr>1045: 珠穆朗玛峰</vt:lpstr>
      <vt:lpstr>幻灯片 19</vt:lpstr>
      <vt:lpstr>1046: 判断素数</vt:lpstr>
      <vt:lpstr>幻灯片 21</vt:lpstr>
      <vt:lpstr>1047: 分解质因数</vt:lpstr>
      <vt:lpstr>幻灯片 23</vt:lpstr>
      <vt:lpstr>1048: 角谷猜想</vt:lpstr>
      <vt:lpstr>幻灯片 25</vt:lpstr>
      <vt:lpstr>1054: 水仙花数</vt:lpstr>
      <vt:lpstr>幻灯片 27</vt:lpstr>
      <vt:lpstr>1055: 阶乘和</vt:lpstr>
      <vt:lpstr>幻灯片 29</vt:lpstr>
      <vt:lpstr>1057: 完全数</vt:lpstr>
      <vt:lpstr>幻灯片 31</vt:lpstr>
      <vt:lpstr>1059:求s=a+aa+aaa+aaaa+aa...a的值</vt:lpstr>
      <vt:lpstr>幻灯片 33</vt:lpstr>
      <vt:lpstr>1060:质数判定</vt:lpstr>
      <vt:lpstr>幻灯片 35</vt:lpstr>
      <vt:lpstr>1061:连续自然数和</vt:lpstr>
      <vt:lpstr>幻灯片 37</vt:lpstr>
      <vt:lpstr>1062:求具有abcd=(ab+cd)^2性质的四位数</vt:lpstr>
      <vt:lpstr>幻灯片 39</vt:lpstr>
      <vt:lpstr>1063:计算两点间的距离</vt:lpstr>
      <vt:lpstr>幻灯片 41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272</cp:revision>
  <dcterms:created xsi:type="dcterms:W3CDTF">2018-03-09T02:04:30Z</dcterms:created>
  <dcterms:modified xsi:type="dcterms:W3CDTF">2018-08-02T14:39:35Z</dcterms:modified>
</cp:coreProperties>
</file>