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1" r:id="rId3"/>
    <p:sldId id="306" r:id="rId4"/>
    <p:sldId id="280" r:id="rId5"/>
    <p:sldId id="322" r:id="rId6"/>
    <p:sldId id="324" r:id="rId7"/>
    <p:sldId id="325" r:id="rId8"/>
    <p:sldId id="342" r:id="rId9"/>
    <p:sldId id="323" r:id="rId10"/>
    <p:sldId id="343" r:id="rId11"/>
    <p:sldId id="344" r:id="rId12"/>
    <p:sldId id="345" r:id="rId13"/>
    <p:sldId id="346" r:id="rId14"/>
    <p:sldId id="347" r:id="rId15"/>
    <p:sldId id="348" r:id="rId16"/>
    <p:sldId id="310" r:id="rId17"/>
    <p:sldId id="349" r:id="rId18"/>
    <p:sldId id="350" r:id="rId19"/>
    <p:sldId id="351" r:id="rId20"/>
    <p:sldId id="32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3">
          <p15:clr>
            <a:srgbClr val="A4A3A4"/>
          </p15:clr>
        </p15:guide>
        <p15:guide id="2" pos="1154">
          <p15:clr>
            <a:srgbClr val="A4A3A4"/>
          </p15:clr>
        </p15:guide>
        <p15:guide id="3" pos="3614">
          <p15:clr>
            <a:srgbClr val="A4A3A4"/>
          </p15:clr>
        </p15:guide>
        <p15:guide id="4" pos="2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7375"/>
    <a:srgbClr val="74967C"/>
    <a:srgbClr val="F4A897"/>
    <a:srgbClr val="9DC4C3"/>
    <a:srgbClr val="FBE0C0"/>
    <a:srgbClr val="8DB07B"/>
    <a:srgbClr val="EDC48E"/>
    <a:srgbClr val="F4A777"/>
    <a:srgbClr val="88A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2727" autoAdjust="0"/>
  </p:normalViewPr>
  <p:slideViewPr>
    <p:cSldViewPr snapToGrid="0" showGuides="1">
      <p:cViewPr varScale="1">
        <p:scale>
          <a:sx n="94" d="100"/>
          <a:sy n="94" d="100"/>
        </p:scale>
        <p:origin x="1272" y="101"/>
      </p:cViewPr>
      <p:guideLst>
        <p:guide orient="horz" pos="1923"/>
        <p:guide pos="1154"/>
        <p:guide pos="3614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06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392A-C105-4710-8001-B3A67B0597E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52076-D047-429E-A09B-4DB35F59F1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567A1-7AD5-42DF-97CC-D5DA309A0336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A0C9-23AA-4729-8F4B-1E8499865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A0C9-23AA-4729-8F4B-1E84998652C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257629" y="203200"/>
            <a:ext cx="8628743" cy="4738913"/>
          </a:xfrm>
          <a:prstGeom prst="rect">
            <a:avLst/>
          </a:prstGeom>
          <a:noFill/>
          <a:ln w="19050">
            <a:solidFill>
              <a:srgbClr val="A17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1972" y="297543"/>
            <a:ext cx="8440057" cy="4551021"/>
          </a:xfrm>
          <a:prstGeom prst="rect">
            <a:avLst/>
          </a:prstGeom>
          <a:noFill/>
          <a:ln w="9525">
            <a:solidFill>
              <a:srgbClr val="A17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2" b="26069"/>
          <a:stretch>
            <a:fillRect/>
          </a:stretch>
        </p:blipFill>
        <p:spPr>
          <a:xfrm>
            <a:off x="-114113" y="-623821"/>
            <a:ext cx="4686113" cy="2202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2" b="26069"/>
          <a:stretch>
            <a:fillRect/>
          </a:stretch>
        </p:blipFill>
        <p:spPr>
          <a:xfrm>
            <a:off x="4572000" y="-623821"/>
            <a:ext cx="4686113" cy="22028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257629" y="203200"/>
            <a:ext cx="8628743" cy="473891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51972" y="297543"/>
            <a:ext cx="8440057" cy="4551021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4515" y="-1340922"/>
            <a:ext cx="9144000" cy="2149229"/>
            <a:chOff x="-114113" y="-1101436"/>
            <a:chExt cx="9372226" cy="2202872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22" b="26069"/>
            <a:stretch>
              <a:fillRect/>
            </a:stretch>
          </p:blipFill>
          <p:spPr>
            <a:xfrm>
              <a:off x="-114113" y="-1101436"/>
              <a:ext cx="4686113" cy="220287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22" b="26069"/>
            <a:stretch>
              <a:fillRect/>
            </a:stretch>
          </p:blipFill>
          <p:spPr>
            <a:xfrm>
              <a:off x="4572000" y="-1101436"/>
              <a:ext cx="4686113" cy="220287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FD01-6AD2-47DB-A639-46771605062F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BEB3-3FA0-4F7C-8D69-FBAD2A60C7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921761" y="1783681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搜索</a:t>
            </a:r>
          </a:p>
        </p:txBody>
      </p:sp>
      <p:sp>
        <p:nvSpPr>
          <p:cNvPr id="14" name="矩形 13"/>
          <p:cNvSpPr/>
          <p:nvPr/>
        </p:nvSpPr>
        <p:spPr>
          <a:xfrm>
            <a:off x="1355625" y="2553122"/>
            <a:ext cx="643274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Trajan Pro" panose="02020502050506020301" charset="0"/>
                <a:cs typeface="Trajan Pro" panose="02020502050506020301" charset="0"/>
              </a:rPr>
              <a:t>Suchen Algorithmus ist nicht alles, aber ohne s</a:t>
            </a:r>
            <a:r>
              <a:rPr lang="en-US" altLang="zh-CN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Trajan Pro" panose="02020502050506020301" charset="0"/>
                <a:cs typeface="Trajan Pro" panose="02020502050506020301" charset="0"/>
                <a:sym typeface="+mn-ea"/>
              </a:rPr>
              <a:t>uchen </a:t>
            </a:r>
            <a:r>
              <a:rPr lang="en-US" altLang="zh-CN" sz="1600" kern="0">
                <a:solidFill>
                  <a:schemeClr val="tx1">
                    <a:lumMod val="50000"/>
                    <a:lumOff val="50000"/>
                  </a:schemeClr>
                </a:solidFill>
                <a:latin typeface="Trajan Pro" panose="02020502050506020301" charset="0"/>
                <a:cs typeface="Trajan Pro" panose="02020502050506020301" charset="0"/>
              </a:rPr>
              <a:t>ist alles nichts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搜索不是万能的，没有搜索是万万不能的。</a:t>
            </a:r>
            <a:endParaRPr lang="en-US" altLang="zh-CN" sz="1600" ker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882493" y="4215297"/>
            <a:ext cx="1190172" cy="325735"/>
          </a:xfrm>
          <a:prstGeom prst="roundRect">
            <a:avLst>
              <a:gd name="adj" fmla="val 50000"/>
            </a:avLst>
          </a:prstGeom>
          <a:solidFill>
            <a:srgbClr val="F4A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rajan Pro" panose="02020502050506020301" charset="0"/>
                <a:cs typeface="Trajan Pro" panose="02020502050506020301" charset="0"/>
              </a:rPr>
              <a:t>CXTN</a:t>
            </a:r>
          </a:p>
        </p:txBody>
      </p:sp>
      <p:sp>
        <p:nvSpPr>
          <p:cNvPr id="3" name="椭圆 2"/>
          <p:cNvSpPr/>
          <p:nvPr/>
        </p:nvSpPr>
        <p:spPr>
          <a:xfrm>
            <a:off x="-776513" y="1364680"/>
            <a:ext cx="533383" cy="533383"/>
          </a:xfrm>
          <a:prstGeom prst="ellipse">
            <a:avLst/>
          </a:prstGeom>
          <a:solidFill>
            <a:srgbClr val="FB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776514" y="2025406"/>
            <a:ext cx="533383" cy="533383"/>
          </a:xfrm>
          <a:prstGeom prst="ellipse">
            <a:avLst/>
          </a:prstGeom>
          <a:solidFill>
            <a:srgbClr val="9DC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776515" y="2686132"/>
            <a:ext cx="533383" cy="533383"/>
          </a:xfrm>
          <a:prstGeom prst="ellipse">
            <a:avLst/>
          </a:prstGeom>
          <a:solidFill>
            <a:srgbClr val="F4A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776516" y="3346858"/>
            <a:ext cx="533383" cy="533383"/>
          </a:xfrm>
          <a:prstGeom prst="ellipse">
            <a:avLst/>
          </a:prstGeom>
          <a:solidFill>
            <a:srgbClr val="A17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776517" y="4007584"/>
            <a:ext cx="533383" cy="533383"/>
          </a:xfrm>
          <a:prstGeom prst="ellipse">
            <a:avLst/>
          </a:prstGeom>
          <a:solidFill>
            <a:srgbClr val="74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2969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35" y="302419"/>
            <a:ext cx="517922" cy="51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直接连接符 5"/>
          <p:cNvSpPr/>
          <p:nvPr/>
        </p:nvSpPr>
        <p:spPr>
          <a:xfrm>
            <a:off x="1137047" y="854869"/>
            <a:ext cx="0" cy="194072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1" name="直接连接符 7"/>
          <p:cNvSpPr/>
          <p:nvPr/>
        </p:nvSpPr>
        <p:spPr>
          <a:xfrm>
            <a:off x="1133475" y="1037035"/>
            <a:ext cx="7062788" cy="1190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2" name="直接连接符 9"/>
          <p:cNvSpPr/>
          <p:nvPr/>
        </p:nvSpPr>
        <p:spPr>
          <a:xfrm flipV="1">
            <a:off x="8196263" y="590550"/>
            <a:ext cx="2381" cy="453629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3" name="直接连接符 11"/>
          <p:cNvSpPr/>
          <p:nvPr/>
        </p:nvSpPr>
        <p:spPr>
          <a:xfrm flipH="1">
            <a:off x="7229475" y="590550"/>
            <a:ext cx="971550" cy="1191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4" name="直接连接符 3"/>
          <p:cNvSpPr/>
          <p:nvPr/>
        </p:nvSpPr>
        <p:spPr>
          <a:xfrm>
            <a:off x="1641872" y="820341"/>
            <a:ext cx="588645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5" name="TextBox 4"/>
          <p:cNvSpPr/>
          <p:nvPr/>
        </p:nvSpPr>
        <p:spPr>
          <a:xfrm>
            <a:off x="1641872" y="388144"/>
            <a:ext cx="5832872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rPr>
              <a:t>建立搜索状态树</a:t>
            </a:r>
            <a:endParaRPr lang="zh-CN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9706" name="组合 1"/>
          <p:cNvGrpSpPr/>
          <p:nvPr/>
        </p:nvGrpSpPr>
        <p:grpSpPr>
          <a:xfrm>
            <a:off x="2481263" y="1658729"/>
            <a:ext cx="4296966" cy="2190375"/>
            <a:chOff x="3308349" y="2212312"/>
            <a:chExt cx="5729606" cy="2919330"/>
          </a:xfrm>
        </p:grpSpPr>
        <p:sp>
          <p:nvSpPr>
            <p:cNvPr id="29707" name="Oval 3"/>
            <p:cNvSpPr/>
            <p:nvPr/>
          </p:nvSpPr>
          <p:spPr>
            <a:xfrm>
              <a:off x="7700963" y="3419475"/>
              <a:ext cx="477837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9708" name="Text Box 4"/>
            <p:cNvSpPr/>
            <p:nvPr/>
          </p:nvSpPr>
          <p:spPr>
            <a:xfrm>
              <a:off x="7821613" y="3341164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2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09" name="Oval 5"/>
            <p:cNvSpPr/>
            <p:nvPr/>
          </p:nvSpPr>
          <p:spPr>
            <a:xfrm>
              <a:off x="4197349" y="3316286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9710" name="Text Box 6"/>
            <p:cNvSpPr/>
            <p:nvPr/>
          </p:nvSpPr>
          <p:spPr>
            <a:xfrm>
              <a:off x="4318000" y="3237975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1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1" name="Oval 7"/>
            <p:cNvSpPr/>
            <p:nvPr/>
          </p:nvSpPr>
          <p:spPr>
            <a:xfrm>
              <a:off x="8560118" y="4656455"/>
              <a:ext cx="477837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9712" name="Text Box 8"/>
            <p:cNvSpPr/>
            <p:nvPr/>
          </p:nvSpPr>
          <p:spPr>
            <a:xfrm>
              <a:off x="8680768" y="4578144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2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3" name="Oval 9"/>
            <p:cNvSpPr/>
            <p:nvPr/>
          </p:nvSpPr>
          <p:spPr>
            <a:xfrm>
              <a:off x="6672579" y="4605971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9714" name="Text Box 10"/>
            <p:cNvSpPr/>
            <p:nvPr/>
          </p:nvSpPr>
          <p:spPr>
            <a:xfrm>
              <a:off x="6793230" y="4527661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1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5" name="Oval 11"/>
            <p:cNvSpPr/>
            <p:nvPr/>
          </p:nvSpPr>
          <p:spPr>
            <a:xfrm>
              <a:off x="4821238" y="4500561"/>
              <a:ext cx="477837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9716" name="Text Box 12"/>
            <p:cNvSpPr/>
            <p:nvPr/>
          </p:nvSpPr>
          <p:spPr>
            <a:xfrm>
              <a:off x="4941888" y="4422251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2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7" name="Oval 13"/>
            <p:cNvSpPr/>
            <p:nvPr/>
          </p:nvSpPr>
          <p:spPr>
            <a:xfrm>
              <a:off x="3308349" y="4427536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9718" name="Text Box 14"/>
            <p:cNvSpPr/>
            <p:nvPr/>
          </p:nvSpPr>
          <p:spPr>
            <a:xfrm>
              <a:off x="3503613" y="4349226"/>
              <a:ext cx="106362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1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9" name="Oval 27"/>
            <p:cNvSpPr/>
            <p:nvPr/>
          </p:nvSpPr>
          <p:spPr>
            <a:xfrm>
              <a:off x="6012498" y="2252026"/>
              <a:ext cx="477837" cy="427038"/>
            </a:xfrm>
            <a:prstGeom prst="ellipse">
              <a:avLst/>
            </a:prstGeom>
            <a:solidFill>
              <a:srgbClr val="48FC48"/>
            </a:solidFill>
            <a:ln w="9525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9720" name="Text Box 28"/>
            <p:cNvSpPr/>
            <p:nvPr/>
          </p:nvSpPr>
          <p:spPr>
            <a:xfrm>
              <a:off x="6177755" y="2212312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0</a:t>
              </a:r>
              <a:endParaRPr lang="en-US" altLang="zh-CN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21" name="Line 29"/>
            <p:cNvSpPr/>
            <p:nvPr/>
          </p:nvSpPr>
          <p:spPr>
            <a:xfrm flipV="1">
              <a:off x="5251449" y="2906711"/>
              <a:ext cx="730250" cy="369888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22" name="Line 30"/>
            <p:cNvSpPr/>
            <p:nvPr/>
          </p:nvSpPr>
          <p:spPr>
            <a:xfrm flipH="1">
              <a:off x="4773612" y="2663824"/>
              <a:ext cx="1370012" cy="66675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3" name="Line 31"/>
            <p:cNvSpPr/>
            <p:nvPr/>
          </p:nvSpPr>
          <p:spPr>
            <a:xfrm flipH="1">
              <a:off x="3687763" y="3832225"/>
              <a:ext cx="630237" cy="592137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4" name="Line 33"/>
            <p:cNvSpPr/>
            <p:nvPr/>
          </p:nvSpPr>
          <p:spPr>
            <a:xfrm>
              <a:off x="8054974" y="3954461"/>
              <a:ext cx="801688" cy="78740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5" name="Line 35"/>
            <p:cNvSpPr/>
            <p:nvPr/>
          </p:nvSpPr>
          <p:spPr>
            <a:xfrm flipH="1">
              <a:off x="7073899" y="3892551"/>
              <a:ext cx="679450" cy="658756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6" name="Line 38"/>
            <p:cNvSpPr/>
            <p:nvPr/>
          </p:nvSpPr>
          <p:spPr>
            <a:xfrm>
              <a:off x="4551363" y="3743324"/>
              <a:ext cx="523875" cy="684212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7" name="Line 41"/>
            <p:cNvSpPr/>
            <p:nvPr/>
          </p:nvSpPr>
          <p:spPr>
            <a:xfrm>
              <a:off x="6573837" y="2616199"/>
              <a:ext cx="1281113" cy="754876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8" name="Line 42"/>
            <p:cNvSpPr/>
            <p:nvPr/>
          </p:nvSpPr>
          <p:spPr>
            <a:xfrm flipV="1">
              <a:off x="3925887" y="4027486"/>
              <a:ext cx="425450" cy="40005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29" name="Line 45"/>
            <p:cNvSpPr/>
            <p:nvPr/>
          </p:nvSpPr>
          <p:spPr>
            <a:xfrm flipH="1" flipV="1">
              <a:off x="4792663" y="3819524"/>
              <a:ext cx="344487" cy="44291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30" name="Line 47"/>
            <p:cNvSpPr/>
            <p:nvPr/>
          </p:nvSpPr>
          <p:spPr>
            <a:xfrm flipV="1">
              <a:off x="7199312" y="4050981"/>
              <a:ext cx="554037" cy="5461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31" name="Line 48"/>
            <p:cNvSpPr/>
            <p:nvPr/>
          </p:nvSpPr>
          <p:spPr>
            <a:xfrm flipH="1">
              <a:off x="5207000" y="2616200"/>
              <a:ext cx="671513" cy="325437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32" name="Line 49"/>
            <p:cNvSpPr/>
            <p:nvPr/>
          </p:nvSpPr>
          <p:spPr>
            <a:xfrm flipH="1">
              <a:off x="3643313" y="3816349"/>
              <a:ext cx="477837" cy="46196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33" name="Line 51"/>
            <p:cNvSpPr/>
            <p:nvPr/>
          </p:nvSpPr>
          <p:spPr>
            <a:xfrm>
              <a:off x="4548187" y="3984625"/>
              <a:ext cx="311150" cy="433387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34" name="Line 56"/>
            <p:cNvSpPr/>
            <p:nvPr/>
          </p:nvSpPr>
          <p:spPr>
            <a:xfrm flipH="1">
              <a:off x="7005320" y="3872707"/>
              <a:ext cx="585787" cy="57626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35" name="Line 58"/>
            <p:cNvSpPr/>
            <p:nvPr/>
          </p:nvSpPr>
          <p:spPr>
            <a:xfrm>
              <a:off x="6611938" y="2824162"/>
              <a:ext cx="788987" cy="506413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9736" name="Line 59"/>
            <p:cNvSpPr/>
            <p:nvPr/>
          </p:nvSpPr>
          <p:spPr>
            <a:xfrm>
              <a:off x="8066087" y="4149724"/>
              <a:ext cx="538162" cy="5334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723" name="文本框 1"/>
          <p:cNvSpPr txBox="1"/>
          <p:nvPr/>
        </p:nvSpPr>
        <p:spPr>
          <a:xfrm>
            <a:off x="205979" y="11906"/>
            <a:ext cx="3598069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void dfs(int deep)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 int 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if (deep==n+1)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cout&lt;&lt;a[i]&lt;&lt;' ';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cout&lt;&lt;endl;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return;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a[deep]=i;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dfs(deep+1);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int main()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cin&gt;&gt;n;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dfs(1);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724" name="Group 125"/>
          <p:cNvGrpSpPr/>
          <p:nvPr/>
        </p:nvGrpSpPr>
        <p:grpSpPr>
          <a:xfrm>
            <a:off x="5735241" y="114300"/>
            <a:ext cx="1259681" cy="2951560"/>
            <a:chOff x="0" y="0"/>
            <a:chExt cx="1057" cy="1393"/>
          </a:xfrm>
        </p:grpSpPr>
        <p:sp>
          <p:nvSpPr>
            <p:cNvPr id="30734" name="Line 127"/>
            <p:cNvSpPr/>
            <p:nvPr/>
          </p:nvSpPr>
          <p:spPr>
            <a:xfrm>
              <a:off x="0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128"/>
            <p:cNvSpPr/>
            <p:nvPr/>
          </p:nvSpPr>
          <p:spPr>
            <a:xfrm>
              <a:off x="1056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6" name="Line 129"/>
            <p:cNvSpPr/>
            <p:nvPr/>
          </p:nvSpPr>
          <p:spPr>
            <a:xfrm>
              <a:off x="0" y="1392"/>
              <a:ext cx="105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725" name="Text Box 130"/>
          <p:cNvSpPr/>
          <p:nvPr/>
        </p:nvSpPr>
        <p:spPr>
          <a:xfrm>
            <a:off x="5335191" y="2784872"/>
            <a:ext cx="28575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chemeClr val="bg2"/>
                </a:solidFill>
                <a:latin typeface="Tahoma" panose="020B0604030504040204"/>
                <a:sym typeface="Tahoma" panose="020B0604030504040204"/>
              </a:rPr>
              <a:t>栈</a:t>
            </a:r>
            <a:endParaRPr lang="zh-CN" altLang="en-US" sz="1350" dirty="0"/>
          </a:p>
        </p:txBody>
      </p:sp>
      <p:sp>
        <p:nvSpPr>
          <p:cNvPr id="19" name="Rectangle 131"/>
          <p:cNvSpPr/>
          <p:nvPr/>
        </p:nvSpPr>
        <p:spPr>
          <a:xfrm>
            <a:off x="5732860" y="2508647"/>
            <a:ext cx="1247775" cy="5619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endParaRPr lang="zh-CN" altLang="en-US" sz="2700" dirty="0"/>
          </a:p>
        </p:txBody>
      </p:sp>
      <p:sp>
        <p:nvSpPr>
          <p:cNvPr id="30727" name="文本框 2"/>
          <p:cNvSpPr txBox="1"/>
          <p:nvPr/>
        </p:nvSpPr>
        <p:spPr>
          <a:xfrm>
            <a:off x="2928938" y="2546747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dfs(1)   deep=1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42622" y="2557463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a[1]=1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17031" y="189190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dfs(2)   deep=2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29525" y="1912144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" name="Rectangle 131"/>
          <p:cNvSpPr/>
          <p:nvPr/>
        </p:nvSpPr>
        <p:spPr>
          <a:xfrm>
            <a:off x="5744766" y="1935956"/>
            <a:ext cx="1246584" cy="56316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endParaRPr lang="zh-CN" altLang="en-US" sz="27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874169" y="120729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0733" name="文本框 7"/>
          <p:cNvSpPr txBox="1"/>
          <p:nvPr/>
        </p:nvSpPr>
        <p:spPr>
          <a:xfrm>
            <a:off x="3736181" y="3233738"/>
            <a:ext cx="4015978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1 1</a:t>
            </a:r>
            <a:endParaRPr lang="zh-CN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1" grpId="0"/>
      <p:bldP spid="32" grpId="0"/>
      <p:bldP spid="33" grpId="0"/>
      <p:bldP spid="34" grpId="0" bldLvl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1747" name="文本框 1"/>
          <p:cNvSpPr txBox="1"/>
          <p:nvPr/>
        </p:nvSpPr>
        <p:spPr>
          <a:xfrm>
            <a:off x="205979" y="11906"/>
            <a:ext cx="3598069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void dfs(int deep)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 int 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if (deep==n+1)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cout&lt;&lt;a[i]&lt;&lt;' ';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cout&lt;&lt;endl;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return;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a[deep]=i;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dfs(deep+1);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int main()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cin&gt;&gt;n;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dfs(1);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1748" name="Group 125"/>
          <p:cNvGrpSpPr/>
          <p:nvPr/>
        </p:nvGrpSpPr>
        <p:grpSpPr>
          <a:xfrm>
            <a:off x="5735241" y="114300"/>
            <a:ext cx="1259681" cy="2951560"/>
            <a:chOff x="0" y="0"/>
            <a:chExt cx="1057" cy="1393"/>
          </a:xfrm>
        </p:grpSpPr>
        <p:sp>
          <p:nvSpPr>
            <p:cNvPr id="31761" name="Line 127"/>
            <p:cNvSpPr/>
            <p:nvPr/>
          </p:nvSpPr>
          <p:spPr>
            <a:xfrm>
              <a:off x="0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Line 128"/>
            <p:cNvSpPr/>
            <p:nvPr/>
          </p:nvSpPr>
          <p:spPr>
            <a:xfrm>
              <a:off x="1056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3" name="Line 129"/>
            <p:cNvSpPr/>
            <p:nvPr/>
          </p:nvSpPr>
          <p:spPr>
            <a:xfrm>
              <a:off x="0" y="1392"/>
              <a:ext cx="105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1749" name="Text Box 130"/>
          <p:cNvSpPr/>
          <p:nvPr/>
        </p:nvSpPr>
        <p:spPr>
          <a:xfrm>
            <a:off x="5335191" y="2784872"/>
            <a:ext cx="28575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chemeClr val="bg2"/>
                </a:solidFill>
                <a:latin typeface="Tahoma" panose="020B0604030504040204"/>
                <a:sym typeface="Tahoma" panose="020B0604030504040204"/>
              </a:rPr>
              <a:t>栈</a:t>
            </a:r>
            <a:endParaRPr lang="zh-CN" altLang="en-US" sz="1350" dirty="0"/>
          </a:p>
        </p:txBody>
      </p:sp>
      <p:sp>
        <p:nvSpPr>
          <p:cNvPr id="31750" name="Rectangle 131"/>
          <p:cNvSpPr/>
          <p:nvPr/>
        </p:nvSpPr>
        <p:spPr>
          <a:xfrm>
            <a:off x="5732860" y="2508647"/>
            <a:ext cx="1247775" cy="5619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endParaRPr lang="zh-CN" altLang="en-US" sz="2700" dirty="0"/>
          </a:p>
        </p:txBody>
      </p:sp>
      <p:sp>
        <p:nvSpPr>
          <p:cNvPr id="31751" name="文本框 2"/>
          <p:cNvSpPr txBox="1"/>
          <p:nvPr/>
        </p:nvSpPr>
        <p:spPr>
          <a:xfrm>
            <a:off x="2928938" y="2546747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dfs(1)   deep=1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1752" name="文本框 30"/>
          <p:cNvSpPr txBox="1"/>
          <p:nvPr/>
        </p:nvSpPr>
        <p:spPr>
          <a:xfrm>
            <a:off x="7642622" y="2557463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a[1]=1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1753" name="文本框 31"/>
          <p:cNvSpPr txBox="1"/>
          <p:nvPr/>
        </p:nvSpPr>
        <p:spPr>
          <a:xfrm>
            <a:off x="2917031" y="189190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dfs(2)   deep=2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29525" y="1912144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" name="Rectangle 131"/>
          <p:cNvSpPr/>
          <p:nvPr/>
        </p:nvSpPr>
        <p:spPr>
          <a:xfrm>
            <a:off x="5744766" y="1935956"/>
            <a:ext cx="1246584" cy="56316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endParaRPr lang="zh-CN" altLang="en-US" sz="27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874169" y="120729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1757" name="文本框 7"/>
          <p:cNvSpPr txBox="1"/>
          <p:nvPr/>
        </p:nvSpPr>
        <p:spPr>
          <a:xfrm>
            <a:off x="3736181" y="3233738"/>
            <a:ext cx="4015978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1 1</a:t>
            </a:r>
            <a:endParaRPr lang="zh-CN" altLang="en-US" sz="33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5954" y="1918097"/>
            <a:ext cx="1144905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0838" y="1195388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36181" y="3655219"/>
            <a:ext cx="4017169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1 2</a:t>
            </a:r>
            <a:endParaRPr lang="zh-CN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0.39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4.16667E-6 -0.499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bldLvl="0" animBg="1"/>
      <p:bldP spid="35" grpId="0"/>
      <p:bldP spid="4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2771" name="文本框 1"/>
          <p:cNvSpPr txBox="1"/>
          <p:nvPr/>
        </p:nvSpPr>
        <p:spPr>
          <a:xfrm>
            <a:off x="205979" y="11906"/>
            <a:ext cx="3598069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void dfs(int deep)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 int 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if (deep==n+1)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cout&lt;&lt;a[i]&lt;&lt;' ';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cout&lt;&lt;endl;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return;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a[deep]=i;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dfs(deep+1);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int main()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cin&gt;&gt;n;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dfs(1);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772" name="Group 125"/>
          <p:cNvGrpSpPr/>
          <p:nvPr/>
        </p:nvGrpSpPr>
        <p:grpSpPr>
          <a:xfrm>
            <a:off x="5735241" y="114300"/>
            <a:ext cx="1259681" cy="2951560"/>
            <a:chOff x="0" y="0"/>
            <a:chExt cx="1057" cy="1393"/>
          </a:xfrm>
        </p:grpSpPr>
        <p:sp>
          <p:nvSpPr>
            <p:cNvPr id="32788" name="Line 127"/>
            <p:cNvSpPr/>
            <p:nvPr/>
          </p:nvSpPr>
          <p:spPr>
            <a:xfrm>
              <a:off x="0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128"/>
            <p:cNvSpPr/>
            <p:nvPr/>
          </p:nvSpPr>
          <p:spPr>
            <a:xfrm>
              <a:off x="1056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Line 129"/>
            <p:cNvSpPr/>
            <p:nvPr/>
          </p:nvSpPr>
          <p:spPr>
            <a:xfrm>
              <a:off x="0" y="1392"/>
              <a:ext cx="105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73" name="Text Box 130"/>
          <p:cNvSpPr/>
          <p:nvPr/>
        </p:nvSpPr>
        <p:spPr>
          <a:xfrm>
            <a:off x="5335191" y="2784872"/>
            <a:ext cx="28575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chemeClr val="bg2"/>
                </a:solidFill>
                <a:latin typeface="Tahoma" panose="020B0604030504040204"/>
                <a:sym typeface="Tahoma" panose="020B0604030504040204"/>
              </a:rPr>
              <a:t>栈</a:t>
            </a:r>
            <a:endParaRPr lang="zh-CN" altLang="en-US" sz="1350" dirty="0"/>
          </a:p>
        </p:txBody>
      </p:sp>
      <p:sp>
        <p:nvSpPr>
          <p:cNvPr id="19" name="Rectangle 131"/>
          <p:cNvSpPr/>
          <p:nvPr/>
        </p:nvSpPr>
        <p:spPr>
          <a:xfrm>
            <a:off x="5732860" y="2508647"/>
            <a:ext cx="1247775" cy="5619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endParaRPr lang="zh-CN" altLang="en-US" sz="2700" dirty="0"/>
          </a:p>
        </p:txBody>
      </p:sp>
      <p:sp>
        <p:nvSpPr>
          <p:cNvPr id="32775" name="文本框 2"/>
          <p:cNvSpPr txBox="1"/>
          <p:nvPr/>
        </p:nvSpPr>
        <p:spPr>
          <a:xfrm>
            <a:off x="2928938" y="2546747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dfs(1)   deep=1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42622" y="2557463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a[1]=1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17031" y="189190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dfs(2)   deep=2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74169" y="120729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2779" name="文本框 7"/>
          <p:cNvSpPr txBox="1"/>
          <p:nvPr/>
        </p:nvSpPr>
        <p:spPr>
          <a:xfrm>
            <a:off x="3736181" y="3233738"/>
            <a:ext cx="4015978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1 1</a:t>
            </a:r>
            <a:endParaRPr lang="zh-CN" altLang="en-US" sz="33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5954" y="1905000"/>
            <a:ext cx="1144905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2781" name="文本框 24"/>
          <p:cNvSpPr txBox="1"/>
          <p:nvPr/>
        </p:nvSpPr>
        <p:spPr>
          <a:xfrm>
            <a:off x="3736181" y="3655219"/>
            <a:ext cx="4017169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1 2</a:t>
            </a:r>
            <a:endParaRPr lang="zh-CN" altLang="en-US" sz="3300" dirty="0"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42622" y="2533650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a[1]=2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74169" y="1879997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dfs(2)   deep=2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42622" y="1891904"/>
            <a:ext cx="1144905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29" name="Rectangle 131"/>
          <p:cNvSpPr/>
          <p:nvPr/>
        </p:nvSpPr>
        <p:spPr>
          <a:xfrm>
            <a:off x="5737622" y="1926431"/>
            <a:ext cx="1246584" cy="56316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endParaRPr lang="zh-CN" altLang="en-US" sz="27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845594" y="1207294"/>
            <a:ext cx="268486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3800" y="4126706"/>
            <a:ext cx="765175" cy="598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  <a:endParaRPr lang="zh-CN" altLang="en-US" sz="33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01067 -0.3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1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4.79167E-6 -0.498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1 -0.72917 L -0.00611 -0.479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00729 -0.624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1" grpId="0"/>
      <p:bldP spid="32" grpId="0"/>
      <p:bldP spid="35" grpId="0"/>
      <p:bldP spid="4" grpId="0"/>
      <p:bldP spid="26" grpId="0"/>
      <p:bldP spid="27" grpId="0"/>
      <p:bldP spid="28" grpId="0"/>
      <p:bldP spid="29" grpId="0" bldLvl="0" animBg="1"/>
      <p:bldP spid="3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3795" name="文本框 1"/>
          <p:cNvSpPr txBox="1"/>
          <p:nvPr/>
        </p:nvSpPr>
        <p:spPr>
          <a:xfrm>
            <a:off x="205979" y="11906"/>
            <a:ext cx="3598069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void dfs(int deep)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 int 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if (deep==n+1)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cout&lt;&lt;a[i]&lt;&lt;' ';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cout&lt;&lt;endl;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return;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for (i=1;i&lt;=n;i++)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a[deep]=i;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	   dfs(deep+1);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   }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int main()  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cin&gt;&gt;n;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 dfs(1);</a:t>
            </a:r>
          </a:p>
          <a:p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3796" name="Group 125"/>
          <p:cNvGrpSpPr/>
          <p:nvPr/>
        </p:nvGrpSpPr>
        <p:grpSpPr>
          <a:xfrm>
            <a:off x="5735241" y="114300"/>
            <a:ext cx="1259681" cy="2951560"/>
            <a:chOff x="0" y="0"/>
            <a:chExt cx="1057" cy="1393"/>
          </a:xfrm>
        </p:grpSpPr>
        <p:sp>
          <p:nvSpPr>
            <p:cNvPr id="33810" name="Line 127"/>
            <p:cNvSpPr/>
            <p:nvPr/>
          </p:nvSpPr>
          <p:spPr>
            <a:xfrm>
              <a:off x="0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1" name="Line 128"/>
            <p:cNvSpPr/>
            <p:nvPr/>
          </p:nvSpPr>
          <p:spPr>
            <a:xfrm>
              <a:off x="1056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2" name="Line 129"/>
            <p:cNvSpPr/>
            <p:nvPr/>
          </p:nvSpPr>
          <p:spPr>
            <a:xfrm>
              <a:off x="0" y="1392"/>
              <a:ext cx="105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3797" name="Text Box 130"/>
          <p:cNvSpPr/>
          <p:nvPr/>
        </p:nvSpPr>
        <p:spPr>
          <a:xfrm>
            <a:off x="5335191" y="2784872"/>
            <a:ext cx="28575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chemeClr val="bg2"/>
                </a:solidFill>
                <a:latin typeface="Tahoma" panose="020B0604030504040204"/>
                <a:sym typeface="Tahoma" panose="020B0604030504040204"/>
              </a:rPr>
              <a:t>栈</a:t>
            </a:r>
            <a:endParaRPr lang="zh-CN" altLang="en-US" sz="1350" dirty="0"/>
          </a:p>
        </p:txBody>
      </p:sp>
      <p:sp>
        <p:nvSpPr>
          <p:cNvPr id="33798" name="文本框 2"/>
          <p:cNvSpPr txBox="1"/>
          <p:nvPr/>
        </p:nvSpPr>
        <p:spPr>
          <a:xfrm>
            <a:off x="2928938" y="2546747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dfs(1)   deep=1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3799" name="文本框 31"/>
          <p:cNvSpPr txBox="1"/>
          <p:nvPr/>
        </p:nvSpPr>
        <p:spPr>
          <a:xfrm>
            <a:off x="2917031" y="189190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dfs(2)   deep=2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74169" y="1207294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3801" name="文本框 7"/>
          <p:cNvSpPr txBox="1"/>
          <p:nvPr/>
        </p:nvSpPr>
        <p:spPr>
          <a:xfrm>
            <a:off x="3736181" y="3233738"/>
            <a:ext cx="4015978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1 1</a:t>
            </a:r>
            <a:endParaRPr lang="zh-CN" altLang="en-US" sz="3300" dirty="0">
              <a:latin typeface="Arial" panose="020B0604020202020204" pitchFamily="34" charset="0"/>
            </a:endParaRPr>
          </a:p>
        </p:txBody>
      </p:sp>
      <p:sp>
        <p:nvSpPr>
          <p:cNvPr id="33802" name="文本框 24"/>
          <p:cNvSpPr txBox="1"/>
          <p:nvPr/>
        </p:nvSpPr>
        <p:spPr>
          <a:xfrm>
            <a:off x="3736181" y="3655219"/>
            <a:ext cx="4017169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1 2</a:t>
            </a:r>
            <a:endParaRPr lang="zh-CN" altLang="en-US" sz="3300" dirty="0">
              <a:latin typeface="Arial" panose="020B0604020202020204" pitchFamily="34" charset="0"/>
            </a:endParaRPr>
          </a:p>
        </p:txBody>
      </p:sp>
      <p:sp>
        <p:nvSpPr>
          <p:cNvPr id="33803" name="文本框 25"/>
          <p:cNvSpPr txBox="1"/>
          <p:nvPr/>
        </p:nvSpPr>
        <p:spPr>
          <a:xfrm>
            <a:off x="7625954" y="2615803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a[1]=2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02141" y="1981200"/>
            <a:ext cx="1144905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29" name="Rectangle 131"/>
          <p:cNvSpPr/>
          <p:nvPr/>
        </p:nvSpPr>
        <p:spPr>
          <a:xfrm>
            <a:off x="5737622" y="1926431"/>
            <a:ext cx="1246584" cy="56316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endParaRPr lang="zh-CN" altLang="en-US" sz="2700" dirty="0"/>
          </a:p>
        </p:txBody>
      </p:sp>
      <p:sp>
        <p:nvSpPr>
          <p:cNvPr id="33806" name="文本框 4"/>
          <p:cNvSpPr txBox="1"/>
          <p:nvPr/>
        </p:nvSpPr>
        <p:spPr>
          <a:xfrm>
            <a:off x="3775472" y="4123135"/>
            <a:ext cx="765175" cy="598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  <a:endParaRPr lang="zh-CN" altLang="en-US" sz="33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54516" y="1965722"/>
            <a:ext cx="1144905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09888" y="1207294"/>
            <a:ext cx="268486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61185" y="4566047"/>
            <a:ext cx="765175" cy="598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2 2</a:t>
            </a:r>
            <a:endParaRPr lang="zh-CN" altLang="en-US" sz="33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0.330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00169 -0.494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29" grpId="0" bldLvl="0" animBg="1"/>
      <p:bldP spid="33" grpId="0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3481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35" y="302419"/>
            <a:ext cx="517922" cy="51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直接连接符 5"/>
          <p:cNvSpPr/>
          <p:nvPr/>
        </p:nvSpPr>
        <p:spPr>
          <a:xfrm>
            <a:off x="1137047" y="854869"/>
            <a:ext cx="0" cy="194072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1" name="直接连接符 7"/>
          <p:cNvSpPr/>
          <p:nvPr/>
        </p:nvSpPr>
        <p:spPr>
          <a:xfrm>
            <a:off x="1133475" y="1037035"/>
            <a:ext cx="7062788" cy="1190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2" name="直接连接符 9"/>
          <p:cNvSpPr/>
          <p:nvPr/>
        </p:nvSpPr>
        <p:spPr>
          <a:xfrm flipV="1">
            <a:off x="8196263" y="590550"/>
            <a:ext cx="2381" cy="453629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3" name="直接连接符 11"/>
          <p:cNvSpPr/>
          <p:nvPr/>
        </p:nvSpPr>
        <p:spPr>
          <a:xfrm flipH="1">
            <a:off x="7229475" y="590550"/>
            <a:ext cx="971550" cy="1191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4" name="直接连接符 3"/>
          <p:cNvSpPr/>
          <p:nvPr/>
        </p:nvSpPr>
        <p:spPr>
          <a:xfrm>
            <a:off x="1641872" y="820341"/>
            <a:ext cx="588645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5" name="TextBox 4"/>
          <p:cNvSpPr/>
          <p:nvPr/>
        </p:nvSpPr>
        <p:spPr>
          <a:xfrm>
            <a:off x="1641872" y="388144"/>
            <a:ext cx="5832872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rPr>
              <a:t>按照上述方式模拟当</a:t>
            </a:r>
            <a:r>
              <a:rPr lang="en-US" altLang="zh-CN" sz="270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rPr>
              <a:t>n=3</a:t>
            </a:r>
            <a:r>
              <a:rPr lang="zh-CN" altLang="en-US" sz="270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rPr>
              <a:t>时的全排列</a:t>
            </a:r>
            <a:endParaRPr lang="zh-CN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4826" name="Group 125"/>
          <p:cNvGrpSpPr/>
          <p:nvPr/>
        </p:nvGrpSpPr>
        <p:grpSpPr>
          <a:xfrm>
            <a:off x="4532710" y="1233488"/>
            <a:ext cx="1513284" cy="2951560"/>
            <a:chOff x="0" y="0"/>
            <a:chExt cx="1057" cy="1393"/>
          </a:xfrm>
        </p:grpSpPr>
        <p:sp>
          <p:nvSpPr>
            <p:cNvPr id="34839" name="Line 127"/>
            <p:cNvSpPr/>
            <p:nvPr/>
          </p:nvSpPr>
          <p:spPr>
            <a:xfrm>
              <a:off x="0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0" name="Line 128"/>
            <p:cNvSpPr/>
            <p:nvPr/>
          </p:nvSpPr>
          <p:spPr>
            <a:xfrm>
              <a:off x="1056" y="0"/>
              <a:ext cx="1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1" name="Line 129"/>
            <p:cNvSpPr/>
            <p:nvPr/>
          </p:nvSpPr>
          <p:spPr>
            <a:xfrm>
              <a:off x="0" y="1392"/>
              <a:ext cx="105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827" name="Text Box 130"/>
          <p:cNvSpPr/>
          <p:nvPr/>
        </p:nvSpPr>
        <p:spPr>
          <a:xfrm>
            <a:off x="4132660" y="3905250"/>
            <a:ext cx="28575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chemeClr val="bg2"/>
                </a:solidFill>
                <a:latin typeface="Tahoma" panose="020B0604030504040204"/>
                <a:sym typeface="Tahoma" panose="020B0604030504040204"/>
              </a:rPr>
              <a:t>栈</a:t>
            </a:r>
            <a:endParaRPr lang="zh-CN" altLang="en-US" sz="1350" dirty="0"/>
          </a:p>
        </p:txBody>
      </p:sp>
      <p:sp>
        <p:nvSpPr>
          <p:cNvPr id="34828" name="Rectangle 131"/>
          <p:cNvSpPr/>
          <p:nvPr/>
        </p:nvSpPr>
        <p:spPr>
          <a:xfrm>
            <a:off x="4530329" y="3627835"/>
            <a:ext cx="1497806" cy="5619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r>
              <a:rPr lang="zh-CN" altLang="en-US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</a:t>
            </a: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i=3</a:t>
            </a:r>
            <a:endParaRPr lang="zh-CN" altLang="en-US" sz="2700" dirty="0"/>
          </a:p>
        </p:txBody>
      </p:sp>
      <p:sp>
        <p:nvSpPr>
          <p:cNvPr id="34829" name="文本框 44"/>
          <p:cNvSpPr txBox="1"/>
          <p:nvPr/>
        </p:nvSpPr>
        <p:spPr>
          <a:xfrm>
            <a:off x="1725216" y="3667125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dfs(1)   deep=1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830" name="文本框 45"/>
          <p:cNvSpPr txBox="1"/>
          <p:nvPr/>
        </p:nvSpPr>
        <p:spPr>
          <a:xfrm>
            <a:off x="6438900" y="3677841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a[1]=1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831" name="文本框 47"/>
          <p:cNvSpPr txBox="1"/>
          <p:nvPr/>
        </p:nvSpPr>
        <p:spPr>
          <a:xfrm>
            <a:off x="1713310" y="3011091"/>
            <a:ext cx="2683669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dfs(2)   deep=2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832" name="文本框 49"/>
          <p:cNvSpPr txBox="1"/>
          <p:nvPr/>
        </p:nvSpPr>
        <p:spPr>
          <a:xfrm>
            <a:off x="6425804" y="3031331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a[2]=1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833" name="Rectangle 131"/>
          <p:cNvSpPr/>
          <p:nvPr/>
        </p:nvSpPr>
        <p:spPr>
          <a:xfrm>
            <a:off x="4541044" y="3056335"/>
            <a:ext cx="1466850" cy="5619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r>
              <a:rPr lang="zh-CN" altLang="en-US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</a:t>
            </a: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i=3</a:t>
            </a:r>
            <a:endParaRPr lang="zh-CN" altLang="en-US" sz="2700" dirty="0"/>
          </a:p>
        </p:txBody>
      </p:sp>
      <p:sp>
        <p:nvSpPr>
          <p:cNvPr id="34834" name="文本框 52"/>
          <p:cNvSpPr txBox="1"/>
          <p:nvPr/>
        </p:nvSpPr>
        <p:spPr>
          <a:xfrm>
            <a:off x="1712119" y="2438400"/>
            <a:ext cx="268486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dfs(3)   deep=3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835" name="文本框 54"/>
          <p:cNvSpPr txBox="1"/>
          <p:nvPr/>
        </p:nvSpPr>
        <p:spPr>
          <a:xfrm>
            <a:off x="3721894" y="4482704"/>
            <a:ext cx="4017169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300" dirty="0">
                <a:latin typeface="Arial" panose="020B0604020202020204" pitchFamily="34" charset="0"/>
              </a:rPr>
              <a:t>1 1 1</a:t>
            </a:r>
            <a:endParaRPr lang="zh-CN" altLang="en-US" sz="3300" dirty="0">
              <a:latin typeface="Arial" panose="020B0604020202020204" pitchFamily="34" charset="0"/>
            </a:endParaRPr>
          </a:p>
          <a:p>
            <a:endParaRPr lang="zh-CN" altLang="en-US" sz="3300" dirty="0">
              <a:latin typeface="Arial" panose="020B0604020202020204" pitchFamily="34" charset="0"/>
            </a:endParaRPr>
          </a:p>
        </p:txBody>
      </p:sp>
      <p:sp>
        <p:nvSpPr>
          <p:cNvPr id="34836" name="Rectangle 131"/>
          <p:cNvSpPr/>
          <p:nvPr/>
        </p:nvSpPr>
        <p:spPr>
          <a:xfrm>
            <a:off x="4570810" y="2470547"/>
            <a:ext cx="1468040" cy="56197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i=2</a:t>
            </a:r>
            <a:r>
              <a:rPr lang="zh-CN" altLang="en-US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</a:t>
            </a:r>
            <a:r>
              <a:rPr lang="en-US" altLang="zh-CN" sz="27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i=3</a:t>
            </a:r>
            <a:endParaRPr lang="zh-CN" altLang="en-US" sz="2700" dirty="0"/>
          </a:p>
        </p:txBody>
      </p:sp>
      <p:sp>
        <p:nvSpPr>
          <p:cNvPr id="34837" name="文本框 58"/>
          <p:cNvSpPr txBox="1"/>
          <p:nvPr/>
        </p:nvSpPr>
        <p:spPr>
          <a:xfrm>
            <a:off x="6400800" y="2432447"/>
            <a:ext cx="1473994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a[3]=1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  <p:sp>
        <p:nvSpPr>
          <p:cNvPr id="34838" name="文本框 59"/>
          <p:cNvSpPr txBox="1"/>
          <p:nvPr/>
        </p:nvSpPr>
        <p:spPr>
          <a:xfrm>
            <a:off x="1740694" y="1769269"/>
            <a:ext cx="268486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700" dirty="0">
                <a:latin typeface="Arial" panose="020B0604020202020204" pitchFamily="34" charset="0"/>
              </a:rPr>
              <a:t>dfs(4)   deep=4</a:t>
            </a:r>
            <a:endParaRPr lang="zh-CN" altLang="en-US" sz="27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12"/>
          <p:cNvGrpSpPr/>
          <p:nvPr/>
        </p:nvGrpSpPr>
        <p:grpSpPr>
          <a:xfrm>
            <a:off x="4916714" y="2045434"/>
            <a:ext cx="427333" cy="400352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18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1" name="AutoShape 112"/>
          <p:cNvSpPr/>
          <p:nvPr/>
        </p:nvSpPr>
        <p:spPr bwMode="auto">
          <a:xfrm>
            <a:off x="4917814" y="3166090"/>
            <a:ext cx="428027" cy="42614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774820" y="3176317"/>
            <a:ext cx="293154" cy="427333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3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7" name="Group 124"/>
          <p:cNvGrpSpPr/>
          <p:nvPr/>
        </p:nvGrpSpPr>
        <p:grpSpPr>
          <a:xfrm>
            <a:off x="3701167" y="2039236"/>
            <a:ext cx="427333" cy="359513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28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9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685" y="506730"/>
            <a:ext cx="328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</a:t>
            </a:r>
            <a:r>
              <a:rPr lang="en-US" altLang="zh-CN"/>
              <a:t>2. </a:t>
            </a:r>
            <a:r>
              <a:rPr lang="zh-CN" altLang="en-US"/>
              <a:t>生成全排列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9270" y="963295"/>
            <a:ext cx="81172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题目描述</a:t>
            </a:r>
            <a:endParaRPr lang="zh-CN" altLang="en-US"/>
          </a:p>
          <a:p>
            <a:r>
              <a:rPr lang="zh-CN" altLang="en-US"/>
              <a:t>有1.....n人照相，按照他们排列位置的不同照相，问有多少种排列方法？一行一个排列，按字典序输出。</a:t>
            </a:r>
          </a:p>
          <a:p>
            <a:endParaRPr lang="zh-CN" altLang="en-US"/>
          </a:p>
          <a:p>
            <a:r>
              <a:rPr lang="zh-CN" altLang="en-US" b="1"/>
              <a:t>输入</a:t>
            </a:r>
            <a:endParaRPr lang="zh-CN" altLang="en-US"/>
          </a:p>
          <a:p>
            <a:r>
              <a:rPr lang="zh-CN" altLang="en-US"/>
              <a:t>一行 n，n&lt;=11</a:t>
            </a:r>
          </a:p>
          <a:p>
            <a:endParaRPr lang="zh-CN" altLang="en-US"/>
          </a:p>
          <a:p>
            <a:r>
              <a:rPr lang="zh-CN" altLang="en-US" b="1"/>
              <a:t>输出</a:t>
            </a:r>
            <a:endParaRPr lang="zh-CN" altLang="en-US"/>
          </a:p>
          <a:p>
            <a:r>
              <a:rPr lang="zh-CN" altLang="en-US"/>
              <a:t>每行一个排列。</a:t>
            </a:r>
          </a:p>
          <a:p>
            <a:endParaRPr lang="zh-CN" altLang="en-US"/>
          </a:p>
          <a:p>
            <a:r>
              <a:rPr lang="zh-CN" altLang="en-US" b="1"/>
              <a:t>样例输入</a:t>
            </a:r>
            <a:endParaRPr lang="zh-CN" altLang="en-US"/>
          </a:p>
          <a:p>
            <a:r>
              <a:rPr lang="zh-CN" altLang="en-US"/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1335" y="2245360"/>
            <a:ext cx="4845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+mn-ea"/>
              </a:rPr>
              <a:t>样例输出</a:t>
            </a:r>
            <a:endParaRPr lang="zh-CN" altLang="en-US"/>
          </a:p>
          <a:p>
            <a:r>
              <a:rPr lang="zh-CN" altLang="en-US">
                <a:sym typeface="+mn-ea"/>
              </a:rPr>
              <a:t>1 2 3</a:t>
            </a:r>
            <a:endParaRPr lang="zh-CN" altLang="en-US"/>
          </a:p>
          <a:p>
            <a:r>
              <a:rPr lang="zh-CN" altLang="en-US">
                <a:sym typeface="+mn-ea"/>
              </a:rPr>
              <a:t>1 3 2</a:t>
            </a:r>
            <a:endParaRPr lang="zh-CN" altLang="en-US"/>
          </a:p>
          <a:p>
            <a:r>
              <a:rPr lang="zh-CN" altLang="en-US">
                <a:sym typeface="+mn-ea"/>
              </a:rPr>
              <a:t>2 1 3</a:t>
            </a:r>
            <a:endParaRPr lang="zh-CN" altLang="en-US"/>
          </a:p>
          <a:p>
            <a:r>
              <a:rPr lang="zh-CN" altLang="en-US">
                <a:sym typeface="+mn-ea"/>
              </a:rPr>
              <a:t>2 3 1</a:t>
            </a:r>
            <a:endParaRPr lang="zh-CN" altLang="en-US"/>
          </a:p>
          <a:p>
            <a:r>
              <a:rPr lang="zh-CN" altLang="en-US">
                <a:sym typeface="+mn-ea"/>
              </a:rPr>
              <a:t>3 1 2</a:t>
            </a:r>
            <a:endParaRPr lang="zh-CN" altLang="en-US"/>
          </a:p>
          <a:p>
            <a:r>
              <a:rPr lang="zh-CN" altLang="en-US">
                <a:sym typeface="+mn-ea"/>
              </a:rPr>
              <a:t>3 2 1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3686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35" y="302419"/>
            <a:ext cx="517922" cy="51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直接连接符 5"/>
          <p:cNvSpPr/>
          <p:nvPr/>
        </p:nvSpPr>
        <p:spPr>
          <a:xfrm>
            <a:off x="1137047" y="854869"/>
            <a:ext cx="0" cy="194072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69" name="直接连接符 7"/>
          <p:cNvSpPr/>
          <p:nvPr/>
        </p:nvSpPr>
        <p:spPr>
          <a:xfrm>
            <a:off x="1133475" y="1037035"/>
            <a:ext cx="7062788" cy="1190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0" name="直接连接符 9"/>
          <p:cNvSpPr/>
          <p:nvPr/>
        </p:nvSpPr>
        <p:spPr>
          <a:xfrm flipV="1">
            <a:off x="8196263" y="590550"/>
            <a:ext cx="2381" cy="453629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1" name="直接连接符 11"/>
          <p:cNvSpPr/>
          <p:nvPr/>
        </p:nvSpPr>
        <p:spPr>
          <a:xfrm flipH="1">
            <a:off x="7229475" y="590550"/>
            <a:ext cx="971550" cy="1191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2" name="直接连接符 3"/>
          <p:cNvSpPr/>
          <p:nvPr/>
        </p:nvSpPr>
        <p:spPr>
          <a:xfrm>
            <a:off x="1641872" y="820341"/>
            <a:ext cx="588645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3" name="TextBox 4"/>
          <p:cNvSpPr/>
          <p:nvPr/>
        </p:nvSpPr>
        <p:spPr>
          <a:xfrm>
            <a:off x="1641872" y="388144"/>
            <a:ext cx="5832872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rPr>
              <a:t>建立搜索状态树</a:t>
            </a:r>
            <a:endParaRPr lang="zh-CN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6874" name="组合 1"/>
          <p:cNvGrpSpPr/>
          <p:nvPr/>
        </p:nvGrpSpPr>
        <p:grpSpPr>
          <a:xfrm>
            <a:off x="2481263" y="1658729"/>
            <a:ext cx="4296966" cy="2190375"/>
            <a:chOff x="3308349" y="2212312"/>
            <a:chExt cx="5729606" cy="2919330"/>
          </a:xfrm>
        </p:grpSpPr>
        <p:sp>
          <p:nvSpPr>
            <p:cNvPr id="36875" name="Oval 3"/>
            <p:cNvSpPr/>
            <p:nvPr/>
          </p:nvSpPr>
          <p:spPr>
            <a:xfrm>
              <a:off x="7700963" y="3419475"/>
              <a:ext cx="477837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36876" name="Text Box 4"/>
            <p:cNvSpPr/>
            <p:nvPr/>
          </p:nvSpPr>
          <p:spPr>
            <a:xfrm>
              <a:off x="7821613" y="3341164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2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7" name="Oval 5"/>
            <p:cNvSpPr/>
            <p:nvPr/>
          </p:nvSpPr>
          <p:spPr>
            <a:xfrm>
              <a:off x="4197349" y="3316286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36878" name="Text Box 6"/>
            <p:cNvSpPr/>
            <p:nvPr/>
          </p:nvSpPr>
          <p:spPr>
            <a:xfrm>
              <a:off x="4318000" y="3237975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1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9" name="Oval 7"/>
            <p:cNvSpPr/>
            <p:nvPr/>
          </p:nvSpPr>
          <p:spPr>
            <a:xfrm>
              <a:off x="8560118" y="4656455"/>
              <a:ext cx="477837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36880" name="Text Box 8"/>
            <p:cNvSpPr/>
            <p:nvPr/>
          </p:nvSpPr>
          <p:spPr>
            <a:xfrm>
              <a:off x="8680768" y="4578144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2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1" name="Oval 9"/>
            <p:cNvSpPr/>
            <p:nvPr/>
          </p:nvSpPr>
          <p:spPr>
            <a:xfrm>
              <a:off x="6672579" y="4605971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36882" name="Text Box 10"/>
            <p:cNvSpPr/>
            <p:nvPr/>
          </p:nvSpPr>
          <p:spPr>
            <a:xfrm>
              <a:off x="6793230" y="4527661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1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3" name="Oval 11"/>
            <p:cNvSpPr/>
            <p:nvPr/>
          </p:nvSpPr>
          <p:spPr>
            <a:xfrm>
              <a:off x="4821238" y="4500561"/>
              <a:ext cx="477837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36884" name="Text Box 12"/>
            <p:cNvSpPr/>
            <p:nvPr/>
          </p:nvSpPr>
          <p:spPr>
            <a:xfrm>
              <a:off x="4941888" y="4422251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2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5" name="Oval 13"/>
            <p:cNvSpPr/>
            <p:nvPr/>
          </p:nvSpPr>
          <p:spPr>
            <a:xfrm>
              <a:off x="3308349" y="4427536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36886" name="Text Box 14"/>
            <p:cNvSpPr/>
            <p:nvPr/>
          </p:nvSpPr>
          <p:spPr>
            <a:xfrm>
              <a:off x="3503613" y="4349226"/>
              <a:ext cx="106362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1</a:t>
              </a:r>
              <a:endParaRPr lang="zh-CN" altLang="en-US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7" name="Oval 27"/>
            <p:cNvSpPr/>
            <p:nvPr/>
          </p:nvSpPr>
          <p:spPr>
            <a:xfrm>
              <a:off x="6012498" y="2252026"/>
              <a:ext cx="477837" cy="427038"/>
            </a:xfrm>
            <a:prstGeom prst="ellipse">
              <a:avLst/>
            </a:prstGeom>
            <a:solidFill>
              <a:srgbClr val="48FC48"/>
            </a:solidFill>
            <a:ln w="9525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sz="135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36888" name="Text Box 28"/>
            <p:cNvSpPr/>
            <p:nvPr/>
          </p:nvSpPr>
          <p:spPr>
            <a:xfrm>
              <a:off x="6177755" y="2212312"/>
              <a:ext cx="180975" cy="5534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7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0</a:t>
              </a:r>
              <a:endParaRPr lang="en-US" altLang="zh-CN" sz="13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9" name="Line 29"/>
            <p:cNvSpPr/>
            <p:nvPr/>
          </p:nvSpPr>
          <p:spPr>
            <a:xfrm flipV="1">
              <a:off x="5251449" y="2906711"/>
              <a:ext cx="730250" cy="369888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890" name="Line 30"/>
            <p:cNvSpPr/>
            <p:nvPr/>
          </p:nvSpPr>
          <p:spPr>
            <a:xfrm flipH="1">
              <a:off x="4773612" y="2663824"/>
              <a:ext cx="1370012" cy="66675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1" name="Line 31"/>
            <p:cNvSpPr/>
            <p:nvPr/>
          </p:nvSpPr>
          <p:spPr>
            <a:xfrm flipH="1">
              <a:off x="3687763" y="3832225"/>
              <a:ext cx="630237" cy="592137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2" name="Line 33"/>
            <p:cNvSpPr/>
            <p:nvPr/>
          </p:nvSpPr>
          <p:spPr>
            <a:xfrm>
              <a:off x="8054974" y="3954461"/>
              <a:ext cx="801688" cy="78740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3" name="Line 35"/>
            <p:cNvSpPr/>
            <p:nvPr/>
          </p:nvSpPr>
          <p:spPr>
            <a:xfrm flipH="1">
              <a:off x="7073899" y="3892551"/>
              <a:ext cx="679450" cy="658756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4" name="Line 38"/>
            <p:cNvSpPr/>
            <p:nvPr/>
          </p:nvSpPr>
          <p:spPr>
            <a:xfrm>
              <a:off x="4551363" y="3743324"/>
              <a:ext cx="523875" cy="684212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5" name="Line 41"/>
            <p:cNvSpPr/>
            <p:nvPr/>
          </p:nvSpPr>
          <p:spPr>
            <a:xfrm>
              <a:off x="6573837" y="2616199"/>
              <a:ext cx="1281113" cy="754876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6" name="Line 42"/>
            <p:cNvSpPr/>
            <p:nvPr/>
          </p:nvSpPr>
          <p:spPr>
            <a:xfrm flipV="1">
              <a:off x="3925887" y="4027486"/>
              <a:ext cx="425450" cy="40005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897" name="Line 45"/>
            <p:cNvSpPr/>
            <p:nvPr/>
          </p:nvSpPr>
          <p:spPr>
            <a:xfrm flipH="1" flipV="1">
              <a:off x="4792663" y="3819524"/>
              <a:ext cx="344487" cy="44291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898" name="Line 47"/>
            <p:cNvSpPr/>
            <p:nvPr/>
          </p:nvSpPr>
          <p:spPr>
            <a:xfrm flipV="1">
              <a:off x="7199312" y="4050981"/>
              <a:ext cx="554037" cy="5461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899" name="Line 48"/>
            <p:cNvSpPr/>
            <p:nvPr/>
          </p:nvSpPr>
          <p:spPr>
            <a:xfrm flipH="1">
              <a:off x="5207000" y="2616200"/>
              <a:ext cx="671513" cy="325437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900" name="Line 49"/>
            <p:cNvSpPr/>
            <p:nvPr/>
          </p:nvSpPr>
          <p:spPr>
            <a:xfrm flipH="1">
              <a:off x="3643313" y="3816349"/>
              <a:ext cx="477837" cy="46196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901" name="Line 51"/>
            <p:cNvSpPr/>
            <p:nvPr/>
          </p:nvSpPr>
          <p:spPr>
            <a:xfrm>
              <a:off x="4548187" y="3984625"/>
              <a:ext cx="311150" cy="433387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902" name="Line 56"/>
            <p:cNvSpPr/>
            <p:nvPr/>
          </p:nvSpPr>
          <p:spPr>
            <a:xfrm flipH="1">
              <a:off x="7005320" y="3872707"/>
              <a:ext cx="585787" cy="57626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903" name="Line 58"/>
            <p:cNvSpPr/>
            <p:nvPr/>
          </p:nvSpPr>
          <p:spPr>
            <a:xfrm>
              <a:off x="6611938" y="2824162"/>
              <a:ext cx="788987" cy="506413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36904" name="Line 59"/>
            <p:cNvSpPr/>
            <p:nvPr/>
          </p:nvSpPr>
          <p:spPr>
            <a:xfrm>
              <a:off x="8066087" y="4149724"/>
              <a:ext cx="538162" cy="5334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7891" name="文本框 1"/>
          <p:cNvSpPr txBox="1"/>
          <p:nvPr/>
        </p:nvSpPr>
        <p:spPr>
          <a:xfrm>
            <a:off x="544116" y="-85725"/>
            <a:ext cx="3599259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int a[10],n;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bool use[10];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void dfs(int deep)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{ int i;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if (deep==n+1)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for (i=1;i&lt;=n;i++)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cout&lt;&lt;a[i]&lt;&lt;' ';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cout&lt;&lt;endl;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return;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for (i=1;i&lt;=n;i++)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if (use[i]==false)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a[deep]=i;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use[i]=true;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 dfs(deep+1);	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}	        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1175" y="1371600"/>
            <a:ext cx="4301729" cy="71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4050" dirty="0">
                <a:latin typeface="Arial" panose="020B0604020202020204" pitchFamily="34" charset="0"/>
              </a:rPr>
              <a:t>1 2</a:t>
            </a:r>
            <a:endParaRPr lang="zh-CN" altLang="en-US" sz="405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8915" name="文本框 1"/>
          <p:cNvSpPr txBox="1"/>
          <p:nvPr/>
        </p:nvSpPr>
        <p:spPr>
          <a:xfrm>
            <a:off x="544116" y="-85725"/>
            <a:ext cx="3599259" cy="5631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int a[10],n;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bool use[10];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void dfs(int deep)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{ int i;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if (deep==n+1)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for (i=1;i&lt;=n;i++)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cout&lt;&lt;a[i]&lt;&lt;' ';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cout&lt;&lt;endl;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return;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for (i=1;i&lt;=n;i++)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if (use[i]==false)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a[deep]=i;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use[i]=true;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 dfs(deep+1);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use[i]=false;	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}	        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1175" y="1371600"/>
            <a:ext cx="4301729" cy="1337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4050" dirty="0">
                <a:latin typeface="Arial" panose="020B0604020202020204" pitchFamily="34" charset="0"/>
              </a:rPr>
              <a:t>1 2</a:t>
            </a:r>
          </a:p>
          <a:p>
            <a:r>
              <a:rPr lang="en-US" altLang="zh-CN" sz="4050" dirty="0">
                <a:latin typeface="Arial" panose="020B0604020202020204" pitchFamily="34" charset="0"/>
              </a:rPr>
              <a:t>2 1</a:t>
            </a:r>
            <a:endParaRPr lang="zh-CN" altLang="en-US" sz="405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1"/>
          <p:cNvSpPr txBox="1"/>
          <p:nvPr/>
        </p:nvSpPr>
        <p:spPr>
          <a:xfrm>
            <a:off x="2757805" y="1754505"/>
            <a:ext cx="4007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z="3600" b="0" dirty="0">
                <a:solidFill>
                  <a:srgbClr val="A17375"/>
                </a:solidFill>
                <a:latin typeface="+mj-ea"/>
                <a:ea typeface="+mj-ea"/>
              </a:rPr>
              <a:t>-</a:t>
            </a:r>
            <a:r>
              <a:rPr lang="zh-CN" altLang="en-US" sz="3600" b="0" dirty="0">
                <a:solidFill>
                  <a:srgbClr val="A17375"/>
                </a:solidFill>
                <a:latin typeface="+mj-ea"/>
                <a:ea typeface="+mj-ea"/>
              </a:rPr>
              <a:t>深度优先</a:t>
            </a:r>
          </a:p>
        </p:txBody>
      </p:sp>
      <p:sp>
        <p:nvSpPr>
          <p:cNvPr id="19" name="TextBox 61"/>
          <p:cNvSpPr txBox="1"/>
          <p:nvPr/>
        </p:nvSpPr>
        <p:spPr>
          <a:xfrm>
            <a:off x="5184775" y="1939290"/>
            <a:ext cx="3054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z="2400" b="0" dirty="0">
                <a:solidFill>
                  <a:srgbClr val="A17375"/>
                </a:solidFill>
                <a:latin typeface="Trajan Pro" panose="02020502050506020301" charset="0"/>
                <a:ea typeface="+mj-ea"/>
                <a:cs typeface="Trajan Pro" panose="02020502050506020301" charset="0"/>
              </a:rPr>
              <a:t>Deep First</a:t>
            </a:r>
          </a:p>
        </p:txBody>
      </p:sp>
      <p:sp>
        <p:nvSpPr>
          <p:cNvPr id="32" name="TextBox 61"/>
          <p:cNvSpPr txBox="1"/>
          <p:nvPr/>
        </p:nvSpPr>
        <p:spPr>
          <a:xfrm>
            <a:off x="2757805" y="2569845"/>
            <a:ext cx="2973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z="3600" b="0">
                <a:solidFill>
                  <a:srgbClr val="A17375"/>
                </a:solidFill>
                <a:latin typeface="+mj-ea"/>
                <a:ea typeface="+mj-ea"/>
              </a:rPr>
              <a:t>-</a:t>
            </a:r>
            <a:r>
              <a:rPr lang="zh-CN" altLang="en-US" sz="3600" b="0">
                <a:solidFill>
                  <a:srgbClr val="A17375"/>
                </a:solidFill>
                <a:latin typeface="+mj-ea"/>
                <a:ea typeface="+mj-ea"/>
              </a:rPr>
              <a:t>宽度优先</a:t>
            </a:r>
          </a:p>
        </p:txBody>
      </p:sp>
      <p:sp>
        <p:nvSpPr>
          <p:cNvPr id="33" name="TextBox 61"/>
          <p:cNvSpPr txBox="1"/>
          <p:nvPr/>
        </p:nvSpPr>
        <p:spPr>
          <a:xfrm>
            <a:off x="5184775" y="275463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z="2400" b="0">
                <a:solidFill>
                  <a:srgbClr val="A17375"/>
                </a:solidFill>
                <a:latin typeface="Trajan Pro" panose="02020502050506020301" charset="0"/>
                <a:ea typeface="+mj-ea"/>
                <a:cs typeface="Trajan Pro" panose="02020502050506020301" charset="0"/>
              </a:rPr>
              <a:t>Breadth First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55290" y="1538605"/>
            <a:ext cx="3234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>
                <a:solidFill>
                  <a:schemeClr val="accent1">
                    <a:lumMod val="75000"/>
                  </a:schemeClr>
                </a:solidFill>
                <a:latin typeface="Brush Script MT" panose="03060802040406070304" charset="0"/>
                <a:ea typeface="+mj-ea"/>
                <a:cs typeface="Brush Script MT" panose="03060802040406070304" charset="0"/>
              </a:rPr>
              <a:t>The End</a:t>
            </a:r>
          </a:p>
        </p:txBody>
      </p:sp>
      <p:sp>
        <p:nvSpPr>
          <p:cNvPr id="14" name="矩形 13"/>
          <p:cNvSpPr/>
          <p:nvPr/>
        </p:nvSpPr>
        <p:spPr>
          <a:xfrm>
            <a:off x="1355625" y="2553122"/>
            <a:ext cx="643274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kern="0">
                <a:solidFill>
                  <a:schemeClr val="tx1">
                    <a:lumMod val="50000"/>
                    <a:lumOff val="50000"/>
                  </a:schemeClr>
                </a:solidFill>
              </a:rPr>
              <a:t>Unsere Vorstellungskraft zählt mehr als unser Wissen, </a:t>
            </a:r>
          </a:p>
          <a:p>
            <a:pPr algn="ctr" defTabSz="914400">
              <a:lnSpc>
                <a:spcPct val="150000"/>
              </a:lnSpc>
              <a:defRPr/>
            </a:pPr>
            <a:r>
              <a:rPr lang="en-US" altLang="zh-CN" kern="0">
                <a:solidFill>
                  <a:schemeClr val="tx1">
                    <a:lumMod val="50000"/>
                    <a:lumOff val="50000"/>
                  </a:schemeClr>
                </a:solidFill>
              </a:rPr>
              <a:t>denn das stößt irgendwann an Grenzen.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3976733" y="4136557"/>
            <a:ext cx="1190172" cy="325735"/>
          </a:xfrm>
          <a:prstGeom prst="roundRect">
            <a:avLst>
              <a:gd name="adj" fmla="val 50000"/>
            </a:avLst>
          </a:prstGeom>
          <a:solidFill>
            <a:srgbClr val="F4A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CXTN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1"/>
          <p:cNvSpPr txBox="1"/>
          <p:nvPr/>
        </p:nvSpPr>
        <p:spPr>
          <a:xfrm>
            <a:off x="2113915" y="1879600"/>
            <a:ext cx="49155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4400" b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深度优先搜索</a:t>
            </a:r>
            <a:endParaRPr lang="zh-CN" altLang="en-US" sz="4400" b="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61"/>
          <p:cNvSpPr txBox="1"/>
          <p:nvPr/>
        </p:nvSpPr>
        <p:spPr>
          <a:xfrm>
            <a:off x="2904490" y="2649220"/>
            <a:ext cx="3335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sz="1400" b="0" spc="300">
                <a:solidFill>
                  <a:schemeClr val="accent1">
                    <a:lumMod val="75000"/>
                  </a:schemeClr>
                </a:solidFill>
                <a:latin typeface="Trajan Pro" panose="02020502050506020301" charset="0"/>
                <a:ea typeface="+mj-ea"/>
                <a:cs typeface="Trajan Pro" panose="02020502050506020301" charset="0"/>
              </a:rPr>
              <a:t>Deep-First Search</a:t>
            </a:r>
            <a:endParaRPr lang="en-US" sz="1400" b="0" spc="300" dirty="0">
              <a:solidFill>
                <a:schemeClr val="accent1">
                  <a:lumMod val="75000"/>
                </a:schemeClr>
              </a:solidFill>
              <a:latin typeface="Trajan Pro" panose="02020502050506020301" charset="0"/>
              <a:ea typeface="+mj-ea"/>
              <a:cs typeface="Trajan Pro" panose="02020502050506020301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4195" y="1473835"/>
            <a:ext cx="8206105" cy="3363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void dfs(deep,…)  //deep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宋体" panose="02010600030101010101" pitchFamily="2" charset="-122"/>
              </a:rPr>
              <a:t>代表目前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dfs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宋体" panose="02010600030101010101" pitchFamily="2" charset="-122"/>
              </a:rPr>
              <a:t>的深度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{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Calibri" panose="020F0502020204030204"/>
            </a:endParaRPr>
          </a:p>
          <a:p>
            <a:pPr lvl="1"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if (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宋体" panose="02010600030101010101" pitchFamily="2" charset="-122"/>
              </a:rPr>
              <a:t>找到解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||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宋体" panose="02010600030101010101" pitchFamily="2" charset="-122"/>
              </a:rPr>
              <a:t>走不下去了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) 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Calibri" panose="020F0502020204030204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	{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Calibri" panose="020F0502020204030204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		…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Calibri" panose="020F0502020204030204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		return;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Calibri" panose="020F0502020204030204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	}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Calibri" panose="020F0502020204030204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宋体" panose="02010600030101010101" pitchFamily="2" charset="-122"/>
              </a:rPr>
              <a:t>	for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宋体" panose="02010600030101010101" pitchFamily="2" charset="-122"/>
              </a:rPr>
              <a:t>（枚举此深度的下一种可能情况）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	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		dfs(deep+1,…);</a:t>
            </a:r>
            <a:endParaRPr lang="zh-CN" altLang="en-US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Calibri" panose="020F0502020204030204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	}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Calibri" panose="020F0502020204030204"/>
              </a:rPr>
              <a:t>}</a:t>
            </a:r>
          </a:p>
        </p:txBody>
      </p:sp>
      <p:sp>
        <p:nvSpPr>
          <p:cNvPr id="2" name="TextBox 61"/>
          <p:cNvSpPr txBox="1"/>
          <p:nvPr/>
        </p:nvSpPr>
        <p:spPr>
          <a:xfrm>
            <a:off x="3761717" y="453601"/>
            <a:ext cx="16205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0" dirty="0">
                <a:solidFill>
                  <a:srgbClr val="A17375"/>
                </a:solidFill>
                <a:latin typeface="+mj-ea"/>
                <a:ea typeface="+mj-ea"/>
              </a:rPr>
              <a:t>深搜</a:t>
            </a:r>
          </a:p>
        </p:txBody>
      </p:sp>
      <p:sp>
        <p:nvSpPr>
          <p:cNvPr id="3" name="TextBox 61"/>
          <p:cNvSpPr txBox="1"/>
          <p:nvPr/>
        </p:nvSpPr>
        <p:spPr>
          <a:xfrm>
            <a:off x="3652001" y="823871"/>
            <a:ext cx="1839998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sz="900" b="0" spc="300">
                <a:solidFill>
                  <a:srgbClr val="A17375"/>
                </a:solidFill>
                <a:latin typeface="+mj-ea"/>
                <a:ea typeface="+mj-ea"/>
              </a:rPr>
              <a:t>DFS</a:t>
            </a:r>
            <a:endParaRPr lang="en-US" sz="900" b="0" spc="300" dirty="0">
              <a:solidFill>
                <a:srgbClr val="A17375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27286" y="1053343"/>
            <a:ext cx="689429" cy="0"/>
          </a:xfrm>
          <a:prstGeom prst="line">
            <a:avLst/>
          </a:prstGeom>
          <a:ln w="28575">
            <a:solidFill>
              <a:srgbClr val="A17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96595" y="1105535"/>
            <a:ext cx="790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思想： 深度优先向下寻找可能的解，直到找到解或者走不下去为止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r="18748"/>
          <a:stretch>
            <a:fillRect/>
          </a:stretch>
        </p:blipFill>
        <p:spPr>
          <a:xfrm>
            <a:off x="3724326" y="1601861"/>
            <a:ext cx="1646697" cy="1646697"/>
          </a:xfrm>
          <a:prstGeom prst="ellipse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r="18748"/>
          <a:stretch>
            <a:fillRect/>
          </a:stretch>
        </p:blipFill>
        <p:spPr>
          <a:xfrm>
            <a:off x="6388067" y="1601861"/>
            <a:ext cx="1646697" cy="1646697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r="18748"/>
          <a:stretch>
            <a:fillRect/>
          </a:stretch>
        </p:blipFill>
        <p:spPr>
          <a:xfrm>
            <a:off x="1109238" y="1601861"/>
            <a:ext cx="1646697" cy="1646697"/>
          </a:xfrm>
          <a:prstGeom prst="ellipse">
            <a:avLst/>
          </a:prstGeom>
        </p:spPr>
      </p:pic>
      <p:sp>
        <p:nvSpPr>
          <p:cNvPr id="2" name="TextBox 61"/>
          <p:cNvSpPr txBox="1"/>
          <p:nvPr/>
        </p:nvSpPr>
        <p:spPr>
          <a:xfrm>
            <a:off x="3762351" y="520043"/>
            <a:ext cx="16205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0" dirty="0">
                <a:solidFill>
                  <a:srgbClr val="A17375"/>
                </a:solidFill>
                <a:latin typeface="+mj-ea"/>
                <a:ea typeface="+mj-ea"/>
              </a:rPr>
              <a:t>三要素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227285" y="1058825"/>
            <a:ext cx="689429" cy="0"/>
          </a:xfrm>
          <a:prstGeom prst="line">
            <a:avLst/>
          </a:prstGeom>
          <a:ln w="28575">
            <a:solidFill>
              <a:srgbClr val="A17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299897" y="1792518"/>
            <a:ext cx="1265382" cy="12653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17375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939309" y="1792518"/>
            <a:ext cx="1265382" cy="1265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17375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578721" y="1792518"/>
            <a:ext cx="1265382" cy="12653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17375"/>
              </a:solidFill>
            </a:endParaRPr>
          </a:p>
        </p:txBody>
      </p:sp>
      <p:sp>
        <p:nvSpPr>
          <p:cNvPr id="39" name="文本框 38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SpPr txBox="1"/>
          <p:nvPr/>
        </p:nvSpPr>
        <p:spPr>
          <a:xfrm>
            <a:off x="993882" y="3470169"/>
            <a:ext cx="187741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3200">
                <a:solidFill>
                  <a:srgbClr val="A17375"/>
                </a:solidFill>
                <a:latin typeface="+mn-ea"/>
                <a:ea typeface="+mn-ea"/>
              </a:rPr>
              <a:t>解空间</a:t>
            </a:r>
          </a:p>
        </p:txBody>
      </p:sp>
      <p:sp>
        <p:nvSpPr>
          <p:cNvPr id="40" name="矩形 39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SpPr/>
          <p:nvPr/>
        </p:nvSpPr>
        <p:spPr>
          <a:xfrm>
            <a:off x="836196" y="4053772"/>
            <a:ext cx="2192784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结果长什么样子？</a:t>
            </a:r>
          </a:p>
        </p:txBody>
      </p:sp>
      <p:sp>
        <p:nvSpPr>
          <p:cNvPr id="41" name="文本框 40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SpPr txBox="1"/>
          <p:nvPr/>
        </p:nvSpPr>
        <p:spPr>
          <a:xfrm>
            <a:off x="3605072" y="3470169"/>
            <a:ext cx="187741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3200">
                <a:solidFill>
                  <a:srgbClr val="A17375"/>
                </a:solidFill>
                <a:latin typeface="+mn-ea"/>
                <a:ea typeface="+mn-ea"/>
              </a:rPr>
              <a:t>约束条件</a:t>
            </a:r>
          </a:p>
        </p:txBody>
      </p:sp>
      <p:sp>
        <p:nvSpPr>
          <p:cNvPr id="42" name="矩形 41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SpPr/>
          <p:nvPr/>
        </p:nvSpPr>
        <p:spPr>
          <a:xfrm>
            <a:off x="3476596" y="4102032"/>
            <a:ext cx="2192784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什么条件表示搜到了结果？</a:t>
            </a:r>
          </a:p>
        </p:txBody>
      </p:sp>
      <p:sp>
        <p:nvSpPr>
          <p:cNvPr id="43" name="文本框 42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SpPr txBox="1"/>
          <p:nvPr/>
        </p:nvSpPr>
        <p:spPr>
          <a:xfrm>
            <a:off x="6272706" y="3470169"/>
            <a:ext cx="187741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3200">
                <a:solidFill>
                  <a:srgbClr val="A17375"/>
                </a:solidFill>
                <a:latin typeface="+mn-ea"/>
                <a:ea typeface="+mn-ea"/>
              </a:rPr>
              <a:t>状态树</a:t>
            </a:r>
          </a:p>
        </p:txBody>
      </p:sp>
      <p:sp>
        <p:nvSpPr>
          <p:cNvPr id="44" name="矩形 43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SpPr/>
          <p:nvPr/>
        </p:nvSpPr>
        <p:spPr>
          <a:xfrm>
            <a:off x="6115020" y="4102032"/>
            <a:ext cx="2192784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形象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7"/>
          <p:cNvSpPr/>
          <p:nvPr/>
        </p:nvSpPr>
        <p:spPr bwMode="auto">
          <a:xfrm>
            <a:off x="6191024" y="1643386"/>
            <a:ext cx="1331913" cy="884237"/>
          </a:xfrm>
          <a:custGeom>
            <a:avLst/>
            <a:gdLst>
              <a:gd name="T0" fmla="*/ 507 w 1076"/>
              <a:gd name="T1" fmla="*/ 697 h 718"/>
              <a:gd name="T2" fmla="*/ 787 w 1076"/>
              <a:gd name="T3" fmla="*/ 623 h 718"/>
              <a:gd name="T4" fmla="*/ 847 w 1076"/>
              <a:gd name="T5" fmla="*/ 615 h 718"/>
              <a:gd name="T6" fmla="*/ 1021 w 1076"/>
              <a:gd name="T7" fmla="*/ 358 h 718"/>
              <a:gd name="T8" fmla="*/ 783 w 1076"/>
              <a:gd name="T9" fmla="*/ 287 h 718"/>
              <a:gd name="T10" fmla="*/ 733 w 1076"/>
              <a:gd name="T11" fmla="*/ 274 h 718"/>
              <a:gd name="T12" fmla="*/ 372 w 1076"/>
              <a:gd name="T13" fmla="*/ 81 h 718"/>
              <a:gd name="T14" fmla="*/ 153 w 1076"/>
              <a:gd name="T15" fmla="*/ 313 h 718"/>
              <a:gd name="T16" fmla="*/ 133 w 1076"/>
              <a:gd name="T17" fmla="*/ 345 h 718"/>
              <a:gd name="T18" fmla="*/ 25 w 1076"/>
              <a:gd name="T19" fmla="*/ 654 h 718"/>
              <a:gd name="T20" fmla="*/ 51 w 1076"/>
              <a:gd name="T21" fmla="*/ 656 h 718"/>
              <a:gd name="T22" fmla="*/ 473 w 1076"/>
              <a:gd name="T23" fmla="*/ 697 h 718"/>
              <a:gd name="T24" fmla="*/ 507 w 1076"/>
              <a:gd name="T25" fmla="*/ 69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6" h="718">
                <a:moveTo>
                  <a:pt x="507" y="697"/>
                </a:moveTo>
                <a:cubicBezTo>
                  <a:pt x="507" y="697"/>
                  <a:pt x="621" y="584"/>
                  <a:pt x="787" y="623"/>
                </a:cubicBezTo>
                <a:cubicBezTo>
                  <a:pt x="787" y="623"/>
                  <a:pt x="807" y="628"/>
                  <a:pt x="847" y="615"/>
                </a:cubicBezTo>
                <a:cubicBezTo>
                  <a:pt x="847" y="615"/>
                  <a:pt x="1076" y="545"/>
                  <a:pt x="1021" y="358"/>
                </a:cubicBezTo>
                <a:cubicBezTo>
                  <a:pt x="1021" y="358"/>
                  <a:pt x="976" y="235"/>
                  <a:pt x="783" y="287"/>
                </a:cubicBezTo>
                <a:cubicBezTo>
                  <a:pt x="783" y="287"/>
                  <a:pt x="748" y="309"/>
                  <a:pt x="733" y="274"/>
                </a:cubicBezTo>
                <a:cubicBezTo>
                  <a:pt x="733" y="274"/>
                  <a:pt x="581" y="0"/>
                  <a:pt x="372" y="81"/>
                </a:cubicBezTo>
                <a:cubicBezTo>
                  <a:pt x="372" y="81"/>
                  <a:pt x="203" y="137"/>
                  <a:pt x="153" y="313"/>
                </a:cubicBezTo>
                <a:cubicBezTo>
                  <a:pt x="153" y="313"/>
                  <a:pt x="156" y="330"/>
                  <a:pt x="133" y="345"/>
                </a:cubicBezTo>
                <a:cubicBezTo>
                  <a:pt x="133" y="345"/>
                  <a:pt x="0" y="410"/>
                  <a:pt x="25" y="654"/>
                </a:cubicBezTo>
                <a:cubicBezTo>
                  <a:pt x="25" y="654"/>
                  <a:pt x="26" y="675"/>
                  <a:pt x="51" y="656"/>
                </a:cubicBezTo>
                <a:cubicBezTo>
                  <a:pt x="51" y="656"/>
                  <a:pt x="250" y="513"/>
                  <a:pt x="473" y="697"/>
                </a:cubicBezTo>
                <a:cubicBezTo>
                  <a:pt x="473" y="697"/>
                  <a:pt x="491" y="718"/>
                  <a:pt x="507" y="697"/>
                </a:cubicBezTo>
                <a:close/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9"/>
          <p:cNvSpPr/>
          <p:nvPr/>
        </p:nvSpPr>
        <p:spPr bwMode="auto">
          <a:xfrm>
            <a:off x="6830786" y="1476698"/>
            <a:ext cx="1157288" cy="673100"/>
          </a:xfrm>
          <a:custGeom>
            <a:avLst/>
            <a:gdLst>
              <a:gd name="T0" fmla="*/ 236 w 935"/>
              <a:gd name="T1" fmla="*/ 360 h 546"/>
              <a:gd name="T2" fmla="*/ 277 w 935"/>
              <a:gd name="T3" fmla="*/ 378 h 546"/>
              <a:gd name="T4" fmla="*/ 556 w 935"/>
              <a:gd name="T5" fmla="*/ 522 h 546"/>
              <a:gd name="T6" fmla="*/ 599 w 935"/>
              <a:gd name="T7" fmla="*/ 538 h 546"/>
              <a:gd name="T8" fmla="*/ 695 w 935"/>
              <a:gd name="T9" fmla="*/ 533 h 546"/>
              <a:gd name="T10" fmla="*/ 715 w 935"/>
              <a:gd name="T11" fmla="*/ 518 h 546"/>
              <a:gd name="T12" fmla="*/ 823 w 935"/>
              <a:gd name="T13" fmla="*/ 458 h 546"/>
              <a:gd name="T14" fmla="*/ 912 w 935"/>
              <a:gd name="T15" fmla="*/ 312 h 546"/>
              <a:gd name="T16" fmla="*/ 465 w 935"/>
              <a:gd name="T17" fmla="*/ 107 h 546"/>
              <a:gd name="T18" fmla="*/ 410 w 935"/>
              <a:gd name="T19" fmla="*/ 97 h 546"/>
              <a:gd name="T20" fmla="*/ 22 w 935"/>
              <a:gd name="T21" fmla="*/ 154 h 546"/>
              <a:gd name="T22" fmla="*/ 33 w 935"/>
              <a:gd name="T23" fmla="*/ 184 h 546"/>
              <a:gd name="T24" fmla="*/ 236 w 935"/>
              <a:gd name="T25" fmla="*/ 36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5" h="546">
                <a:moveTo>
                  <a:pt x="236" y="360"/>
                </a:moveTo>
                <a:cubicBezTo>
                  <a:pt x="236" y="360"/>
                  <a:pt x="252" y="390"/>
                  <a:pt x="277" y="378"/>
                </a:cubicBezTo>
                <a:cubicBezTo>
                  <a:pt x="277" y="378"/>
                  <a:pt x="481" y="301"/>
                  <a:pt x="556" y="522"/>
                </a:cubicBezTo>
                <a:cubicBezTo>
                  <a:pt x="556" y="522"/>
                  <a:pt x="563" y="546"/>
                  <a:pt x="599" y="538"/>
                </a:cubicBezTo>
                <a:cubicBezTo>
                  <a:pt x="599" y="538"/>
                  <a:pt x="656" y="525"/>
                  <a:pt x="695" y="533"/>
                </a:cubicBezTo>
                <a:cubicBezTo>
                  <a:pt x="695" y="533"/>
                  <a:pt x="712" y="539"/>
                  <a:pt x="715" y="518"/>
                </a:cubicBezTo>
                <a:cubicBezTo>
                  <a:pt x="715" y="518"/>
                  <a:pt x="735" y="448"/>
                  <a:pt x="823" y="458"/>
                </a:cubicBezTo>
                <a:cubicBezTo>
                  <a:pt x="823" y="458"/>
                  <a:pt x="935" y="459"/>
                  <a:pt x="912" y="312"/>
                </a:cubicBezTo>
                <a:cubicBezTo>
                  <a:pt x="912" y="312"/>
                  <a:pt x="855" y="45"/>
                  <a:pt x="465" y="107"/>
                </a:cubicBezTo>
                <a:cubicBezTo>
                  <a:pt x="465" y="107"/>
                  <a:pt x="433" y="124"/>
                  <a:pt x="410" y="97"/>
                </a:cubicBezTo>
                <a:cubicBezTo>
                  <a:pt x="410" y="97"/>
                  <a:pt x="202" y="0"/>
                  <a:pt x="22" y="154"/>
                </a:cubicBezTo>
                <a:cubicBezTo>
                  <a:pt x="22" y="154"/>
                  <a:pt x="0" y="170"/>
                  <a:pt x="33" y="184"/>
                </a:cubicBezTo>
                <a:cubicBezTo>
                  <a:pt x="33" y="184"/>
                  <a:pt x="167" y="236"/>
                  <a:pt x="236" y="360"/>
                </a:cubicBezTo>
                <a:close/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1"/>
          <p:cNvSpPr/>
          <p:nvPr/>
        </p:nvSpPr>
        <p:spPr bwMode="auto">
          <a:xfrm>
            <a:off x="6786336" y="2143448"/>
            <a:ext cx="1493838" cy="1192212"/>
          </a:xfrm>
          <a:custGeom>
            <a:avLst/>
            <a:gdLst>
              <a:gd name="T0" fmla="*/ 548 w 1207"/>
              <a:gd name="T1" fmla="*/ 633 h 967"/>
              <a:gd name="T2" fmla="*/ 567 w 1207"/>
              <a:gd name="T3" fmla="*/ 641 h 967"/>
              <a:gd name="T4" fmla="*/ 917 w 1207"/>
              <a:gd name="T5" fmla="*/ 908 h 967"/>
              <a:gd name="T6" fmla="*/ 917 w 1207"/>
              <a:gd name="T7" fmla="*/ 881 h 967"/>
              <a:gd name="T8" fmla="*/ 845 w 1207"/>
              <a:gd name="T9" fmla="*/ 787 h 967"/>
              <a:gd name="T10" fmla="*/ 898 w 1207"/>
              <a:gd name="T11" fmla="*/ 710 h 967"/>
              <a:gd name="T12" fmla="*/ 1157 w 1207"/>
              <a:gd name="T13" fmla="*/ 380 h 967"/>
              <a:gd name="T14" fmla="*/ 951 w 1207"/>
              <a:gd name="T15" fmla="*/ 317 h 967"/>
              <a:gd name="T16" fmla="*/ 890 w 1207"/>
              <a:gd name="T17" fmla="*/ 457 h 967"/>
              <a:gd name="T18" fmla="*/ 865 w 1207"/>
              <a:gd name="T19" fmla="*/ 489 h 967"/>
              <a:gd name="T20" fmla="*/ 837 w 1207"/>
              <a:gd name="T21" fmla="*/ 452 h 967"/>
              <a:gd name="T22" fmla="*/ 920 w 1207"/>
              <a:gd name="T23" fmla="*/ 283 h 967"/>
              <a:gd name="T24" fmla="*/ 951 w 1207"/>
              <a:gd name="T25" fmla="*/ 244 h 967"/>
              <a:gd name="T26" fmla="*/ 647 w 1207"/>
              <a:gd name="T27" fmla="*/ 34 h 967"/>
              <a:gd name="T28" fmla="*/ 579 w 1207"/>
              <a:gd name="T29" fmla="*/ 80 h 967"/>
              <a:gd name="T30" fmla="*/ 331 w 1207"/>
              <a:gd name="T31" fmla="*/ 253 h 967"/>
              <a:gd name="T32" fmla="*/ 202 w 1207"/>
              <a:gd name="T33" fmla="*/ 259 h 967"/>
              <a:gd name="T34" fmla="*/ 0 w 1207"/>
              <a:gd name="T35" fmla="*/ 464 h 967"/>
              <a:gd name="T36" fmla="*/ 244 w 1207"/>
              <a:gd name="T37" fmla="*/ 654 h 967"/>
              <a:gd name="T38" fmla="*/ 361 w 1207"/>
              <a:gd name="T39" fmla="*/ 624 h 967"/>
              <a:gd name="T40" fmla="*/ 397 w 1207"/>
              <a:gd name="T41" fmla="*/ 623 h 967"/>
              <a:gd name="T42" fmla="*/ 548 w 1207"/>
              <a:gd name="T43" fmla="*/ 633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7" h="967">
                <a:moveTo>
                  <a:pt x="548" y="633"/>
                </a:moveTo>
                <a:cubicBezTo>
                  <a:pt x="548" y="633"/>
                  <a:pt x="563" y="615"/>
                  <a:pt x="567" y="641"/>
                </a:cubicBezTo>
                <a:cubicBezTo>
                  <a:pt x="567" y="641"/>
                  <a:pt x="634" y="967"/>
                  <a:pt x="917" y="908"/>
                </a:cubicBezTo>
                <a:cubicBezTo>
                  <a:pt x="917" y="908"/>
                  <a:pt x="945" y="897"/>
                  <a:pt x="917" y="881"/>
                </a:cubicBezTo>
                <a:cubicBezTo>
                  <a:pt x="917" y="881"/>
                  <a:pt x="840" y="845"/>
                  <a:pt x="845" y="787"/>
                </a:cubicBezTo>
                <a:cubicBezTo>
                  <a:pt x="845" y="787"/>
                  <a:pt x="839" y="720"/>
                  <a:pt x="898" y="710"/>
                </a:cubicBezTo>
                <a:cubicBezTo>
                  <a:pt x="898" y="710"/>
                  <a:pt x="1207" y="615"/>
                  <a:pt x="1157" y="380"/>
                </a:cubicBezTo>
                <a:cubicBezTo>
                  <a:pt x="1157" y="380"/>
                  <a:pt x="1095" y="264"/>
                  <a:pt x="951" y="317"/>
                </a:cubicBezTo>
                <a:cubicBezTo>
                  <a:pt x="951" y="317"/>
                  <a:pt x="859" y="356"/>
                  <a:pt x="890" y="457"/>
                </a:cubicBezTo>
                <a:cubicBezTo>
                  <a:pt x="890" y="457"/>
                  <a:pt x="895" y="497"/>
                  <a:pt x="865" y="489"/>
                </a:cubicBezTo>
                <a:cubicBezTo>
                  <a:pt x="865" y="489"/>
                  <a:pt x="837" y="484"/>
                  <a:pt x="837" y="452"/>
                </a:cubicBezTo>
                <a:cubicBezTo>
                  <a:pt x="837" y="452"/>
                  <a:pt x="821" y="326"/>
                  <a:pt x="920" y="283"/>
                </a:cubicBezTo>
                <a:cubicBezTo>
                  <a:pt x="920" y="283"/>
                  <a:pt x="962" y="277"/>
                  <a:pt x="951" y="244"/>
                </a:cubicBezTo>
                <a:cubicBezTo>
                  <a:pt x="951" y="244"/>
                  <a:pt x="902" y="0"/>
                  <a:pt x="647" y="34"/>
                </a:cubicBezTo>
                <a:cubicBezTo>
                  <a:pt x="647" y="34"/>
                  <a:pt x="584" y="35"/>
                  <a:pt x="579" y="80"/>
                </a:cubicBezTo>
                <a:cubicBezTo>
                  <a:pt x="579" y="80"/>
                  <a:pt x="553" y="232"/>
                  <a:pt x="331" y="253"/>
                </a:cubicBezTo>
                <a:cubicBezTo>
                  <a:pt x="331" y="253"/>
                  <a:pt x="268" y="257"/>
                  <a:pt x="202" y="259"/>
                </a:cubicBezTo>
                <a:cubicBezTo>
                  <a:pt x="202" y="259"/>
                  <a:pt x="15" y="258"/>
                  <a:pt x="0" y="464"/>
                </a:cubicBezTo>
                <a:cubicBezTo>
                  <a:pt x="0" y="464"/>
                  <a:pt x="19" y="639"/>
                  <a:pt x="244" y="654"/>
                </a:cubicBezTo>
                <a:cubicBezTo>
                  <a:pt x="244" y="654"/>
                  <a:pt x="325" y="654"/>
                  <a:pt x="361" y="624"/>
                </a:cubicBezTo>
                <a:cubicBezTo>
                  <a:pt x="361" y="624"/>
                  <a:pt x="376" y="607"/>
                  <a:pt x="397" y="623"/>
                </a:cubicBezTo>
                <a:cubicBezTo>
                  <a:pt x="397" y="623"/>
                  <a:pt x="447" y="669"/>
                  <a:pt x="548" y="633"/>
                </a:cubicBezTo>
                <a:close/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3"/>
          <p:cNvSpPr/>
          <p:nvPr/>
        </p:nvSpPr>
        <p:spPr bwMode="auto">
          <a:xfrm>
            <a:off x="7781699" y="1875161"/>
            <a:ext cx="608013" cy="690562"/>
          </a:xfrm>
          <a:custGeom>
            <a:avLst/>
            <a:gdLst>
              <a:gd name="T0" fmla="*/ 181 w 491"/>
              <a:gd name="T1" fmla="*/ 464 h 561"/>
              <a:gd name="T2" fmla="*/ 199 w 491"/>
              <a:gd name="T3" fmla="*/ 488 h 561"/>
              <a:gd name="T4" fmla="*/ 348 w 491"/>
              <a:gd name="T5" fmla="*/ 539 h 561"/>
              <a:gd name="T6" fmla="*/ 374 w 491"/>
              <a:gd name="T7" fmla="*/ 533 h 561"/>
              <a:gd name="T8" fmla="*/ 219 w 491"/>
              <a:gd name="T9" fmla="*/ 27 h 561"/>
              <a:gd name="T10" fmla="*/ 190 w 491"/>
              <a:gd name="T11" fmla="*/ 36 h 561"/>
              <a:gd name="T12" fmla="*/ 82 w 491"/>
              <a:gd name="T13" fmla="*/ 174 h 561"/>
              <a:gd name="T14" fmla="*/ 14 w 491"/>
              <a:gd name="T15" fmla="*/ 208 h 561"/>
              <a:gd name="T16" fmla="*/ 37 w 491"/>
              <a:gd name="T17" fmla="*/ 242 h 561"/>
              <a:gd name="T18" fmla="*/ 181 w 491"/>
              <a:gd name="T19" fmla="*/ 46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1" h="561">
                <a:moveTo>
                  <a:pt x="181" y="464"/>
                </a:moveTo>
                <a:cubicBezTo>
                  <a:pt x="181" y="464"/>
                  <a:pt x="173" y="490"/>
                  <a:pt x="199" y="488"/>
                </a:cubicBezTo>
                <a:cubicBezTo>
                  <a:pt x="199" y="488"/>
                  <a:pt x="309" y="490"/>
                  <a:pt x="348" y="539"/>
                </a:cubicBezTo>
                <a:cubicBezTo>
                  <a:pt x="348" y="539"/>
                  <a:pt x="365" y="561"/>
                  <a:pt x="374" y="533"/>
                </a:cubicBezTo>
                <a:cubicBezTo>
                  <a:pt x="374" y="533"/>
                  <a:pt x="491" y="211"/>
                  <a:pt x="219" y="27"/>
                </a:cubicBezTo>
                <a:cubicBezTo>
                  <a:pt x="219" y="27"/>
                  <a:pt x="188" y="0"/>
                  <a:pt x="190" y="36"/>
                </a:cubicBezTo>
                <a:cubicBezTo>
                  <a:pt x="190" y="36"/>
                  <a:pt x="194" y="136"/>
                  <a:pt x="82" y="174"/>
                </a:cubicBezTo>
                <a:cubicBezTo>
                  <a:pt x="82" y="174"/>
                  <a:pt x="28" y="175"/>
                  <a:pt x="14" y="208"/>
                </a:cubicBezTo>
                <a:cubicBezTo>
                  <a:pt x="14" y="208"/>
                  <a:pt x="0" y="236"/>
                  <a:pt x="37" y="242"/>
                </a:cubicBezTo>
                <a:cubicBezTo>
                  <a:pt x="37" y="242"/>
                  <a:pt x="159" y="291"/>
                  <a:pt x="181" y="464"/>
                </a:cubicBezTo>
                <a:close/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5"/>
          <p:cNvSpPr/>
          <p:nvPr/>
        </p:nvSpPr>
        <p:spPr bwMode="auto">
          <a:xfrm>
            <a:off x="6224361" y="2348236"/>
            <a:ext cx="555625" cy="493712"/>
          </a:xfrm>
          <a:custGeom>
            <a:avLst/>
            <a:gdLst>
              <a:gd name="T0" fmla="*/ 401 w 449"/>
              <a:gd name="T1" fmla="*/ 336 h 401"/>
              <a:gd name="T2" fmla="*/ 417 w 449"/>
              <a:gd name="T3" fmla="*/ 309 h 401"/>
              <a:gd name="T4" fmla="*/ 440 w 449"/>
              <a:gd name="T5" fmla="*/ 201 h 401"/>
              <a:gd name="T6" fmla="*/ 434 w 449"/>
              <a:gd name="T7" fmla="*/ 172 h 401"/>
              <a:gd name="T8" fmla="*/ 71 w 449"/>
              <a:gd name="T9" fmla="*/ 107 h 401"/>
              <a:gd name="T10" fmla="*/ 32 w 449"/>
              <a:gd name="T11" fmla="*/ 177 h 401"/>
              <a:gd name="T12" fmla="*/ 401 w 449"/>
              <a:gd name="T13" fmla="*/ 336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" h="401">
                <a:moveTo>
                  <a:pt x="401" y="336"/>
                </a:moveTo>
                <a:cubicBezTo>
                  <a:pt x="401" y="336"/>
                  <a:pt x="418" y="335"/>
                  <a:pt x="417" y="309"/>
                </a:cubicBezTo>
                <a:cubicBezTo>
                  <a:pt x="417" y="309"/>
                  <a:pt x="422" y="228"/>
                  <a:pt x="440" y="201"/>
                </a:cubicBezTo>
                <a:cubicBezTo>
                  <a:pt x="440" y="201"/>
                  <a:pt x="449" y="185"/>
                  <a:pt x="434" y="172"/>
                </a:cubicBezTo>
                <a:cubicBezTo>
                  <a:pt x="434" y="172"/>
                  <a:pt x="274" y="0"/>
                  <a:pt x="71" y="107"/>
                </a:cubicBezTo>
                <a:cubicBezTo>
                  <a:pt x="71" y="107"/>
                  <a:pt x="0" y="138"/>
                  <a:pt x="32" y="177"/>
                </a:cubicBezTo>
                <a:cubicBezTo>
                  <a:pt x="32" y="177"/>
                  <a:pt x="147" y="401"/>
                  <a:pt x="401" y="336"/>
                </a:cubicBezTo>
                <a:close/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AutoShape 112"/>
          <p:cNvSpPr/>
          <p:nvPr/>
        </p:nvSpPr>
        <p:spPr bwMode="auto">
          <a:xfrm>
            <a:off x="1137306" y="2090041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5609" name="组合 16"/>
          <p:cNvGrpSpPr/>
          <p:nvPr/>
        </p:nvGrpSpPr>
        <p:grpSpPr>
          <a:xfrm>
            <a:off x="212090" y="428490"/>
            <a:ext cx="9166860" cy="4732925"/>
            <a:chOff x="2135188" y="956092"/>
            <a:chExt cx="7848600" cy="5122031"/>
          </a:xfrm>
        </p:grpSpPr>
        <p:sp>
          <p:nvSpPr>
            <p:cNvPr id="25621" name="直接连接符 3"/>
            <p:cNvSpPr/>
            <p:nvPr/>
          </p:nvSpPr>
          <p:spPr>
            <a:xfrm>
              <a:off x="2135188" y="981075"/>
              <a:ext cx="7848600" cy="0"/>
            </a:xfrm>
            <a:prstGeom prst="line">
              <a:avLst/>
            </a:prstGeom>
            <a:ln w="508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3" name="Oval 3"/>
            <p:cNvSpPr/>
            <p:nvPr/>
          </p:nvSpPr>
          <p:spPr>
            <a:xfrm>
              <a:off x="7646989" y="2239964"/>
              <a:ext cx="477837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24" name="Text Box 4"/>
            <p:cNvSpPr/>
            <p:nvPr/>
          </p:nvSpPr>
          <p:spPr>
            <a:xfrm>
              <a:off x="7767639" y="2138780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H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5" name="Oval 5"/>
            <p:cNvSpPr/>
            <p:nvPr/>
          </p:nvSpPr>
          <p:spPr>
            <a:xfrm>
              <a:off x="4143375" y="2136775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26" name="Text Box 6"/>
            <p:cNvSpPr/>
            <p:nvPr/>
          </p:nvSpPr>
          <p:spPr>
            <a:xfrm>
              <a:off x="4264026" y="2035592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A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7" name="Oval 7"/>
            <p:cNvSpPr/>
            <p:nvPr/>
          </p:nvSpPr>
          <p:spPr>
            <a:xfrm>
              <a:off x="8628064" y="3675064"/>
              <a:ext cx="477837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28" name="Text Box 8"/>
            <p:cNvSpPr/>
            <p:nvPr/>
          </p:nvSpPr>
          <p:spPr>
            <a:xfrm>
              <a:off x="8748714" y="3573880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L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9" name="Oval 9"/>
            <p:cNvSpPr/>
            <p:nvPr/>
          </p:nvSpPr>
          <p:spPr>
            <a:xfrm>
              <a:off x="6511925" y="3746500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30" name="Text Box 10"/>
            <p:cNvSpPr/>
            <p:nvPr/>
          </p:nvSpPr>
          <p:spPr>
            <a:xfrm>
              <a:off x="6632576" y="3645317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I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1" name="Oval 11"/>
            <p:cNvSpPr/>
            <p:nvPr/>
          </p:nvSpPr>
          <p:spPr>
            <a:xfrm>
              <a:off x="4767264" y="3321050"/>
              <a:ext cx="477837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32" name="Text Box 12"/>
            <p:cNvSpPr/>
            <p:nvPr/>
          </p:nvSpPr>
          <p:spPr>
            <a:xfrm>
              <a:off x="4887914" y="3219867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F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3" name="Oval 13"/>
            <p:cNvSpPr/>
            <p:nvPr/>
          </p:nvSpPr>
          <p:spPr>
            <a:xfrm>
              <a:off x="3254375" y="3248025"/>
              <a:ext cx="477838" cy="42703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34" name="Text Box 14"/>
            <p:cNvSpPr/>
            <p:nvPr/>
          </p:nvSpPr>
          <p:spPr>
            <a:xfrm>
              <a:off x="3375026" y="3146842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B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5" name="Oval 15"/>
            <p:cNvSpPr/>
            <p:nvPr/>
          </p:nvSpPr>
          <p:spPr>
            <a:xfrm>
              <a:off x="2208214" y="4471989"/>
              <a:ext cx="477837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36" name="Text Box 16"/>
            <p:cNvSpPr/>
            <p:nvPr/>
          </p:nvSpPr>
          <p:spPr>
            <a:xfrm>
              <a:off x="2328864" y="4370805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C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7" name="Oval 17"/>
            <p:cNvSpPr/>
            <p:nvPr/>
          </p:nvSpPr>
          <p:spPr>
            <a:xfrm>
              <a:off x="3759200" y="4471989"/>
              <a:ext cx="477838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38" name="Text Box 18"/>
            <p:cNvSpPr/>
            <p:nvPr/>
          </p:nvSpPr>
          <p:spPr>
            <a:xfrm>
              <a:off x="3879851" y="4370805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D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9" name="Oval 19"/>
            <p:cNvSpPr/>
            <p:nvPr/>
          </p:nvSpPr>
          <p:spPr>
            <a:xfrm>
              <a:off x="3759200" y="5580064"/>
              <a:ext cx="477838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40" name="Text Box 20"/>
            <p:cNvSpPr/>
            <p:nvPr/>
          </p:nvSpPr>
          <p:spPr>
            <a:xfrm>
              <a:off x="3879851" y="5478880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E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1" name="Oval 21"/>
            <p:cNvSpPr/>
            <p:nvPr/>
          </p:nvSpPr>
          <p:spPr>
            <a:xfrm>
              <a:off x="5448300" y="5148264"/>
              <a:ext cx="477838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42" name="Text Box 22"/>
            <p:cNvSpPr/>
            <p:nvPr/>
          </p:nvSpPr>
          <p:spPr>
            <a:xfrm>
              <a:off x="5568951" y="5047080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J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3" name="Oval 23"/>
            <p:cNvSpPr/>
            <p:nvPr/>
          </p:nvSpPr>
          <p:spPr>
            <a:xfrm>
              <a:off x="8786814" y="4932364"/>
              <a:ext cx="477837" cy="427037"/>
            </a:xfrm>
            <a:prstGeom prst="ellipse">
              <a:avLst/>
            </a:prstGeom>
            <a:solidFill>
              <a:srgbClr val="48FC48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44" name="Text Box 24"/>
            <p:cNvSpPr/>
            <p:nvPr/>
          </p:nvSpPr>
          <p:spPr>
            <a:xfrm>
              <a:off x="8907464" y="4831180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G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5" name="Oval 25"/>
            <p:cNvSpPr/>
            <p:nvPr/>
          </p:nvSpPr>
          <p:spPr>
            <a:xfrm>
              <a:off x="7346950" y="5148264"/>
              <a:ext cx="477838" cy="42703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46" name="Text Box 26"/>
            <p:cNvSpPr/>
            <p:nvPr/>
          </p:nvSpPr>
          <p:spPr>
            <a:xfrm>
              <a:off x="7467601" y="5047080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K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7" name="Oval 27"/>
            <p:cNvSpPr/>
            <p:nvPr/>
          </p:nvSpPr>
          <p:spPr>
            <a:xfrm>
              <a:off x="6126164" y="1057275"/>
              <a:ext cx="477837" cy="427038"/>
            </a:xfrm>
            <a:prstGeom prst="ellipse">
              <a:avLst/>
            </a:prstGeom>
            <a:solidFill>
              <a:srgbClr val="48FC48"/>
            </a:solidFill>
            <a:ln w="9525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endParaRPr>
            </a:p>
          </p:txBody>
        </p:sp>
        <p:sp>
          <p:nvSpPr>
            <p:cNvPr id="25648" name="Text Box 28"/>
            <p:cNvSpPr/>
            <p:nvPr/>
          </p:nvSpPr>
          <p:spPr>
            <a:xfrm>
              <a:off x="6275389" y="956092"/>
              <a:ext cx="180975" cy="599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51A03"/>
                  </a:solidFill>
                  <a:latin typeface="Tahoma" panose="020B0604030504040204"/>
                  <a:sym typeface="Tahoma" panose="020B0604030504040204"/>
                </a:rPr>
                <a:t>S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9" name="Line 29"/>
            <p:cNvSpPr/>
            <p:nvPr/>
          </p:nvSpPr>
          <p:spPr>
            <a:xfrm flipV="1">
              <a:off x="5197475" y="1727200"/>
              <a:ext cx="730250" cy="369888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50" name="Line 30"/>
            <p:cNvSpPr/>
            <p:nvPr/>
          </p:nvSpPr>
          <p:spPr>
            <a:xfrm flipH="1">
              <a:off x="4719638" y="1484313"/>
              <a:ext cx="1370012" cy="66675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1" name="Line 31"/>
            <p:cNvSpPr/>
            <p:nvPr/>
          </p:nvSpPr>
          <p:spPr>
            <a:xfrm flipH="1">
              <a:off x="3633789" y="2652714"/>
              <a:ext cx="630237" cy="592137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2" name="Line 32"/>
            <p:cNvSpPr/>
            <p:nvPr/>
          </p:nvSpPr>
          <p:spPr>
            <a:xfrm flipH="1">
              <a:off x="2566988" y="3676650"/>
              <a:ext cx="728662" cy="75565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3" name="Line 33"/>
            <p:cNvSpPr/>
            <p:nvPr/>
          </p:nvSpPr>
          <p:spPr>
            <a:xfrm>
              <a:off x="8001000" y="2774950"/>
              <a:ext cx="801688" cy="78740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4" name="Line 34"/>
            <p:cNvSpPr/>
            <p:nvPr/>
          </p:nvSpPr>
          <p:spPr>
            <a:xfrm flipH="1">
              <a:off x="5819776" y="4256088"/>
              <a:ext cx="784225" cy="842962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5" name="Line 35"/>
            <p:cNvSpPr/>
            <p:nvPr/>
          </p:nvSpPr>
          <p:spPr>
            <a:xfrm flipH="1">
              <a:off x="6761163" y="2713039"/>
              <a:ext cx="938212" cy="909637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6" name="Line 36"/>
            <p:cNvSpPr/>
            <p:nvPr/>
          </p:nvSpPr>
          <p:spPr>
            <a:xfrm>
              <a:off x="3636964" y="3746500"/>
              <a:ext cx="338137" cy="604838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37"/>
            <p:cNvSpPr/>
            <p:nvPr/>
          </p:nvSpPr>
          <p:spPr>
            <a:xfrm>
              <a:off x="6813551" y="4256088"/>
              <a:ext cx="777875" cy="747712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38"/>
            <p:cNvSpPr/>
            <p:nvPr/>
          </p:nvSpPr>
          <p:spPr>
            <a:xfrm>
              <a:off x="4497389" y="2563813"/>
              <a:ext cx="523875" cy="684212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39"/>
            <p:cNvSpPr/>
            <p:nvPr/>
          </p:nvSpPr>
          <p:spPr>
            <a:xfrm>
              <a:off x="3975100" y="4972051"/>
              <a:ext cx="0" cy="531813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40"/>
            <p:cNvSpPr/>
            <p:nvPr/>
          </p:nvSpPr>
          <p:spPr>
            <a:xfrm>
              <a:off x="8915401" y="4148138"/>
              <a:ext cx="119063" cy="747712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Line 41"/>
            <p:cNvSpPr/>
            <p:nvPr/>
          </p:nvSpPr>
          <p:spPr>
            <a:xfrm>
              <a:off x="6519863" y="1436688"/>
              <a:ext cx="1300162" cy="742950"/>
            </a:xfrm>
            <a:prstGeom prst="line">
              <a:avLst/>
            </a:prstGeom>
            <a:ln w="25400" cap="flat" cmpd="sng">
              <a:solidFill>
                <a:srgbClr val="48FC48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Line 42"/>
            <p:cNvSpPr/>
            <p:nvPr/>
          </p:nvSpPr>
          <p:spPr>
            <a:xfrm flipV="1">
              <a:off x="3871913" y="2847975"/>
              <a:ext cx="425450" cy="40005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63" name="Line 43"/>
            <p:cNvSpPr/>
            <p:nvPr/>
          </p:nvSpPr>
          <p:spPr>
            <a:xfrm flipH="1" flipV="1">
              <a:off x="4133851" y="5046663"/>
              <a:ext cx="17463" cy="4445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64" name="Line 44"/>
            <p:cNvSpPr/>
            <p:nvPr/>
          </p:nvSpPr>
          <p:spPr>
            <a:xfrm flipV="1">
              <a:off x="2825750" y="3927476"/>
              <a:ext cx="484188" cy="504825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65" name="Line 45"/>
            <p:cNvSpPr/>
            <p:nvPr/>
          </p:nvSpPr>
          <p:spPr>
            <a:xfrm flipH="1" flipV="1">
              <a:off x="4738689" y="2640013"/>
              <a:ext cx="344487" cy="44291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66" name="Line 46"/>
            <p:cNvSpPr/>
            <p:nvPr/>
          </p:nvSpPr>
          <p:spPr>
            <a:xfrm flipV="1">
              <a:off x="6030913" y="4475163"/>
              <a:ext cx="596900" cy="5715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67" name="Line 47"/>
            <p:cNvSpPr/>
            <p:nvPr/>
          </p:nvSpPr>
          <p:spPr>
            <a:xfrm flipV="1">
              <a:off x="7037389" y="3052763"/>
              <a:ext cx="554037" cy="5461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68" name="Line 48"/>
            <p:cNvSpPr/>
            <p:nvPr/>
          </p:nvSpPr>
          <p:spPr>
            <a:xfrm flipH="1">
              <a:off x="5153026" y="1436689"/>
              <a:ext cx="671513" cy="325437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69" name="Line 49"/>
            <p:cNvSpPr/>
            <p:nvPr/>
          </p:nvSpPr>
          <p:spPr>
            <a:xfrm flipH="1">
              <a:off x="3589339" y="2636838"/>
              <a:ext cx="477837" cy="46196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0" name="Line 50"/>
            <p:cNvSpPr/>
            <p:nvPr/>
          </p:nvSpPr>
          <p:spPr>
            <a:xfrm flipH="1">
              <a:off x="2579689" y="3675063"/>
              <a:ext cx="433387" cy="5207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1" name="Line 51"/>
            <p:cNvSpPr/>
            <p:nvPr/>
          </p:nvSpPr>
          <p:spPr>
            <a:xfrm>
              <a:off x="4494213" y="2805114"/>
              <a:ext cx="311150" cy="433387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2" name="Line 52"/>
            <p:cNvSpPr/>
            <p:nvPr/>
          </p:nvSpPr>
          <p:spPr>
            <a:xfrm flipH="1">
              <a:off x="3794125" y="5003800"/>
              <a:ext cx="26988" cy="401638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3" name="Line 53"/>
            <p:cNvSpPr/>
            <p:nvPr/>
          </p:nvSpPr>
          <p:spPr>
            <a:xfrm>
              <a:off x="3556001" y="3867150"/>
              <a:ext cx="238125" cy="4699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4" name="Line 54"/>
            <p:cNvSpPr/>
            <p:nvPr/>
          </p:nvSpPr>
          <p:spPr>
            <a:xfrm flipH="1" flipV="1">
              <a:off x="3835401" y="3721100"/>
              <a:ext cx="315913" cy="534988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5" name="Line 55"/>
            <p:cNvSpPr/>
            <p:nvPr/>
          </p:nvSpPr>
          <p:spPr>
            <a:xfrm flipH="1">
              <a:off x="5819776" y="4321175"/>
              <a:ext cx="455613" cy="534988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6" name="Line 56"/>
            <p:cNvSpPr/>
            <p:nvPr/>
          </p:nvSpPr>
          <p:spPr>
            <a:xfrm flipH="1">
              <a:off x="6761164" y="2744788"/>
              <a:ext cx="585787" cy="57626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7" name="Line 57"/>
            <p:cNvSpPr/>
            <p:nvPr/>
          </p:nvSpPr>
          <p:spPr>
            <a:xfrm>
              <a:off x="8748713" y="4256088"/>
              <a:ext cx="76200" cy="48895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8" name="Line 58"/>
            <p:cNvSpPr/>
            <p:nvPr/>
          </p:nvSpPr>
          <p:spPr>
            <a:xfrm>
              <a:off x="6557964" y="1644651"/>
              <a:ext cx="788987" cy="506413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79" name="Line 59"/>
            <p:cNvSpPr/>
            <p:nvPr/>
          </p:nvSpPr>
          <p:spPr>
            <a:xfrm>
              <a:off x="8012113" y="2970213"/>
              <a:ext cx="538162" cy="53340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80" name="Line 60"/>
            <p:cNvSpPr/>
            <p:nvPr/>
          </p:nvSpPr>
          <p:spPr>
            <a:xfrm>
              <a:off x="6819901" y="4437063"/>
              <a:ext cx="511175" cy="531812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  <p:sp>
          <p:nvSpPr>
            <p:cNvPr id="25681" name="Line 61"/>
            <p:cNvSpPr/>
            <p:nvPr/>
          </p:nvSpPr>
          <p:spPr>
            <a:xfrm flipH="1" flipV="1">
              <a:off x="7091363" y="4256088"/>
              <a:ext cx="557212" cy="488950"/>
            </a:xfrm>
            <a:prstGeom prst="line">
              <a:avLst/>
            </a:prstGeom>
            <a:ln w="38100" cap="flat" cmpd="sng">
              <a:solidFill>
                <a:srgbClr val="48FC48"/>
              </a:solidFill>
              <a:prstDash val="sysDot"/>
              <a:headEnd type="none" w="med" len="med"/>
              <a:tailEnd type="stealth" w="lg" len="lg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12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SpPr/>
          <p:nvPr/>
        </p:nvSpPr>
        <p:spPr bwMode="auto">
          <a:xfrm>
            <a:off x="5029757" y="3627705"/>
            <a:ext cx="328338" cy="32689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32" name="组合 31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GrpSpPr/>
          <p:nvPr/>
        </p:nvGrpSpPr>
        <p:grpSpPr>
          <a:xfrm>
            <a:off x="5089039" y="2658898"/>
            <a:ext cx="224877" cy="327806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3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6" name="组合 45" descr="e7d195523061f1c09e9d68d7cf438b91ef959ecb14fc25d26BBA7F7DBC18E55DFF4014AF651F0BF2569D4B6C1DA7F1A4683A481403BD872FC687266AD13265C1DE7C373772FD8728ABDD69ADD03BFF5BE2862BC891DBB79E825C48FE409F831AFED3AAD27E3FED29B412A967C8E4745213867FA397CC3BAF8BF4A4A6096475EE4C633356C802899A19DC8B7E6979510F"/>
          <p:cNvGrpSpPr/>
          <p:nvPr/>
        </p:nvGrpSpPr>
        <p:grpSpPr>
          <a:xfrm flipH="1">
            <a:off x="5037855" y="1750298"/>
            <a:ext cx="327246" cy="32724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7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2140" y="589280"/>
            <a:ext cx="200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</a:t>
            </a:r>
            <a:r>
              <a:rPr lang="en-US" altLang="zh-CN"/>
              <a:t>1. </a:t>
            </a:r>
            <a:r>
              <a:rPr lang="zh-CN" altLang="en-US"/>
              <a:t>可重复全排列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2140" y="1002665"/>
            <a:ext cx="75037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题目描述</a:t>
            </a:r>
            <a:endParaRPr lang="zh-CN" altLang="en-US"/>
          </a:p>
          <a:p>
            <a:r>
              <a:rPr lang="zh-CN" altLang="en-US"/>
              <a:t>输入一个数n,输出1-n之间整数的可以重复的全排列。</a:t>
            </a:r>
          </a:p>
          <a:p>
            <a:endParaRPr lang="zh-CN" altLang="en-US"/>
          </a:p>
          <a:p>
            <a:r>
              <a:rPr lang="zh-CN" altLang="en-US" b="1"/>
              <a:t>输入</a:t>
            </a:r>
            <a:endParaRPr lang="zh-CN" altLang="en-US"/>
          </a:p>
          <a:p>
            <a:r>
              <a:rPr lang="zh-CN" altLang="en-US"/>
              <a:t>一个整数n</a:t>
            </a:r>
          </a:p>
          <a:p>
            <a:endParaRPr lang="zh-CN" altLang="en-US"/>
          </a:p>
          <a:p>
            <a:r>
              <a:rPr lang="zh-CN" altLang="en-US" b="1"/>
              <a:t>输出</a:t>
            </a:r>
            <a:endParaRPr lang="zh-CN" altLang="en-US"/>
          </a:p>
          <a:p>
            <a:r>
              <a:rPr lang="zh-CN" altLang="en-US"/>
              <a:t>多行。</a:t>
            </a:r>
          </a:p>
          <a:p>
            <a:endParaRPr lang="zh-CN" altLang="en-US"/>
          </a:p>
          <a:p>
            <a:r>
              <a:rPr lang="zh-CN" altLang="en-US" b="1"/>
              <a:t>样例输入</a:t>
            </a:r>
            <a:endParaRPr lang="zh-CN" altLang="en-US"/>
          </a:p>
          <a:p>
            <a:r>
              <a:rPr lang="zh-CN" altLang="en-US"/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86450" y="2914650"/>
            <a:ext cx="2441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样例输出</a:t>
            </a:r>
            <a:endParaRPr lang="zh-CN" altLang="en-US"/>
          </a:p>
          <a:p>
            <a:r>
              <a:rPr lang="zh-CN" altLang="en-US">
                <a:sym typeface="+mn-ea"/>
              </a:rPr>
              <a:t>1 1</a:t>
            </a:r>
            <a:endParaRPr lang="zh-CN" altLang="en-US"/>
          </a:p>
          <a:p>
            <a:r>
              <a:rPr lang="zh-CN" altLang="en-US">
                <a:sym typeface="+mn-ea"/>
              </a:rPr>
              <a:t>1 2</a:t>
            </a:r>
            <a:endParaRPr lang="zh-CN" altLang="en-US"/>
          </a:p>
          <a:p>
            <a:r>
              <a:rPr lang="zh-CN" altLang="en-US">
                <a:sym typeface="+mn-ea"/>
              </a:rPr>
              <a:t>2 1</a:t>
            </a:r>
            <a:endParaRPr lang="zh-CN" altLang="en-US"/>
          </a:p>
          <a:p>
            <a:r>
              <a:rPr lang="zh-CN" altLang="en-US">
                <a:sym typeface="+mn-ea"/>
              </a:rPr>
              <a:t>2 2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/>
          <p:nvPr/>
        </p:nvGrpSpPr>
        <p:grpSpPr>
          <a:xfrm>
            <a:off x="5486400" y="2612231"/>
            <a:ext cx="4288631" cy="3486150"/>
            <a:chOff x="0" y="0"/>
            <a:chExt cx="4765107" cy="3873425"/>
          </a:xfrm>
        </p:grpSpPr>
        <p:sp>
          <p:nvSpPr>
            <p:cNvPr id="15363" name="椭圆 75"/>
            <p:cNvSpPr>
              <a:spLocks noChangeArrowheads="1"/>
            </p:cNvSpPr>
            <p:nvPr/>
          </p:nvSpPr>
          <p:spPr bwMode="auto">
            <a:xfrm>
              <a:off x="2383876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4" name="椭圆 76"/>
            <p:cNvSpPr>
              <a:spLocks noChangeArrowheads="1"/>
            </p:cNvSpPr>
            <p:nvPr/>
          </p:nvSpPr>
          <p:spPr bwMode="auto">
            <a:xfrm>
              <a:off x="1103304" y="1492221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5" name="椭圆 77"/>
            <p:cNvSpPr>
              <a:spLocks noChangeArrowheads="1"/>
            </p:cNvSpPr>
            <p:nvPr/>
          </p:nvSpPr>
          <p:spPr bwMode="auto">
            <a:xfrm>
              <a:off x="1193261" y="0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6" name="椭圆 78"/>
            <p:cNvSpPr>
              <a:spLocks noChangeArrowheads="1"/>
            </p:cNvSpPr>
            <p:nvPr/>
          </p:nvSpPr>
          <p:spPr bwMode="auto">
            <a:xfrm>
              <a:off x="0" y="418034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7" name="椭圆 79"/>
            <p:cNvSpPr>
              <a:spLocks noChangeArrowheads="1"/>
            </p:cNvSpPr>
            <p:nvPr/>
          </p:nvSpPr>
          <p:spPr bwMode="auto">
            <a:xfrm>
              <a:off x="1935412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368" name="椭圆 80"/>
            <p:cNvSpPr>
              <a:spLocks noChangeArrowheads="1"/>
            </p:cNvSpPr>
            <p:nvPr/>
          </p:nvSpPr>
          <p:spPr bwMode="auto">
            <a:xfrm>
              <a:off x="449788" y="1218383"/>
              <a:ext cx="2381231" cy="2381204"/>
            </a:xfrm>
            <a:prstGeom prst="ellipse">
              <a:avLst/>
            </a:prstGeom>
            <a:solidFill>
              <a:srgbClr val="E387ED">
                <a:alpha val="9000"/>
              </a:srgbClr>
            </a:solidFill>
            <a:ln w="3175" cmpd="sng">
              <a:solidFill>
                <a:srgbClr val="A71CB6">
                  <a:alpha val="42999"/>
                </a:srgbClr>
              </a:solidFill>
              <a:rou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2867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35" y="302419"/>
            <a:ext cx="517922" cy="51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直接连接符 5"/>
          <p:cNvSpPr/>
          <p:nvPr/>
        </p:nvSpPr>
        <p:spPr>
          <a:xfrm>
            <a:off x="1137047" y="854869"/>
            <a:ext cx="0" cy="194072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7" name="直接连接符 7"/>
          <p:cNvSpPr/>
          <p:nvPr/>
        </p:nvSpPr>
        <p:spPr>
          <a:xfrm>
            <a:off x="1133475" y="1037035"/>
            <a:ext cx="7062788" cy="1190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直接连接符 9"/>
          <p:cNvSpPr/>
          <p:nvPr/>
        </p:nvSpPr>
        <p:spPr>
          <a:xfrm flipV="1">
            <a:off x="8196263" y="590550"/>
            <a:ext cx="2381" cy="453629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9" name="直接连接符 11"/>
          <p:cNvSpPr/>
          <p:nvPr/>
        </p:nvSpPr>
        <p:spPr>
          <a:xfrm flipH="1">
            <a:off x="7229475" y="590550"/>
            <a:ext cx="971550" cy="1191"/>
          </a:xfrm>
          <a:prstGeom prst="line">
            <a:avLst/>
          </a:prstGeom>
          <a:ln w="1905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0" name="直接连接符 3"/>
          <p:cNvSpPr/>
          <p:nvPr/>
        </p:nvSpPr>
        <p:spPr>
          <a:xfrm>
            <a:off x="1641872" y="820341"/>
            <a:ext cx="588645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1" name="TextBox 4"/>
          <p:cNvSpPr/>
          <p:nvPr/>
        </p:nvSpPr>
        <p:spPr>
          <a:xfrm>
            <a:off x="1641872" y="388144"/>
            <a:ext cx="5832872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Calibri" panose="020F0502020204030204"/>
                <a:sym typeface="宋体" panose="02010600030101010101" pitchFamily="2" charset="-122"/>
              </a:rPr>
              <a:t>建立搜索状态树</a:t>
            </a:r>
            <a:endParaRPr lang="zh-CN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Oval 3"/>
          <p:cNvSpPr/>
          <p:nvPr/>
        </p:nvSpPr>
        <p:spPr>
          <a:xfrm>
            <a:off x="5775722" y="2438400"/>
            <a:ext cx="358378" cy="32027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sz="1350" dirty="0">
              <a:solidFill>
                <a:srgbClr val="000000"/>
              </a:solidFill>
              <a:latin typeface="Calibri" panose="020F0502020204030204"/>
              <a:sym typeface="宋体" panose="02010600030101010101" pitchFamily="2" charset="-122"/>
            </a:endParaRPr>
          </a:p>
        </p:txBody>
      </p:sp>
      <p:sp>
        <p:nvSpPr>
          <p:cNvPr id="28683" name="Text Box 4"/>
          <p:cNvSpPr/>
          <p:nvPr/>
        </p:nvSpPr>
        <p:spPr>
          <a:xfrm>
            <a:off x="5866210" y="2380179"/>
            <a:ext cx="135731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700" dirty="0">
                <a:solidFill>
                  <a:srgbClr val="F51A03"/>
                </a:solidFill>
                <a:latin typeface="Tahoma" panose="020B0604030504040204"/>
                <a:sym typeface="Tahoma" panose="020B0604030504040204"/>
              </a:rPr>
              <a:t>2</a:t>
            </a:r>
            <a:endParaRPr lang="zh-CN" altLang="en-US" sz="13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4" name="Oval 5"/>
          <p:cNvSpPr/>
          <p:nvPr/>
        </p:nvSpPr>
        <p:spPr>
          <a:xfrm>
            <a:off x="3148013" y="2487216"/>
            <a:ext cx="358379" cy="32027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sz="1350" dirty="0">
              <a:solidFill>
                <a:srgbClr val="000000"/>
              </a:solidFill>
              <a:latin typeface="Calibri" panose="020F0502020204030204"/>
              <a:sym typeface="宋体" panose="02010600030101010101" pitchFamily="2" charset="-122"/>
            </a:endParaRPr>
          </a:p>
        </p:txBody>
      </p:sp>
      <p:sp>
        <p:nvSpPr>
          <p:cNvPr id="28685" name="Text Box 6"/>
          <p:cNvSpPr/>
          <p:nvPr/>
        </p:nvSpPr>
        <p:spPr>
          <a:xfrm>
            <a:off x="3238500" y="2428399"/>
            <a:ext cx="135731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700" dirty="0">
                <a:solidFill>
                  <a:srgbClr val="F51A03"/>
                </a:solidFill>
                <a:latin typeface="Tahoma" panose="020B0604030504040204"/>
                <a:sym typeface="Tahoma" panose="020B0604030504040204"/>
              </a:rPr>
              <a:t>1</a:t>
            </a:r>
            <a:endParaRPr lang="zh-CN" altLang="en-US" sz="13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6" name="Oval 7"/>
          <p:cNvSpPr/>
          <p:nvPr/>
        </p:nvSpPr>
        <p:spPr>
          <a:xfrm>
            <a:off x="6419850" y="3367088"/>
            <a:ext cx="358379" cy="32027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sz="1350" dirty="0">
              <a:solidFill>
                <a:srgbClr val="000000"/>
              </a:solidFill>
              <a:latin typeface="Calibri" panose="020F0502020204030204"/>
              <a:sym typeface="宋体" panose="02010600030101010101" pitchFamily="2" charset="-122"/>
            </a:endParaRPr>
          </a:p>
        </p:txBody>
      </p:sp>
      <p:sp>
        <p:nvSpPr>
          <p:cNvPr id="28687" name="Text Box 8"/>
          <p:cNvSpPr/>
          <p:nvPr/>
        </p:nvSpPr>
        <p:spPr>
          <a:xfrm>
            <a:off x="6510338" y="3307676"/>
            <a:ext cx="135731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700" dirty="0">
                <a:solidFill>
                  <a:srgbClr val="F51A03"/>
                </a:solidFill>
                <a:latin typeface="Tahoma" panose="020B0604030504040204"/>
                <a:sym typeface="Tahoma" panose="020B0604030504040204"/>
              </a:rPr>
              <a:t>2</a:t>
            </a:r>
            <a:endParaRPr lang="zh-CN" altLang="en-US" sz="13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8" name="Oval 9"/>
          <p:cNvSpPr/>
          <p:nvPr/>
        </p:nvSpPr>
        <p:spPr>
          <a:xfrm>
            <a:off x="5004197" y="3328988"/>
            <a:ext cx="358378" cy="32027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sz="1350" dirty="0">
              <a:solidFill>
                <a:srgbClr val="000000"/>
              </a:solidFill>
              <a:latin typeface="Calibri" panose="020F0502020204030204"/>
              <a:sym typeface="宋体" panose="02010600030101010101" pitchFamily="2" charset="-122"/>
            </a:endParaRPr>
          </a:p>
        </p:txBody>
      </p:sp>
      <p:sp>
        <p:nvSpPr>
          <p:cNvPr id="28689" name="Text Box 10"/>
          <p:cNvSpPr/>
          <p:nvPr/>
        </p:nvSpPr>
        <p:spPr>
          <a:xfrm>
            <a:off x="5094685" y="3269576"/>
            <a:ext cx="135731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700" dirty="0">
                <a:solidFill>
                  <a:srgbClr val="F51A03"/>
                </a:solidFill>
                <a:latin typeface="Tahoma" panose="020B0604030504040204"/>
                <a:sym typeface="Tahoma" panose="020B0604030504040204"/>
              </a:rPr>
              <a:t>1</a:t>
            </a:r>
            <a:endParaRPr lang="zh-CN" altLang="en-US" sz="13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0" name="Oval 11"/>
          <p:cNvSpPr/>
          <p:nvPr/>
        </p:nvSpPr>
        <p:spPr>
          <a:xfrm>
            <a:off x="3615929" y="3375422"/>
            <a:ext cx="358378" cy="32027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sz="1350" dirty="0">
              <a:solidFill>
                <a:srgbClr val="000000"/>
              </a:solidFill>
              <a:latin typeface="Calibri" panose="020F0502020204030204"/>
              <a:sym typeface="宋体" panose="02010600030101010101" pitchFamily="2" charset="-122"/>
            </a:endParaRPr>
          </a:p>
        </p:txBody>
      </p:sp>
      <p:sp>
        <p:nvSpPr>
          <p:cNvPr id="28691" name="Text Box 12"/>
          <p:cNvSpPr/>
          <p:nvPr/>
        </p:nvSpPr>
        <p:spPr>
          <a:xfrm>
            <a:off x="3706416" y="3316605"/>
            <a:ext cx="135731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700" dirty="0">
                <a:solidFill>
                  <a:srgbClr val="F51A03"/>
                </a:solidFill>
                <a:latin typeface="Tahoma" panose="020B0604030504040204"/>
                <a:sym typeface="Tahoma" panose="020B0604030504040204"/>
              </a:rPr>
              <a:t>2</a:t>
            </a:r>
            <a:endParaRPr lang="zh-CN" altLang="en-US" sz="13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2" name="Oval 13"/>
          <p:cNvSpPr/>
          <p:nvPr/>
        </p:nvSpPr>
        <p:spPr>
          <a:xfrm>
            <a:off x="2481263" y="3320654"/>
            <a:ext cx="358379" cy="32027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sz="1350" dirty="0">
              <a:solidFill>
                <a:srgbClr val="000000"/>
              </a:solidFill>
              <a:latin typeface="Calibri" panose="020F0502020204030204"/>
              <a:sym typeface="宋体" panose="02010600030101010101" pitchFamily="2" charset="-122"/>
            </a:endParaRPr>
          </a:p>
        </p:txBody>
      </p:sp>
      <p:sp>
        <p:nvSpPr>
          <p:cNvPr id="28693" name="Text Box 14"/>
          <p:cNvSpPr/>
          <p:nvPr/>
        </p:nvSpPr>
        <p:spPr>
          <a:xfrm>
            <a:off x="2627710" y="3261836"/>
            <a:ext cx="79772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700" dirty="0">
                <a:solidFill>
                  <a:srgbClr val="F51A03"/>
                </a:solidFill>
                <a:latin typeface="Tahoma" panose="020B0604030504040204"/>
                <a:sym typeface="Tahoma" panose="020B0604030504040204"/>
              </a:rPr>
              <a:t>1</a:t>
            </a:r>
            <a:endParaRPr lang="zh-CN" altLang="en-US" sz="13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4" name="Line 31"/>
          <p:cNvSpPr/>
          <p:nvPr/>
        </p:nvSpPr>
        <p:spPr>
          <a:xfrm flipH="1">
            <a:off x="2765822" y="2874169"/>
            <a:ext cx="472678" cy="444104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5" name="Line 33"/>
          <p:cNvSpPr/>
          <p:nvPr/>
        </p:nvSpPr>
        <p:spPr>
          <a:xfrm>
            <a:off x="6041231" y="2839641"/>
            <a:ext cx="601266" cy="590550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6" name="Line 35"/>
          <p:cNvSpPr/>
          <p:nvPr/>
        </p:nvSpPr>
        <p:spPr>
          <a:xfrm flipH="1">
            <a:off x="5305425" y="2793206"/>
            <a:ext cx="509588" cy="494110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7" name="Line 38"/>
          <p:cNvSpPr/>
          <p:nvPr/>
        </p:nvSpPr>
        <p:spPr>
          <a:xfrm>
            <a:off x="3413522" y="2807494"/>
            <a:ext cx="392906" cy="513160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8" name="Line 42"/>
          <p:cNvSpPr/>
          <p:nvPr/>
        </p:nvSpPr>
        <p:spPr>
          <a:xfrm flipV="1">
            <a:off x="2944416" y="3020616"/>
            <a:ext cx="319088" cy="300038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699" name="Line 45"/>
          <p:cNvSpPr/>
          <p:nvPr/>
        </p:nvSpPr>
        <p:spPr>
          <a:xfrm flipH="1" flipV="1">
            <a:off x="3594497" y="2864644"/>
            <a:ext cx="258365" cy="332185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00" name="Line 47"/>
          <p:cNvSpPr/>
          <p:nvPr/>
        </p:nvSpPr>
        <p:spPr>
          <a:xfrm flipV="1">
            <a:off x="5399485" y="2912269"/>
            <a:ext cx="415528" cy="409575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01" name="Line 49"/>
          <p:cNvSpPr/>
          <p:nvPr/>
        </p:nvSpPr>
        <p:spPr>
          <a:xfrm flipH="1">
            <a:off x="2732485" y="2862263"/>
            <a:ext cx="358378" cy="346472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02" name="Line 51"/>
          <p:cNvSpPr/>
          <p:nvPr/>
        </p:nvSpPr>
        <p:spPr>
          <a:xfrm>
            <a:off x="3411141" y="2988469"/>
            <a:ext cx="233363" cy="325041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03" name="Line 56"/>
          <p:cNvSpPr/>
          <p:nvPr/>
        </p:nvSpPr>
        <p:spPr>
          <a:xfrm flipH="1">
            <a:off x="5254229" y="2778919"/>
            <a:ext cx="439340" cy="432197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04" name="Line 59"/>
          <p:cNvSpPr/>
          <p:nvPr/>
        </p:nvSpPr>
        <p:spPr>
          <a:xfrm>
            <a:off x="6049566" y="2986088"/>
            <a:ext cx="403622" cy="40005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1"/>
          <p:cNvSpPr txBox="1"/>
          <p:nvPr/>
        </p:nvSpPr>
        <p:spPr>
          <a:xfrm>
            <a:off x="2334895" y="1449070"/>
            <a:ext cx="4473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7200" b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栈</a:t>
            </a:r>
            <a:r>
              <a:rPr lang="zh-CN" altLang="en-US" sz="4400" b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的作用</a:t>
            </a:r>
          </a:p>
        </p:txBody>
      </p:sp>
      <p:sp>
        <p:nvSpPr>
          <p:cNvPr id="18" name="TextBox 61"/>
          <p:cNvSpPr txBox="1"/>
          <p:nvPr/>
        </p:nvSpPr>
        <p:spPr>
          <a:xfrm>
            <a:off x="3319830" y="2647894"/>
            <a:ext cx="25043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1400" b="0" spc="300">
                <a:solidFill>
                  <a:schemeClr val="accent1">
                    <a:lumMod val="75000"/>
                  </a:schemeClr>
                </a:solidFill>
                <a:latin typeface="Trajan Pro" panose="02020502050506020301" charset="0"/>
                <a:ea typeface="+mj-ea"/>
                <a:cs typeface="Trajan Pro" panose="02020502050506020301" charset="0"/>
              </a:rPr>
              <a:t>Stack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日系教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C4C3"/>
      </a:accent1>
      <a:accent2>
        <a:srgbClr val="F4A897"/>
      </a:accent2>
      <a:accent3>
        <a:srgbClr val="FBE0C0"/>
      </a:accent3>
      <a:accent4>
        <a:srgbClr val="A17375"/>
      </a:accent4>
      <a:accent5>
        <a:srgbClr val="74967C"/>
      </a:accent5>
      <a:accent6>
        <a:srgbClr val="70AD47"/>
      </a:accent6>
      <a:hlink>
        <a:srgbClr val="000000"/>
      </a:hlink>
      <a:folHlink>
        <a:srgbClr val="954F72"/>
      </a:folHlink>
    </a:clrScheme>
    <a:fontScheme name="方正清刻本悦宋简体">
      <a:majorFont>
        <a:latin typeface="方正清刻本悦宋简体"/>
        <a:ea typeface="方正清刻本悦宋简体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1080</Words>
  <Application>Microsoft Office PowerPoint</Application>
  <PresentationFormat>全屏显示(16:9)</PresentationFormat>
  <Paragraphs>295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Gill Sans</vt:lpstr>
      <vt:lpstr>Trajan Pro</vt:lpstr>
      <vt:lpstr>等线</vt:lpstr>
      <vt:lpstr>方正清刻本悦宋简体</vt:lpstr>
      <vt:lpstr>楷体</vt:lpstr>
      <vt:lpstr>楷体_GB2312</vt:lpstr>
      <vt:lpstr>宋体</vt:lpstr>
      <vt:lpstr>微软雅黑 Light</vt:lpstr>
      <vt:lpstr>Arial</vt:lpstr>
      <vt:lpstr>Brush Script MT</vt:lpstr>
      <vt:lpstr>Calibri</vt:lpstr>
      <vt:lpstr>Calibri Light</vt:lpstr>
      <vt:lpstr>Courier New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 哒哒</dc:creator>
  <cp:lastModifiedBy>1012690603@qq.com</cp:lastModifiedBy>
  <cp:revision>244</cp:revision>
  <dcterms:created xsi:type="dcterms:W3CDTF">2018-06-01T01:11:00Z</dcterms:created>
  <dcterms:modified xsi:type="dcterms:W3CDTF">2019-02-15T02:27:07Z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