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9" r:id="rId5"/>
    <p:sldId id="262" r:id="rId6"/>
    <p:sldId id="273" r:id="rId7"/>
    <p:sldId id="260" r:id="rId8"/>
    <p:sldId id="264" r:id="rId9"/>
    <p:sldId id="284" r:id="rId10"/>
    <p:sldId id="285" r:id="rId11"/>
    <p:sldId id="286" r:id="rId12"/>
    <p:sldId id="265" r:id="rId13"/>
    <p:sldId id="271" r:id="rId14"/>
    <p:sldId id="287" r:id="rId15"/>
    <p:sldId id="25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17621"/>
          <a:stretch>
            <a:fillRect/>
          </a:stretch>
        </p:blipFill>
        <p:spPr>
          <a:xfrm flipH="1">
            <a:off x="6486691" y="0"/>
            <a:ext cx="3903384" cy="5513860"/>
          </a:xfrm>
          <a:prstGeom prst="rect">
            <a:avLst/>
          </a:prstGeom>
        </p:spPr>
      </p:pic>
      <p:sp>
        <p:nvSpPr>
          <p:cNvPr id="6" name="Text Box 2"/>
          <p:cNvSpPr txBox="1">
            <a:spLocks noChangeArrowheads="1"/>
          </p:cNvSpPr>
          <p:nvPr/>
        </p:nvSpPr>
        <p:spPr bwMode="auto">
          <a:xfrm>
            <a:off x="1751330" y="711835"/>
            <a:ext cx="3291205" cy="491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8800" spc="600" dirty="0">
                <a:latin typeface="文悦古典明朝体 (非商业使用) W5" pitchFamily="50" charset="-122"/>
                <a:ea typeface="文悦古典明朝体 (非商业使用) W5" pitchFamily="50" charset="-122"/>
              </a:rPr>
              <a:t>数据结构</a:t>
            </a:r>
            <a:endParaRPr lang="zh-CN" altLang="en-US" sz="6600" spc="600" dirty="0">
              <a:latin typeface="文悦古典明朝体 (非商业使用) W5" pitchFamily="50" charset="-122"/>
              <a:ea typeface="文悦古典明朝体 (非商业使用) W5" pitchFamily="50" charset="-122"/>
            </a:endParaRPr>
          </a:p>
          <a:p>
            <a:pPr eaLnBrk="1" hangingPunct="1"/>
            <a:endParaRPr lang="zh-CN" altLang="en-US" sz="6600" spc="600" dirty="0">
              <a:latin typeface="文悦古典明朝体 (非商业使用) W5" pitchFamily="50" charset="-122"/>
              <a:ea typeface="文悦古典明朝体 (非商业使用) W5" pitchFamily="50" charset="-122"/>
            </a:endParaRPr>
          </a:p>
          <a:p>
            <a:pPr eaLnBrk="1" hangingPunct="1"/>
            <a:r>
              <a:rPr lang="zh-CN" altLang="en-US" sz="4800" spc="600" dirty="0">
                <a:latin typeface="文悦古典明朝体 (非商业使用) W5" pitchFamily="50" charset="-122"/>
                <a:ea typeface="文悦古典明朝体 (非商业使用) W5" pitchFamily="50" charset="-122"/>
              </a:rPr>
              <a:t>栈与队列</a:t>
            </a:r>
            <a:endParaRPr lang="zh-CN" altLang="en-US" sz="4800" spc="600" dirty="0">
              <a:latin typeface="文悦古典明朝体 (非商业使用) W5" pitchFamily="50" charset="-122"/>
              <a:ea typeface="文悦古典明朝体 (非商业使用) W5" pitchFamily="50"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10235" y="349250"/>
            <a:ext cx="3367405" cy="3197860"/>
            <a:chOff x="5997409" y="994739"/>
            <a:chExt cx="1452716" cy="1452716"/>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97409" y="994739"/>
              <a:ext cx="1452716" cy="1452716"/>
            </a:xfrm>
            <a:prstGeom prst="rect">
              <a:avLst/>
            </a:prstGeom>
          </p:spPr>
        </p:pic>
        <p:sp>
          <p:nvSpPr>
            <p:cNvPr id="8" name="文本框 7"/>
            <p:cNvSpPr txBox="1"/>
            <p:nvPr/>
          </p:nvSpPr>
          <p:spPr>
            <a:xfrm>
              <a:off x="6237348" y="1194019"/>
              <a:ext cx="951820" cy="950208"/>
            </a:xfrm>
            <a:prstGeom prst="rect">
              <a:avLst/>
            </a:prstGeom>
            <a:noFill/>
          </p:spPr>
          <p:txBody>
            <a:bodyPr wrap="square" rtlCol="0">
              <a:spAutoFit/>
            </a:bodyPr>
            <a:lstStyle/>
            <a:p>
              <a:pPr algn="ctr"/>
              <a:r>
                <a:rPr lang="zh-CN" altLang="en-US" sz="13000" dirty="0">
                  <a:latin typeface="文悦古典明朝体 (非商业使用) W5" pitchFamily="50" charset="-122"/>
                  <a:ea typeface="文悦古典明朝体 (非商业使用) W5" pitchFamily="50" charset="-122"/>
                </a:rPr>
                <a:t>栈</a:t>
              </a:r>
              <a:endParaRPr lang="zh-CN" altLang="en-US" sz="13000" dirty="0">
                <a:latin typeface="文悦古典明朝体 (非商业使用) W5" pitchFamily="50" charset="-122"/>
                <a:ea typeface="文悦古典明朝体 (非商业使用) W5" pitchFamily="50" charset="-122"/>
              </a:endParaRPr>
            </a:p>
          </p:txBody>
        </p:sp>
      </p:grpSp>
      <p:sp>
        <p:nvSpPr>
          <p:cNvPr id="2" name="文本框 1"/>
          <p:cNvSpPr txBox="1"/>
          <p:nvPr/>
        </p:nvSpPr>
        <p:spPr>
          <a:xfrm>
            <a:off x="4249420" y="579755"/>
            <a:ext cx="7423150" cy="3046095"/>
          </a:xfrm>
          <a:prstGeom prst="rect">
            <a:avLst/>
          </a:prstGeom>
          <a:noFill/>
        </p:spPr>
        <p:txBody>
          <a:bodyPr wrap="square" rtlCol="0">
            <a:spAutoFit/>
          </a:bodyPr>
          <a:p>
            <a:r>
              <a:rPr lang="zh-CN" altLang="en-US" sz="2400" dirty="0">
                <a:latin typeface="华文楷体" panose="02010600040101010101" charset="-122"/>
                <a:ea typeface="华文楷体" panose="02010600040101010101" charset="-122"/>
                <a:cs typeface="华文楷体" panose="02010600040101010101" charset="-122"/>
                <a:sym typeface="+mn-ea"/>
              </a:rPr>
              <a:t>栈（</a:t>
            </a:r>
            <a:r>
              <a:rPr lang="en-US" altLang="zh-CN" sz="2400" dirty="0">
                <a:latin typeface="华文楷体" panose="02010600040101010101" charset="-122"/>
                <a:ea typeface="华文楷体" panose="02010600040101010101" charset="-122"/>
                <a:cs typeface="华文楷体" panose="02010600040101010101" charset="-122"/>
                <a:sym typeface="+mn-ea"/>
              </a:rPr>
              <a:t>stack</a:t>
            </a:r>
            <a:r>
              <a:rPr lang="zh-CN" altLang="en-US" sz="2400" dirty="0">
                <a:latin typeface="华文楷体" panose="02010600040101010101" charset="-122"/>
                <a:ea typeface="华文楷体" panose="02010600040101010101" charset="-122"/>
                <a:cs typeface="华文楷体" panose="02010600040101010101" charset="-122"/>
                <a:sym typeface="+mn-ea"/>
              </a:rPr>
              <a:t>）又叫堆栈，它是一种运算受限的线性表。其限制是仅允许在表的一端进行插入和删除运算。这一端被称为栈顶，相对地，把另一端称为栈底。向一个栈插入新元素又称作进栈、入栈或压栈，它是把新元素放到栈顶元素的上面，使之成为新的栈顶元素；从一个栈删除元素又称作出栈或退栈，它是把栈顶元素删除掉，使其相邻的元素成为新的栈顶元素。</a:t>
            </a:r>
            <a:endParaRPr lang="zh-CN" altLang="en-US" sz="2400" dirty="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p:txBody>
      </p:sp>
      <p:sp>
        <p:nvSpPr>
          <p:cNvPr id="3" name="文本框 2"/>
          <p:cNvSpPr txBox="1"/>
          <p:nvPr/>
        </p:nvSpPr>
        <p:spPr>
          <a:xfrm>
            <a:off x="1624965" y="3991610"/>
            <a:ext cx="7781925" cy="2109470"/>
          </a:xfrm>
          <a:prstGeom prst="rect">
            <a:avLst/>
          </a:prstGeom>
          <a:noFill/>
        </p:spPr>
        <p:txBody>
          <a:bodyPr wrap="square" rtlCol="0">
            <a:spAutoFit/>
          </a:bodyPr>
          <a:p>
            <a:pPr eaLnBrk="1" hangingPunct="1">
              <a:lnSpc>
                <a:spcPct val="90000"/>
              </a:lnSpc>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在日常生活中，有许多类似栈的例子，如刷洗盘子时，把洗净的盘子一个接一个地向上放（相当于进栈），取用盘子时，则从上面一个接一个地向下拿（相当于出栈）；又如向自动步枪的弹夹装子弹时，子弹被一个接一个地压入（相当于进栈），射击时总是后压入的先射出（相当于出栈）。</a:t>
            </a:r>
            <a:endParaRPr lang="zh-CN" altLang="en-US" dirty="0">
              <a:latin typeface="华文楷体" panose="02010600040101010101" charset="-122"/>
              <a:ea typeface="华文楷体" panose="02010600040101010101" charset="-122"/>
              <a:cs typeface="华文楷体" panose="02010600040101010101" charset="-122"/>
              <a:sym typeface="+mn-ea"/>
            </a:endParaRPr>
          </a:p>
          <a:p>
            <a:pPr eaLnBrk="1" hangingPunct="1">
              <a:lnSpc>
                <a:spcPct val="90000"/>
              </a:lnSpc>
            </a:pPr>
            <a:endParaRPr lang="zh-CN" altLang="en-US" dirty="0">
              <a:latin typeface="华文楷体" panose="02010600040101010101" charset="-122"/>
              <a:ea typeface="华文楷体" panose="02010600040101010101" charset="-122"/>
              <a:cs typeface="华文楷体" panose="02010600040101010101" charset="-122"/>
            </a:endParaRPr>
          </a:p>
          <a:p>
            <a:pPr eaLnBrk="1" hangingPunct="1">
              <a:lnSpc>
                <a:spcPct val="90000"/>
              </a:lnSpc>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由于栈的插入和删除运算仅在栈顶一端进行，后进栈的元素必定先被删除，所以又把栈称作后进先出表（</a:t>
            </a:r>
            <a:r>
              <a:rPr lang="en-US" altLang="zh-CN" dirty="0">
                <a:latin typeface="华文楷体" panose="02010600040101010101" charset="-122"/>
                <a:ea typeface="华文楷体" panose="02010600040101010101" charset="-122"/>
                <a:cs typeface="华文楷体" panose="02010600040101010101" charset="-122"/>
                <a:sym typeface="+mn-ea"/>
              </a:rPr>
              <a:t>Last In First Out</a:t>
            </a:r>
            <a:r>
              <a:rPr lang="zh-CN" altLang="en-US" dirty="0">
                <a:latin typeface="华文楷体" panose="02010600040101010101" charset="-122"/>
                <a:ea typeface="华文楷体" panose="02010600040101010101" charset="-122"/>
                <a:cs typeface="华文楷体" panose="02010600040101010101" charset="-122"/>
                <a:sym typeface="+mn-ea"/>
              </a:rPr>
              <a:t>，简称</a:t>
            </a:r>
            <a:r>
              <a:rPr lang="en-US" altLang="zh-CN" dirty="0">
                <a:latin typeface="华文楷体" panose="02010600040101010101" charset="-122"/>
                <a:ea typeface="华文楷体" panose="02010600040101010101" charset="-122"/>
                <a:cs typeface="华文楷体" panose="02010600040101010101" charset="-122"/>
                <a:sym typeface="+mn-ea"/>
              </a:rPr>
              <a:t>LIFO</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endParaRPr>
          </a:p>
          <a:p>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img2"/>
          <p:cNvPicPr>
            <a:picLocks noChangeAspect="1"/>
          </p:cNvPicPr>
          <p:nvPr/>
        </p:nvPicPr>
        <p:blipFill>
          <a:blip r:embed="rId1"/>
          <a:srcRect/>
          <a:stretch>
            <a:fillRect/>
          </a:stretch>
        </p:blipFill>
        <p:spPr>
          <a:xfrm>
            <a:off x="2965133" y="960120"/>
            <a:ext cx="7129462" cy="471805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8165" y="210185"/>
            <a:ext cx="4499610" cy="829945"/>
          </a:xfrm>
          <a:prstGeom prst="rect">
            <a:avLst/>
          </a:prstGeom>
          <a:noFill/>
        </p:spPr>
        <p:txBody>
          <a:bodyPr wrap="square" rtlCol="0">
            <a:spAutoFit/>
          </a:bodyPr>
          <a:p>
            <a:r>
              <a:rPr lang="zh-CN" altLang="en-US" sz="4800">
                <a:latin typeface="华文楷体" panose="02010600040101010101" charset="-122"/>
                <a:ea typeface="华文楷体" panose="02010600040101010101" charset="-122"/>
              </a:rPr>
              <a:t>栈的运用</a:t>
            </a:r>
            <a:endParaRPr lang="zh-CN" altLang="en-US" sz="4800">
              <a:latin typeface="华文楷体" panose="02010600040101010101" charset="-122"/>
              <a:ea typeface="华文楷体" panose="02010600040101010101" charset="-122"/>
            </a:endParaRPr>
          </a:p>
        </p:txBody>
      </p:sp>
      <p:sp>
        <p:nvSpPr>
          <p:cNvPr id="5" name="文本框 4"/>
          <p:cNvSpPr txBox="1"/>
          <p:nvPr/>
        </p:nvSpPr>
        <p:spPr>
          <a:xfrm>
            <a:off x="876935" y="1142365"/>
            <a:ext cx="6405245" cy="521970"/>
          </a:xfrm>
          <a:prstGeom prst="rect">
            <a:avLst/>
          </a:prstGeom>
          <a:noFill/>
        </p:spPr>
        <p:txBody>
          <a:bodyPr wrap="square" rtlCol="0">
            <a:spAutoFit/>
          </a:bodyPr>
          <a:p>
            <a:r>
              <a:rPr lang="zh-CN" altLang="en-US" sz="2800">
                <a:latin typeface="华文楷体" panose="02010600040101010101" charset="-122"/>
                <a:ea typeface="华文楷体" panose="02010600040101010101" charset="-122"/>
                <a:cs typeface="华文楷体" panose="02010600040101010101" charset="-122"/>
              </a:rPr>
              <a:t>头文件：</a:t>
            </a:r>
            <a:r>
              <a:rPr lang="en-US" altLang="zh-CN" sz="2800">
                <a:latin typeface="华文楷体" panose="02010600040101010101" charset="-122"/>
                <a:ea typeface="华文楷体" panose="02010600040101010101" charset="-122"/>
                <a:cs typeface="华文楷体" panose="02010600040101010101" charset="-122"/>
              </a:rPr>
              <a:t>	</a:t>
            </a:r>
            <a:r>
              <a:rPr lang="en-US" altLang="zh-CN" sz="2800">
                <a:latin typeface="Courier New" panose="02070309020205020404" charset="0"/>
                <a:ea typeface="华文楷体" panose="02010600040101010101" charset="-122"/>
                <a:cs typeface="Courier New" panose="02070309020205020404" charset="0"/>
              </a:rPr>
              <a:t>#include&lt;stack&gt;</a:t>
            </a:r>
            <a:endParaRPr lang="en-US" altLang="zh-CN" sz="2800">
              <a:latin typeface="Courier New" panose="02070309020205020404" charset="0"/>
              <a:ea typeface="华文楷体" panose="02010600040101010101" charset="-122"/>
              <a:cs typeface="Courier New" panose="02070309020205020404" charset="0"/>
            </a:endParaRPr>
          </a:p>
        </p:txBody>
      </p:sp>
      <p:sp>
        <p:nvSpPr>
          <p:cNvPr id="6" name="文本框 5"/>
          <p:cNvSpPr txBox="1"/>
          <p:nvPr/>
        </p:nvSpPr>
        <p:spPr>
          <a:xfrm>
            <a:off x="876935" y="1641475"/>
            <a:ext cx="9317990" cy="521970"/>
          </a:xfrm>
          <a:prstGeom prst="rect">
            <a:avLst/>
          </a:prstGeom>
          <a:noFill/>
        </p:spPr>
        <p:txBody>
          <a:bodyPr wrap="square" rtlCol="0">
            <a:spAutoFit/>
          </a:bodyPr>
          <a:p>
            <a:r>
              <a:rPr lang="zh-CN" altLang="en-US" sz="2800">
                <a:latin typeface="华文楷体" panose="02010600040101010101" charset="-122"/>
                <a:ea typeface="华文楷体" panose="02010600040101010101" charset="-122"/>
              </a:rPr>
              <a:t>定义：</a:t>
            </a:r>
            <a:r>
              <a:rPr lang="en-US" altLang="zh-CN" sz="2800">
                <a:latin typeface="华文楷体" panose="02010600040101010101" charset="-122"/>
                <a:ea typeface="华文楷体" panose="02010600040101010101" charset="-122"/>
              </a:rPr>
              <a:t>	</a:t>
            </a:r>
            <a:r>
              <a:rPr lang="en-US" altLang="zh-CN" sz="2800">
                <a:latin typeface="Courier New" panose="02070309020205020404" charset="0"/>
                <a:ea typeface="华文楷体" panose="02010600040101010101" charset="-122"/>
                <a:cs typeface="Courier New" panose="02070309020205020404" charset="0"/>
              </a:rPr>
              <a:t>stack &lt;type&gt; s;</a:t>
            </a:r>
            <a:endParaRPr lang="en-US" altLang="zh-CN" sz="2800">
              <a:latin typeface="Courier New" panose="02070309020205020404" charset="0"/>
              <a:ea typeface="华文楷体" panose="02010600040101010101" charset="-122"/>
              <a:cs typeface="Courier New" panose="02070309020205020404" charset="0"/>
            </a:endParaRPr>
          </a:p>
        </p:txBody>
      </p:sp>
      <p:sp>
        <p:nvSpPr>
          <p:cNvPr id="7" name="文本框 6"/>
          <p:cNvSpPr txBox="1"/>
          <p:nvPr/>
        </p:nvSpPr>
        <p:spPr>
          <a:xfrm>
            <a:off x="876935" y="2098675"/>
            <a:ext cx="9317990" cy="2676525"/>
          </a:xfrm>
          <a:prstGeom prst="rect">
            <a:avLst/>
          </a:prstGeom>
          <a:noFill/>
        </p:spPr>
        <p:txBody>
          <a:bodyPr wrap="square" rtlCol="0">
            <a:spAutoFit/>
          </a:bodyPr>
          <a:p>
            <a:r>
              <a:rPr lang="zh-CN" altLang="en-US" sz="2800">
                <a:latin typeface="华文楷体" panose="02010600040101010101" charset="-122"/>
                <a:ea typeface="华文楷体" panose="02010600040101010101" charset="-122"/>
              </a:rPr>
              <a:t>操作：</a:t>
            </a:r>
            <a:r>
              <a:rPr lang="en-US" altLang="zh-CN" sz="2800">
                <a:latin typeface="华文楷体" panose="02010600040101010101" charset="-122"/>
                <a:ea typeface="华文楷体" panose="02010600040101010101" charset="-122"/>
              </a:rPr>
              <a:t>	</a:t>
            </a:r>
            <a:endParaRPr lang="en-US" altLang="zh-CN" sz="2800">
              <a:latin typeface="华文楷体" panose="02010600040101010101" charset="-122"/>
              <a:ea typeface="华文楷体" panose="02010600040101010101" charset="-122"/>
            </a:endParaRPr>
          </a:p>
          <a:p>
            <a:pPr lvl="4"/>
            <a:r>
              <a:rPr lang="en-US" altLang="zh-CN" sz="2800">
                <a:latin typeface="Courier New" panose="02070309020205020404" charset="0"/>
                <a:ea typeface="华文楷体" panose="02010600040101010101" charset="-122"/>
                <a:cs typeface="Courier New" panose="02070309020205020404" charset="0"/>
              </a:rPr>
              <a:t>s.push();</a:t>
            </a:r>
            <a:endParaRPr lang="en-US" altLang="zh-CN" sz="2800">
              <a:latin typeface="Courier New" panose="02070309020205020404" charset="0"/>
              <a:ea typeface="华文楷体" panose="02010600040101010101" charset="-122"/>
              <a:cs typeface="Courier New" panose="02070309020205020404" charset="0"/>
            </a:endParaRPr>
          </a:p>
          <a:p>
            <a:pPr lvl="4"/>
            <a:r>
              <a:rPr lang="en-US" altLang="zh-CN" sz="2800">
                <a:latin typeface="Courier New" panose="02070309020205020404" charset="0"/>
                <a:ea typeface="华文楷体" panose="02010600040101010101" charset="-122"/>
                <a:cs typeface="Courier New" panose="02070309020205020404" charset="0"/>
              </a:rPr>
              <a:t>s.pop();</a:t>
            </a:r>
            <a:endParaRPr lang="en-US" altLang="zh-CN" sz="2800">
              <a:latin typeface="Courier New" panose="02070309020205020404" charset="0"/>
              <a:ea typeface="华文楷体" panose="02010600040101010101" charset="-122"/>
              <a:cs typeface="Courier New" panose="02070309020205020404" charset="0"/>
            </a:endParaRPr>
          </a:p>
          <a:p>
            <a:pPr lvl="4"/>
            <a:r>
              <a:rPr lang="en-US" altLang="zh-CN" sz="2800">
                <a:latin typeface="Courier New" panose="02070309020205020404" charset="0"/>
                <a:ea typeface="华文楷体" panose="02010600040101010101" charset="-122"/>
                <a:cs typeface="Courier New" panose="02070309020205020404" charset="0"/>
              </a:rPr>
              <a:t>s.top();</a:t>
            </a:r>
            <a:endParaRPr lang="en-US" altLang="zh-CN" sz="2800">
              <a:latin typeface="Courier New" panose="02070309020205020404" charset="0"/>
              <a:ea typeface="华文楷体" panose="02010600040101010101" charset="-122"/>
              <a:cs typeface="Courier New" panose="02070309020205020404" charset="0"/>
            </a:endParaRPr>
          </a:p>
          <a:p>
            <a:pPr lvl="4"/>
            <a:r>
              <a:rPr lang="en-US" altLang="zh-CN" sz="2800">
                <a:latin typeface="Courier New" panose="02070309020205020404" charset="0"/>
                <a:ea typeface="华文楷体" panose="02010600040101010101" charset="-122"/>
                <a:cs typeface="Courier New" panose="02070309020205020404" charset="0"/>
              </a:rPr>
              <a:t>s.empty();</a:t>
            </a:r>
            <a:endParaRPr lang="en-US" altLang="zh-CN" sz="2800">
              <a:latin typeface="Courier New" panose="02070309020205020404" charset="0"/>
              <a:ea typeface="华文楷体" panose="02010600040101010101" charset="-122"/>
              <a:cs typeface="Courier New" panose="02070309020205020404" charset="0"/>
            </a:endParaRPr>
          </a:p>
          <a:p>
            <a:pPr lvl="4"/>
            <a:r>
              <a:rPr lang="en-US" altLang="zh-CN" sz="2800">
                <a:latin typeface="Courier New" panose="02070309020205020404" charset="0"/>
                <a:ea typeface="华文楷体" panose="02010600040101010101" charset="-122"/>
                <a:cs typeface="Courier New" panose="02070309020205020404" charset="0"/>
              </a:rPr>
              <a:t>s.size();</a:t>
            </a:r>
            <a:endParaRPr lang="en-US" altLang="zh-CN" sz="2800">
              <a:latin typeface="Courier New" panose="02070309020205020404" charset="0"/>
              <a:ea typeface="华文楷体" panose="02010600040101010101" charset="-122"/>
              <a:cs typeface="Courier New" panose="02070309020205020404" charset="0"/>
            </a:endParaRPr>
          </a:p>
        </p:txBody>
      </p:sp>
      <p:sp>
        <p:nvSpPr>
          <p:cNvPr id="2" name="文本框 1"/>
          <p:cNvSpPr txBox="1"/>
          <p:nvPr/>
        </p:nvSpPr>
        <p:spPr>
          <a:xfrm>
            <a:off x="876935" y="4868545"/>
            <a:ext cx="5567680" cy="953135"/>
          </a:xfrm>
          <a:prstGeom prst="rect">
            <a:avLst/>
          </a:prstGeom>
          <a:noFill/>
        </p:spPr>
        <p:txBody>
          <a:bodyPr wrap="square" rtlCol="0">
            <a:spAutoFit/>
          </a:bodyPr>
          <a:p>
            <a:r>
              <a:rPr lang="en-US" altLang="zh-CN" sz="2800">
                <a:latin typeface="华文楷体" panose="02010600040101010101" charset="-122"/>
                <a:ea typeface="华文楷体" panose="02010600040101010101" charset="-122"/>
                <a:cs typeface="华文楷体" panose="02010600040101010101" charset="-122"/>
              </a:rPr>
              <a:t>C++11 </a:t>
            </a:r>
            <a:r>
              <a:rPr lang="zh-CN" altLang="en-US" sz="2800">
                <a:latin typeface="华文楷体" panose="02010600040101010101" charset="-122"/>
                <a:ea typeface="华文楷体" panose="02010600040101010101" charset="-122"/>
                <a:cs typeface="华文楷体" panose="02010600040101010101" charset="-122"/>
              </a:rPr>
              <a:t>标准：</a:t>
            </a:r>
            <a:r>
              <a:rPr lang="en-US" altLang="zh-CN" sz="2800">
                <a:latin typeface="华文楷体" panose="02010600040101010101" charset="-122"/>
                <a:ea typeface="华文楷体" panose="02010600040101010101" charset="-122"/>
                <a:cs typeface="华文楷体" panose="02010600040101010101" charset="-122"/>
              </a:rPr>
              <a:t>	</a:t>
            </a:r>
            <a:r>
              <a:rPr lang="en-US" altLang="zh-CN" sz="2800">
                <a:latin typeface="Courier New" panose="02070309020205020404" charset="0"/>
                <a:ea typeface="华文楷体" panose="02010600040101010101" charset="-122"/>
                <a:cs typeface="Courier New" panose="02070309020205020404" charset="0"/>
              </a:rPr>
              <a:t>s.emplace();</a:t>
            </a:r>
            <a:endParaRPr lang="en-US" altLang="zh-CN" sz="2800">
              <a:latin typeface="Courier New" panose="02070309020205020404" charset="0"/>
              <a:ea typeface="华文楷体" panose="02010600040101010101" charset="-122"/>
              <a:cs typeface="Courier New" panose="02070309020205020404" charset="0"/>
            </a:endParaRPr>
          </a:p>
          <a:p>
            <a:r>
              <a:rPr lang="en-US" altLang="zh-CN" sz="2800">
                <a:latin typeface="Courier New" panose="02070309020205020404" charset="0"/>
                <a:ea typeface="华文楷体" panose="02010600040101010101" charset="-122"/>
                <a:cs typeface="Courier New" panose="02070309020205020404" charset="0"/>
              </a:rPr>
              <a:t>			s.swap();</a:t>
            </a:r>
            <a:endParaRPr lang="en-US" altLang="zh-CN" sz="2800">
              <a:latin typeface="Courier New" panose="02070309020205020404" charset="0"/>
              <a:ea typeface="华文楷体" panose="02010600040101010101" charset="-122"/>
              <a:cs typeface="Courier New" panose="020703090202050204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8165" y="210185"/>
            <a:ext cx="4499610" cy="829945"/>
          </a:xfrm>
          <a:prstGeom prst="rect">
            <a:avLst/>
          </a:prstGeom>
          <a:noFill/>
        </p:spPr>
        <p:txBody>
          <a:bodyPr wrap="square" rtlCol="0">
            <a:spAutoFit/>
          </a:bodyPr>
          <a:p>
            <a:r>
              <a:rPr lang="zh-CN" altLang="en-US" sz="4800">
                <a:latin typeface="华文楷体" panose="02010600040101010101" charset="-122"/>
                <a:ea typeface="华文楷体" panose="02010600040101010101" charset="-122"/>
              </a:rPr>
              <a:t>队列的运用</a:t>
            </a:r>
            <a:endParaRPr lang="zh-CN" altLang="en-US" sz="4800">
              <a:latin typeface="华文楷体" panose="02010600040101010101" charset="-122"/>
              <a:ea typeface="华文楷体" panose="02010600040101010101" charset="-122"/>
            </a:endParaRPr>
          </a:p>
        </p:txBody>
      </p:sp>
      <p:sp>
        <p:nvSpPr>
          <p:cNvPr id="5" name="文本框 4"/>
          <p:cNvSpPr txBox="1"/>
          <p:nvPr/>
        </p:nvSpPr>
        <p:spPr>
          <a:xfrm>
            <a:off x="876935" y="1056640"/>
            <a:ext cx="6405245" cy="521970"/>
          </a:xfrm>
          <a:prstGeom prst="rect">
            <a:avLst/>
          </a:prstGeom>
          <a:noFill/>
        </p:spPr>
        <p:txBody>
          <a:bodyPr wrap="square" rtlCol="0">
            <a:spAutoFit/>
          </a:bodyPr>
          <a:p>
            <a:r>
              <a:rPr lang="zh-CN" altLang="en-US" sz="2800">
                <a:latin typeface="华文楷体" panose="02010600040101010101" charset="-122"/>
                <a:ea typeface="华文楷体" panose="02010600040101010101" charset="-122"/>
                <a:cs typeface="华文楷体" panose="02010600040101010101" charset="-122"/>
              </a:rPr>
              <a:t>头文件：</a:t>
            </a:r>
            <a:r>
              <a:rPr lang="en-US" altLang="zh-CN" sz="2800">
                <a:latin typeface="华文楷体" panose="02010600040101010101" charset="-122"/>
                <a:ea typeface="华文楷体" panose="02010600040101010101" charset="-122"/>
                <a:cs typeface="华文楷体" panose="02010600040101010101" charset="-122"/>
              </a:rPr>
              <a:t>	</a:t>
            </a:r>
            <a:r>
              <a:rPr lang="en-US" altLang="zh-CN" sz="2800">
                <a:latin typeface="Courier New" panose="02070309020205020404" charset="0"/>
                <a:ea typeface="华文楷体" panose="02010600040101010101" charset="-122"/>
                <a:cs typeface="Courier New" panose="02070309020205020404" charset="0"/>
              </a:rPr>
              <a:t>#include&lt;queue&gt;</a:t>
            </a:r>
            <a:endParaRPr lang="en-US" altLang="zh-CN" sz="2800">
              <a:latin typeface="Courier New" panose="02070309020205020404" charset="0"/>
              <a:ea typeface="华文楷体" panose="02010600040101010101" charset="-122"/>
              <a:cs typeface="Courier New" panose="02070309020205020404" charset="0"/>
            </a:endParaRPr>
          </a:p>
        </p:txBody>
      </p:sp>
      <p:sp>
        <p:nvSpPr>
          <p:cNvPr id="6" name="文本框 5"/>
          <p:cNvSpPr txBox="1"/>
          <p:nvPr/>
        </p:nvSpPr>
        <p:spPr>
          <a:xfrm>
            <a:off x="876935" y="1517650"/>
            <a:ext cx="9317990" cy="521970"/>
          </a:xfrm>
          <a:prstGeom prst="rect">
            <a:avLst/>
          </a:prstGeom>
          <a:noFill/>
        </p:spPr>
        <p:txBody>
          <a:bodyPr wrap="square" rtlCol="0">
            <a:spAutoFit/>
          </a:bodyPr>
          <a:p>
            <a:r>
              <a:rPr lang="zh-CN" altLang="en-US" sz="2800">
                <a:latin typeface="华文楷体" panose="02010600040101010101" charset="-122"/>
                <a:ea typeface="华文楷体" panose="02010600040101010101" charset="-122"/>
              </a:rPr>
              <a:t>定义：</a:t>
            </a:r>
            <a:r>
              <a:rPr lang="en-US" altLang="zh-CN" sz="2800">
                <a:latin typeface="华文楷体" panose="02010600040101010101" charset="-122"/>
                <a:ea typeface="华文楷体" panose="02010600040101010101" charset="-122"/>
              </a:rPr>
              <a:t>	</a:t>
            </a:r>
            <a:r>
              <a:rPr lang="en-US" altLang="zh-CN" sz="2800">
                <a:latin typeface="Courier New" panose="02070309020205020404" charset="0"/>
                <a:ea typeface="华文楷体" panose="02010600040101010101" charset="-122"/>
                <a:cs typeface="Courier New" panose="02070309020205020404" charset="0"/>
              </a:rPr>
              <a:t>queue &lt;type&gt; q;</a:t>
            </a:r>
            <a:endParaRPr lang="en-US" altLang="zh-CN" sz="2800">
              <a:latin typeface="Courier New" panose="02070309020205020404" charset="0"/>
              <a:ea typeface="华文楷体" panose="02010600040101010101" charset="-122"/>
              <a:cs typeface="Courier New" panose="02070309020205020404" charset="0"/>
            </a:endParaRPr>
          </a:p>
        </p:txBody>
      </p:sp>
      <p:sp>
        <p:nvSpPr>
          <p:cNvPr id="7" name="文本框 6"/>
          <p:cNvSpPr txBox="1"/>
          <p:nvPr/>
        </p:nvSpPr>
        <p:spPr>
          <a:xfrm>
            <a:off x="876935" y="1917700"/>
            <a:ext cx="9317990" cy="3107690"/>
          </a:xfrm>
          <a:prstGeom prst="rect">
            <a:avLst/>
          </a:prstGeom>
          <a:noFill/>
        </p:spPr>
        <p:txBody>
          <a:bodyPr wrap="square" rtlCol="0">
            <a:spAutoFit/>
          </a:bodyPr>
          <a:p>
            <a:r>
              <a:rPr lang="zh-CN" altLang="en-US" sz="2800">
                <a:latin typeface="华文楷体" panose="02010600040101010101" charset="-122"/>
                <a:ea typeface="华文楷体" panose="02010600040101010101" charset="-122"/>
              </a:rPr>
              <a:t>操作：</a:t>
            </a:r>
            <a:r>
              <a:rPr lang="en-US" altLang="zh-CN" sz="2800">
                <a:latin typeface="华文楷体" panose="02010600040101010101" charset="-122"/>
                <a:ea typeface="华文楷体" panose="02010600040101010101" charset="-122"/>
              </a:rPr>
              <a:t>	</a:t>
            </a:r>
            <a:endParaRPr lang="en-US" altLang="zh-CN" sz="2800">
              <a:latin typeface="华文楷体" panose="02010600040101010101" charset="-122"/>
              <a:ea typeface="华文楷体" panose="02010600040101010101" charset="-122"/>
            </a:endParaRPr>
          </a:p>
          <a:p>
            <a:pPr lvl="4"/>
            <a:r>
              <a:rPr lang="en-US" altLang="zh-CN" sz="2800">
                <a:latin typeface="Courier New" panose="02070309020205020404" charset="0"/>
                <a:ea typeface="华文楷体" panose="02010600040101010101" charset="-122"/>
                <a:cs typeface="Courier New" panose="02070309020205020404" charset="0"/>
              </a:rPr>
              <a:t>q.push();</a:t>
            </a:r>
            <a:endParaRPr lang="en-US" altLang="zh-CN" sz="2800">
              <a:latin typeface="Courier New" panose="02070309020205020404" charset="0"/>
              <a:ea typeface="华文楷体" panose="02010600040101010101" charset="-122"/>
              <a:cs typeface="Courier New" panose="02070309020205020404" charset="0"/>
            </a:endParaRPr>
          </a:p>
          <a:p>
            <a:pPr lvl="4"/>
            <a:r>
              <a:rPr lang="en-US" altLang="zh-CN" sz="2800">
                <a:latin typeface="Courier New" panose="02070309020205020404" charset="0"/>
                <a:ea typeface="华文楷体" panose="02010600040101010101" charset="-122"/>
                <a:cs typeface="Courier New" panose="02070309020205020404" charset="0"/>
              </a:rPr>
              <a:t>q.pop();</a:t>
            </a:r>
            <a:endParaRPr lang="en-US" altLang="zh-CN" sz="2800">
              <a:latin typeface="Courier New" panose="02070309020205020404" charset="0"/>
              <a:ea typeface="华文楷体" panose="02010600040101010101" charset="-122"/>
              <a:cs typeface="Courier New" panose="02070309020205020404" charset="0"/>
            </a:endParaRPr>
          </a:p>
          <a:p>
            <a:pPr lvl="4"/>
            <a:r>
              <a:rPr lang="en-US" altLang="zh-CN" sz="2800">
                <a:latin typeface="Courier New" panose="02070309020205020404" charset="0"/>
                <a:ea typeface="华文楷体" panose="02010600040101010101" charset="-122"/>
                <a:cs typeface="Courier New" panose="02070309020205020404" charset="0"/>
              </a:rPr>
              <a:t>q.front();</a:t>
            </a:r>
            <a:endParaRPr lang="en-US" altLang="zh-CN" sz="2800">
              <a:latin typeface="Courier New" panose="02070309020205020404" charset="0"/>
              <a:ea typeface="华文楷体" panose="02010600040101010101" charset="-122"/>
              <a:cs typeface="Courier New" panose="02070309020205020404" charset="0"/>
            </a:endParaRPr>
          </a:p>
          <a:p>
            <a:pPr lvl="4"/>
            <a:r>
              <a:rPr lang="en-US" altLang="zh-CN" sz="2800">
                <a:latin typeface="Courier New" panose="02070309020205020404" charset="0"/>
                <a:ea typeface="华文楷体" panose="02010600040101010101" charset="-122"/>
                <a:cs typeface="Courier New" panose="02070309020205020404" charset="0"/>
              </a:rPr>
              <a:t>q.back();</a:t>
            </a:r>
            <a:endParaRPr lang="en-US" altLang="zh-CN" sz="2800">
              <a:latin typeface="Courier New" panose="02070309020205020404" charset="0"/>
              <a:ea typeface="华文楷体" panose="02010600040101010101" charset="-122"/>
              <a:cs typeface="Courier New" panose="02070309020205020404" charset="0"/>
            </a:endParaRPr>
          </a:p>
          <a:p>
            <a:pPr lvl="4"/>
            <a:r>
              <a:rPr lang="en-US" altLang="zh-CN" sz="2800">
                <a:latin typeface="Courier New" panose="02070309020205020404" charset="0"/>
                <a:ea typeface="华文楷体" panose="02010600040101010101" charset="-122"/>
                <a:cs typeface="Courier New" panose="02070309020205020404" charset="0"/>
              </a:rPr>
              <a:t>q.empty();</a:t>
            </a:r>
            <a:endParaRPr lang="en-US" altLang="zh-CN" sz="2800">
              <a:latin typeface="Courier New" panose="02070309020205020404" charset="0"/>
              <a:ea typeface="华文楷体" panose="02010600040101010101" charset="-122"/>
              <a:cs typeface="Courier New" panose="02070309020205020404" charset="0"/>
            </a:endParaRPr>
          </a:p>
          <a:p>
            <a:pPr lvl="4"/>
            <a:r>
              <a:rPr lang="en-US" altLang="zh-CN" sz="2800">
                <a:latin typeface="Courier New" panose="02070309020205020404" charset="0"/>
                <a:ea typeface="华文楷体" panose="02010600040101010101" charset="-122"/>
                <a:cs typeface="Courier New" panose="02070309020205020404" charset="0"/>
              </a:rPr>
              <a:t>q.size();</a:t>
            </a:r>
            <a:endParaRPr lang="en-US" altLang="zh-CN" sz="2800">
              <a:latin typeface="Courier New" panose="02070309020205020404" charset="0"/>
              <a:ea typeface="华文楷体" panose="02010600040101010101" charset="-122"/>
              <a:cs typeface="Courier New" panose="02070309020205020404" charset="0"/>
            </a:endParaRPr>
          </a:p>
        </p:txBody>
      </p:sp>
      <p:sp>
        <p:nvSpPr>
          <p:cNvPr id="2" name="文本框 1"/>
          <p:cNvSpPr txBox="1"/>
          <p:nvPr/>
        </p:nvSpPr>
        <p:spPr>
          <a:xfrm>
            <a:off x="876935" y="5025390"/>
            <a:ext cx="5567680" cy="953135"/>
          </a:xfrm>
          <a:prstGeom prst="rect">
            <a:avLst/>
          </a:prstGeom>
          <a:noFill/>
        </p:spPr>
        <p:txBody>
          <a:bodyPr wrap="square" rtlCol="0">
            <a:spAutoFit/>
          </a:bodyPr>
          <a:p>
            <a:r>
              <a:rPr lang="en-US" altLang="zh-CN" sz="2800">
                <a:latin typeface="华文楷体" panose="02010600040101010101" charset="-122"/>
                <a:ea typeface="华文楷体" panose="02010600040101010101" charset="-122"/>
                <a:cs typeface="华文楷体" panose="02010600040101010101" charset="-122"/>
              </a:rPr>
              <a:t>C++11 </a:t>
            </a:r>
            <a:r>
              <a:rPr lang="zh-CN" altLang="en-US" sz="2800">
                <a:latin typeface="华文楷体" panose="02010600040101010101" charset="-122"/>
                <a:ea typeface="华文楷体" panose="02010600040101010101" charset="-122"/>
                <a:cs typeface="华文楷体" panose="02010600040101010101" charset="-122"/>
              </a:rPr>
              <a:t>标准：</a:t>
            </a:r>
            <a:r>
              <a:rPr lang="en-US" altLang="zh-CN" sz="2800">
                <a:latin typeface="华文楷体" panose="02010600040101010101" charset="-122"/>
                <a:ea typeface="华文楷体" panose="02010600040101010101" charset="-122"/>
                <a:cs typeface="华文楷体" panose="02010600040101010101" charset="-122"/>
              </a:rPr>
              <a:t>	</a:t>
            </a:r>
            <a:r>
              <a:rPr lang="en-US" altLang="zh-CN" sz="2800">
                <a:latin typeface="Courier New" panose="02070309020205020404" charset="0"/>
                <a:ea typeface="华文楷体" panose="02010600040101010101" charset="-122"/>
                <a:cs typeface="Courier New" panose="02070309020205020404" charset="0"/>
              </a:rPr>
              <a:t>q</a:t>
            </a:r>
            <a:r>
              <a:rPr lang="en-US" altLang="zh-CN" sz="2800">
                <a:latin typeface="Courier New" panose="02070309020205020404" charset="0"/>
                <a:ea typeface="华文楷体" panose="02010600040101010101" charset="-122"/>
                <a:cs typeface="Courier New" panose="02070309020205020404" charset="0"/>
              </a:rPr>
              <a:t>.emplace();</a:t>
            </a:r>
            <a:endParaRPr lang="en-US" altLang="zh-CN" sz="2800">
              <a:latin typeface="Courier New" panose="02070309020205020404" charset="0"/>
              <a:ea typeface="华文楷体" panose="02010600040101010101" charset="-122"/>
              <a:cs typeface="Courier New" panose="02070309020205020404" charset="0"/>
            </a:endParaRPr>
          </a:p>
          <a:p>
            <a:r>
              <a:rPr lang="en-US" altLang="zh-CN" sz="2800">
                <a:latin typeface="Courier New" panose="02070309020205020404" charset="0"/>
                <a:ea typeface="华文楷体" panose="02010600040101010101" charset="-122"/>
                <a:cs typeface="Courier New" panose="02070309020205020404" charset="0"/>
              </a:rPr>
              <a:t>			q.swap();</a:t>
            </a:r>
            <a:endParaRPr lang="en-US" altLang="zh-CN" sz="2800">
              <a:latin typeface="Courier New" panose="02070309020205020404" charset="0"/>
              <a:ea typeface="华文楷体" panose="02010600040101010101" charset="-122"/>
              <a:cs typeface="Courier New" panose="020703090202050204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17621"/>
          <a:stretch>
            <a:fillRect/>
          </a:stretch>
        </p:blipFill>
        <p:spPr>
          <a:xfrm flipH="1">
            <a:off x="6486691" y="0"/>
            <a:ext cx="3903384" cy="5513860"/>
          </a:xfrm>
          <a:prstGeom prst="rect">
            <a:avLst/>
          </a:prstGeom>
        </p:spPr>
      </p:pic>
      <p:sp>
        <p:nvSpPr>
          <p:cNvPr id="6" name="Text Box 2"/>
          <p:cNvSpPr txBox="1">
            <a:spLocks noChangeArrowheads="1"/>
          </p:cNvSpPr>
          <p:nvPr/>
        </p:nvSpPr>
        <p:spPr bwMode="auto">
          <a:xfrm>
            <a:off x="3844456" y="2587628"/>
            <a:ext cx="1198245" cy="303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6600" spc="600" dirty="0">
                <a:latin typeface="文悦古典明朝体 (非商业使用) W5" pitchFamily="50" charset="-122"/>
                <a:ea typeface="文悦古典明朝体 (非商业使用) W5" pitchFamily="50" charset="-122"/>
              </a:rPr>
              <a:t>完</a:t>
            </a:r>
            <a:endParaRPr lang="zh-CN" altLang="en-US" sz="6600" spc="600" dirty="0">
              <a:latin typeface="文悦古典明朝体 (非商业使用) W5" pitchFamily="50" charset="-122"/>
              <a:ea typeface="文悦古典明朝体 (非商业使用) W5" pitchFamily="5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8300" y="619760"/>
            <a:ext cx="11224260" cy="5983605"/>
          </a:xfrm>
          <a:prstGeom prst="rect">
            <a:avLst/>
          </a:prstGeom>
          <a:noFill/>
        </p:spPr>
        <p:txBody>
          <a:bodyPr wrap="square" rtlCol="0">
            <a:spAutoFit/>
          </a:bodyPr>
          <a:p>
            <a:pPr eaLnBrk="1" hangingPunct="1">
              <a:lnSpc>
                <a:spcPct val="80000"/>
              </a:lnSpc>
            </a:pPr>
            <a:r>
              <a:rPr lang="zh-CN" altLang="en-US" sz="4000" dirty="0">
                <a:latin typeface="仿宋" panose="02010609060101010101" charset="-122"/>
                <a:ea typeface="仿宋" panose="02010609060101010101" charset="-122"/>
                <a:cs typeface="仿宋" panose="02010609060101010101" charset="-122"/>
                <a:sym typeface="+mn-ea"/>
              </a:rPr>
              <a:t>数据结构：</a:t>
            </a:r>
            <a:endParaRPr lang="zh-CN" altLang="en-US" sz="4000" dirty="0">
              <a:latin typeface="仿宋" panose="02010609060101010101" charset="-122"/>
              <a:ea typeface="仿宋" panose="02010609060101010101" charset="-122"/>
              <a:cs typeface="仿宋" panose="02010609060101010101" charset="-122"/>
              <a:sym typeface="+mn-ea"/>
            </a:endParaRPr>
          </a:p>
          <a:p>
            <a:pPr eaLnBrk="1" hangingPunct="1">
              <a:lnSpc>
                <a:spcPct val="80000"/>
              </a:lnSpc>
            </a:pPr>
            <a:endParaRPr lang="zh-CN" altLang="en-US" sz="4000" dirty="0">
              <a:latin typeface="仿宋" panose="02010609060101010101" charset="-122"/>
              <a:ea typeface="仿宋" panose="02010609060101010101" charset="-122"/>
              <a:cs typeface="仿宋" panose="02010609060101010101" charset="-122"/>
              <a:sym typeface="+mn-ea"/>
            </a:endParaRPr>
          </a:p>
          <a:p>
            <a:pPr eaLnBrk="1" hangingPunct="1">
              <a:lnSpc>
                <a:spcPct val="80000"/>
              </a:lnSpc>
            </a:pPr>
            <a:r>
              <a:rPr lang="zh-CN" altLang="en-US" sz="2800" dirty="0">
                <a:latin typeface="仿宋" panose="02010609060101010101" charset="-122"/>
                <a:ea typeface="仿宋" panose="02010609060101010101" charset="-122"/>
                <a:cs typeface="仿宋" panose="02010609060101010101" charset="-122"/>
                <a:sym typeface="+mn-ea"/>
              </a:rPr>
              <a:t>数据及数据之间的相互关系，即数据的组织形式</a:t>
            </a:r>
            <a:r>
              <a:rPr lang="zh-CN" altLang="en-US" sz="2800" b="1" dirty="0">
                <a:latin typeface="仿宋" panose="02010609060101010101" charset="-122"/>
                <a:ea typeface="仿宋" panose="02010609060101010101" charset="-122"/>
                <a:cs typeface="仿宋" panose="02010609060101010101" charset="-122"/>
                <a:sym typeface="+mn-ea"/>
              </a:rPr>
              <a:t>。一般包括：</a:t>
            </a:r>
            <a:endParaRPr lang="zh-CN" altLang="en-US" sz="2800" b="1" dirty="0">
              <a:latin typeface="仿宋" panose="02010609060101010101" charset="-122"/>
              <a:ea typeface="仿宋" panose="02010609060101010101" charset="-122"/>
              <a:cs typeface="仿宋" panose="02010609060101010101" charset="-122"/>
              <a:sym typeface="+mn-ea"/>
            </a:endParaRPr>
          </a:p>
          <a:p>
            <a:pPr eaLnBrk="1" hangingPunct="1">
              <a:lnSpc>
                <a:spcPct val="80000"/>
              </a:lnSpc>
            </a:pPr>
            <a:endParaRPr lang="zh-CN" altLang="en-US" sz="2800" b="1" dirty="0">
              <a:latin typeface="仿宋" panose="02010609060101010101" charset="-122"/>
              <a:ea typeface="仿宋" panose="02010609060101010101" charset="-122"/>
              <a:cs typeface="仿宋" panose="02010609060101010101" charset="-122"/>
            </a:endParaRPr>
          </a:p>
          <a:p>
            <a:pPr algn="just" eaLnBrk="1" hangingPunct="1">
              <a:lnSpc>
                <a:spcPct val="80000"/>
              </a:lnSpc>
              <a:buNone/>
            </a:pPr>
            <a:r>
              <a:rPr lang="zh-CN" altLang="en-US" sz="2800" b="1" dirty="0">
                <a:latin typeface="仿宋" panose="02010609060101010101" charset="-122"/>
                <a:ea typeface="仿宋" panose="02010609060101010101" charset="-122"/>
                <a:cs typeface="仿宋" panose="02010609060101010101" charset="-122"/>
                <a:sym typeface="+mn-ea"/>
              </a:rPr>
              <a:t>  </a:t>
            </a:r>
            <a:r>
              <a:rPr lang="en-US" altLang="zh-CN" sz="2800" dirty="0">
                <a:latin typeface="仿宋" panose="02010609060101010101" charset="-122"/>
                <a:ea typeface="仿宋" panose="02010609060101010101" charset="-122"/>
                <a:cs typeface="仿宋" panose="02010609060101010101" charset="-122"/>
                <a:sym typeface="+mn-ea"/>
              </a:rPr>
              <a:t>1</a:t>
            </a:r>
            <a:r>
              <a:rPr lang="zh-CN" altLang="en-US" sz="2800" dirty="0">
                <a:latin typeface="仿宋" panose="02010609060101010101" charset="-122"/>
                <a:ea typeface="仿宋" panose="02010609060101010101" charset="-122"/>
                <a:cs typeface="仿宋" panose="02010609060101010101" charset="-122"/>
                <a:sym typeface="+mn-ea"/>
              </a:rPr>
              <a:t>、数据的逻辑结构</a:t>
            </a:r>
            <a:endParaRPr lang="zh-CN" altLang="en-US" sz="2800" dirty="0">
              <a:latin typeface="仿宋" panose="02010609060101010101" charset="-122"/>
              <a:ea typeface="仿宋" panose="02010609060101010101" charset="-122"/>
              <a:cs typeface="仿宋" panose="02010609060101010101" charset="-122"/>
            </a:endParaRPr>
          </a:p>
          <a:p>
            <a:pPr algn="just" eaLnBrk="1" hangingPunct="1">
              <a:lnSpc>
                <a:spcPct val="80000"/>
              </a:lnSpc>
              <a:buNone/>
            </a:pPr>
            <a:r>
              <a:rPr lang="zh-CN" altLang="en-US" sz="2800" b="1" dirty="0">
                <a:latin typeface="仿宋" panose="02010609060101010101" charset="-122"/>
                <a:ea typeface="仿宋" panose="02010609060101010101" charset="-122"/>
                <a:cs typeface="仿宋" panose="02010609060101010101" charset="-122"/>
                <a:sym typeface="+mn-ea"/>
              </a:rPr>
              <a:t>     数据间抽象化的逻辑关系。</a:t>
            </a:r>
            <a:endParaRPr lang="zh-CN" altLang="en-US" sz="2800" b="1" dirty="0">
              <a:latin typeface="仿宋" panose="02010609060101010101" charset="-122"/>
              <a:ea typeface="仿宋" panose="02010609060101010101" charset="-122"/>
              <a:cs typeface="仿宋" panose="02010609060101010101" charset="-122"/>
            </a:endParaRPr>
          </a:p>
          <a:p>
            <a:pPr algn="just" eaLnBrk="1" hangingPunct="1">
              <a:lnSpc>
                <a:spcPct val="80000"/>
              </a:lnSpc>
              <a:buNone/>
            </a:pPr>
            <a:r>
              <a:rPr lang="zh-CN" altLang="en-US" sz="2800" b="1" dirty="0">
                <a:latin typeface="仿宋" panose="02010609060101010101" charset="-122"/>
                <a:ea typeface="仿宋" panose="02010609060101010101" charset="-122"/>
                <a:cs typeface="仿宋" panose="02010609060101010101" charset="-122"/>
                <a:sym typeface="+mn-ea"/>
              </a:rPr>
              <a:t>     </a:t>
            </a:r>
            <a:r>
              <a:rPr lang="zh-CN" altLang="en-US" sz="2800" dirty="0">
                <a:solidFill>
                  <a:srgbClr val="FF0000"/>
                </a:solidFill>
                <a:latin typeface="仿宋" panose="02010609060101010101" charset="-122"/>
                <a:ea typeface="仿宋" panose="02010609060101010101" charset="-122"/>
                <a:cs typeface="仿宋" panose="02010609060101010101" charset="-122"/>
                <a:sym typeface="+mn-ea"/>
              </a:rPr>
              <a:t>通常所说的数据结构是指数据的逻辑结构。</a:t>
            </a:r>
            <a:endParaRPr lang="zh-CN" altLang="en-US" sz="2800" dirty="0">
              <a:solidFill>
                <a:srgbClr val="FF0000"/>
              </a:solidFill>
              <a:latin typeface="仿宋" panose="02010609060101010101" charset="-122"/>
              <a:ea typeface="仿宋" panose="02010609060101010101" charset="-122"/>
              <a:cs typeface="仿宋" panose="02010609060101010101" charset="-122"/>
              <a:sym typeface="+mn-ea"/>
            </a:endParaRPr>
          </a:p>
          <a:p>
            <a:pPr algn="just" eaLnBrk="1" hangingPunct="1">
              <a:lnSpc>
                <a:spcPct val="80000"/>
              </a:lnSpc>
              <a:buNone/>
            </a:pPr>
            <a:endParaRPr lang="zh-CN" altLang="en-US" sz="2800" dirty="0">
              <a:solidFill>
                <a:srgbClr val="FF0000"/>
              </a:solidFill>
              <a:latin typeface="仿宋" panose="02010609060101010101" charset="-122"/>
              <a:ea typeface="仿宋" panose="02010609060101010101" charset="-122"/>
              <a:cs typeface="仿宋" panose="02010609060101010101" charset="-122"/>
            </a:endParaRPr>
          </a:p>
          <a:p>
            <a:pPr algn="just" eaLnBrk="1" hangingPunct="1">
              <a:lnSpc>
                <a:spcPct val="80000"/>
              </a:lnSpc>
              <a:buNone/>
            </a:pPr>
            <a:r>
              <a:rPr lang="zh-CN" altLang="en-US" sz="2800" b="1" dirty="0">
                <a:latin typeface="仿宋" panose="02010609060101010101" charset="-122"/>
                <a:ea typeface="仿宋" panose="02010609060101010101" charset="-122"/>
                <a:cs typeface="仿宋" panose="02010609060101010101" charset="-122"/>
                <a:sym typeface="+mn-ea"/>
              </a:rPr>
              <a:t>  </a:t>
            </a:r>
            <a:r>
              <a:rPr lang="en-US" altLang="zh-CN" sz="2800" dirty="0">
                <a:latin typeface="仿宋" panose="02010609060101010101" charset="-122"/>
                <a:ea typeface="仿宋" panose="02010609060101010101" charset="-122"/>
                <a:cs typeface="仿宋" panose="02010609060101010101" charset="-122"/>
                <a:sym typeface="+mn-ea"/>
              </a:rPr>
              <a:t>2</a:t>
            </a:r>
            <a:r>
              <a:rPr lang="zh-CN" altLang="en-US" sz="2800" dirty="0">
                <a:latin typeface="仿宋" panose="02010609060101010101" charset="-122"/>
                <a:ea typeface="仿宋" panose="02010609060101010101" charset="-122"/>
                <a:cs typeface="仿宋" panose="02010609060101010101" charset="-122"/>
                <a:sym typeface="+mn-ea"/>
              </a:rPr>
              <a:t>、数据的物理结构（存储结构）</a:t>
            </a:r>
            <a:endParaRPr lang="zh-CN" altLang="en-US" sz="2800" dirty="0">
              <a:latin typeface="仿宋" panose="02010609060101010101" charset="-122"/>
              <a:ea typeface="仿宋" panose="02010609060101010101" charset="-122"/>
              <a:cs typeface="仿宋" panose="02010609060101010101" charset="-122"/>
            </a:endParaRPr>
          </a:p>
          <a:p>
            <a:pPr algn="just" eaLnBrk="1" hangingPunct="1">
              <a:lnSpc>
                <a:spcPct val="80000"/>
              </a:lnSpc>
              <a:buNone/>
            </a:pPr>
            <a:r>
              <a:rPr lang="zh-CN" altLang="en-US" sz="2800" b="1" dirty="0">
                <a:latin typeface="仿宋" panose="02010609060101010101" charset="-122"/>
                <a:ea typeface="仿宋" panose="02010609060101010101" charset="-122"/>
                <a:cs typeface="仿宋" panose="02010609060101010101" charset="-122"/>
                <a:sym typeface="+mn-ea"/>
              </a:rPr>
              <a:t>     数据及其关系在计算机存储器内的表示（也称映射）。</a:t>
            </a:r>
            <a:endParaRPr lang="zh-CN" altLang="en-US" sz="2800" b="1" dirty="0">
              <a:latin typeface="仿宋" panose="02010609060101010101" charset="-122"/>
              <a:ea typeface="仿宋" panose="02010609060101010101" charset="-122"/>
              <a:cs typeface="仿宋" panose="02010609060101010101" charset="-122"/>
              <a:sym typeface="+mn-ea"/>
            </a:endParaRPr>
          </a:p>
          <a:p>
            <a:pPr algn="just" eaLnBrk="1" hangingPunct="1">
              <a:lnSpc>
                <a:spcPct val="80000"/>
              </a:lnSpc>
              <a:buNone/>
            </a:pPr>
            <a:endParaRPr lang="zh-CN" altLang="en-US" sz="2800" b="1" dirty="0">
              <a:latin typeface="仿宋" panose="02010609060101010101" charset="-122"/>
              <a:ea typeface="仿宋" panose="02010609060101010101" charset="-122"/>
              <a:cs typeface="仿宋" panose="02010609060101010101" charset="-122"/>
            </a:endParaRPr>
          </a:p>
          <a:p>
            <a:pPr algn="just" eaLnBrk="1" hangingPunct="1">
              <a:lnSpc>
                <a:spcPct val="80000"/>
              </a:lnSpc>
              <a:buNone/>
            </a:pPr>
            <a:r>
              <a:rPr lang="zh-CN" altLang="en-US" sz="2800" b="1" dirty="0">
                <a:latin typeface="仿宋" panose="02010609060101010101" charset="-122"/>
                <a:ea typeface="仿宋" panose="02010609060101010101" charset="-122"/>
                <a:cs typeface="仿宋" panose="02010609060101010101" charset="-122"/>
                <a:sym typeface="+mn-ea"/>
              </a:rPr>
              <a:t>  </a:t>
            </a:r>
            <a:r>
              <a:rPr lang="en-US" altLang="zh-CN" sz="2800" dirty="0">
                <a:latin typeface="仿宋" panose="02010609060101010101" charset="-122"/>
                <a:ea typeface="仿宋" panose="02010609060101010101" charset="-122"/>
                <a:cs typeface="仿宋" panose="02010609060101010101" charset="-122"/>
                <a:sym typeface="+mn-ea"/>
              </a:rPr>
              <a:t>3</a:t>
            </a:r>
            <a:r>
              <a:rPr lang="zh-CN" altLang="en-US" sz="2800" dirty="0">
                <a:latin typeface="仿宋" panose="02010609060101010101" charset="-122"/>
                <a:ea typeface="仿宋" panose="02010609060101010101" charset="-122"/>
                <a:cs typeface="仿宋" panose="02010609060101010101" charset="-122"/>
                <a:sym typeface="+mn-ea"/>
              </a:rPr>
              <a:t>、数据的运算</a:t>
            </a:r>
            <a:endParaRPr lang="zh-CN" altLang="en-US" sz="2800" dirty="0">
              <a:latin typeface="仿宋" panose="02010609060101010101" charset="-122"/>
              <a:ea typeface="仿宋" panose="02010609060101010101" charset="-122"/>
              <a:cs typeface="仿宋" panose="02010609060101010101" charset="-122"/>
            </a:endParaRPr>
          </a:p>
          <a:p>
            <a:pPr algn="just" eaLnBrk="1" hangingPunct="1">
              <a:lnSpc>
                <a:spcPct val="80000"/>
              </a:lnSpc>
              <a:buNone/>
            </a:pPr>
            <a:r>
              <a:rPr lang="zh-CN" altLang="en-US" sz="2800" b="1" dirty="0">
                <a:latin typeface="仿宋" panose="02010609060101010101" charset="-122"/>
                <a:ea typeface="仿宋" panose="02010609060101010101" charset="-122"/>
                <a:cs typeface="仿宋" panose="02010609060101010101" charset="-122"/>
                <a:sym typeface="+mn-ea"/>
              </a:rPr>
              <a:t>     对数据施加的操作。</a:t>
            </a:r>
            <a:endParaRPr lang="zh-CN" altLang="en-US" sz="2800" b="1" dirty="0">
              <a:latin typeface="仿宋" panose="02010609060101010101" charset="-122"/>
              <a:ea typeface="仿宋" panose="02010609060101010101" charset="-122"/>
              <a:cs typeface="仿宋" panose="02010609060101010101" charset="-122"/>
            </a:endParaRPr>
          </a:p>
          <a:p>
            <a:pPr algn="just" eaLnBrk="1" hangingPunct="1">
              <a:lnSpc>
                <a:spcPct val="80000"/>
              </a:lnSpc>
              <a:buNone/>
            </a:pPr>
            <a:r>
              <a:rPr lang="zh-CN" altLang="en-US" sz="2800" b="1" dirty="0">
                <a:latin typeface="仿宋" panose="02010609060101010101" charset="-122"/>
                <a:ea typeface="仿宋" panose="02010609060101010101" charset="-122"/>
                <a:cs typeface="仿宋" panose="02010609060101010101" charset="-122"/>
                <a:sym typeface="+mn-ea"/>
              </a:rPr>
              <a:t>     </a:t>
            </a:r>
            <a:r>
              <a:rPr lang="zh-CN" altLang="en-US" sz="2800" dirty="0">
                <a:solidFill>
                  <a:srgbClr val="FF0000"/>
                </a:solidFill>
                <a:latin typeface="仿宋" panose="02010609060101010101" charset="-122"/>
                <a:ea typeface="仿宋" panose="02010609060101010101" charset="-122"/>
                <a:cs typeface="仿宋" panose="02010609060101010101" charset="-122"/>
                <a:sym typeface="+mn-ea"/>
              </a:rPr>
              <a:t>数据的运算定义在数据的逻辑结构上，运算的实现取决于数据的存储结构。</a:t>
            </a:r>
            <a:endParaRPr lang="zh-CN" altLang="en-US" sz="2800" dirty="0">
              <a:solidFill>
                <a:srgbClr val="FF0000"/>
              </a:solidFill>
              <a:latin typeface="仿宋" panose="02010609060101010101" charset="-122"/>
              <a:ea typeface="仿宋" panose="02010609060101010101" charset="-122"/>
              <a:cs typeface="仿宋" panose="02010609060101010101" charset="-122"/>
            </a:endParaRPr>
          </a:p>
          <a:p>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18160" y="449580"/>
            <a:ext cx="9727565" cy="1322070"/>
          </a:xfrm>
          <a:prstGeom prst="rect">
            <a:avLst/>
          </a:prstGeom>
          <a:noFill/>
        </p:spPr>
        <p:txBody>
          <a:bodyPr wrap="square" rtlCol="0">
            <a:spAutoFit/>
          </a:bodyPr>
          <a:p>
            <a:r>
              <a:rPr lang="zh-CN" altLang="en-US" sz="4000" dirty="0">
                <a:sym typeface="+mn-ea"/>
              </a:rPr>
              <a:t>数据的逻辑结构可归结为以下四类</a:t>
            </a:r>
            <a:r>
              <a:rPr lang="en-US" altLang="zh-CN" sz="4000" dirty="0">
                <a:sym typeface="+mn-ea"/>
              </a:rPr>
              <a:t>:</a:t>
            </a:r>
            <a:endParaRPr lang="en-US" altLang="zh-CN" sz="4000" dirty="0"/>
          </a:p>
          <a:p>
            <a:endParaRPr lang="zh-CN" altLang="en-US" sz="4000"/>
          </a:p>
        </p:txBody>
      </p:sp>
      <p:grpSp>
        <p:nvGrpSpPr>
          <p:cNvPr id="13" name="Group 4"/>
          <p:cNvGrpSpPr/>
          <p:nvPr/>
        </p:nvGrpSpPr>
        <p:grpSpPr>
          <a:xfrm>
            <a:off x="1195070" y="1647825"/>
            <a:ext cx="2057400" cy="1676400"/>
            <a:chOff x="432" y="1632"/>
            <a:chExt cx="1296" cy="1056"/>
          </a:xfrm>
        </p:grpSpPr>
        <p:grpSp>
          <p:nvGrpSpPr>
            <p:cNvPr id="6188" name="Group 5"/>
            <p:cNvGrpSpPr/>
            <p:nvPr/>
          </p:nvGrpSpPr>
          <p:grpSpPr>
            <a:xfrm>
              <a:off x="576" y="1632"/>
              <a:ext cx="768" cy="672"/>
              <a:chOff x="3222" y="3115"/>
              <a:chExt cx="618" cy="437"/>
            </a:xfrm>
          </p:grpSpPr>
          <p:sp>
            <p:nvSpPr>
              <p:cNvPr id="6190" name="Oval 6"/>
              <p:cNvSpPr/>
              <p:nvPr/>
            </p:nvSpPr>
            <p:spPr>
              <a:xfrm>
                <a:off x="3504" y="3302"/>
                <a:ext cx="144" cy="125"/>
              </a:xfrm>
              <a:prstGeom prst="ellipse">
                <a:avLst/>
              </a:prstGeom>
              <a:solidFill>
                <a:srgbClr val="D8F8E8"/>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91" name="Oval 7"/>
              <p:cNvSpPr/>
              <p:nvPr/>
            </p:nvSpPr>
            <p:spPr>
              <a:xfrm>
                <a:off x="3378" y="3427"/>
                <a:ext cx="144" cy="125"/>
              </a:xfrm>
              <a:prstGeom prst="ellipse">
                <a:avLst/>
              </a:prstGeom>
              <a:solidFill>
                <a:srgbClr val="D8F8E8"/>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92" name="Oval 8"/>
              <p:cNvSpPr/>
              <p:nvPr/>
            </p:nvSpPr>
            <p:spPr>
              <a:xfrm>
                <a:off x="3222" y="3311"/>
                <a:ext cx="144" cy="125"/>
              </a:xfrm>
              <a:prstGeom prst="ellipse">
                <a:avLst/>
              </a:prstGeom>
              <a:solidFill>
                <a:srgbClr val="D8F8E8"/>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93" name="Oval 9"/>
              <p:cNvSpPr/>
              <p:nvPr/>
            </p:nvSpPr>
            <p:spPr>
              <a:xfrm>
                <a:off x="3714" y="3427"/>
                <a:ext cx="126" cy="125"/>
              </a:xfrm>
              <a:prstGeom prst="ellipse">
                <a:avLst/>
              </a:prstGeom>
              <a:solidFill>
                <a:srgbClr val="D8F8E8"/>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94" name="Oval 10"/>
              <p:cNvSpPr/>
              <p:nvPr/>
            </p:nvSpPr>
            <p:spPr>
              <a:xfrm>
                <a:off x="3714" y="3240"/>
                <a:ext cx="126" cy="124"/>
              </a:xfrm>
              <a:prstGeom prst="ellipse">
                <a:avLst/>
              </a:prstGeom>
              <a:solidFill>
                <a:srgbClr val="D8F8E8"/>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95" name="Oval 11"/>
              <p:cNvSpPr/>
              <p:nvPr/>
            </p:nvSpPr>
            <p:spPr>
              <a:xfrm>
                <a:off x="3462" y="3115"/>
                <a:ext cx="126" cy="125"/>
              </a:xfrm>
              <a:prstGeom prst="ellipse">
                <a:avLst/>
              </a:prstGeom>
              <a:solidFill>
                <a:srgbClr val="D8F8E8"/>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grpSp>
        <p:sp>
          <p:nvSpPr>
            <p:cNvPr id="6189" name="Text Box 12"/>
            <p:cNvSpPr txBox="1"/>
            <p:nvPr/>
          </p:nvSpPr>
          <p:spPr>
            <a:xfrm>
              <a:off x="432" y="2400"/>
              <a:ext cx="129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1</a:t>
              </a:r>
              <a:r>
                <a:rPr lang="zh-CN" altLang="en-US" sz="2400" b="1" dirty="0">
                  <a:solidFill>
                    <a:schemeClr val="tx2"/>
                  </a:solidFill>
                  <a:latin typeface="Times New Roman" panose="02020603050405020304" pitchFamily="18" charset="0"/>
                </a:rPr>
                <a:t>）集合</a:t>
              </a:r>
              <a:endParaRPr lang="zh-CN" altLang="en-US" sz="2400" b="1" dirty="0">
                <a:solidFill>
                  <a:schemeClr val="tx2"/>
                </a:solidFill>
                <a:latin typeface="Times New Roman" panose="02020603050405020304" pitchFamily="18" charset="0"/>
              </a:endParaRPr>
            </a:p>
          </p:txBody>
        </p:sp>
      </p:grpSp>
      <p:grpSp>
        <p:nvGrpSpPr>
          <p:cNvPr id="14" name="Group 13"/>
          <p:cNvGrpSpPr/>
          <p:nvPr/>
        </p:nvGrpSpPr>
        <p:grpSpPr>
          <a:xfrm>
            <a:off x="5903595" y="1647825"/>
            <a:ext cx="2209800" cy="1447800"/>
            <a:chOff x="2112" y="1824"/>
            <a:chExt cx="1392" cy="912"/>
          </a:xfrm>
        </p:grpSpPr>
        <p:grpSp>
          <p:nvGrpSpPr>
            <p:cNvPr id="6179" name="Group 14"/>
            <p:cNvGrpSpPr/>
            <p:nvPr/>
          </p:nvGrpSpPr>
          <p:grpSpPr>
            <a:xfrm>
              <a:off x="2352" y="1824"/>
              <a:ext cx="864" cy="240"/>
              <a:chOff x="3216" y="1411"/>
              <a:chExt cx="1008" cy="125"/>
            </a:xfrm>
          </p:grpSpPr>
          <p:sp>
            <p:nvSpPr>
              <p:cNvPr id="6181" name="Oval 15"/>
              <p:cNvSpPr/>
              <p:nvPr/>
            </p:nvSpPr>
            <p:spPr>
              <a:xfrm>
                <a:off x="3216" y="1411"/>
                <a:ext cx="144" cy="125"/>
              </a:xfrm>
              <a:prstGeom prst="ellipse">
                <a:avLst/>
              </a:prstGeom>
              <a:solidFill>
                <a:srgbClr val="FFFFF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82" name="Oval 16"/>
              <p:cNvSpPr/>
              <p:nvPr/>
            </p:nvSpPr>
            <p:spPr>
              <a:xfrm>
                <a:off x="3504" y="1411"/>
                <a:ext cx="144" cy="125"/>
              </a:xfrm>
              <a:prstGeom prst="ellipse">
                <a:avLst/>
              </a:prstGeom>
              <a:solidFill>
                <a:srgbClr val="FFFFF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83" name="Oval 17"/>
              <p:cNvSpPr/>
              <p:nvPr/>
            </p:nvSpPr>
            <p:spPr>
              <a:xfrm>
                <a:off x="3792" y="1411"/>
                <a:ext cx="144" cy="125"/>
              </a:xfrm>
              <a:prstGeom prst="ellipse">
                <a:avLst/>
              </a:prstGeom>
              <a:solidFill>
                <a:srgbClr val="FFFFF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84" name="Oval 18"/>
              <p:cNvSpPr/>
              <p:nvPr/>
            </p:nvSpPr>
            <p:spPr>
              <a:xfrm>
                <a:off x="4080" y="1411"/>
                <a:ext cx="144" cy="125"/>
              </a:xfrm>
              <a:prstGeom prst="ellipse">
                <a:avLst/>
              </a:prstGeom>
              <a:solidFill>
                <a:srgbClr val="FFFFF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85" name="Line 19"/>
              <p:cNvSpPr/>
              <p:nvPr/>
            </p:nvSpPr>
            <p:spPr>
              <a:xfrm>
                <a:off x="3360" y="1474"/>
                <a:ext cx="146" cy="0"/>
              </a:xfrm>
              <a:prstGeom prst="line">
                <a:avLst/>
              </a:prstGeom>
              <a:ln w="28575" cap="flat" cmpd="sng">
                <a:solidFill>
                  <a:srgbClr val="000000"/>
                </a:solidFill>
                <a:prstDash val="solid"/>
                <a:headEnd type="none" w="med" len="med"/>
                <a:tailEnd type="arrow" w="med" len="med"/>
              </a:ln>
            </p:spPr>
          </p:sp>
          <p:sp>
            <p:nvSpPr>
              <p:cNvPr id="6186" name="Line 20"/>
              <p:cNvSpPr/>
              <p:nvPr/>
            </p:nvSpPr>
            <p:spPr>
              <a:xfrm>
                <a:off x="3648" y="1474"/>
                <a:ext cx="144" cy="0"/>
              </a:xfrm>
              <a:prstGeom prst="line">
                <a:avLst/>
              </a:prstGeom>
              <a:ln w="28575" cap="flat" cmpd="sng">
                <a:solidFill>
                  <a:srgbClr val="000000"/>
                </a:solidFill>
                <a:prstDash val="solid"/>
                <a:headEnd type="none" w="med" len="med"/>
                <a:tailEnd type="arrow" w="med" len="med"/>
              </a:ln>
            </p:spPr>
          </p:sp>
          <p:sp>
            <p:nvSpPr>
              <p:cNvPr id="6187" name="Line 21"/>
              <p:cNvSpPr/>
              <p:nvPr/>
            </p:nvSpPr>
            <p:spPr>
              <a:xfrm>
                <a:off x="3936" y="1474"/>
                <a:ext cx="144" cy="0"/>
              </a:xfrm>
              <a:prstGeom prst="line">
                <a:avLst/>
              </a:prstGeom>
              <a:ln w="28575" cap="flat" cmpd="sng">
                <a:solidFill>
                  <a:srgbClr val="000000"/>
                </a:solidFill>
                <a:prstDash val="solid"/>
                <a:headEnd type="none" w="med" len="med"/>
                <a:tailEnd type="arrow" w="med" len="med"/>
              </a:ln>
            </p:spPr>
          </p:sp>
        </p:grpSp>
        <p:sp>
          <p:nvSpPr>
            <p:cNvPr id="6180" name="Text Box 22"/>
            <p:cNvSpPr txBox="1"/>
            <p:nvPr/>
          </p:nvSpPr>
          <p:spPr>
            <a:xfrm>
              <a:off x="2112" y="2448"/>
              <a:ext cx="139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2</a:t>
              </a:r>
              <a:r>
                <a:rPr lang="zh-CN" altLang="en-US" sz="2400" b="1" dirty="0">
                  <a:solidFill>
                    <a:schemeClr val="tx2"/>
                  </a:solidFill>
                  <a:latin typeface="Times New Roman" panose="02020603050405020304" pitchFamily="18" charset="0"/>
                </a:rPr>
                <a:t>）线性结构</a:t>
              </a:r>
              <a:endParaRPr lang="zh-CN" altLang="en-US" sz="2400" b="1" dirty="0">
                <a:solidFill>
                  <a:schemeClr val="tx2"/>
                </a:solidFill>
                <a:latin typeface="Times New Roman" panose="02020603050405020304" pitchFamily="18" charset="0"/>
              </a:endParaRPr>
            </a:p>
          </p:txBody>
        </p:sp>
      </p:grpSp>
      <p:grpSp>
        <p:nvGrpSpPr>
          <p:cNvPr id="15" name="Group 23"/>
          <p:cNvGrpSpPr/>
          <p:nvPr/>
        </p:nvGrpSpPr>
        <p:grpSpPr>
          <a:xfrm>
            <a:off x="1093470" y="3646805"/>
            <a:ext cx="2057400" cy="2743200"/>
            <a:chOff x="4032" y="1584"/>
            <a:chExt cx="1296" cy="1728"/>
          </a:xfrm>
        </p:grpSpPr>
        <p:grpSp>
          <p:nvGrpSpPr>
            <p:cNvPr id="6164" name="Group 24"/>
            <p:cNvGrpSpPr/>
            <p:nvPr/>
          </p:nvGrpSpPr>
          <p:grpSpPr>
            <a:xfrm rot="5229684">
              <a:off x="3984" y="1728"/>
              <a:ext cx="1248" cy="960"/>
              <a:chOff x="3078" y="1770"/>
              <a:chExt cx="1146" cy="624"/>
            </a:xfrm>
          </p:grpSpPr>
          <p:sp>
            <p:nvSpPr>
              <p:cNvPr id="6166" name="Oval 25"/>
              <p:cNvSpPr/>
              <p:nvPr/>
            </p:nvSpPr>
            <p:spPr>
              <a:xfrm>
                <a:off x="3078" y="2020"/>
                <a:ext cx="144" cy="125"/>
              </a:xfrm>
              <a:prstGeom prst="ellipse">
                <a:avLst/>
              </a:prstGeom>
              <a:solidFill>
                <a:srgbClr val="D6C3D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67" name="Oval 26"/>
              <p:cNvSpPr/>
              <p:nvPr/>
            </p:nvSpPr>
            <p:spPr>
              <a:xfrm>
                <a:off x="3372" y="1770"/>
                <a:ext cx="144" cy="125"/>
              </a:xfrm>
              <a:prstGeom prst="ellipse">
                <a:avLst/>
              </a:prstGeom>
              <a:solidFill>
                <a:srgbClr val="D6C3D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68" name="Oval 27"/>
              <p:cNvSpPr/>
              <p:nvPr/>
            </p:nvSpPr>
            <p:spPr>
              <a:xfrm>
                <a:off x="3456" y="2020"/>
                <a:ext cx="144" cy="125"/>
              </a:xfrm>
              <a:prstGeom prst="ellipse">
                <a:avLst/>
              </a:prstGeom>
              <a:solidFill>
                <a:srgbClr val="D6C3D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69" name="Oval 28"/>
              <p:cNvSpPr/>
              <p:nvPr/>
            </p:nvSpPr>
            <p:spPr>
              <a:xfrm>
                <a:off x="3414" y="2269"/>
                <a:ext cx="144" cy="125"/>
              </a:xfrm>
              <a:prstGeom prst="ellipse">
                <a:avLst/>
              </a:prstGeom>
              <a:solidFill>
                <a:srgbClr val="D6C3D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70" name="Oval 29"/>
              <p:cNvSpPr/>
              <p:nvPr/>
            </p:nvSpPr>
            <p:spPr>
              <a:xfrm>
                <a:off x="3792" y="1895"/>
                <a:ext cx="144" cy="125"/>
              </a:xfrm>
              <a:prstGeom prst="ellipse">
                <a:avLst/>
              </a:prstGeom>
              <a:solidFill>
                <a:srgbClr val="D6C3D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71" name="Oval 30"/>
              <p:cNvSpPr/>
              <p:nvPr/>
            </p:nvSpPr>
            <p:spPr>
              <a:xfrm>
                <a:off x="3732" y="2181"/>
                <a:ext cx="144" cy="125"/>
              </a:xfrm>
              <a:prstGeom prst="ellipse">
                <a:avLst/>
              </a:prstGeom>
              <a:solidFill>
                <a:srgbClr val="D6C3D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72" name="Oval 31"/>
              <p:cNvSpPr/>
              <p:nvPr/>
            </p:nvSpPr>
            <p:spPr>
              <a:xfrm>
                <a:off x="4080" y="1891"/>
                <a:ext cx="144" cy="125"/>
              </a:xfrm>
              <a:prstGeom prst="ellipse">
                <a:avLst/>
              </a:prstGeom>
              <a:solidFill>
                <a:srgbClr val="D6C3D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73" name="Line 32"/>
              <p:cNvSpPr/>
              <p:nvPr/>
            </p:nvSpPr>
            <p:spPr>
              <a:xfrm>
                <a:off x="3246" y="2082"/>
                <a:ext cx="216" cy="0"/>
              </a:xfrm>
              <a:prstGeom prst="line">
                <a:avLst/>
              </a:prstGeom>
              <a:ln w="28575" cap="flat" cmpd="sng">
                <a:solidFill>
                  <a:srgbClr val="000000"/>
                </a:solidFill>
                <a:prstDash val="solid"/>
                <a:headEnd type="none" w="med" len="med"/>
                <a:tailEnd type="arrow" w="med" len="med"/>
              </a:ln>
            </p:spPr>
          </p:sp>
          <p:sp>
            <p:nvSpPr>
              <p:cNvPr id="6174" name="Line 33"/>
              <p:cNvSpPr/>
              <p:nvPr/>
            </p:nvSpPr>
            <p:spPr>
              <a:xfrm flipV="1">
                <a:off x="3162" y="1833"/>
                <a:ext cx="216" cy="187"/>
              </a:xfrm>
              <a:prstGeom prst="line">
                <a:avLst/>
              </a:prstGeom>
              <a:ln w="28575" cap="flat" cmpd="sng">
                <a:solidFill>
                  <a:srgbClr val="000000"/>
                </a:solidFill>
                <a:prstDash val="solid"/>
                <a:headEnd type="none" w="med" len="med"/>
                <a:tailEnd type="arrow" w="med" len="med"/>
              </a:ln>
            </p:spPr>
          </p:sp>
          <p:sp>
            <p:nvSpPr>
              <p:cNvPr id="6175" name="Line 34"/>
              <p:cNvSpPr/>
              <p:nvPr/>
            </p:nvSpPr>
            <p:spPr>
              <a:xfrm>
                <a:off x="3216" y="2132"/>
                <a:ext cx="204" cy="177"/>
              </a:xfrm>
              <a:prstGeom prst="line">
                <a:avLst/>
              </a:prstGeom>
              <a:ln w="28575" cap="flat" cmpd="sng">
                <a:solidFill>
                  <a:srgbClr val="000000"/>
                </a:solidFill>
                <a:prstDash val="solid"/>
                <a:headEnd type="none" w="med" len="med"/>
                <a:tailEnd type="arrow" w="med" len="med"/>
              </a:ln>
            </p:spPr>
          </p:sp>
          <p:sp>
            <p:nvSpPr>
              <p:cNvPr id="6176" name="Line 35"/>
              <p:cNvSpPr/>
              <p:nvPr/>
            </p:nvSpPr>
            <p:spPr>
              <a:xfrm flipV="1">
                <a:off x="3582" y="1957"/>
                <a:ext cx="210" cy="63"/>
              </a:xfrm>
              <a:prstGeom prst="line">
                <a:avLst/>
              </a:prstGeom>
              <a:ln w="28575" cap="flat" cmpd="sng">
                <a:solidFill>
                  <a:srgbClr val="000000"/>
                </a:solidFill>
                <a:prstDash val="solid"/>
                <a:headEnd type="none" w="med" len="med"/>
                <a:tailEnd type="arrow" w="med" len="med"/>
              </a:ln>
            </p:spPr>
          </p:sp>
          <p:sp>
            <p:nvSpPr>
              <p:cNvPr id="6177" name="Line 36"/>
              <p:cNvSpPr/>
              <p:nvPr/>
            </p:nvSpPr>
            <p:spPr>
              <a:xfrm>
                <a:off x="3564" y="2145"/>
                <a:ext cx="186" cy="62"/>
              </a:xfrm>
              <a:prstGeom prst="line">
                <a:avLst/>
              </a:prstGeom>
              <a:ln w="28575" cap="flat" cmpd="sng">
                <a:solidFill>
                  <a:srgbClr val="000000"/>
                </a:solidFill>
                <a:prstDash val="solid"/>
                <a:headEnd type="none" w="med" len="med"/>
                <a:tailEnd type="arrow" w="med" len="med"/>
              </a:ln>
            </p:spPr>
          </p:sp>
          <p:sp>
            <p:nvSpPr>
              <p:cNvPr id="6178" name="Line 37"/>
              <p:cNvSpPr/>
              <p:nvPr/>
            </p:nvSpPr>
            <p:spPr>
              <a:xfrm>
                <a:off x="3936" y="1957"/>
                <a:ext cx="144" cy="0"/>
              </a:xfrm>
              <a:prstGeom prst="line">
                <a:avLst/>
              </a:prstGeom>
              <a:ln w="28575" cap="flat" cmpd="sng">
                <a:solidFill>
                  <a:srgbClr val="000000"/>
                </a:solidFill>
                <a:prstDash val="solid"/>
                <a:headEnd type="none" w="med" len="med"/>
                <a:tailEnd type="arrow" w="med" len="med"/>
              </a:ln>
            </p:spPr>
          </p:sp>
        </p:grpSp>
        <p:sp>
          <p:nvSpPr>
            <p:cNvPr id="6165" name="Text Box 38"/>
            <p:cNvSpPr txBox="1"/>
            <p:nvPr/>
          </p:nvSpPr>
          <p:spPr>
            <a:xfrm>
              <a:off x="4032" y="3024"/>
              <a:ext cx="129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3</a:t>
              </a:r>
              <a:r>
                <a:rPr lang="zh-CN" altLang="en-US" sz="2400" b="1" dirty="0">
                  <a:solidFill>
                    <a:schemeClr val="tx2"/>
                  </a:solidFill>
                  <a:latin typeface="Times New Roman" panose="02020603050405020304" pitchFamily="18" charset="0"/>
                </a:rPr>
                <a:t>）树结构</a:t>
              </a:r>
              <a:endParaRPr lang="zh-CN" altLang="en-US" sz="2400" b="1" dirty="0">
                <a:solidFill>
                  <a:schemeClr val="tx2"/>
                </a:solidFill>
                <a:latin typeface="Times New Roman" panose="02020603050405020304" pitchFamily="18" charset="0"/>
              </a:endParaRPr>
            </a:p>
          </p:txBody>
        </p:sp>
      </p:grpSp>
      <p:grpSp>
        <p:nvGrpSpPr>
          <p:cNvPr id="16" name="Group 39"/>
          <p:cNvGrpSpPr/>
          <p:nvPr/>
        </p:nvGrpSpPr>
        <p:grpSpPr>
          <a:xfrm>
            <a:off x="5903595" y="4037965"/>
            <a:ext cx="2057400" cy="1905000"/>
            <a:chOff x="432" y="2688"/>
            <a:chExt cx="1296" cy="1200"/>
          </a:xfrm>
        </p:grpSpPr>
        <p:grpSp>
          <p:nvGrpSpPr>
            <p:cNvPr id="6152" name="Group 40"/>
            <p:cNvGrpSpPr/>
            <p:nvPr/>
          </p:nvGrpSpPr>
          <p:grpSpPr>
            <a:xfrm>
              <a:off x="624" y="2688"/>
              <a:ext cx="1104" cy="720"/>
              <a:chOff x="3168" y="2539"/>
              <a:chExt cx="816" cy="437"/>
            </a:xfrm>
          </p:grpSpPr>
          <p:sp>
            <p:nvSpPr>
              <p:cNvPr id="6154" name="Oval 41"/>
              <p:cNvSpPr/>
              <p:nvPr/>
            </p:nvSpPr>
            <p:spPr>
              <a:xfrm>
                <a:off x="3168" y="2851"/>
                <a:ext cx="144" cy="125"/>
              </a:xfrm>
              <a:prstGeom prst="ellipse">
                <a:avLst/>
              </a:prstGeom>
              <a:solidFill>
                <a:schemeClr val="accent1"/>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55" name="Oval 42"/>
              <p:cNvSpPr/>
              <p:nvPr/>
            </p:nvSpPr>
            <p:spPr>
              <a:xfrm>
                <a:off x="3180" y="2539"/>
                <a:ext cx="144" cy="125"/>
              </a:xfrm>
              <a:prstGeom prst="ellipse">
                <a:avLst/>
              </a:prstGeom>
              <a:solidFill>
                <a:schemeClr val="accent1"/>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56" name="Oval 43"/>
              <p:cNvSpPr/>
              <p:nvPr/>
            </p:nvSpPr>
            <p:spPr>
              <a:xfrm>
                <a:off x="3546" y="2851"/>
                <a:ext cx="144" cy="125"/>
              </a:xfrm>
              <a:prstGeom prst="ellipse">
                <a:avLst/>
              </a:prstGeom>
              <a:solidFill>
                <a:schemeClr val="accent1"/>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57" name="Oval 44"/>
              <p:cNvSpPr/>
              <p:nvPr/>
            </p:nvSpPr>
            <p:spPr>
              <a:xfrm>
                <a:off x="3540" y="2539"/>
                <a:ext cx="144" cy="125"/>
              </a:xfrm>
              <a:prstGeom prst="ellipse">
                <a:avLst/>
              </a:prstGeom>
              <a:solidFill>
                <a:schemeClr val="accent1"/>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58" name="Oval 45"/>
              <p:cNvSpPr/>
              <p:nvPr/>
            </p:nvSpPr>
            <p:spPr>
              <a:xfrm>
                <a:off x="3840" y="2726"/>
                <a:ext cx="144" cy="125"/>
              </a:xfrm>
              <a:prstGeom prst="ellipse">
                <a:avLst/>
              </a:prstGeom>
              <a:solidFill>
                <a:schemeClr val="accent1"/>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6159" name="Line 46"/>
              <p:cNvSpPr/>
              <p:nvPr/>
            </p:nvSpPr>
            <p:spPr>
              <a:xfrm>
                <a:off x="3336" y="2913"/>
                <a:ext cx="216" cy="0"/>
              </a:xfrm>
              <a:prstGeom prst="line">
                <a:avLst/>
              </a:prstGeom>
              <a:ln w="28575" cap="flat" cmpd="sng">
                <a:solidFill>
                  <a:srgbClr val="000000"/>
                </a:solidFill>
                <a:prstDash val="solid"/>
                <a:headEnd type="none" w="med" len="med"/>
                <a:tailEnd type="arrow" w="med" len="med"/>
              </a:ln>
            </p:spPr>
          </p:sp>
          <p:sp>
            <p:nvSpPr>
              <p:cNvPr id="6160" name="Line 47"/>
              <p:cNvSpPr/>
              <p:nvPr/>
            </p:nvSpPr>
            <p:spPr>
              <a:xfrm>
                <a:off x="3324" y="2601"/>
                <a:ext cx="216" cy="0"/>
              </a:xfrm>
              <a:prstGeom prst="line">
                <a:avLst/>
              </a:prstGeom>
              <a:ln w="28575" cap="flat" cmpd="sng">
                <a:solidFill>
                  <a:srgbClr val="000000"/>
                </a:solidFill>
                <a:prstDash val="solid"/>
                <a:headEnd type="none" w="med" len="med"/>
                <a:tailEnd type="arrow" w="med" len="med"/>
              </a:ln>
            </p:spPr>
          </p:sp>
          <p:sp>
            <p:nvSpPr>
              <p:cNvPr id="6161" name="Line 48"/>
              <p:cNvSpPr/>
              <p:nvPr/>
            </p:nvSpPr>
            <p:spPr>
              <a:xfrm>
                <a:off x="3252" y="2664"/>
                <a:ext cx="0" cy="187"/>
              </a:xfrm>
              <a:prstGeom prst="line">
                <a:avLst/>
              </a:prstGeom>
              <a:ln w="28575" cap="flat" cmpd="sng">
                <a:solidFill>
                  <a:srgbClr val="000000"/>
                </a:solidFill>
                <a:prstDash val="solid"/>
                <a:headEnd type="none" w="med" len="med"/>
                <a:tailEnd type="arrow" w="med" len="med"/>
              </a:ln>
            </p:spPr>
          </p:sp>
          <p:sp>
            <p:nvSpPr>
              <p:cNvPr id="6162" name="Line 49"/>
              <p:cNvSpPr/>
              <p:nvPr/>
            </p:nvSpPr>
            <p:spPr>
              <a:xfrm>
                <a:off x="3630" y="2664"/>
                <a:ext cx="0" cy="187"/>
              </a:xfrm>
              <a:prstGeom prst="line">
                <a:avLst/>
              </a:prstGeom>
              <a:ln w="28575" cap="flat" cmpd="sng">
                <a:solidFill>
                  <a:srgbClr val="000000"/>
                </a:solidFill>
                <a:prstDash val="solid"/>
                <a:headEnd type="arrow" w="med" len="med"/>
                <a:tailEnd type="none" w="med" len="med"/>
              </a:ln>
            </p:spPr>
          </p:sp>
          <p:sp>
            <p:nvSpPr>
              <p:cNvPr id="6163" name="Line 50"/>
              <p:cNvSpPr/>
              <p:nvPr/>
            </p:nvSpPr>
            <p:spPr>
              <a:xfrm flipH="1" flipV="1">
                <a:off x="3684" y="2601"/>
                <a:ext cx="216" cy="125"/>
              </a:xfrm>
              <a:prstGeom prst="line">
                <a:avLst/>
              </a:prstGeom>
              <a:ln w="28575" cap="flat" cmpd="sng">
                <a:solidFill>
                  <a:srgbClr val="000000"/>
                </a:solidFill>
                <a:prstDash val="solid"/>
                <a:headEnd type="none" w="med" len="med"/>
                <a:tailEnd type="arrow" w="med" len="med"/>
              </a:ln>
            </p:spPr>
          </p:sp>
        </p:grpSp>
        <p:sp>
          <p:nvSpPr>
            <p:cNvPr id="6153" name="Text Box 51"/>
            <p:cNvSpPr txBox="1"/>
            <p:nvPr/>
          </p:nvSpPr>
          <p:spPr>
            <a:xfrm>
              <a:off x="432" y="3600"/>
              <a:ext cx="124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4</a:t>
              </a:r>
              <a:r>
                <a:rPr lang="zh-CN" altLang="en-US" sz="2400" b="1" dirty="0">
                  <a:solidFill>
                    <a:schemeClr val="tx2"/>
                  </a:solidFill>
                  <a:latin typeface="Times New Roman" panose="02020603050405020304" pitchFamily="18" charset="0"/>
                </a:rPr>
                <a:t>）图结构</a:t>
              </a:r>
              <a:endParaRPr lang="zh-CN" altLang="en-US" sz="2400" b="1" dirty="0">
                <a:solidFill>
                  <a:schemeClr val="tx2"/>
                </a:solidFill>
                <a:latin typeface="Times New Roman" panose="02020603050405020304" pitchFamily="18" charset="0"/>
              </a:endParaRPr>
            </a:p>
          </p:txBody>
        </p:sp>
      </p:grpSp>
      <p:sp>
        <p:nvSpPr>
          <p:cNvPr id="17" name="文本框 16"/>
          <p:cNvSpPr txBox="1"/>
          <p:nvPr/>
        </p:nvSpPr>
        <p:spPr>
          <a:xfrm>
            <a:off x="3022600" y="2085975"/>
            <a:ext cx="3531870" cy="368300"/>
          </a:xfrm>
          <a:prstGeom prst="rect">
            <a:avLst/>
          </a:prstGeom>
          <a:noFill/>
        </p:spPr>
        <p:txBody>
          <a:bodyPr wrap="square" rtlCol="0">
            <a:spAutoFit/>
          </a:bodyPr>
          <a:p>
            <a:r>
              <a:rPr lang="zh-CN" altLang="en-US"/>
              <a:t>数据属于同一集合</a:t>
            </a:r>
            <a:endParaRPr lang="zh-CN" altLang="en-US"/>
          </a:p>
        </p:txBody>
      </p:sp>
      <p:sp>
        <p:nvSpPr>
          <p:cNvPr id="18" name="文本框 17"/>
          <p:cNvSpPr txBox="1"/>
          <p:nvPr/>
        </p:nvSpPr>
        <p:spPr>
          <a:xfrm>
            <a:off x="8180705" y="2028825"/>
            <a:ext cx="3591560" cy="368300"/>
          </a:xfrm>
          <a:prstGeom prst="rect">
            <a:avLst/>
          </a:prstGeom>
          <a:noFill/>
        </p:spPr>
        <p:txBody>
          <a:bodyPr wrap="square" rtlCol="0">
            <a:spAutoFit/>
          </a:bodyPr>
          <a:p>
            <a:r>
              <a:rPr lang="zh-CN" altLang="en-US" dirty="0">
                <a:sym typeface="+mn-ea"/>
              </a:rPr>
              <a:t>每个数据有一个前驱和一个后继</a:t>
            </a:r>
            <a:endParaRPr lang="zh-CN" altLang="en-US"/>
          </a:p>
        </p:txBody>
      </p:sp>
      <p:sp>
        <p:nvSpPr>
          <p:cNvPr id="19" name="文本框 18"/>
          <p:cNvSpPr txBox="1"/>
          <p:nvPr/>
        </p:nvSpPr>
        <p:spPr>
          <a:xfrm>
            <a:off x="3022600" y="4595495"/>
            <a:ext cx="3212465" cy="645160"/>
          </a:xfrm>
          <a:prstGeom prst="rect">
            <a:avLst/>
          </a:prstGeom>
          <a:noFill/>
        </p:spPr>
        <p:txBody>
          <a:bodyPr wrap="square" rtlCol="0">
            <a:spAutoFit/>
          </a:bodyPr>
          <a:p>
            <a:r>
              <a:rPr lang="zh-CN" altLang="en-US" dirty="0">
                <a:sym typeface="+mn-ea"/>
              </a:rPr>
              <a:t>数据间存在一对多的关系</a:t>
            </a:r>
            <a:endParaRPr lang="zh-CN" altLang="en-US" dirty="0"/>
          </a:p>
          <a:p>
            <a:endParaRPr lang="zh-CN" altLang="en-US"/>
          </a:p>
        </p:txBody>
      </p:sp>
      <p:sp>
        <p:nvSpPr>
          <p:cNvPr id="20" name="文本框 19"/>
          <p:cNvSpPr txBox="1"/>
          <p:nvPr/>
        </p:nvSpPr>
        <p:spPr>
          <a:xfrm>
            <a:off x="8230235" y="4516120"/>
            <a:ext cx="4370070" cy="645160"/>
          </a:xfrm>
          <a:prstGeom prst="rect">
            <a:avLst/>
          </a:prstGeom>
          <a:noFill/>
        </p:spPr>
        <p:txBody>
          <a:bodyPr wrap="square" rtlCol="0">
            <a:spAutoFit/>
          </a:bodyPr>
          <a:p>
            <a:r>
              <a:rPr lang="zh-CN" altLang="en-US" dirty="0">
                <a:sym typeface="+mn-ea"/>
              </a:rPr>
              <a:t> 数据间存在多对多关系</a:t>
            </a:r>
            <a:endParaRPr lang="zh-CN" altLang="en-US" dirty="0"/>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右 3"/>
          <p:cNvSpPr/>
          <p:nvPr/>
        </p:nvSpPr>
        <p:spPr>
          <a:xfrm flipH="1">
            <a:off x="8044070" y="2206499"/>
            <a:ext cx="4147930" cy="1179443"/>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63855" y="1470660"/>
            <a:ext cx="6504940" cy="1414780"/>
          </a:xfrm>
          <a:prstGeom prst="rect">
            <a:avLst/>
          </a:prstGeom>
          <a:noFill/>
        </p:spPr>
        <p:txBody>
          <a:bodyPr wrap="square" rtlCol="0">
            <a:spAutoFit/>
          </a:bodyPr>
          <a:p>
            <a:r>
              <a:rPr lang="zh-CN" altLang="en-US" sz="3200" b="1" dirty="0">
                <a:sym typeface="+mn-ea"/>
              </a:rPr>
              <a:t>顺序存储结构</a:t>
            </a:r>
            <a:r>
              <a:rPr lang="zh-CN" altLang="en-US" sz="3200" dirty="0">
                <a:latin typeface="宋体" panose="02010600030101010101" pitchFamily="2" charset="-122"/>
                <a:sym typeface="+mn-ea"/>
              </a:rPr>
              <a:t>：</a:t>
            </a:r>
            <a:endParaRPr lang="zh-CN" altLang="en-US" sz="3200" dirty="0">
              <a:latin typeface="宋体" panose="02010600030101010101" pitchFamily="2" charset="-122"/>
              <a:sym typeface="+mn-ea"/>
            </a:endParaRPr>
          </a:p>
          <a:p>
            <a:r>
              <a:rPr lang="zh-CN" altLang="en-US" b="1" dirty="0">
                <a:latin typeface="楷体_GB2312" pitchFamily="49" charset="-122"/>
                <a:ea typeface="楷体_GB2312" pitchFamily="49" charset="-122"/>
                <a:sym typeface="+mn-ea"/>
              </a:rPr>
              <a:t>分配一块足够大的存储空间，连续存放数据元素，并借助数据元素在存储器中的相对位置来表示数据元素间的逻辑关系（称为顺序映象）</a:t>
            </a:r>
            <a:r>
              <a:rPr lang="zh-CN" altLang="en-US" dirty="0">
                <a:latin typeface="宋体" panose="02010600030101010101" pitchFamily="2" charset="-122"/>
                <a:sym typeface="+mn-ea"/>
              </a:rPr>
              <a:t>。</a:t>
            </a:r>
            <a:endParaRPr lang="zh-CN" altLang="en-US"/>
          </a:p>
        </p:txBody>
      </p:sp>
      <p:sp>
        <p:nvSpPr>
          <p:cNvPr id="6" name="文本框 5"/>
          <p:cNvSpPr txBox="1"/>
          <p:nvPr/>
        </p:nvSpPr>
        <p:spPr>
          <a:xfrm>
            <a:off x="378460" y="3727450"/>
            <a:ext cx="6475095" cy="1137285"/>
          </a:xfrm>
          <a:prstGeom prst="rect">
            <a:avLst/>
          </a:prstGeom>
          <a:noFill/>
        </p:spPr>
        <p:txBody>
          <a:bodyPr wrap="square" rtlCol="0">
            <a:spAutoFit/>
          </a:bodyPr>
          <a:p>
            <a:r>
              <a:rPr lang="zh-CN" altLang="en-US" sz="3200" b="1" dirty="0">
                <a:sym typeface="+mn-ea"/>
              </a:rPr>
              <a:t>链式存储结构</a:t>
            </a:r>
            <a:r>
              <a:rPr lang="zh-CN" altLang="en-US" sz="3200" dirty="0">
                <a:latin typeface="宋体" panose="02010600030101010101" pitchFamily="2" charset="-122"/>
                <a:sym typeface="+mn-ea"/>
              </a:rPr>
              <a:t>：</a:t>
            </a:r>
            <a:endParaRPr lang="zh-CN" altLang="en-US" sz="3200" dirty="0">
              <a:latin typeface="宋体" panose="02010600030101010101" pitchFamily="2" charset="-122"/>
              <a:sym typeface="+mn-ea"/>
            </a:endParaRPr>
          </a:p>
          <a:p>
            <a:r>
              <a:rPr lang="zh-CN" altLang="en-US" b="1" dirty="0">
                <a:latin typeface="宋体" panose="02010600030101010101" pitchFamily="2" charset="-122"/>
                <a:ea typeface="楷体_GB2312" pitchFamily="49" charset="-122"/>
                <a:sym typeface="+mn-ea"/>
              </a:rPr>
              <a:t>数据元素集合所占用的存储空间可以不连续。数据元素间的逻辑关系用指示元素存储地址的指针来表示（称为非顺序映象）。</a:t>
            </a:r>
            <a:endParaRPr lang="zh-CN" altLang="en-US"/>
          </a:p>
        </p:txBody>
      </p:sp>
      <p:sp>
        <p:nvSpPr>
          <p:cNvPr id="7" name="文本框 6"/>
          <p:cNvSpPr txBox="1"/>
          <p:nvPr/>
        </p:nvSpPr>
        <p:spPr>
          <a:xfrm>
            <a:off x="408305" y="5403850"/>
            <a:ext cx="10292715" cy="1179195"/>
          </a:xfrm>
          <a:prstGeom prst="rect">
            <a:avLst/>
          </a:prstGeom>
          <a:noFill/>
        </p:spPr>
        <p:txBody>
          <a:bodyPr wrap="square" rtlCol="0">
            <a:spAutoFit/>
          </a:bodyPr>
          <a:p>
            <a:pPr eaLnBrk="1" hangingPunct="1">
              <a:lnSpc>
                <a:spcPct val="80000"/>
              </a:lnSpc>
            </a:pPr>
            <a:r>
              <a:rPr lang="zh-CN" altLang="en-US" sz="2400" b="1" dirty="0">
                <a:sym typeface="+mn-ea"/>
              </a:rPr>
              <a:t>索引结构</a:t>
            </a:r>
            <a:endParaRPr lang="zh-CN" altLang="en-US" sz="2400" b="1" dirty="0"/>
          </a:p>
          <a:p>
            <a:pPr eaLnBrk="1" hangingPunct="1">
              <a:lnSpc>
                <a:spcPct val="80000"/>
              </a:lnSpc>
            </a:pPr>
            <a:r>
              <a:rPr lang="zh-CN" altLang="en-US" sz="2400" b="1" dirty="0">
                <a:sym typeface="+mn-ea"/>
              </a:rPr>
              <a:t>散列结构</a:t>
            </a:r>
            <a:endParaRPr lang="zh-CN" altLang="en-US" b="1" dirty="0"/>
          </a:p>
          <a:p>
            <a:pPr eaLnBrk="1" hangingPunct="1">
              <a:lnSpc>
                <a:spcPct val="80000"/>
              </a:lnSpc>
              <a:buNone/>
            </a:pPr>
            <a:r>
              <a:rPr lang="zh-CN" altLang="en-US" b="1" dirty="0">
                <a:latin typeface="楷体_GB2312" pitchFamily="49" charset="-122"/>
                <a:ea typeface="楷体_GB2312" pitchFamily="49" charset="-122"/>
                <a:sym typeface="+mn-ea"/>
              </a:rPr>
              <a:t>  </a:t>
            </a:r>
            <a:r>
              <a:rPr lang="zh-CN" altLang="en-US" b="1" dirty="0">
                <a:solidFill>
                  <a:srgbClr val="FF0000"/>
                </a:solidFill>
                <a:latin typeface="楷体_GB2312" pitchFamily="49" charset="-122"/>
                <a:ea typeface="楷体_GB2312" pitchFamily="49" charset="-122"/>
                <a:sym typeface="+mn-ea"/>
              </a:rPr>
              <a:t>一个数据结构，采用什么样的存储结构，取决于施加于其上的</a:t>
            </a:r>
            <a:r>
              <a:rPr lang="zh-CN" altLang="en-US" b="1" dirty="0">
                <a:solidFill>
                  <a:srgbClr val="FF0000"/>
                </a:solidFill>
                <a:sym typeface="+mn-ea"/>
              </a:rPr>
              <a:t>主要运算的运算效率</a:t>
            </a:r>
            <a:r>
              <a:rPr lang="zh-CN" altLang="en-US" dirty="0">
                <a:solidFill>
                  <a:srgbClr val="FF0000"/>
                </a:solidFill>
                <a:latin typeface="宋体" panose="02010600030101010101" pitchFamily="2" charset="-122"/>
                <a:sym typeface="+mn-ea"/>
              </a:rPr>
              <a:t>。</a:t>
            </a:r>
            <a:endParaRPr lang="zh-CN" altLang="en-US" dirty="0">
              <a:solidFill>
                <a:srgbClr val="FF0000"/>
              </a:solidFill>
              <a:latin typeface="宋体" panose="02010600030101010101" pitchFamily="2" charset="-122"/>
            </a:endParaRPr>
          </a:p>
          <a:p>
            <a:endParaRPr lang="zh-CN" altLang="en-US"/>
          </a:p>
        </p:txBody>
      </p:sp>
      <p:grpSp>
        <p:nvGrpSpPr>
          <p:cNvPr id="8196" name="Group 4"/>
          <p:cNvGrpSpPr/>
          <p:nvPr/>
        </p:nvGrpSpPr>
        <p:grpSpPr>
          <a:xfrm>
            <a:off x="8043863" y="892810"/>
            <a:ext cx="2514600" cy="577850"/>
            <a:chOff x="1488" y="2448"/>
            <a:chExt cx="1584" cy="364"/>
          </a:xfrm>
        </p:grpSpPr>
        <p:sp>
          <p:nvSpPr>
            <p:cNvPr id="8206" name="Rectangle 5"/>
            <p:cNvSpPr/>
            <p:nvPr/>
          </p:nvSpPr>
          <p:spPr>
            <a:xfrm>
              <a:off x="2304" y="2448"/>
              <a:ext cx="384" cy="364"/>
            </a:xfrm>
            <a:prstGeom prst="rect">
              <a:avLst/>
            </a:prstGeom>
            <a:noFill/>
            <a:ln w="1905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8207" name="Rectangle 6"/>
            <p:cNvSpPr/>
            <p:nvPr/>
          </p:nvSpPr>
          <p:spPr>
            <a:xfrm>
              <a:off x="1488" y="2448"/>
              <a:ext cx="432" cy="364"/>
            </a:xfrm>
            <a:prstGeom prst="rect">
              <a:avLst/>
            </a:prstGeom>
            <a:noFill/>
            <a:ln w="1905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8208" name="Rectangle 7"/>
            <p:cNvSpPr/>
            <p:nvPr/>
          </p:nvSpPr>
          <p:spPr>
            <a:xfrm>
              <a:off x="1920" y="2448"/>
              <a:ext cx="384" cy="364"/>
            </a:xfrm>
            <a:prstGeom prst="rect">
              <a:avLst/>
            </a:prstGeom>
            <a:noFill/>
            <a:ln w="1905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8209" name="Rectangle 8"/>
            <p:cNvSpPr/>
            <p:nvPr/>
          </p:nvSpPr>
          <p:spPr>
            <a:xfrm>
              <a:off x="2688" y="2448"/>
              <a:ext cx="384" cy="364"/>
            </a:xfrm>
            <a:prstGeom prst="rect">
              <a:avLst/>
            </a:prstGeom>
            <a:noFill/>
            <a:ln w="1905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8210" name="Text Box 9"/>
            <p:cNvSpPr txBox="1"/>
            <p:nvPr/>
          </p:nvSpPr>
          <p:spPr>
            <a:xfrm>
              <a:off x="2016" y="2521"/>
              <a:ext cx="240" cy="224"/>
            </a:xfrm>
            <a:prstGeom prst="rect">
              <a:avLst/>
            </a:prstGeom>
            <a:noFill/>
            <a:ln w="19050"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1600" dirty="0">
                  <a:solidFill>
                    <a:srgbClr val="000000"/>
                  </a:solidFill>
                  <a:latin typeface="Times New Roman" panose="02020603050405020304" pitchFamily="18" charset="0"/>
                </a:rPr>
                <a:t>x</a:t>
              </a:r>
              <a:endParaRPr lang="en-US" altLang="zh-CN" sz="1600" dirty="0">
                <a:solidFill>
                  <a:srgbClr val="000000"/>
                </a:solidFill>
                <a:latin typeface="Times New Roman" panose="02020603050405020304" pitchFamily="18" charset="0"/>
              </a:endParaRPr>
            </a:p>
          </p:txBody>
        </p:sp>
        <p:sp>
          <p:nvSpPr>
            <p:cNvPr id="8211" name="Text Box 10"/>
            <p:cNvSpPr txBox="1"/>
            <p:nvPr/>
          </p:nvSpPr>
          <p:spPr>
            <a:xfrm>
              <a:off x="2352" y="2521"/>
              <a:ext cx="288" cy="243"/>
            </a:xfrm>
            <a:prstGeom prst="rect">
              <a:avLst/>
            </a:prstGeom>
            <a:noFill/>
            <a:ln w="19050"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1800" dirty="0">
                  <a:solidFill>
                    <a:srgbClr val="000000"/>
                  </a:solidFill>
                  <a:latin typeface="Times New Roman" panose="02020603050405020304" pitchFamily="18" charset="0"/>
                </a:rPr>
                <a:t>y</a:t>
              </a:r>
              <a:endParaRPr lang="en-US" altLang="zh-CN" sz="1800" dirty="0">
                <a:solidFill>
                  <a:srgbClr val="000000"/>
                </a:solidFill>
                <a:latin typeface="Times New Roman" panose="02020603050405020304" pitchFamily="18" charset="0"/>
              </a:endParaRPr>
            </a:p>
          </p:txBody>
        </p:sp>
      </p:grpSp>
      <p:grpSp>
        <p:nvGrpSpPr>
          <p:cNvPr id="8197" name="Group 11"/>
          <p:cNvGrpSpPr/>
          <p:nvPr/>
        </p:nvGrpSpPr>
        <p:grpSpPr>
          <a:xfrm>
            <a:off x="8043863" y="4203700"/>
            <a:ext cx="2514600" cy="846138"/>
            <a:chOff x="1488" y="3408"/>
            <a:chExt cx="1584" cy="533"/>
          </a:xfrm>
        </p:grpSpPr>
        <p:sp>
          <p:nvSpPr>
            <p:cNvPr id="8198" name="Rectangle 12"/>
            <p:cNvSpPr/>
            <p:nvPr/>
          </p:nvSpPr>
          <p:spPr>
            <a:xfrm>
              <a:off x="2304" y="3408"/>
              <a:ext cx="384" cy="364"/>
            </a:xfrm>
            <a:prstGeom prst="rect">
              <a:avLst/>
            </a:prstGeom>
            <a:noFill/>
            <a:ln w="1905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8199" name="Rectangle 13"/>
            <p:cNvSpPr/>
            <p:nvPr/>
          </p:nvSpPr>
          <p:spPr>
            <a:xfrm>
              <a:off x="1488" y="3408"/>
              <a:ext cx="432" cy="364"/>
            </a:xfrm>
            <a:prstGeom prst="rect">
              <a:avLst/>
            </a:prstGeom>
            <a:noFill/>
            <a:ln w="1905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8200" name="Rectangle 14"/>
            <p:cNvSpPr/>
            <p:nvPr/>
          </p:nvSpPr>
          <p:spPr>
            <a:xfrm>
              <a:off x="1920" y="3408"/>
              <a:ext cx="384" cy="364"/>
            </a:xfrm>
            <a:prstGeom prst="rect">
              <a:avLst/>
            </a:prstGeom>
            <a:noFill/>
            <a:ln w="1905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8201" name="Rectangle 15"/>
            <p:cNvSpPr/>
            <p:nvPr/>
          </p:nvSpPr>
          <p:spPr>
            <a:xfrm>
              <a:off x="2688" y="3408"/>
              <a:ext cx="384" cy="364"/>
            </a:xfrm>
            <a:prstGeom prst="rect">
              <a:avLst/>
            </a:prstGeom>
            <a:noFill/>
            <a:ln w="19050"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8202" name="Text Box 16"/>
            <p:cNvSpPr txBox="1"/>
            <p:nvPr/>
          </p:nvSpPr>
          <p:spPr>
            <a:xfrm>
              <a:off x="1632" y="3456"/>
              <a:ext cx="240" cy="224"/>
            </a:xfrm>
            <a:prstGeom prst="rect">
              <a:avLst/>
            </a:prstGeom>
            <a:noFill/>
            <a:ln w="19050"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1600" dirty="0">
                  <a:latin typeface="Times New Roman" panose="02020603050405020304" pitchFamily="18" charset="0"/>
                </a:rPr>
                <a:t>y</a:t>
              </a:r>
              <a:endParaRPr lang="en-US" altLang="zh-CN" sz="1600" dirty="0">
                <a:latin typeface="Times New Roman" panose="02020603050405020304" pitchFamily="18" charset="0"/>
              </a:endParaRPr>
            </a:p>
          </p:txBody>
        </p:sp>
        <p:sp>
          <p:nvSpPr>
            <p:cNvPr id="8203" name="Text Box 17"/>
            <p:cNvSpPr txBox="1"/>
            <p:nvPr/>
          </p:nvSpPr>
          <p:spPr>
            <a:xfrm>
              <a:off x="2352" y="3481"/>
              <a:ext cx="288" cy="243"/>
            </a:xfrm>
            <a:prstGeom prst="rect">
              <a:avLst/>
            </a:prstGeom>
            <a:noFill/>
            <a:ln w="19050"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1800" dirty="0">
                  <a:latin typeface="Times New Roman" panose="02020603050405020304" pitchFamily="18" charset="0"/>
                </a:rPr>
                <a:t>x</a:t>
              </a:r>
              <a:endParaRPr lang="en-US" altLang="zh-CN" sz="1800" dirty="0">
                <a:latin typeface="Times New Roman" panose="02020603050405020304" pitchFamily="18" charset="0"/>
              </a:endParaRPr>
            </a:p>
          </p:txBody>
        </p:sp>
        <p:sp>
          <p:nvSpPr>
            <p:cNvPr id="8204" name="Line 18"/>
            <p:cNvSpPr/>
            <p:nvPr/>
          </p:nvSpPr>
          <p:spPr>
            <a:xfrm flipH="1">
              <a:off x="2880" y="3600"/>
              <a:ext cx="0" cy="336"/>
            </a:xfrm>
            <a:prstGeom prst="line">
              <a:avLst/>
            </a:prstGeom>
            <a:ln w="19050" cap="flat" cmpd="sng">
              <a:solidFill>
                <a:srgbClr val="000000"/>
              </a:solidFill>
              <a:prstDash val="solid"/>
              <a:headEnd type="none" w="med" len="med"/>
              <a:tailEnd type="none" w="med" len="med"/>
            </a:ln>
          </p:spPr>
        </p:sp>
        <p:cxnSp>
          <p:nvCxnSpPr>
            <p:cNvPr id="8205" name="AutoShape 19"/>
            <p:cNvCxnSpPr>
              <a:stCxn id="8204" idx="1"/>
            </p:cNvCxnSpPr>
            <p:nvPr/>
          </p:nvCxnSpPr>
          <p:spPr>
            <a:xfrm rot="-5400000" flipV="1">
              <a:off x="2205" y="3266"/>
              <a:ext cx="149" cy="1200"/>
            </a:xfrm>
            <a:prstGeom prst="bentConnector4">
              <a:avLst>
                <a:gd name="adj1" fmla="val -22148"/>
                <a:gd name="adj2" fmla="val 98000"/>
              </a:avLst>
            </a:prstGeom>
            <a:ln w="19050" cap="flat" cmpd="sng">
              <a:solidFill>
                <a:srgbClr val="000000"/>
              </a:solidFill>
              <a:prstDash val="solid"/>
              <a:miter/>
              <a:headEnd type="none" w="med" len="med"/>
              <a:tailEnd type="triangle" w="med" len="med"/>
            </a:ln>
          </p:spPr>
        </p:cxnSp>
      </p:grpSp>
      <p:sp>
        <p:nvSpPr>
          <p:cNvPr id="8" name="文本框 7"/>
          <p:cNvSpPr txBox="1"/>
          <p:nvPr/>
        </p:nvSpPr>
        <p:spPr>
          <a:xfrm>
            <a:off x="258445" y="355600"/>
            <a:ext cx="6694805" cy="829945"/>
          </a:xfrm>
          <a:prstGeom prst="rect">
            <a:avLst/>
          </a:prstGeom>
          <a:noFill/>
        </p:spPr>
        <p:txBody>
          <a:bodyPr wrap="square" rtlCol="0">
            <a:spAutoFit/>
          </a:bodyPr>
          <a:p>
            <a:r>
              <a:rPr lang="zh-CN" altLang="en-US" sz="4800"/>
              <a:t>数据的存储结构</a:t>
            </a:r>
            <a:endParaRPr lang="zh-CN" altLang="en-US" sz="4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箭头连接符 1"/>
          <p:cNvCxnSpPr/>
          <p:nvPr/>
        </p:nvCxnSpPr>
        <p:spPr>
          <a:xfrm>
            <a:off x="1258957" y="3429000"/>
            <a:ext cx="9409043" cy="0"/>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3180524" y="3239691"/>
            <a:ext cx="377686" cy="3615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49"/>
          <p:cNvSpPr txBox="1">
            <a:spLocks noChangeArrowheads="1"/>
          </p:cNvSpPr>
          <p:nvPr/>
        </p:nvSpPr>
        <p:spPr bwMode="auto">
          <a:xfrm>
            <a:off x="1859915" y="4020185"/>
            <a:ext cx="2869565" cy="6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pPr>
            <a:r>
              <a:rPr lang="zh-CN" altLang="en-US" sz="2400" dirty="0">
                <a:sym typeface="+mn-ea"/>
              </a:rPr>
              <a:t>遍历操作：</a:t>
            </a:r>
            <a:endParaRPr lang="zh-CN" altLang="en-US" sz="2400" dirty="0">
              <a:sym typeface="+mn-ea"/>
            </a:endParaRPr>
          </a:p>
          <a:p>
            <a:pPr algn="ctr" eaLnBrk="1" hangingPunct="1">
              <a:lnSpc>
                <a:spcPct val="80000"/>
              </a:lnSpc>
            </a:pPr>
            <a:r>
              <a:rPr lang="zh-CN" altLang="en-US" sz="2400" dirty="0">
                <a:sym typeface="+mn-ea"/>
              </a:rPr>
              <a:t>访遍全部数据元素</a:t>
            </a:r>
            <a:endParaRPr lang="en-US" altLang="zh-CN" sz="2400" kern="0" dirty="0">
              <a:solidFill>
                <a:srgbClr val="000000">
                  <a:lumMod val="65000"/>
                  <a:lumOff val="35000"/>
                </a:srgbClr>
              </a:solidFill>
              <a:latin typeface="楷体" panose="02010609060101010101" pitchFamily="49" charset="-122"/>
              <a:ea typeface="楷体" panose="02010609060101010101" pitchFamily="49" charset="-122"/>
            </a:endParaRPr>
          </a:p>
        </p:txBody>
      </p:sp>
      <p:sp>
        <p:nvSpPr>
          <p:cNvPr id="5" name="椭圆 4"/>
          <p:cNvSpPr/>
          <p:nvPr/>
        </p:nvSpPr>
        <p:spPr>
          <a:xfrm>
            <a:off x="6125583" y="3239691"/>
            <a:ext cx="377686" cy="3615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49"/>
          <p:cNvSpPr txBox="1">
            <a:spLocks noChangeArrowheads="1"/>
          </p:cNvSpPr>
          <p:nvPr/>
        </p:nvSpPr>
        <p:spPr bwMode="auto">
          <a:xfrm>
            <a:off x="4934585" y="4020185"/>
            <a:ext cx="275971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pPr>
            <a:r>
              <a:rPr lang="zh-CN" altLang="en-US" sz="2800" dirty="0">
                <a:sym typeface="+mn-ea"/>
              </a:rPr>
              <a:t>插入操作：</a:t>
            </a:r>
            <a:endParaRPr lang="zh-CN" altLang="en-US" sz="2800" dirty="0">
              <a:sym typeface="+mn-ea"/>
            </a:endParaRPr>
          </a:p>
          <a:p>
            <a:pPr algn="ctr" eaLnBrk="1" hangingPunct="1">
              <a:lnSpc>
                <a:spcPct val="80000"/>
              </a:lnSpc>
            </a:pPr>
            <a:r>
              <a:rPr lang="zh-CN" altLang="en-US" sz="2800" dirty="0">
                <a:sym typeface="+mn-ea"/>
              </a:rPr>
              <a:t>在指定位置上插入一个新的元素</a:t>
            </a:r>
            <a:endParaRPr lang="en-US" altLang="zh-CN" sz="2800" kern="0" dirty="0">
              <a:solidFill>
                <a:srgbClr val="000000">
                  <a:lumMod val="65000"/>
                  <a:lumOff val="35000"/>
                </a:srgbClr>
              </a:solidFill>
              <a:latin typeface="楷体" panose="02010609060101010101" pitchFamily="49" charset="-122"/>
              <a:ea typeface="楷体" panose="02010609060101010101" pitchFamily="49" charset="-122"/>
            </a:endParaRPr>
          </a:p>
        </p:txBody>
      </p:sp>
      <p:sp>
        <p:nvSpPr>
          <p:cNvPr id="7" name="椭圆 6"/>
          <p:cNvSpPr/>
          <p:nvPr/>
        </p:nvSpPr>
        <p:spPr>
          <a:xfrm>
            <a:off x="9119034" y="3239691"/>
            <a:ext cx="377686" cy="3615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49"/>
          <p:cNvSpPr txBox="1">
            <a:spLocks noChangeArrowheads="1"/>
          </p:cNvSpPr>
          <p:nvPr/>
        </p:nvSpPr>
        <p:spPr bwMode="auto">
          <a:xfrm>
            <a:off x="8087360" y="4090035"/>
            <a:ext cx="283972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pPr>
            <a:r>
              <a:rPr lang="zh-CN" altLang="en-US" sz="2800" dirty="0">
                <a:sym typeface="+mn-ea"/>
              </a:rPr>
              <a:t>删除操作：</a:t>
            </a:r>
            <a:endParaRPr lang="zh-CN" altLang="en-US" sz="2800" dirty="0">
              <a:sym typeface="+mn-ea"/>
            </a:endParaRPr>
          </a:p>
          <a:p>
            <a:pPr algn="ctr" eaLnBrk="1" hangingPunct="1">
              <a:lnSpc>
                <a:spcPct val="80000"/>
              </a:lnSpc>
            </a:pPr>
            <a:r>
              <a:rPr lang="zh-CN" altLang="en-US" sz="2800" dirty="0">
                <a:sym typeface="+mn-ea"/>
              </a:rPr>
              <a:t>删除某个指定的数据元素</a:t>
            </a:r>
            <a:endParaRPr lang="en-US" altLang="zh-CN" sz="2800" kern="0" dirty="0">
              <a:solidFill>
                <a:srgbClr val="000000">
                  <a:lumMod val="65000"/>
                  <a:lumOff val="35000"/>
                </a:srgbClr>
              </a:solidFill>
              <a:latin typeface="楷体" panose="02010609060101010101" pitchFamily="49" charset="-122"/>
              <a:ea typeface="楷体" panose="02010609060101010101" pitchFamily="49" charset="-122"/>
            </a:endParaRPr>
          </a:p>
        </p:txBody>
      </p:sp>
      <p:sp>
        <p:nvSpPr>
          <p:cNvPr id="9" name="文本框 45"/>
          <p:cNvSpPr txBox="1">
            <a:spLocks noChangeArrowheads="1"/>
          </p:cNvSpPr>
          <p:nvPr/>
        </p:nvSpPr>
        <p:spPr bwMode="auto">
          <a:xfrm>
            <a:off x="3601749" y="340025"/>
            <a:ext cx="504742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zh-CN" sz="3600" b="1" dirty="0">
                <a:latin typeface="楷体" panose="02010609060101010101" pitchFamily="49" charset="-122"/>
                <a:ea typeface="楷体" panose="02010609060101010101" pitchFamily="49" charset="-122"/>
              </a:rPr>
              <a:t>数据的运算</a:t>
            </a:r>
            <a:endParaRPr lang="zh-CN" altLang="zh-CN" sz="3600" b="1" dirty="0">
              <a:latin typeface="楷体" panose="02010609060101010101" pitchFamily="49" charset="-122"/>
              <a:ea typeface="楷体" panose="02010609060101010101" pitchFamily="49" charset="-122"/>
            </a:endParaRPr>
          </a:p>
        </p:txBody>
      </p:sp>
      <p:sp>
        <p:nvSpPr>
          <p:cNvPr id="11" name="文本框 10"/>
          <p:cNvSpPr txBox="1"/>
          <p:nvPr/>
        </p:nvSpPr>
        <p:spPr>
          <a:xfrm>
            <a:off x="1259205" y="1926590"/>
            <a:ext cx="4230370" cy="1198880"/>
          </a:xfrm>
          <a:prstGeom prst="rect">
            <a:avLst/>
          </a:prstGeom>
          <a:noFill/>
        </p:spPr>
        <p:txBody>
          <a:bodyPr wrap="square" rtlCol="0">
            <a:spAutoFit/>
          </a:bodyPr>
          <a:p>
            <a:pPr algn="ctr"/>
            <a:r>
              <a:rPr lang="zh-CN" altLang="en-US" sz="2400" dirty="0">
                <a:sym typeface="+mn-ea"/>
              </a:rPr>
              <a:t>更新操作：</a:t>
            </a:r>
            <a:endParaRPr lang="zh-CN" altLang="en-US" sz="2400" dirty="0">
              <a:sym typeface="+mn-ea"/>
            </a:endParaRPr>
          </a:p>
          <a:p>
            <a:pPr algn="ctr"/>
            <a:r>
              <a:rPr lang="zh-CN" altLang="en-US" sz="2400" dirty="0">
                <a:sym typeface="+mn-ea"/>
              </a:rPr>
              <a:t>改变某个数据元素的值</a:t>
            </a:r>
            <a:endParaRPr lang="zh-CN" altLang="en-US" sz="2400" dirty="0"/>
          </a:p>
          <a:p>
            <a:pPr algn="ctr"/>
            <a:endParaRPr lang="zh-CN" altLang="en-US" sz="2400"/>
          </a:p>
        </p:txBody>
      </p:sp>
      <p:sp>
        <p:nvSpPr>
          <p:cNvPr id="12" name="文本框 11"/>
          <p:cNvSpPr txBox="1"/>
          <p:nvPr/>
        </p:nvSpPr>
        <p:spPr>
          <a:xfrm>
            <a:off x="4947285" y="1776730"/>
            <a:ext cx="2747010" cy="1198880"/>
          </a:xfrm>
          <a:prstGeom prst="rect">
            <a:avLst/>
          </a:prstGeom>
          <a:noFill/>
        </p:spPr>
        <p:txBody>
          <a:bodyPr wrap="square" rtlCol="0">
            <a:spAutoFit/>
          </a:bodyPr>
          <a:p>
            <a:pPr algn="ctr"/>
            <a:r>
              <a:rPr lang="zh-CN" altLang="en-US" sz="2400" dirty="0">
                <a:sym typeface="+mn-ea"/>
              </a:rPr>
              <a:t>查找操作：</a:t>
            </a:r>
            <a:endParaRPr lang="zh-CN" altLang="en-US" sz="2400" dirty="0">
              <a:sym typeface="+mn-ea"/>
            </a:endParaRPr>
          </a:p>
          <a:p>
            <a:pPr algn="ctr"/>
            <a:r>
              <a:rPr lang="zh-CN" altLang="en-US" sz="2400" dirty="0">
                <a:sym typeface="+mn-ea"/>
              </a:rPr>
              <a:t>寻找满足某个特定要求的数据元素</a:t>
            </a:r>
            <a:endParaRPr lang="zh-CN" altLang="en-US" sz="2400"/>
          </a:p>
        </p:txBody>
      </p:sp>
      <p:sp>
        <p:nvSpPr>
          <p:cNvPr id="13" name="文本框 12"/>
          <p:cNvSpPr txBox="1"/>
          <p:nvPr/>
        </p:nvSpPr>
        <p:spPr>
          <a:xfrm>
            <a:off x="7875270" y="1671320"/>
            <a:ext cx="3263900" cy="1568450"/>
          </a:xfrm>
          <a:prstGeom prst="rect">
            <a:avLst/>
          </a:prstGeom>
          <a:noFill/>
        </p:spPr>
        <p:txBody>
          <a:bodyPr wrap="square" rtlCol="0">
            <a:spAutoFit/>
          </a:bodyPr>
          <a:p>
            <a:pPr algn="ctr"/>
            <a:r>
              <a:rPr lang="zh-CN" altLang="en-US" sz="2400" dirty="0">
                <a:sym typeface="+mn-ea"/>
              </a:rPr>
              <a:t>排序操作：</a:t>
            </a:r>
            <a:endParaRPr lang="zh-CN" altLang="en-US" sz="2400" dirty="0">
              <a:sym typeface="+mn-ea"/>
            </a:endParaRPr>
          </a:p>
          <a:p>
            <a:pPr algn="ctr"/>
            <a:r>
              <a:rPr lang="zh-CN" altLang="en-US" sz="2400" dirty="0">
                <a:sym typeface="+mn-ea"/>
              </a:rPr>
              <a:t>按照值的顺序重新安排元素的逻辑顺序</a:t>
            </a:r>
            <a:endParaRPr lang="zh-CN" altLang="en-US" sz="2400" dirty="0"/>
          </a:p>
          <a:p>
            <a:pPr algn="ct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35578" y="1448857"/>
            <a:ext cx="605403" cy="400110"/>
          </a:xfrm>
          <a:prstGeom prst="rect">
            <a:avLst/>
          </a:prstGeom>
          <a:solidFill>
            <a:schemeClr val="bg1">
              <a:lumMod val="50000"/>
            </a:schemeClr>
          </a:solidFill>
          <a:effectLst>
            <a:outerShdw blurRad="50800" dist="12700" dir="5400000" algn="ctr" rotWithShape="0">
              <a:srgbClr val="000000">
                <a:alpha val="43137"/>
              </a:srgbClr>
            </a:outerShdw>
          </a:effectLst>
        </p:spPr>
        <p:txBody>
          <a:bodyPr wrap="square" rtlCol="0">
            <a:spAutoFit/>
          </a:bodyPr>
          <a:lstStyle/>
          <a:p>
            <a:pPr algn="ctr"/>
            <a:r>
              <a:rPr lang="en-US" altLang="zh-CN" sz="2000" dirty="0">
                <a:solidFill>
                  <a:schemeClr val="bg1"/>
                </a:solidFill>
                <a:latin typeface="Impact" panose="020B0806030902050204" pitchFamily="34" charset="0"/>
              </a:rPr>
              <a:t>01</a:t>
            </a:r>
            <a:endParaRPr lang="zh-CN" altLang="en-US" sz="2000" dirty="0">
              <a:solidFill>
                <a:schemeClr val="bg1"/>
              </a:solidFill>
              <a:latin typeface="Impact" panose="020B0806030902050204" pitchFamily="34" charset="0"/>
            </a:endParaRPr>
          </a:p>
        </p:txBody>
      </p:sp>
      <p:sp>
        <p:nvSpPr>
          <p:cNvPr id="3" name="矩形 2"/>
          <p:cNvSpPr/>
          <p:nvPr/>
        </p:nvSpPr>
        <p:spPr>
          <a:xfrm>
            <a:off x="2992121" y="1347387"/>
            <a:ext cx="6549444" cy="553085"/>
          </a:xfrm>
          <a:prstGeom prst="rect">
            <a:avLst/>
          </a:prstGeom>
        </p:spPr>
        <p:txBody>
          <a:bodyPr wrap="square">
            <a:spAutoFit/>
          </a:bodyPr>
          <a:lstStyle/>
          <a:p>
            <a:pPr>
              <a:lnSpc>
                <a:spcPct val="150000"/>
              </a:lnSpc>
            </a:pPr>
            <a:r>
              <a:rPr lang="zh-CN" altLang="en-US" sz="2000" dirty="0">
                <a:sym typeface="+mn-ea"/>
              </a:rPr>
              <a:t>数据结构的初步设计往往在算法设计之先</a:t>
            </a:r>
            <a:endParaRPr lang="en-US" altLang="zh-CN" sz="2000" dirty="0">
              <a:latin typeface="楷体" panose="02010609060101010101" pitchFamily="49" charset="-122"/>
              <a:ea typeface="楷体" panose="02010609060101010101" pitchFamily="49" charset="-122"/>
            </a:endParaRPr>
          </a:p>
        </p:txBody>
      </p:sp>
      <p:sp>
        <p:nvSpPr>
          <p:cNvPr id="4" name="文本框 3"/>
          <p:cNvSpPr txBox="1"/>
          <p:nvPr/>
        </p:nvSpPr>
        <p:spPr>
          <a:xfrm>
            <a:off x="3045130" y="2894290"/>
            <a:ext cx="605403" cy="400110"/>
          </a:xfrm>
          <a:prstGeom prst="rect">
            <a:avLst/>
          </a:prstGeom>
          <a:solidFill>
            <a:schemeClr val="bg1">
              <a:lumMod val="50000"/>
            </a:schemeClr>
          </a:solidFill>
          <a:effectLst>
            <a:outerShdw blurRad="50800" dist="12700" dir="5400000" algn="ctr" rotWithShape="0">
              <a:srgbClr val="000000">
                <a:alpha val="43137"/>
              </a:srgbClr>
            </a:outerShdw>
          </a:effectLst>
        </p:spPr>
        <p:txBody>
          <a:bodyPr wrap="square" rtlCol="0">
            <a:spAutoFit/>
          </a:bodyPr>
          <a:lstStyle/>
          <a:p>
            <a:pPr algn="ctr"/>
            <a:r>
              <a:rPr lang="en-US" altLang="zh-CN" sz="2000" dirty="0">
                <a:solidFill>
                  <a:schemeClr val="bg1"/>
                </a:solidFill>
                <a:latin typeface="Impact" panose="020B0806030902050204" pitchFamily="34" charset="0"/>
              </a:rPr>
              <a:t>02</a:t>
            </a:r>
            <a:endParaRPr lang="zh-CN" altLang="en-US" sz="2000" dirty="0">
              <a:solidFill>
                <a:schemeClr val="bg1"/>
              </a:solidFill>
              <a:latin typeface="Impact" panose="020B0806030902050204" pitchFamily="34" charset="0"/>
            </a:endParaRPr>
          </a:p>
        </p:txBody>
      </p:sp>
      <p:sp>
        <p:nvSpPr>
          <p:cNvPr id="5" name="矩形 4"/>
          <p:cNvSpPr/>
          <p:nvPr/>
        </p:nvSpPr>
        <p:spPr>
          <a:xfrm>
            <a:off x="4001673" y="2792820"/>
            <a:ext cx="6549444" cy="1014730"/>
          </a:xfrm>
          <a:prstGeom prst="rect">
            <a:avLst/>
          </a:prstGeom>
        </p:spPr>
        <p:txBody>
          <a:bodyPr wrap="square">
            <a:spAutoFit/>
          </a:bodyPr>
          <a:lstStyle/>
          <a:p>
            <a:pPr>
              <a:lnSpc>
                <a:spcPct val="150000"/>
              </a:lnSpc>
            </a:pPr>
            <a:r>
              <a:rPr lang="zh-CN" altLang="en-US" sz="2000" dirty="0">
                <a:sym typeface="+mn-ea"/>
              </a:rPr>
              <a:t>仔细分析所要解决的问题，特别是求解问题所涉及的数据类型和数据间的逻辑关系</a:t>
            </a:r>
            <a:endParaRPr lang="en-US" altLang="zh-CN" sz="2000" dirty="0">
              <a:latin typeface="楷体" panose="02010609060101010101" pitchFamily="49" charset="-122"/>
              <a:ea typeface="楷体" panose="02010609060101010101" pitchFamily="49" charset="-122"/>
            </a:endParaRPr>
          </a:p>
        </p:txBody>
      </p:sp>
      <p:sp>
        <p:nvSpPr>
          <p:cNvPr id="6" name="文本框 5"/>
          <p:cNvSpPr txBox="1"/>
          <p:nvPr/>
        </p:nvSpPr>
        <p:spPr>
          <a:xfrm>
            <a:off x="2035578" y="4324214"/>
            <a:ext cx="605403" cy="400110"/>
          </a:xfrm>
          <a:prstGeom prst="rect">
            <a:avLst/>
          </a:prstGeom>
          <a:solidFill>
            <a:schemeClr val="bg1">
              <a:lumMod val="50000"/>
            </a:schemeClr>
          </a:solidFill>
          <a:effectLst>
            <a:outerShdw blurRad="50800" dist="12700" dir="5400000" algn="ctr" rotWithShape="0">
              <a:srgbClr val="000000">
                <a:alpha val="43137"/>
              </a:srgbClr>
            </a:outerShdw>
          </a:effectLst>
        </p:spPr>
        <p:txBody>
          <a:bodyPr wrap="square" rtlCol="0">
            <a:spAutoFit/>
          </a:bodyPr>
          <a:lstStyle/>
          <a:p>
            <a:pPr algn="ctr"/>
            <a:r>
              <a:rPr lang="en-US" altLang="zh-CN" sz="2000" dirty="0">
                <a:solidFill>
                  <a:schemeClr val="bg1"/>
                </a:solidFill>
                <a:latin typeface="Impact" panose="020B0806030902050204" pitchFamily="34" charset="0"/>
              </a:rPr>
              <a:t>03</a:t>
            </a:r>
            <a:endParaRPr lang="zh-CN" altLang="en-US" sz="2000" dirty="0">
              <a:solidFill>
                <a:schemeClr val="bg1"/>
              </a:solidFill>
              <a:latin typeface="Impact" panose="020B0806030902050204" pitchFamily="34" charset="0"/>
            </a:endParaRPr>
          </a:p>
        </p:txBody>
      </p:sp>
      <p:sp>
        <p:nvSpPr>
          <p:cNvPr id="7" name="矩形 6"/>
          <p:cNvSpPr/>
          <p:nvPr/>
        </p:nvSpPr>
        <p:spPr>
          <a:xfrm>
            <a:off x="2992120" y="4222750"/>
            <a:ext cx="6917690" cy="645160"/>
          </a:xfrm>
          <a:prstGeom prst="rect">
            <a:avLst/>
          </a:prstGeom>
        </p:spPr>
        <p:txBody>
          <a:bodyPr wrap="square">
            <a:spAutoFit/>
          </a:bodyPr>
          <a:lstStyle/>
          <a:p>
            <a:pPr>
              <a:lnSpc>
                <a:spcPct val="150000"/>
              </a:lnSpc>
            </a:pPr>
            <a:r>
              <a:rPr lang="zh-CN" altLang="en-US" sz="2400" dirty="0">
                <a:sym typeface="+mn-ea"/>
              </a:rPr>
              <a:t>数据存储结构的设计由主要运算的运算效率决定</a:t>
            </a:r>
            <a:endParaRPr lang="en-US" altLang="zh-CN" sz="2400" dirty="0">
              <a:latin typeface="楷体" panose="02010609060101010101" pitchFamily="49" charset="-122"/>
              <a:ea typeface="楷体" panose="02010609060101010101" pitchFamily="49" charset="-122"/>
            </a:endParaRPr>
          </a:p>
        </p:txBody>
      </p:sp>
      <p:sp>
        <p:nvSpPr>
          <p:cNvPr id="8" name="文本框 7"/>
          <p:cNvSpPr txBox="1"/>
          <p:nvPr/>
        </p:nvSpPr>
        <p:spPr>
          <a:xfrm>
            <a:off x="1214523" y="5319259"/>
            <a:ext cx="605403" cy="398780"/>
          </a:xfrm>
          <a:prstGeom prst="rect">
            <a:avLst/>
          </a:prstGeom>
          <a:solidFill>
            <a:schemeClr val="bg1">
              <a:lumMod val="50000"/>
            </a:schemeClr>
          </a:solidFill>
          <a:effectLst>
            <a:outerShdw blurRad="50800" dist="12700" dir="5400000" algn="ctr" rotWithShape="0">
              <a:srgbClr val="000000">
                <a:alpha val="43137"/>
              </a:srgbClr>
            </a:outerShdw>
          </a:effectLst>
        </p:spPr>
        <p:txBody>
          <a:bodyPr wrap="square" rtlCol="0">
            <a:spAutoFit/>
          </a:bodyPr>
          <a:p>
            <a:pPr algn="ctr"/>
            <a:r>
              <a:rPr lang="en-US" altLang="zh-CN" sz="2000" dirty="0">
                <a:solidFill>
                  <a:schemeClr val="bg1"/>
                </a:solidFill>
                <a:latin typeface="Impact" panose="020B0806030902050204" pitchFamily="34" charset="0"/>
              </a:rPr>
              <a:t>0</a:t>
            </a:r>
            <a:r>
              <a:rPr lang="en-US" sz="2000" dirty="0">
                <a:solidFill>
                  <a:schemeClr val="bg1"/>
                </a:solidFill>
                <a:latin typeface="Impact" panose="020B0806030902050204" pitchFamily="34" charset="0"/>
              </a:rPr>
              <a:t>4</a:t>
            </a:r>
            <a:endParaRPr lang="en-US" sz="2000" dirty="0">
              <a:solidFill>
                <a:schemeClr val="bg1"/>
              </a:solidFill>
              <a:latin typeface="Impact" panose="020B0806030902050204" pitchFamily="34" charset="0"/>
            </a:endParaRPr>
          </a:p>
        </p:txBody>
      </p:sp>
      <p:sp>
        <p:nvSpPr>
          <p:cNvPr id="9" name="文本框 8"/>
          <p:cNvSpPr txBox="1"/>
          <p:nvPr/>
        </p:nvSpPr>
        <p:spPr>
          <a:xfrm>
            <a:off x="2134235" y="5360670"/>
            <a:ext cx="6036310" cy="368300"/>
          </a:xfrm>
          <a:prstGeom prst="rect">
            <a:avLst/>
          </a:prstGeom>
          <a:noFill/>
        </p:spPr>
        <p:txBody>
          <a:bodyPr wrap="square" rtlCol="0">
            <a:spAutoFit/>
          </a:bodyPr>
          <a:p>
            <a:r>
              <a:rPr lang="zh-CN" altLang="en-US" dirty="0">
                <a:sym typeface="+mn-ea"/>
              </a:rPr>
              <a:t>数据结构应该适应求解问题的演变和扩展</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898972" y="1027967"/>
            <a:ext cx="1122557" cy="1122558"/>
            <a:chOff x="5997409" y="994739"/>
            <a:chExt cx="1452716" cy="1452716"/>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97409" y="994739"/>
              <a:ext cx="1452716" cy="1452716"/>
            </a:xfrm>
            <a:prstGeom prst="rect">
              <a:avLst/>
            </a:prstGeom>
          </p:spPr>
        </p:pic>
        <p:sp>
          <p:nvSpPr>
            <p:cNvPr id="8" name="文本框 7"/>
            <p:cNvSpPr txBox="1"/>
            <p:nvPr/>
          </p:nvSpPr>
          <p:spPr>
            <a:xfrm>
              <a:off x="6237348" y="1194019"/>
              <a:ext cx="951820" cy="994331"/>
            </a:xfrm>
            <a:prstGeom prst="rect">
              <a:avLst/>
            </a:prstGeom>
            <a:noFill/>
          </p:spPr>
          <p:txBody>
            <a:bodyPr wrap="square" rtlCol="0">
              <a:spAutoFit/>
            </a:bodyPr>
            <a:lstStyle/>
            <a:p>
              <a:pPr algn="ctr"/>
              <a:r>
                <a:rPr lang="zh-CN" altLang="en-US" sz="4400" dirty="0">
                  <a:latin typeface="文悦古典明朝体 (非商业使用) W5" pitchFamily="50" charset="-122"/>
                  <a:ea typeface="文悦古典明朝体 (非商业使用) W5" pitchFamily="50" charset="-122"/>
                </a:rPr>
                <a:t>线</a:t>
              </a:r>
              <a:endParaRPr lang="zh-CN" altLang="en-US" sz="4400" dirty="0">
                <a:latin typeface="文悦古典明朝体 (非商业使用) W5" pitchFamily="50" charset="-122"/>
                <a:ea typeface="文悦古典明朝体 (非商业使用) W5" pitchFamily="50" charset="-122"/>
              </a:endParaRPr>
            </a:p>
          </p:txBody>
        </p:sp>
      </p:grpSp>
      <p:grpSp>
        <p:nvGrpSpPr>
          <p:cNvPr id="9" name="组合 8"/>
          <p:cNvGrpSpPr/>
          <p:nvPr/>
        </p:nvGrpSpPr>
        <p:grpSpPr>
          <a:xfrm>
            <a:off x="9890851" y="2206629"/>
            <a:ext cx="1122557" cy="1122558"/>
            <a:chOff x="6424871" y="1540010"/>
            <a:chExt cx="1360782" cy="1360783"/>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24871" y="1540010"/>
              <a:ext cx="1360782" cy="1360783"/>
            </a:xfrm>
            <a:prstGeom prst="rect">
              <a:avLst/>
            </a:prstGeom>
          </p:spPr>
        </p:pic>
        <p:sp>
          <p:nvSpPr>
            <p:cNvPr id="11" name="文本框 10"/>
            <p:cNvSpPr txBox="1"/>
            <p:nvPr/>
          </p:nvSpPr>
          <p:spPr>
            <a:xfrm>
              <a:off x="6640269" y="1786538"/>
              <a:ext cx="891585" cy="931406"/>
            </a:xfrm>
            <a:prstGeom prst="rect">
              <a:avLst/>
            </a:prstGeom>
            <a:noFill/>
          </p:spPr>
          <p:txBody>
            <a:bodyPr wrap="square" rtlCol="0">
              <a:spAutoFit/>
            </a:bodyPr>
            <a:lstStyle/>
            <a:p>
              <a:pPr algn="ctr"/>
              <a:r>
                <a:rPr lang="zh-CN" altLang="en-US" sz="4400" dirty="0">
                  <a:latin typeface="文悦古典明朝体 (非商业使用) W5" pitchFamily="50" charset="-122"/>
                  <a:ea typeface="文悦古典明朝体 (非商业使用) W5" pitchFamily="50" charset="-122"/>
                </a:rPr>
                <a:t>性</a:t>
              </a:r>
              <a:endParaRPr lang="zh-CN" altLang="en-US" sz="4400" dirty="0">
                <a:latin typeface="文悦古典明朝体 (非商业使用) W5" pitchFamily="50" charset="-122"/>
                <a:ea typeface="文悦古典明朝体 (非商业使用) W5" pitchFamily="50" charset="-122"/>
              </a:endParaRPr>
            </a:p>
          </p:txBody>
        </p:sp>
      </p:grpSp>
      <p:grpSp>
        <p:nvGrpSpPr>
          <p:cNvPr id="12" name="组合 11"/>
          <p:cNvGrpSpPr/>
          <p:nvPr/>
        </p:nvGrpSpPr>
        <p:grpSpPr>
          <a:xfrm>
            <a:off x="9898972" y="3377467"/>
            <a:ext cx="1122557" cy="1122558"/>
            <a:chOff x="5997409" y="994739"/>
            <a:chExt cx="1452716" cy="1452716"/>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97409" y="994739"/>
              <a:ext cx="1452716" cy="1452716"/>
            </a:xfrm>
            <a:prstGeom prst="rect">
              <a:avLst/>
            </a:prstGeom>
          </p:spPr>
        </p:pic>
        <p:sp>
          <p:nvSpPr>
            <p:cNvPr id="14" name="文本框 13"/>
            <p:cNvSpPr txBox="1"/>
            <p:nvPr/>
          </p:nvSpPr>
          <p:spPr>
            <a:xfrm>
              <a:off x="6237348" y="1194019"/>
              <a:ext cx="951820" cy="994331"/>
            </a:xfrm>
            <a:prstGeom prst="rect">
              <a:avLst/>
            </a:prstGeom>
            <a:noFill/>
          </p:spPr>
          <p:txBody>
            <a:bodyPr wrap="square" rtlCol="0">
              <a:spAutoFit/>
            </a:bodyPr>
            <a:p>
              <a:pPr algn="ctr"/>
              <a:r>
                <a:rPr lang="zh-CN" altLang="en-US" sz="4400" dirty="0">
                  <a:latin typeface="文悦古典明朝体 (非商业使用) W5" pitchFamily="50" charset="-122"/>
                  <a:ea typeface="文悦古典明朝体 (非商业使用) W5" pitchFamily="50" charset="-122"/>
                </a:rPr>
                <a:t>结</a:t>
              </a:r>
              <a:endParaRPr lang="zh-CN" altLang="en-US" sz="4400" dirty="0">
                <a:latin typeface="文悦古典明朝体 (非商业使用) W5" pitchFamily="50" charset="-122"/>
                <a:ea typeface="文悦古典明朝体 (非商业使用) W5" pitchFamily="50" charset="-122"/>
              </a:endParaRPr>
            </a:p>
          </p:txBody>
        </p:sp>
      </p:grpSp>
      <p:grpSp>
        <p:nvGrpSpPr>
          <p:cNvPr id="15" name="组合 14"/>
          <p:cNvGrpSpPr/>
          <p:nvPr/>
        </p:nvGrpSpPr>
        <p:grpSpPr>
          <a:xfrm>
            <a:off x="9890717" y="4568092"/>
            <a:ext cx="1122557" cy="1122558"/>
            <a:chOff x="5997409" y="994739"/>
            <a:chExt cx="1452716" cy="1452716"/>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97409" y="994739"/>
              <a:ext cx="1452716" cy="1452716"/>
            </a:xfrm>
            <a:prstGeom prst="rect">
              <a:avLst/>
            </a:prstGeom>
          </p:spPr>
        </p:pic>
        <p:sp>
          <p:nvSpPr>
            <p:cNvPr id="17" name="文本框 16"/>
            <p:cNvSpPr txBox="1"/>
            <p:nvPr/>
          </p:nvSpPr>
          <p:spPr>
            <a:xfrm>
              <a:off x="6237348" y="1194019"/>
              <a:ext cx="951820" cy="994331"/>
            </a:xfrm>
            <a:prstGeom prst="rect">
              <a:avLst/>
            </a:prstGeom>
            <a:noFill/>
          </p:spPr>
          <p:txBody>
            <a:bodyPr wrap="square" rtlCol="0">
              <a:spAutoFit/>
            </a:bodyPr>
            <a:p>
              <a:pPr algn="ctr"/>
              <a:r>
                <a:rPr lang="zh-CN" altLang="en-US" sz="4400" dirty="0">
                  <a:latin typeface="文悦古典明朝体 (非商业使用) W5" pitchFamily="50" charset="-122"/>
                  <a:ea typeface="文悦古典明朝体 (非商业使用) W5" pitchFamily="50" charset="-122"/>
                </a:rPr>
                <a:t>构</a:t>
              </a:r>
              <a:endParaRPr lang="zh-CN" altLang="en-US" sz="4400" dirty="0">
                <a:latin typeface="文悦古典明朝体 (非商业使用) W5" pitchFamily="50" charset="-122"/>
                <a:ea typeface="文悦古典明朝体 (非商业使用) W5" pitchFamily="50" charset="-122"/>
              </a:endParaRPr>
            </a:p>
          </p:txBody>
        </p:sp>
      </p:grpSp>
      <p:sp>
        <p:nvSpPr>
          <p:cNvPr id="18" name="文本框 17"/>
          <p:cNvSpPr txBox="1"/>
          <p:nvPr/>
        </p:nvSpPr>
        <p:spPr>
          <a:xfrm>
            <a:off x="448310" y="485140"/>
            <a:ext cx="7870825" cy="2553335"/>
          </a:xfrm>
          <a:prstGeom prst="rect">
            <a:avLst/>
          </a:prstGeom>
          <a:noFill/>
        </p:spPr>
        <p:txBody>
          <a:bodyPr wrap="square" rtlCol="0">
            <a:spAutoFit/>
          </a:bodyPr>
          <a:p>
            <a:pPr eaLnBrk="1" hangingPunct="1"/>
            <a:r>
              <a:rPr lang="en-US" altLang="zh-CN" sz="3200" dirty="0">
                <a:latin typeface="华文楷体" panose="02010600040101010101" charset="-122"/>
                <a:ea typeface="华文楷体" panose="02010600040101010101" charset="-122"/>
                <a:cs typeface="华文楷体" panose="02010600040101010101" charset="-122"/>
                <a:sym typeface="+mn-ea"/>
              </a:rPr>
              <a:t>	</a:t>
            </a:r>
            <a:r>
              <a:rPr lang="zh-CN" altLang="en-US" sz="3200" dirty="0">
                <a:latin typeface="华文楷体" panose="02010600040101010101" charset="-122"/>
                <a:ea typeface="华文楷体" panose="02010600040101010101" charset="-122"/>
                <a:cs typeface="华文楷体" panose="02010600040101010101" charset="-122"/>
                <a:sym typeface="+mn-ea"/>
              </a:rPr>
              <a:t>相同性质的数据元素组成的一个有限序列，除了第一个和最后一个元素外，都有一个直接的前驱和一个后继</a:t>
            </a:r>
            <a:endParaRPr lang="zh-CN" altLang="en-US" sz="3200" dirty="0">
              <a:latin typeface="华文楷体" panose="02010600040101010101" charset="-122"/>
              <a:ea typeface="华文楷体" panose="02010600040101010101" charset="-122"/>
              <a:cs typeface="华文楷体" panose="02010600040101010101" charset="-122"/>
              <a:sym typeface="+mn-ea"/>
            </a:endParaRPr>
          </a:p>
          <a:p>
            <a:pPr eaLnBrk="1" hangingPunct="1"/>
            <a:endParaRPr lang="zh-CN" altLang="en-US" sz="3200" dirty="0">
              <a:latin typeface="华文楷体" panose="02010600040101010101" charset="-122"/>
              <a:ea typeface="华文楷体" panose="02010600040101010101" charset="-122"/>
              <a:cs typeface="华文楷体" panose="02010600040101010101" charset="-122"/>
            </a:endParaRPr>
          </a:p>
          <a:p>
            <a:endParaRPr lang="zh-CN" altLang="en-US" sz="3200">
              <a:latin typeface="华文楷体" panose="02010600040101010101" charset="-122"/>
              <a:ea typeface="华文楷体" panose="02010600040101010101" charset="-122"/>
              <a:cs typeface="华文楷体" panose="02010600040101010101" charset="-122"/>
            </a:endParaRPr>
          </a:p>
        </p:txBody>
      </p:sp>
      <p:sp>
        <p:nvSpPr>
          <p:cNvPr id="11268" name="Oval 4"/>
          <p:cNvSpPr/>
          <p:nvPr/>
        </p:nvSpPr>
        <p:spPr>
          <a:xfrm>
            <a:off x="762000" y="5257800"/>
            <a:ext cx="609600" cy="609600"/>
          </a:xfrm>
          <a:prstGeom prst="ellipse">
            <a:avLst/>
          </a:prstGeom>
          <a:solidFill>
            <a:srgbClr val="CCFF33"/>
          </a:solidFill>
          <a:ln w="38100" cap="flat" cmpd="sng">
            <a:solidFill>
              <a:srgbClr val="8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800080"/>
                </a:solidFill>
              </a:rPr>
              <a:t>A</a:t>
            </a:r>
            <a:r>
              <a:rPr lang="en-US" altLang="zh-CN" sz="3600" b="1" baseline="-25000" dirty="0">
                <a:solidFill>
                  <a:srgbClr val="800080"/>
                </a:solidFill>
              </a:rPr>
              <a:t>1</a:t>
            </a:r>
            <a:endParaRPr lang="en-US" altLang="zh-CN" sz="2400" baseline="-25000" dirty="0">
              <a:latin typeface="Times New Roman" panose="02020603050405020304" pitchFamily="18" charset="0"/>
            </a:endParaRPr>
          </a:p>
        </p:txBody>
      </p:sp>
      <p:sp>
        <p:nvSpPr>
          <p:cNvPr id="11269" name="Line 5"/>
          <p:cNvSpPr/>
          <p:nvPr/>
        </p:nvSpPr>
        <p:spPr>
          <a:xfrm>
            <a:off x="1371600" y="5562600"/>
            <a:ext cx="457200" cy="1588"/>
          </a:xfrm>
          <a:prstGeom prst="line">
            <a:avLst/>
          </a:prstGeom>
          <a:ln w="38100" cap="flat" cmpd="sng">
            <a:solidFill>
              <a:srgbClr val="800080"/>
            </a:solidFill>
            <a:prstDash val="solid"/>
            <a:headEnd type="none" w="med" len="med"/>
            <a:tailEnd type="none" w="med" len="med"/>
          </a:ln>
        </p:spPr>
      </p:sp>
      <p:sp>
        <p:nvSpPr>
          <p:cNvPr id="11270" name="Oval 6"/>
          <p:cNvSpPr/>
          <p:nvPr/>
        </p:nvSpPr>
        <p:spPr>
          <a:xfrm>
            <a:off x="1828800" y="5257800"/>
            <a:ext cx="609600" cy="609600"/>
          </a:xfrm>
          <a:prstGeom prst="ellipse">
            <a:avLst/>
          </a:prstGeom>
          <a:solidFill>
            <a:srgbClr val="CCFF33"/>
          </a:solidFill>
          <a:ln w="38100" cap="flat" cmpd="sng">
            <a:solidFill>
              <a:srgbClr val="8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800080"/>
                </a:solidFill>
              </a:rPr>
              <a:t>A</a:t>
            </a:r>
            <a:r>
              <a:rPr lang="en-US" altLang="zh-CN" sz="3600" b="1" baseline="-25000" dirty="0">
                <a:solidFill>
                  <a:srgbClr val="800080"/>
                </a:solidFill>
              </a:rPr>
              <a:t>2</a:t>
            </a:r>
            <a:endParaRPr lang="en-US" altLang="zh-CN" sz="2400" baseline="-25000" dirty="0">
              <a:latin typeface="Times New Roman" panose="02020603050405020304" pitchFamily="18" charset="0"/>
            </a:endParaRPr>
          </a:p>
        </p:txBody>
      </p:sp>
      <p:sp>
        <p:nvSpPr>
          <p:cNvPr id="11271" name="Line 7"/>
          <p:cNvSpPr/>
          <p:nvPr/>
        </p:nvSpPr>
        <p:spPr>
          <a:xfrm>
            <a:off x="2438400" y="5562600"/>
            <a:ext cx="457200" cy="1588"/>
          </a:xfrm>
          <a:prstGeom prst="line">
            <a:avLst/>
          </a:prstGeom>
          <a:ln w="38100" cap="flat" cmpd="sng">
            <a:solidFill>
              <a:srgbClr val="800080"/>
            </a:solidFill>
            <a:prstDash val="solid"/>
            <a:headEnd type="none" w="med" len="med"/>
            <a:tailEnd type="none" w="med" len="med"/>
          </a:ln>
        </p:spPr>
      </p:sp>
      <p:sp>
        <p:nvSpPr>
          <p:cNvPr id="11272" name="Oval 8"/>
          <p:cNvSpPr/>
          <p:nvPr/>
        </p:nvSpPr>
        <p:spPr>
          <a:xfrm>
            <a:off x="2895600" y="5257800"/>
            <a:ext cx="609600" cy="609600"/>
          </a:xfrm>
          <a:prstGeom prst="ellipse">
            <a:avLst/>
          </a:prstGeom>
          <a:solidFill>
            <a:srgbClr val="CCFF33"/>
          </a:solidFill>
          <a:ln w="38100" cap="flat" cmpd="sng">
            <a:solidFill>
              <a:srgbClr val="8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800080"/>
                </a:solidFill>
              </a:rPr>
              <a:t>A</a:t>
            </a:r>
            <a:r>
              <a:rPr lang="en-US" altLang="zh-CN" sz="3600" b="1" baseline="-25000" dirty="0">
                <a:solidFill>
                  <a:srgbClr val="800080"/>
                </a:solidFill>
              </a:rPr>
              <a:t>3</a:t>
            </a:r>
            <a:endParaRPr lang="en-US" altLang="zh-CN" sz="2400" baseline="-25000" dirty="0">
              <a:latin typeface="Times New Roman" panose="02020603050405020304" pitchFamily="18" charset="0"/>
            </a:endParaRPr>
          </a:p>
        </p:txBody>
      </p:sp>
      <p:sp>
        <p:nvSpPr>
          <p:cNvPr id="11273" name="Line 9"/>
          <p:cNvSpPr/>
          <p:nvPr/>
        </p:nvSpPr>
        <p:spPr>
          <a:xfrm>
            <a:off x="3505200" y="5562600"/>
            <a:ext cx="457200" cy="1588"/>
          </a:xfrm>
          <a:prstGeom prst="line">
            <a:avLst/>
          </a:prstGeom>
          <a:ln w="38100" cap="flat" cmpd="sng">
            <a:solidFill>
              <a:srgbClr val="800080"/>
            </a:solidFill>
            <a:prstDash val="solid"/>
            <a:headEnd type="none" w="med" len="med"/>
            <a:tailEnd type="none" w="med" len="med"/>
          </a:ln>
        </p:spPr>
      </p:sp>
      <p:sp>
        <p:nvSpPr>
          <p:cNvPr id="11274" name="Oval 10"/>
          <p:cNvSpPr/>
          <p:nvPr/>
        </p:nvSpPr>
        <p:spPr>
          <a:xfrm>
            <a:off x="3962400" y="5257800"/>
            <a:ext cx="609600" cy="609600"/>
          </a:xfrm>
          <a:prstGeom prst="ellipse">
            <a:avLst/>
          </a:prstGeom>
          <a:solidFill>
            <a:srgbClr val="CCFF33"/>
          </a:solidFill>
          <a:ln w="38100" cap="flat" cmpd="sng">
            <a:solidFill>
              <a:srgbClr val="8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3600" b="1" dirty="0">
                <a:solidFill>
                  <a:srgbClr val="800080"/>
                </a:solidFill>
              </a:rPr>
              <a:t>A</a:t>
            </a:r>
            <a:r>
              <a:rPr lang="en-US" altLang="zh-CN" sz="3600" b="1" baseline="-25000" dirty="0">
                <a:solidFill>
                  <a:srgbClr val="800080"/>
                </a:solidFill>
              </a:rPr>
              <a:t>4</a:t>
            </a:r>
            <a:endParaRPr lang="en-US" altLang="zh-CN" sz="2400" baseline="-25000" dirty="0">
              <a:latin typeface="Times New Roman" panose="02020603050405020304" pitchFamily="18" charset="0"/>
            </a:endParaRPr>
          </a:p>
        </p:txBody>
      </p:sp>
      <p:sp>
        <p:nvSpPr>
          <p:cNvPr id="11276" name="Text Box 12"/>
          <p:cNvSpPr txBox="1"/>
          <p:nvPr/>
        </p:nvSpPr>
        <p:spPr>
          <a:xfrm>
            <a:off x="4648200" y="5257800"/>
            <a:ext cx="1143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a typeface="Times New Roman" panose="02020603050405020304" pitchFamily="18" charset="0"/>
            </a:endParaRPr>
          </a:p>
        </p:txBody>
      </p:sp>
      <p:sp>
        <p:nvSpPr>
          <p:cNvPr id="11277" name="Oval 13"/>
          <p:cNvSpPr/>
          <p:nvPr/>
        </p:nvSpPr>
        <p:spPr>
          <a:xfrm>
            <a:off x="5638800" y="5105400"/>
            <a:ext cx="990600" cy="914400"/>
          </a:xfrm>
          <a:prstGeom prst="ellipse">
            <a:avLst/>
          </a:prstGeom>
          <a:solidFill>
            <a:srgbClr val="CC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
        <p:nvSpPr>
          <p:cNvPr id="11278" name="Text Box 14"/>
          <p:cNvSpPr txBox="1"/>
          <p:nvPr/>
        </p:nvSpPr>
        <p:spPr>
          <a:xfrm>
            <a:off x="5638800" y="5105400"/>
            <a:ext cx="1033463"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4400" dirty="0">
                <a:solidFill>
                  <a:srgbClr val="800080"/>
                </a:solidFill>
                <a:latin typeface="Times New Roman" panose="02020603050405020304" pitchFamily="18" charset="0"/>
              </a:rPr>
              <a:t>A</a:t>
            </a:r>
            <a:r>
              <a:rPr lang="en-US" altLang="zh-CN" sz="2400" baseline="-25000" dirty="0">
                <a:latin typeface="Times New Roman" panose="02020603050405020304" pitchFamily="18" charset="0"/>
              </a:rPr>
              <a:t>N-1</a:t>
            </a:r>
            <a:endParaRPr lang="en-US" altLang="zh-CN" sz="2400" baseline="-25000" dirty="0">
              <a:latin typeface="Times New Roman" panose="02020603050405020304" pitchFamily="18" charset="0"/>
            </a:endParaRPr>
          </a:p>
        </p:txBody>
      </p:sp>
      <p:sp>
        <p:nvSpPr>
          <p:cNvPr id="11279" name="Line 15"/>
          <p:cNvSpPr/>
          <p:nvPr/>
        </p:nvSpPr>
        <p:spPr>
          <a:xfrm>
            <a:off x="6629400" y="5562600"/>
            <a:ext cx="685800" cy="0"/>
          </a:xfrm>
          <a:prstGeom prst="line">
            <a:avLst/>
          </a:prstGeom>
          <a:ln w="9525" cap="flat" cmpd="sng">
            <a:solidFill>
              <a:srgbClr val="990099"/>
            </a:solidFill>
            <a:prstDash val="solid"/>
            <a:headEnd type="none" w="med" len="med"/>
            <a:tailEnd type="none" w="med" len="med"/>
          </a:ln>
        </p:spPr>
      </p:sp>
      <p:sp>
        <p:nvSpPr>
          <p:cNvPr id="11280" name="Oval 16"/>
          <p:cNvSpPr/>
          <p:nvPr/>
        </p:nvSpPr>
        <p:spPr>
          <a:xfrm>
            <a:off x="7315200" y="5105400"/>
            <a:ext cx="838200" cy="838200"/>
          </a:xfrm>
          <a:prstGeom prst="ellipse">
            <a:avLst/>
          </a:prstGeom>
          <a:solidFill>
            <a:srgbClr val="CC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p>
            <a:pPr eaLnBrk="1" hangingPunct="1"/>
            <a:r>
              <a:rPr lang="zh-CN" altLang="en-US" sz="4000" dirty="0"/>
              <a:t>顺序表</a:t>
            </a:r>
            <a:endParaRPr lang="zh-CN" altLang="en-US" sz="4000" dirty="0"/>
          </a:p>
        </p:txBody>
      </p:sp>
      <p:sp>
        <p:nvSpPr>
          <p:cNvPr id="13315" name="Rectangle 3"/>
          <p:cNvSpPr>
            <a:spLocks noGrp="1"/>
          </p:cNvSpPr>
          <p:nvPr>
            <p:ph idx="1"/>
          </p:nvPr>
        </p:nvSpPr>
        <p:spPr>
          <a:xfrm>
            <a:off x="2133600" y="1371600"/>
            <a:ext cx="9017635" cy="4953000"/>
          </a:xfrm>
        </p:spPr>
        <p:txBody>
          <a:bodyPr vert="horz" wrap="square" lIns="91440" tIns="45720" rIns="91440" bIns="45720" anchor="t">
            <a:normAutofit lnSpcReduction="20000"/>
          </a:bodyPr>
          <a:p>
            <a:pPr marL="0" indent="0" eaLnBrk="1" hangingPunct="1">
              <a:lnSpc>
                <a:spcPct val="80000"/>
              </a:lnSpc>
              <a:buNone/>
            </a:pPr>
            <a:r>
              <a:rPr lang="en-US" altLang="zh-CN" sz="2800" dirty="0"/>
              <a:t>int a[11];</a:t>
            </a:r>
            <a:endParaRPr lang="en-US" altLang="zh-CN" sz="2800" dirty="0"/>
          </a:p>
          <a:p>
            <a:pPr eaLnBrk="1" hangingPunct="1">
              <a:lnSpc>
                <a:spcPct val="80000"/>
              </a:lnSpc>
            </a:pPr>
            <a:endParaRPr lang="en-US" altLang="zh-CN" sz="2800" dirty="0"/>
          </a:p>
          <a:p>
            <a:pPr eaLnBrk="1" hangingPunct="1">
              <a:lnSpc>
                <a:spcPct val="80000"/>
              </a:lnSpc>
            </a:pPr>
            <a:r>
              <a:rPr lang="zh-CN" altLang="en-US" sz="2800" dirty="0"/>
              <a:t>顺序存储的特点</a:t>
            </a:r>
            <a:endParaRPr lang="zh-CN" altLang="en-US" sz="2800" dirty="0"/>
          </a:p>
          <a:p>
            <a:pPr eaLnBrk="1" hangingPunct="1">
              <a:lnSpc>
                <a:spcPct val="80000"/>
              </a:lnSpc>
              <a:buNone/>
            </a:pPr>
            <a:r>
              <a:rPr lang="zh-CN" altLang="en-US" sz="2800" dirty="0"/>
              <a:t>  </a:t>
            </a:r>
            <a:endParaRPr lang="zh-CN" altLang="en-US" sz="2800" dirty="0"/>
          </a:p>
          <a:p>
            <a:pPr eaLnBrk="1" hangingPunct="1">
              <a:lnSpc>
                <a:spcPct val="80000"/>
              </a:lnSpc>
              <a:buNone/>
            </a:pPr>
            <a:endParaRPr lang="zh-CN" altLang="en-US" sz="2800" dirty="0"/>
          </a:p>
          <a:p>
            <a:pPr eaLnBrk="1" hangingPunct="1">
              <a:lnSpc>
                <a:spcPct val="80000"/>
              </a:lnSpc>
              <a:buNone/>
            </a:pPr>
            <a:r>
              <a:rPr lang="zh-CN" altLang="en-US" sz="2800" dirty="0"/>
              <a:t>开辟一段连续的存储空间</a:t>
            </a:r>
            <a:endParaRPr lang="zh-CN" altLang="en-US" sz="2800" dirty="0"/>
          </a:p>
          <a:p>
            <a:pPr eaLnBrk="1" hangingPunct="1">
              <a:lnSpc>
                <a:spcPct val="80000"/>
              </a:lnSpc>
              <a:buNone/>
            </a:pPr>
            <a:r>
              <a:rPr lang="zh-CN" altLang="en-US" sz="2800" dirty="0"/>
              <a:t>其优点：</a:t>
            </a:r>
            <a:endParaRPr lang="zh-CN" altLang="en-US" sz="2800" dirty="0"/>
          </a:p>
          <a:p>
            <a:pPr eaLnBrk="1" hangingPunct="1">
              <a:lnSpc>
                <a:spcPct val="80000"/>
              </a:lnSpc>
              <a:buNone/>
            </a:pPr>
            <a:r>
              <a:rPr lang="en-US" altLang="zh-CN" sz="2800" dirty="0"/>
              <a:t>1</a:t>
            </a:r>
            <a:r>
              <a:rPr lang="zh-CN" altLang="en-US" sz="2800" dirty="0"/>
              <a:t>、访问方便   </a:t>
            </a:r>
            <a:endParaRPr lang="zh-CN" altLang="en-US" sz="2800" dirty="0"/>
          </a:p>
          <a:p>
            <a:pPr eaLnBrk="1" hangingPunct="1">
              <a:lnSpc>
                <a:spcPct val="80000"/>
              </a:lnSpc>
              <a:buNone/>
            </a:pPr>
            <a:r>
              <a:rPr lang="en-US" altLang="zh-CN" sz="2800" dirty="0"/>
              <a:t>2</a:t>
            </a:r>
            <a:r>
              <a:rPr lang="zh-CN" altLang="en-US" sz="2800" dirty="0"/>
              <a:t>、查找方便</a:t>
            </a:r>
            <a:endParaRPr lang="zh-CN" altLang="en-US" sz="2800" dirty="0"/>
          </a:p>
          <a:p>
            <a:pPr eaLnBrk="1" hangingPunct="1">
              <a:lnSpc>
                <a:spcPct val="80000"/>
              </a:lnSpc>
              <a:buNone/>
            </a:pPr>
            <a:r>
              <a:rPr lang="zh-CN" altLang="en-US" sz="2800" dirty="0"/>
              <a:t>  其缺点：</a:t>
            </a:r>
            <a:endParaRPr lang="zh-CN" altLang="en-US" sz="2800" dirty="0"/>
          </a:p>
          <a:p>
            <a:pPr eaLnBrk="1" hangingPunct="1">
              <a:lnSpc>
                <a:spcPct val="80000"/>
              </a:lnSpc>
              <a:buNone/>
            </a:pPr>
            <a:r>
              <a:rPr lang="en-US" altLang="zh-CN" sz="2800" dirty="0"/>
              <a:t>1</a:t>
            </a:r>
            <a:r>
              <a:rPr lang="zh-CN" altLang="en-US" sz="2800" dirty="0"/>
              <a:t>、如要进行插入、删除等操作，将引起数据的移动</a:t>
            </a:r>
            <a:endParaRPr lang="zh-CN" altLang="en-US" sz="2800" dirty="0"/>
          </a:p>
          <a:p>
            <a:pPr eaLnBrk="1" hangingPunct="1">
              <a:lnSpc>
                <a:spcPct val="80000"/>
              </a:lnSpc>
              <a:buNone/>
            </a:pPr>
            <a:r>
              <a:rPr lang="en-US" altLang="zh-CN" sz="2800" dirty="0"/>
              <a:t>2</a:t>
            </a:r>
            <a:r>
              <a:rPr lang="zh-CN" altLang="en-US" sz="2800" dirty="0"/>
              <a:t>、因开辟连续的存储空间，不能改变空间的大小</a:t>
            </a:r>
            <a:endParaRPr lang="zh-CN" altLang="en-US" sz="2800" dirty="0"/>
          </a:p>
        </p:txBody>
      </p:sp>
      <p:pic>
        <p:nvPicPr>
          <p:cNvPr id="13316" name="Picture 4" descr="未命名"/>
          <p:cNvPicPr>
            <a:picLocks noChangeAspect="1"/>
          </p:cNvPicPr>
          <p:nvPr/>
        </p:nvPicPr>
        <p:blipFill>
          <a:blip r:embed="rId1"/>
          <a:srcRect r="29576"/>
          <a:stretch>
            <a:fillRect/>
          </a:stretch>
        </p:blipFill>
        <p:spPr>
          <a:xfrm>
            <a:off x="5334000" y="953135"/>
            <a:ext cx="6019800" cy="1643063"/>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a:xfrm>
            <a:off x="1981200" y="0"/>
            <a:ext cx="8686800" cy="6126163"/>
          </a:xfrm>
        </p:spPr>
        <p:txBody>
          <a:bodyPr vert="horz" wrap="square" lIns="91440" tIns="45720" rIns="91440" bIns="45720" anchor="t">
            <a:normAutofit lnSpcReduction="10000"/>
          </a:bodyPr>
          <a:p>
            <a:pPr eaLnBrk="1" hangingPunct="1"/>
            <a:r>
              <a:rPr lang="zh-CN" altLang="en-US" sz="2800" dirty="0"/>
              <a:t>顺序表插入、删除数据</a:t>
            </a:r>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r>
              <a:rPr lang="zh-CN" altLang="en-US" sz="2800" dirty="0"/>
              <a:t>两个数组函数</a:t>
            </a:r>
            <a:r>
              <a:rPr lang="en-US" altLang="zh-CN" sz="2800" dirty="0"/>
              <a:t>(</a:t>
            </a:r>
            <a:r>
              <a:rPr lang="zh-CN" altLang="en-US" sz="2800" dirty="0"/>
              <a:t>头文件</a:t>
            </a:r>
            <a:r>
              <a:rPr lang="en-US" altLang="zh-CN" sz="2800" dirty="0"/>
              <a:t>include &lt;cstring&gt;</a:t>
            </a:r>
            <a:endParaRPr lang="en-US" altLang="zh-CN" sz="2800" dirty="0"/>
          </a:p>
          <a:p>
            <a:pPr eaLnBrk="1" hangingPunct="1"/>
            <a:r>
              <a:rPr lang="en-US" altLang="zh-CN" sz="2800" dirty="0"/>
              <a:t>int a[10];</a:t>
            </a:r>
            <a:endParaRPr lang="en-US" altLang="zh-CN" sz="2800" dirty="0"/>
          </a:p>
          <a:p>
            <a:pPr eaLnBrk="1" hangingPunct="1"/>
            <a:r>
              <a:rPr lang="en-US" altLang="zh-CN" sz="2800" dirty="0"/>
              <a:t>memset(a,0,n*sizeof(a[0]);</a:t>
            </a:r>
            <a:endParaRPr lang="en-US" altLang="zh-CN" sz="2800" dirty="0"/>
          </a:p>
          <a:p>
            <a:pPr eaLnBrk="1" hangingPunct="1"/>
            <a:r>
              <a:rPr lang="en-US" altLang="zh-CN" sz="2800" dirty="0"/>
              <a:t>memmove(to,from,k*sizeof(a[0]);  </a:t>
            </a:r>
            <a:endParaRPr lang="en-US" altLang="zh-CN" sz="2800" dirty="0"/>
          </a:p>
          <a:p>
            <a:pPr eaLnBrk="1" hangingPunct="1"/>
            <a:r>
              <a:rPr lang="en-US" altLang="zh-CN" sz="2800" dirty="0"/>
              <a:t>memmove(a+2,a,20);</a:t>
            </a:r>
            <a:endParaRPr lang="en-US" altLang="zh-CN" sz="2800" dirty="0"/>
          </a:p>
          <a:p>
            <a:pPr eaLnBrk="1" hangingPunct="1"/>
            <a:r>
              <a:rPr lang="zh-CN" altLang="en-US" sz="2800" dirty="0"/>
              <a:t>说明：第三个参数是字节数</a:t>
            </a:r>
            <a:r>
              <a:rPr lang="en-US" altLang="zh-CN" sz="2800" dirty="0"/>
              <a:t>.</a:t>
            </a:r>
            <a:endParaRPr lang="en-US" altLang="zh-CN" sz="2800" dirty="0"/>
          </a:p>
        </p:txBody>
      </p:sp>
      <p:pic>
        <p:nvPicPr>
          <p:cNvPr id="14339" name="Picture 4" descr="未命名"/>
          <p:cNvPicPr>
            <a:picLocks noChangeAspect="1"/>
          </p:cNvPicPr>
          <p:nvPr/>
        </p:nvPicPr>
        <p:blipFill>
          <a:blip r:embed="rId1"/>
          <a:srcRect r="17110"/>
          <a:stretch>
            <a:fillRect/>
          </a:stretch>
        </p:blipFill>
        <p:spPr>
          <a:xfrm>
            <a:off x="2043430" y="462915"/>
            <a:ext cx="8229600" cy="2808288"/>
          </a:xfrm>
          <a:prstGeom prst="rect">
            <a:avLst/>
          </a:prstGeom>
          <a:noFill/>
          <a:ln w="9525">
            <a:noFill/>
          </a:ln>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1617</Words>
  <Application>WPS 演示</Application>
  <PresentationFormat>宽屏</PresentationFormat>
  <Paragraphs>198</Paragraphs>
  <Slides>14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宋体</vt:lpstr>
      <vt:lpstr>Wingdings</vt:lpstr>
      <vt:lpstr>文悦古典明朝体 (非商业使用) W5</vt:lpstr>
      <vt:lpstr>仿宋</vt:lpstr>
      <vt:lpstr>Times New Roman</vt:lpstr>
      <vt:lpstr>楷体_GB2312</vt:lpstr>
      <vt:lpstr>Calibri</vt:lpstr>
      <vt:lpstr>楷体</vt:lpstr>
      <vt:lpstr>Impact</vt:lpstr>
      <vt:lpstr>华文楷体</vt:lpstr>
      <vt:lpstr>Courier New</vt:lpstr>
      <vt:lpstr>微软雅黑</vt:lpstr>
      <vt:lpstr>Arial Unicode MS</vt:lpstr>
      <vt:lpstr>Calibri Light</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顺序表</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CXTN</cp:lastModifiedBy>
  <cp:revision>20</cp:revision>
  <dcterms:created xsi:type="dcterms:W3CDTF">2018-07-24T03:12:00Z</dcterms:created>
  <dcterms:modified xsi:type="dcterms:W3CDTF">2019-02-16T15:47:24Z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