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8" r:id="rId38"/>
    <p:sldId id="299" r:id="rId39"/>
    <p:sldId id="300" r:id="rId40"/>
    <p:sldId id="301" r:id="rId41"/>
    <p:sldId id="302" r:id="rId42"/>
    <p:sldId id="304" r:id="rId4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4097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l"/>
            <a:r>
              <a:rPr lang="zh-CN" altLang="en-US" dirty="0"/>
              <a:t>吉林大学附属中学高中部</a:t>
            </a:r>
            <a:endParaRPr lang="zh-CN" altLang="en-US" dirty="0"/>
          </a:p>
        </p:txBody>
      </p:sp>
      <p:sp>
        <p:nvSpPr>
          <p:cNvPr id="12290" name="文本占位符 4098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endParaRPr lang="zh-CN" dirty="0"/>
          </a:p>
        </p:txBody>
      </p:sp>
      <p:pic>
        <p:nvPicPr>
          <p:cNvPr id="12291" name="图片 4099" descr="20111114164956_6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524000"/>
            <a:ext cx="8229600" cy="48212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>
            <a:spLocks noGrp="1"/>
          </p:cNvSpPr>
          <p:nvPr>
            <p:ph type="title"/>
          </p:nvPr>
        </p:nvSpPr>
        <p:spPr/>
        <p:txBody>
          <a:bodyPr vert="horz" wrap="square" bIns="91440" anchor="b" anchorCtr="0"/>
          <a:p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sp>
        <p:nvSpPr>
          <p:cNvPr id="21506" name="Rectangle 3"/>
          <p:cNvSpPr>
            <a:spLocks noGrp="1"/>
          </p:cNvSpPr>
          <p:nvPr>
            <p:ph sz="quarter" idx="4294967295"/>
          </p:nvPr>
        </p:nvSpPr>
        <p:spPr>
          <a:xfrm>
            <a:off x="457200" y="1600200"/>
            <a:ext cx="8288338" cy="4530725"/>
          </a:xfrm>
        </p:spPr>
        <p:txBody>
          <a:bodyPr vert="horz" wrap="square" anchor="t" anchorCtr="0"/>
          <a:lstStyle>
            <a:lvl1pPr lvl="0">
              <a:buClrTx/>
              <a:buSzTx/>
              <a:buFontTx/>
              <a:defRPr sz="2400"/>
            </a:lvl1pPr>
            <a:lvl2pPr lvl="1">
              <a:buClrTx/>
              <a:buSzTx/>
              <a:buFontTx/>
              <a:defRPr sz="2000"/>
            </a:lvl2pPr>
            <a:lvl3pPr lvl="2">
              <a:buClrTx/>
              <a:buSzTx/>
              <a:buFontTx/>
              <a:defRPr sz="1800"/>
            </a:lvl3pPr>
            <a:lvl4pPr lvl="3">
              <a:buClrTx/>
              <a:buSzTx/>
              <a:buFontTx/>
              <a:defRPr sz="1600"/>
            </a:lvl4pPr>
            <a:lvl5pPr lvl="4">
              <a:buClrTx/>
              <a:buSzTx/>
              <a:buFontTx/>
              <a:defRPr sz="1600"/>
            </a:lvl5pPr>
          </a:lstStyle>
          <a:p>
            <a:pPr marL="273050" lvl="0" indent="-273050">
              <a:buSzTx/>
            </a:pPr>
            <a:r>
              <a:rPr lang="en-US" altLang="zh-CN" sz="2800" i="1">
                <a:latin typeface="Courier New" panose="02070309020205020404" pitchFamily="49" charset="0"/>
              </a:rPr>
              <a:t>n</a:t>
            </a:r>
            <a:r>
              <a:rPr lang="en-US" altLang="zh-CN" sz="2800">
                <a:latin typeface="Courier New" panose="02070309020205020404" pitchFamily="49" charset="0"/>
              </a:rPr>
              <a:t>≤2</a:t>
            </a:r>
            <a:r>
              <a:rPr lang="zh-CN" altLang="en-US" sz="2800" dirty="0">
                <a:latin typeface="Courier New" panose="02070309020205020404" pitchFamily="49" charset="0"/>
              </a:rPr>
              <a:t>，识别出最重和最轻的金块，一次比较就足够了。</a:t>
            </a:r>
            <a:endParaRPr lang="zh-CN" altLang="en-US" sz="2800" i="1" dirty="0">
              <a:latin typeface="Courier New" panose="02070309020205020404" pitchFamily="49" charset="0"/>
            </a:endParaRPr>
          </a:p>
          <a:p>
            <a:pPr marL="273050" lvl="0" indent="-273050">
              <a:buSzTx/>
            </a:pPr>
            <a:r>
              <a:rPr lang="en-US" altLang="zh-CN" sz="2800" i="1">
                <a:latin typeface="Courier New" panose="02070309020205020404" pitchFamily="49" charset="0"/>
              </a:rPr>
              <a:t>n</a:t>
            </a:r>
            <a:r>
              <a:rPr lang="zh-CN" altLang="en-US" sz="2800" dirty="0">
                <a:latin typeface="Courier New" panose="02070309020205020404" pitchFamily="49" charset="0"/>
              </a:rPr>
              <a:t>＞</a:t>
            </a:r>
            <a:r>
              <a:rPr lang="en-US" altLang="zh-CN" sz="2800">
                <a:latin typeface="Courier New" panose="02070309020205020404" pitchFamily="49" charset="0"/>
              </a:rPr>
              <a:t>2</a:t>
            </a:r>
            <a:r>
              <a:rPr lang="zh-CN" altLang="en-US" sz="2800" dirty="0">
                <a:latin typeface="Courier New" panose="02070309020205020404" pitchFamily="49" charset="0"/>
              </a:rPr>
              <a:t>，第一步，把这袋金块平分成两个小袋</a:t>
            </a:r>
            <a:r>
              <a:rPr lang="en-US" altLang="zh-CN" sz="2800" i="1">
                <a:latin typeface="Courier New" panose="02070309020205020404" pitchFamily="49" charset="0"/>
              </a:rPr>
              <a:t>A</a:t>
            </a:r>
            <a:r>
              <a:rPr lang="zh-CN" altLang="en-US" sz="2800" dirty="0">
                <a:latin typeface="Courier New" panose="02070309020205020404" pitchFamily="49" charset="0"/>
              </a:rPr>
              <a:t>和</a:t>
            </a:r>
            <a:r>
              <a:rPr lang="en-US" altLang="zh-CN" sz="2800" i="1">
                <a:latin typeface="Courier New" panose="02070309020205020404" pitchFamily="49" charset="0"/>
              </a:rPr>
              <a:t>B</a:t>
            </a:r>
            <a:r>
              <a:rPr lang="zh-CN" altLang="en-US" sz="2800" dirty="0">
                <a:latin typeface="Courier New" panose="02070309020205020404" pitchFamily="49" charset="0"/>
              </a:rPr>
              <a:t>。第二步，分别找出在</a:t>
            </a:r>
            <a:r>
              <a:rPr lang="en-US" altLang="zh-CN" sz="2800" i="1">
                <a:latin typeface="Courier New" panose="02070309020205020404" pitchFamily="49" charset="0"/>
              </a:rPr>
              <a:t>A</a:t>
            </a:r>
            <a:r>
              <a:rPr lang="zh-CN" altLang="en-US" sz="2800" dirty="0">
                <a:latin typeface="Courier New" panose="02070309020205020404" pitchFamily="49" charset="0"/>
              </a:rPr>
              <a:t>和</a:t>
            </a:r>
            <a:r>
              <a:rPr lang="en-US" altLang="zh-CN" sz="2800" i="1">
                <a:latin typeface="Courier New" panose="02070309020205020404" pitchFamily="49" charset="0"/>
              </a:rPr>
              <a:t>B</a:t>
            </a:r>
            <a:r>
              <a:rPr lang="zh-CN" altLang="en-US" sz="2800" dirty="0">
                <a:latin typeface="Courier New" panose="02070309020205020404" pitchFamily="49" charset="0"/>
              </a:rPr>
              <a:t>中最重和最轻的金块。设</a:t>
            </a:r>
            <a:r>
              <a:rPr lang="en-US" altLang="zh-CN" sz="2800" i="1">
                <a:latin typeface="Courier New" panose="02070309020205020404" pitchFamily="49" charset="0"/>
              </a:rPr>
              <a:t>A</a:t>
            </a:r>
            <a:r>
              <a:rPr lang="zh-CN" altLang="en-US" sz="2800" dirty="0">
                <a:latin typeface="Courier New" panose="02070309020205020404" pitchFamily="49" charset="0"/>
              </a:rPr>
              <a:t>中最重和最轻的金块分别为</a:t>
            </a:r>
            <a:r>
              <a:rPr lang="en-US" altLang="zh-CN" sz="2800" i="1">
                <a:latin typeface="Courier New" panose="02070309020205020404" pitchFamily="49" charset="0"/>
              </a:rPr>
              <a:t>HA </a:t>
            </a:r>
            <a:r>
              <a:rPr lang="zh-CN" altLang="en-US" sz="2800" dirty="0">
                <a:latin typeface="Courier New" panose="02070309020205020404" pitchFamily="49" charset="0"/>
              </a:rPr>
              <a:t>与</a:t>
            </a:r>
            <a:r>
              <a:rPr lang="en-US" altLang="zh-CN" sz="2800" i="1">
                <a:latin typeface="Courier New" panose="02070309020205020404" pitchFamily="49" charset="0"/>
              </a:rPr>
              <a:t>LA</a:t>
            </a:r>
            <a:r>
              <a:rPr lang="zh-CN" altLang="en-US" sz="2800" dirty="0">
                <a:latin typeface="Courier New" panose="02070309020205020404" pitchFamily="49" charset="0"/>
              </a:rPr>
              <a:t>，以此类推，</a:t>
            </a:r>
            <a:r>
              <a:rPr lang="en-US" altLang="zh-CN" sz="2800" i="1">
                <a:latin typeface="Courier New" panose="02070309020205020404" pitchFamily="49" charset="0"/>
              </a:rPr>
              <a:t>B</a:t>
            </a:r>
            <a:r>
              <a:rPr lang="zh-CN" altLang="en-US" sz="2800" dirty="0">
                <a:latin typeface="Courier New" panose="02070309020205020404" pitchFamily="49" charset="0"/>
              </a:rPr>
              <a:t>中最重和最轻的金块分别为</a:t>
            </a:r>
            <a:r>
              <a:rPr lang="en-US" altLang="zh-CN" sz="2800" i="1">
                <a:latin typeface="Courier New" panose="02070309020205020404" pitchFamily="49" charset="0"/>
              </a:rPr>
              <a:t>HB </a:t>
            </a:r>
            <a:r>
              <a:rPr lang="zh-CN" altLang="en-US" sz="2800" dirty="0">
                <a:latin typeface="Courier New" panose="02070309020205020404" pitchFamily="49" charset="0"/>
              </a:rPr>
              <a:t>和</a:t>
            </a:r>
            <a:r>
              <a:rPr lang="en-US" altLang="zh-CN" sz="2800" i="1">
                <a:latin typeface="Courier New" panose="02070309020205020404" pitchFamily="49" charset="0"/>
              </a:rPr>
              <a:t>LB</a:t>
            </a:r>
            <a:r>
              <a:rPr lang="zh-CN" altLang="en-US" sz="2800" dirty="0">
                <a:latin typeface="Courier New" panose="02070309020205020404" pitchFamily="49" charset="0"/>
              </a:rPr>
              <a:t>。第三步，通过比较</a:t>
            </a:r>
            <a:r>
              <a:rPr lang="en-US" altLang="zh-CN" sz="2800" i="1">
                <a:latin typeface="Courier New" panose="02070309020205020404" pitchFamily="49" charset="0"/>
              </a:rPr>
              <a:t>HA </a:t>
            </a:r>
            <a:r>
              <a:rPr lang="zh-CN" altLang="en-US" sz="2800" dirty="0">
                <a:latin typeface="Courier New" panose="02070309020205020404" pitchFamily="49" charset="0"/>
              </a:rPr>
              <a:t>和</a:t>
            </a:r>
            <a:r>
              <a:rPr lang="en-US" altLang="zh-CN" sz="2800" i="1">
                <a:latin typeface="Courier New" panose="02070309020205020404" pitchFamily="49" charset="0"/>
              </a:rPr>
              <a:t>HB</a:t>
            </a:r>
            <a:r>
              <a:rPr lang="zh-CN" altLang="en-US" sz="2800" dirty="0">
                <a:latin typeface="Courier New" panose="02070309020205020404" pitchFamily="49" charset="0"/>
              </a:rPr>
              <a:t>，可以找到所有金块中最重的；通过比较</a:t>
            </a:r>
            <a:r>
              <a:rPr lang="en-US" altLang="zh-CN" sz="2800" i="1">
                <a:latin typeface="Courier New" panose="02070309020205020404" pitchFamily="49" charset="0"/>
              </a:rPr>
              <a:t>LA </a:t>
            </a:r>
            <a:r>
              <a:rPr lang="zh-CN" altLang="en-US" sz="2800" dirty="0">
                <a:latin typeface="Courier New" panose="02070309020205020404" pitchFamily="49" charset="0"/>
              </a:rPr>
              <a:t>和</a:t>
            </a:r>
            <a:r>
              <a:rPr lang="en-US" altLang="zh-CN" sz="2800" i="1">
                <a:latin typeface="Courier New" panose="02070309020205020404" pitchFamily="49" charset="0"/>
              </a:rPr>
              <a:t>LB</a:t>
            </a:r>
            <a:r>
              <a:rPr lang="zh-CN" altLang="en-US" sz="2800" dirty="0">
                <a:latin typeface="Courier New" panose="02070309020205020404" pitchFamily="49" charset="0"/>
              </a:rPr>
              <a:t>，可以找到所有金块中最轻的。在第二步中，若</a:t>
            </a:r>
            <a:r>
              <a:rPr lang="en-US" altLang="zh-CN" sz="2800" i="1">
                <a:latin typeface="Courier New" panose="02070309020205020404" pitchFamily="49" charset="0"/>
              </a:rPr>
              <a:t>n</a:t>
            </a:r>
            <a:r>
              <a:rPr lang="zh-CN" altLang="en-US" sz="2800" dirty="0">
                <a:latin typeface="Courier New" panose="02070309020205020404" pitchFamily="49" charset="0"/>
              </a:rPr>
              <a:t>＞</a:t>
            </a:r>
            <a:r>
              <a:rPr lang="en-US" altLang="zh-CN" sz="2800">
                <a:latin typeface="Courier New" panose="02070309020205020404" pitchFamily="49" charset="0"/>
              </a:rPr>
              <a:t>2</a:t>
            </a:r>
            <a:r>
              <a:rPr lang="zh-CN" altLang="en-US" sz="2800" dirty="0">
                <a:latin typeface="Courier New" panose="02070309020205020404" pitchFamily="49" charset="0"/>
              </a:rPr>
              <a:t>，则递归地应用分而治之方法。</a:t>
            </a:r>
            <a:endParaRPr lang="zh-CN" altLang="en-US" sz="2800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21507" name="灯片编号占位符 3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fld id="{9A0DB2DC-4C9A-4742-B13C-FB6460FD3503}" type="slidenum">
              <a:rPr lang="zh-CN" altLang="en-US" sz="1400" b="1" dirty="0">
                <a:solidFill>
                  <a:srgbClr val="FFFFFF"/>
                </a:solidFill>
                <a:latin typeface="Century Schoolbook"/>
                <a:ea typeface="宋体" panose="02010600030101010101" pitchFamily="2" charset="-122"/>
              </a:rPr>
            </a:fld>
            <a:endParaRPr lang="zh-CN" altLang="en-US" sz="1400" b="1" dirty="0">
              <a:solidFill>
                <a:srgbClr val="FFFFFF"/>
              </a:solidFill>
              <a:latin typeface="Century Schoolbook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5"/>
          <p:cNvSpPr>
            <a:spLocks noGrp="1"/>
          </p:cNvSpPr>
          <p:nvPr>
            <p:ph type="title"/>
          </p:nvPr>
        </p:nvSpPr>
        <p:spPr>
          <a:xfrm>
            <a:off x="179388" y="333375"/>
            <a:ext cx="8229600" cy="1143000"/>
          </a:xfrm>
        </p:spPr>
        <p:txBody>
          <a:bodyPr vert="horz" wrap="square" bIns="91440" anchor="b" anchorCtr="0"/>
          <a:p>
            <a:r>
              <a:rPr lang="zh-CN" altLang="en-US" dirty="0"/>
              <a:t>分治过程</a:t>
            </a:r>
            <a:endParaRPr lang="zh-CN" altLang="en-US" dirty="0"/>
          </a:p>
        </p:txBody>
      </p:sp>
      <p:graphicFrame>
        <p:nvGraphicFramePr>
          <p:cNvPr id="22530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898525" y="2063750"/>
          <a:ext cx="5934075" cy="336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3514725" imgH="2133600" progId="PBrush">
                  <p:embed/>
                </p:oleObj>
              </mc:Choice>
              <mc:Fallback>
                <p:oleObj name="" r:id="rId1" imgW="3514725" imgH="2133600" progId="PBrush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98525" y="2063750"/>
                        <a:ext cx="5934075" cy="33670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灯片编号占位符 3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fld id="{9A0DB2DC-4C9A-4742-B13C-FB6460FD3503}" type="slidenum">
              <a:rPr lang="zh-CN" altLang="en-US" sz="1400" b="1" dirty="0">
                <a:solidFill>
                  <a:srgbClr val="FFFFFF"/>
                </a:solidFill>
                <a:latin typeface="Century Schoolbook"/>
                <a:ea typeface="宋体" panose="02010600030101010101" pitchFamily="2" charset="-122"/>
              </a:rPr>
            </a:fld>
            <a:endParaRPr lang="zh-CN" altLang="en-US" sz="1400" b="1" dirty="0">
              <a:solidFill>
                <a:srgbClr val="FFFFFF"/>
              </a:solidFill>
              <a:latin typeface="Century Schoolbook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2"/>
          <p:cNvSpPr>
            <a:spLocks noGrp="1"/>
          </p:cNvSpPr>
          <p:nvPr>
            <p:ph type="title"/>
          </p:nvPr>
        </p:nvSpPr>
        <p:spPr/>
        <p:txBody>
          <a:bodyPr vert="horz" wrap="square" bIns="91440" anchor="b" anchorCtr="0"/>
          <a:p>
            <a:r>
              <a:rPr lang="zh-CN" altLang="en-US" dirty="0"/>
              <a:t>比较过程</a:t>
            </a:r>
            <a:endParaRPr lang="zh-CN" altLang="en-US" dirty="0"/>
          </a:p>
        </p:txBody>
      </p:sp>
      <p:graphicFrame>
        <p:nvGraphicFramePr>
          <p:cNvPr id="23554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68313" y="1557338"/>
          <a:ext cx="8278812" cy="456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7943850" imgH="4381500" progId="PBrush">
                  <p:embed/>
                </p:oleObj>
              </mc:Choice>
              <mc:Fallback>
                <p:oleObj name="" r:id="rId1" imgW="7943850" imgH="4381500" progId="PBrush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8313" y="1557338"/>
                        <a:ext cx="8278812" cy="45672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灯片编号占位符 3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fld id="{9A0DB2DC-4C9A-4742-B13C-FB6460FD3503}" type="slidenum">
              <a:rPr lang="zh-CN" altLang="en-US" sz="1400" b="1" dirty="0">
                <a:solidFill>
                  <a:srgbClr val="FFFFFF"/>
                </a:solidFill>
                <a:latin typeface="Century Schoolbook"/>
                <a:ea typeface="宋体" panose="02010600030101010101" pitchFamily="2" charset="-122"/>
              </a:rPr>
            </a:fld>
            <a:endParaRPr lang="zh-CN" altLang="en-US" sz="1400" b="1" dirty="0">
              <a:solidFill>
                <a:srgbClr val="FFFFFF"/>
              </a:solidFill>
              <a:latin typeface="Century Schoolbook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bIns="91440" anchor="b" anchorCtr="0"/>
          <a:p>
            <a:r>
              <a:rPr lang="zh-CN" altLang="en-US" dirty="0"/>
              <a:t>分析</a:t>
            </a:r>
            <a:endParaRPr lang="zh-CN" altLang="en-US" dirty="0"/>
          </a:p>
        </p:txBody>
      </p:sp>
      <p:sp>
        <p:nvSpPr>
          <p:cNvPr id="114691" name="Rectangle 3"/>
          <p:cNvSpPr>
            <a:spLocks noGrp="1"/>
          </p:cNvSpPr>
          <p:nvPr>
            <p:ph sz="quarter" idx="4294967295"/>
          </p:nvPr>
        </p:nvSpPr>
        <p:spPr>
          <a:xfrm>
            <a:off x="468313" y="1557338"/>
            <a:ext cx="8351837" cy="4895850"/>
          </a:xfrm>
        </p:spPr>
        <p:txBody>
          <a:bodyPr vert="horz" wrap="square" anchor="t" anchorCtr="0"/>
          <a:lstStyle>
            <a:lvl1pPr lvl="0">
              <a:buClrTx/>
              <a:buSzTx/>
              <a:buFontTx/>
              <a:defRPr sz="2400"/>
            </a:lvl1pPr>
            <a:lvl2pPr lvl="1">
              <a:buClrTx/>
              <a:buSzTx/>
              <a:buFontTx/>
              <a:defRPr sz="2000"/>
            </a:lvl2pPr>
            <a:lvl3pPr lvl="2">
              <a:buClrTx/>
              <a:buSzTx/>
              <a:buFontTx/>
              <a:defRPr sz="1800"/>
            </a:lvl3pPr>
            <a:lvl4pPr lvl="3">
              <a:buClrTx/>
              <a:buSzTx/>
              <a:buFontTx/>
              <a:defRPr sz="1600"/>
            </a:lvl4pPr>
            <a:lvl5pPr lvl="4">
              <a:buClrTx/>
              <a:buSzTx/>
              <a:buFontTx/>
              <a:defRPr sz="1600"/>
            </a:lvl5pPr>
          </a:lstStyle>
          <a:p>
            <a:pPr marL="273050" lvl="0" indent="-273050">
              <a:lnSpc>
                <a:spcPct val="90000"/>
              </a:lnSpc>
              <a:buSzTx/>
            </a:pPr>
            <a:r>
              <a:rPr lang="zh-CN" altLang="en-US" sz="2800" dirty="0">
                <a:latin typeface="Courier New" panose="02070309020205020404" pitchFamily="49" charset="0"/>
              </a:rPr>
              <a:t>从图例可以看出，当有</a:t>
            </a:r>
            <a:r>
              <a:rPr lang="en-US" altLang="zh-CN" sz="2800">
                <a:latin typeface="Courier New" panose="02070309020205020404" pitchFamily="49" charset="0"/>
              </a:rPr>
              <a:t>8</a:t>
            </a:r>
            <a:r>
              <a:rPr lang="zh-CN" altLang="en-US" sz="2800" dirty="0">
                <a:latin typeface="Courier New" panose="02070309020205020404" pitchFamily="49" charset="0"/>
              </a:rPr>
              <a:t>个金块的时候，方法</a:t>
            </a:r>
            <a:r>
              <a:rPr lang="en-US" altLang="zh-CN" sz="2800">
                <a:latin typeface="Courier New" panose="02070309020205020404" pitchFamily="49" charset="0"/>
              </a:rPr>
              <a:t>1</a:t>
            </a:r>
            <a:r>
              <a:rPr lang="zh-CN" altLang="en-US" sz="2800" dirty="0">
                <a:latin typeface="Courier New" panose="02070309020205020404" pitchFamily="49" charset="0"/>
              </a:rPr>
              <a:t>需要比较</a:t>
            </a:r>
            <a:r>
              <a:rPr lang="en-US" altLang="zh-CN" sz="2800">
                <a:latin typeface="Courier New" panose="02070309020205020404" pitchFamily="49" charset="0"/>
              </a:rPr>
              <a:t>14</a:t>
            </a:r>
            <a:r>
              <a:rPr lang="zh-CN" altLang="en-US" sz="2800" dirty="0">
                <a:latin typeface="Courier New" panose="02070309020205020404" pitchFamily="49" charset="0"/>
              </a:rPr>
              <a:t>次，方法</a:t>
            </a:r>
            <a:r>
              <a:rPr lang="en-US" altLang="zh-CN" sz="2800">
                <a:latin typeface="Courier New" panose="02070309020205020404" pitchFamily="49" charset="0"/>
              </a:rPr>
              <a:t>2</a:t>
            </a:r>
            <a:r>
              <a:rPr lang="zh-CN" altLang="en-US" sz="2800" dirty="0">
                <a:latin typeface="Courier New" panose="02070309020205020404" pitchFamily="49" charset="0"/>
              </a:rPr>
              <a:t>只需要比较</a:t>
            </a:r>
            <a:r>
              <a:rPr lang="en-US" altLang="zh-CN" sz="2800">
                <a:latin typeface="Courier New" panose="02070309020205020404" pitchFamily="49" charset="0"/>
              </a:rPr>
              <a:t>10</a:t>
            </a:r>
            <a:r>
              <a:rPr lang="zh-CN" altLang="en-US" sz="2800" dirty="0">
                <a:latin typeface="Courier New" panose="02070309020205020404" pitchFamily="49" charset="0"/>
              </a:rPr>
              <a:t>次</a:t>
            </a:r>
            <a:r>
              <a:rPr lang="en-US" altLang="zh-CN" sz="2800">
                <a:latin typeface="Courier New" panose="02070309020205020404" pitchFamily="49" charset="0"/>
              </a:rPr>
              <a:t>,</a:t>
            </a:r>
            <a:r>
              <a:rPr lang="zh-CN" altLang="en-US" sz="2800" dirty="0">
                <a:latin typeface="Courier New" panose="02070309020205020404" pitchFamily="49" charset="0"/>
              </a:rPr>
              <a:t>那么形成比较次数差异的根本原因在哪里</a:t>
            </a:r>
            <a:r>
              <a:rPr lang="en-US" altLang="zh-CN" sz="2800">
                <a:latin typeface="Courier New" panose="02070309020205020404" pitchFamily="49" charset="0"/>
              </a:rPr>
              <a:t>?</a:t>
            </a:r>
            <a:endParaRPr lang="en-US" altLang="zh-CN" sz="2800">
              <a:latin typeface="Courier New" panose="02070309020205020404" pitchFamily="49" charset="0"/>
            </a:endParaRPr>
          </a:p>
          <a:p>
            <a:pPr marL="273050" lvl="0" indent="-273050">
              <a:lnSpc>
                <a:spcPct val="90000"/>
              </a:lnSpc>
              <a:buSzTx/>
            </a:pPr>
            <a:r>
              <a:rPr lang="zh-CN" altLang="en-US" sz="2800" dirty="0">
                <a:latin typeface="Courier New" panose="02070309020205020404" pitchFamily="49" charset="0"/>
              </a:rPr>
              <a:t>其原因在于方法</a:t>
            </a:r>
            <a:r>
              <a:rPr lang="en-US" altLang="zh-CN" sz="2800">
                <a:latin typeface="Courier New" panose="02070309020205020404" pitchFamily="49" charset="0"/>
              </a:rPr>
              <a:t>2</a:t>
            </a:r>
            <a:r>
              <a:rPr lang="zh-CN" altLang="en-US" sz="2800" dirty="0">
                <a:latin typeface="Courier New" panose="02070309020205020404" pitchFamily="49" charset="0"/>
              </a:rPr>
              <a:t>对金块实行了分组比较。</a:t>
            </a:r>
            <a:endParaRPr lang="zh-CN" altLang="en-US" sz="2800" dirty="0">
              <a:latin typeface="Courier New" panose="02070309020205020404" pitchFamily="49" charset="0"/>
            </a:endParaRPr>
          </a:p>
          <a:p>
            <a:pPr marL="273050" lvl="0" indent="-273050">
              <a:lnSpc>
                <a:spcPct val="90000"/>
              </a:lnSpc>
              <a:buSzTx/>
            </a:pPr>
            <a:r>
              <a:rPr lang="zh-CN" altLang="en-US" sz="2800" dirty="0">
                <a:latin typeface="Courier New" panose="02070309020205020404" pitchFamily="49" charset="0"/>
              </a:rPr>
              <a:t>对于</a:t>
            </a:r>
            <a:r>
              <a:rPr lang="en-US" altLang="zh-CN" sz="2800">
                <a:latin typeface="Courier New" panose="02070309020205020404" pitchFamily="49" charset="0"/>
              </a:rPr>
              <a:t>N</a:t>
            </a:r>
            <a:r>
              <a:rPr lang="zh-CN" altLang="en-US" sz="2800" dirty="0">
                <a:latin typeface="Courier New" panose="02070309020205020404" pitchFamily="49" charset="0"/>
              </a:rPr>
              <a:t>枚金块，我们可以推出比较次数的公式：</a:t>
            </a:r>
            <a:endParaRPr lang="zh-CN" altLang="en-US" sz="2800" dirty="0">
              <a:latin typeface="Courier New" panose="02070309020205020404" pitchFamily="49" charset="0"/>
            </a:endParaRPr>
          </a:p>
          <a:p>
            <a:pPr marL="273050" lvl="0" indent="-273050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urier New" panose="02070309020205020404" pitchFamily="49" charset="0"/>
              </a:rPr>
              <a:t>	假设</a:t>
            </a:r>
            <a:r>
              <a:rPr lang="en-US" altLang="zh-CN" sz="2800" i="1">
                <a:latin typeface="Courier New" panose="02070309020205020404" pitchFamily="49" charset="0"/>
              </a:rPr>
              <a:t>n</a:t>
            </a:r>
            <a:r>
              <a:rPr lang="zh-CN" altLang="en-US" sz="2800" dirty="0">
                <a:latin typeface="Courier New" panose="02070309020205020404" pitchFamily="49" charset="0"/>
              </a:rPr>
              <a:t>是</a:t>
            </a:r>
            <a:r>
              <a:rPr lang="en-US" altLang="zh-CN" sz="2800">
                <a:latin typeface="Courier New" panose="02070309020205020404" pitchFamily="49" charset="0"/>
              </a:rPr>
              <a:t>2</a:t>
            </a:r>
            <a:r>
              <a:rPr lang="zh-CN" altLang="en-US" sz="2800" dirty="0">
                <a:latin typeface="Courier New" panose="02070309020205020404" pitchFamily="49" charset="0"/>
              </a:rPr>
              <a:t>的次幂，</a:t>
            </a:r>
            <a:r>
              <a:rPr lang="en-US" altLang="zh-CN" sz="2800" err="1">
                <a:latin typeface="Courier New" panose="02070309020205020404" pitchFamily="49" charset="0"/>
              </a:rPr>
              <a:t>C(</a:t>
            </a:r>
            <a:r>
              <a:rPr lang="en-US" altLang="zh-CN" sz="2800" i="1" err="1">
                <a:latin typeface="Courier New" panose="02070309020205020404" pitchFamily="49" charset="0"/>
              </a:rPr>
              <a:t>n</a:t>
            </a:r>
            <a:r>
              <a:rPr lang="en-US" altLang="zh-CN" sz="2800">
                <a:latin typeface="Courier New" panose="02070309020205020404" pitchFamily="49" charset="0"/>
              </a:rPr>
              <a:t>)</a:t>
            </a:r>
            <a:r>
              <a:rPr lang="zh-CN" altLang="en-US" sz="2800" dirty="0">
                <a:latin typeface="Courier New" panose="02070309020205020404" pitchFamily="49" charset="0"/>
              </a:rPr>
              <a:t>为所需要的比较次数。</a:t>
            </a:r>
            <a:endParaRPr lang="zh-CN" altLang="en-US" sz="2800" dirty="0">
              <a:latin typeface="Courier New" panose="02070309020205020404" pitchFamily="49" charset="0"/>
            </a:endParaRPr>
          </a:p>
          <a:p>
            <a:pPr marL="273050" lvl="0" indent="-273050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urier New" panose="02070309020205020404" pitchFamily="49" charset="0"/>
              </a:rPr>
              <a:t>	方法</a:t>
            </a:r>
            <a:r>
              <a:rPr lang="en-US" altLang="zh-CN" sz="2800">
                <a:latin typeface="Courier New" panose="02070309020205020404" pitchFamily="49" charset="0"/>
              </a:rPr>
              <a:t>1</a:t>
            </a:r>
            <a:r>
              <a:rPr lang="zh-CN" altLang="en-US" sz="2800" dirty="0">
                <a:latin typeface="Courier New" panose="02070309020205020404" pitchFamily="49" charset="0"/>
              </a:rPr>
              <a:t>： </a:t>
            </a:r>
            <a:r>
              <a:rPr lang="en-US" altLang="zh-CN" sz="2800" i="1" err="1">
                <a:latin typeface="Courier New" panose="02070309020205020404" pitchFamily="49" charset="0"/>
              </a:rPr>
              <a:t>C</a:t>
            </a:r>
            <a:r>
              <a:rPr lang="en-US" altLang="zh-CN" sz="2800" err="1">
                <a:latin typeface="Courier New" panose="02070309020205020404" pitchFamily="49" charset="0"/>
              </a:rPr>
              <a:t>(</a:t>
            </a:r>
            <a:r>
              <a:rPr lang="en-US" altLang="zh-CN" sz="2800" i="1" err="1">
                <a:latin typeface="Courier New" panose="02070309020205020404" pitchFamily="49" charset="0"/>
              </a:rPr>
              <a:t>n</a:t>
            </a:r>
            <a:r>
              <a:rPr lang="en-US" altLang="zh-CN" sz="2800">
                <a:latin typeface="Courier New" panose="02070309020205020404" pitchFamily="49" charset="0"/>
              </a:rPr>
              <a:t>)=2n-1</a:t>
            </a:r>
            <a:endParaRPr lang="en-US" altLang="zh-CN" sz="2800">
              <a:latin typeface="Courier New" panose="02070309020205020404" pitchFamily="49" charset="0"/>
            </a:endParaRPr>
          </a:p>
          <a:p>
            <a:pPr marL="273050" lvl="0" indent="-273050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800">
                <a:latin typeface="Courier New" panose="02070309020205020404" pitchFamily="49" charset="0"/>
              </a:rPr>
              <a:t>	</a:t>
            </a:r>
            <a:r>
              <a:rPr lang="zh-CN" altLang="en-US" sz="2800" dirty="0">
                <a:latin typeface="Courier New" panose="02070309020205020404" pitchFamily="49" charset="0"/>
              </a:rPr>
              <a:t>方法</a:t>
            </a:r>
            <a:r>
              <a:rPr lang="en-US" altLang="zh-CN" sz="2800">
                <a:latin typeface="Courier New" panose="02070309020205020404" pitchFamily="49" charset="0"/>
              </a:rPr>
              <a:t>2</a:t>
            </a:r>
            <a:r>
              <a:rPr lang="zh-CN" altLang="en-US" sz="2800" dirty="0">
                <a:latin typeface="Courier New" panose="02070309020205020404" pitchFamily="49" charset="0"/>
              </a:rPr>
              <a:t>：</a:t>
            </a:r>
            <a:r>
              <a:rPr lang="en-US" altLang="zh-CN" sz="2800" err="1">
                <a:latin typeface="Courier New" panose="02070309020205020404" pitchFamily="49" charset="0"/>
              </a:rPr>
              <a:t>C(</a:t>
            </a:r>
            <a:r>
              <a:rPr lang="en-US" altLang="zh-CN" sz="2800" i="1" err="1">
                <a:latin typeface="Courier New" panose="02070309020205020404" pitchFamily="49" charset="0"/>
              </a:rPr>
              <a:t>n</a:t>
            </a:r>
            <a:r>
              <a:rPr lang="en-US" altLang="zh-CN" sz="2800">
                <a:latin typeface="Courier New" panose="02070309020205020404" pitchFamily="49" charset="0"/>
              </a:rPr>
              <a:t>) = 2C(</a:t>
            </a:r>
            <a:r>
              <a:rPr lang="en-US" altLang="zh-CN" sz="2800" i="1">
                <a:latin typeface="Courier New" panose="02070309020205020404" pitchFamily="49" charset="0"/>
              </a:rPr>
              <a:t>n</a:t>
            </a:r>
            <a:r>
              <a:rPr lang="en-US" altLang="zh-CN" sz="2800">
                <a:latin typeface="Courier New" panose="02070309020205020404" pitchFamily="49" charset="0"/>
              </a:rPr>
              <a:t>/2) + 2</a:t>
            </a:r>
            <a:r>
              <a:rPr lang="zh-CN" altLang="en-US" sz="2800" dirty="0">
                <a:latin typeface="Courier New" panose="02070309020205020404" pitchFamily="49" charset="0"/>
              </a:rPr>
              <a:t>。</a:t>
            </a:r>
            <a:endParaRPr lang="zh-CN" altLang="en-US" sz="2800" dirty="0">
              <a:latin typeface="Courier New" panose="02070309020205020404" pitchFamily="49" charset="0"/>
            </a:endParaRPr>
          </a:p>
          <a:p>
            <a:pPr marL="273050" lvl="0" indent="-273050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urier New" panose="02070309020205020404" pitchFamily="49" charset="0"/>
              </a:rPr>
              <a:t>	由</a:t>
            </a:r>
            <a:r>
              <a:rPr lang="en-US" altLang="zh-CN" sz="2800">
                <a:latin typeface="Courier New" panose="02070309020205020404" pitchFamily="49" charset="0"/>
              </a:rPr>
              <a:t>C(2)=1, </a:t>
            </a:r>
            <a:r>
              <a:rPr lang="zh-CN" altLang="en-US" sz="2800" dirty="0">
                <a:latin typeface="Courier New" panose="02070309020205020404" pitchFamily="49" charset="0"/>
              </a:rPr>
              <a:t>使用迭代方法可知</a:t>
            </a:r>
            <a:r>
              <a:rPr lang="en-US" altLang="zh-CN" sz="2800" err="1">
                <a:latin typeface="Courier New" panose="02070309020205020404" pitchFamily="49" charset="0"/>
              </a:rPr>
              <a:t>C(</a:t>
            </a:r>
            <a:r>
              <a:rPr lang="en-US" altLang="zh-CN" sz="2800" i="1" err="1">
                <a:latin typeface="Courier New" panose="02070309020205020404" pitchFamily="49" charset="0"/>
              </a:rPr>
              <a:t>n</a:t>
            </a:r>
            <a:r>
              <a:rPr lang="en-US" altLang="zh-CN" sz="2800">
                <a:latin typeface="Courier New" panose="02070309020205020404" pitchFamily="49" charset="0"/>
              </a:rPr>
              <a:t>) = 3</a:t>
            </a:r>
            <a:r>
              <a:rPr lang="en-US" altLang="zh-CN" sz="2800" i="1">
                <a:latin typeface="Courier New" panose="02070309020205020404" pitchFamily="49" charset="0"/>
              </a:rPr>
              <a:t>n</a:t>
            </a:r>
            <a:r>
              <a:rPr lang="en-US" altLang="zh-CN" sz="2800">
                <a:latin typeface="Courier New" panose="02070309020205020404" pitchFamily="49" charset="0"/>
              </a:rPr>
              <a:t>/2 - 2</a:t>
            </a:r>
            <a:r>
              <a:rPr lang="zh-CN" altLang="en-US" sz="2800" dirty="0">
                <a:latin typeface="Courier New" panose="02070309020205020404" pitchFamily="49" charset="0"/>
              </a:rPr>
              <a:t>。在本例中，使用方法</a:t>
            </a:r>
            <a:r>
              <a:rPr lang="en-US" altLang="zh-CN" sz="2800">
                <a:latin typeface="Courier New" panose="02070309020205020404" pitchFamily="49" charset="0"/>
              </a:rPr>
              <a:t>2</a:t>
            </a:r>
            <a:r>
              <a:rPr lang="zh-CN" altLang="en-US" sz="2800" dirty="0">
                <a:latin typeface="Courier New" panose="02070309020205020404" pitchFamily="49" charset="0"/>
              </a:rPr>
              <a:t>比方法</a:t>
            </a:r>
            <a:r>
              <a:rPr lang="en-US" altLang="zh-CN" sz="2800">
                <a:latin typeface="Courier New" panose="02070309020205020404" pitchFamily="49" charset="0"/>
              </a:rPr>
              <a:t>1</a:t>
            </a:r>
            <a:r>
              <a:rPr lang="zh-CN" altLang="en-US" sz="2800" dirty="0">
                <a:latin typeface="Courier New" panose="02070309020205020404" pitchFamily="49" charset="0"/>
              </a:rPr>
              <a:t>少用了</a:t>
            </a:r>
            <a:r>
              <a:rPr lang="en-US" altLang="zh-CN" sz="2800">
                <a:latin typeface="Courier New" panose="02070309020205020404" pitchFamily="49" charset="0"/>
              </a:rPr>
              <a:t>25</a:t>
            </a:r>
            <a:r>
              <a:rPr lang="zh-CN" altLang="en-US" sz="2800" dirty="0">
                <a:latin typeface="Courier New" panose="02070309020205020404" pitchFamily="49" charset="0"/>
              </a:rPr>
              <a:t>％的比较次数。</a:t>
            </a:r>
            <a:r>
              <a:rPr lang="zh-CN" altLang="en-US" sz="3200" dirty="0">
                <a:latin typeface="Courier New" panose="02070309020205020404" pitchFamily="49" charset="0"/>
              </a:rPr>
              <a:t> </a:t>
            </a:r>
            <a:endParaRPr lang="zh-CN" altLang="en-US" sz="3200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24579" name="灯片编号占位符 3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fld id="{9A0DB2DC-4C9A-4742-B13C-FB6460FD3503}" type="slidenum">
              <a:rPr lang="zh-CN" altLang="en-US" sz="1400" b="1" dirty="0">
                <a:solidFill>
                  <a:srgbClr val="FFFFFF"/>
                </a:solidFill>
                <a:latin typeface="Century Schoolbook"/>
                <a:ea typeface="宋体" panose="02010600030101010101" pitchFamily="2" charset="-122"/>
              </a:rPr>
            </a:fld>
            <a:endParaRPr lang="zh-CN" altLang="en-US" sz="1400" b="1" dirty="0">
              <a:solidFill>
                <a:srgbClr val="FFFFFF"/>
              </a:solidFill>
              <a:latin typeface="Century Schoolbook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charRg st="0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4691">
                                            <p:txEl>
                                              <p:charRg st="0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charRg st="61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4691">
                                            <p:txEl>
                                              <p:charRg st="61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charRg st="81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4691">
                                            <p:txEl>
                                              <p:charRg st="81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charRg st="103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4691">
                                            <p:txEl>
                                              <p:charRg st="103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charRg st="128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4691">
                                            <p:txEl>
                                              <p:charRg st="128" end="1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charRg st="144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4691">
                                            <p:txEl>
                                              <p:charRg st="144" end="1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charRg st="169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4691">
                                            <p:txEl>
                                              <p:charRg st="169" end="2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/>
      <p:bldP spid="11469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10175" cy="1143000"/>
          </a:xfrm>
        </p:spPr>
        <p:txBody>
          <a:bodyPr vert="horz" wrap="square" bIns="91440" anchor="b" anchorCtr="0"/>
          <a:p>
            <a:r>
              <a:rPr lang="zh-CN" altLang="en-US" b="1" dirty="0"/>
              <a:t>分治思想</a:t>
            </a:r>
            <a:endParaRPr lang="zh-CN" altLang="en-US" b="1" dirty="0"/>
          </a:p>
        </p:txBody>
      </p:sp>
      <p:sp>
        <p:nvSpPr>
          <p:cNvPr id="25602" name="Rectangle 3"/>
          <p:cNvSpPr>
            <a:spLocks noGrp="1"/>
          </p:cNvSpPr>
          <p:nvPr>
            <p:ph sz="quarter" idx="4294967295"/>
          </p:nvPr>
        </p:nvSpPr>
        <p:spPr>
          <a:xfrm>
            <a:off x="214313" y="1714500"/>
            <a:ext cx="8631237" cy="4714875"/>
          </a:xfrm>
        </p:spPr>
        <p:txBody>
          <a:bodyPr vert="horz" wrap="square" anchor="t" anchorCtr="0"/>
          <a:lstStyle>
            <a:lvl1pPr lvl="0">
              <a:buClrTx/>
              <a:buSzTx/>
              <a:buFontTx/>
              <a:defRPr sz="2400"/>
            </a:lvl1pPr>
            <a:lvl2pPr lvl="1">
              <a:buClrTx/>
              <a:buSzTx/>
              <a:buFontTx/>
              <a:defRPr sz="2000"/>
            </a:lvl2pPr>
            <a:lvl3pPr lvl="2">
              <a:buClrTx/>
              <a:buSzTx/>
              <a:buFontTx/>
              <a:defRPr sz="1800"/>
            </a:lvl3pPr>
            <a:lvl4pPr lvl="3">
              <a:buClrTx/>
              <a:buSzTx/>
              <a:buFontTx/>
              <a:defRPr sz="1600"/>
            </a:lvl4pPr>
            <a:lvl5pPr lvl="4">
              <a:buClrTx/>
              <a:buSzTx/>
              <a:buFontTx/>
              <a:defRPr sz="1600"/>
            </a:lvl5pPr>
          </a:lstStyle>
          <a:p>
            <a:pPr marL="609600" lvl="0" indent="-609600">
              <a:lnSpc>
                <a:spcPct val="80000"/>
              </a:lnSpc>
              <a:buSzTx/>
            </a:pPr>
            <a:r>
              <a:rPr lang="zh-CN" altLang="en-US" sz="2800" dirty="0">
                <a:latin typeface="Courier New" panose="02070309020205020404" pitchFamily="49" charset="0"/>
              </a:rPr>
              <a:t>分治</a:t>
            </a:r>
            <a:r>
              <a:rPr lang="en-US" altLang="zh-CN" sz="2800">
                <a:latin typeface="Courier New" panose="02070309020205020404" pitchFamily="49" charset="0"/>
              </a:rPr>
              <a:t>(divide-and-conquer)</a:t>
            </a:r>
            <a:r>
              <a:rPr lang="zh-CN" altLang="en-US" sz="2800" dirty="0">
                <a:latin typeface="Courier New" panose="02070309020205020404" pitchFamily="49" charset="0"/>
              </a:rPr>
              <a:t>就是“分而治之”的意思，其实质就是将原问题分成</a:t>
            </a:r>
            <a:r>
              <a:rPr lang="en-US" altLang="zh-CN" sz="2800">
                <a:latin typeface="Courier New" panose="02070309020205020404" pitchFamily="49" charset="0"/>
              </a:rPr>
              <a:t>n</a:t>
            </a:r>
            <a:r>
              <a:rPr lang="zh-CN" altLang="en-US" sz="2800" dirty="0">
                <a:latin typeface="Courier New" panose="02070309020205020404" pitchFamily="49" charset="0"/>
              </a:rPr>
              <a:t>个规模较小而结构与原问题相似的子问题；然后递归地解这些子问题，最后合并其结果就得到原问题的解。</a:t>
            </a:r>
            <a:r>
              <a:rPr lang="zh-CN" altLang="en-US" sz="2800" dirty="0">
                <a:latin typeface="Courier New" panose="02070309020205020404" pitchFamily="49" charset="0"/>
                <a:ea typeface="黑体" panose="02010609060101010101" pitchFamily="2" charset="-122"/>
              </a:rPr>
              <a:t>当</a:t>
            </a:r>
            <a:r>
              <a:rPr lang="en-US" altLang="zh-CN" sz="2800">
                <a:latin typeface="Courier New" panose="02070309020205020404" pitchFamily="49" charset="0"/>
                <a:ea typeface="黑体" panose="02010609060101010101" pitchFamily="2" charset="-122"/>
              </a:rPr>
              <a:t>n=2</a:t>
            </a:r>
            <a:r>
              <a:rPr lang="zh-CN" altLang="en-US" sz="2800" dirty="0">
                <a:latin typeface="Courier New" panose="02070309020205020404" pitchFamily="49" charset="0"/>
                <a:ea typeface="黑体" panose="02010609060101010101" pitchFamily="2" charset="-122"/>
              </a:rPr>
              <a:t>时的分治法又称二分法。</a:t>
            </a:r>
            <a:endParaRPr lang="zh-CN" altLang="en-US" sz="2800" dirty="0">
              <a:latin typeface="Courier New" panose="02070309020205020404" pitchFamily="49" charset="0"/>
            </a:endParaRPr>
          </a:p>
          <a:p>
            <a:pPr marL="609600" lvl="0" indent="-609600">
              <a:lnSpc>
                <a:spcPct val="80000"/>
              </a:lnSpc>
              <a:buSzTx/>
            </a:pPr>
            <a:r>
              <a:rPr lang="zh-CN" altLang="en-US" sz="2800" dirty="0">
                <a:latin typeface="Courier New" panose="02070309020205020404" pitchFamily="49" charset="0"/>
              </a:rPr>
              <a:t>其三个步骤如下：</a:t>
            </a:r>
            <a:endParaRPr lang="zh-CN" altLang="en-US" sz="2800" dirty="0">
              <a:latin typeface="Courier New" panose="02070309020205020404" pitchFamily="49" charset="0"/>
            </a:endParaRPr>
          </a:p>
          <a:p>
            <a:pPr marL="609600" lvl="0" indent="-609600">
              <a:lnSpc>
                <a:spcPct val="80000"/>
              </a:lnSpc>
              <a:buClr>
                <a:schemeClr val="hlink"/>
              </a:buClr>
              <a:buSzTx/>
            </a:pPr>
            <a:r>
              <a:rPr lang="zh-CN" altLang="en-US" sz="2800" dirty="0">
                <a:latin typeface="Courier New" panose="02070309020205020404" pitchFamily="49" charset="0"/>
              </a:rPr>
              <a:t>分解</a:t>
            </a:r>
            <a:r>
              <a:rPr lang="en-US" altLang="zh-CN" sz="2800">
                <a:latin typeface="Courier New" panose="02070309020205020404" pitchFamily="49" charset="0"/>
              </a:rPr>
              <a:t>(Divide)</a:t>
            </a:r>
            <a:r>
              <a:rPr lang="zh-CN" altLang="en-US" sz="2800" dirty="0">
                <a:latin typeface="Courier New" panose="02070309020205020404" pitchFamily="49" charset="0"/>
              </a:rPr>
              <a:t>：将原问题分成一系列子问题。</a:t>
            </a:r>
            <a:endParaRPr lang="zh-CN" altLang="en-US" sz="2800" dirty="0">
              <a:latin typeface="Courier New" panose="02070309020205020404" pitchFamily="49" charset="0"/>
            </a:endParaRPr>
          </a:p>
          <a:p>
            <a:pPr marL="609600" lvl="0" indent="-609600">
              <a:lnSpc>
                <a:spcPct val="80000"/>
              </a:lnSpc>
              <a:buClr>
                <a:schemeClr val="hlink"/>
              </a:buClr>
              <a:buSzTx/>
            </a:pPr>
            <a:r>
              <a:rPr lang="zh-CN" altLang="en-US" sz="2800" dirty="0">
                <a:latin typeface="Courier New" panose="02070309020205020404" pitchFamily="49" charset="0"/>
              </a:rPr>
              <a:t>解决</a:t>
            </a:r>
            <a:r>
              <a:rPr lang="en-US" altLang="zh-CN" sz="2800">
                <a:latin typeface="Courier New" panose="02070309020205020404" pitchFamily="49" charset="0"/>
              </a:rPr>
              <a:t>(Conquer)</a:t>
            </a:r>
            <a:r>
              <a:rPr lang="zh-CN" altLang="en-US" sz="2800" dirty="0">
                <a:latin typeface="Courier New" panose="02070309020205020404" pitchFamily="49" charset="0"/>
              </a:rPr>
              <a:t>：递归地解各子问题。若子问题足够小，则可直接求解。</a:t>
            </a:r>
            <a:endParaRPr lang="zh-CN" altLang="en-US" sz="2800" dirty="0">
              <a:latin typeface="Courier New" panose="02070309020205020404" pitchFamily="49" charset="0"/>
            </a:endParaRPr>
          </a:p>
          <a:p>
            <a:pPr marL="609600" lvl="0" indent="-609600">
              <a:lnSpc>
                <a:spcPct val="80000"/>
              </a:lnSpc>
              <a:buClr>
                <a:schemeClr val="hlink"/>
              </a:buClr>
              <a:buSzTx/>
            </a:pPr>
            <a:r>
              <a:rPr lang="zh-CN" altLang="en-US" sz="2800" dirty="0">
                <a:latin typeface="Courier New" panose="02070309020205020404" pitchFamily="49" charset="0"/>
              </a:rPr>
              <a:t>合并</a:t>
            </a:r>
            <a:r>
              <a:rPr lang="en-US" altLang="zh-CN" sz="2800">
                <a:latin typeface="Courier New" panose="02070309020205020404" pitchFamily="49" charset="0"/>
              </a:rPr>
              <a:t>(combine)</a:t>
            </a:r>
            <a:r>
              <a:rPr lang="zh-CN" altLang="en-US" sz="2800" dirty="0">
                <a:latin typeface="Courier New" panose="02070309020205020404" pitchFamily="49" charset="0"/>
              </a:rPr>
              <a:t>；将子问题的结果合并成原问题的解。</a:t>
            </a:r>
            <a:r>
              <a:rPr lang="zh-CN" altLang="en-US" sz="3200" dirty="0">
                <a:latin typeface="Courier New" panose="02070309020205020404" pitchFamily="49" charset="0"/>
              </a:rPr>
              <a:t> </a:t>
            </a:r>
            <a:endParaRPr lang="zh-CN" altLang="en-US" sz="3200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25603" name="灯片编号占位符 3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fld id="{9A0DB2DC-4C9A-4742-B13C-FB6460FD3503}" type="slidenum">
              <a:rPr lang="zh-CN" altLang="en-US" sz="1400" b="1" dirty="0">
                <a:solidFill>
                  <a:srgbClr val="FFFFFF"/>
                </a:solidFill>
                <a:latin typeface="Century Schoolbook"/>
                <a:ea typeface="宋体" panose="02010600030101010101" pitchFamily="2" charset="-122"/>
              </a:rPr>
            </a:fld>
            <a:endParaRPr lang="zh-CN" altLang="en-US" sz="1400" b="1" dirty="0">
              <a:solidFill>
                <a:srgbClr val="FFFFFF"/>
              </a:solidFill>
              <a:latin typeface="Century Schoolbook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10175" cy="1143000"/>
          </a:xfrm>
        </p:spPr>
        <p:txBody>
          <a:bodyPr vert="horz" wrap="square" bIns="91440" anchor="b" anchorCtr="0"/>
          <a:p>
            <a:r>
              <a:rPr lang="zh-CN" altLang="en-US" b="1" dirty="0"/>
              <a:t>分治思想</a:t>
            </a:r>
            <a:endParaRPr lang="zh-CN" altLang="en-US" b="1" dirty="0"/>
          </a:p>
        </p:txBody>
      </p:sp>
      <p:grpSp>
        <p:nvGrpSpPr>
          <p:cNvPr id="26626" name="组合 116738"/>
          <p:cNvGrpSpPr/>
          <p:nvPr/>
        </p:nvGrpSpPr>
        <p:grpSpPr>
          <a:xfrm>
            <a:off x="611188" y="1773238"/>
            <a:ext cx="8316912" cy="4019550"/>
            <a:chOff x="0" y="0"/>
            <a:chExt cx="8568" cy="4368"/>
          </a:xfrm>
        </p:grpSpPr>
        <p:sp>
          <p:nvSpPr>
            <p:cNvPr id="26627" name="AutoShape 5"/>
            <p:cNvSpPr>
              <a:spLocks noChangeAspect="1"/>
            </p:cNvSpPr>
            <p:nvPr/>
          </p:nvSpPr>
          <p:spPr>
            <a:xfrm>
              <a:off x="0" y="0"/>
              <a:ext cx="8568" cy="4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buFont typeface="Arial" panose="020B0604020202020204" pitchFamily="34" charset="0"/>
              </a:pPr>
              <a:endParaRPr lang="zh-CN" dirty="0">
                <a:latin typeface="Century Schoolbook"/>
                <a:ea typeface="宋体" panose="02010600030101010101" pitchFamily="2" charset="-122"/>
              </a:endParaRPr>
            </a:p>
          </p:txBody>
        </p:sp>
        <p:sp>
          <p:nvSpPr>
            <p:cNvPr id="26628" name="AutoShape 6"/>
            <p:cNvSpPr/>
            <p:nvPr/>
          </p:nvSpPr>
          <p:spPr>
            <a:xfrm>
              <a:off x="3888" y="0"/>
              <a:ext cx="902" cy="469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>
                <a:buFont typeface="Arial" panose="020B0604020202020204" pitchFamily="34" charset="0"/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问题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u="sng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29" name="AutoShape 7"/>
            <p:cNvSpPr/>
            <p:nvPr/>
          </p:nvSpPr>
          <p:spPr>
            <a:xfrm>
              <a:off x="4002" y="3900"/>
              <a:ext cx="901" cy="468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just">
                <a:buFont typeface="Arial" panose="020B0604020202020204" pitchFamily="34" charset="0"/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问题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u="sng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0" name="AutoShape 8"/>
            <p:cNvSpPr/>
            <p:nvPr/>
          </p:nvSpPr>
          <p:spPr>
            <a:xfrm>
              <a:off x="4002" y="3900"/>
              <a:ext cx="901" cy="468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just">
                <a:buFont typeface="Arial" panose="020B0604020202020204" pitchFamily="34" charset="0"/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问题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u="sng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1" name="AutoShape 9"/>
            <p:cNvSpPr/>
            <p:nvPr/>
          </p:nvSpPr>
          <p:spPr>
            <a:xfrm>
              <a:off x="4002" y="3900"/>
              <a:ext cx="901" cy="468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6000" rIns="36000" anchor="t" anchorCtr="0"/>
            <a:p>
              <a:pPr algn="ctr">
                <a:buFont typeface="Arial" panose="020B0604020202020204" pitchFamily="34" charset="0"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的解</a:t>
              </a:r>
              <a:endParaRPr lang="zh-CN" altLang="en-US" u="sng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2" name="AutoShape 10"/>
            <p:cNvSpPr/>
            <p:nvPr/>
          </p:nvSpPr>
          <p:spPr>
            <a:xfrm>
              <a:off x="828" y="1092"/>
              <a:ext cx="903" cy="469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6000" rIns="36000" anchor="t" anchorCtr="0"/>
            <a:p>
              <a:pPr algn="ctr">
                <a:buFont typeface="Arial" panose="020B0604020202020204" pitchFamily="34" charset="0"/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问题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S1</a:t>
              </a:r>
              <a:endParaRPr lang="en-US" altLang="zh-CN" u="sng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3" name="AutoShape 11"/>
            <p:cNvSpPr/>
            <p:nvPr/>
          </p:nvSpPr>
          <p:spPr>
            <a:xfrm>
              <a:off x="3348" y="1092"/>
              <a:ext cx="900" cy="470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just">
                <a:buFont typeface="Arial" panose="020B0604020202020204" pitchFamily="34" charset="0"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  <a:endParaRPr lang="en-US" altLang="zh-CN" u="sng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4" name="AutoShape 12"/>
            <p:cNvSpPr/>
            <p:nvPr/>
          </p:nvSpPr>
          <p:spPr>
            <a:xfrm>
              <a:off x="2088" y="1092"/>
              <a:ext cx="903" cy="469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6000" rIns="36000" anchor="t" anchorCtr="0"/>
            <a:p>
              <a:pPr algn="ctr">
                <a:buFont typeface="Arial" panose="020B0604020202020204" pitchFamily="34" charset="0"/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问题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u="sng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5" name="AutoShape 13"/>
            <p:cNvSpPr/>
            <p:nvPr/>
          </p:nvSpPr>
          <p:spPr>
            <a:xfrm>
              <a:off x="4608" y="1092"/>
              <a:ext cx="903" cy="469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6000" rIns="36000" anchor="t" anchorCtr="0"/>
            <a:p>
              <a:pPr algn="just">
                <a:buFont typeface="Arial" panose="020B0604020202020204" pitchFamily="34" charset="0"/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问题</a:t>
              </a:r>
              <a:r>
                <a:rPr lang="en-US" altLang="zh-CN" err="1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baseline="-25000" err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u="sng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6" name="AutoShape 14"/>
            <p:cNvSpPr/>
            <p:nvPr/>
          </p:nvSpPr>
          <p:spPr>
            <a:xfrm>
              <a:off x="7128" y="1092"/>
              <a:ext cx="901" cy="470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6000" rIns="36000" anchor="t" anchorCtr="0"/>
            <a:p>
              <a:pPr algn="just">
                <a:buFont typeface="Arial" panose="020B0604020202020204" pitchFamily="34" charset="0"/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问题</a:t>
              </a:r>
              <a:r>
                <a:rPr lang="en-US" altLang="zh-CN" err="1">
                  <a:latin typeface="Times New Roman" panose="02020603050405020304" pitchFamily="18" charset="0"/>
                  <a:ea typeface="宋体" panose="02010600030101010101" pitchFamily="2" charset="-122"/>
                </a:rPr>
                <a:t>Sn</a:t>
              </a:r>
              <a:endParaRPr lang="en-US" altLang="zh-CN" u="sng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7" name="AutoShape 15"/>
            <p:cNvSpPr/>
            <p:nvPr/>
          </p:nvSpPr>
          <p:spPr>
            <a:xfrm>
              <a:off x="5868" y="1092"/>
              <a:ext cx="904" cy="469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>
                <a:buFont typeface="Arial" panose="020B0604020202020204" pitchFamily="34" charset="0"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  <a:endParaRPr lang="en-US" altLang="zh-CN" u="sng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8" name="AutoShape 16"/>
            <p:cNvSpPr/>
            <p:nvPr/>
          </p:nvSpPr>
          <p:spPr>
            <a:xfrm>
              <a:off x="828" y="2808"/>
              <a:ext cx="903" cy="469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6000" rIns="36000" anchor="t" anchorCtr="0"/>
            <a:p>
              <a:pPr algn="ctr">
                <a:buFont typeface="Arial" panose="020B0604020202020204" pitchFamily="34" charset="0"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的解</a:t>
              </a:r>
              <a:endParaRPr lang="zh-CN" altLang="en-US" u="sng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9" name="AutoShape 17"/>
            <p:cNvSpPr/>
            <p:nvPr/>
          </p:nvSpPr>
          <p:spPr>
            <a:xfrm>
              <a:off x="3348" y="2808"/>
              <a:ext cx="900" cy="470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>
                <a:buFont typeface="Arial" panose="020B0604020202020204" pitchFamily="34" charset="0"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  <a:endParaRPr lang="en-US" altLang="zh-CN" u="sng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40" name="AutoShape 18"/>
            <p:cNvSpPr/>
            <p:nvPr/>
          </p:nvSpPr>
          <p:spPr>
            <a:xfrm>
              <a:off x="2088" y="2808"/>
              <a:ext cx="903" cy="469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6000" rIns="36000" anchor="t" anchorCtr="0"/>
            <a:p>
              <a:pPr algn="ctr">
                <a:buFont typeface="Arial" panose="020B0604020202020204" pitchFamily="34" charset="0"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的解</a:t>
              </a:r>
              <a:endParaRPr lang="zh-CN" altLang="en-US" u="sng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41" name="AutoShape 19"/>
            <p:cNvSpPr/>
            <p:nvPr/>
          </p:nvSpPr>
          <p:spPr>
            <a:xfrm>
              <a:off x="4608" y="2808"/>
              <a:ext cx="903" cy="469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6000" rIns="36000" anchor="t" anchorCtr="0"/>
            <a:p>
              <a:pPr algn="ctr">
                <a:buFont typeface="Arial" panose="020B0604020202020204" pitchFamily="34" charset="0"/>
              </a:pPr>
              <a:r>
                <a:rPr lang="en-US" altLang="zh-CN" err="1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baseline="-25000" err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的解</a:t>
              </a:r>
              <a:endParaRPr lang="zh-CN" altLang="en-US" u="sng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42" name="AutoShape 20"/>
            <p:cNvSpPr/>
            <p:nvPr/>
          </p:nvSpPr>
          <p:spPr>
            <a:xfrm>
              <a:off x="7128" y="2808"/>
              <a:ext cx="901" cy="470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6000" rIns="36000" anchor="t" anchorCtr="0"/>
            <a:p>
              <a:pPr algn="ctr">
                <a:buFont typeface="Arial" panose="020B0604020202020204" pitchFamily="34" charset="0"/>
              </a:pPr>
              <a:r>
                <a:rPr lang="en-US" altLang="zh-CN" err="1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baseline="-25000" err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的解</a:t>
              </a:r>
              <a:endParaRPr lang="zh-CN" altLang="en-US" u="sng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43" name="AutoShape 21"/>
            <p:cNvSpPr/>
            <p:nvPr/>
          </p:nvSpPr>
          <p:spPr>
            <a:xfrm>
              <a:off x="5868" y="2808"/>
              <a:ext cx="904" cy="469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>
                <a:buFont typeface="Arial" panose="020B0604020202020204" pitchFamily="34" charset="0"/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  <a:endParaRPr lang="en-US" altLang="zh-CN" u="sng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44" name="Line 22"/>
            <p:cNvSpPr/>
            <p:nvPr/>
          </p:nvSpPr>
          <p:spPr>
            <a:xfrm>
              <a:off x="180" y="2184"/>
              <a:ext cx="8388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6645" name="Line 23"/>
            <p:cNvSpPr/>
            <p:nvPr/>
          </p:nvSpPr>
          <p:spPr>
            <a:xfrm flipH="1">
              <a:off x="1260" y="468"/>
              <a:ext cx="306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6" name="Line 24"/>
            <p:cNvSpPr/>
            <p:nvPr/>
          </p:nvSpPr>
          <p:spPr>
            <a:xfrm flipH="1">
              <a:off x="2520" y="468"/>
              <a:ext cx="180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7" name="Line 25"/>
            <p:cNvSpPr/>
            <p:nvPr/>
          </p:nvSpPr>
          <p:spPr>
            <a:xfrm flipH="1">
              <a:off x="3780" y="468"/>
              <a:ext cx="54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8" name="Line 26"/>
            <p:cNvSpPr/>
            <p:nvPr/>
          </p:nvSpPr>
          <p:spPr>
            <a:xfrm>
              <a:off x="4320" y="468"/>
              <a:ext cx="72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9" name="Line 27"/>
            <p:cNvSpPr/>
            <p:nvPr/>
          </p:nvSpPr>
          <p:spPr>
            <a:xfrm>
              <a:off x="4320" y="468"/>
              <a:ext cx="198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50" name="Line 28"/>
            <p:cNvSpPr/>
            <p:nvPr/>
          </p:nvSpPr>
          <p:spPr>
            <a:xfrm>
              <a:off x="4320" y="468"/>
              <a:ext cx="324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51" name="Line 29"/>
            <p:cNvSpPr/>
            <p:nvPr/>
          </p:nvSpPr>
          <p:spPr>
            <a:xfrm>
              <a:off x="1260" y="1560"/>
              <a:ext cx="0" cy="124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52" name="Line 30"/>
            <p:cNvSpPr/>
            <p:nvPr/>
          </p:nvSpPr>
          <p:spPr>
            <a:xfrm>
              <a:off x="2520" y="1560"/>
              <a:ext cx="1" cy="124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53" name="Line 31"/>
            <p:cNvSpPr/>
            <p:nvPr/>
          </p:nvSpPr>
          <p:spPr>
            <a:xfrm>
              <a:off x="3780" y="1560"/>
              <a:ext cx="1" cy="124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54" name="Line 32"/>
            <p:cNvSpPr/>
            <p:nvPr/>
          </p:nvSpPr>
          <p:spPr>
            <a:xfrm>
              <a:off x="5040" y="1560"/>
              <a:ext cx="1" cy="124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55" name="Line 33"/>
            <p:cNvSpPr/>
            <p:nvPr/>
          </p:nvSpPr>
          <p:spPr>
            <a:xfrm>
              <a:off x="6300" y="1560"/>
              <a:ext cx="1" cy="124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56" name="Line 34"/>
            <p:cNvSpPr/>
            <p:nvPr/>
          </p:nvSpPr>
          <p:spPr>
            <a:xfrm>
              <a:off x="7560" y="1560"/>
              <a:ext cx="1" cy="124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57" name="Line 35"/>
            <p:cNvSpPr/>
            <p:nvPr/>
          </p:nvSpPr>
          <p:spPr>
            <a:xfrm>
              <a:off x="1260" y="3276"/>
              <a:ext cx="324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58" name="Line 36"/>
            <p:cNvSpPr/>
            <p:nvPr/>
          </p:nvSpPr>
          <p:spPr>
            <a:xfrm>
              <a:off x="2520" y="3276"/>
              <a:ext cx="198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59" name="Line 37"/>
            <p:cNvSpPr/>
            <p:nvPr/>
          </p:nvSpPr>
          <p:spPr>
            <a:xfrm flipH="1" flipV="1">
              <a:off x="3780" y="3276"/>
              <a:ext cx="72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60" name="Line 38"/>
            <p:cNvSpPr/>
            <p:nvPr/>
          </p:nvSpPr>
          <p:spPr>
            <a:xfrm flipV="1">
              <a:off x="4500" y="3276"/>
              <a:ext cx="54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61" name="Line 39"/>
            <p:cNvSpPr/>
            <p:nvPr/>
          </p:nvSpPr>
          <p:spPr>
            <a:xfrm flipV="1">
              <a:off x="4500" y="3276"/>
              <a:ext cx="180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62" name="Line 40"/>
            <p:cNvSpPr/>
            <p:nvPr/>
          </p:nvSpPr>
          <p:spPr>
            <a:xfrm flipV="1">
              <a:off x="4500" y="3276"/>
              <a:ext cx="306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63" name="Text Box 41"/>
            <p:cNvSpPr txBox="1"/>
            <p:nvPr/>
          </p:nvSpPr>
          <p:spPr>
            <a:xfrm>
              <a:off x="0" y="156"/>
              <a:ext cx="144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 algn="just">
                <a:buFont typeface="Arial" panose="020B0604020202020204" pitchFamily="34" charset="0"/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问题的分解</a:t>
              </a:r>
              <a:endParaRPr lang="zh-CN" altLang="en-US" u="sng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64" name="Text Box 42"/>
            <p:cNvSpPr txBox="1"/>
            <p:nvPr/>
          </p:nvSpPr>
          <p:spPr>
            <a:xfrm>
              <a:off x="0" y="3744"/>
              <a:ext cx="162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 algn="just">
                <a:buFont typeface="Arial" panose="020B0604020202020204" pitchFamily="34" charset="0"/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子集解的合并</a:t>
              </a:r>
              <a:endParaRPr lang="zh-CN" altLang="en-US" u="sng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65" name="Text Box 43"/>
            <p:cNvSpPr txBox="1"/>
            <p:nvPr/>
          </p:nvSpPr>
          <p:spPr>
            <a:xfrm>
              <a:off x="3896" y="1941"/>
              <a:ext cx="1106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rIns="0" anchor="t" anchorCtr="0"/>
            <a:p>
              <a:pPr algn="ctr">
                <a:buFont typeface="Arial" panose="020B0604020202020204" pitchFamily="34" charset="0"/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子问题求解</a:t>
              </a:r>
              <a:endParaRPr lang="zh-CN" altLang="en-US" u="sng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666" name="灯片编号占位符 42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fld id="{9A0DB2DC-4C9A-4742-B13C-FB6460FD3503}" type="slidenum">
              <a:rPr lang="zh-CN" altLang="en-US" sz="1400" b="1" dirty="0">
                <a:solidFill>
                  <a:srgbClr val="FFFFFF"/>
                </a:solidFill>
                <a:latin typeface="Century Schoolbook"/>
                <a:ea typeface="宋体" panose="02010600030101010101" pitchFamily="2" charset="-122"/>
              </a:rPr>
            </a:fld>
            <a:endParaRPr lang="zh-CN" altLang="en-US" sz="1400" b="1" dirty="0">
              <a:solidFill>
                <a:srgbClr val="FFFFFF"/>
              </a:solidFill>
              <a:latin typeface="Century Schoolbook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10175" cy="1143000"/>
          </a:xfrm>
        </p:spPr>
        <p:txBody>
          <a:bodyPr vert="horz" wrap="square" bIns="91440" anchor="b" anchorCtr="0"/>
          <a:p>
            <a:r>
              <a:rPr lang="zh-CN" altLang="en-US" b="1" dirty="0"/>
              <a:t>分治思想</a:t>
            </a:r>
            <a:endParaRPr lang="zh-CN" altLang="en-US" b="1" dirty="0"/>
          </a:p>
        </p:txBody>
      </p:sp>
      <p:sp>
        <p:nvSpPr>
          <p:cNvPr id="27650" name="Rectangle 3"/>
          <p:cNvSpPr>
            <a:spLocks noGrp="1"/>
          </p:cNvSpPr>
          <p:nvPr>
            <p:ph type="body"/>
          </p:nvPr>
        </p:nvSpPr>
        <p:spPr>
          <a:xfrm>
            <a:off x="323850" y="1628775"/>
            <a:ext cx="8235950" cy="4506913"/>
          </a:xfrm>
        </p:spPr>
        <p:txBody>
          <a:bodyPr vert="horz" wrap="square" anchor="t" anchorCtr="0"/>
          <a:p>
            <a:pPr marL="609600" indent="-609600">
              <a:lnSpc>
                <a:spcPct val="90000"/>
              </a:lnSpc>
            </a:pPr>
            <a:r>
              <a:rPr lang="zh-CN" altLang="en-US" sz="2800" dirty="0"/>
              <a:t>由分治法所得到的子问题与原问题具有相同的类型。如果得到的子问题相对来说还太大，则可反复使用分治策略将这些子问题分成更小的同类型子问题，直至产生出不用进一步细分就可求解的子问题。</a:t>
            </a:r>
            <a:endParaRPr lang="zh-CN" altLang="en-US" sz="2800" dirty="0"/>
          </a:p>
          <a:p>
            <a:pPr marL="609600" indent="-609600">
              <a:lnSpc>
                <a:spcPct val="90000"/>
              </a:lnSpc>
            </a:pPr>
            <a:r>
              <a:rPr lang="zh-CN" altLang="en-US" sz="2800" dirty="0"/>
              <a:t>分治求解可用一个递归过程来表示。</a:t>
            </a:r>
            <a:endParaRPr lang="zh-CN" altLang="en-US" sz="2800" dirty="0"/>
          </a:p>
          <a:p>
            <a:pPr marL="609600" indent="-609600">
              <a:lnSpc>
                <a:spcPct val="120000"/>
              </a:lnSpc>
            </a:pPr>
            <a:r>
              <a:rPr lang="zh-CN" altLang="en-US" sz="2800" dirty="0"/>
              <a:t>要使分治算法效率高，关键在于如何分割？出于平衡原则，最常采用的分割方法是二分，即总是把大问题分成</a:t>
            </a:r>
            <a:r>
              <a:rPr lang="en-US" altLang="zh-CN" sz="2800"/>
              <a:t>2</a:t>
            </a:r>
            <a:r>
              <a:rPr lang="zh-CN" altLang="en-US" sz="2800" dirty="0"/>
              <a:t>个规模尽可能相等的子问题。</a:t>
            </a:r>
            <a:endParaRPr lang="zh-CN" altLang="en-US" sz="2800" dirty="0"/>
          </a:p>
          <a:p>
            <a:pPr marL="609600" indent="-609600">
              <a:lnSpc>
                <a:spcPct val="90000"/>
              </a:lnSpc>
            </a:pPr>
            <a:endParaRPr lang="zh-CN" altLang="en-US" dirty="0"/>
          </a:p>
          <a:p>
            <a:pPr marL="609600" indent="-609600">
              <a:lnSpc>
                <a:spcPct val="90000"/>
              </a:lnSpc>
            </a:pPr>
            <a:endParaRPr lang="en-US" altLang="zh-CN"/>
          </a:p>
        </p:txBody>
      </p:sp>
      <p:sp>
        <p:nvSpPr>
          <p:cNvPr id="27651" name="灯片编号占位符 3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fld id="{9A0DB2DC-4C9A-4742-B13C-FB6460FD3503}" type="slidenum">
              <a:rPr lang="zh-CN" altLang="en-US" sz="1400" b="1" dirty="0">
                <a:solidFill>
                  <a:srgbClr val="FFFFFF"/>
                </a:solidFill>
                <a:latin typeface="Century Schoolbook"/>
                <a:ea typeface="宋体" panose="02010600030101010101" pitchFamily="2" charset="-122"/>
              </a:rPr>
            </a:fld>
            <a:endParaRPr lang="zh-CN" altLang="en-US" sz="1400" b="1" dirty="0">
              <a:solidFill>
                <a:srgbClr val="FFFFFF"/>
              </a:solidFill>
              <a:latin typeface="Century Schoolbook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1"/>
          <p:cNvSpPr>
            <a:spLocks noGrp="1"/>
          </p:cNvSpPr>
          <p:nvPr>
            <p:ph type="title"/>
          </p:nvPr>
        </p:nvSpPr>
        <p:spPr>
          <a:xfrm>
            <a:off x="571500" y="0"/>
            <a:ext cx="7467600" cy="714375"/>
          </a:xfrm>
        </p:spPr>
        <p:txBody>
          <a:bodyPr vert="horz" wrap="square" bIns="91440" anchor="b" anchorCtr="0"/>
          <a:p>
            <a:r>
              <a:rPr lang="zh-CN" altLang="en-US" sz="4000" dirty="0"/>
              <a:t>引例</a:t>
            </a:r>
            <a:r>
              <a:rPr lang="en-US" altLang="zh-CN" sz="4000" dirty="0"/>
              <a:t>2 </a:t>
            </a:r>
            <a:r>
              <a:rPr lang="zh-CN" altLang="en-US" sz="4000" dirty="0"/>
              <a:t>的算法实现</a:t>
            </a:r>
            <a:endParaRPr lang="zh-CN" altLang="en-US" sz="4000" dirty="0"/>
          </a:p>
        </p:txBody>
      </p:sp>
      <p:sp>
        <p:nvSpPr>
          <p:cNvPr id="28674" name="内容占位符 2"/>
          <p:cNvSpPr>
            <a:spLocks noGrp="1"/>
          </p:cNvSpPr>
          <p:nvPr>
            <p:ph sz="quarter" idx="4294967295"/>
          </p:nvPr>
        </p:nvSpPr>
        <p:spPr>
          <a:xfrm>
            <a:off x="285750" y="714375"/>
            <a:ext cx="8286750" cy="6143625"/>
          </a:xfrm>
        </p:spPr>
        <p:txBody>
          <a:bodyPr vert="horz" wrap="square" anchor="t" anchorCtr="0"/>
          <a:lstStyle>
            <a:lvl1pPr lvl="0">
              <a:buClrTx/>
              <a:buSzTx/>
              <a:buFontTx/>
              <a:defRPr sz="2400"/>
            </a:lvl1pPr>
            <a:lvl2pPr lvl="1">
              <a:buClrTx/>
              <a:buSzTx/>
              <a:buFontTx/>
              <a:defRPr sz="2000"/>
            </a:lvl2pPr>
            <a:lvl3pPr lvl="2">
              <a:buClrTx/>
              <a:buSzTx/>
              <a:buFontTx/>
              <a:defRPr sz="1800"/>
            </a:lvl3pPr>
            <a:lvl4pPr lvl="3">
              <a:buClrTx/>
              <a:buSzTx/>
              <a:buFontTx/>
              <a:defRPr sz="1600"/>
            </a:lvl4pPr>
            <a:lvl5pPr lvl="4">
              <a:buClrTx/>
              <a:buSzTx/>
              <a:buFontTx/>
              <a:defRPr sz="1600"/>
            </a:lvl5pPr>
          </a:lstStyle>
          <a:p>
            <a:pPr marL="273050" lvl="0" indent="-273050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void  </a:t>
            </a:r>
            <a:r>
              <a:rPr lang="en-US" altLang="zh-CN" sz="1800" err="1">
                <a:latin typeface="Courier New" panose="02070309020205020404" pitchFamily="49" charset="0"/>
              </a:rPr>
              <a:t>div(int</a:t>
            </a:r>
            <a:r>
              <a:rPr lang="en-US" altLang="zh-CN" sz="1800">
                <a:latin typeface="Courier New" panose="02070309020205020404" pitchFamily="49" charset="0"/>
              </a:rPr>
              <a:t> i, </a:t>
            </a:r>
            <a:r>
              <a:rPr lang="en-US" altLang="zh-CN" sz="1800" err="1">
                <a:latin typeface="Courier New" panose="02070309020205020404" pitchFamily="49" charset="0"/>
              </a:rPr>
              <a:t>int</a:t>
            </a:r>
            <a:r>
              <a:rPr lang="en-US" altLang="zh-CN" sz="1800">
                <a:latin typeface="Courier New" panose="02070309020205020404" pitchFamily="49" charset="0"/>
              </a:rPr>
              <a:t> j, </a:t>
            </a:r>
            <a:r>
              <a:rPr lang="en-US" altLang="zh-CN" sz="1800" err="1">
                <a:latin typeface="Courier New" panose="02070309020205020404" pitchFamily="49" charset="0"/>
              </a:rPr>
              <a:t>int</a:t>
            </a:r>
            <a:r>
              <a:rPr lang="en-US" altLang="zh-CN" sz="1800">
                <a:latin typeface="Courier New" panose="02070309020205020404" pitchFamily="49" charset="0"/>
              </a:rPr>
              <a:t> &amp;max, </a:t>
            </a:r>
            <a:r>
              <a:rPr lang="en-US" altLang="zh-CN" sz="1800" err="1">
                <a:latin typeface="Courier New" panose="02070309020205020404" pitchFamily="49" charset="0"/>
              </a:rPr>
              <a:t>int</a:t>
            </a:r>
            <a:r>
              <a:rPr lang="en-US" altLang="zh-CN" sz="1800">
                <a:latin typeface="Courier New" panose="02070309020205020404" pitchFamily="49" charset="0"/>
              </a:rPr>
              <a:t> &amp;min)</a:t>
            </a:r>
            <a:endParaRPr lang="en-US" altLang="zh-CN" sz="1800">
              <a:latin typeface="Courier New" panose="02070309020205020404" pitchFamily="49" charset="0"/>
            </a:endParaRPr>
          </a:p>
          <a:p>
            <a:pPr marL="273050" lvl="0" indent="-273050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{   </a:t>
            </a:r>
            <a:r>
              <a:rPr lang="en-US" altLang="zh-CN" sz="1800" err="1">
                <a:latin typeface="Courier New" panose="02070309020205020404" pitchFamily="49" charset="0"/>
              </a:rPr>
              <a:t>int</a:t>
            </a:r>
            <a:r>
              <a:rPr lang="en-US" altLang="zh-CN" sz="1800">
                <a:latin typeface="Courier New" panose="02070309020205020404" pitchFamily="49" charset="0"/>
              </a:rPr>
              <a:t>  max1,max2,min1,min2, mid;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marL="273050" lvl="0" indent="-273050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 if (i == j) {  //[</a:t>
            </a:r>
            <a:r>
              <a:rPr lang="en-US" altLang="zh-CN" sz="1800" err="1">
                <a:latin typeface="Courier New" panose="02070309020205020404" pitchFamily="49" charset="0"/>
              </a:rPr>
              <a:t>i,j</a:t>
            </a:r>
            <a:r>
              <a:rPr lang="en-US" altLang="zh-CN" sz="1800">
                <a:latin typeface="Courier New" panose="02070309020205020404" pitchFamily="49" charset="0"/>
              </a:rPr>
              <a:t>]</a:t>
            </a:r>
            <a:r>
              <a:rPr lang="zh-CN" altLang="en-US" sz="1800" dirty="0">
                <a:latin typeface="Courier New" panose="02070309020205020404" pitchFamily="49" charset="0"/>
              </a:rPr>
              <a:t>区间只包含</a:t>
            </a:r>
            <a:r>
              <a:rPr lang="en-US" altLang="zh-CN" sz="1800">
                <a:latin typeface="Courier New" panose="02070309020205020404" pitchFamily="49" charset="0"/>
              </a:rPr>
              <a:t>1</a:t>
            </a:r>
            <a:r>
              <a:rPr lang="zh-CN" altLang="en-US" sz="1800" dirty="0">
                <a:latin typeface="Courier New" panose="02070309020205020404" pitchFamily="49" charset="0"/>
              </a:rPr>
              <a:t>个数，直接处理</a:t>
            </a:r>
            <a:endParaRPr lang="zh-CN" altLang="en-US" sz="1800" dirty="0">
              <a:latin typeface="Courier New" panose="02070309020205020404" pitchFamily="49" charset="0"/>
            </a:endParaRPr>
          </a:p>
          <a:p>
            <a:pPr marL="273050" lvl="0" indent="-273050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zh-CN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zh-CN" sz="1800">
                <a:latin typeface="Courier New" panose="02070309020205020404" pitchFamily="49" charset="0"/>
              </a:rPr>
              <a:t>	max = </a:t>
            </a:r>
            <a:r>
              <a:rPr lang="en-US" altLang="zh-CN" sz="1800" err="1">
                <a:latin typeface="Courier New" panose="02070309020205020404" pitchFamily="49" charset="0"/>
              </a:rPr>
              <a:t>a[i</a:t>
            </a:r>
            <a:r>
              <a:rPr lang="en-US" altLang="zh-CN" sz="1800">
                <a:latin typeface="Courier New" panose="02070309020205020404" pitchFamily="49" charset="0"/>
              </a:rPr>
              <a:t>];  min = </a:t>
            </a:r>
            <a:r>
              <a:rPr lang="en-US" altLang="zh-CN" sz="1800" err="1">
                <a:latin typeface="Courier New" panose="02070309020205020404" pitchFamily="49" charset="0"/>
              </a:rPr>
              <a:t>a[i</a:t>
            </a:r>
            <a:r>
              <a:rPr lang="en-US" altLang="zh-CN" sz="1800">
                <a:latin typeface="Courier New" panose="02070309020205020404" pitchFamily="49" charset="0"/>
              </a:rPr>
              <a:t>]; </a:t>
            </a:r>
            <a:endParaRPr lang="en-US" altLang="zh-CN" sz="1800">
              <a:latin typeface="Courier New" panose="02070309020205020404" pitchFamily="49" charset="0"/>
            </a:endParaRPr>
          </a:p>
          <a:p>
            <a:pPr marL="273050" lvl="0" indent="-273050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 } </a:t>
            </a:r>
            <a:endParaRPr lang="en-US" altLang="zh-CN" sz="1800">
              <a:latin typeface="Courier New" panose="02070309020205020404" pitchFamily="49" charset="0"/>
            </a:endParaRPr>
          </a:p>
          <a:p>
            <a:pPr marL="273050" lvl="0" indent="-273050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	  else {</a:t>
            </a:r>
            <a:endParaRPr lang="en-US" altLang="zh-CN" sz="1800">
              <a:latin typeface="Courier New" panose="02070309020205020404" pitchFamily="49" charset="0"/>
            </a:endParaRPr>
          </a:p>
          <a:p>
            <a:pPr marL="273050" lvl="0" indent="-273050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      mid = (</a:t>
            </a:r>
            <a:r>
              <a:rPr lang="en-US" altLang="zh-CN" sz="1800" err="1">
                <a:latin typeface="Courier New" panose="02070309020205020404" pitchFamily="49" charset="0"/>
              </a:rPr>
              <a:t>i+j</a:t>
            </a:r>
            <a:r>
              <a:rPr lang="en-US" altLang="zh-CN" sz="1800">
                <a:latin typeface="Courier New" panose="02070309020205020404" pitchFamily="49" charset="0"/>
              </a:rPr>
              <a:t>) / 2;           //</a:t>
            </a:r>
            <a:r>
              <a:rPr lang="zh-CN" altLang="en-US" sz="1800" dirty="0">
                <a:latin typeface="Courier New" panose="02070309020205020404" pitchFamily="49" charset="0"/>
              </a:rPr>
              <a:t>二分区间长度</a:t>
            </a:r>
            <a:endParaRPr lang="zh-CN" altLang="en-US" sz="1800" dirty="0">
              <a:latin typeface="Courier New" panose="02070309020205020404" pitchFamily="49" charset="0"/>
            </a:endParaRPr>
          </a:p>
          <a:p>
            <a:pPr marL="273050" lvl="0" indent="-273050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zh-CN" altLang="en-US" sz="1800" dirty="0">
                <a:latin typeface="Courier New" panose="02070309020205020404" pitchFamily="49" charset="0"/>
              </a:rPr>
              <a:t>         </a:t>
            </a:r>
            <a:r>
              <a:rPr lang="en-US" altLang="zh-CN" sz="1800" err="1">
                <a:latin typeface="Courier New" panose="02070309020205020404" pitchFamily="49" charset="0"/>
              </a:rPr>
              <a:t>div(i</a:t>
            </a:r>
            <a:r>
              <a:rPr lang="en-US" altLang="zh-CN" sz="1800">
                <a:latin typeface="Courier New" panose="02070309020205020404" pitchFamily="49" charset="0"/>
              </a:rPr>
              <a:t>, mid, max1, min1);   //</a:t>
            </a:r>
            <a:r>
              <a:rPr lang="zh-CN" altLang="en-US" sz="1800" dirty="0">
                <a:latin typeface="Courier New" panose="02070309020205020404" pitchFamily="49" charset="0"/>
              </a:rPr>
              <a:t>分：求子问题</a:t>
            </a:r>
            <a:r>
              <a:rPr lang="en-US" altLang="zh-CN" sz="1800">
                <a:latin typeface="Courier New" panose="02070309020205020404" pitchFamily="49" charset="0"/>
              </a:rPr>
              <a:t>1</a:t>
            </a:r>
            <a:endParaRPr lang="en-US" altLang="zh-CN" sz="1800">
              <a:latin typeface="Courier New" panose="02070309020205020404" pitchFamily="49" charset="0"/>
            </a:endParaRPr>
          </a:p>
          <a:p>
            <a:pPr marL="273050" lvl="0" indent="-273050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      div(mid+1, j, max2, min2); //</a:t>
            </a:r>
            <a:r>
              <a:rPr lang="zh-CN" altLang="en-US" sz="1800" dirty="0">
                <a:latin typeface="Courier New" panose="02070309020205020404" pitchFamily="49" charset="0"/>
              </a:rPr>
              <a:t>分：求子问题</a:t>
            </a:r>
            <a:r>
              <a:rPr lang="en-US" altLang="zh-CN" sz="1800">
                <a:latin typeface="Courier New" panose="02070309020205020404" pitchFamily="49" charset="0"/>
              </a:rPr>
              <a:t>2</a:t>
            </a:r>
            <a:endParaRPr lang="en-US" altLang="zh-CN" sz="1800">
              <a:latin typeface="Courier New" panose="02070309020205020404" pitchFamily="49" charset="0"/>
            </a:endParaRPr>
          </a:p>
          <a:p>
            <a:pPr marL="273050" lvl="0" indent="-273050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		  if (max1 &gt; max2)           //</a:t>
            </a:r>
            <a:r>
              <a:rPr lang="zh-CN" altLang="en-US" sz="1800" dirty="0">
                <a:latin typeface="Courier New" panose="02070309020205020404" pitchFamily="49" charset="0"/>
              </a:rPr>
              <a:t>治：归并</a:t>
            </a:r>
            <a:endParaRPr lang="zh-CN" altLang="en-US" sz="1800" dirty="0">
              <a:latin typeface="Courier New" panose="02070309020205020404" pitchFamily="49" charset="0"/>
            </a:endParaRPr>
          </a:p>
          <a:p>
            <a:pPr marL="273050" lvl="0" indent="-273050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zh-CN" altLang="en-US" sz="1800" dirty="0">
                <a:latin typeface="Courier New" panose="02070309020205020404" pitchFamily="49" charset="0"/>
              </a:rPr>
              <a:t>          </a:t>
            </a:r>
            <a:r>
              <a:rPr lang="en-US" altLang="zh-CN" sz="1800">
                <a:latin typeface="Courier New" panose="02070309020205020404" pitchFamily="49" charset="0"/>
              </a:rPr>
              <a:t>  max = max1;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marL="273050" lvl="0" indent="-273050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      else</a:t>
            </a:r>
            <a:endParaRPr lang="en-US" altLang="zh-CN" sz="1800">
              <a:latin typeface="Courier New" panose="02070309020205020404" pitchFamily="49" charset="0"/>
            </a:endParaRPr>
          </a:p>
          <a:p>
            <a:pPr marL="273050" lvl="0" indent="-273050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         max = max2;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marL="273050" lvl="0" indent="-273050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      if (min1 &lt; min2) then</a:t>
            </a:r>
            <a:endParaRPr lang="en-US" altLang="zh-CN" sz="1800">
              <a:latin typeface="Courier New" panose="02070309020205020404" pitchFamily="49" charset="0"/>
            </a:endParaRPr>
          </a:p>
          <a:p>
            <a:pPr marL="273050" lvl="0" indent="-273050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         min = min1;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marL="273050" lvl="0" indent="-273050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      else</a:t>
            </a:r>
            <a:endParaRPr lang="en-US" altLang="zh-CN" sz="1800">
              <a:latin typeface="Courier New" panose="02070309020205020404" pitchFamily="49" charset="0"/>
            </a:endParaRPr>
          </a:p>
          <a:p>
            <a:pPr marL="273050" lvl="0" indent="-273050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         min = min2;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marL="273050" lvl="0" indent="-273050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   }</a:t>
            </a:r>
            <a:endParaRPr lang="en-US" altLang="zh-CN" sz="1800">
              <a:latin typeface="Courier New" panose="02070309020205020404" pitchFamily="49" charset="0"/>
            </a:endParaRPr>
          </a:p>
          <a:p>
            <a:pPr marL="273050" lvl="0" indent="-273050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}</a:t>
            </a:r>
            <a:endParaRPr lang="en-US" altLang="zh-CN" sz="1800">
              <a:latin typeface="Courier New" panose="02070309020205020404" pitchFamily="49" charset="0"/>
            </a:endParaRPr>
          </a:p>
          <a:p>
            <a:pPr marL="273050" lvl="0" indent="-273050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endParaRPr lang="zh-CN" altLang="en-US" sz="1800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28675" name="灯片编号占位符 3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fld id="{9A0DB2DC-4C9A-4742-B13C-FB6460FD3503}" type="slidenum">
              <a:rPr lang="zh-CN" altLang="en-US" sz="1400" b="1" dirty="0">
                <a:solidFill>
                  <a:srgbClr val="FFFFFF"/>
                </a:solidFill>
                <a:latin typeface="Century Schoolbook"/>
                <a:ea typeface="宋体" panose="02010600030101010101" pitchFamily="2" charset="-122"/>
              </a:rPr>
            </a:fld>
            <a:endParaRPr lang="zh-CN" altLang="en-US" sz="1400" b="1" dirty="0">
              <a:solidFill>
                <a:srgbClr val="FFFFFF"/>
              </a:solidFill>
              <a:latin typeface="Century Schoolbook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 vert="horz" wrap="square" bIns="91440" anchor="b" anchorCtr="0"/>
          <a:p>
            <a:r>
              <a:rPr lang="zh-CN" altLang="en-US" dirty="0"/>
              <a:t>例1 归并排序</a:t>
            </a:r>
            <a:endParaRPr lang="zh-CN" altLang="en-US" dirty="0"/>
          </a:p>
        </p:txBody>
      </p:sp>
      <p:sp>
        <p:nvSpPr>
          <p:cNvPr id="29698" name="内容占位符 2"/>
          <p:cNvSpPr>
            <a:spLocks noGrp="1"/>
          </p:cNvSpPr>
          <p:nvPr>
            <p:ph sz="quarter" idx="4294967295"/>
          </p:nvPr>
        </p:nvSpPr>
        <p:spPr>
          <a:xfrm>
            <a:off x="457200" y="1600200"/>
            <a:ext cx="8186738" cy="4873625"/>
          </a:xfrm>
        </p:spPr>
        <p:txBody>
          <a:bodyPr vert="horz" wrap="square" anchor="t" anchorCtr="0"/>
          <a:lstStyle>
            <a:lvl1pPr lvl="0">
              <a:buClrTx/>
              <a:buSzTx/>
              <a:buFontTx/>
              <a:defRPr sz="2400"/>
            </a:lvl1pPr>
            <a:lvl2pPr lvl="1">
              <a:buClrTx/>
              <a:buSzTx/>
              <a:buFontTx/>
              <a:defRPr sz="2000"/>
            </a:lvl2pPr>
            <a:lvl3pPr lvl="2">
              <a:buClrTx/>
              <a:buSzTx/>
              <a:buFontTx/>
              <a:defRPr sz="1800"/>
            </a:lvl3pPr>
            <a:lvl4pPr lvl="3">
              <a:buClrTx/>
              <a:buSzTx/>
              <a:buFontTx/>
              <a:defRPr sz="1600"/>
            </a:lvl4pPr>
            <a:lvl5pPr lvl="4">
              <a:buClrTx/>
              <a:buSzTx/>
              <a:buFontTx/>
              <a:defRPr sz="1600"/>
            </a:lvl5pPr>
          </a:lstStyle>
          <a:p>
            <a:pPr marL="273050" lvl="0" indent="-273050">
              <a:buSzTx/>
            </a:pPr>
            <a:r>
              <a:rPr lang="zh-CN" altLang="en-US" sz="2000" dirty="0"/>
              <a:t>归并排序的基本思想是将待排序元素分成大小大致相同的</a:t>
            </a:r>
            <a:r>
              <a:rPr lang="en-US" altLang="zh-CN" sz="2000"/>
              <a:t>2</a:t>
            </a:r>
            <a:r>
              <a:rPr lang="zh-CN" altLang="en-US" sz="2000" dirty="0"/>
              <a:t>个子集合，分别对</a:t>
            </a:r>
            <a:r>
              <a:rPr lang="en-US" altLang="zh-CN" sz="2000"/>
              <a:t>2</a:t>
            </a:r>
            <a:r>
              <a:rPr lang="zh-CN" altLang="en-US" sz="2000" dirty="0"/>
              <a:t>个子集合进行排序，最终将排好序的子集合合并成为所要求的排好序的集合</a:t>
            </a:r>
            <a:r>
              <a:rPr lang="zh-CN" altLang="en-US" sz="3000" dirty="0"/>
              <a:t>。 </a:t>
            </a:r>
            <a:endParaRPr lang="zh-CN" altLang="en-US" sz="3000" dirty="0"/>
          </a:p>
          <a:p>
            <a:pPr marL="273050" lvl="0" indent="-273050">
              <a:buSzTx/>
            </a:pPr>
            <a:endParaRPr lang="zh-CN" altLang="en-US" sz="3000" dirty="0"/>
          </a:p>
        </p:txBody>
      </p:sp>
      <p:grpSp>
        <p:nvGrpSpPr>
          <p:cNvPr id="119812" name="组合 119811"/>
          <p:cNvGrpSpPr/>
          <p:nvPr/>
        </p:nvGrpSpPr>
        <p:grpSpPr>
          <a:xfrm>
            <a:off x="908050" y="2786063"/>
            <a:ext cx="6659563" cy="419100"/>
            <a:chOff x="0" y="0"/>
            <a:chExt cx="4866" cy="292"/>
          </a:xfrm>
        </p:grpSpPr>
        <p:sp>
          <p:nvSpPr>
            <p:cNvPr id="29700" name="Text Box 7"/>
            <p:cNvSpPr txBox="1"/>
            <p:nvPr/>
          </p:nvSpPr>
          <p:spPr>
            <a:xfrm>
              <a:off x="0" y="42"/>
              <a:ext cx="75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Font typeface="Arial" panose="020B0604020202020204" pitchFamily="34" charset="0"/>
              </a:pPr>
              <a:r>
                <a:rPr lang="zh-CN" altLang="en-US" sz="2000" dirty="0">
                  <a:latin typeface="Verdana" panose="020B0604030504040204" pitchFamily="34" charset="0"/>
                  <a:ea typeface="楷体_GB2312" pitchFamily="49" charset="-122"/>
                </a:rPr>
                <a:t>初始序列</a:t>
              </a:r>
              <a:endParaRPr lang="zh-CN" altLang="en-US" sz="2000" dirty="0">
                <a:latin typeface="Verdan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29701" name="Text Box 8"/>
            <p:cNvSpPr txBox="1"/>
            <p:nvPr/>
          </p:nvSpPr>
          <p:spPr>
            <a:xfrm>
              <a:off x="1008" y="0"/>
              <a:ext cx="385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2400">
                  <a:latin typeface="Verdana" panose="020B0604030504040204" pitchFamily="34" charset="0"/>
                  <a:ea typeface="黑体" panose="02010609060101010101" pitchFamily="2" charset="-122"/>
                </a:rPr>
                <a:t>[49]  [38]  [65]  [97]  [76]  [13]  [27]</a:t>
              </a:r>
              <a:endParaRPr lang="en-US" altLang="zh-CN" sz="2400">
                <a:latin typeface="Verdana" panose="020B0604030504040204" pitchFamily="34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119815" name="组合 119814"/>
          <p:cNvGrpSpPr/>
          <p:nvPr/>
        </p:nvGrpSpPr>
        <p:grpSpPr>
          <a:xfrm>
            <a:off x="2714625" y="3211513"/>
            <a:ext cx="5286375" cy="704850"/>
            <a:chOff x="0" y="0"/>
            <a:chExt cx="3324" cy="492"/>
          </a:xfrm>
        </p:grpSpPr>
        <p:sp>
          <p:nvSpPr>
            <p:cNvPr id="29703" name="Freeform 10"/>
            <p:cNvSpPr/>
            <p:nvPr/>
          </p:nvSpPr>
          <p:spPr>
            <a:xfrm>
              <a:off x="0" y="12"/>
              <a:ext cx="570" cy="31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06" y="312"/>
                </a:cxn>
                <a:cxn ang="0">
                  <a:pos x="570" y="0"/>
                </a:cxn>
              </a:cxnLst>
              <a:pathLst>
                <a:path w="570" h="315">
                  <a:moveTo>
                    <a:pt x="0" y="18"/>
                  </a:moveTo>
                  <a:cubicBezTo>
                    <a:pt x="105" y="166"/>
                    <a:pt x="211" y="315"/>
                    <a:pt x="306" y="312"/>
                  </a:cubicBezTo>
                  <a:cubicBezTo>
                    <a:pt x="401" y="309"/>
                    <a:pt x="525" y="53"/>
                    <a:pt x="570" y="0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04" name="Freeform 11"/>
            <p:cNvSpPr/>
            <p:nvPr/>
          </p:nvSpPr>
          <p:spPr>
            <a:xfrm>
              <a:off x="1116" y="6"/>
              <a:ext cx="570" cy="31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06" y="312"/>
                </a:cxn>
                <a:cxn ang="0">
                  <a:pos x="570" y="0"/>
                </a:cxn>
              </a:cxnLst>
              <a:pathLst>
                <a:path w="570" h="315">
                  <a:moveTo>
                    <a:pt x="0" y="18"/>
                  </a:moveTo>
                  <a:cubicBezTo>
                    <a:pt x="105" y="166"/>
                    <a:pt x="211" y="315"/>
                    <a:pt x="306" y="312"/>
                  </a:cubicBezTo>
                  <a:cubicBezTo>
                    <a:pt x="401" y="309"/>
                    <a:pt x="525" y="53"/>
                    <a:pt x="570" y="0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05" name="Freeform 12"/>
            <p:cNvSpPr/>
            <p:nvPr/>
          </p:nvSpPr>
          <p:spPr>
            <a:xfrm>
              <a:off x="2232" y="0"/>
              <a:ext cx="570" cy="31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06" y="312"/>
                </a:cxn>
                <a:cxn ang="0">
                  <a:pos x="570" y="0"/>
                </a:cxn>
              </a:cxnLst>
              <a:pathLst>
                <a:path w="570" h="315">
                  <a:moveTo>
                    <a:pt x="0" y="18"/>
                  </a:moveTo>
                  <a:cubicBezTo>
                    <a:pt x="105" y="166"/>
                    <a:pt x="211" y="315"/>
                    <a:pt x="306" y="312"/>
                  </a:cubicBezTo>
                  <a:cubicBezTo>
                    <a:pt x="401" y="309"/>
                    <a:pt x="525" y="53"/>
                    <a:pt x="570" y="0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06" name="Line 13"/>
            <p:cNvSpPr/>
            <p:nvPr/>
          </p:nvSpPr>
          <p:spPr>
            <a:xfrm>
              <a:off x="292" y="320"/>
              <a:ext cx="0" cy="168"/>
            </a:xfrm>
            <a:prstGeom prst="line">
              <a:avLst/>
            </a:prstGeom>
            <a:ln w="28575" cap="flat" cmpd="sng">
              <a:solidFill>
                <a:srgbClr val="FF99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9707" name="Line 14"/>
            <p:cNvSpPr/>
            <p:nvPr/>
          </p:nvSpPr>
          <p:spPr>
            <a:xfrm>
              <a:off x="1422" y="324"/>
              <a:ext cx="0" cy="168"/>
            </a:xfrm>
            <a:prstGeom prst="line">
              <a:avLst/>
            </a:prstGeom>
            <a:ln w="28575" cap="flat" cmpd="sng">
              <a:solidFill>
                <a:srgbClr val="FF99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9708" name="Line 15"/>
            <p:cNvSpPr/>
            <p:nvPr/>
          </p:nvSpPr>
          <p:spPr>
            <a:xfrm>
              <a:off x="2544" y="312"/>
              <a:ext cx="0" cy="168"/>
            </a:xfrm>
            <a:prstGeom prst="line">
              <a:avLst/>
            </a:prstGeom>
            <a:ln w="28575" cap="flat" cmpd="sng">
              <a:solidFill>
                <a:srgbClr val="FF99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9709" name="Line 16"/>
            <p:cNvSpPr/>
            <p:nvPr/>
          </p:nvSpPr>
          <p:spPr>
            <a:xfrm>
              <a:off x="3324" y="24"/>
              <a:ext cx="0" cy="444"/>
            </a:xfrm>
            <a:prstGeom prst="line">
              <a:avLst/>
            </a:prstGeom>
            <a:ln w="28575" cap="flat" cmpd="sng">
              <a:solidFill>
                <a:srgbClr val="FF99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119823" name="组合 119822"/>
          <p:cNvGrpSpPr/>
          <p:nvPr/>
        </p:nvGrpSpPr>
        <p:grpSpPr>
          <a:xfrm>
            <a:off x="885825" y="3967163"/>
            <a:ext cx="6673850" cy="412750"/>
            <a:chOff x="0" y="0"/>
            <a:chExt cx="4876" cy="288"/>
          </a:xfrm>
        </p:grpSpPr>
        <p:sp>
          <p:nvSpPr>
            <p:cNvPr id="29711" name="Text Box 18"/>
            <p:cNvSpPr txBox="1"/>
            <p:nvPr/>
          </p:nvSpPr>
          <p:spPr>
            <a:xfrm>
              <a:off x="1132" y="0"/>
              <a:ext cx="37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2400">
                  <a:latin typeface="Verdana" panose="020B0604030504040204" pitchFamily="34" charset="0"/>
                  <a:ea typeface="黑体" panose="02010609060101010101" pitchFamily="2" charset="-122"/>
                </a:rPr>
                <a:t>[38  49]     [65  97]    [13  76]   [27]</a:t>
              </a:r>
              <a:endParaRPr lang="en-US" altLang="zh-CN" sz="2400">
                <a:latin typeface="Verdan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9712" name="Text Box 19"/>
            <p:cNvSpPr txBox="1"/>
            <p:nvPr/>
          </p:nvSpPr>
          <p:spPr>
            <a:xfrm>
              <a:off x="0" y="24"/>
              <a:ext cx="54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Font typeface="Arial" panose="020B0604020202020204" pitchFamily="34" charset="0"/>
              </a:pPr>
              <a:r>
                <a:rPr lang="zh-CN" altLang="en-US" dirty="0">
                  <a:latin typeface="Verdana" panose="020B0604030504040204" pitchFamily="34" charset="0"/>
                  <a:ea typeface="楷体_GB2312" pitchFamily="49" charset="-122"/>
                </a:rPr>
                <a:t>第一步</a:t>
              </a:r>
              <a:endParaRPr lang="zh-CN" altLang="en-US" dirty="0">
                <a:latin typeface="Verdana" panose="020B060403050404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119826" name="组合 119825"/>
          <p:cNvGrpSpPr/>
          <p:nvPr/>
        </p:nvGrpSpPr>
        <p:grpSpPr>
          <a:xfrm>
            <a:off x="857250" y="5053013"/>
            <a:ext cx="6503988" cy="422275"/>
            <a:chOff x="0" y="0"/>
            <a:chExt cx="4752" cy="295"/>
          </a:xfrm>
        </p:grpSpPr>
        <p:sp>
          <p:nvSpPr>
            <p:cNvPr id="29714" name="Text Box 21"/>
            <p:cNvSpPr txBox="1"/>
            <p:nvPr/>
          </p:nvSpPr>
          <p:spPr>
            <a:xfrm>
              <a:off x="0" y="64"/>
              <a:ext cx="54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Font typeface="Arial" panose="020B0604020202020204" pitchFamily="34" charset="0"/>
              </a:pPr>
              <a:r>
                <a:rPr lang="zh-CN" altLang="en-US" dirty="0">
                  <a:latin typeface="Verdana" panose="020B0604030504040204" pitchFamily="34" charset="0"/>
                  <a:ea typeface="楷体_GB2312" pitchFamily="49" charset="-122"/>
                </a:rPr>
                <a:t>第二步</a:t>
              </a:r>
              <a:endParaRPr lang="zh-CN" altLang="en-US" dirty="0">
                <a:latin typeface="Verdan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29715" name="Text Box 22"/>
            <p:cNvSpPr txBox="1"/>
            <p:nvPr/>
          </p:nvSpPr>
          <p:spPr>
            <a:xfrm>
              <a:off x="1288" y="0"/>
              <a:ext cx="34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2400">
                  <a:latin typeface="Verdana" panose="020B0604030504040204" pitchFamily="34" charset="0"/>
                  <a:ea typeface="黑体" panose="02010609060101010101" pitchFamily="2" charset="-122"/>
                </a:rPr>
                <a:t>[38  49  65  97]         [13  27  76]</a:t>
              </a:r>
              <a:endParaRPr lang="en-US" altLang="zh-CN" sz="2400">
                <a:latin typeface="Verdana" panose="020B0604030504040204" pitchFamily="34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119829" name="组合 119828"/>
          <p:cNvGrpSpPr/>
          <p:nvPr/>
        </p:nvGrpSpPr>
        <p:grpSpPr>
          <a:xfrm>
            <a:off x="3355975" y="4344988"/>
            <a:ext cx="4573588" cy="584200"/>
            <a:chOff x="0" y="0"/>
            <a:chExt cx="3042" cy="408"/>
          </a:xfrm>
        </p:grpSpPr>
        <p:sp>
          <p:nvSpPr>
            <p:cNvPr id="29717" name="Freeform 24"/>
            <p:cNvSpPr/>
            <p:nvPr/>
          </p:nvSpPr>
          <p:spPr>
            <a:xfrm>
              <a:off x="0" y="6"/>
              <a:ext cx="1152" cy="25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582" y="252"/>
                </a:cxn>
                <a:cxn ang="0">
                  <a:pos x="1152" y="0"/>
                </a:cxn>
              </a:cxnLst>
              <a:pathLst>
                <a:path w="1152" h="255">
                  <a:moveTo>
                    <a:pt x="0" y="18"/>
                  </a:moveTo>
                  <a:cubicBezTo>
                    <a:pt x="195" y="136"/>
                    <a:pt x="390" y="255"/>
                    <a:pt x="582" y="252"/>
                  </a:cubicBezTo>
                  <a:cubicBezTo>
                    <a:pt x="774" y="249"/>
                    <a:pt x="963" y="124"/>
                    <a:pt x="1152" y="0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18" name="Freeform 25"/>
            <p:cNvSpPr/>
            <p:nvPr/>
          </p:nvSpPr>
          <p:spPr>
            <a:xfrm>
              <a:off x="2238" y="0"/>
              <a:ext cx="804" cy="2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4" y="210"/>
                </a:cxn>
                <a:cxn ang="0">
                  <a:pos x="804" y="12"/>
                </a:cxn>
              </a:cxnLst>
              <a:pathLst>
                <a:path w="804" h="212">
                  <a:moveTo>
                    <a:pt x="0" y="0"/>
                  </a:moveTo>
                  <a:cubicBezTo>
                    <a:pt x="140" y="104"/>
                    <a:pt x="280" y="208"/>
                    <a:pt x="414" y="210"/>
                  </a:cubicBezTo>
                  <a:cubicBezTo>
                    <a:pt x="548" y="212"/>
                    <a:pt x="676" y="112"/>
                    <a:pt x="804" y="12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19" name="Line 26"/>
            <p:cNvSpPr/>
            <p:nvPr/>
          </p:nvSpPr>
          <p:spPr>
            <a:xfrm>
              <a:off x="576" y="264"/>
              <a:ext cx="0" cy="144"/>
            </a:xfrm>
            <a:prstGeom prst="line">
              <a:avLst/>
            </a:prstGeom>
            <a:ln w="28575" cap="flat" cmpd="sng">
              <a:solidFill>
                <a:srgbClr val="FF99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9720" name="Line 27"/>
            <p:cNvSpPr/>
            <p:nvPr/>
          </p:nvSpPr>
          <p:spPr>
            <a:xfrm>
              <a:off x="2658" y="210"/>
              <a:ext cx="0" cy="144"/>
            </a:xfrm>
            <a:prstGeom prst="line">
              <a:avLst/>
            </a:prstGeom>
            <a:ln w="28575" cap="flat" cmpd="sng">
              <a:solidFill>
                <a:srgbClr val="FF99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119834" name="组合 119833"/>
          <p:cNvGrpSpPr/>
          <p:nvPr/>
        </p:nvGrpSpPr>
        <p:grpSpPr>
          <a:xfrm>
            <a:off x="882650" y="6256338"/>
            <a:ext cx="6088063" cy="412750"/>
            <a:chOff x="0" y="0"/>
            <a:chExt cx="4448" cy="288"/>
          </a:xfrm>
        </p:grpSpPr>
        <p:sp>
          <p:nvSpPr>
            <p:cNvPr id="29722" name="Text Box 29"/>
            <p:cNvSpPr txBox="1"/>
            <p:nvPr/>
          </p:nvSpPr>
          <p:spPr>
            <a:xfrm>
              <a:off x="0" y="20"/>
              <a:ext cx="54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Font typeface="Arial" panose="020B0604020202020204" pitchFamily="34" charset="0"/>
              </a:pPr>
              <a:r>
                <a:rPr lang="zh-CN" altLang="en-US" dirty="0">
                  <a:latin typeface="Verdana" panose="020B0604030504040204" pitchFamily="34" charset="0"/>
                  <a:ea typeface="楷体_GB2312" pitchFamily="49" charset="-122"/>
                </a:rPr>
                <a:t>第三步</a:t>
              </a:r>
              <a:endParaRPr lang="zh-CN" altLang="en-US" dirty="0">
                <a:latin typeface="Verdan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29723" name="Text Box 30"/>
            <p:cNvSpPr txBox="1"/>
            <p:nvPr/>
          </p:nvSpPr>
          <p:spPr>
            <a:xfrm>
              <a:off x="1566" y="0"/>
              <a:ext cx="288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Font typeface="Arial" panose="020B0604020202020204" pitchFamily="34" charset="0"/>
              </a:pPr>
              <a:r>
                <a:rPr lang="en-US" altLang="zh-CN" sz="2400">
                  <a:latin typeface="Verdana" panose="020B0604030504040204" pitchFamily="34" charset="0"/>
                  <a:ea typeface="黑体" panose="02010609060101010101" pitchFamily="2" charset="-122"/>
                </a:rPr>
                <a:t>[13  27  38  49  65   76  97]</a:t>
              </a:r>
              <a:endParaRPr lang="en-US" altLang="zh-CN" sz="2400">
                <a:latin typeface="Verdana" panose="020B0604030504040204" pitchFamily="34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119837" name="组合 119836"/>
          <p:cNvGrpSpPr/>
          <p:nvPr/>
        </p:nvGrpSpPr>
        <p:grpSpPr>
          <a:xfrm>
            <a:off x="4289425" y="5408613"/>
            <a:ext cx="2747963" cy="608012"/>
            <a:chOff x="0" y="0"/>
            <a:chExt cx="2008" cy="424"/>
          </a:xfrm>
        </p:grpSpPr>
        <p:sp>
          <p:nvSpPr>
            <p:cNvPr id="29725" name="Freeform 32"/>
            <p:cNvSpPr/>
            <p:nvPr/>
          </p:nvSpPr>
          <p:spPr>
            <a:xfrm>
              <a:off x="0" y="0"/>
              <a:ext cx="2008" cy="26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40" y="264"/>
                </a:cxn>
                <a:cxn ang="0">
                  <a:pos x="2008" y="0"/>
                </a:cxn>
              </a:cxnLst>
              <a:pathLst>
                <a:path w="2008" h="265">
                  <a:moveTo>
                    <a:pt x="0" y="8"/>
                  </a:moveTo>
                  <a:cubicBezTo>
                    <a:pt x="352" y="136"/>
                    <a:pt x="705" y="265"/>
                    <a:pt x="1040" y="264"/>
                  </a:cubicBezTo>
                  <a:cubicBezTo>
                    <a:pt x="1375" y="263"/>
                    <a:pt x="1691" y="131"/>
                    <a:pt x="2008" y="0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26" name="Line 33"/>
            <p:cNvSpPr/>
            <p:nvPr/>
          </p:nvSpPr>
          <p:spPr>
            <a:xfrm>
              <a:off x="1024" y="256"/>
              <a:ext cx="0" cy="168"/>
            </a:xfrm>
            <a:prstGeom prst="line">
              <a:avLst/>
            </a:prstGeom>
            <a:ln w="28575" cap="flat" cmpd="sng">
              <a:solidFill>
                <a:srgbClr val="FF99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29727" name="灯片编号占位符 31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fld id="{9A0DB2DC-4C9A-4742-B13C-FB6460FD3503}" type="slidenum">
              <a:rPr lang="zh-CN" altLang="en-US" sz="1400" b="1" dirty="0">
                <a:solidFill>
                  <a:srgbClr val="FFFFFF"/>
                </a:solidFill>
                <a:latin typeface="Century Schoolbook"/>
                <a:ea typeface="宋体" panose="02010600030101010101" pitchFamily="2" charset="-122"/>
              </a:rPr>
            </a:fld>
            <a:endParaRPr lang="zh-CN" altLang="en-US" sz="1400" b="1" dirty="0">
              <a:solidFill>
                <a:srgbClr val="FFFFFF"/>
              </a:solidFill>
              <a:latin typeface="Century Schoolbook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9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 vert="horz" wrap="square" bIns="91440" anchor="b" anchorCtr="0"/>
          <a:p>
            <a:r>
              <a:rPr lang="zh-CN" altLang="en-US" dirty="0"/>
              <a:t>归并排序主函数</a:t>
            </a:r>
            <a:endParaRPr lang="zh-CN" altLang="en-US" dirty="0"/>
          </a:p>
        </p:txBody>
      </p:sp>
      <p:sp>
        <p:nvSpPr>
          <p:cNvPr id="30722" name="内容占位符 2"/>
          <p:cNvSpPr>
            <a:spLocks noGrp="1"/>
          </p:cNvSpPr>
          <p:nvPr>
            <p:ph sz="quarter" idx="4294967295"/>
          </p:nvPr>
        </p:nvSpPr>
        <p:spPr>
          <a:xfrm>
            <a:off x="214313" y="1600200"/>
            <a:ext cx="8678862" cy="4873625"/>
          </a:xfrm>
        </p:spPr>
        <p:txBody>
          <a:bodyPr vert="horz" wrap="square" anchor="t" anchorCtr="0"/>
          <a:lstStyle>
            <a:lvl1pPr lvl="0">
              <a:buClrTx/>
              <a:buSzTx/>
              <a:buFontTx/>
              <a:defRPr sz="2400"/>
            </a:lvl1pPr>
            <a:lvl2pPr lvl="1">
              <a:buClrTx/>
              <a:buSzTx/>
              <a:buFontTx/>
              <a:defRPr sz="2000"/>
            </a:lvl2pPr>
            <a:lvl3pPr lvl="2">
              <a:buClrTx/>
              <a:buSzTx/>
              <a:buFontTx/>
              <a:defRPr sz="1800"/>
            </a:lvl3pPr>
            <a:lvl4pPr lvl="3">
              <a:buClrTx/>
              <a:buSzTx/>
              <a:buFontTx/>
              <a:defRPr sz="1600"/>
            </a:lvl4pPr>
            <a:lvl5pPr lvl="4">
              <a:buClrTx/>
              <a:buSzTx/>
              <a:buFontTx/>
              <a:defRPr sz="1600"/>
            </a:lvl5pPr>
          </a:lstStyle>
          <a:p>
            <a:pPr marL="273050" lvl="0" indent="-273050">
              <a:lnSpc>
                <a:spcPct val="11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mergesort(int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A[], </a:t>
            </a:r>
            <a:r>
              <a:rPr lang="en-US" altLang="zh-C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l, </a:t>
            </a:r>
            <a:r>
              <a:rPr lang="en-US" altLang="zh-C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r, </a:t>
            </a:r>
            <a:r>
              <a:rPr lang="en-US" altLang="zh-C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T[])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lvl="0" indent="-273050">
              <a:lnSpc>
                <a:spcPct val="11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lvl="0" indent="-273050">
              <a:lnSpc>
                <a:spcPct val="11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if(l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&lt; r) {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lvl="0" indent="-273050">
              <a:lnSpc>
                <a:spcPct val="11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mid = (l + r) / 2;	//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二分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lvl="0" indent="-273050">
              <a:lnSpc>
                <a:spcPct val="11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mergesort(A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l, mid, T);//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继续对左子序列递归排序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lvl="0" indent="-273050">
              <a:lnSpc>
                <a:spcPct val="11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mergesort(A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mid+1, r, T);//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继续对右子序列递归排序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lvl="0" indent="-273050">
              <a:lnSpc>
                <a:spcPct val="11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b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en-US" altLang="zh-C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l, mid, r, T);	  //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合并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lvl="0" indent="-273050">
              <a:lnSpc>
                <a:spcPct val="11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</a:rPr>
              <a:t>	}</a:t>
            </a:r>
            <a:endParaRPr lang="en-US" altLang="zh-CN" sz="2400">
              <a:latin typeface="Courier New" panose="02070309020205020404" pitchFamily="49" charset="0"/>
            </a:endParaRPr>
          </a:p>
          <a:p>
            <a:pPr marL="273050" lvl="0" indent="-273050">
              <a:lnSpc>
                <a:spcPct val="11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</a:rPr>
              <a:t>}</a:t>
            </a:r>
            <a:endParaRPr lang="en-US" altLang="zh-CN" sz="2400">
              <a:latin typeface="Courier New" panose="02070309020205020404" pitchFamily="49" charset="0"/>
            </a:endParaRPr>
          </a:p>
          <a:p>
            <a:pPr marL="273050" lvl="0" indent="-273050">
              <a:buSzTx/>
              <a:buFont typeface="Wingdings" panose="05000000000000000000" pitchFamily="2" charset="2"/>
              <a:buNone/>
            </a:pPr>
            <a:endParaRPr lang="zh-CN" altLang="en-US" sz="2400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30723" name="灯片编号占位符 3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fld id="{9A0DB2DC-4C9A-4742-B13C-FB6460FD3503}" type="slidenum">
              <a:rPr lang="zh-CN" altLang="en-US" sz="1400" b="1" dirty="0">
                <a:solidFill>
                  <a:srgbClr val="FFFFFF"/>
                </a:solidFill>
                <a:latin typeface="Century Schoolbook"/>
                <a:ea typeface="宋体" panose="02010600030101010101" pitchFamily="2" charset="-122"/>
              </a:rPr>
            </a:fld>
            <a:endParaRPr lang="zh-CN" altLang="en-US" sz="1400" b="1" dirty="0">
              <a:solidFill>
                <a:srgbClr val="FFFFFF"/>
              </a:solidFill>
              <a:latin typeface="Century Schoolbook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title"/>
          </p:nvPr>
        </p:nvSpPr>
        <p:spPr/>
        <p:txBody>
          <a:bodyPr vert="horz" wrap="square" bIns="91440" anchor="b" anchorCtr="0"/>
          <a:p>
            <a:r>
              <a:rPr lang="zh-CN" altLang="en-US" dirty="0"/>
              <a:t>内容提要</a:t>
            </a:r>
            <a:endParaRPr lang="zh-CN" altLang="en-US" dirty="0"/>
          </a:p>
        </p:txBody>
      </p:sp>
      <p:sp>
        <p:nvSpPr>
          <p:cNvPr id="13314" name="内容占位符 2"/>
          <p:cNvSpPr>
            <a:spLocks noGrp="1"/>
          </p:cNvSpPr>
          <p:nvPr>
            <p:ph sz="quarter" idx="4294967295"/>
          </p:nvPr>
        </p:nvSpPr>
        <p:spPr/>
        <p:txBody>
          <a:bodyPr vert="horz" wrap="square" anchor="t" anchorCtr="0"/>
          <a:lstStyle>
            <a:lvl1pPr lvl="0">
              <a:buClrTx/>
              <a:buSzTx/>
              <a:buFontTx/>
              <a:defRPr sz="2400"/>
            </a:lvl1pPr>
            <a:lvl2pPr lvl="1">
              <a:buClrTx/>
              <a:buSzTx/>
              <a:buFontTx/>
              <a:defRPr sz="2000"/>
            </a:lvl2pPr>
            <a:lvl3pPr lvl="2">
              <a:buClrTx/>
              <a:buSzTx/>
              <a:buFontTx/>
              <a:defRPr sz="1800"/>
            </a:lvl3pPr>
            <a:lvl4pPr lvl="3">
              <a:buClrTx/>
              <a:buSzTx/>
              <a:buFontTx/>
              <a:defRPr sz="1600"/>
            </a:lvl4pPr>
            <a:lvl5pPr lvl="4">
              <a:buClrTx/>
              <a:buSzTx/>
              <a:buFontTx/>
              <a:defRPr sz="1600"/>
            </a:lvl5pPr>
          </a:lstStyle>
          <a:p>
            <a:pPr marL="273050" lvl="0" indent="-273050">
              <a:buSzTx/>
            </a:pPr>
            <a:r>
              <a:rPr lang="zh-CN" altLang="en-US" sz="3000" dirty="0"/>
              <a:t>分治的概念、解题思路</a:t>
            </a:r>
            <a:endParaRPr lang="en-US" altLang="zh-CN" sz="3000"/>
          </a:p>
          <a:p>
            <a:pPr marL="273050" lvl="0" indent="-273050">
              <a:buSzTx/>
            </a:pPr>
            <a:r>
              <a:rPr lang="zh-CN" altLang="en-US" sz="3000" dirty="0"/>
              <a:t>用分治思想解决问题</a:t>
            </a:r>
            <a:endParaRPr lang="en-US" altLang="zh-CN" sz="3000"/>
          </a:p>
          <a:p>
            <a:pPr marL="273050" lvl="0" indent="-273050">
              <a:buSzTx/>
            </a:pPr>
            <a:r>
              <a:rPr lang="zh-CN" altLang="en-US" sz="3000" dirty="0"/>
              <a:t>归并排序</a:t>
            </a:r>
            <a:endParaRPr lang="en-US" altLang="zh-CN" sz="3000"/>
          </a:p>
          <a:p>
            <a:pPr marL="273050" lvl="0" indent="-273050">
              <a:buSzTx/>
            </a:pPr>
            <a:r>
              <a:rPr lang="zh-CN" altLang="en-US" sz="3000" dirty="0"/>
              <a:t>逆序对计数</a:t>
            </a:r>
            <a:endParaRPr lang="en-US" altLang="zh-CN" sz="3000"/>
          </a:p>
          <a:p>
            <a:pPr marL="273050" lvl="0" indent="-273050">
              <a:buSzTx/>
            </a:pPr>
            <a:r>
              <a:rPr lang="zh-CN" altLang="en-US" sz="3000" dirty="0"/>
              <a:t>二分查找</a:t>
            </a:r>
            <a:endParaRPr lang="en-US" altLang="zh-CN" sz="3000"/>
          </a:p>
          <a:p>
            <a:pPr marL="273050" lvl="0" indent="-273050">
              <a:buSzTx/>
            </a:pPr>
            <a:r>
              <a:rPr lang="zh-CN" altLang="en-US" sz="3000" dirty="0"/>
              <a:t>快速排序</a:t>
            </a:r>
            <a:endParaRPr lang="en-US" altLang="zh-CN" sz="3000"/>
          </a:p>
          <a:p>
            <a:pPr marL="273050" lvl="0" indent="-273050">
              <a:buSzTx/>
            </a:pPr>
            <a:r>
              <a:rPr lang="zh-CN" altLang="en-US" sz="3000" dirty="0"/>
              <a:t>查找第</a:t>
            </a:r>
            <a:r>
              <a:rPr lang="en-US" altLang="zh-CN" sz="3000"/>
              <a:t>K</a:t>
            </a:r>
            <a:r>
              <a:rPr lang="zh-CN" altLang="en-US" sz="3000" dirty="0"/>
              <a:t>小元素</a:t>
            </a:r>
            <a:endParaRPr lang="en-US" altLang="zh-CN" sz="3000"/>
          </a:p>
          <a:p>
            <a:pPr marL="273050" lvl="0" indent="-273050">
              <a:buSzTx/>
            </a:pPr>
            <a:endParaRPr lang="en-US" altLang="zh-CN" sz="3000"/>
          </a:p>
          <a:p>
            <a:pPr marL="273050" lvl="0" indent="-273050">
              <a:buSzTx/>
            </a:pPr>
            <a:endParaRPr lang="en-US" altLang="zh-CN" sz="3000"/>
          </a:p>
          <a:p>
            <a:pPr marL="273050" lvl="0" indent="-273050">
              <a:buSzTx/>
            </a:pPr>
            <a:endParaRPr lang="zh-CN" altLang="en-US" sz="3000" dirty="0"/>
          </a:p>
        </p:txBody>
      </p:sp>
      <p:sp>
        <p:nvSpPr>
          <p:cNvPr id="13315" name="灯片编号占位符 3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fld id="{9A0DB2DC-4C9A-4742-B13C-FB6460FD3503}" type="slidenum">
              <a:rPr lang="zh-CN" altLang="en-US" sz="1400" b="1" dirty="0">
                <a:solidFill>
                  <a:srgbClr val="FFFFFF"/>
                </a:solidFill>
                <a:latin typeface="Century Schoolbook"/>
                <a:ea typeface="宋体" panose="02010600030101010101" pitchFamily="2" charset="-122"/>
              </a:rPr>
            </a:fld>
            <a:endParaRPr lang="zh-CN" altLang="en-US" sz="1400" b="1" dirty="0">
              <a:solidFill>
                <a:srgbClr val="FFFFFF"/>
              </a:solidFill>
              <a:latin typeface="Century Schoolbook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 vert="horz" wrap="square" bIns="91440" anchor="b" anchorCtr="0"/>
          <a:p>
            <a:r>
              <a:rPr lang="zh-CN" altLang="en-US" dirty="0"/>
              <a:t>归并函数</a:t>
            </a:r>
            <a:endParaRPr lang="zh-CN" altLang="en-US" dirty="0"/>
          </a:p>
        </p:txBody>
      </p:sp>
      <p:sp>
        <p:nvSpPr>
          <p:cNvPr id="31746" name="内容占位符 2"/>
          <p:cNvSpPr>
            <a:spLocks noGrp="1"/>
          </p:cNvSpPr>
          <p:nvPr>
            <p:ph sz="quarter" idx="4294967295"/>
          </p:nvPr>
        </p:nvSpPr>
        <p:spPr>
          <a:xfrm>
            <a:off x="0" y="1600200"/>
            <a:ext cx="9144000" cy="5257800"/>
          </a:xfrm>
        </p:spPr>
        <p:txBody>
          <a:bodyPr vert="horz" wrap="square" anchor="t" anchorCtr="0"/>
          <a:lstStyle>
            <a:lvl1pPr lvl="0">
              <a:buClrTx/>
              <a:buSzTx/>
              <a:buFontTx/>
              <a:defRPr sz="2400"/>
            </a:lvl1pPr>
            <a:lvl2pPr lvl="1">
              <a:buClrTx/>
              <a:buSzTx/>
              <a:buFontTx/>
              <a:defRPr sz="2000"/>
            </a:lvl2pPr>
            <a:lvl3pPr lvl="2">
              <a:buClrTx/>
              <a:buSzTx/>
              <a:buFontTx/>
              <a:defRPr sz="1800"/>
            </a:lvl3pPr>
            <a:lvl4pPr lvl="3">
              <a:buClrTx/>
              <a:buSzTx/>
              <a:buFontTx/>
              <a:defRPr sz="1600"/>
            </a:lvl4pPr>
            <a:lvl5pPr lvl="4">
              <a:buClrTx/>
              <a:buSzTx/>
              <a:buFontTx/>
              <a:defRPr sz="1600"/>
            </a:lvl5pPr>
          </a:lstStyle>
          <a:p>
            <a:pPr marL="273050" lvl="0" indent="-273050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merge(int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A[]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l, </a:t>
            </a:r>
            <a:r>
              <a:rPr lang="en-US" altLang="zh-CN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mid, </a:t>
            </a:r>
            <a:r>
              <a:rPr lang="en-US" altLang="zh-CN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r, </a:t>
            </a:r>
            <a:r>
              <a:rPr lang="en-US" altLang="zh-CN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T[])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lvl="0" indent="-273050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{	//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A[l..mid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A[mid+1..r]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合并到</a:t>
            </a:r>
            <a:r>
              <a:rPr lang="en-US" altLang="zh-CN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A[l..r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lvl="0" indent="-273050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 = l, j = mid+1, t = l;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lvl="0" indent="-273050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while(t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&lt;= r) {		//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合并未完成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lvl="0" indent="-273050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if((i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altLang="zh-CN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mid)&amp;&amp;((j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r)||(A[i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]&lt;=</a:t>
            </a:r>
            <a:r>
              <a:rPr lang="en-US" altLang="zh-CN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A[j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])))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lvl="0" indent="-273050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T[t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++] = </a:t>
            </a:r>
            <a:r>
              <a:rPr lang="en-US" altLang="zh-CN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A[i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++];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lvl="0" indent="-273050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else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lvl="0" indent="-273050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T[t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++] = </a:t>
            </a:r>
            <a:r>
              <a:rPr lang="en-US" altLang="zh-CN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A[j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++];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lvl="0" indent="-273050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lvl="0" indent="-273050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for(i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l; i &lt;=r; i++)	//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合并后复制回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lvl="0" indent="-273050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A[i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zh-CN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T[i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lvl="0" indent="-273050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31747" name="灯片编号占位符 3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fld id="{9A0DB2DC-4C9A-4742-B13C-FB6460FD3503}" type="slidenum">
              <a:rPr lang="zh-CN" altLang="en-US" sz="1400" b="1" dirty="0">
                <a:solidFill>
                  <a:srgbClr val="FFFFFF"/>
                </a:solidFill>
                <a:latin typeface="Century Schoolbook"/>
                <a:ea typeface="宋体" panose="02010600030101010101" pitchFamily="2" charset="-122"/>
              </a:rPr>
            </a:fld>
            <a:endParaRPr lang="zh-CN" altLang="en-US" sz="1400" b="1" dirty="0">
              <a:solidFill>
                <a:srgbClr val="FFFFFF"/>
              </a:solidFill>
              <a:latin typeface="Century Schoolbook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1"/>
          <p:cNvSpPr>
            <a:spLocks noGrp="1"/>
          </p:cNvSpPr>
          <p:nvPr>
            <p:ph type="title"/>
          </p:nvPr>
        </p:nvSpPr>
        <p:spPr/>
        <p:txBody>
          <a:bodyPr vert="horz" wrap="square" bIns="91440" anchor="b" anchorCtr="0"/>
          <a:p>
            <a:r>
              <a:rPr lang="zh-CN" altLang="en-US" dirty="0"/>
              <a:t>归并排序时空分析</a:t>
            </a:r>
            <a:endParaRPr lang="zh-CN" altLang="en-US" dirty="0"/>
          </a:p>
        </p:txBody>
      </p:sp>
      <p:sp>
        <p:nvSpPr>
          <p:cNvPr id="32770" name="内容占位符 2"/>
          <p:cNvSpPr>
            <a:spLocks noGrp="1"/>
          </p:cNvSpPr>
          <p:nvPr>
            <p:ph sz="quarter" idx="4294967295"/>
          </p:nvPr>
        </p:nvSpPr>
        <p:spPr/>
        <p:txBody>
          <a:bodyPr vert="horz" wrap="square" anchor="t" anchorCtr="0"/>
          <a:lstStyle>
            <a:lvl1pPr lvl="0">
              <a:buClrTx/>
              <a:buSzTx/>
              <a:buFontTx/>
              <a:defRPr sz="2400"/>
            </a:lvl1pPr>
            <a:lvl2pPr lvl="1">
              <a:buClrTx/>
              <a:buSzTx/>
              <a:buFontTx/>
              <a:defRPr sz="2000"/>
            </a:lvl2pPr>
            <a:lvl3pPr lvl="2">
              <a:buClrTx/>
              <a:buSzTx/>
              <a:buFontTx/>
              <a:defRPr sz="1800"/>
            </a:lvl3pPr>
            <a:lvl4pPr lvl="3">
              <a:buClrTx/>
              <a:buSzTx/>
              <a:buFontTx/>
              <a:defRPr sz="1600"/>
            </a:lvl4pPr>
            <a:lvl5pPr lvl="4">
              <a:buClrTx/>
              <a:buSzTx/>
              <a:buFontTx/>
              <a:defRPr sz="1600"/>
            </a:lvl5pPr>
          </a:lstStyle>
          <a:p>
            <a:pPr marL="273050" lvl="0" indent="-273050">
              <a:buClr>
                <a:srgbClr val="FF9900"/>
              </a:buClr>
              <a:buSzTx/>
            </a:pPr>
            <a:r>
              <a:rPr lang="zh-CN" altLang="en-US" sz="3000" dirty="0">
                <a:ea typeface="楷体_GB2312" pitchFamily="49" charset="-122"/>
              </a:rPr>
              <a:t>最坏时间复杂度：</a:t>
            </a:r>
            <a:r>
              <a:rPr lang="en-US" altLang="zh-CN" sz="3000" err="1">
                <a:ea typeface="楷体_GB2312" pitchFamily="49" charset="-122"/>
              </a:rPr>
              <a:t>O(nlogn</a:t>
            </a:r>
            <a:r>
              <a:rPr lang="en-US" altLang="zh-CN" sz="3000">
                <a:ea typeface="楷体_GB2312" pitchFamily="49" charset="-122"/>
              </a:rPr>
              <a:t>)</a:t>
            </a:r>
            <a:endParaRPr lang="en-US" altLang="zh-CN" sz="3000">
              <a:ea typeface="楷体_GB2312" pitchFamily="49" charset="-122"/>
            </a:endParaRPr>
          </a:p>
          <a:p>
            <a:pPr marL="273050" lvl="0" indent="-273050">
              <a:buClr>
                <a:srgbClr val="FF9900"/>
              </a:buClr>
              <a:buSzTx/>
            </a:pPr>
            <a:r>
              <a:rPr lang="zh-CN" altLang="en-US" sz="3000" dirty="0">
                <a:ea typeface="楷体_GB2312" pitchFamily="49" charset="-122"/>
              </a:rPr>
              <a:t>平均时间复杂度：</a:t>
            </a:r>
            <a:r>
              <a:rPr lang="en-US" altLang="zh-CN" sz="3000" err="1">
                <a:ea typeface="楷体_GB2312" pitchFamily="49" charset="-122"/>
              </a:rPr>
              <a:t>O(nlogn</a:t>
            </a:r>
            <a:r>
              <a:rPr lang="en-US" altLang="zh-CN" sz="3000">
                <a:ea typeface="楷体_GB2312" pitchFamily="49" charset="-122"/>
              </a:rPr>
              <a:t>)</a:t>
            </a:r>
            <a:endParaRPr lang="en-US" altLang="zh-CN" sz="3000">
              <a:ea typeface="楷体_GB2312" pitchFamily="49" charset="-122"/>
            </a:endParaRPr>
          </a:p>
          <a:p>
            <a:pPr marL="273050" lvl="0" indent="-273050">
              <a:buClr>
                <a:srgbClr val="FF9900"/>
              </a:buClr>
              <a:buSzTx/>
            </a:pPr>
            <a:r>
              <a:rPr lang="zh-CN" altLang="en-US" sz="3000" dirty="0">
                <a:ea typeface="楷体_GB2312" pitchFamily="49" charset="-122"/>
              </a:rPr>
              <a:t>辅助空间：</a:t>
            </a:r>
            <a:r>
              <a:rPr lang="en-US" altLang="zh-CN" sz="3000" err="1">
                <a:ea typeface="楷体_GB2312" pitchFamily="49" charset="-122"/>
              </a:rPr>
              <a:t>O(n</a:t>
            </a:r>
            <a:r>
              <a:rPr lang="en-US" altLang="zh-CN" sz="3000">
                <a:ea typeface="楷体_GB2312" pitchFamily="49" charset="-122"/>
              </a:rPr>
              <a:t>)</a:t>
            </a:r>
            <a:endParaRPr lang="en-US" altLang="zh-CN" sz="3000">
              <a:ea typeface="楷体_GB2312" pitchFamily="49" charset="-122"/>
            </a:endParaRPr>
          </a:p>
          <a:p>
            <a:pPr marL="273050" lvl="0" indent="-273050">
              <a:buSzTx/>
            </a:pPr>
            <a:endParaRPr lang="zh-CN" altLang="en-US" sz="3000" dirty="0"/>
          </a:p>
        </p:txBody>
      </p:sp>
      <p:sp>
        <p:nvSpPr>
          <p:cNvPr id="32771" name="灯片编号占位符 3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fld id="{9A0DB2DC-4C9A-4742-B13C-FB6460FD3503}" type="slidenum">
              <a:rPr lang="zh-CN" altLang="en-US" sz="1400" b="1" dirty="0">
                <a:solidFill>
                  <a:srgbClr val="FFFFFF"/>
                </a:solidFill>
                <a:latin typeface="Century Schoolbook"/>
                <a:ea typeface="宋体" panose="02010600030101010101" pitchFamily="2" charset="-122"/>
              </a:rPr>
            </a:fld>
            <a:endParaRPr lang="zh-CN" altLang="en-US" sz="1400" b="1" dirty="0">
              <a:solidFill>
                <a:srgbClr val="FFFFFF"/>
              </a:solidFill>
              <a:latin typeface="Century Schoolbook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1"/>
          <p:cNvSpPr>
            <a:spLocks noGrp="1"/>
          </p:cNvSpPr>
          <p:nvPr>
            <p:ph type="title"/>
          </p:nvPr>
        </p:nvSpPr>
        <p:spPr/>
        <p:txBody>
          <a:bodyPr vert="horz" wrap="square" bIns="91440" anchor="b" anchorCtr="0"/>
          <a:p>
            <a:r>
              <a:rPr lang="zh-CN" altLang="en-US" dirty="0"/>
              <a:t>例2 逆序对计数问题</a:t>
            </a:r>
            <a:endParaRPr lang="zh-CN" altLang="en-US" dirty="0"/>
          </a:p>
        </p:txBody>
      </p:sp>
      <p:sp>
        <p:nvSpPr>
          <p:cNvPr id="33794" name="内容占位符 2"/>
          <p:cNvSpPr>
            <a:spLocks noGrp="1"/>
          </p:cNvSpPr>
          <p:nvPr>
            <p:ph sz="quarter" idx="4294967295"/>
          </p:nvPr>
        </p:nvSpPr>
        <p:spPr>
          <a:xfrm>
            <a:off x="214313" y="1600200"/>
            <a:ext cx="8572500" cy="4873625"/>
          </a:xfrm>
        </p:spPr>
        <p:txBody>
          <a:bodyPr vert="horz" wrap="square" anchor="t" anchorCtr="0"/>
          <a:lstStyle>
            <a:lvl1pPr lvl="0">
              <a:buClrTx/>
              <a:buSzTx/>
              <a:buFontTx/>
              <a:defRPr sz="2400"/>
            </a:lvl1pPr>
            <a:lvl2pPr lvl="1">
              <a:buClrTx/>
              <a:buSzTx/>
              <a:buFontTx/>
              <a:defRPr sz="2000"/>
            </a:lvl2pPr>
            <a:lvl3pPr lvl="2">
              <a:buClrTx/>
              <a:buSzTx/>
              <a:buFontTx/>
              <a:defRPr sz="1800"/>
            </a:lvl3pPr>
            <a:lvl4pPr lvl="3">
              <a:buClrTx/>
              <a:buSzTx/>
              <a:buFontTx/>
              <a:defRPr sz="1600"/>
            </a:lvl4pPr>
            <a:lvl5pPr lvl="4">
              <a:buClrTx/>
              <a:buSzTx/>
              <a:buFontTx/>
              <a:defRPr sz="1600"/>
            </a:lvl5pPr>
          </a:lstStyle>
          <a:p>
            <a:pPr marL="273050" lvl="0" indent="-273050">
              <a:buSzTx/>
            </a:pPr>
            <a:r>
              <a:rPr lang="zh-CN" altLang="en-US" sz="2400" dirty="0">
                <a:latin typeface="Courier New" panose="02070309020205020404" pitchFamily="49" charset="0"/>
              </a:rPr>
              <a:t>有一个</a:t>
            </a:r>
            <a:r>
              <a:rPr lang="en-US" altLang="zh-CN" sz="2400">
                <a:latin typeface="Courier New" panose="02070309020205020404" pitchFamily="49" charset="0"/>
              </a:rPr>
              <a:t>N</a:t>
            </a:r>
            <a:r>
              <a:rPr lang="zh-CN" altLang="en-US" sz="2400" dirty="0">
                <a:latin typeface="Courier New" panose="02070309020205020404" pitchFamily="49" charset="0"/>
              </a:rPr>
              <a:t>个数的序列</a:t>
            </a:r>
            <a:r>
              <a:rPr lang="en-US" altLang="zh-CN" sz="2400">
                <a:latin typeface="Courier New" panose="02070309020205020404" pitchFamily="49" charset="0"/>
              </a:rPr>
              <a:t>A[1],A[2],A[3],</a:t>
            </a:r>
            <a:r>
              <a:rPr lang="en-US" altLang="zh-CN" sz="2400">
                <a:latin typeface="Courier New" panose="02070309020205020404" pitchFamily="49" charset="0"/>
                <a:ea typeface="Courier New" panose="02070309020205020404" pitchFamily="49" charset="0"/>
              </a:rPr>
              <a:t>…</a:t>
            </a:r>
            <a:r>
              <a:rPr lang="en-US" altLang="zh-CN" sz="2400">
                <a:latin typeface="Courier New" panose="02070309020205020404" pitchFamily="49" charset="0"/>
              </a:rPr>
              <a:t>,A[n-1],A[n]</a:t>
            </a:r>
            <a:r>
              <a:rPr lang="zh-CN" altLang="en-US" sz="2400" dirty="0">
                <a:latin typeface="Courier New" panose="02070309020205020404" pitchFamily="49" charset="0"/>
              </a:rPr>
              <a:t>，若</a:t>
            </a:r>
            <a:r>
              <a:rPr lang="en-US" altLang="zh-CN" sz="2400">
                <a:latin typeface="Courier New" panose="02070309020205020404" pitchFamily="49" charset="0"/>
              </a:rPr>
              <a:t>i&lt;j</a:t>
            </a:r>
            <a:r>
              <a:rPr lang="zh-CN" altLang="en-US" sz="2400" dirty="0">
                <a:latin typeface="Courier New" panose="02070309020205020404" pitchFamily="49" charset="0"/>
              </a:rPr>
              <a:t>，并且</a:t>
            </a:r>
            <a:r>
              <a:rPr lang="en-US" altLang="zh-CN" sz="2400" err="1">
                <a:latin typeface="Courier New" panose="02070309020205020404" pitchFamily="49" charset="0"/>
              </a:rPr>
              <a:t>A[i</a:t>
            </a:r>
            <a:r>
              <a:rPr lang="en-US" altLang="zh-CN" sz="2400">
                <a:latin typeface="Courier New" panose="02070309020205020404" pitchFamily="49" charset="0"/>
              </a:rPr>
              <a:t>]&gt;</a:t>
            </a:r>
            <a:r>
              <a:rPr lang="en-US" altLang="zh-CN" sz="2400" err="1">
                <a:latin typeface="Courier New" panose="02070309020205020404" pitchFamily="49" charset="0"/>
              </a:rPr>
              <a:t>A[j</a:t>
            </a:r>
            <a:r>
              <a:rPr lang="en-US" altLang="zh-CN" sz="2400">
                <a:latin typeface="Courier New" panose="02070309020205020404" pitchFamily="49" charset="0"/>
              </a:rPr>
              <a:t>]</a:t>
            </a:r>
            <a:r>
              <a:rPr lang="zh-CN" altLang="en-US" sz="2400" dirty="0">
                <a:latin typeface="Courier New" panose="02070309020205020404" pitchFamily="49" charset="0"/>
              </a:rPr>
              <a:t>，则称</a:t>
            </a:r>
            <a:r>
              <a:rPr lang="en-US" altLang="zh-CN" sz="2400" err="1">
                <a:latin typeface="Courier New" panose="02070309020205020404" pitchFamily="49" charset="0"/>
              </a:rPr>
              <a:t>A[i</a:t>
            </a:r>
            <a:r>
              <a:rPr lang="en-US" altLang="zh-CN" sz="2400">
                <a:latin typeface="Courier New" panose="02070309020205020404" pitchFamily="49" charset="0"/>
              </a:rPr>
              <a:t>]</a:t>
            </a:r>
            <a:r>
              <a:rPr lang="zh-CN" altLang="en-US" sz="2400" dirty="0">
                <a:latin typeface="Courier New" panose="02070309020205020404" pitchFamily="49" charset="0"/>
              </a:rPr>
              <a:t>与</a:t>
            </a:r>
            <a:r>
              <a:rPr lang="en-US" altLang="zh-CN" sz="2400" err="1">
                <a:latin typeface="Courier New" panose="02070309020205020404" pitchFamily="49" charset="0"/>
              </a:rPr>
              <a:t>A[j</a:t>
            </a:r>
            <a:r>
              <a:rPr lang="en-US" altLang="zh-CN" sz="2400">
                <a:latin typeface="Courier New" panose="02070309020205020404" pitchFamily="49" charset="0"/>
              </a:rPr>
              <a:t>]</a:t>
            </a:r>
            <a:r>
              <a:rPr lang="zh-CN" altLang="en-US" sz="2400" dirty="0">
                <a:latin typeface="Courier New" panose="02070309020205020404" pitchFamily="49" charset="0"/>
              </a:rPr>
              <a:t>构成了一个逆序对，求序列</a:t>
            </a:r>
            <a:r>
              <a:rPr lang="en-US" altLang="zh-CN" sz="2400">
                <a:latin typeface="Courier New" panose="02070309020205020404" pitchFamily="49" charset="0"/>
              </a:rPr>
              <a:t>A</a:t>
            </a:r>
            <a:r>
              <a:rPr lang="zh-CN" altLang="en-US" sz="2400" dirty="0">
                <a:latin typeface="Courier New" panose="02070309020205020404" pitchFamily="49" charset="0"/>
              </a:rPr>
              <a:t>中逆序对的个数。</a:t>
            </a:r>
            <a:endParaRPr lang="zh-CN" altLang="en-US" sz="2400" dirty="0">
              <a:latin typeface="Courier New" panose="02070309020205020404" pitchFamily="49" charset="0"/>
            </a:endParaRPr>
          </a:p>
          <a:p>
            <a:pPr marL="273050" lvl="0" indent="-273050">
              <a:buSzTx/>
            </a:pPr>
            <a:r>
              <a:rPr lang="zh-CN" altLang="en-US" sz="2400" dirty="0">
                <a:latin typeface="Courier New" panose="02070309020205020404" pitchFamily="49" charset="0"/>
              </a:rPr>
              <a:t>例如，</a:t>
            </a:r>
            <a:r>
              <a:rPr lang="en-US" altLang="zh-CN" sz="2400">
                <a:latin typeface="Courier New" panose="02070309020205020404" pitchFamily="49" charset="0"/>
              </a:rPr>
              <a:t>5 2 4 6 2 3 2 6</a:t>
            </a:r>
            <a:r>
              <a:rPr lang="zh-CN" altLang="en-US" sz="2400" dirty="0">
                <a:latin typeface="Courier New" panose="02070309020205020404" pitchFamily="49" charset="0"/>
              </a:rPr>
              <a:t>，可以组成的逆序对有</a:t>
            </a:r>
            <a:endParaRPr lang="zh-CN" altLang="en-US" sz="2400" dirty="0">
              <a:latin typeface="Courier New" panose="02070309020205020404" pitchFamily="49" charset="0"/>
            </a:endParaRPr>
          </a:p>
          <a:p>
            <a:pPr marL="273050" lvl="0" indent="-273050"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Courier New" panose="02070309020205020404" pitchFamily="49" charset="0"/>
              </a:rPr>
              <a:t>  （</a:t>
            </a:r>
            <a:r>
              <a:rPr lang="en-US" altLang="zh-CN" sz="2400">
                <a:latin typeface="Courier New" panose="02070309020205020404" pitchFamily="49" charset="0"/>
              </a:rPr>
              <a:t>5 2</a:t>
            </a:r>
            <a:r>
              <a:rPr lang="zh-CN" altLang="en-US" sz="2400" dirty="0">
                <a:latin typeface="Courier New" panose="02070309020205020404" pitchFamily="49" charset="0"/>
              </a:rPr>
              <a:t>），（</a:t>
            </a:r>
            <a:r>
              <a:rPr lang="en-US" altLang="zh-CN" sz="2400">
                <a:latin typeface="Courier New" panose="02070309020205020404" pitchFamily="49" charset="0"/>
              </a:rPr>
              <a:t>5 4</a:t>
            </a:r>
            <a:r>
              <a:rPr lang="zh-CN" altLang="en-US" sz="2400" dirty="0">
                <a:latin typeface="Courier New" panose="02070309020205020404" pitchFamily="49" charset="0"/>
              </a:rPr>
              <a:t>），（</a:t>
            </a:r>
            <a:r>
              <a:rPr lang="en-US" altLang="zh-CN" sz="2400">
                <a:latin typeface="Courier New" panose="02070309020205020404" pitchFamily="49" charset="0"/>
              </a:rPr>
              <a:t>5 2</a:t>
            </a:r>
            <a:r>
              <a:rPr lang="zh-CN" altLang="en-US" sz="2400" dirty="0">
                <a:latin typeface="Courier New" panose="02070309020205020404" pitchFamily="49" charset="0"/>
              </a:rPr>
              <a:t>），（</a:t>
            </a:r>
            <a:r>
              <a:rPr lang="en-US" altLang="zh-CN" sz="2400">
                <a:latin typeface="Courier New" panose="02070309020205020404" pitchFamily="49" charset="0"/>
              </a:rPr>
              <a:t>5 3</a:t>
            </a:r>
            <a:r>
              <a:rPr lang="zh-CN" altLang="en-US" sz="2400" dirty="0">
                <a:latin typeface="Courier New" panose="02070309020205020404" pitchFamily="49" charset="0"/>
              </a:rPr>
              <a:t>），（</a:t>
            </a:r>
            <a:r>
              <a:rPr lang="en-US" altLang="zh-CN" sz="2400">
                <a:latin typeface="Courier New" panose="02070309020205020404" pitchFamily="49" charset="0"/>
              </a:rPr>
              <a:t>5 2</a:t>
            </a:r>
            <a:r>
              <a:rPr lang="zh-CN" altLang="en-US" sz="2400" dirty="0">
                <a:latin typeface="Courier New" panose="02070309020205020404" pitchFamily="49" charset="0"/>
              </a:rPr>
              <a:t>），</a:t>
            </a:r>
            <a:endParaRPr lang="zh-CN" altLang="en-US" sz="2400" dirty="0">
              <a:latin typeface="Courier New" panose="02070309020205020404" pitchFamily="49" charset="0"/>
            </a:endParaRPr>
          </a:p>
          <a:p>
            <a:pPr marL="273050" lvl="0" indent="-273050"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Courier New" panose="02070309020205020404" pitchFamily="49" charset="0"/>
              </a:rPr>
              <a:t>  （</a:t>
            </a:r>
            <a:r>
              <a:rPr lang="en-US" altLang="zh-CN" sz="2400">
                <a:latin typeface="Courier New" panose="02070309020205020404" pitchFamily="49" charset="0"/>
              </a:rPr>
              <a:t>4 2</a:t>
            </a:r>
            <a:r>
              <a:rPr lang="zh-CN" altLang="en-US" sz="2400" dirty="0">
                <a:latin typeface="Courier New" panose="02070309020205020404" pitchFamily="49" charset="0"/>
              </a:rPr>
              <a:t>），（</a:t>
            </a:r>
            <a:r>
              <a:rPr lang="en-US" altLang="zh-CN" sz="2400">
                <a:latin typeface="Courier New" panose="02070309020205020404" pitchFamily="49" charset="0"/>
              </a:rPr>
              <a:t>4 3</a:t>
            </a:r>
            <a:r>
              <a:rPr lang="zh-CN" altLang="en-US" sz="2400" dirty="0">
                <a:latin typeface="Courier New" panose="02070309020205020404" pitchFamily="49" charset="0"/>
              </a:rPr>
              <a:t>），（</a:t>
            </a:r>
            <a:r>
              <a:rPr lang="en-US" altLang="zh-CN" sz="2400">
                <a:latin typeface="Courier New" panose="02070309020205020404" pitchFamily="49" charset="0"/>
              </a:rPr>
              <a:t>4 2</a:t>
            </a:r>
            <a:r>
              <a:rPr lang="zh-CN" altLang="en-US" sz="2400" dirty="0">
                <a:latin typeface="Courier New" panose="02070309020205020404" pitchFamily="49" charset="0"/>
              </a:rPr>
              <a:t>），</a:t>
            </a:r>
            <a:endParaRPr lang="zh-CN" altLang="en-US" sz="2400" dirty="0">
              <a:latin typeface="Courier New" panose="02070309020205020404" pitchFamily="49" charset="0"/>
            </a:endParaRPr>
          </a:p>
          <a:p>
            <a:pPr marL="273050" lvl="0" indent="-273050"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Courier New" panose="02070309020205020404" pitchFamily="49" charset="0"/>
              </a:rPr>
              <a:t>  （</a:t>
            </a:r>
            <a:r>
              <a:rPr lang="en-US" altLang="zh-CN" sz="2400">
                <a:latin typeface="Courier New" panose="02070309020205020404" pitchFamily="49" charset="0"/>
              </a:rPr>
              <a:t>6 2</a:t>
            </a:r>
            <a:r>
              <a:rPr lang="zh-CN" altLang="en-US" sz="2400" dirty="0">
                <a:latin typeface="Courier New" panose="02070309020205020404" pitchFamily="49" charset="0"/>
              </a:rPr>
              <a:t>），（</a:t>
            </a:r>
            <a:r>
              <a:rPr lang="en-US" altLang="zh-CN" sz="2400">
                <a:latin typeface="Courier New" panose="02070309020205020404" pitchFamily="49" charset="0"/>
              </a:rPr>
              <a:t>6 3</a:t>
            </a:r>
            <a:r>
              <a:rPr lang="zh-CN" altLang="en-US" sz="2400" dirty="0">
                <a:latin typeface="Courier New" panose="02070309020205020404" pitchFamily="49" charset="0"/>
              </a:rPr>
              <a:t>），（</a:t>
            </a:r>
            <a:r>
              <a:rPr lang="en-US" altLang="zh-CN" sz="2400">
                <a:latin typeface="Courier New" panose="02070309020205020404" pitchFamily="49" charset="0"/>
              </a:rPr>
              <a:t>6 2</a:t>
            </a:r>
            <a:r>
              <a:rPr lang="zh-CN" altLang="en-US" sz="2400" dirty="0">
                <a:latin typeface="Courier New" panose="02070309020205020404" pitchFamily="49" charset="0"/>
              </a:rPr>
              <a:t>），</a:t>
            </a:r>
            <a:endParaRPr lang="zh-CN" altLang="en-US" sz="2400" dirty="0">
              <a:latin typeface="Courier New" panose="02070309020205020404" pitchFamily="49" charset="0"/>
            </a:endParaRPr>
          </a:p>
          <a:p>
            <a:pPr marL="273050" lvl="0" indent="-273050"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Courier New" panose="02070309020205020404" pitchFamily="49" charset="0"/>
              </a:rPr>
              <a:t>  （</a:t>
            </a:r>
            <a:r>
              <a:rPr lang="en-US" altLang="zh-CN" sz="2400">
                <a:latin typeface="Courier New" panose="02070309020205020404" pitchFamily="49" charset="0"/>
              </a:rPr>
              <a:t>3 2</a:t>
            </a:r>
            <a:r>
              <a:rPr lang="zh-CN" altLang="en-US" sz="2400" dirty="0">
                <a:latin typeface="Courier New" panose="02070309020205020404" pitchFamily="49" charset="0"/>
              </a:rPr>
              <a:t>）</a:t>
            </a:r>
            <a:endParaRPr lang="zh-CN" altLang="en-US" sz="2400" dirty="0">
              <a:latin typeface="Courier New" panose="02070309020205020404" pitchFamily="49" charset="0"/>
            </a:endParaRPr>
          </a:p>
          <a:p>
            <a:pPr marL="273050" lvl="0" indent="-273050">
              <a:buSzTx/>
            </a:pPr>
            <a:r>
              <a:rPr lang="zh-CN" altLang="en-US" sz="2400" dirty="0">
                <a:latin typeface="Courier New" panose="02070309020205020404" pitchFamily="49" charset="0"/>
              </a:rPr>
              <a:t>共：</a:t>
            </a:r>
            <a:r>
              <a:rPr lang="en-US" altLang="zh-CN" sz="2400">
                <a:latin typeface="Courier New" panose="02070309020205020404" pitchFamily="49" charset="0"/>
              </a:rPr>
              <a:t>12</a:t>
            </a:r>
            <a:r>
              <a:rPr lang="zh-CN" altLang="en-US" sz="2400" dirty="0">
                <a:latin typeface="Courier New" panose="02070309020205020404" pitchFamily="49" charset="0"/>
              </a:rPr>
              <a:t>个</a:t>
            </a:r>
            <a:endParaRPr lang="zh-CN" altLang="en-US" sz="2400" dirty="0">
              <a:latin typeface="Courier New" panose="02070309020205020404" pitchFamily="49" charset="0"/>
            </a:endParaRPr>
          </a:p>
          <a:p>
            <a:pPr marL="273050" lvl="0" indent="-273050">
              <a:buSzTx/>
            </a:pPr>
            <a:endParaRPr lang="zh-CN" altLang="en-US" sz="2400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33795" name="灯片编号占位符 3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fld id="{9A0DB2DC-4C9A-4742-B13C-FB6460FD3503}" type="slidenum">
              <a:rPr lang="zh-CN" altLang="en-US" sz="1400" b="1" dirty="0">
                <a:solidFill>
                  <a:srgbClr val="FFFFFF"/>
                </a:solidFill>
                <a:latin typeface="Century Schoolbook"/>
                <a:ea typeface="宋体" panose="02010600030101010101" pitchFamily="2" charset="-122"/>
              </a:rPr>
            </a:fld>
            <a:endParaRPr lang="zh-CN" altLang="en-US" sz="1400" b="1" dirty="0">
              <a:solidFill>
                <a:srgbClr val="FFFFFF"/>
              </a:solidFill>
              <a:latin typeface="Century Schoolbook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1"/>
          <p:cNvSpPr>
            <a:spLocks noGrp="1"/>
          </p:cNvSpPr>
          <p:nvPr>
            <p:ph type="title"/>
          </p:nvPr>
        </p:nvSpPr>
        <p:spPr/>
        <p:txBody>
          <a:bodyPr vert="horz" wrap="square" bIns="91440" anchor="b" anchorCtr="0"/>
          <a:p>
            <a:r>
              <a:rPr lang="zh-CN" altLang="en-US" dirty="0"/>
              <a:t>分析</a:t>
            </a:r>
            <a:endParaRPr lang="zh-CN" altLang="en-US" dirty="0"/>
          </a:p>
        </p:txBody>
      </p:sp>
      <p:sp>
        <p:nvSpPr>
          <p:cNvPr id="34818" name="内容占位符 2"/>
          <p:cNvSpPr>
            <a:spLocks noGrp="1"/>
          </p:cNvSpPr>
          <p:nvPr>
            <p:ph sz="quarter" idx="4294967295"/>
          </p:nvPr>
        </p:nvSpPr>
        <p:spPr/>
        <p:txBody>
          <a:bodyPr vert="horz" wrap="square" anchor="t" anchorCtr="0"/>
          <a:lstStyle>
            <a:lvl1pPr lvl="0">
              <a:buClrTx/>
              <a:buSzTx/>
              <a:buFontTx/>
              <a:defRPr sz="2400"/>
            </a:lvl1pPr>
            <a:lvl2pPr lvl="1">
              <a:buClrTx/>
              <a:buSzTx/>
              <a:buFontTx/>
              <a:defRPr sz="2000"/>
            </a:lvl2pPr>
            <a:lvl3pPr lvl="2">
              <a:buClrTx/>
              <a:buSzTx/>
              <a:buFontTx/>
              <a:defRPr sz="1800"/>
            </a:lvl3pPr>
            <a:lvl4pPr lvl="3">
              <a:buClrTx/>
              <a:buSzTx/>
              <a:buFontTx/>
              <a:defRPr sz="1600"/>
            </a:lvl4pPr>
            <a:lvl5pPr lvl="4">
              <a:buClrTx/>
              <a:buSzTx/>
              <a:buFontTx/>
              <a:defRPr sz="1600"/>
            </a:lvl5pPr>
          </a:lstStyle>
          <a:p>
            <a:pPr marL="273050" lvl="0" indent="-273050">
              <a:buSzTx/>
            </a:pPr>
            <a:r>
              <a:rPr lang="zh-CN" altLang="en-US" sz="3000" dirty="0"/>
              <a:t>我们不难想到一个非常简单的算法</a:t>
            </a:r>
            <a:r>
              <a:rPr lang="en-US" altLang="zh-CN" sz="3000"/>
              <a:t>—</a:t>
            </a:r>
            <a:r>
              <a:rPr lang="en-US" altLang="zh-CN" sz="3000"/>
              <a:t>—</a:t>
            </a:r>
            <a:r>
              <a:rPr lang="zh-CN" altLang="en-US" sz="3000" dirty="0"/>
              <a:t>穷举算法，即枚举数组中每一对元素</a:t>
            </a:r>
            <a:r>
              <a:rPr lang="en-US" altLang="zh-CN" sz="3000"/>
              <a:t>(</a:t>
            </a:r>
            <a:r>
              <a:rPr lang="en-US" altLang="zh-CN" sz="3000" err="1"/>
              <a:t>A[i</a:t>
            </a:r>
            <a:r>
              <a:rPr lang="en-US" altLang="zh-CN" sz="3000"/>
              <a:t>], </a:t>
            </a:r>
            <a:r>
              <a:rPr lang="en-US" altLang="zh-CN" sz="3000" err="1"/>
              <a:t>A[j</a:t>
            </a:r>
            <a:r>
              <a:rPr lang="en-US" altLang="zh-CN" sz="3000"/>
              <a:t>])</a:t>
            </a:r>
            <a:r>
              <a:rPr lang="zh-CN" altLang="en-US" sz="3000" dirty="0"/>
              <a:t>，判断它是不是构成“逆序对”。这种算法的时间复杂度为</a:t>
            </a:r>
            <a:r>
              <a:rPr lang="en-US" altLang="zh-CN" sz="3000"/>
              <a:t>O(N^2)</a:t>
            </a:r>
            <a:r>
              <a:rPr lang="zh-CN" altLang="en-US" sz="3000" dirty="0"/>
              <a:t>。 </a:t>
            </a:r>
            <a:endParaRPr lang="zh-CN" altLang="en-US" sz="3000" dirty="0"/>
          </a:p>
          <a:p>
            <a:pPr marL="273050" lvl="0" indent="-273050">
              <a:buSzTx/>
            </a:pPr>
            <a:r>
              <a:rPr lang="zh-CN" altLang="en-US" sz="3000" dirty="0"/>
              <a:t>时间效率不尽如人意</a:t>
            </a:r>
            <a:r>
              <a:rPr lang="en-US" altLang="zh-CN" sz="3000"/>
              <a:t>…</a:t>
            </a:r>
            <a:r>
              <a:rPr lang="en-US" altLang="zh-CN" sz="3000"/>
              <a:t>..</a:t>
            </a:r>
            <a:endParaRPr lang="en-US" altLang="zh-CN" sz="3000"/>
          </a:p>
          <a:p>
            <a:pPr marL="273050" lvl="0" indent="-273050">
              <a:buSzTx/>
            </a:pPr>
            <a:r>
              <a:rPr lang="zh-CN" altLang="en-US" sz="3000" dirty="0"/>
              <a:t>有更好的算法吗？</a:t>
            </a:r>
            <a:endParaRPr lang="zh-CN" altLang="en-US" sz="3000" dirty="0"/>
          </a:p>
        </p:txBody>
      </p:sp>
      <p:sp>
        <p:nvSpPr>
          <p:cNvPr id="34819" name="灯片编号占位符 3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fld id="{9A0DB2DC-4C9A-4742-B13C-FB6460FD3503}" type="slidenum">
              <a:rPr lang="zh-CN" altLang="en-US" sz="1400" b="1" dirty="0">
                <a:solidFill>
                  <a:srgbClr val="FFFFFF"/>
                </a:solidFill>
                <a:latin typeface="Century Schoolbook"/>
                <a:ea typeface="宋体" panose="02010600030101010101" pitchFamily="2" charset="-122"/>
              </a:rPr>
            </a:fld>
            <a:endParaRPr lang="zh-CN" altLang="en-US" sz="1400" b="1" dirty="0">
              <a:solidFill>
                <a:srgbClr val="FFFFFF"/>
              </a:solidFill>
              <a:latin typeface="Century Schoolbook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 vert="horz" wrap="square" bIns="91440" anchor="b" anchorCtr="0"/>
          <a:p>
            <a:r>
              <a:rPr lang="zh-CN" altLang="en-US" dirty="0"/>
              <a:t>借助分治思想</a:t>
            </a:r>
            <a:endParaRPr lang="zh-CN" altLang="en-US" dirty="0"/>
          </a:p>
        </p:txBody>
      </p:sp>
      <p:sp>
        <p:nvSpPr>
          <p:cNvPr id="35842" name="内容占位符 2"/>
          <p:cNvSpPr>
            <a:spLocks noGrp="1"/>
          </p:cNvSpPr>
          <p:nvPr>
            <p:ph sz="quarter" idx="4294967295"/>
          </p:nvPr>
        </p:nvSpPr>
        <p:spPr>
          <a:xfrm>
            <a:off x="357188" y="1600200"/>
            <a:ext cx="8429625" cy="4873625"/>
          </a:xfrm>
        </p:spPr>
        <p:txBody>
          <a:bodyPr vert="horz" wrap="square" anchor="t" anchorCtr="0"/>
          <a:lstStyle>
            <a:lvl1pPr lvl="0">
              <a:buClrTx/>
              <a:buSzTx/>
              <a:buFontTx/>
              <a:defRPr sz="2400"/>
            </a:lvl1pPr>
            <a:lvl2pPr lvl="1">
              <a:buClrTx/>
              <a:buSzTx/>
              <a:buFontTx/>
              <a:defRPr sz="2000"/>
            </a:lvl2pPr>
            <a:lvl3pPr lvl="2">
              <a:buClrTx/>
              <a:buSzTx/>
              <a:buFontTx/>
              <a:defRPr sz="1800"/>
            </a:lvl3pPr>
            <a:lvl4pPr lvl="3">
              <a:buClrTx/>
              <a:buSzTx/>
              <a:buFontTx/>
              <a:defRPr sz="1600"/>
            </a:lvl4pPr>
            <a:lvl5pPr lvl="4">
              <a:buClrTx/>
              <a:buSzTx/>
              <a:buFontTx/>
              <a:defRPr sz="1600"/>
            </a:lvl5pPr>
          </a:lstStyle>
          <a:p>
            <a:pPr marL="273050" lvl="0" indent="-273050">
              <a:buSzTx/>
            </a:pPr>
            <a:r>
              <a:rPr lang="zh-CN" altLang="en-US" sz="2000" dirty="0"/>
              <a:t>用分治怎么样</a:t>
            </a:r>
            <a:r>
              <a:rPr lang="en-US" altLang="zh-CN" sz="2000"/>
              <a:t>?</a:t>
            </a:r>
            <a:endParaRPr lang="en-US" altLang="zh-CN" sz="2000"/>
          </a:p>
          <a:p>
            <a:pPr marL="273050" lvl="0" indent="-273050">
              <a:buSzTx/>
            </a:pPr>
            <a:endParaRPr lang="en-US" altLang="zh-CN" sz="2000"/>
          </a:p>
          <a:p>
            <a:pPr marL="273050" lvl="0" indent="-273050">
              <a:buSzTx/>
            </a:pPr>
            <a:endParaRPr lang="en-US" altLang="zh-CN" sz="2000"/>
          </a:p>
          <a:p>
            <a:pPr marL="273050" lvl="0" indent="-273050">
              <a:buSzTx/>
            </a:pPr>
            <a:endParaRPr lang="en-US" altLang="zh-CN" sz="2000"/>
          </a:p>
          <a:p>
            <a:pPr marL="273050" lvl="0" indent="-273050">
              <a:buSzTx/>
            </a:pPr>
            <a:r>
              <a:rPr lang="zh-CN" altLang="en-US" sz="2000" dirty="0"/>
              <a:t>首先将序列一分为二，分成左、右两个序列</a:t>
            </a:r>
            <a:r>
              <a:rPr lang="en-US" altLang="zh-CN" sz="2000" i="1"/>
              <a:t>B</a:t>
            </a:r>
            <a:r>
              <a:rPr lang="zh-CN" altLang="en-US" sz="2000" i="1" dirty="0"/>
              <a:t>、</a:t>
            </a:r>
            <a:r>
              <a:rPr lang="en-US" altLang="zh-CN" sz="2000" i="1"/>
              <a:t>C</a:t>
            </a:r>
            <a:r>
              <a:rPr lang="zh-CN" altLang="en-US" sz="2000" dirty="0"/>
              <a:t>，可以看出：</a:t>
            </a:r>
            <a:endParaRPr lang="en-US" altLang="zh-CN" sz="2000"/>
          </a:p>
          <a:p>
            <a:pPr marL="273050" lvl="0" indent="-273050">
              <a:buSzTx/>
            </a:pPr>
            <a:r>
              <a:rPr lang="zh-CN" altLang="en-US" sz="2000" b="1" dirty="0">
                <a:solidFill>
                  <a:srgbClr val="FF0000"/>
                </a:solidFill>
              </a:rPr>
              <a:t>总的逆序对数</a:t>
            </a:r>
            <a:r>
              <a:rPr lang="en-US" altLang="zh-CN" sz="2000" b="1">
                <a:solidFill>
                  <a:srgbClr val="FF0000"/>
                </a:solidFill>
              </a:rPr>
              <a:t>=B</a:t>
            </a:r>
            <a:r>
              <a:rPr lang="zh-CN" altLang="en-US" sz="2000" b="1" dirty="0">
                <a:solidFill>
                  <a:srgbClr val="FF0000"/>
                </a:solidFill>
              </a:rPr>
              <a:t>的逆序对数</a:t>
            </a:r>
            <a:r>
              <a:rPr lang="en-US" altLang="zh-CN" sz="2000" b="1">
                <a:solidFill>
                  <a:srgbClr val="FF0000"/>
                </a:solidFill>
              </a:rPr>
              <a:t>+C</a:t>
            </a:r>
            <a:r>
              <a:rPr lang="zh-CN" altLang="en-US" sz="2000" b="1" dirty="0">
                <a:solidFill>
                  <a:srgbClr val="FF0000"/>
                </a:solidFill>
              </a:rPr>
              <a:t>的逆序对数</a:t>
            </a:r>
            <a:r>
              <a:rPr lang="en-US" altLang="zh-CN" sz="2000" b="1">
                <a:solidFill>
                  <a:srgbClr val="FF0000"/>
                </a:solidFill>
              </a:rPr>
              <a:t>+B</a:t>
            </a:r>
            <a:r>
              <a:rPr lang="zh-CN" altLang="en-US" sz="2000" b="1" dirty="0">
                <a:solidFill>
                  <a:srgbClr val="FF0000"/>
                </a:solidFill>
              </a:rPr>
              <a:t>、</a:t>
            </a:r>
            <a:r>
              <a:rPr lang="en-US" altLang="zh-CN" sz="2000" b="1">
                <a:solidFill>
                  <a:srgbClr val="FF0000"/>
                </a:solidFill>
              </a:rPr>
              <a:t>C</a:t>
            </a:r>
            <a:r>
              <a:rPr lang="zh-CN" altLang="en-US" sz="2000" b="1" dirty="0">
                <a:solidFill>
                  <a:srgbClr val="FF0000"/>
                </a:solidFill>
              </a:rPr>
              <a:t>之间的逆序对数</a:t>
            </a:r>
            <a:endParaRPr lang="en-US" altLang="zh-CN" sz="2000" b="1">
              <a:solidFill>
                <a:srgbClr val="FF0000"/>
              </a:solidFill>
            </a:endParaRPr>
          </a:p>
          <a:p>
            <a:pPr marL="273050" lvl="0" indent="-273050">
              <a:buSzTx/>
            </a:pPr>
            <a:r>
              <a:rPr lang="zh-CN" altLang="en-US" sz="2000" dirty="0"/>
              <a:t>根据分治的原理，</a:t>
            </a:r>
            <a:r>
              <a:rPr lang="en-US" altLang="zh-CN" sz="2000"/>
              <a:t>B</a:t>
            </a:r>
            <a:r>
              <a:rPr lang="zh-CN" altLang="en-US" sz="2000" dirty="0"/>
              <a:t>、</a:t>
            </a:r>
            <a:r>
              <a:rPr lang="en-US" altLang="zh-CN" sz="2000"/>
              <a:t>C</a:t>
            </a:r>
            <a:r>
              <a:rPr lang="zh-CN" altLang="en-US" sz="2000" dirty="0"/>
              <a:t>的逆序对数与原问题是同一个性质的问题，可以递归地求得。那么如何来统计序列</a:t>
            </a:r>
            <a:r>
              <a:rPr lang="en-US" altLang="zh-CN" sz="2000" i="1"/>
              <a:t>B</a:t>
            </a:r>
            <a:r>
              <a:rPr lang="zh-CN" altLang="en-US" sz="2000" dirty="0"/>
              <a:t>和序列</a:t>
            </a:r>
            <a:r>
              <a:rPr lang="en-US" altLang="zh-CN" sz="2000" i="1"/>
              <a:t>C</a:t>
            </a:r>
            <a:r>
              <a:rPr lang="zh-CN" altLang="en-US" sz="2000" dirty="0"/>
              <a:t>之间的“逆序对”呢？ </a:t>
            </a:r>
            <a:endParaRPr lang="zh-CN" altLang="en-US" sz="2000" dirty="0"/>
          </a:p>
          <a:p>
            <a:pPr marL="273050" lvl="0" indent="-273050">
              <a:buSzTx/>
            </a:pPr>
            <a:r>
              <a:rPr lang="zh-CN" altLang="en-US" sz="2000" dirty="0"/>
              <a:t>如果还按照穷举的思想来统计的话，那么我们采用分治法就没有什么意义</a:t>
            </a:r>
            <a:r>
              <a:rPr lang="en-US" altLang="zh-CN" sz="2000"/>
              <a:t>!</a:t>
            </a:r>
            <a:endParaRPr lang="en-US" altLang="zh-CN" sz="2000"/>
          </a:p>
          <a:p>
            <a:pPr marL="273050" lvl="0" indent="-273050">
              <a:buSzTx/>
            </a:pPr>
            <a:r>
              <a:rPr lang="zh-CN" altLang="en-US" sz="2000" dirty="0"/>
              <a:t>如果</a:t>
            </a:r>
            <a:r>
              <a:rPr lang="en-US" altLang="zh-CN" sz="2000"/>
              <a:t>B</a:t>
            </a:r>
            <a:r>
              <a:rPr lang="zh-CN" altLang="en-US" sz="2000" dirty="0"/>
              <a:t>、</a:t>
            </a:r>
            <a:r>
              <a:rPr lang="en-US" altLang="zh-CN" sz="2000"/>
              <a:t>C</a:t>
            </a:r>
            <a:r>
              <a:rPr lang="zh-CN" altLang="en-US" sz="2000" dirty="0"/>
              <a:t>两个子序列都已经从小到大排好序了，计算</a:t>
            </a:r>
            <a:r>
              <a:rPr lang="en-US" altLang="zh-CN" sz="2000"/>
              <a:t>B</a:t>
            </a:r>
            <a:r>
              <a:rPr lang="zh-CN" altLang="en-US" sz="2000" dirty="0"/>
              <a:t>与</a:t>
            </a:r>
            <a:r>
              <a:rPr lang="en-US" altLang="zh-CN" sz="2000"/>
              <a:t>C</a:t>
            </a:r>
            <a:r>
              <a:rPr lang="zh-CN" altLang="en-US" sz="2000" dirty="0"/>
              <a:t>之间的逆序对会怎样进行呢？</a:t>
            </a:r>
            <a:endParaRPr lang="en-US" altLang="zh-CN" sz="2000"/>
          </a:p>
          <a:p>
            <a:pPr marL="273050" lvl="0" indent="-273050">
              <a:buSzTx/>
            </a:pPr>
            <a:endParaRPr lang="zh-CN" altLang="en-US" sz="2000" dirty="0"/>
          </a:p>
        </p:txBody>
      </p:sp>
      <p:pic>
        <p:nvPicPr>
          <p:cNvPr id="35843" name="图片 4" descr="1.png"/>
          <p:cNvPicPr>
            <a:picLocks noChangeAspect="1"/>
          </p:cNvPicPr>
          <p:nvPr/>
        </p:nvPicPr>
        <p:blipFill>
          <a:blip r:embed="rId1"/>
          <a:srcRect r="32031" b="76134"/>
          <a:stretch>
            <a:fillRect/>
          </a:stretch>
        </p:blipFill>
        <p:spPr>
          <a:xfrm>
            <a:off x="1214438" y="1981200"/>
            <a:ext cx="6215062" cy="9128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4" name="灯片编号占位符 5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fld id="{9A0DB2DC-4C9A-4742-B13C-FB6460FD3503}" type="slidenum">
              <a:rPr lang="zh-CN" altLang="en-US" sz="1400" b="1" dirty="0">
                <a:solidFill>
                  <a:srgbClr val="FFFFFF"/>
                </a:solidFill>
                <a:latin typeface="Century Schoolbook"/>
                <a:ea typeface="宋体" panose="02010600030101010101" pitchFamily="2" charset="-122"/>
              </a:rPr>
            </a:fld>
            <a:endParaRPr lang="zh-CN" altLang="en-US" sz="1400" b="1" dirty="0">
              <a:solidFill>
                <a:srgbClr val="FFFFFF"/>
              </a:solidFill>
              <a:latin typeface="Century Schoolbook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1"/>
          <p:cNvSpPr>
            <a:spLocks noGrp="1"/>
          </p:cNvSpPr>
          <p:nvPr>
            <p:ph type="title"/>
          </p:nvPr>
        </p:nvSpPr>
        <p:spPr/>
        <p:txBody>
          <a:bodyPr vert="horz" wrap="square" bIns="91440" anchor="b" anchorCtr="0"/>
          <a:p>
            <a:r>
              <a:rPr lang="zh-CN" altLang="en-US" dirty="0"/>
              <a:t>有序的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之间的逆序对计数</a:t>
            </a:r>
            <a:endParaRPr lang="zh-CN" altLang="en-US" dirty="0"/>
          </a:p>
        </p:txBody>
      </p:sp>
      <p:sp>
        <p:nvSpPr>
          <p:cNvPr id="36866" name="内容占位符 2"/>
          <p:cNvSpPr>
            <a:spLocks noGrp="1"/>
          </p:cNvSpPr>
          <p:nvPr>
            <p:ph sz="quarter" idx="4294967295"/>
          </p:nvPr>
        </p:nvSpPr>
        <p:spPr>
          <a:xfrm>
            <a:off x="457200" y="1600200"/>
            <a:ext cx="8329613" cy="4873625"/>
          </a:xfrm>
        </p:spPr>
        <p:txBody>
          <a:bodyPr vert="horz" wrap="square" anchor="t" anchorCtr="0"/>
          <a:lstStyle>
            <a:lvl1pPr lvl="0">
              <a:buClrTx/>
              <a:buSzTx/>
              <a:buFontTx/>
              <a:defRPr sz="2400"/>
            </a:lvl1pPr>
            <a:lvl2pPr lvl="1">
              <a:buClrTx/>
              <a:buSzTx/>
              <a:buFontTx/>
              <a:defRPr sz="2000"/>
            </a:lvl2pPr>
            <a:lvl3pPr lvl="2">
              <a:buClrTx/>
              <a:buSzTx/>
              <a:buFontTx/>
              <a:defRPr sz="1800"/>
            </a:lvl3pPr>
            <a:lvl4pPr lvl="3">
              <a:buClrTx/>
              <a:buSzTx/>
              <a:buFontTx/>
              <a:defRPr sz="1600"/>
            </a:lvl4pPr>
            <a:lvl5pPr lvl="4">
              <a:buClrTx/>
              <a:buSzTx/>
              <a:buFontTx/>
              <a:defRPr sz="1600"/>
            </a:lvl5pPr>
          </a:lstStyle>
          <a:p>
            <a:pPr marL="273050" lvl="0" indent="-273050">
              <a:lnSpc>
                <a:spcPct val="90000"/>
              </a:lnSpc>
              <a:buSzTx/>
            </a:pPr>
            <a:r>
              <a:rPr lang="zh-CN" altLang="en-US" sz="2000" dirty="0"/>
              <a:t>在递归的求解</a:t>
            </a:r>
            <a:r>
              <a:rPr lang="en-US" altLang="zh-CN" sz="2000"/>
              <a:t>B</a:t>
            </a:r>
            <a:r>
              <a:rPr lang="zh-CN" altLang="en-US" sz="2000" dirty="0"/>
              <a:t>、</a:t>
            </a:r>
            <a:r>
              <a:rPr lang="en-US" altLang="zh-CN" sz="2000"/>
              <a:t>C</a:t>
            </a:r>
            <a:r>
              <a:rPr lang="zh-CN" altLang="en-US" sz="2000" dirty="0"/>
              <a:t>两个序列中的逆序对的个数以后，如果对</a:t>
            </a:r>
            <a:r>
              <a:rPr lang="en-US" altLang="zh-CN" sz="2000"/>
              <a:t>B</a:t>
            </a:r>
            <a:r>
              <a:rPr lang="zh-CN" altLang="en-US" sz="2000" dirty="0"/>
              <a:t>、</a:t>
            </a:r>
            <a:r>
              <a:rPr lang="en-US" altLang="zh-CN" sz="2000"/>
              <a:t>C</a:t>
            </a:r>
            <a:r>
              <a:rPr lang="zh-CN" altLang="en-US" sz="2000" dirty="0"/>
              <a:t>两个序列当中的元素进行排序的话，要统计</a:t>
            </a:r>
            <a:r>
              <a:rPr lang="en-US" altLang="zh-CN" sz="2000"/>
              <a:t>B</a:t>
            </a:r>
            <a:r>
              <a:rPr lang="zh-CN" altLang="en-US" sz="2000" dirty="0"/>
              <a:t>、</a:t>
            </a:r>
            <a:r>
              <a:rPr lang="en-US" altLang="zh-CN" sz="2000"/>
              <a:t>C</a:t>
            </a:r>
            <a:r>
              <a:rPr lang="zh-CN" altLang="en-US" sz="2000" dirty="0"/>
              <a:t>两个序列之间的“逆序对”是非常容易的</a:t>
            </a:r>
            <a:r>
              <a:rPr lang="en-US" altLang="zh-CN" sz="2000"/>
              <a:t>.</a:t>
            </a:r>
            <a:endParaRPr lang="en-US" altLang="zh-CN" sz="2000"/>
          </a:p>
          <a:p>
            <a:pPr marL="273050" lvl="0" indent="-273050">
              <a:lnSpc>
                <a:spcPct val="90000"/>
              </a:lnSpc>
              <a:buSzTx/>
            </a:pPr>
            <a:r>
              <a:rPr lang="zh-CN" altLang="en-US" sz="2000" dirty="0"/>
              <a:t>如图</a:t>
            </a:r>
            <a:endParaRPr lang="zh-CN" altLang="en-US" sz="2000" dirty="0"/>
          </a:p>
          <a:p>
            <a:pPr marL="273050" lvl="0" indent="-273050">
              <a:lnSpc>
                <a:spcPct val="90000"/>
              </a:lnSpc>
              <a:buSzTx/>
            </a:pPr>
            <a:r>
              <a:rPr lang="zh-CN" altLang="en-US" sz="2000" dirty="0"/>
              <a:t>排序前</a:t>
            </a:r>
            <a:endParaRPr lang="zh-CN" altLang="en-US" sz="2000" dirty="0"/>
          </a:p>
          <a:p>
            <a:pPr marL="273050" lvl="0" indent="-273050">
              <a:lnSpc>
                <a:spcPct val="90000"/>
              </a:lnSpc>
              <a:buSzTx/>
            </a:pPr>
            <a:endParaRPr lang="zh-CN" altLang="en-US" sz="2000" dirty="0"/>
          </a:p>
          <a:p>
            <a:pPr marL="273050" lvl="0" indent="-273050">
              <a:lnSpc>
                <a:spcPct val="90000"/>
              </a:lnSpc>
              <a:buSzTx/>
            </a:pPr>
            <a:r>
              <a:rPr lang="zh-CN" altLang="en-US" sz="2000" dirty="0"/>
              <a:t>排序后</a:t>
            </a:r>
            <a:endParaRPr lang="zh-CN" altLang="en-US" sz="2000" dirty="0"/>
          </a:p>
          <a:p>
            <a:pPr marL="273050" lvl="0" indent="-273050">
              <a:lnSpc>
                <a:spcPct val="90000"/>
              </a:lnSpc>
              <a:buSzTx/>
            </a:pPr>
            <a:endParaRPr lang="en-US" altLang="zh-CN" sz="2000"/>
          </a:p>
          <a:p>
            <a:pPr marL="273050" lvl="0" indent="-273050">
              <a:lnSpc>
                <a:spcPct val="90000"/>
              </a:lnSpc>
              <a:buSzTx/>
            </a:pPr>
            <a:endParaRPr lang="zh-CN" altLang="en-US" sz="2000" dirty="0"/>
          </a:p>
          <a:p>
            <a:pPr marL="273050" lvl="0" indent="-273050">
              <a:lnSpc>
                <a:spcPct val="90000"/>
              </a:lnSpc>
              <a:buSzTx/>
            </a:pPr>
            <a:r>
              <a:rPr lang="zh-CN" altLang="en-US" sz="2000" dirty="0"/>
              <a:t>回想归并排序的合并过程，当</a:t>
            </a:r>
            <a:r>
              <a:rPr lang="en-US" altLang="zh-CN" sz="2000"/>
              <a:t>B</a:t>
            </a:r>
            <a:r>
              <a:rPr lang="zh-CN" altLang="en-US" sz="2000" dirty="0"/>
              <a:t>中的元素</a:t>
            </a:r>
            <a:r>
              <a:rPr lang="en-US" altLang="zh-CN" sz="2000" err="1"/>
              <a:t>A[i</a:t>
            </a:r>
            <a:r>
              <a:rPr lang="en-US" altLang="zh-CN" sz="2000"/>
              <a:t>]</a:t>
            </a:r>
            <a:r>
              <a:rPr lang="zh-CN" altLang="en-US" sz="2000" dirty="0"/>
              <a:t>被复制到辅助数组中时，不会形成逆序对。而当</a:t>
            </a:r>
            <a:r>
              <a:rPr lang="en-US" altLang="zh-CN" sz="2000"/>
              <a:t>C</a:t>
            </a:r>
            <a:r>
              <a:rPr lang="zh-CN" altLang="en-US" sz="2000" dirty="0"/>
              <a:t>中的元素</a:t>
            </a:r>
            <a:r>
              <a:rPr lang="en-US" altLang="zh-CN" sz="2000" err="1"/>
              <a:t>A[j</a:t>
            </a:r>
            <a:r>
              <a:rPr lang="en-US" altLang="zh-CN" sz="2000"/>
              <a:t>]</a:t>
            </a:r>
            <a:r>
              <a:rPr lang="zh-CN" altLang="en-US" sz="2000" dirty="0"/>
              <a:t>被复制时，表明它比</a:t>
            </a:r>
            <a:r>
              <a:rPr lang="en-US" altLang="zh-CN" sz="2000"/>
              <a:t>B</a:t>
            </a:r>
            <a:r>
              <a:rPr lang="zh-CN" altLang="en-US" sz="2000" dirty="0"/>
              <a:t>中余下的元素都小，并且位于这些元素之后，于是</a:t>
            </a:r>
            <a:r>
              <a:rPr lang="en-US" altLang="zh-CN" sz="2000" err="1"/>
              <a:t>A[j</a:t>
            </a:r>
            <a:r>
              <a:rPr lang="en-US" altLang="zh-CN" sz="2000"/>
              <a:t>]</a:t>
            </a:r>
            <a:r>
              <a:rPr lang="zh-CN" altLang="en-US" sz="2000" dirty="0"/>
              <a:t>与它们都形成逆序对。这时增加的逆序对个数可以直接计算得出：</a:t>
            </a:r>
            <a:r>
              <a:rPr lang="en-US" altLang="zh-CN" sz="2000"/>
              <a:t>mid – i + 1</a:t>
            </a:r>
            <a:r>
              <a:rPr lang="zh-CN" altLang="en-US" sz="2000" dirty="0"/>
              <a:t>。</a:t>
            </a:r>
            <a:endParaRPr lang="en-US" altLang="zh-CN" sz="2000"/>
          </a:p>
          <a:p>
            <a:pPr marL="273050" lvl="0" indent="-273050">
              <a:lnSpc>
                <a:spcPct val="90000"/>
              </a:lnSpc>
              <a:buSzTx/>
            </a:pPr>
            <a:r>
              <a:rPr lang="zh-CN" altLang="en-US" sz="2000" dirty="0"/>
              <a:t>例如，</a:t>
            </a:r>
            <a:r>
              <a:rPr lang="en-US" altLang="zh-CN" sz="2000"/>
              <a:t>i=2, j=5</a:t>
            </a:r>
            <a:r>
              <a:rPr lang="zh-CN" altLang="en-US" sz="2000" dirty="0"/>
              <a:t>时，</a:t>
            </a:r>
            <a:r>
              <a:rPr lang="en-US" altLang="zh-CN" sz="2000" err="1"/>
              <a:t>A[i</a:t>
            </a:r>
            <a:r>
              <a:rPr lang="en-US" altLang="zh-CN" sz="2000"/>
              <a:t>] &gt; </a:t>
            </a:r>
            <a:r>
              <a:rPr lang="en-US" altLang="zh-CN" sz="2000" err="1"/>
              <a:t>A[j</a:t>
            </a:r>
            <a:r>
              <a:rPr lang="en-US" altLang="zh-CN" sz="2000"/>
              <a:t>]</a:t>
            </a:r>
            <a:r>
              <a:rPr lang="zh-CN" altLang="en-US" sz="2000" dirty="0"/>
              <a:t>，应该</a:t>
            </a:r>
            <a:r>
              <a:rPr lang="en-US" altLang="zh-CN" sz="2000" err="1"/>
              <a:t>A[j</a:t>
            </a:r>
            <a:r>
              <a:rPr lang="en-US" altLang="zh-CN" sz="2000"/>
              <a:t>]</a:t>
            </a:r>
            <a:r>
              <a:rPr lang="zh-CN" altLang="en-US" sz="2000" dirty="0"/>
              <a:t>被复制，此时</a:t>
            </a:r>
            <a:r>
              <a:rPr lang="en-US" altLang="zh-CN" sz="2000" err="1"/>
              <a:t>A[j</a:t>
            </a:r>
            <a:r>
              <a:rPr lang="en-US" altLang="zh-CN" sz="2000"/>
              <a:t>]</a:t>
            </a:r>
            <a:r>
              <a:rPr lang="zh-CN" altLang="en-US" sz="2000" dirty="0"/>
              <a:t>为</a:t>
            </a:r>
            <a:r>
              <a:rPr lang="en-US" altLang="zh-CN" sz="2000"/>
              <a:t>2</a:t>
            </a:r>
            <a:r>
              <a:rPr lang="zh-CN" altLang="en-US" sz="2000" dirty="0"/>
              <a:t>，它与</a:t>
            </a:r>
            <a:r>
              <a:rPr lang="en-US" altLang="zh-CN" sz="2000"/>
              <a:t>B</a:t>
            </a:r>
            <a:r>
              <a:rPr lang="zh-CN" altLang="en-US" sz="2000" dirty="0"/>
              <a:t>中的</a:t>
            </a:r>
            <a:r>
              <a:rPr lang="en-US" altLang="zh-CN" sz="2000"/>
              <a:t>4, 5, 6</a:t>
            </a:r>
            <a:r>
              <a:rPr lang="zh-CN" altLang="en-US" sz="2000" dirty="0"/>
              <a:t>均形成逆序对，增加的逆序对数为：</a:t>
            </a:r>
            <a:r>
              <a:rPr lang="en-US" altLang="zh-CN" sz="2000"/>
              <a:t>4-2+1=3</a:t>
            </a:r>
            <a:endParaRPr lang="zh-CN" altLang="en-US" sz="2000" dirty="0"/>
          </a:p>
        </p:txBody>
      </p:sp>
      <p:pic>
        <p:nvPicPr>
          <p:cNvPr id="36867" name="图片 3" descr="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8938" y="2209800"/>
            <a:ext cx="4543425" cy="2200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8" name="灯片编号占位符 4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fld id="{9A0DB2DC-4C9A-4742-B13C-FB6460FD3503}" type="slidenum">
              <a:rPr lang="zh-CN" altLang="en-US" sz="1400" b="1" dirty="0">
                <a:solidFill>
                  <a:srgbClr val="FFFFFF"/>
                </a:solidFill>
                <a:latin typeface="Century Schoolbook"/>
                <a:ea typeface="宋体" panose="02010600030101010101" pitchFamily="2" charset="-122"/>
              </a:rPr>
            </a:fld>
            <a:endParaRPr lang="zh-CN" altLang="en-US" sz="1400" b="1" dirty="0">
              <a:solidFill>
                <a:srgbClr val="FFFFFF"/>
              </a:solidFill>
              <a:latin typeface="Century Schoolbook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 vert="horz" wrap="square" bIns="91440" anchor="b" anchorCtr="0"/>
          <a:p>
            <a:r>
              <a:rPr lang="zh-CN" altLang="en-US" dirty="0"/>
              <a:t>合并成有序序列是可以且必须的</a:t>
            </a:r>
            <a:endParaRPr lang="zh-CN" altLang="en-US" dirty="0"/>
          </a:p>
        </p:txBody>
      </p:sp>
      <p:sp>
        <p:nvSpPr>
          <p:cNvPr id="37890" name="内容占位符 2"/>
          <p:cNvSpPr>
            <a:spLocks noGrp="1"/>
          </p:cNvSpPr>
          <p:nvPr>
            <p:ph sz="quarter" idx="4294967295"/>
          </p:nvPr>
        </p:nvSpPr>
        <p:spPr>
          <a:xfrm>
            <a:off x="457200" y="1600200"/>
            <a:ext cx="8115300" cy="4873625"/>
          </a:xfrm>
        </p:spPr>
        <p:txBody>
          <a:bodyPr vert="horz" wrap="square" anchor="t" anchorCtr="0"/>
          <a:lstStyle>
            <a:lvl1pPr lvl="0">
              <a:buClrTx/>
              <a:buSzTx/>
              <a:buFontTx/>
              <a:defRPr sz="2400"/>
            </a:lvl1pPr>
            <a:lvl2pPr lvl="1">
              <a:buClrTx/>
              <a:buSzTx/>
              <a:buFontTx/>
              <a:defRPr sz="2000"/>
            </a:lvl2pPr>
            <a:lvl3pPr lvl="2">
              <a:buClrTx/>
              <a:buSzTx/>
              <a:buFontTx/>
              <a:defRPr sz="1800"/>
            </a:lvl3pPr>
            <a:lvl4pPr lvl="3">
              <a:buClrTx/>
              <a:buSzTx/>
              <a:buFontTx/>
              <a:defRPr sz="1600"/>
            </a:lvl4pPr>
            <a:lvl5pPr lvl="4">
              <a:buClrTx/>
              <a:buSzTx/>
              <a:buFontTx/>
              <a:defRPr sz="1600"/>
            </a:lvl5pPr>
          </a:lstStyle>
          <a:p>
            <a:pPr marL="273050" lvl="0" indent="-273050">
              <a:buSzTx/>
            </a:pPr>
            <a:r>
              <a:rPr lang="zh-CN" altLang="en-US" sz="2400" dirty="0"/>
              <a:t>因此，可以把逆序对计数看成是归并排序的附产品：在把左、右两个子序列合并成一个序列的过程中，当遇对右子序列的元素被复制时，就累加新形成的逆序对个数。</a:t>
            </a:r>
            <a:endParaRPr lang="zh-CN" altLang="en-US" sz="2400" dirty="0"/>
          </a:p>
          <a:p>
            <a:pPr marL="273050" lvl="0" indent="-273050">
              <a:buSzTx/>
            </a:pPr>
            <a:r>
              <a:rPr lang="zh-CN" altLang="en-US" sz="2400" dirty="0"/>
              <a:t>虽然对</a:t>
            </a:r>
            <a:r>
              <a:rPr lang="en-US" altLang="zh-CN" sz="2400"/>
              <a:t>B</a:t>
            </a:r>
            <a:r>
              <a:rPr lang="zh-CN" altLang="en-US" sz="2400" dirty="0"/>
              <a:t>、</a:t>
            </a:r>
            <a:r>
              <a:rPr lang="en-US" altLang="zh-CN" sz="2400"/>
              <a:t>C</a:t>
            </a:r>
            <a:r>
              <a:rPr lang="zh-CN" altLang="en-US" sz="2400" dirty="0"/>
              <a:t>两个序列当中的元素进行了排序，使得这两个区间的</a:t>
            </a:r>
            <a:r>
              <a:rPr lang="zh-CN" altLang="en-US" dirty="0">
                <a:sym typeface="+mn-ea"/>
              </a:rPr>
              <a:t>逆</a:t>
            </a:r>
            <a:r>
              <a:rPr lang="zh-CN" altLang="en-US" sz="2400" dirty="0"/>
              <a:t>序对被破坏了，但由于求解过程是递归定义的，在排序之前</a:t>
            </a:r>
            <a:r>
              <a:rPr lang="en-US" altLang="zh-CN" sz="2400"/>
              <a:t>B</a:t>
            </a:r>
            <a:r>
              <a:rPr lang="zh-CN" altLang="en-US" sz="2400" dirty="0"/>
              <a:t>、</a:t>
            </a:r>
            <a:r>
              <a:rPr lang="en-US" altLang="zh-CN" sz="2400"/>
              <a:t>C</a:t>
            </a:r>
            <a:r>
              <a:rPr lang="zh-CN" altLang="en-US" sz="2400" dirty="0"/>
              <a:t>两个序列各自其中的元素之间的“逆序对”个数已经被统计过了，并且排不排序对统计</a:t>
            </a:r>
            <a:r>
              <a:rPr lang="en-US" altLang="zh-CN" sz="2400"/>
              <a:t>B</a:t>
            </a:r>
            <a:r>
              <a:rPr lang="zh-CN" altLang="en-US" sz="2400" dirty="0"/>
              <a:t>、</a:t>
            </a:r>
            <a:r>
              <a:rPr lang="en-US" altLang="zh-CN" sz="2400"/>
              <a:t>C</a:t>
            </a:r>
            <a:r>
              <a:rPr lang="zh-CN" altLang="en-US" sz="2400" dirty="0"/>
              <a:t>两个序列之间的“逆序对”的个数不会产生影响。所以这个排序过程对整个问题的求解的正确性是没有任何影响的。</a:t>
            </a:r>
            <a:endParaRPr lang="zh-CN" altLang="en-US" sz="2400" dirty="0"/>
          </a:p>
          <a:p>
            <a:pPr marL="273050" lvl="0" indent="-273050">
              <a:buSzTx/>
            </a:pPr>
            <a:r>
              <a:rPr lang="zh-CN" altLang="en-US" sz="2400" dirty="0"/>
              <a:t>同时，因为整个过程是递归的，把</a:t>
            </a:r>
            <a:r>
              <a:rPr lang="en-US" altLang="zh-CN" sz="2400"/>
              <a:t>B</a:t>
            </a:r>
            <a:r>
              <a:rPr lang="zh-CN" altLang="en-US" sz="2400" dirty="0"/>
              <a:t>、</a:t>
            </a:r>
            <a:r>
              <a:rPr lang="en-US" altLang="zh-CN" sz="2400"/>
              <a:t>C</a:t>
            </a:r>
            <a:r>
              <a:rPr lang="zh-CN" altLang="en-US" sz="2400" dirty="0"/>
              <a:t>合并成一个有序的序列后，返回上一层，才能继续按上述方法计数逆序对。</a:t>
            </a:r>
            <a:endParaRPr lang="en-US" altLang="zh-CN" sz="2400"/>
          </a:p>
          <a:p>
            <a:pPr marL="273050" lvl="0" indent="-273050">
              <a:buSzTx/>
            </a:pPr>
            <a:endParaRPr lang="zh-CN" altLang="en-US" sz="2800" dirty="0"/>
          </a:p>
        </p:txBody>
      </p:sp>
      <p:sp>
        <p:nvSpPr>
          <p:cNvPr id="37891" name="灯片编号占位符 3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fld id="{9A0DB2DC-4C9A-4742-B13C-FB6460FD3503}" type="slidenum">
              <a:rPr lang="zh-CN" altLang="en-US" sz="1400" b="1" dirty="0">
                <a:solidFill>
                  <a:srgbClr val="FFFFFF"/>
                </a:solidFill>
                <a:latin typeface="Century Schoolbook"/>
                <a:ea typeface="宋体" panose="02010600030101010101" pitchFamily="2" charset="-122"/>
              </a:rPr>
            </a:fld>
            <a:endParaRPr lang="zh-CN" altLang="en-US" sz="1400" b="1" dirty="0">
              <a:solidFill>
                <a:srgbClr val="FFFFFF"/>
              </a:solidFill>
              <a:latin typeface="Century Schoolbook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1"/>
          <p:cNvSpPr>
            <a:spLocks noGrp="1"/>
          </p:cNvSpPr>
          <p:nvPr>
            <p:ph type="title"/>
          </p:nvPr>
        </p:nvSpPr>
        <p:spPr/>
        <p:txBody>
          <a:bodyPr vert="horz" wrap="square" bIns="91440" anchor="b" anchorCtr="0"/>
          <a:p>
            <a:r>
              <a:rPr lang="zh-CN" altLang="en-US" dirty="0"/>
              <a:t>计算逆序对的代码</a:t>
            </a:r>
            <a:endParaRPr lang="zh-CN" altLang="en-US" dirty="0"/>
          </a:p>
        </p:txBody>
      </p:sp>
      <p:sp>
        <p:nvSpPr>
          <p:cNvPr id="38914" name="内容占位符 2"/>
          <p:cNvSpPr>
            <a:spLocks noGrp="1"/>
          </p:cNvSpPr>
          <p:nvPr>
            <p:ph sz="quarter" idx="4294967295"/>
          </p:nvPr>
        </p:nvSpPr>
        <p:spPr>
          <a:xfrm>
            <a:off x="457200" y="1600200"/>
            <a:ext cx="8329613" cy="4873625"/>
          </a:xfrm>
        </p:spPr>
        <p:txBody>
          <a:bodyPr vert="horz" wrap="square" anchor="t" anchorCtr="0"/>
          <a:lstStyle>
            <a:lvl1pPr lvl="0">
              <a:buClrTx/>
              <a:buSzTx/>
              <a:buFontTx/>
              <a:defRPr sz="2400"/>
            </a:lvl1pPr>
            <a:lvl2pPr lvl="1">
              <a:buClrTx/>
              <a:buSzTx/>
              <a:buFontTx/>
              <a:defRPr sz="2000"/>
            </a:lvl2pPr>
            <a:lvl3pPr lvl="2">
              <a:buClrTx/>
              <a:buSzTx/>
              <a:buFontTx/>
              <a:defRPr sz="1800"/>
            </a:lvl3pPr>
            <a:lvl4pPr lvl="3">
              <a:buClrTx/>
              <a:buSzTx/>
              <a:buFontTx/>
              <a:defRPr sz="1600"/>
            </a:lvl4pPr>
            <a:lvl5pPr lvl="4">
              <a:buClrTx/>
              <a:buSzTx/>
              <a:buFontTx/>
              <a:defRPr sz="1600"/>
            </a:lvl5pPr>
          </a:lstStyle>
          <a:p>
            <a:pPr marL="273050" lvl="0" indent="-273050">
              <a:lnSpc>
                <a:spcPct val="80000"/>
              </a:lnSpc>
              <a:buSzTx/>
            </a:pPr>
            <a:r>
              <a:rPr lang="zh-CN" altLang="en-US" sz="1800" dirty="0">
                <a:latin typeface="Courier New" panose="02070309020205020404" pitchFamily="49" charset="0"/>
              </a:rPr>
              <a:t>在归并排序代码中增加一个全局变量</a:t>
            </a:r>
            <a:r>
              <a:rPr lang="en-US" altLang="zh-CN" sz="1800" err="1">
                <a:latin typeface="Courier New" panose="02070309020205020404" pitchFamily="49" charset="0"/>
              </a:rPr>
              <a:t>cnt</a:t>
            </a:r>
            <a:r>
              <a:rPr lang="zh-CN" altLang="en-US" sz="1800" dirty="0">
                <a:latin typeface="Courier New" panose="02070309020205020404" pitchFamily="49" charset="0"/>
              </a:rPr>
              <a:t>，然后在</a:t>
            </a:r>
            <a:r>
              <a:rPr lang="en-US" altLang="zh-CN" sz="1800">
                <a:latin typeface="Courier New" panose="02070309020205020404" pitchFamily="49" charset="0"/>
              </a:rPr>
              <a:t>merge()</a:t>
            </a:r>
            <a:r>
              <a:rPr lang="zh-CN" altLang="en-US" sz="1800" dirty="0">
                <a:latin typeface="Courier New" panose="02070309020205020404" pitchFamily="49" charset="0"/>
              </a:rPr>
              <a:t>中累加新增的逆序对数就可以了。非常简单。</a:t>
            </a:r>
            <a:endParaRPr lang="en-US" altLang="zh-CN" sz="1800">
              <a:latin typeface="Courier New" panose="02070309020205020404" pitchFamily="49" charset="0"/>
            </a:endParaRPr>
          </a:p>
          <a:p>
            <a:pPr marL="273050" lvl="0" indent="-273050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long </a:t>
            </a:r>
            <a:r>
              <a:rPr lang="en-US" altLang="zh-CN" sz="1800" err="1">
                <a:latin typeface="Courier New" panose="02070309020205020404" pitchFamily="49" charset="0"/>
              </a:rPr>
              <a:t>long</a:t>
            </a:r>
            <a:r>
              <a:rPr lang="en-US" altLang="zh-CN" sz="1800">
                <a:latin typeface="Courier New" panose="02070309020205020404" pitchFamily="49" charset="0"/>
              </a:rPr>
              <a:t> </a:t>
            </a:r>
            <a:r>
              <a:rPr lang="en-US" altLang="zh-CN" sz="1800" err="1">
                <a:latin typeface="Courier New" panose="02070309020205020404" pitchFamily="49" charset="0"/>
              </a:rPr>
              <a:t>cnt</a:t>
            </a:r>
            <a:r>
              <a:rPr lang="en-US" altLang="zh-CN" sz="1800">
                <a:latin typeface="Courier New" panose="02070309020205020404" pitchFamily="49" charset="0"/>
              </a:rPr>
              <a:t>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marL="273050" lvl="0" indent="-273050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void </a:t>
            </a:r>
            <a:r>
              <a:rPr lang="en-US" altLang="zh-CN" sz="1800" err="1">
                <a:latin typeface="Courier New" panose="02070309020205020404" pitchFamily="49" charset="0"/>
              </a:rPr>
              <a:t>merge_cnt(int</a:t>
            </a:r>
            <a:r>
              <a:rPr lang="en-US" altLang="zh-CN" sz="1800">
                <a:latin typeface="Courier New" panose="02070309020205020404" pitchFamily="49" charset="0"/>
              </a:rPr>
              <a:t> </a:t>
            </a:r>
            <a:r>
              <a:rPr lang="zh-CN" altLang="en-US" sz="1800" dirty="0">
                <a:latin typeface="Courier New" panose="02070309020205020404" pitchFamily="49" charset="0"/>
              </a:rPr>
              <a:t>*</a:t>
            </a:r>
            <a:r>
              <a:rPr lang="en-US" altLang="zh-CN" sz="1800">
                <a:latin typeface="Courier New" panose="02070309020205020404" pitchFamily="49" charset="0"/>
              </a:rPr>
              <a:t>A, </a:t>
            </a:r>
            <a:r>
              <a:rPr lang="en-US" altLang="zh-CN" sz="1800" err="1">
                <a:latin typeface="Courier New" panose="02070309020205020404" pitchFamily="49" charset="0"/>
              </a:rPr>
              <a:t>int</a:t>
            </a:r>
            <a:r>
              <a:rPr lang="en-US" altLang="zh-CN" sz="1800">
                <a:latin typeface="Courier New" panose="02070309020205020404" pitchFamily="49" charset="0"/>
              </a:rPr>
              <a:t> l, </a:t>
            </a:r>
            <a:r>
              <a:rPr lang="en-US" altLang="zh-CN" sz="1800" err="1">
                <a:latin typeface="Courier New" panose="02070309020205020404" pitchFamily="49" charset="0"/>
              </a:rPr>
              <a:t>int</a:t>
            </a:r>
            <a:r>
              <a:rPr lang="en-US" altLang="zh-CN" sz="1800">
                <a:latin typeface="Courier New" panose="02070309020205020404" pitchFamily="49" charset="0"/>
              </a:rPr>
              <a:t> mid, </a:t>
            </a:r>
            <a:r>
              <a:rPr lang="en-US" altLang="zh-CN" sz="1800" err="1">
                <a:latin typeface="Courier New" panose="02070309020205020404" pitchFamily="49" charset="0"/>
              </a:rPr>
              <a:t>int</a:t>
            </a:r>
            <a:r>
              <a:rPr lang="en-US" altLang="zh-CN" sz="1800">
                <a:latin typeface="Courier New" panose="02070309020205020404" pitchFamily="49" charset="0"/>
              </a:rPr>
              <a:t> r, </a:t>
            </a:r>
            <a:r>
              <a:rPr lang="en-US" altLang="zh-CN" sz="1800" err="1">
                <a:latin typeface="Courier New" panose="02070309020205020404" pitchFamily="49" charset="0"/>
              </a:rPr>
              <a:t>int</a:t>
            </a:r>
            <a:r>
              <a:rPr lang="en-US" altLang="zh-CN" sz="1800">
                <a:latin typeface="Courier New" panose="02070309020205020404" pitchFamily="49" charset="0"/>
              </a:rPr>
              <a:t> </a:t>
            </a:r>
            <a:r>
              <a:rPr lang="zh-CN" altLang="en-US" sz="1800" dirty="0">
                <a:latin typeface="Courier New" panose="02070309020205020404" pitchFamily="49" charset="0"/>
              </a:rPr>
              <a:t>*</a:t>
            </a:r>
            <a:r>
              <a:rPr lang="en-US" altLang="zh-CN" sz="1800">
                <a:latin typeface="Courier New" panose="02070309020205020404" pitchFamily="49" charset="0"/>
              </a:rPr>
              <a:t>B)</a:t>
            </a:r>
            <a:endParaRPr lang="en-US" altLang="zh-CN" sz="1800">
              <a:latin typeface="Courier New" panose="02070309020205020404" pitchFamily="49" charset="0"/>
            </a:endParaRPr>
          </a:p>
          <a:p>
            <a:pPr marL="273050" lvl="0" indent="-273050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{	</a:t>
            </a:r>
            <a:endParaRPr lang="en-US" altLang="zh-CN" sz="1800">
              <a:latin typeface="Courier New" panose="02070309020205020404" pitchFamily="49" charset="0"/>
            </a:endParaRPr>
          </a:p>
          <a:p>
            <a:pPr marL="273050" lvl="0" indent="-273050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	</a:t>
            </a:r>
            <a:r>
              <a:rPr lang="en-US" altLang="zh-CN" sz="1800" err="1">
                <a:latin typeface="Courier New" panose="02070309020205020404" pitchFamily="49" charset="0"/>
              </a:rPr>
              <a:t>int</a:t>
            </a:r>
            <a:r>
              <a:rPr lang="en-US" altLang="zh-CN" sz="1800">
                <a:latin typeface="Courier New" panose="02070309020205020404" pitchFamily="49" charset="0"/>
              </a:rPr>
              <a:t> i = l, j = mid+1, t = l;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marL="273050" lvl="0" indent="-273050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	</a:t>
            </a:r>
            <a:r>
              <a:rPr lang="en-US" altLang="zh-CN" sz="1800" err="1">
                <a:latin typeface="Courier New" panose="02070309020205020404" pitchFamily="49" charset="0"/>
              </a:rPr>
              <a:t>while(t</a:t>
            </a:r>
            <a:r>
              <a:rPr lang="en-US" altLang="zh-CN" sz="1800">
                <a:latin typeface="Courier New" panose="02070309020205020404" pitchFamily="49" charset="0"/>
              </a:rPr>
              <a:t> &lt;= r) {		//</a:t>
            </a:r>
            <a:r>
              <a:rPr lang="zh-CN" altLang="en-US" sz="1800" dirty="0">
                <a:latin typeface="Courier New" panose="02070309020205020404" pitchFamily="49" charset="0"/>
              </a:rPr>
              <a:t>合并未完成</a:t>
            </a:r>
            <a:endParaRPr lang="zh-CN" altLang="en-US" sz="1800" dirty="0">
              <a:latin typeface="Courier New" panose="02070309020205020404" pitchFamily="49" charset="0"/>
            </a:endParaRPr>
          </a:p>
          <a:p>
            <a:pPr marL="273050" lvl="0" indent="-273050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zh-CN" altLang="en-US" sz="1800" dirty="0">
                <a:latin typeface="Courier New" panose="02070309020205020404" pitchFamily="49" charset="0"/>
              </a:rPr>
              <a:t>		</a:t>
            </a:r>
            <a:r>
              <a:rPr lang="en-US" altLang="zh-CN" sz="1800" err="1">
                <a:latin typeface="Courier New" panose="02070309020205020404" pitchFamily="49" charset="0"/>
              </a:rPr>
              <a:t>if((i</a:t>
            </a:r>
            <a:r>
              <a:rPr lang="en-US" altLang="zh-CN" sz="1800">
                <a:latin typeface="Courier New" panose="02070309020205020404" pitchFamily="49" charset="0"/>
              </a:rPr>
              <a:t> &lt;= mid) &amp;&amp; ((j &gt; r) || (</a:t>
            </a:r>
            <a:r>
              <a:rPr lang="en-US" altLang="zh-CN" sz="1800" err="1">
                <a:latin typeface="Courier New" panose="02070309020205020404" pitchFamily="49" charset="0"/>
              </a:rPr>
              <a:t>A[i</a:t>
            </a:r>
            <a:r>
              <a:rPr lang="en-US" altLang="zh-CN" sz="1800">
                <a:latin typeface="Courier New" panose="02070309020205020404" pitchFamily="49" charset="0"/>
              </a:rPr>
              <a:t>] &lt;= </a:t>
            </a:r>
            <a:r>
              <a:rPr lang="en-US" altLang="zh-CN" sz="1800" err="1">
                <a:latin typeface="Courier New" panose="02070309020205020404" pitchFamily="49" charset="0"/>
              </a:rPr>
              <a:t>A[j</a:t>
            </a:r>
            <a:r>
              <a:rPr lang="en-US" altLang="zh-CN" sz="1800">
                <a:latin typeface="Courier New" panose="02070309020205020404" pitchFamily="49" charset="0"/>
              </a:rPr>
              <a:t>])))</a:t>
            </a:r>
            <a:endParaRPr lang="en-US" altLang="zh-CN" sz="1800">
              <a:latin typeface="Courier New" panose="02070309020205020404" pitchFamily="49" charset="0"/>
            </a:endParaRPr>
          </a:p>
          <a:p>
            <a:pPr marL="273050" lvl="0" indent="-273050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			</a:t>
            </a:r>
            <a:r>
              <a:rPr lang="en-US" altLang="zh-CN" sz="1800" err="1">
                <a:latin typeface="Courier New" panose="02070309020205020404" pitchFamily="49" charset="0"/>
              </a:rPr>
              <a:t>B[t</a:t>
            </a:r>
            <a:r>
              <a:rPr lang="en-US" altLang="zh-CN" sz="1800">
                <a:latin typeface="Courier New" panose="02070309020205020404" pitchFamily="49" charset="0"/>
              </a:rPr>
              <a:t>++] = </a:t>
            </a:r>
            <a:r>
              <a:rPr lang="en-US" altLang="zh-CN" sz="1800" err="1">
                <a:latin typeface="Courier New" panose="02070309020205020404" pitchFamily="49" charset="0"/>
              </a:rPr>
              <a:t>A[i</a:t>
            </a:r>
            <a:r>
              <a:rPr lang="en-US" altLang="zh-CN" sz="1800">
                <a:latin typeface="Courier New" panose="02070309020205020404" pitchFamily="49" charset="0"/>
              </a:rPr>
              <a:t>++];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marL="273050" lvl="0" indent="-273050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		else {</a:t>
            </a:r>
            <a:endParaRPr lang="en-US" altLang="zh-CN" sz="1800">
              <a:latin typeface="Courier New" panose="02070309020205020404" pitchFamily="49" charset="0"/>
            </a:endParaRPr>
          </a:p>
          <a:p>
            <a:pPr marL="273050" lvl="0" indent="-273050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			</a:t>
            </a:r>
            <a:r>
              <a:rPr lang="en-US" altLang="zh-CN" sz="1800" err="1">
                <a:latin typeface="Courier New" panose="02070309020205020404" pitchFamily="49" charset="0"/>
              </a:rPr>
              <a:t>B[t</a:t>
            </a:r>
            <a:r>
              <a:rPr lang="en-US" altLang="zh-CN" sz="1800">
                <a:latin typeface="Courier New" panose="02070309020205020404" pitchFamily="49" charset="0"/>
              </a:rPr>
              <a:t>++] = </a:t>
            </a:r>
            <a:r>
              <a:rPr lang="en-US" altLang="zh-CN" sz="1800" err="1">
                <a:latin typeface="Courier New" panose="02070309020205020404" pitchFamily="49" charset="0"/>
              </a:rPr>
              <a:t>A[j</a:t>
            </a:r>
            <a:r>
              <a:rPr lang="en-US" altLang="zh-CN" sz="1800">
                <a:latin typeface="Courier New" panose="02070309020205020404" pitchFamily="49" charset="0"/>
              </a:rPr>
              <a:t>++];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marL="273050" lvl="0" indent="-273050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			</a:t>
            </a:r>
            <a:r>
              <a:rPr lang="en-US" altLang="zh-CN" sz="1800" b="1" err="1">
                <a:solidFill>
                  <a:srgbClr val="C00000"/>
                </a:solidFill>
                <a:latin typeface="Courier New" panose="02070309020205020404" pitchFamily="49" charset="0"/>
              </a:rPr>
              <a:t>cnt</a:t>
            </a:r>
            <a:r>
              <a:rPr lang="en-US" altLang="zh-CN" sz="1800" b="1">
                <a:solidFill>
                  <a:srgbClr val="C00000"/>
                </a:solidFill>
                <a:latin typeface="Courier New" panose="02070309020205020404" pitchFamily="49" charset="0"/>
              </a:rPr>
              <a:t> += mid - i + 1;	//</a:t>
            </a:r>
            <a:r>
              <a:rPr lang="zh-CN" altLang="en-US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当</a:t>
            </a:r>
            <a:r>
              <a:rPr lang="en-US" altLang="zh-CN" sz="1800" b="1">
                <a:solidFill>
                  <a:srgbClr val="C00000"/>
                </a:solidFill>
                <a:latin typeface="Courier New" panose="02070309020205020404" pitchFamily="49" charset="0"/>
              </a:rPr>
              <a:t>i&gt;mid</a:t>
            </a:r>
            <a:r>
              <a:rPr lang="zh-CN" altLang="en-US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后，增加的个数为</a:t>
            </a:r>
            <a:r>
              <a:rPr lang="en-US" altLang="zh-CN" sz="1800" b="1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endParaRPr lang="en-US" altLang="zh-CN" sz="1800" b="1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 marL="273050" lvl="0" indent="-273050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		}</a:t>
            </a:r>
            <a:endParaRPr lang="en-US" altLang="zh-CN" sz="1800">
              <a:latin typeface="Courier New" panose="02070309020205020404" pitchFamily="49" charset="0"/>
            </a:endParaRPr>
          </a:p>
          <a:p>
            <a:pPr marL="273050" lvl="0" indent="-273050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	}</a:t>
            </a:r>
            <a:endParaRPr lang="en-US" altLang="zh-CN" sz="1800">
              <a:latin typeface="Courier New" panose="02070309020205020404" pitchFamily="49" charset="0"/>
            </a:endParaRPr>
          </a:p>
          <a:p>
            <a:pPr marL="273050" lvl="0" indent="-273050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	</a:t>
            </a:r>
            <a:r>
              <a:rPr lang="en-US" altLang="zh-CN" sz="1800" err="1">
                <a:latin typeface="Courier New" panose="02070309020205020404" pitchFamily="49" charset="0"/>
              </a:rPr>
              <a:t>for(i</a:t>
            </a:r>
            <a:r>
              <a:rPr lang="en-US" altLang="zh-CN" sz="1800">
                <a:latin typeface="Courier New" panose="02070309020205020404" pitchFamily="49" charset="0"/>
              </a:rPr>
              <a:t> = l; i &lt;=r; i++) 	//</a:t>
            </a:r>
            <a:r>
              <a:rPr lang="zh-CN" altLang="en-US" sz="1800" dirty="0">
                <a:latin typeface="Courier New" panose="02070309020205020404" pitchFamily="49" charset="0"/>
              </a:rPr>
              <a:t>合并后复制回</a:t>
            </a:r>
            <a:r>
              <a:rPr lang="en-US" altLang="zh-CN" sz="1800">
                <a:latin typeface="Courier New" panose="02070309020205020404" pitchFamily="49" charset="0"/>
              </a:rPr>
              <a:t>A</a:t>
            </a:r>
            <a:endParaRPr lang="en-US" altLang="zh-CN" sz="1800">
              <a:latin typeface="Courier New" panose="02070309020205020404" pitchFamily="49" charset="0"/>
            </a:endParaRPr>
          </a:p>
          <a:p>
            <a:pPr marL="273050" lvl="0" indent="-273050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		</a:t>
            </a:r>
            <a:r>
              <a:rPr lang="en-US" altLang="zh-CN" sz="1800" err="1">
                <a:latin typeface="Courier New" panose="02070309020205020404" pitchFamily="49" charset="0"/>
              </a:rPr>
              <a:t>A[i</a:t>
            </a:r>
            <a:r>
              <a:rPr lang="en-US" altLang="zh-CN" sz="1800">
                <a:latin typeface="Courier New" panose="02070309020205020404" pitchFamily="49" charset="0"/>
              </a:rPr>
              <a:t>] = </a:t>
            </a:r>
            <a:r>
              <a:rPr lang="en-US" altLang="zh-CN" sz="1800" err="1">
                <a:latin typeface="Courier New" panose="02070309020205020404" pitchFamily="49" charset="0"/>
              </a:rPr>
              <a:t>B[i</a:t>
            </a:r>
            <a:r>
              <a:rPr lang="en-US" altLang="zh-CN" sz="1800">
                <a:latin typeface="Courier New" panose="02070309020205020404" pitchFamily="49" charset="0"/>
              </a:rPr>
              <a:t>];</a:t>
            </a:r>
            <a:endParaRPr lang="en-US" altLang="zh-CN" sz="1800">
              <a:latin typeface="Courier New" panose="02070309020205020404" pitchFamily="49" charset="0"/>
            </a:endParaRPr>
          </a:p>
          <a:p>
            <a:pPr marL="273050" lvl="0" indent="-273050">
              <a:lnSpc>
                <a:spcPct val="8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pitchFamily="49" charset="0"/>
              </a:rPr>
              <a:t>}</a:t>
            </a:r>
            <a:endParaRPr lang="zh-CN" altLang="en-US" sz="1800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38915" name="灯片编号占位符 3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fld id="{9A0DB2DC-4C9A-4742-B13C-FB6460FD3503}" type="slidenum">
              <a:rPr lang="zh-CN" altLang="en-US" sz="1400" b="1" dirty="0">
                <a:solidFill>
                  <a:srgbClr val="FFFFFF"/>
                </a:solidFill>
                <a:latin typeface="Century Schoolbook"/>
                <a:ea typeface="宋体" panose="02010600030101010101" pitchFamily="2" charset="-122"/>
              </a:rPr>
            </a:fld>
            <a:endParaRPr lang="zh-CN" altLang="en-US" sz="1400" b="1" dirty="0">
              <a:solidFill>
                <a:srgbClr val="FFFFFF"/>
              </a:solidFill>
              <a:latin typeface="Century Schoolbook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1"/>
          <p:cNvSpPr>
            <a:spLocks noGrp="1"/>
          </p:cNvSpPr>
          <p:nvPr>
            <p:ph type="title"/>
          </p:nvPr>
        </p:nvSpPr>
        <p:spPr/>
        <p:txBody>
          <a:bodyPr vert="horz" wrap="square" bIns="91440" anchor="b" anchorCtr="0"/>
          <a:p>
            <a:r>
              <a:rPr lang="zh-CN" altLang="en-US" dirty="0"/>
              <a:t>例3 二分查找</a:t>
            </a:r>
            <a:endParaRPr lang="zh-CN" altLang="en-US" dirty="0"/>
          </a:p>
        </p:txBody>
      </p:sp>
      <p:sp>
        <p:nvSpPr>
          <p:cNvPr id="39938" name="内容占位符 2"/>
          <p:cNvSpPr>
            <a:spLocks noGrp="1"/>
          </p:cNvSpPr>
          <p:nvPr>
            <p:ph sz="quarter" idx="4294967295"/>
          </p:nvPr>
        </p:nvSpPr>
        <p:spPr/>
        <p:txBody>
          <a:bodyPr vert="horz" wrap="square" anchor="t" anchorCtr="0"/>
          <a:lstStyle>
            <a:lvl1pPr lvl="0">
              <a:buClrTx/>
              <a:buSzTx/>
              <a:buFontTx/>
              <a:defRPr sz="2400"/>
            </a:lvl1pPr>
            <a:lvl2pPr lvl="1">
              <a:buClrTx/>
              <a:buSzTx/>
              <a:buFontTx/>
              <a:defRPr sz="2000"/>
            </a:lvl2pPr>
            <a:lvl3pPr lvl="2">
              <a:buClrTx/>
              <a:buSzTx/>
              <a:buFontTx/>
              <a:defRPr sz="1800"/>
            </a:lvl3pPr>
            <a:lvl4pPr lvl="3">
              <a:buClrTx/>
              <a:buSzTx/>
              <a:buFontTx/>
              <a:defRPr sz="1600"/>
            </a:lvl4pPr>
            <a:lvl5pPr lvl="4">
              <a:buClrTx/>
              <a:buSzTx/>
              <a:buFontTx/>
              <a:defRPr sz="1600"/>
            </a:lvl5pPr>
          </a:lstStyle>
          <a:p>
            <a:pPr marL="273050" lvl="0" indent="-273050">
              <a:lnSpc>
                <a:spcPct val="90000"/>
              </a:lnSpc>
              <a:buSzTx/>
            </a:pPr>
            <a:r>
              <a:rPr lang="zh-CN" altLang="en-US" sz="2400" dirty="0">
                <a:latin typeface="Courier New" panose="02070309020205020404" pitchFamily="49" charset="0"/>
              </a:rPr>
              <a:t>有</a:t>
            </a:r>
            <a:r>
              <a:rPr lang="en-US" altLang="zh-CN" sz="2400">
                <a:latin typeface="Courier New" panose="02070309020205020404" pitchFamily="49" charset="0"/>
              </a:rPr>
              <a:t>N</a:t>
            </a:r>
            <a:r>
              <a:rPr lang="zh-CN" altLang="en-US" sz="2400" dirty="0">
                <a:latin typeface="Courier New" panose="02070309020205020404" pitchFamily="49" charset="0"/>
              </a:rPr>
              <a:t>个已经从小到大排好序的整数，查找是否存在某个数</a:t>
            </a:r>
            <a:r>
              <a:rPr lang="en-US" altLang="zh-CN" sz="2400">
                <a:latin typeface="Courier New" panose="02070309020205020404" pitchFamily="49" charset="0"/>
              </a:rPr>
              <a:t>X</a:t>
            </a:r>
            <a:r>
              <a:rPr lang="zh-CN" altLang="en-US" sz="2400" dirty="0">
                <a:latin typeface="Courier New" panose="02070309020205020404" pitchFamily="49" charset="0"/>
              </a:rPr>
              <a:t>？</a:t>
            </a:r>
            <a:endParaRPr lang="en-US" altLang="zh-CN" sz="2400">
              <a:latin typeface="Courier New" panose="02070309020205020404" pitchFamily="49" charset="0"/>
            </a:endParaRPr>
          </a:p>
          <a:p>
            <a:pPr marL="273050" lvl="0" indent="-273050">
              <a:lnSpc>
                <a:spcPct val="90000"/>
              </a:lnSpc>
              <a:buSzTx/>
            </a:pPr>
            <a:r>
              <a:rPr lang="zh-CN" altLang="en-US" sz="2400" dirty="0">
                <a:latin typeface="Courier New" panose="02070309020205020404" pitchFamily="49" charset="0"/>
              </a:rPr>
              <a:t>分析：设</a:t>
            </a:r>
            <a:r>
              <a:rPr lang="en-US" altLang="zh-CN" sz="2400">
                <a:latin typeface="Courier New" panose="02070309020205020404" pitchFamily="49" charset="0"/>
              </a:rPr>
              <a:t>N</a:t>
            </a:r>
            <a:r>
              <a:rPr lang="zh-CN" altLang="en-US" sz="2400" dirty="0">
                <a:latin typeface="Courier New" panose="02070309020205020404" pitchFamily="49" charset="0"/>
              </a:rPr>
              <a:t>个数存放在数组</a:t>
            </a:r>
            <a:r>
              <a:rPr lang="en-US" altLang="zh-CN" sz="2400">
                <a:latin typeface="Courier New" panose="02070309020205020404" pitchFamily="49" charset="0"/>
              </a:rPr>
              <a:t>A[ ]</a:t>
            </a:r>
            <a:r>
              <a:rPr lang="zh-CN" altLang="en-US" sz="2400" dirty="0">
                <a:latin typeface="Courier New" panose="02070309020205020404" pitchFamily="49" charset="0"/>
              </a:rPr>
              <a:t>，显然可以用一个从</a:t>
            </a:r>
            <a:r>
              <a:rPr lang="en-US" altLang="zh-CN" sz="2400">
                <a:latin typeface="Courier New" panose="02070309020205020404" pitchFamily="49" charset="0"/>
              </a:rPr>
              <a:t>1</a:t>
            </a:r>
            <a:r>
              <a:rPr lang="zh-CN" altLang="en-US" sz="2400" dirty="0">
                <a:latin typeface="Courier New" panose="02070309020205020404" pitchFamily="49" charset="0"/>
              </a:rPr>
              <a:t>到</a:t>
            </a:r>
            <a:r>
              <a:rPr lang="en-US" altLang="zh-CN" sz="2400">
                <a:latin typeface="Courier New" panose="02070309020205020404" pitchFamily="49" charset="0"/>
              </a:rPr>
              <a:t>N</a:t>
            </a:r>
            <a:r>
              <a:rPr lang="zh-CN" altLang="en-US" sz="2400" dirty="0">
                <a:latin typeface="Courier New" panose="02070309020205020404" pitchFamily="49" charset="0"/>
              </a:rPr>
              <a:t>的</a:t>
            </a:r>
            <a:r>
              <a:rPr lang="en-US" altLang="zh-CN" sz="2400">
                <a:latin typeface="Courier New" panose="02070309020205020404" pitchFamily="49" charset="0"/>
              </a:rPr>
              <a:t>for</a:t>
            </a:r>
            <a:r>
              <a:rPr lang="zh-CN" altLang="en-US" sz="2400" dirty="0">
                <a:latin typeface="Courier New" panose="02070309020205020404" pitchFamily="49" charset="0"/>
              </a:rPr>
              <a:t>循环，逐个比较</a:t>
            </a:r>
            <a:r>
              <a:rPr lang="en-US" altLang="zh-CN" sz="2400" err="1">
                <a:latin typeface="Courier New" panose="02070309020205020404" pitchFamily="49" charset="0"/>
              </a:rPr>
              <a:t>A[i</a:t>
            </a:r>
            <a:r>
              <a:rPr lang="en-US" altLang="zh-CN" sz="2400">
                <a:latin typeface="Courier New" panose="02070309020205020404" pitchFamily="49" charset="0"/>
              </a:rPr>
              <a:t>]</a:t>
            </a:r>
            <a:r>
              <a:rPr lang="zh-CN" altLang="en-US" sz="2400" dirty="0">
                <a:latin typeface="Courier New" panose="02070309020205020404" pitchFamily="49" charset="0"/>
              </a:rPr>
              <a:t>与</a:t>
            </a:r>
            <a:r>
              <a:rPr lang="en-US" altLang="zh-CN" sz="2400">
                <a:latin typeface="Courier New" panose="02070309020205020404" pitchFamily="49" charset="0"/>
              </a:rPr>
              <a:t>X</a:t>
            </a:r>
            <a:r>
              <a:rPr lang="zh-CN" altLang="en-US" sz="2400" dirty="0">
                <a:latin typeface="Courier New" panose="02070309020205020404" pitchFamily="49" charset="0"/>
              </a:rPr>
              <a:t>的大小。这称为顺序查找，其时间复杂度为</a:t>
            </a:r>
            <a:r>
              <a:rPr lang="en-US" altLang="zh-CN" sz="2400">
                <a:latin typeface="Courier New" panose="02070309020205020404" pitchFamily="49" charset="0"/>
              </a:rPr>
              <a:t>O(N)</a:t>
            </a:r>
            <a:r>
              <a:rPr lang="zh-CN" altLang="en-US" sz="2400" dirty="0">
                <a:latin typeface="Courier New" panose="02070309020205020404" pitchFamily="49" charset="0"/>
              </a:rPr>
              <a:t>。具体代码如下：</a:t>
            </a:r>
            <a:endParaRPr lang="en-US" altLang="zh-CN" sz="2400">
              <a:latin typeface="Courier New" panose="02070309020205020404" pitchFamily="49" charset="0"/>
            </a:endParaRPr>
          </a:p>
          <a:p>
            <a:pPr marL="273050" lvl="0" indent="-273050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</a:rPr>
              <a:t>	pos = -1;	//</a:t>
            </a:r>
            <a:r>
              <a:rPr lang="zh-CN" altLang="en-US" sz="2400" dirty="0">
                <a:latin typeface="Courier New" panose="02070309020205020404" pitchFamily="49" charset="0"/>
              </a:rPr>
              <a:t>记录</a:t>
            </a:r>
            <a:r>
              <a:rPr lang="en-US" altLang="zh-CN" sz="2400">
                <a:latin typeface="Courier New" panose="02070309020205020404" pitchFamily="49" charset="0"/>
              </a:rPr>
              <a:t>X</a:t>
            </a:r>
            <a:r>
              <a:rPr lang="zh-CN" altLang="en-US" sz="2400" dirty="0">
                <a:latin typeface="Courier New" panose="02070309020205020404" pitchFamily="49" charset="0"/>
              </a:rPr>
              <a:t>在数组中的位置</a:t>
            </a:r>
            <a:endParaRPr lang="en-US" altLang="zh-CN" sz="2400">
              <a:latin typeface="Courier New" panose="02070309020205020404" pitchFamily="49" charset="0"/>
            </a:endParaRPr>
          </a:p>
          <a:p>
            <a:pPr marL="273050" lvl="0" indent="-273050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</a:rPr>
              <a:t>	</a:t>
            </a:r>
            <a:r>
              <a:rPr lang="en-US" altLang="zh-CN" sz="2400" err="1">
                <a:latin typeface="Courier New" panose="02070309020205020404" pitchFamily="49" charset="0"/>
              </a:rPr>
              <a:t>for(i</a:t>
            </a:r>
            <a:r>
              <a:rPr lang="en-US" altLang="zh-CN" sz="2400">
                <a:latin typeface="Courier New" panose="02070309020205020404" pitchFamily="49" charset="0"/>
              </a:rPr>
              <a:t> = 1; i &lt;= n; i++)</a:t>
            </a:r>
            <a:endParaRPr lang="en-US" altLang="zh-CN" sz="2400">
              <a:latin typeface="Courier New" panose="02070309020205020404" pitchFamily="49" charset="0"/>
            </a:endParaRPr>
          </a:p>
          <a:p>
            <a:pPr marL="273050" lvl="0" indent="-273050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</a:rPr>
              <a:t>		</a:t>
            </a:r>
            <a:r>
              <a:rPr lang="en-US" altLang="zh-CN" sz="2400" err="1">
                <a:latin typeface="Courier New" panose="02070309020205020404" pitchFamily="49" charset="0"/>
              </a:rPr>
              <a:t>if(A[i</a:t>
            </a:r>
            <a:r>
              <a:rPr lang="en-US" altLang="zh-CN" sz="2400">
                <a:latin typeface="Courier New" panose="02070309020205020404" pitchFamily="49" charset="0"/>
              </a:rPr>
              <a:t>] == x) {</a:t>
            </a:r>
            <a:endParaRPr lang="en-US" altLang="zh-CN" sz="2400">
              <a:latin typeface="Courier New" panose="02070309020205020404" pitchFamily="49" charset="0"/>
            </a:endParaRPr>
          </a:p>
          <a:p>
            <a:pPr marL="273050" lvl="0" indent="-273050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</a:rPr>
              <a:t>			pos = i;</a:t>
            </a:r>
            <a:endParaRPr lang="en-US" altLang="zh-CN" sz="2400">
              <a:latin typeface="Courier New" panose="02070309020205020404" pitchFamily="49" charset="0"/>
            </a:endParaRPr>
          </a:p>
          <a:p>
            <a:pPr marL="273050" lvl="0" indent="-273050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</a:rPr>
              <a:t>			break;</a:t>
            </a:r>
            <a:endParaRPr lang="en-US" altLang="zh-CN" sz="2400">
              <a:latin typeface="Courier New" panose="02070309020205020404" pitchFamily="49" charset="0"/>
            </a:endParaRPr>
          </a:p>
          <a:p>
            <a:pPr marL="273050" lvl="0" indent="-273050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</a:rPr>
              <a:t>		}</a:t>
            </a:r>
            <a:endParaRPr lang="zh-CN" altLang="en-US" sz="2400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39939" name="灯片编号占位符 3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fld id="{9A0DB2DC-4C9A-4742-B13C-FB6460FD3503}" type="slidenum">
              <a:rPr lang="zh-CN" altLang="en-US" sz="1400" b="1" dirty="0">
                <a:solidFill>
                  <a:srgbClr val="FFFFFF"/>
                </a:solidFill>
                <a:latin typeface="Century Schoolbook"/>
                <a:ea typeface="宋体" panose="02010600030101010101" pitchFamily="2" charset="-122"/>
              </a:rPr>
            </a:fld>
            <a:endParaRPr lang="zh-CN" altLang="en-US" sz="1400" b="1" dirty="0">
              <a:solidFill>
                <a:srgbClr val="FFFFFF"/>
              </a:solidFill>
              <a:latin typeface="Century Schoolbook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1"/>
          <p:cNvSpPr>
            <a:spLocks noGrp="1"/>
          </p:cNvSpPr>
          <p:nvPr>
            <p:ph type="title"/>
          </p:nvPr>
        </p:nvSpPr>
        <p:spPr/>
        <p:txBody>
          <a:bodyPr vert="horz" wrap="square" bIns="91440" anchor="b" anchorCtr="0"/>
          <a:p>
            <a:r>
              <a:rPr lang="zh-CN" altLang="en-US" dirty="0"/>
              <a:t>二分查找的想法</a:t>
            </a:r>
            <a:endParaRPr lang="zh-CN" altLang="en-US" dirty="0"/>
          </a:p>
        </p:txBody>
      </p:sp>
      <p:sp>
        <p:nvSpPr>
          <p:cNvPr id="40962" name="内容占位符 2"/>
          <p:cNvSpPr>
            <a:spLocks noGrp="1"/>
          </p:cNvSpPr>
          <p:nvPr>
            <p:ph sz="quarter" idx="4294967295"/>
          </p:nvPr>
        </p:nvSpPr>
        <p:spPr>
          <a:xfrm>
            <a:off x="0" y="1600200"/>
            <a:ext cx="3929063" cy="4873625"/>
          </a:xfrm>
        </p:spPr>
        <p:txBody>
          <a:bodyPr vert="horz" wrap="square" anchor="t" anchorCtr="0"/>
          <a:lstStyle>
            <a:lvl1pPr lvl="0">
              <a:buClrTx/>
              <a:buSzTx/>
              <a:buFontTx/>
              <a:defRPr sz="2400"/>
            </a:lvl1pPr>
            <a:lvl2pPr lvl="1">
              <a:buClrTx/>
              <a:buSzTx/>
              <a:buFontTx/>
              <a:defRPr sz="2000"/>
            </a:lvl2pPr>
            <a:lvl3pPr lvl="2">
              <a:buClrTx/>
              <a:buSzTx/>
              <a:buFontTx/>
              <a:defRPr sz="1800"/>
            </a:lvl3pPr>
            <a:lvl4pPr lvl="3">
              <a:buClrTx/>
              <a:buSzTx/>
              <a:buFontTx/>
              <a:defRPr sz="1600"/>
            </a:lvl4pPr>
            <a:lvl5pPr lvl="4">
              <a:buClrTx/>
              <a:buSzTx/>
              <a:buFontTx/>
              <a:defRPr sz="1600"/>
            </a:lvl5pPr>
          </a:lstStyle>
          <a:p>
            <a:pPr marL="273050" lvl="0" indent="-273050">
              <a:buSzTx/>
            </a:pPr>
            <a:r>
              <a:rPr lang="zh-CN" altLang="en-US" sz="2000" dirty="0"/>
              <a:t>顺序查找的方法没有充分利用元素有序排列的性质。如果我们首先比较序列中点</a:t>
            </a:r>
            <a:r>
              <a:rPr lang="en-US" altLang="zh-CN" sz="2000" err="1"/>
              <a:t>A[mid</a:t>
            </a:r>
            <a:r>
              <a:rPr lang="en-US" altLang="zh-CN" sz="2000"/>
              <a:t>]</a:t>
            </a:r>
            <a:r>
              <a:rPr lang="zh-CN" altLang="en-US" sz="2000" dirty="0"/>
              <a:t>，如果</a:t>
            </a:r>
            <a:r>
              <a:rPr lang="en-US" altLang="zh-CN" sz="2000" err="1"/>
              <a:t>A[mid</a:t>
            </a:r>
            <a:r>
              <a:rPr lang="en-US" altLang="zh-CN" sz="2000"/>
              <a:t>]</a:t>
            </a:r>
            <a:r>
              <a:rPr lang="zh-CN" altLang="en-US" sz="2000" dirty="0"/>
              <a:t>等于</a:t>
            </a:r>
            <a:r>
              <a:rPr lang="en-US" altLang="zh-CN" sz="2000"/>
              <a:t>X</a:t>
            </a:r>
            <a:r>
              <a:rPr lang="zh-CN" altLang="en-US" sz="2000" dirty="0"/>
              <a:t>，则查找成功；如果</a:t>
            </a:r>
            <a:r>
              <a:rPr lang="en-US" altLang="zh-CN" sz="2000" err="1"/>
              <a:t>A[mid</a:t>
            </a:r>
            <a:r>
              <a:rPr lang="en-US" altLang="zh-CN" sz="2000"/>
              <a:t>]</a:t>
            </a:r>
            <a:r>
              <a:rPr lang="zh-CN" altLang="en-US" sz="2000" dirty="0"/>
              <a:t>比</a:t>
            </a:r>
            <a:r>
              <a:rPr lang="en-US" altLang="zh-CN" sz="2000"/>
              <a:t>X</a:t>
            </a:r>
            <a:r>
              <a:rPr lang="zh-CN" altLang="en-US" sz="2000" dirty="0"/>
              <a:t>大，则只可能在序列的左半区间继续查找；如果</a:t>
            </a:r>
            <a:r>
              <a:rPr lang="en-US" altLang="zh-CN" sz="2000" err="1"/>
              <a:t>A[mid</a:t>
            </a:r>
            <a:r>
              <a:rPr lang="en-US" altLang="zh-CN" sz="2000"/>
              <a:t>]</a:t>
            </a:r>
            <a:r>
              <a:rPr lang="zh-CN" altLang="en-US" sz="2000" dirty="0"/>
              <a:t>比</a:t>
            </a:r>
            <a:r>
              <a:rPr lang="en-US" altLang="zh-CN" sz="2000"/>
              <a:t>X</a:t>
            </a:r>
            <a:r>
              <a:rPr lang="zh-CN" altLang="en-US" sz="2000" dirty="0"/>
              <a:t>小，则只可能在序列的右半区间继续查找。</a:t>
            </a:r>
            <a:endParaRPr lang="en-US" altLang="zh-CN" sz="2000"/>
          </a:p>
          <a:p>
            <a:pPr marL="273050" lvl="0" indent="-273050">
              <a:buSzTx/>
            </a:pPr>
            <a:r>
              <a:rPr lang="zh-CN" altLang="en-US" sz="2000" dirty="0"/>
              <a:t>如此分而治之下去，查找的区间每次会折半，可以非常迅速地缩减区间长度。如果区间长度为</a:t>
            </a:r>
            <a:r>
              <a:rPr lang="en-US" altLang="zh-CN" sz="2000"/>
              <a:t>1</a:t>
            </a:r>
            <a:r>
              <a:rPr lang="zh-CN" altLang="en-US" sz="2000" dirty="0"/>
              <a:t>时都查找不到</a:t>
            </a:r>
            <a:r>
              <a:rPr lang="en-US" altLang="zh-CN" sz="2000"/>
              <a:t>X</a:t>
            </a:r>
            <a:r>
              <a:rPr lang="zh-CN" altLang="en-US" sz="2000" dirty="0"/>
              <a:t>，则最终区间左、右端点会反绕，表示查找失败。</a:t>
            </a:r>
            <a:endParaRPr lang="en-US" altLang="zh-CN" sz="2000"/>
          </a:p>
        </p:txBody>
      </p:sp>
      <p:pic>
        <p:nvPicPr>
          <p:cNvPr id="40963" name="Picture 2" descr="http://railspikes.com/assets/2008/10/3/binary_search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4400" y="4267200"/>
            <a:ext cx="3630613" cy="18335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64" name="Picture 4" descr="http://cis.stvincent.edu/html/tutorials/swd/arrays/bsearch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600200"/>
            <a:ext cx="4714875" cy="2465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65" name="灯片编号占位符 5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fld id="{9A0DB2DC-4C9A-4742-B13C-FB6460FD3503}" type="slidenum">
              <a:rPr lang="zh-CN" altLang="en-US" sz="1400" b="1" dirty="0">
                <a:solidFill>
                  <a:srgbClr val="FFFFFF"/>
                </a:solidFill>
                <a:latin typeface="Century Schoolbook"/>
                <a:ea typeface="宋体" panose="02010600030101010101" pitchFamily="2" charset="-122"/>
              </a:rPr>
            </a:fld>
            <a:endParaRPr lang="zh-CN" altLang="en-US" sz="1400" b="1" dirty="0">
              <a:solidFill>
                <a:srgbClr val="FFFFFF"/>
              </a:solidFill>
              <a:latin typeface="Century Schoolbook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 vert="horz" wrap="square" bIns="91440" anchor="b" anchorCtr="0"/>
          <a:p>
            <a:r>
              <a:rPr lang="zh-CN" altLang="en-US" dirty="0"/>
              <a:t>引例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b="1" dirty="0"/>
              <a:t>找出伪币</a:t>
            </a:r>
            <a:endParaRPr lang="zh-CN" altLang="en-US" b="1" dirty="0"/>
          </a:p>
        </p:txBody>
      </p:sp>
      <p:sp>
        <p:nvSpPr>
          <p:cNvPr id="14338" name="Rectangle 3"/>
          <p:cNvSpPr>
            <a:spLocks noGrp="1"/>
          </p:cNvSpPr>
          <p:nvPr>
            <p:ph type="body" sz="half"/>
          </p:nvPr>
        </p:nvSpPr>
        <p:spPr>
          <a:xfrm>
            <a:off x="609600" y="1600200"/>
            <a:ext cx="8066088" cy="4424363"/>
          </a:xfrm>
        </p:spPr>
        <p:txBody>
          <a:bodyPr vert="horz" wrap="square" anchor="t" anchorCtr="0"/>
          <a:lstStyle>
            <a:lvl1pPr lvl="0">
              <a:buClrTx/>
              <a:buSzTx/>
              <a:buFontTx/>
              <a:defRPr sz="2800"/>
            </a:lvl1pPr>
            <a:lvl2pPr lvl="1">
              <a:buClrTx/>
              <a:buSzTx/>
              <a:buFontTx/>
              <a:defRPr sz="2400"/>
            </a:lvl2pPr>
            <a:lvl3pPr lvl="2">
              <a:buClrTx/>
              <a:buSzTx/>
              <a:buFontTx/>
              <a:defRPr sz="20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marL="273050" lvl="0" indent="-273050">
              <a:lnSpc>
                <a:spcPct val="150000"/>
              </a:lnSpc>
              <a:spcBef>
                <a:spcPts val="0"/>
              </a:spcBef>
              <a:buSzTx/>
            </a:pPr>
            <a:r>
              <a:rPr lang="zh-CN" altLang="en-US" dirty="0">
                <a:latin typeface="+mn-ea"/>
                <a:cs typeface="+mn-ea"/>
              </a:rPr>
              <a:t>给你一个装有</a:t>
            </a:r>
            <a:r>
              <a:rPr lang="en-US" altLang="zh-CN">
                <a:latin typeface="+mn-ea"/>
                <a:cs typeface="+mn-ea"/>
              </a:rPr>
              <a:t>16</a:t>
            </a:r>
            <a:r>
              <a:rPr lang="zh-CN" altLang="en-US" dirty="0">
                <a:latin typeface="+mn-ea"/>
                <a:cs typeface="+mn-ea"/>
              </a:rPr>
              <a:t>枚硬币的袋子。</a:t>
            </a:r>
            <a:r>
              <a:rPr lang="en-US" altLang="zh-CN">
                <a:latin typeface="+mn-ea"/>
                <a:cs typeface="+mn-ea"/>
              </a:rPr>
              <a:t>16</a:t>
            </a:r>
            <a:r>
              <a:rPr lang="zh-CN" altLang="en-US" dirty="0">
                <a:latin typeface="+mn-ea"/>
                <a:cs typeface="+mn-ea"/>
              </a:rPr>
              <a:t>枚硬币中有一个是伪造的，并且那个伪造的硬币比真的硬币要轻一些。你的任务是找出这枚伪造的硬币。</a:t>
            </a:r>
            <a:endParaRPr lang="zh-CN" altLang="en-US" dirty="0">
              <a:latin typeface="+mn-ea"/>
              <a:cs typeface="+mn-ea"/>
            </a:endParaRPr>
          </a:p>
          <a:p>
            <a:pPr marL="273050" lvl="0" indent="-273050">
              <a:lnSpc>
                <a:spcPct val="150000"/>
              </a:lnSpc>
              <a:spcBef>
                <a:spcPts val="0"/>
              </a:spcBef>
              <a:buSzTx/>
            </a:pPr>
            <a:r>
              <a:rPr lang="zh-CN" altLang="en-US" dirty="0">
                <a:latin typeface="+mn-ea"/>
                <a:cs typeface="+mn-ea"/>
              </a:rPr>
              <a:t>为了帮助你完成这一任务，将提供一台可用来比较两组硬币重量的仪器，比如天平。利用这台仪器，可以知道两组硬币的重量是否相同。</a:t>
            </a:r>
            <a:r>
              <a:rPr lang="zh-CN" altLang="en-US" sz="3300" dirty="0">
                <a:latin typeface="Courier New" panose="02070309020205020404" pitchFamily="49" charset="0"/>
              </a:rPr>
              <a:t> </a:t>
            </a:r>
            <a:endParaRPr lang="zh-CN" altLang="en-US" sz="3300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14339" name="灯片编号占位符 3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fld id="{9A0DB2DC-4C9A-4742-B13C-FB6460FD3503}" type="slidenum">
              <a:rPr lang="en-US" altLang="zh-CN" sz="1400" b="1">
                <a:solidFill>
                  <a:srgbClr val="FFFFFF"/>
                </a:solidFill>
                <a:latin typeface="Century Schoolbook"/>
                <a:ea typeface="宋体" panose="02010600030101010101" pitchFamily="2" charset="-122"/>
              </a:rPr>
            </a:fld>
            <a:endParaRPr lang="en-US" altLang="zh-CN" sz="1400" b="1">
              <a:solidFill>
                <a:srgbClr val="FFFFFF"/>
              </a:solidFill>
              <a:latin typeface="Century Schoolbook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1"/>
          <p:cNvSpPr>
            <a:spLocks noGrp="1"/>
          </p:cNvSpPr>
          <p:nvPr>
            <p:ph type="title"/>
          </p:nvPr>
        </p:nvSpPr>
        <p:spPr/>
        <p:txBody>
          <a:bodyPr vert="horz" wrap="square" bIns="91440" anchor="b" anchorCtr="0"/>
          <a:p>
            <a:r>
              <a:rPr lang="zh-CN" altLang="en-US" dirty="0"/>
              <a:t>代码</a:t>
            </a:r>
            <a:r>
              <a:rPr lang="en-US" altLang="zh-CN" dirty="0"/>
              <a:t>: </a:t>
            </a:r>
            <a:r>
              <a:rPr lang="zh-CN" altLang="en-US" dirty="0"/>
              <a:t>二分查找的递归实现</a:t>
            </a:r>
            <a:endParaRPr lang="zh-CN" altLang="en-US" dirty="0"/>
          </a:p>
        </p:txBody>
      </p:sp>
      <p:sp>
        <p:nvSpPr>
          <p:cNvPr id="41986" name="内容占位符 2"/>
          <p:cNvSpPr>
            <a:spLocks noGrp="1"/>
          </p:cNvSpPr>
          <p:nvPr>
            <p:ph sz="quarter" idx="4294967295"/>
          </p:nvPr>
        </p:nvSpPr>
        <p:spPr>
          <a:xfrm>
            <a:off x="457200" y="1600200"/>
            <a:ext cx="8186738" cy="5257800"/>
          </a:xfrm>
        </p:spPr>
        <p:txBody>
          <a:bodyPr vert="horz" wrap="square" anchor="t" anchorCtr="0"/>
          <a:lstStyle>
            <a:lvl1pPr lvl="0">
              <a:buClrTx/>
              <a:buSzTx/>
              <a:buFontTx/>
              <a:defRPr sz="2400"/>
            </a:lvl1pPr>
            <a:lvl2pPr lvl="1">
              <a:buClrTx/>
              <a:buSzTx/>
              <a:buFontTx/>
              <a:defRPr sz="2000"/>
            </a:lvl2pPr>
            <a:lvl3pPr lvl="2">
              <a:buClrTx/>
              <a:buSzTx/>
              <a:buFontTx/>
              <a:defRPr sz="1800"/>
            </a:lvl3pPr>
            <a:lvl4pPr lvl="3">
              <a:buClrTx/>
              <a:buSzTx/>
              <a:buFontTx/>
              <a:defRPr sz="1600"/>
            </a:lvl4pPr>
            <a:lvl5pPr lvl="4">
              <a:buClrTx/>
              <a:buSzTx/>
              <a:buFontTx/>
              <a:defRPr sz="1600"/>
            </a:lvl5pPr>
          </a:lstStyle>
          <a:p>
            <a:pPr marL="273050" lvl="0" indent="-273050"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//</a:t>
            </a:r>
            <a:r>
              <a:rPr lang="zh-CN" altLang="en-US" sz="2000" dirty="0">
                <a:latin typeface="Courier New" panose="02070309020205020404" pitchFamily="49" charset="0"/>
              </a:rPr>
              <a:t>查找成功，返回</a:t>
            </a:r>
            <a:r>
              <a:rPr lang="en-US" altLang="zh-CN" sz="2000">
                <a:latin typeface="Courier New" panose="02070309020205020404" pitchFamily="49" charset="0"/>
              </a:rPr>
              <a:t>x</a:t>
            </a:r>
            <a:r>
              <a:rPr lang="zh-CN" altLang="en-US" sz="2000" dirty="0">
                <a:latin typeface="Courier New" panose="02070309020205020404" pitchFamily="49" charset="0"/>
              </a:rPr>
              <a:t>在数组中的下标；不成功，返回</a:t>
            </a:r>
            <a:r>
              <a:rPr lang="en-US" altLang="zh-CN" sz="2000">
                <a:latin typeface="Courier New" panose="02070309020205020404" pitchFamily="49" charset="0"/>
              </a:rPr>
              <a:t>-1</a:t>
            </a:r>
            <a:endParaRPr lang="en-US" altLang="zh-CN" sz="2000">
              <a:latin typeface="Courier New" panose="02070309020205020404" pitchFamily="49" charset="0"/>
            </a:endParaRPr>
          </a:p>
          <a:p>
            <a:pPr marL="273050" lvl="0" indent="-273050">
              <a:buSzTx/>
              <a:buFont typeface="Wingdings" panose="05000000000000000000" pitchFamily="2" charset="2"/>
              <a:buNone/>
            </a:pPr>
            <a:r>
              <a:rPr lang="en-US" altLang="zh-CN" sz="2000" err="1">
                <a:latin typeface="Courier New" panose="02070309020205020404" pitchFamily="49" charset="0"/>
              </a:rPr>
              <a:t>int</a:t>
            </a:r>
            <a:r>
              <a:rPr lang="en-US" altLang="zh-CN" sz="2000">
                <a:latin typeface="Courier New" panose="02070309020205020404" pitchFamily="49" charset="0"/>
              </a:rPr>
              <a:t> </a:t>
            </a:r>
            <a:r>
              <a:rPr lang="en-US" altLang="zh-CN" sz="2000" err="1">
                <a:latin typeface="Courier New" panose="02070309020205020404" pitchFamily="49" charset="0"/>
              </a:rPr>
              <a:t>bsearch(int</a:t>
            </a:r>
            <a:r>
              <a:rPr lang="en-US" altLang="zh-CN" sz="2000">
                <a:latin typeface="Courier New" panose="02070309020205020404" pitchFamily="49" charset="0"/>
              </a:rPr>
              <a:t> *</a:t>
            </a:r>
            <a:r>
              <a:rPr lang="en-US" altLang="zh-CN" sz="2000" err="1">
                <a:latin typeface="Courier New" panose="02070309020205020404" pitchFamily="49" charset="0"/>
              </a:rPr>
              <a:t>A,int</a:t>
            </a:r>
            <a:r>
              <a:rPr lang="en-US" altLang="zh-CN" sz="2000">
                <a:latin typeface="Courier New" panose="02070309020205020404" pitchFamily="49" charset="0"/>
              </a:rPr>
              <a:t> low, </a:t>
            </a:r>
            <a:r>
              <a:rPr lang="en-US" altLang="zh-CN" sz="2000" err="1">
                <a:latin typeface="Courier New" panose="02070309020205020404" pitchFamily="49" charset="0"/>
              </a:rPr>
              <a:t>int</a:t>
            </a:r>
            <a:r>
              <a:rPr lang="en-US" altLang="zh-CN" sz="2000">
                <a:latin typeface="Courier New" panose="02070309020205020404" pitchFamily="49" charset="0"/>
              </a:rPr>
              <a:t> high, </a:t>
            </a:r>
            <a:r>
              <a:rPr lang="en-US" altLang="zh-CN" sz="2000" err="1">
                <a:latin typeface="Courier New" panose="02070309020205020404" pitchFamily="49" charset="0"/>
              </a:rPr>
              <a:t>int</a:t>
            </a:r>
            <a:r>
              <a:rPr lang="en-US" altLang="zh-CN" sz="2000">
                <a:latin typeface="Courier New" panose="02070309020205020404" pitchFamily="49" charset="0"/>
              </a:rPr>
              <a:t> x)</a:t>
            </a:r>
            <a:endParaRPr lang="en-US" altLang="zh-CN" sz="2000">
              <a:latin typeface="Courier New" panose="02070309020205020404" pitchFamily="49" charset="0"/>
            </a:endParaRPr>
          </a:p>
          <a:p>
            <a:pPr marL="273050" lvl="0" indent="-273050"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{</a:t>
            </a:r>
            <a:endParaRPr lang="en-US" altLang="zh-CN" sz="2000">
              <a:latin typeface="Courier New" panose="02070309020205020404" pitchFamily="49" charset="0"/>
            </a:endParaRPr>
          </a:p>
          <a:p>
            <a:pPr marL="273050" lvl="0" indent="-273050"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    </a:t>
            </a:r>
            <a:r>
              <a:rPr lang="en-US" altLang="zh-CN" sz="2000" err="1">
                <a:latin typeface="Courier New" panose="02070309020205020404" pitchFamily="49" charset="0"/>
              </a:rPr>
              <a:t>if(low</a:t>
            </a:r>
            <a:r>
              <a:rPr lang="en-US" altLang="zh-CN" sz="2000">
                <a:latin typeface="Courier New" panose="02070309020205020404" pitchFamily="49" charset="0"/>
              </a:rPr>
              <a:t> &gt; high) return -1;</a:t>
            </a:r>
            <a:endParaRPr lang="en-US" altLang="zh-CN" sz="2000">
              <a:latin typeface="Courier New" panose="02070309020205020404" pitchFamily="49" charset="0"/>
            </a:endParaRPr>
          </a:p>
          <a:p>
            <a:pPr marL="273050" lvl="0" indent="-273050"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    </a:t>
            </a:r>
            <a:r>
              <a:rPr lang="en-US" altLang="zh-CN" sz="2000" err="1">
                <a:latin typeface="Courier New" panose="02070309020205020404" pitchFamily="49" charset="0"/>
              </a:rPr>
              <a:t>int</a:t>
            </a:r>
            <a:r>
              <a:rPr lang="en-US" altLang="zh-CN" sz="2000">
                <a:latin typeface="Courier New" panose="02070309020205020404" pitchFamily="49" charset="0"/>
              </a:rPr>
              <a:t> mid = (high+low)/2;</a:t>
            </a:r>
            <a:endParaRPr lang="en-US" altLang="zh-CN" sz="2000">
              <a:latin typeface="Courier New" panose="02070309020205020404" pitchFamily="49" charset="0"/>
            </a:endParaRPr>
          </a:p>
          <a:p>
            <a:pPr marL="273050" lvl="0" indent="-273050"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    </a:t>
            </a:r>
            <a:r>
              <a:rPr lang="en-US" altLang="zh-CN" sz="2000" err="1">
                <a:latin typeface="Courier New" panose="02070309020205020404" pitchFamily="49" charset="0"/>
              </a:rPr>
              <a:t>if(A[mid</a:t>
            </a:r>
            <a:r>
              <a:rPr lang="en-US" altLang="zh-CN" sz="2000">
                <a:latin typeface="Courier New" panose="02070309020205020404" pitchFamily="49" charset="0"/>
              </a:rPr>
              <a:t>] == x) return mid;</a:t>
            </a:r>
            <a:endParaRPr lang="en-US" altLang="zh-CN" sz="2000">
              <a:latin typeface="Courier New" panose="02070309020205020404" pitchFamily="49" charset="0"/>
            </a:endParaRPr>
          </a:p>
          <a:p>
            <a:pPr marL="273050" lvl="0" indent="-273050"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    else </a:t>
            </a:r>
            <a:r>
              <a:rPr lang="en-US" altLang="zh-CN" sz="2000" err="1">
                <a:latin typeface="Courier New" panose="02070309020205020404" pitchFamily="49" charset="0"/>
              </a:rPr>
              <a:t>if(A[mid</a:t>
            </a:r>
            <a:r>
              <a:rPr lang="en-US" altLang="zh-CN" sz="2000">
                <a:latin typeface="Courier New" panose="02070309020205020404" pitchFamily="49" charset="0"/>
              </a:rPr>
              <a:t>]&gt; x)</a:t>
            </a:r>
            <a:endParaRPr lang="en-US" altLang="zh-CN" sz="2000">
              <a:latin typeface="Courier New" panose="02070309020205020404" pitchFamily="49" charset="0"/>
            </a:endParaRPr>
          </a:p>
          <a:p>
            <a:pPr marL="273050" lvl="0" indent="-273050"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      return </a:t>
            </a:r>
            <a:r>
              <a:rPr lang="en-US" altLang="zh-CN" sz="2000" err="1">
                <a:latin typeface="Courier New" panose="02070309020205020404" pitchFamily="49" charset="0"/>
              </a:rPr>
              <a:t>bsearch(low</a:t>
            </a:r>
            <a:r>
              <a:rPr lang="en-US" altLang="zh-CN" sz="2000">
                <a:latin typeface="Courier New" panose="02070309020205020404" pitchFamily="49" charset="0"/>
              </a:rPr>
              <a:t>, mid-1, x);</a:t>
            </a:r>
            <a:endParaRPr lang="en-US" altLang="zh-CN" sz="2000">
              <a:latin typeface="Courier New" panose="02070309020205020404" pitchFamily="49" charset="0"/>
            </a:endParaRPr>
          </a:p>
          <a:p>
            <a:pPr marL="273050" lvl="0" indent="-273050"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    else</a:t>
            </a:r>
            <a:endParaRPr lang="en-US" altLang="zh-CN" sz="2000">
              <a:latin typeface="Courier New" panose="02070309020205020404" pitchFamily="49" charset="0"/>
            </a:endParaRPr>
          </a:p>
          <a:p>
            <a:pPr marL="273050" lvl="0" indent="-273050"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      return bsearch(mid+1, high, x);</a:t>
            </a:r>
            <a:endParaRPr lang="en-US" altLang="zh-CN" sz="2000">
              <a:latin typeface="Courier New" panose="02070309020205020404" pitchFamily="49" charset="0"/>
            </a:endParaRPr>
          </a:p>
          <a:p>
            <a:pPr marL="273050" lvl="0" indent="-273050"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}</a:t>
            </a:r>
            <a:endParaRPr lang="en-US" altLang="zh-CN" sz="2000">
              <a:latin typeface="Courier New" panose="02070309020205020404" pitchFamily="49" charset="0"/>
            </a:endParaRPr>
          </a:p>
          <a:p>
            <a:pPr marL="273050" lvl="0" indent="-273050">
              <a:buSzTx/>
              <a:buFont typeface="Wingdings" panose="05000000000000000000" pitchFamily="2" charset="2"/>
              <a:buNone/>
            </a:pPr>
            <a:endParaRPr lang="zh-CN" altLang="en-US" sz="2000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41987" name="灯片编号占位符 3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fld id="{9A0DB2DC-4C9A-4742-B13C-FB6460FD3503}" type="slidenum">
              <a:rPr lang="zh-CN" altLang="en-US" sz="1400" b="1" dirty="0">
                <a:solidFill>
                  <a:srgbClr val="FFFFFF"/>
                </a:solidFill>
                <a:latin typeface="Century Schoolbook"/>
                <a:ea typeface="宋体" panose="02010600030101010101" pitchFamily="2" charset="-122"/>
              </a:rPr>
            </a:fld>
            <a:endParaRPr lang="zh-CN" altLang="en-US" sz="1400" b="1" dirty="0">
              <a:solidFill>
                <a:srgbClr val="FFFFFF"/>
              </a:solidFill>
              <a:latin typeface="Century Schoolbook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1"/>
          <p:cNvSpPr>
            <a:spLocks noGrp="1"/>
          </p:cNvSpPr>
          <p:nvPr>
            <p:ph type="title"/>
          </p:nvPr>
        </p:nvSpPr>
        <p:spPr/>
        <p:txBody>
          <a:bodyPr vert="horz" wrap="square" bIns="91440" anchor="b" anchorCtr="0"/>
          <a:p>
            <a:r>
              <a:rPr lang="zh-CN" altLang="en-US" dirty="0"/>
              <a:t>代码</a:t>
            </a:r>
            <a:r>
              <a:rPr lang="en-US" altLang="zh-CN" dirty="0"/>
              <a:t>: </a:t>
            </a:r>
            <a:r>
              <a:rPr lang="zh-CN" altLang="en-US" dirty="0"/>
              <a:t>二分查找的非递归实现</a:t>
            </a:r>
            <a:endParaRPr lang="zh-CN" altLang="en-US" dirty="0"/>
          </a:p>
        </p:txBody>
      </p:sp>
      <p:sp>
        <p:nvSpPr>
          <p:cNvPr id="43010" name="内容占位符 2"/>
          <p:cNvSpPr>
            <a:spLocks noGrp="1"/>
          </p:cNvSpPr>
          <p:nvPr>
            <p:ph sz="quarter" idx="4294967295"/>
          </p:nvPr>
        </p:nvSpPr>
        <p:spPr>
          <a:xfrm>
            <a:off x="457200" y="1600200"/>
            <a:ext cx="8186738" cy="5257800"/>
          </a:xfrm>
        </p:spPr>
        <p:txBody>
          <a:bodyPr vert="horz" wrap="square" anchor="t" anchorCtr="0"/>
          <a:lstStyle>
            <a:lvl1pPr lvl="0">
              <a:buClrTx/>
              <a:buSzTx/>
              <a:buFontTx/>
              <a:defRPr sz="2400"/>
            </a:lvl1pPr>
            <a:lvl2pPr lvl="1">
              <a:buClrTx/>
              <a:buSzTx/>
              <a:buFontTx/>
              <a:defRPr sz="2000"/>
            </a:lvl2pPr>
            <a:lvl3pPr lvl="2">
              <a:buClrTx/>
              <a:buSzTx/>
              <a:buFontTx/>
              <a:defRPr sz="1800"/>
            </a:lvl3pPr>
            <a:lvl4pPr lvl="3">
              <a:buClrTx/>
              <a:buSzTx/>
              <a:buFontTx/>
              <a:defRPr sz="1600"/>
            </a:lvl4pPr>
            <a:lvl5pPr lvl="4">
              <a:buClrTx/>
              <a:buSzTx/>
              <a:buFontTx/>
              <a:defRPr sz="1600"/>
            </a:lvl5pPr>
          </a:lstStyle>
          <a:p>
            <a:pPr marL="273050" lvl="0" indent="-273050"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//</a:t>
            </a:r>
            <a:r>
              <a:rPr lang="zh-CN" altLang="en-US" sz="2000" dirty="0">
                <a:latin typeface="Courier New" panose="02070309020205020404" pitchFamily="49" charset="0"/>
              </a:rPr>
              <a:t>查找成功，返回</a:t>
            </a:r>
            <a:r>
              <a:rPr lang="en-US" altLang="zh-CN" sz="2000">
                <a:latin typeface="Courier New" panose="02070309020205020404" pitchFamily="49" charset="0"/>
              </a:rPr>
              <a:t>x</a:t>
            </a:r>
            <a:r>
              <a:rPr lang="zh-CN" altLang="en-US" sz="2000" dirty="0">
                <a:latin typeface="Courier New" panose="02070309020205020404" pitchFamily="49" charset="0"/>
              </a:rPr>
              <a:t>在数组中的下标；不成功，返回</a:t>
            </a:r>
            <a:r>
              <a:rPr lang="en-US" altLang="zh-CN" sz="2000">
                <a:latin typeface="Courier New" panose="02070309020205020404" pitchFamily="49" charset="0"/>
              </a:rPr>
              <a:t>-1</a:t>
            </a:r>
            <a:endParaRPr lang="en-US" altLang="zh-CN" sz="2000">
              <a:latin typeface="Courier New" panose="02070309020205020404" pitchFamily="49" charset="0"/>
            </a:endParaRPr>
          </a:p>
          <a:p>
            <a:pPr marL="273050" lvl="0" indent="-273050">
              <a:buSzTx/>
              <a:buFont typeface="Wingdings" panose="05000000000000000000" pitchFamily="2" charset="2"/>
              <a:buNone/>
            </a:pPr>
            <a:r>
              <a:rPr lang="en-US" altLang="zh-CN" sz="2000" err="1">
                <a:latin typeface="Courier New" panose="02070309020205020404" pitchFamily="49" charset="0"/>
              </a:rPr>
              <a:t>int</a:t>
            </a:r>
            <a:r>
              <a:rPr lang="en-US" altLang="zh-CN" sz="2000">
                <a:latin typeface="Courier New" panose="02070309020205020404" pitchFamily="49" charset="0"/>
              </a:rPr>
              <a:t> </a:t>
            </a:r>
            <a:r>
              <a:rPr lang="en-US" altLang="zh-CN" sz="2000" err="1">
                <a:latin typeface="Courier New" panose="02070309020205020404" pitchFamily="49" charset="0"/>
              </a:rPr>
              <a:t>bsearch(int</a:t>
            </a:r>
            <a:r>
              <a:rPr lang="en-US" altLang="zh-CN" sz="2000">
                <a:latin typeface="Courier New" panose="02070309020205020404" pitchFamily="49" charset="0"/>
              </a:rPr>
              <a:t> *</a:t>
            </a:r>
            <a:r>
              <a:rPr lang="en-US" altLang="zh-CN" sz="2000" err="1">
                <a:latin typeface="Courier New" panose="02070309020205020404" pitchFamily="49" charset="0"/>
              </a:rPr>
              <a:t>A,int</a:t>
            </a:r>
            <a:r>
              <a:rPr lang="en-US" altLang="zh-CN" sz="2000">
                <a:latin typeface="Courier New" panose="02070309020205020404" pitchFamily="49" charset="0"/>
              </a:rPr>
              <a:t> low, </a:t>
            </a:r>
            <a:r>
              <a:rPr lang="en-US" altLang="zh-CN" sz="2000" err="1">
                <a:latin typeface="Courier New" panose="02070309020205020404" pitchFamily="49" charset="0"/>
              </a:rPr>
              <a:t>int</a:t>
            </a:r>
            <a:r>
              <a:rPr lang="en-US" altLang="zh-CN" sz="2000">
                <a:latin typeface="Courier New" panose="02070309020205020404" pitchFamily="49" charset="0"/>
              </a:rPr>
              <a:t> high, </a:t>
            </a:r>
            <a:r>
              <a:rPr lang="en-US" altLang="zh-CN" sz="2000" err="1">
                <a:latin typeface="Courier New" panose="02070309020205020404" pitchFamily="49" charset="0"/>
              </a:rPr>
              <a:t>int</a:t>
            </a:r>
            <a:r>
              <a:rPr lang="en-US" altLang="zh-CN" sz="2000">
                <a:latin typeface="Courier New" panose="02070309020205020404" pitchFamily="49" charset="0"/>
              </a:rPr>
              <a:t> x)</a:t>
            </a:r>
            <a:endParaRPr lang="en-US" altLang="zh-CN" sz="2000">
              <a:latin typeface="Courier New" panose="02070309020205020404" pitchFamily="49" charset="0"/>
            </a:endParaRPr>
          </a:p>
          <a:p>
            <a:pPr marL="273050" lvl="0" indent="-273050"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{</a:t>
            </a:r>
            <a:endParaRPr lang="en-US" altLang="zh-CN" sz="2000">
              <a:latin typeface="Courier New" panose="02070309020205020404" pitchFamily="49" charset="0"/>
            </a:endParaRPr>
          </a:p>
          <a:p>
            <a:pPr marL="273050" lvl="0" indent="-273050"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    </a:t>
            </a:r>
            <a:r>
              <a:rPr lang="en-US" altLang="zh-CN" sz="2000" err="1">
                <a:latin typeface="Courier New" panose="02070309020205020404" pitchFamily="49" charset="0"/>
              </a:rPr>
              <a:t>int</a:t>
            </a:r>
            <a:r>
              <a:rPr lang="en-US" altLang="zh-CN" sz="2000">
                <a:latin typeface="Courier New" panose="02070309020205020404" pitchFamily="49" charset="0"/>
              </a:rPr>
              <a:t> mid;</a:t>
            </a:r>
            <a:endParaRPr lang="en-US" altLang="zh-CN" sz="2000">
              <a:latin typeface="Courier New" panose="02070309020205020404" pitchFamily="49" charset="0"/>
            </a:endParaRPr>
          </a:p>
          <a:p>
            <a:pPr marL="273050" lvl="0" indent="-273050"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    </a:t>
            </a:r>
            <a:r>
              <a:rPr lang="en-US" altLang="zh-CN" sz="2000" err="1">
                <a:latin typeface="Courier New" panose="02070309020205020404" pitchFamily="49" charset="0"/>
              </a:rPr>
              <a:t>while(low</a:t>
            </a:r>
            <a:r>
              <a:rPr lang="en-US" altLang="zh-CN" sz="2000">
                <a:latin typeface="Courier New" panose="02070309020205020404" pitchFamily="49" charset="0"/>
              </a:rPr>
              <a:t> &lt;= high){</a:t>
            </a:r>
            <a:endParaRPr lang="en-US" altLang="zh-CN" sz="2000">
              <a:latin typeface="Courier New" panose="02070309020205020404" pitchFamily="49" charset="0"/>
            </a:endParaRPr>
          </a:p>
          <a:p>
            <a:pPr marL="273050" lvl="0" indent="-273050"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      mid = (high+low)/2;</a:t>
            </a:r>
            <a:endParaRPr lang="en-US" altLang="zh-CN" sz="2000">
              <a:latin typeface="Courier New" panose="02070309020205020404" pitchFamily="49" charset="0"/>
            </a:endParaRPr>
          </a:p>
          <a:p>
            <a:pPr marL="273050" lvl="0" indent="-273050"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      </a:t>
            </a:r>
            <a:r>
              <a:rPr lang="en-US" altLang="zh-CN" sz="2000" err="1">
                <a:latin typeface="Courier New" panose="02070309020205020404" pitchFamily="49" charset="0"/>
              </a:rPr>
              <a:t>if(A[mid</a:t>
            </a:r>
            <a:r>
              <a:rPr lang="en-US" altLang="zh-CN" sz="2000">
                <a:latin typeface="Courier New" panose="02070309020205020404" pitchFamily="49" charset="0"/>
              </a:rPr>
              <a:t>] == x) return mid;</a:t>
            </a:r>
            <a:endParaRPr lang="en-US" altLang="zh-CN" sz="2000">
              <a:latin typeface="Courier New" panose="02070309020205020404" pitchFamily="49" charset="0"/>
            </a:endParaRPr>
          </a:p>
          <a:p>
            <a:pPr marL="273050" lvl="0" indent="-273050"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      else </a:t>
            </a:r>
            <a:r>
              <a:rPr lang="en-US" altLang="zh-CN" sz="2000" err="1">
                <a:latin typeface="Courier New" panose="02070309020205020404" pitchFamily="49" charset="0"/>
              </a:rPr>
              <a:t>if(A[mid</a:t>
            </a:r>
            <a:r>
              <a:rPr lang="en-US" altLang="zh-CN" sz="2000">
                <a:latin typeface="Courier New" panose="02070309020205020404" pitchFamily="49" charset="0"/>
              </a:rPr>
              <a:t>]&gt; x) high = mid-1;</a:t>
            </a:r>
            <a:endParaRPr lang="en-US" altLang="zh-CN" sz="2000">
              <a:latin typeface="Courier New" panose="02070309020205020404" pitchFamily="49" charset="0"/>
            </a:endParaRPr>
          </a:p>
          <a:p>
            <a:pPr marL="273050" lvl="0" indent="-273050"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      else low = mid+1;</a:t>
            </a:r>
            <a:endParaRPr lang="en-US" altLang="zh-CN" sz="2000">
              <a:latin typeface="Courier New" panose="02070309020205020404" pitchFamily="49" charset="0"/>
            </a:endParaRPr>
          </a:p>
          <a:p>
            <a:pPr marL="273050" lvl="0" indent="-273050"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    }</a:t>
            </a:r>
            <a:endParaRPr lang="en-US" altLang="zh-CN" sz="2000">
              <a:latin typeface="Courier New" panose="02070309020205020404" pitchFamily="49" charset="0"/>
            </a:endParaRPr>
          </a:p>
          <a:p>
            <a:pPr marL="273050" lvl="0" indent="-273050"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	   return -1;</a:t>
            </a:r>
            <a:endParaRPr lang="en-US" altLang="zh-CN" sz="2000">
              <a:latin typeface="Courier New" panose="02070309020205020404" pitchFamily="49" charset="0"/>
            </a:endParaRPr>
          </a:p>
          <a:p>
            <a:pPr marL="273050" lvl="0" indent="-273050">
              <a:buSzTx/>
              <a:buFont typeface="Wingdings" panose="05000000000000000000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}</a:t>
            </a:r>
            <a:endParaRPr lang="en-US" altLang="zh-CN" sz="2000">
              <a:latin typeface="Courier New" panose="02070309020205020404" pitchFamily="49" charset="0"/>
            </a:endParaRPr>
          </a:p>
          <a:p>
            <a:pPr marL="273050" lvl="0" indent="-273050">
              <a:buSzTx/>
              <a:buFont typeface="Wingdings" panose="05000000000000000000" pitchFamily="2" charset="2"/>
              <a:buNone/>
            </a:pPr>
            <a:endParaRPr lang="en-US" altLang="zh-CN" sz="2000">
              <a:latin typeface="Courier New" panose="02070309020205020404" pitchFamily="49" charset="0"/>
            </a:endParaRPr>
          </a:p>
          <a:p>
            <a:pPr marL="273050" lvl="0" indent="-273050">
              <a:buSzTx/>
              <a:buFont typeface="Wingdings" panose="05000000000000000000" pitchFamily="2" charset="2"/>
              <a:buNone/>
            </a:pPr>
            <a:endParaRPr lang="zh-CN" altLang="en-US" sz="2800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43011" name="灯片编号占位符 3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fld id="{9A0DB2DC-4C9A-4742-B13C-FB6460FD3503}" type="slidenum">
              <a:rPr lang="zh-CN" altLang="en-US" sz="1400" b="1" dirty="0">
                <a:solidFill>
                  <a:srgbClr val="FFFFFF"/>
                </a:solidFill>
                <a:latin typeface="Century Schoolbook"/>
                <a:ea typeface="宋体" panose="02010600030101010101" pitchFamily="2" charset="-122"/>
              </a:rPr>
            </a:fld>
            <a:endParaRPr lang="zh-CN" altLang="en-US" sz="1400" b="1" dirty="0">
              <a:solidFill>
                <a:srgbClr val="FFFFFF"/>
              </a:solidFill>
              <a:latin typeface="Century Schoolbook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标题 1"/>
          <p:cNvSpPr>
            <a:spLocks noGrp="1"/>
          </p:cNvSpPr>
          <p:nvPr>
            <p:ph type="title"/>
          </p:nvPr>
        </p:nvSpPr>
        <p:spPr/>
        <p:txBody>
          <a:bodyPr vert="horz" wrap="square" bIns="91440" anchor="b" anchorCtr="0"/>
          <a:p>
            <a:r>
              <a:rPr lang="zh-CN" altLang="en-US" dirty="0"/>
              <a:t>二分查找的注意事项</a:t>
            </a:r>
            <a:endParaRPr lang="zh-CN" altLang="en-US" dirty="0"/>
          </a:p>
        </p:txBody>
      </p:sp>
      <p:sp>
        <p:nvSpPr>
          <p:cNvPr id="44034" name="内容占位符 2"/>
          <p:cNvSpPr>
            <a:spLocks noGrp="1"/>
          </p:cNvSpPr>
          <p:nvPr>
            <p:ph sz="quarter" idx="4294967295"/>
          </p:nvPr>
        </p:nvSpPr>
        <p:spPr>
          <a:xfrm>
            <a:off x="457200" y="1600200"/>
            <a:ext cx="8115300" cy="4873625"/>
          </a:xfrm>
        </p:spPr>
        <p:txBody>
          <a:bodyPr vert="horz" wrap="square" anchor="t" anchorCtr="0"/>
          <a:lstStyle>
            <a:lvl1pPr lvl="0">
              <a:buClrTx/>
              <a:buSzTx/>
              <a:buFontTx/>
              <a:defRPr sz="2400"/>
            </a:lvl1pPr>
            <a:lvl2pPr lvl="1">
              <a:buClrTx/>
              <a:buSzTx/>
              <a:buFontTx/>
              <a:defRPr sz="2000"/>
            </a:lvl2pPr>
            <a:lvl3pPr lvl="2">
              <a:buClrTx/>
              <a:buSzTx/>
              <a:buFontTx/>
              <a:defRPr sz="1800"/>
            </a:lvl3pPr>
            <a:lvl4pPr lvl="3">
              <a:buClrTx/>
              <a:buSzTx/>
              <a:buFontTx/>
              <a:defRPr sz="1600"/>
            </a:lvl4pPr>
            <a:lvl5pPr lvl="4">
              <a:buClrTx/>
              <a:buSzTx/>
              <a:buFontTx/>
              <a:defRPr sz="1600"/>
            </a:lvl5pPr>
          </a:lstStyle>
          <a:p>
            <a:pPr marL="273050" lvl="0" indent="-273050">
              <a:lnSpc>
                <a:spcPct val="90000"/>
              </a:lnSpc>
              <a:buSzTx/>
            </a:pPr>
            <a:r>
              <a:rPr lang="zh-CN" altLang="en-US" sz="2400" dirty="0">
                <a:latin typeface="Courier New" panose="02070309020205020404" pitchFamily="49" charset="0"/>
              </a:rPr>
              <a:t>比较</a:t>
            </a:r>
            <a:r>
              <a:rPr lang="en-US" altLang="zh-CN" sz="2400" err="1">
                <a:latin typeface="Courier New" panose="02070309020205020404" pitchFamily="49" charset="0"/>
              </a:rPr>
              <a:t>A[mid</a:t>
            </a:r>
            <a:r>
              <a:rPr lang="en-US" altLang="zh-CN" sz="2400">
                <a:latin typeface="Courier New" panose="02070309020205020404" pitchFamily="49" charset="0"/>
              </a:rPr>
              <a:t>]</a:t>
            </a:r>
            <a:r>
              <a:rPr lang="zh-CN" altLang="en-US" sz="2400" dirty="0">
                <a:latin typeface="Courier New" panose="02070309020205020404" pitchFamily="49" charset="0"/>
              </a:rPr>
              <a:t>和</a:t>
            </a:r>
            <a:r>
              <a:rPr lang="en-US" altLang="zh-CN" sz="2400">
                <a:latin typeface="Courier New" panose="02070309020205020404" pitchFamily="49" charset="0"/>
              </a:rPr>
              <a:t>x</a:t>
            </a:r>
            <a:r>
              <a:rPr lang="zh-CN" altLang="en-US" sz="2400" dirty="0">
                <a:latin typeface="Courier New" panose="02070309020205020404" pitchFamily="49" charset="0"/>
              </a:rPr>
              <a:t>以后一定不要让</a:t>
            </a:r>
            <a:r>
              <a:rPr lang="en-US" altLang="zh-CN" sz="2400">
                <a:latin typeface="Courier New" panose="02070309020205020404" pitchFamily="49" charset="0"/>
              </a:rPr>
              <a:t>mid</a:t>
            </a:r>
            <a:r>
              <a:rPr lang="zh-CN" altLang="en-US" sz="2400" dirty="0">
                <a:latin typeface="Courier New" panose="02070309020205020404" pitchFamily="49" charset="0"/>
              </a:rPr>
              <a:t>仍然在有效范围内</a:t>
            </a:r>
            <a:r>
              <a:rPr lang="en-US" altLang="zh-CN" sz="2400">
                <a:latin typeface="Courier New" panose="02070309020205020404" pitchFamily="49" charset="0"/>
              </a:rPr>
              <a:t>, </a:t>
            </a:r>
            <a:r>
              <a:rPr lang="zh-CN" altLang="en-US" sz="2400" dirty="0">
                <a:latin typeface="Courier New" panose="02070309020205020404" pitchFamily="49" charset="0"/>
              </a:rPr>
              <a:t>否则当</a:t>
            </a:r>
            <a:r>
              <a:rPr lang="en-US" altLang="zh-CN" sz="2400">
                <a:latin typeface="Courier New" panose="02070309020205020404" pitchFamily="49" charset="0"/>
              </a:rPr>
              <a:t>low==high</a:t>
            </a:r>
            <a:r>
              <a:rPr lang="zh-CN" altLang="en-US" sz="2400" dirty="0">
                <a:latin typeface="Courier New" panose="02070309020205020404" pitchFamily="49" charset="0"/>
              </a:rPr>
              <a:t>时会产生死循环</a:t>
            </a:r>
            <a:endParaRPr lang="en-US" altLang="zh-CN" sz="2400">
              <a:latin typeface="Courier New" panose="02070309020205020404" pitchFamily="49" charset="0"/>
            </a:endParaRPr>
          </a:p>
          <a:p>
            <a:pPr marL="273050" lvl="0" indent="-273050">
              <a:lnSpc>
                <a:spcPct val="90000"/>
              </a:lnSpc>
              <a:buSzTx/>
            </a:pPr>
            <a:r>
              <a:rPr lang="zh-CN" altLang="en-US" sz="2400" dirty="0">
                <a:latin typeface="Courier New" panose="02070309020205020404" pitchFamily="49" charset="0"/>
              </a:rPr>
              <a:t>按</a:t>
            </a:r>
            <a:r>
              <a:rPr lang="en-US" altLang="zh-CN" sz="2400">
                <a:latin typeface="Courier New" panose="02070309020205020404" pitchFamily="49" charset="0"/>
              </a:rPr>
              <a:t>C++</a:t>
            </a:r>
            <a:r>
              <a:rPr lang="zh-CN" altLang="en-US" sz="2400" dirty="0">
                <a:latin typeface="Courier New" panose="02070309020205020404" pitchFamily="49" charset="0"/>
              </a:rPr>
              <a:t>函数表示区间的惯例，区间常表示成左闭右开的形式</a:t>
            </a:r>
            <a:r>
              <a:rPr lang="en-US" altLang="zh-CN" sz="2400">
                <a:latin typeface="Courier New" panose="02070309020205020404" pitchFamily="49" charset="0"/>
              </a:rPr>
              <a:t>[l, r)</a:t>
            </a:r>
            <a:r>
              <a:rPr lang="zh-CN" altLang="en-US" sz="2400" dirty="0">
                <a:latin typeface="Courier New" panose="02070309020205020404" pitchFamily="49" charset="0"/>
              </a:rPr>
              <a:t>，例如</a:t>
            </a:r>
            <a:r>
              <a:rPr lang="en-US" altLang="zh-CN" sz="2400" err="1">
                <a:latin typeface="Courier New" panose="02070309020205020404" pitchFamily="49" charset="0"/>
              </a:rPr>
              <a:t>sort(a</a:t>
            </a:r>
            <a:r>
              <a:rPr lang="en-US" altLang="zh-CN" sz="2400">
                <a:latin typeface="Courier New" panose="02070309020205020404" pitchFamily="49" charset="0"/>
              </a:rPr>
              <a:t>, </a:t>
            </a:r>
            <a:r>
              <a:rPr lang="en-US" altLang="zh-CN" sz="2400" err="1">
                <a:latin typeface="Courier New" panose="02070309020205020404" pitchFamily="49" charset="0"/>
              </a:rPr>
              <a:t>a+n</a:t>
            </a:r>
            <a:r>
              <a:rPr lang="en-US" altLang="zh-CN" sz="2400">
                <a:latin typeface="Courier New" panose="02070309020205020404" pitchFamily="49" charset="0"/>
              </a:rPr>
              <a:t>)</a:t>
            </a:r>
            <a:r>
              <a:rPr lang="zh-CN" altLang="en-US" sz="2400" dirty="0">
                <a:latin typeface="Courier New" panose="02070309020205020404" pitchFamily="49" charset="0"/>
              </a:rPr>
              <a:t>实现上</a:t>
            </a:r>
            <a:r>
              <a:rPr lang="en-US" altLang="zh-CN" sz="2400" err="1">
                <a:latin typeface="Courier New" panose="02070309020205020404" pitchFamily="49" charset="0"/>
              </a:rPr>
              <a:t>a+n</a:t>
            </a:r>
            <a:r>
              <a:rPr lang="zh-CN" altLang="en-US" sz="2400" dirty="0">
                <a:latin typeface="Courier New" panose="02070309020205020404" pitchFamily="49" charset="0"/>
              </a:rPr>
              <a:t>表示的是最后一个元素之后的位置。如果二分查找的区间也表示成左闭右开的形式，在实现细节上要作哪些改动呢？</a:t>
            </a:r>
            <a:endParaRPr lang="zh-CN" altLang="en-US" sz="2400" dirty="0">
              <a:latin typeface="Courier New" panose="02070309020205020404" pitchFamily="49" charset="0"/>
            </a:endParaRPr>
          </a:p>
          <a:p>
            <a:pPr marL="273050" lvl="0" indent="-273050">
              <a:lnSpc>
                <a:spcPct val="90000"/>
              </a:lnSpc>
              <a:buSzTx/>
            </a:pPr>
            <a:r>
              <a:rPr lang="zh-CN" altLang="en-US" sz="2400" dirty="0">
                <a:latin typeface="Courier New" panose="02070309020205020404" pitchFamily="49" charset="0"/>
              </a:rPr>
              <a:t>如果把算法扩展到在实数区间里寻找给定性质</a:t>
            </a:r>
            <a:r>
              <a:rPr lang="en-US" altLang="zh-CN" sz="2400">
                <a:latin typeface="Courier New" panose="02070309020205020404" pitchFamily="49" charset="0"/>
              </a:rPr>
              <a:t>(property)</a:t>
            </a:r>
            <a:r>
              <a:rPr lang="zh-CN" altLang="en-US" sz="2400" dirty="0">
                <a:latin typeface="Courier New" panose="02070309020205020404" pitchFamily="49" charset="0"/>
              </a:rPr>
              <a:t>的元素</a:t>
            </a:r>
            <a:r>
              <a:rPr lang="en-US" altLang="zh-CN" sz="2400">
                <a:latin typeface="Courier New" panose="02070309020205020404" pitchFamily="49" charset="0"/>
              </a:rPr>
              <a:t>, </a:t>
            </a:r>
            <a:r>
              <a:rPr lang="zh-CN" altLang="en-US" sz="2400" dirty="0">
                <a:latin typeface="Courier New" panose="02070309020205020404" pitchFamily="49" charset="0"/>
              </a:rPr>
              <a:t>结束条件应改为</a:t>
            </a:r>
            <a:r>
              <a:rPr lang="en-US" altLang="zh-CN" sz="2400">
                <a:latin typeface="Courier New" panose="02070309020205020404" pitchFamily="49" charset="0"/>
              </a:rPr>
              <a:t>: </a:t>
            </a:r>
            <a:r>
              <a:rPr lang="en-US" altLang="zh-CN" sz="2400" b="1" u="sng">
                <a:latin typeface="Courier New" panose="02070309020205020404" pitchFamily="49" charset="0"/>
              </a:rPr>
              <a:t>low</a:t>
            </a:r>
            <a:r>
              <a:rPr lang="zh-CN" altLang="en-US" sz="2400" b="1" u="sng" dirty="0">
                <a:latin typeface="Courier New" panose="02070309020205020404" pitchFamily="49" charset="0"/>
              </a:rPr>
              <a:t>和</a:t>
            </a:r>
            <a:r>
              <a:rPr lang="en-US" altLang="zh-CN" sz="2400" b="1" u="sng">
                <a:latin typeface="Courier New" panose="02070309020205020404" pitchFamily="49" charset="0"/>
              </a:rPr>
              <a:t>high</a:t>
            </a:r>
            <a:r>
              <a:rPr lang="zh-CN" altLang="en-US" sz="2400" b="1" u="sng" dirty="0">
                <a:latin typeface="Courier New" panose="02070309020205020404" pitchFamily="49" charset="0"/>
              </a:rPr>
              <a:t>足够接近</a:t>
            </a:r>
            <a:r>
              <a:rPr lang="en-US" altLang="zh-CN" sz="2400" b="1" u="sng">
                <a:latin typeface="Courier New" panose="02070309020205020404" pitchFamily="49" charset="0"/>
              </a:rPr>
              <a:t>(</a:t>
            </a:r>
            <a:r>
              <a:rPr lang="zh-CN" altLang="en-US" sz="2400" b="1" u="sng" dirty="0">
                <a:latin typeface="Courier New" panose="02070309020205020404" pitchFamily="49" charset="0"/>
              </a:rPr>
              <a:t>例如</a:t>
            </a:r>
            <a:r>
              <a:rPr lang="en-US" altLang="zh-CN" sz="2400" b="1" u="sng">
                <a:latin typeface="Courier New" panose="02070309020205020404" pitchFamily="49" charset="0"/>
              </a:rPr>
              <a:t>|high-low| &lt; 10</a:t>
            </a:r>
            <a:r>
              <a:rPr lang="en-US" altLang="zh-CN" sz="2400" b="1" u="sng" baseline="30000">
                <a:latin typeface="Courier New" panose="02070309020205020404" pitchFamily="49" charset="0"/>
              </a:rPr>
              <a:t>-8</a:t>
            </a:r>
            <a:r>
              <a:rPr lang="en-US" altLang="zh-CN" sz="2400" b="1" u="sng">
                <a:latin typeface="Courier New" panose="02070309020205020404" pitchFamily="49" charset="0"/>
              </a:rPr>
              <a:t>)</a:t>
            </a:r>
            <a:endParaRPr lang="en-US" altLang="zh-CN" sz="2400" b="1" u="sng">
              <a:latin typeface="Courier New" panose="02070309020205020404" pitchFamily="49" charset="0"/>
            </a:endParaRPr>
          </a:p>
          <a:p>
            <a:pPr marL="273050" lvl="0" indent="-273050">
              <a:lnSpc>
                <a:spcPct val="90000"/>
              </a:lnSpc>
              <a:buSzTx/>
            </a:pPr>
            <a:r>
              <a:rPr lang="zh-CN" altLang="en-US" sz="2400" dirty="0">
                <a:latin typeface="Courier New" panose="02070309020205020404" pitchFamily="49" charset="0"/>
              </a:rPr>
              <a:t>二分查找的时间复杂度为</a:t>
            </a:r>
            <a:r>
              <a:rPr lang="en-US" altLang="zh-CN" sz="2400">
                <a:latin typeface="Courier New" panose="02070309020205020404" pitchFamily="49" charset="0"/>
              </a:rPr>
              <a:t>O(</a:t>
            </a:r>
            <a:r>
              <a:rPr lang="en-US" altLang="zh-CN" sz="2400"/>
              <a:t>log</a:t>
            </a:r>
            <a:r>
              <a:rPr lang="en-US" altLang="zh-CN" sz="2400" baseline="-25000"/>
              <a:t>2</a:t>
            </a:r>
            <a:r>
              <a:rPr lang="en-US" altLang="zh-CN" sz="2400"/>
              <a:t>n</a:t>
            </a:r>
            <a:r>
              <a:rPr lang="en-US" altLang="zh-CN" sz="2400">
                <a:latin typeface="Courier New" panose="02070309020205020404" pitchFamily="49" charset="0"/>
              </a:rPr>
              <a:t>)</a:t>
            </a:r>
            <a:r>
              <a:rPr lang="zh-CN" altLang="en-US" sz="2400" dirty="0">
                <a:latin typeface="Courier New" panose="02070309020205020404" pitchFamily="49" charset="0"/>
              </a:rPr>
              <a:t>，比顺序查找的效率高许多。</a:t>
            </a:r>
            <a:endParaRPr lang="zh-CN" altLang="en-US" sz="2400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44035" name="灯片编号占位符 3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fld id="{9A0DB2DC-4C9A-4742-B13C-FB6460FD3503}" type="slidenum">
              <a:rPr lang="zh-CN" altLang="en-US" sz="1400" b="1" dirty="0">
                <a:solidFill>
                  <a:srgbClr val="FFFFFF"/>
                </a:solidFill>
                <a:latin typeface="Century Schoolbook"/>
                <a:ea typeface="宋体" panose="02010600030101010101" pitchFamily="2" charset="-122"/>
              </a:rPr>
            </a:fld>
            <a:endParaRPr lang="zh-CN" altLang="en-US" sz="1400" b="1" dirty="0">
              <a:solidFill>
                <a:srgbClr val="FFFFFF"/>
              </a:solidFill>
              <a:latin typeface="Century Schoolbook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1"/>
          <p:cNvSpPr>
            <a:spLocks noGrp="1"/>
          </p:cNvSpPr>
          <p:nvPr>
            <p:ph type="title"/>
          </p:nvPr>
        </p:nvSpPr>
        <p:spPr/>
        <p:txBody>
          <a:bodyPr vert="horz" wrap="square" bIns="91440" anchor="b" anchorCtr="0"/>
          <a:p>
            <a:r>
              <a:rPr lang="zh-CN" altLang="en-US" dirty="0"/>
              <a:t>二分查找拓展讨论</a:t>
            </a:r>
            <a:endParaRPr lang="zh-CN" altLang="en-US" dirty="0"/>
          </a:p>
        </p:txBody>
      </p:sp>
      <p:sp>
        <p:nvSpPr>
          <p:cNvPr id="135171" name="内容占位符 2"/>
          <p:cNvSpPr>
            <a:spLocks noGrp="1"/>
          </p:cNvSpPr>
          <p:nvPr>
            <p:ph idx="4294967295"/>
          </p:nvPr>
        </p:nvSpPr>
        <p:spPr>
          <a:xfrm>
            <a:off x="323850" y="1600200"/>
            <a:ext cx="8424863" cy="4873625"/>
          </a:xfrm>
        </p:spPr>
        <p:txBody>
          <a:bodyPr vert="horz" wrap="square" anchor="t" anchorCtr="0"/>
          <a:p>
            <a:pPr marL="273050" indent="-273050">
              <a:lnSpc>
                <a:spcPct val="90000"/>
              </a:lnSpc>
            </a:pPr>
            <a:r>
              <a:rPr lang="zh-CN" altLang="en-US" sz="2000" dirty="0"/>
              <a:t>如果数组中有多个元素都是</a:t>
            </a:r>
            <a:r>
              <a:rPr lang="en-US" altLang="zh-CN" sz="2000"/>
              <a:t>X</a:t>
            </a:r>
            <a:r>
              <a:rPr lang="zh-CN" altLang="en-US" sz="2000" dirty="0"/>
              <a:t>，上面的</a:t>
            </a:r>
            <a:r>
              <a:rPr lang="en-US" altLang="zh-CN" sz="2000" err="1"/>
              <a:t>bsearch</a:t>
            </a:r>
            <a:r>
              <a:rPr lang="en-US" altLang="zh-CN" sz="2000"/>
              <a:t>()</a:t>
            </a:r>
            <a:r>
              <a:rPr lang="zh-CN" altLang="en-US" sz="2000" dirty="0"/>
              <a:t>函数返回的是哪一个的下标呢？</a:t>
            </a:r>
            <a:endParaRPr lang="en-US" altLang="zh-CN" sz="2000"/>
          </a:p>
          <a:p>
            <a:pPr marL="273050" indent="-273050">
              <a:lnSpc>
                <a:spcPct val="90000"/>
              </a:lnSpc>
            </a:pPr>
            <a:r>
              <a:rPr lang="zh-CN" altLang="en-US" sz="2000" dirty="0"/>
              <a:t>答案是：不一定。</a:t>
            </a:r>
            <a:endParaRPr lang="en-US" altLang="zh-CN" sz="2000"/>
          </a:p>
          <a:p>
            <a:pPr marL="273050" indent="-273050">
              <a:lnSpc>
                <a:spcPct val="90000"/>
              </a:lnSpc>
            </a:pPr>
            <a:r>
              <a:rPr lang="zh-CN" altLang="en-US" sz="2000" dirty="0"/>
              <a:t>接下来的问题自然是：能不能高效求出值等于</a:t>
            </a:r>
            <a:r>
              <a:rPr lang="en-US" altLang="zh-CN" sz="2000"/>
              <a:t>X</a:t>
            </a:r>
            <a:r>
              <a:rPr lang="zh-CN" altLang="en-US" sz="2000" dirty="0"/>
              <a:t>的完整区间呢？此问题细分成两个部分：区间下界与区间上界</a:t>
            </a:r>
            <a:endParaRPr lang="en-US" altLang="zh-CN" sz="2000"/>
          </a:p>
          <a:p>
            <a:pPr marL="273050" indent="-273050">
              <a:lnSpc>
                <a:spcPct val="90000"/>
              </a:lnSpc>
            </a:pPr>
            <a:r>
              <a:rPr lang="en-US" altLang="zh-CN" sz="2000" err="1"/>
              <a:t>int</a:t>
            </a:r>
            <a:r>
              <a:rPr lang="en-US" altLang="zh-CN" sz="2000"/>
              <a:t> </a:t>
            </a:r>
            <a:r>
              <a:rPr lang="en-US" altLang="zh-CN" sz="2000" err="1"/>
              <a:t>lower_bound(int</a:t>
            </a:r>
            <a:r>
              <a:rPr lang="en-US" altLang="zh-CN" sz="2000"/>
              <a:t> *A, </a:t>
            </a:r>
            <a:r>
              <a:rPr lang="en-US" altLang="zh-CN" sz="2000" err="1"/>
              <a:t>int</a:t>
            </a:r>
            <a:r>
              <a:rPr lang="en-US" altLang="zh-CN" sz="2000"/>
              <a:t> low, </a:t>
            </a:r>
            <a:r>
              <a:rPr lang="en-US" altLang="zh-CN" sz="2000" err="1"/>
              <a:t>int</a:t>
            </a:r>
            <a:r>
              <a:rPr lang="en-US" altLang="zh-CN" sz="2000"/>
              <a:t> high, </a:t>
            </a:r>
            <a:r>
              <a:rPr lang="en-US" altLang="zh-CN" sz="2000" err="1"/>
              <a:t>int</a:t>
            </a:r>
            <a:r>
              <a:rPr lang="en-US" altLang="zh-CN" sz="2000"/>
              <a:t> x) </a:t>
            </a:r>
            <a:endParaRPr lang="en-US" altLang="zh-CN" sz="2000"/>
          </a:p>
          <a:p>
            <a:pPr marL="273050" indent="-273050">
              <a:lnSpc>
                <a:spcPct val="90000"/>
              </a:lnSpc>
            </a:pPr>
            <a:r>
              <a:rPr lang="zh-CN" altLang="en-US" sz="2000" dirty="0"/>
              <a:t>该函数返回</a:t>
            </a:r>
            <a:r>
              <a:rPr lang="en-US" altLang="zh-CN" sz="2000"/>
              <a:t>x</a:t>
            </a:r>
            <a:r>
              <a:rPr lang="zh-CN" altLang="en-US" sz="2000" dirty="0"/>
              <a:t>出现的第一个位置。如果不存在，返回这样一个下标</a:t>
            </a:r>
            <a:r>
              <a:rPr lang="en-US" altLang="zh-CN" sz="2000"/>
              <a:t>i</a:t>
            </a:r>
            <a:r>
              <a:rPr lang="zh-CN" altLang="en-US" sz="2000" dirty="0"/>
              <a:t>：在此处插入</a:t>
            </a:r>
            <a:r>
              <a:rPr lang="en-US" altLang="zh-CN" sz="2000"/>
              <a:t>x</a:t>
            </a:r>
            <a:r>
              <a:rPr lang="zh-CN" altLang="en-US" sz="2000" dirty="0"/>
              <a:t>后，数组仍有序。</a:t>
            </a:r>
            <a:endParaRPr lang="en-US" altLang="zh-CN" sz="2000"/>
          </a:p>
          <a:p>
            <a:pPr marL="273050" indent="-273050">
              <a:lnSpc>
                <a:spcPct val="90000"/>
              </a:lnSpc>
            </a:pPr>
            <a:r>
              <a:rPr lang="zh-CN" altLang="en-US" sz="2000" dirty="0"/>
              <a:t>分析：与二分查找时确定区间边界的方法一样，存在三种情况：</a:t>
            </a:r>
            <a:br>
              <a:rPr lang="en-US" altLang="zh-CN" sz="2000"/>
            </a:br>
            <a:r>
              <a:rPr lang="en-US" altLang="zh-CN" sz="2000" err="1"/>
              <a:t>A[mid</a:t>
            </a:r>
            <a:r>
              <a:rPr lang="en-US" altLang="zh-CN" sz="2000"/>
              <a:t>] == x</a:t>
            </a:r>
            <a:r>
              <a:rPr lang="zh-CN" altLang="en-US" sz="2000" dirty="0"/>
              <a:t>时，已经找到一个，左边可能还有，故区间变为</a:t>
            </a:r>
            <a:r>
              <a:rPr lang="en-US" altLang="zh-CN" sz="2000"/>
              <a:t>[low, mid]</a:t>
            </a:r>
            <a:br>
              <a:rPr lang="en-US" altLang="zh-CN" sz="2000"/>
            </a:br>
            <a:r>
              <a:rPr lang="en-US" altLang="zh-CN" sz="2000" err="1"/>
              <a:t>A[mid</a:t>
            </a:r>
            <a:r>
              <a:rPr lang="en-US" altLang="zh-CN" sz="2000"/>
              <a:t>] &gt; x</a:t>
            </a:r>
            <a:r>
              <a:rPr lang="zh-CN" altLang="en-US" sz="2000" dirty="0"/>
              <a:t>时，所求位置不可能在右边，但有可能是</a:t>
            </a:r>
            <a:r>
              <a:rPr lang="en-US" altLang="zh-CN" sz="2000"/>
              <a:t>mid</a:t>
            </a:r>
            <a:r>
              <a:rPr lang="zh-CN" altLang="en-US" sz="2000" dirty="0"/>
              <a:t>（</a:t>
            </a:r>
            <a:r>
              <a:rPr lang="en-US" altLang="zh-CN" sz="2000"/>
              <a:t>why</a:t>
            </a:r>
            <a:r>
              <a:rPr lang="zh-CN" altLang="en-US" sz="2000" dirty="0"/>
              <a:t>），故区间变为</a:t>
            </a:r>
            <a:r>
              <a:rPr lang="en-US" altLang="zh-CN" sz="2000"/>
              <a:t>[low, mid]</a:t>
            </a:r>
            <a:br>
              <a:rPr lang="en-US" altLang="zh-CN" sz="2000"/>
            </a:br>
            <a:r>
              <a:rPr lang="en-US" altLang="zh-CN" sz="2000" err="1"/>
              <a:t>A[mid</a:t>
            </a:r>
            <a:r>
              <a:rPr lang="en-US" altLang="zh-CN" sz="2000"/>
              <a:t>] &lt; x</a:t>
            </a:r>
            <a:r>
              <a:rPr lang="zh-CN" altLang="en-US" sz="2000" dirty="0"/>
              <a:t>时，所求位置不可能在</a:t>
            </a:r>
            <a:r>
              <a:rPr lang="en-US" altLang="zh-CN" sz="2000"/>
              <a:t>mid</a:t>
            </a:r>
            <a:r>
              <a:rPr lang="zh-CN" altLang="en-US" sz="2000" dirty="0"/>
              <a:t>及之前，故区间变为</a:t>
            </a:r>
            <a:r>
              <a:rPr lang="en-US" altLang="zh-CN" sz="2000"/>
              <a:t>[mid+1, high]</a:t>
            </a:r>
            <a:endParaRPr lang="en-US" altLang="zh-CN" sz="2000"/>
          </a:p>
          <a:p>
            <a:pPr marL="273050" indent="-273050">
              <a:lnSpc>
                <a:spcPct val="90000"/>
              </a:lnSpc>
            </a:pPr>
            <a:r>
              <a:rPr lang="zh-CN" altLang="en-US" sz="2000" dirty="0"/>
              <a:t>最后，当查找结束时，</a:t>
            </a:r>
            <a:r>
              <a:rPr lang="en-US" altLang="zh-CN" sz="2000"/>
              <a:t>low</a:t>
            </a:r>
            <a:r>
              <a:rPr lang="zh-CN" altLang="en-US" sz="2000" dirty="0"/>
              <a:t>即所求位置。</a:t>
            </a:r>
            <a:br>
              <a:rPr lang="en-US" altLang="zh-CN" sz="2000"/>
            </a:br>
            <a:endParaRPr lang="en-US" altLang="zh-CN" sz="2000"/>
          </a:p>
          <a:p>
            <a:pPr marL="273050" indent="-273050">
              <a:lnSpc>
                <a:spcPct val="90000"/>
              </a:lnSpc>
            </a:pPr>
            <a:endParaRPr lang="en-US" altLang="zh-CN" sz="2300"/>
          </a:p>
          <a:p>
            <a:pPr marL="273050" indent="-273050">
              <a:lnSpc>
                <a:spcPct val="90000"/>
              </a:lnSpc>
            </a:pPr>
            <a:endParaRPr lang="zh-CN" alt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1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1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charRg st="41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171">
                                            <p:txEl>
                                              <p:charRg st="41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171">
                                            <p:txEl>
                                              <p:charRg st="41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charRg st="50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171">
                                            <p:txEl>
                                              <p:charRg st="50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171">
                                            <p:txEl>
                                              <p:charRg st="50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charRg st="99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5171">
                                            <p:txEl>
                                              <p:charRg st="99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5171">
                                            <p:txEl>
                                              <p:charRg st="99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charRg st="150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5171">
                                            <p:txEl>
                                              <p:charRg st="150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5171">
                                            <p:txEl>
                                              <p:charRg st="150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charRg st="196" end="3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5171">
                                            <p:txEl>
                                              <p:charRg st="196" end="3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5171">
                                            <p:txEl>
                                              <p:charRg st="196" end="3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charRg st="367" end="3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5171">
                                            <p:txEl>
                                              <p:charRg st="367" end="3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5171">
                                            <p:txEl>
                                              <p:charRg st="367" end="3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1"/>
          <p:cNvSpPr>
            <a:spLocks noGrp="1"/>
          </p:cNvSpPr>
          <p:nvPr>
            <p:ph type="title"/>
          </p:nvPr>
        </p:nvSpPr>
        <p:spPr/>
        <p:txBody>
          <a:bodyPr vert="horz" wrap="square" bIns="91440" anchor="b" anchorCtr="0"/>
          <a:p>
            <a:r>
              <a:rPr lang="zh-CN" altLang="en-US" dirty="0"/>
              <a:t>求区间下界的函数</a:t>
            </a:r>
            <a:endParaRPr lang="zh-CN" altLang="en-US" dirty="0"/>
          </a:p>
        </p:txBody>
      </p:sp>
      <p:sp>
        <p:nvSpPr>
          <p:cNvPr id="46082" name="内容占位符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91513" cy="4873625"/>
          </a:xfrm>
        </p:spPr>
        <p:txBody>
          <a:bodyPr vert="horz" wrap="square" anchor="t" anchorCtr="0"/>
          <a:p>
            <a:pPr marL="0" indent="0">
              <a:lnSpc>
                <a:spcPct val="90000"/>
              </a:lnSpc>
              <a:buNone/>
            </a:pPr>
            <a:r>
              <a:rPr lang="en-US" altLang="zh-CN" sz="2000" err="1"/>
              <a:t>int</a:t>
            </a:r>
            <a:r>
              <a:rPr lang="en-US" altLang="zh-CN" sz="2000"/>
              <a:t> </a:t>
            </a:r>
            <a:r>
              <a:rPr lang="en-US" altLang="zh-CN" sz="2000" err="1"/>
              <a:t>lower_bound(int</a:t>
            </a:r>
            <a:r>
              <a:rPr lang="en-US" altLang="zh-CN" sz="2000"/>
              <a:t> *A, </a:t>
            </a:r>
            <a:r>
              <a:rPr lang="en-US" altLang="zh-CN" sz="2000" err="1"/>
              <a:t>int</a:t>
            </a:r>
            <a:r>
              <a:rPr lang="en-US" altLang="zh-CN" sz="2000"/>
              <a:t> low, </a:t>
            </a:r>
            <a:r>
              <a:rPr lang="en-US" altLang="zh-CN" sz="2000" err="1"/>
              <a:t>int</a:t>
            </a:r>
            <a:r>
              <a:rPr lang="en-US" altLang="zh-CN" sz="2000"/>
              <a:t> high, </a:t>
            </a:r>
            <a:r>
              <a:rPr lang="en-US" altLang="zh-CN" sz="2000" err="1"/>
              <a:t>int</a:t>
            </a:r>
            <a:r>
              <a:rPr lang="en-US" altLang="zh-CN" sz="2000"/>
              <a:t> x)</a:t>
            </a:r>
            <a:endParaRPr lang="en-US" altLang="zh-CN" sz="200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/>
              <a:t>{</a:t>
            </a:r>
            <a:endParaRPr lang="en-US" altLang="zh-CN" sz="200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/>
              <a:t>	</a:t>
            </a:r>
            <a:r>
              <a:rPr lang="en-US" altLang="zh-CN" sz="2000" err="1"/>
              <a:t>int</a:t>
            </a:r>
            <a:r>
              <a:rPr lang="en-US" altLang="zh-CN" sz="2000"/>
              <a:t> mid;</a:t>
            </a:r>
            <a:endParaRPr lang="en-US" altLang="zh-CN" sz="200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/>
              <a:t>	</a:t>
            </a:r>
            <a:r>
              <a:rPr lang="en-US" altLang="zh-CN" sz="2000" err="1"/>
              <a:t>while(low</a:t>
            </a:r>
            <a:r>
              <a:rPr lang="en-US" altLang="zh-CN" sz="2000"/>
              <a:t> &lt; high)</a:t>
            </a:r>
            <a:endParaRPr lang="en-US" altLang="zh-CN" sz="200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/>
              <a:t>	{</a:t>
            </a:r>
            <a:endParaRPr lang="en-US" altLang="zh-CN" sz="200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/>
              <a:t>		mid = (low + high) / 2;</a:t>
            </a:r>
            <a:endParaRPr lang="en-US" altLang="zh-CN" sz="200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/>
              <a:t>		if (</a:t>
            </a:r>
            <a:r>
              <a:rPr lang="en-US" altLang="zh-CN" sz="2000" err="1"/>
              <a:t>A[mid</a:t>
            </a:r>
            <a:r>
              <a:rPr lang="en-US" altLang="zh-CN" sz="2000"/>
              <a:t>] &gt;= x) high = mid;</a:t>
            </a:r>
            <a:endParaRPr lang="en-US" altLang="zh-CN" sz="200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/>
              <a:t>		else low = mid+1;</a:t>
            </a:r>
            <a:endParaRPr lang="en-US" altLang="zh-CN" sz="200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/>
              <a:t>	}</a:t>
            </a:r>
            <a:endParaRPr lang="en-US" altLang="zh-CN" sz="200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/>
              <a:t>	return low;</a:t>
            </a:r>
            <a:endParaRPr lang="en-US" altLang="zh-CN" sz="200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/>
              <a:t>}</a:t>
            </a:r>
            <a:endParaRPr lang="en-US" altLang="zh-CN" sz="200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000" dirty="0"/>
              <a:t>提问：新区间</a:t>
            </a:r>
            <a:r>
              <a:rPr lang="en-US" altLang="zh-CN" sz="2000"/>
              <a:t>[low, mid]</a:t>
            </a:r>
            <a:r>
              <a:rPr lang="zh-CN" altLang="en-US" sz="2000" dirty="0"/>
              <a:t>或者</a:t>
            </a:r>
            <a:r>
              <a:rPr lang="en-US" altLang="zh-CN" sz="2000"/>
              <a:t>[mid+1, high]</a:t>
            </a:r>
            <a:r>
              <a:rPr lang="zh-CN" altLang="en-US" sz="2000" dirty="0"/>
              <a:t>会与原区间</a:t>
            </a:r>
            <a:r>
              <a:rPr lang="en-US" altLang="zh-CN" sz="2000"/>
              <a:t>[</a:t>
            </a:r>
            <a:r>
              <a:rPr lang="en-US" altLang="zh-CN" sz="2000" err="1"/>
              <a:t>low,high</a:t>
            </a:r>
            <a:r>
              <a:rPr lang="en-US" altLang="zh-CN" sz="2000"/>
              <a:t>]</a:t>
            </a:r>
            <a:r>
              <a:rPr lang="zh-CN" altLang="en-US" sz="2000" dirty="0"/>
              <a:t>重合吗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标题 1"/>
          <p:cNvSpPr>
            <a:spLocks noGrp="1"/>
          </p:cNvSpPr>
          <p:nvPr>
            <p:ph type="title"/>
          </p:nvPr>
        </p:nvSpPr>
        <p:spPr/>
        <p:txBody>
          <a:bodyPr vert="horz" wrap="square" bIns="91440" anchor="b" anchorCtr="0"/>
          <a:p>
            <a:r>
              <a:rPr lang="zh-CN" altLang="en-US" dirty="0"/>
              <a:t>求区间上界的函数</a:t>
            </a:r>
            <a:endParaRPr lang="zh-CN" altLang="en-US" dirty="0"/>
          </a:p>
        </p:txBody>
      </p:sp>
      <p:sp>
        <p:nvSpPr>
          <p:cNvPr id="47106" name="内容占位符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18488" cy="4873625"/>
          </a:xfrm>
        </p:spPr>
        <p:txBody>
          <a:bodyPr vert="horz" wrap="square" anchor="t" anchorCtr="0"/>
          <a:p>
            <a:pPr marL="273050" indent="-273050">
              <a:lnSpc>
                <a:spcPct val="90000"/>
              </a:lnSpc>
            </a:pPr>
            <a:r>
              <a:rPr lang="zh-CN" altLang="en-US" sz="2400" dirty="0"/>
              <a:t>请写出求区间上界的函数</a:t>
            </a:r>
            <a:endParaRPr lang="en-US" altLang="zh-CN" sz="2400"/>
          </a:p>
          <a:p>
            <a:pPr marL="273050" indent="-273050">
              <a:lnSpc>
                <a:spcPct val="90000"/>
              </a:lnSpc>
            </a:pPr>
            <a:r>
              <a:rPr lang="en-US" altLang="zh-CN" sz="2400" err="1"/>
              <a:t>upper_bound(int</a:t>
            </a:r>
            <a:r>
              <a:rPr lang="en-US" altLang="zh-CN" sz="2400"/>
              <a:t> *A, </a:t>
            </a:r>
            <a:r>
              <a:rPr lang="en-US" altLang="zh-CN" sz="2400" err="1"/>
              <a:t>int</a:t>
            </a:r>
            <a:r>
              <a:rPr lang="en-US" altLang="zh-CN" sz="2400"/>
              <a:t> low, </a:t>
            </a:r>
            <a:r>
              <a:rPr lang="en-US" altLang="zh-CN" sz="2400" err="1"/>
              <a:t>int</a:t>
            </a:r>
            <a:r>
              <a:rPr lang="en-US" altLang="zh-CN" sz="2400"/>
              <a:t> high, </a:t>
            </a:r>
            <a:r>
              <a:rPr lang="en-US" altLang="zh-CN" sz="2400" err="1"/>
              <a:t>int</a:t>
            </a:r>
            <a:r>
              <a:rPr lang="en-US" altLang="zh-CN" sz="2400"/>
              <a:t> x)</a:t>
            </a:r>
            <a:endParaRPr lang="en-US" altLang="zh-CN" sz="2400"/>
          </a:p>
          <a:p>
            <a:pPr marL="273050" indent="-273050">
              <a:lnSpc>
                <a:spcPct val="90000"/>
              </a:lnSpc>
            </a:pPr>
            <a:r>
              <a:rPr lang="zh-CN" altLang="en-US" sz="2400" dirty="0"/>
              <a:t>该函数返回</a:t>
            </a:r>
            <a:r>
              <a:rPr lang="en-US" altLang="zh-CN" sz="2400"/>
              <a:t>x</a:t>
            </a:r>
            <a:r>
              <a:rPr lang="zh-CN" altLang="en-US" sz="2400" dirty="0"/>
              <a:t>之后的位置。</a:t>
            </a:r>
            <a:endParaRPr lang="en-US" altLang="zh-CN" sz="2400"/>
          </a:p>
          <a:p>
            <a:pPr marL="273050" indent="-273050">
              <a:lnSpc>
                <a:spcPct val="90000"/>
              </a:lnSpc>
            </a:pPr>
            <a:r>
              <a:rPr lang="zh-CN" altLang="en-US" sz="2400" dirty="0"/>
              <a:t>输入样例：</a:t>
            </a:r>
            <a:endParaRPr lang="en-US" altLang="zh-CN" sz="2400"/>
          </a:p>
          <a:p>
            <a:pPr marL="273050" indent="-273050">
              <a:lnSpc>
                <a:spcPct val="90000"/>
              </a:lnSpc>
            </a:pPr>
            <a:r>
              <a:rPr lang="en-US" altLang="zh-CN" sz="2400"/>
              <a:t>3</a:t>
            </a:r>
            <a:br>
              <a:rPr lang="en-US" altLang="zh-CN" sz="2400"/>
            </a:br>
            <a:r>
              <a:rPr lang="en-US" altLang="zh-CN" sz="2400"/>
              <a:t>3 6 8</a:t>
            </a:r>
            <a:br>
              <a:rPr lang="en-US" altLang="zh-CN" sz="2400"/>
            </a:br>
            <a:r>
              <a:rPr lang="en-US" altLang="zh-CN" sz="2400"/>
              <a:t>3</a:t>
            </a:r>
            <a:endParaRPr lang="en-US" altLang="zh-CN" sz="2400"/>
          </a:p>
          <a:p>
            <a:pPr marL="273050" indent="-273050">
              <a:lnSpc>
                <a:spcPct val="90000"/>
              </a:lnSpc>
            </a:pPr>
            <a:r>
              <a:rPr lang="zh-CN" altLang="en-US" sz="2400" dirty="0"/>
              <a:t>输出样例：</a:t>
            </a:r>
            <a:br>
              <a:rPr lang="en-US" altLang="zh-CN" sz="2400"/>
            </a:br>
            <a:r>
              <a:rPr lang="en-US" altLang="zh-CN" sz="2400"/>
              <a:t>6</a:t>
            </a:r>
            <a:endParaRPr lang="en-US" altLang="zh-CN" sz="2400"/>
          </a:p>
          <a:p>
            <a:pPr marL="273050" indent="-273050">
              <a:lnSpc>
                <a:spcPct val="90000"/>
              </a:lnSpc>
            </a:pPr>
            <a:r>
              <a:rPr lang="zh-CN" altLang="en-US" sz="2400" dirty="0"/>
              <a:t>说明：</a:t>
            </a:r>
            <a:r>
              <a:rPr lang="en-US" altLang="zh-CN" sz="2400"/>
              <a:t>STL</a:t>
            </a:r>
            <a:r>
              <a:rPr lang="zh-CN" altLang="en-US" sz="2400" dirty="0"/>
              <a:t>中包含有有区间上、下界的函数</a:t>
            </a:r>
            <a:r>
              <a:rPr lang="en-US" altLang="zh-CN" sz="2400" err="1"/>
              <a:t>lower_bound</a:t>
            </a:r>
            <a:r>
              <a:rPr lang="en-US" altLang="zh-CN" sz="2400"/>
              <a:t>()</a:t>
            </a:r>
            <a:r>
              <a:rPr lang="zh-CN" altLang="en-US" sz="2400" dirty="0"/>
              <a:t>，</a:t>
            </a:r>
            <a:r>
              <a:rPr lang="en-US" altLang="zh-CN" sz="2400" err="1"/>
              <a:t>upper_bound</a:t>
            </a:r>
            <a:r>
              <a:rPr lang="en-US" altLang="zh-CN" sz="2400"/>
              <a:t>()</a:t>
            </a:r>
            <a:r>
              <a:rPr lang="zh-CN" altLang="en-US" sz="2400" dirty="0"/>
              <a:t>，用法参见</a:t>
            </a:r>
            <a:r>
              <a:rPr lang="en-US" altLang="zh-CN" sz="2400"/>
              <a:t>《</a:t>
            </a:r>
            <a:r>
              <a:rPr lang="zh-CN" altLang="en-US" sz="2400" dirty="0"/>
              <a:t>刘</a:t>
            </a:r>
            <a:r>
              <a:rPr lang="en-US" altLang="zh-CN" sz="2400"/>
              <a:t>》P147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标题 1"/>
          <p:cNvSpPr>
            <a:spLocks noGrp="1"/>
          </p:cNvSpPr>
          <p:nvPr>
            <p:ph type="title"/>
          </p:nvPr>
        </p:nvSpPr>
        <p:spPr/>
        <p:txBody>
          <a:bodyPr vert="horz" wrap="square" bIns="91440" anchor="b" anchorCtr="0"/>
          <a:p>
            <a:r>
              <a:rPr lang="zh-CN" altLang="en-US" dirty="0"/>
              <a:t>例</a:t>
            </a:r>
            <a:r>
              <a:rPr lang="en-US" altLang="zh-CN" dirty="0"/>
              <a:t>11 </a:t>
            </a:r>
            <a:r>
              <a:rPr lang="zh-CN" altLang="en-US" dirty="0"/>
              <a:t>查找第</a:t>
            </a:r>
            <a:r>
              <a:rPr lang="en-US" altLang="zh-CN" dirty="0"/>
              <a:t>K</a:t>
            </a:r>
            <a:r>
              <a:rPr lang="zh-CN" altLang="en-US" dirty="0"/>
              <a:t>小的元素</a:t>
            </a:r>
            <a:endParaRPr lang="zh-CN" altLang="en-US" dirty="0"/>
          </a:p>
        </p:txBody>
      </p:sp>
      <p:sp>
        <p:nvSpPr>
          <p:cNvPr id="48130" name="内容占位符 2"/>
          <p:cNvSpPr>
            <a:spLocks noGrp="1"/>
          </p:cNvSpPr>
          <p:nvPr>
            <p:ph sz="quarter" idx="4294967295"/>
          </p:nvPr>
        </p:nvSpPr>
        <p:spPr/>
        <p:txBody>
          <a:bodyPr vert="horz" wrap="square" anchor="t" anchorCtr="0"/>
          <a:lstStyle>
            <a:lvl1pPr lvl="0">
              <a:buClrTx/>
              <a:buSzTx/>
              <a:buFontTx/>
              <a:defRPr sz="2400"/>
            </a:lvl1pPr>
            <a:lvl2pPr lvl="1">
              <a:buClrTx/>
              <a:buSzTx/>
              <a:buFontTx/>
              <a:defRPr sz="2000"/>
            </a:lvl2pPr>
            <a:lvl3pPr lvl="2">
              <a:buClrTx/>
              <a:buSzTx/>
              <a:buFontTx/>
              <a:defRPr sz="1800"/>
            </a:lvl3pPr>
            <a:lvl4pPr lvl="3">
              <a:buClrTx/>
              <a:buSzTx/>
              <a:buFontTx/>
              <a:defRPr sz="1600"/>
            </a:lvl4pPr>
            <a:lvl5pPr lvl="4">
              <a:buClrTx/>
              <a:buSzTx/>
              <a:buFontTx/>
              <a:defRPr sz="1600"/>
            </a:lvl5pPr>
          </a:lstStyle>
          <a:p>
            <a:pPr marL="273050" lvl="0" indent="-273050">
              <a:buSzTx/>
            </a:pPr>
            <a:r>
              <a:rPr lang="zh-CN" altLang="en-US" sz="3000" dirty="0"/>
              <a:t>输入</a:t>
            </a:r>
            <a:r>
              <a:rPr lang="en-US" altLang="zh-CN" sz="3000"/>
              <a:t>N(1&lt;=N&lt;=10^6)</a:t>
            </a:r>
            <a:r>
              <a:rPr lang="zh-CN" altLang="en-US" sz="3000" dirty="0"/>
              <a:t>个整数，及一个整数</a:t>
            </a:r>
            <a:r>
              <a:rPr lang="en-US" altLang="zh-CN" sz="3000"/>
              <a:t>k(1&lt;=k&lt;=N)</a:t>
            </a:r>
            <a:r>
              <a:rPr lang="zh-CN" altLang="en-US" sz="3000" dirty="0"/>
              <a:t>，求这些整数中第</a:t>
            </a:r>
            <a:r>
              <a:rPr lang="en-US" altLang="zh-CN" sz="3000"/>
              <a:t>k</a:t>
            </a:r>
            <a:r>
              <a:rPr lang="zh-CN" altLang="en-US" sz="3000" dirty="0"/>
              <a:t>小的数是几？</a:t>
            </a:r>
            <a:endParaRPr lang="en-US" altLang="zh-CN" sz="3000"/>
          </a:p>
          <a:p>
            <a:pPr marL="273050" lvl="0" indent="-273050">
              <a:buSzTx/>
            </a:pPr>
            <a:r>
              <a:rPr lang="zh-CN" altLang="en-US" sz="3000" dirty="0"/>
              <a:t>样例：</a:t>
            </a:r>
            <a:endParaRPr lang="en-US" altLang="zh-CN" sz="3000"/>
          </a:p>
          <a:p>
            <a:pPr marL="273050" lvl="0" indent="-273050">
              <a:buSzTx/>
            </a:pPr>
            <a:r>
              <a:rPr lang="zh-CN" altLang="en-US" sz="3000" dirty="0"/>
              <a:t>输入：</a:t>
            </a:r>
            <a:endParaRPr lang="en-US" altLang="zh-CN" sz="3000"/>
          </a:p>
          <a:p>
            <a:pPr marL="273050" lvl="0" indent="-273050">
              <a:buSzTx/>
            </a:pPr>
            <a:r>
              <a:rPr lang="en-US" altLang="zh-CN" sz="3000"/>
              <a:t>6  3</a:t>
            </a:r>
            <a:endParaRPr lang="en-US" altLang="zh-CN" sz="3000"/>
          </a:p>
          <a:p>
            <a:pPr marL="273050" lvl="0" indent="-273050">
              <a:buSzTx/>
            </a:pPr>
            <a:r>
              <a:rPr lang="en-US" altLang="zh-CN" sz="3000"/>
              <a:t>3 1 4 10  8  </a:t>
            </a:r>
            <a:r>
              <a:rPr lang="en-US" altLang="zh-CN" sz="3000"/>
              <a:t>7</a:t>
            </a:r>
            <a:endParaRPr lang="en-US" altLang="zh-CN" sz="3000"/>
          </a:p>
          <a:p>
            <a:pPr marL="273050" lvl="0" indent="-273050">
              <a:buSzTx/>
            </a:pPr>
            <a:r>
              <a:rPr lang="zh-CN" altLang="en-US" sz="3000" dirty="0"/>
              <a:t>输出：</a:t>
            </a:r>
            <a:endParaRPr lang="en-US" altLang="zh-CN" sz="3000"/>
          </a:p>
          <a:p>
            <a:pPr marL="273050" lvl="0" indent="-273050">
              <a:buSzTx/>
            </a:pPr>
            <a:r>
              <a:rPr lang="en-US" altLang="zh-CN" sz="3000"/>
              <a:t>4</a:t>
            </a:r>
            <a:endParaRPr lang="en-US" altLang="zh-CN" sz="3000"/>
          </a:p>
          <a:p>
            <a:pPr marL="273050" lvl="0" indent="-273050">
              <a:buSzTx/>
            </a:pPr>
            <a:endParaRPr lang="zh-CN" altLang="en-US" sz="3000" dirty="0"/>
          </a:p>
        </p:txBody>
      </p:sp>
      <p:sp>
        <p:nvSpPr>
          <p:cNvPr id="48131" name="灯片编号占位符 3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fld id="{9A0DB2DC-4C9A-4742-B13C-FB6460FD3503}" type="slidenum">
              <a:rPr lang="zh-CN" altLang="en-US" sz="1400" b="1" dirty="0">
                <a:solidFill>
                  <a:srgbClr val="FFFFFF"/>
                </a:solidFill>
                <a:latin typeface="Century Schoolbook"/>
                <a:ea typeface="宋体" panose="02010600030101010101" pitchFamily="2" charset="-122"/>
              </a:rPr>
            </a:fld>
            <a:endParaRPr lang="zh-CN" altLang="en-US" sz="1400" b="1" dirty="0">
              <a:solidFill>
                <a:srgbClr val="FFFFFF"/>
              </a:solidFill>
              <a:latin typeface="Century Schoolbook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Rectangle 2"/>
          <p:cNvSpPr>
            <a:spLocks noGrp="1"/>
          </p:cNvSpPr>
          <p:nvPr>
            <p:ph type="title"/>
          </p:nvPr>
        </p:nvSpPr>
        <p:spPr/>
        <p:txBody>
          <a:bodyPr vert="horz" wrap="square" bIns="91440" anchor="b" anchorCtr="0"/>
          <a:p>
            <a:r>
              <a:rPr lang="zh-CN" altLang="en-US" dirty="0"/>
              <a:t>分析</a:t>
            </a:r>
            <a:endParaRPr lang="zh-CN" altLang="en-US" dirty="0"/>
          </a:p>
        </p:txBody>
      </p:sp>
      <p:sp>
        <p:nvSpPr>
          <p:cNvPr id="49154" name="Rectangle 3"/>
          <p:cNvSpPr>
            <a:spLocks noGrp="1"/>
          </p:cNvSpPr>
          <p:nvPr>
            <p:ph type="body"/>
          </p:nvPr>
        </p:nvSpPr>
        <p:spPr/>
        <p:txBody>
          <a:bodyPr vert="horz" wrap="square" anchor="t" anchorCtr="0"/>
          <a:p>
            <a:pPr marL="273050" indent="-273050"/>
            <a:r>
              <a:rPr lang="zh-CN" altLang="en-US" dirty="0"/>
              <a:t>有一个很直观的算法就是先用快速排序给数组排序，然后很容易找到第</a:t>
            </a:r>
            <a:r>
              <a:rPr lang="en-US" altLang="zh-CN"/>
              <a:t>k</a:t>
            </a:r>
            <a:r>
              <a:rPr lang="zh-CN" altLang="en-US" dirty="0"/>
              <a:t>小的元素。</a:t>
            </a:r>
            <a:endParaRPr lang="zh-CN" altLang="en-US" dirty="0"/>
          </a:p>
          <a:p>
            <a:pPr marL="273050" indent="-273050"/>
            <a:r>
              <a:rPr lang="zh-CN" altLang="en-US" dirty="0"/>
              <a:t>显然快排的时间复杂性是</a:t>
            </a:r>
            <a:r>
              <a:rPr lang="en-US" altLang="zh-CN" err="1"/>
              <a:t>O(nlogn</a:t>
            </a:r>
            <a:r>
              <a:rPr lang="en-US" altLang="zh-CN"/>
              <a:t>)</a:t>
            </a:r>
            <a:r>
              <a:rPr lang="zh-CN" altLang="en-US" dirty="0"/>
              <a:t>的，这也就是上述算法的时间复杂性。</a:t>
            </a:r>
            <a:endParaRPr lang="zh-CN" altLang="en-US" dirty="0"/>
          </a:p>
          <a:p>
            <a:pPr marL="273050" indent="-273050"/>
            <a:r>
              <a:rPr lang="zh-CN" altLang="en-US" dirty="0"/>
              <a:t>有没有更快的方法？</a:t>
            </a:r>
            <a:endParaRPr lang="zh-CN" altLang="en-US" dirty="0"/>
          </a:p>
          <a:p>
            <a:pPr marL="273050" indent="-273050"/>
            <a:r>
              <a:rPr lang="zh-CN" altLang="en-US" dirty="0"/>
              <a:t>其实在快排算法的过程中，已经包含了求第</a:t>
            </a:r>
            <a:r>
              <a:rPr lang="en-US" altLang="zh-CN"/>
              <a:t>k</a:t>
            </a:r>
            <a:r>
              <a:rPr lang="zh-CN" altLang="en-US" dirty="0"/>
              <a:t>小元素的信息，不必排完全部元素就可以找出结果了。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 vert="horz" wrap="square" bIns="91440" anchor="b" anchorCtr="0"/>
          <a:p>
            <a:r>
              <a:rPr lang="zh-CN" altLang="en-US" sz="3600" dirty="0"/>
              <a:t>在快排的过程中找第</a:t>
            </a:r>
            <a:r>
              <a:rPr lang="en-US" altLang="zh-CN" sz="3600" dirty="0"/>
              <a:t>K</a:t>
            </a:r>
            <a:r>
              <a:rPr lang="zh-CN" altLang="en-US" sz="3600" dirty="0"/>
              <a:t>小元素</a:t>
            </a:r>
            <a:endParaRPr lang="zh-CN" altLang="en-US" sz="3600" dirty="0"/>
          </a:p>
        </p:txBody>
      </p:sp>
      <p:sp>
        <p:nvSpPr>
          <p:cNvPr id="50178" name="Rectangle 3"/>
          <p:cNvSpPr>
            <a:spLocks noGrp="1"/>
          </p:cNvSpPr>
          <p:nvPr>
            <p:ph type="body"/>
          </p:nvPr>
        </p:nvSpPr>
        <p:spPr>
          <a:xfrm>
            <a:off x="395288" y="1484313"/>
            <a:ext cx="8229600" cy="4608512"/>
          </a:xfrm>
        </p:spPr>
        <p:txBody>
          <a:bodyPr vert="horz" wrap="square" anchor="t" anchorCtr="0"/>
          <a:p>
            <a:pPr marL="273050" indent="-273050">
              <a:lnSpc>
                <a:spcPct val="120000"/>
              </a:lnSpc>
            </a:pPr>
            <a:r>
              <a:rPr lang="zh-CN" altLang="en-US" sz="2000" dirty="0">
                <a:latin typeface="Courier New" panose="02070309020205020404" pitchFamily="49" charset="0"/>
              </a:rPr>
              <a:t>在划分函数</a:t>
            </a:r>
            <a:r>
              <a:rPr lang="en-US" altLang="zh-CN" sz="2000">
                <a:latin typeface="Courier New" panose="02070309020205020404" pitchFamily="49" charset="0"/>
              </a:rPr>
              <a:t>partition()</a:t>
            </a:r>
            <a:r>
              <a:rPr lang="zh-CN" altLang="en-US" sz="2000" dirty="0">
                <a:latin typeface="Courier New" panose="02070309020205020404" pitchFamily="49" charset="0"/>
              </a:rPr>
              <a:t>函数中，标准元素</a:t>
            </a:r>
            <a:r>
              <a:rPr lang="en-US" altLang="zh-CN" sz="2000">
                <a:latin typeface="Courier New" panose="02070309020205020404" pitchFamily="49" charset="0"/>
              </a:rPr>
              <a:t>pivot</a:t>
            </a:r>
            <a:r>
              <a:rPr lang="zh-CN" altLang="en-US" sz="2000" dirty="0">
                <a:latin typeface="Courier New" panose="02070309020205020404" pitchFamily="49" charset="0"/>
              </a:rPr>
              <a:t>把数组</a:t>
            </a:r>
            <a:r>
              <a:rPr lang="en-US" altLang="zh-CN" sz="2000" err="1">
                <a:latin typeface="Courier New" panose="02070309020205020404" pitchFamily="49" charset="0"/>
              </a:rPr>
              <a:t>A[l,r</a:t>
            </a:r>
            <a:r>
              <a:rPr lang="en-US" altLang="zh-CN" sz="2000">
                <a:latin typeface="Courier New" panose="02070309020205020404" pitchFamily="49" charset="0"/>
              </a:rPr>
              <a:t>]</a:t>
            </a:r>
            <a:r>
              <a:rPr lang="zh-CN" altLang="en-US" sz="2000" dirty="0">
                <a:latin typeface="Courier New" panose="02070309020205020404" pitchFamily="49" charset="0"/>
              </a:rPr>
              <a:t>区间的元素划分成两个不相交的部分</a:t>
            </a:r>
            <a:r>
              <a:rPr lang="en-US" altLang="zh-CN" sz="2000">
                <a:latin typeface="Courier New" panose="02070309020205020404" pitchFamily="49" charset="0"/>
              </a:rPr>
              <a:t>:</a:t>
            </a:r>
            <a:endParaRPr lang="en-US" altLang="zh-CN" sz="2000">
              <a:latin typeface="Courier New" panose="02070309020205020404" pitchFamily="49" charset="0"/>
            </a:endParaRPr>
          </a:p>
          <a:p>
            <a:pPr marL="273050" indent="-273050">
              <a:lnSpc>
                <a:spcPct val="120000"/>
              </a:lnSpc>
            </a:pPr>
            <a:r>
              <a:rPr lang="en-US" altLang="zh-CN" sz="2000" err="1">
                <a:latin typeface="Courier New" panose="02070309020205020404" pitchFamily="49" charset="0"/>
              </a:rPr>
              <a:t>a[l</a:t>
            </a:r>
            <a:r>
              <a:rPr lang="en-US" altLang="zh-CN" sz="2000">
                <a:latin typeface="Courier New" panose="02070309020205020404" pitchFamily="49" charset="0"/>
              </a:rPr>
              <a:t>, i-1],a[i],a[i+1, n]</a:t>
            </a:r>
            <a:r>
              <a:rPr lang="zh-CN" altLang="en-US" sz="2000" dirty="0">
                <a:latin typeface="Courier New" panose="02070309020205020404" pitchFamily="49" charset="0"/>
              </a:rPr>
              <a:t>，其中</a:t>
            </a:r>
            <a:r>
              <a:rPr lang="en-US" altLang="zh-CN" sz="2000">
                <a:latin typeface="Courier New" panose="02070309020205020404" pitchFamily="49" charset="0"/>
              </a:rPr>
              <a:t>pivot</a:t>
            </a:r>
            <a:r>
              <a:rPr lang="zh-CN" altLang="en-US" sz="2000" dirty="0">
                <a:latin typeface="Courier New" panose="02070309020205020404" pitchFamily="49" charset="0"/>
              </a:rPr>
              <a:t>在位置</a:t>
            </a:r>
            <a:r>
              <a:rPr lang="en-US" altLang="zh-CN" sz="2000">
                <a:latin typeface="Courier New" panose="02070309020205020404" pitchFamily="49" charset="0"/>
              </a:rPr>
              <a:t>i</a:t>
            </a:r>
            <a:r>
              <a:rPr lang="zh-CN" altLang="en-US" sz="2000" dirty="0">
                <a:latin typeface="Courier New" panose="02070309020205020404" pitchFamily="49" charset="0"/>
              </a:rPr>
              <a:t>上</a:t>
            </a:r>
            <a:endParaRPr lang="zh-CN" altLang="en-US" sz="2000" dirty="0">
              <a:latin typeface="Courier New" panose="02070309020205020404" pitchFamily="49" charset="0"/>
            </a:endParaRPr>
          </a:p>
          <a:p>
            <a:pPr marL="273050" indent="-273050">
              <a:lnSpc>
                <a:spcPct val="120000"/>
              </a:lnSpc>
            </a:pPr>
            <a:r>
              <a:rPr lang="en-US" altLang="zh-CN" sz="2000">
                <a:latin typeface="Courier New" panose="02070309020205020404" pitchFamily="49" charset="0"/>
              </a:rPr>
              <a:t>a[l]~a[i-1]</a:t>
            </a:r>
            <a:r>
              <a:rPr lang="zh-CN" altLang="en-US" sz="2000" dirty="0">
                <a:latin typeface="Courier New" panose="02070309020205020404" pitchFamily="49" charset="0"/>
              </a:rPr>
              <a:t>都不大于</a:t>
            </a:r>
            <a:r>
              <a:rPr lang="en-US" altLang="zh-CN" sz="2000" err="1">
                <a:latin typeface="Courier New" panose="02070309020205020404" pitchFamily="49" charset="0"/>
              </a:rPr>
              <a:t>a[i</a:t>
            </a:r>
            <a:r>
              <a:rPr lang="en-US" altLang="zh-CN" sz="2000">
                <a:latin typeface="Courier New" panose="02070309020205020404" pitchFamily="49" charset="0"/>
              </a:rPr>
              <a:t>]</a:t>
            </a:r>
            <a:endParaRPr lang="en-US" altLang="zh-CN" sz="2000">
              <a:latin typeface="Courier New" panose="02070309020205020404" pitchFamily="49" charset="0"/>
            </a:endParaRPr>
          </a:p>
          <a:p>
            <a:pPr marL="273050" indent="-273050">
              <a:lnSpc>
                <a:spcPct val="120000"/>
              </a:lnSpc>
            </a:pPr>
            <a:r>
              <a:rPr lang="en-US" altLang="zh-CN" sz="2000">
                <a:latin typeface="Courier New" panose="02070309020205020404" pitchFamily="49" charset="0"/>
              </a:rPr>
              <a:t>a[i+1]~a[r]</a:t>
            </a:r>
            <a:r>
              <a:rPr lang="zh-CN" altLang="en-US" sz="2000" dirty="0">
                <a:latin typeface="Courier New" panose="02070309020205020404" pitchFamily="49" charset="0"/>
              </a:rPr>
              <a:t>都不小于</a:t>
            </a:r>
            <a:r>
              <a:rPr lang="en-US" altLang="zh-CN" sz="2000" err="1">
                <a:latin typeface="Courier New" panose="02070309020205020404" pitchFamily="49" charset="0"/>
              </a:rPr>
              <a:t>a[i</a:t>
            </a:r>
            <a:r>
              <a:rPr lang="en-US" altLang="zh-CN" sz="2000">
                <a:latin typeface="Courier New" panose="02070309020205020404" pitchFamily="49" charset="0"/>
              </a:rPr>
              <a:t>]</a:t>
            </a:r>
            <a:endParaRPr lang="en-US" altLang="zh-CN" sz="2000">
              <a:latin typeface="Courier New" panose="02070309020205020404" pitchFamily="49" charset="0"/>
            </a:endParaRPr>
          </a:p>
          <a:p>
            <a:pPr marL="273050" indent="-273050">
              <a:lnSpc>
                <a:spcPct val="120000"/>
              </a:lnSpc>
            </a:pPr>
            <a:r>
              <a:rPr lang="zh-CN" altLang="en-US" sz="2000" dirty="0">
                <a:latin typeface="Courier New" panose="02070309020205020404" pitchFamily="49" charset="0"/>
              </a:rPr>
              <a:t>这样，根据位置</a:t>
            </a:r>
            <a:r>
              <a:rPr lang="en-US" altLang="zh-CN" sz="2000">
                <a:latin typeface="Courier New" panose="02070309020205020404" pitchFamily="49" charset="0"/>
              </a:rPr>
              <a:t>i</a:t>
            </a:r>
            <a:r>
              <a:rPr lang="zh-CN" altLang="en-US" sz="2000" dirty="0">
                <a:latin typeface="Courier New" panose="02070309020205020404" pitchFamily="49" charset="0"/>
              </a:rPr>
              <a:t>就可以知道第</a:t>
            </a:r>
            <a:r>
              <a:rPr lang="en-US" altLang="zh-CN" sz="2000">
                <a:latin typeface="Courier New" panose="02070309020205020404" pitchFamily="49" charset="0"/>
              </a:rPr>
              <a:t>k</a:t>
            </a:r>
            <a:r>
              <a:rPr lang="zh-CN" altLang="en-US" sz="2000" dirty="0">
                <a:latin typeface="Courier New" panose="02070309020205020404" pitchFamily="49" charset="0"/>
              </a:rPr>
              <a:t>小的元素在那个部分了：</a:t>
            </a:r>
            <a:endParaRPr lang="zh-CN" altLang="en-US" sz="2000" dirty="0">
              <a:latin typeface="Courier New" panose="02070309020205020404" pitchFamily="49" charset="0"/>
            </a:endParaRPr>
          </a:p>
          <a:p>
            <a:pPr marL="273050" indent="-273050">
              <a:lnSpc>
                <a:spcPct val="120000"/>
              </a:lnSpc>
            </a:pPr>
            <a:r>
              <a:rPr lang="zh-CN" altLang="en-US" sz="2000" dirty="0">
                <a:latin typeface="Courier New" panose="02070309020205020404" pitchFamily="49" charset="0"/>
              </a:rPr>
              <a:t>如果</a:t>
            </a:r>
            <a:r>
              <a:rPr lang="en-US" altLang="zh-CN" sz="2000">
                <a:latin typeface="Courier New" panose="02070309020205020404" pitchFamily="49" charset="0"/>
              </a:rPr>
              <a:t>k=i-l+1</a:t>
            </a:r>
            <a:r>
              <a:rPr lang="zh-CN" altLang="en-US" sz="2000" dirty="0">
                <a:latin typeface="Courier New" panose="02070309020205020404" pitchFamily="49" charset="0"/>
              </a:rPr>
              <a:t>，则返回</a:t>
            </a:r>
            <a:r>
              <a:rPr lang="en-US" altLang="zh-CN" sz="2000" err="1">
                <a:latin typeface="Courier New" panose="02070309020205020404" pitchFamily="49" charset="0"/>
              </a:rPr>
              <a:t>a[i</a:t>
            </a:r>
            <a:r>
              <a:rPr lang="en-US" altLang="zh-CN" sz="2000">
                <a:latin typeface="Courier New" panose="02070309020205020404" pitchFamily="49" charset="0"/>
              </a:rPr>
              <a:t>]</a:t>
            </a:r>
            <a:endParaRPr lang="en-US" altLang="zh-CN" sz="2000">
              <a:latin typeface="Courier New" panose="02070309020205020404" pitchFamily="49" charset="0"/>
            </a:endParaRPr>
          </a:p>
          <a:p>
            <a:pPr marL="273050" indent="-273050">
              <a:lnSpc>
                <a:spcPct val="120000"/>
              </a:lnSpc>
            </a:pPr>
            <a:r>
              <a:rPr lang="zh-CN" altLang="en-US" sz="2000" dirty="0">
                <a:latin typeface="Courier New" panose="02070309020205020404" pitchFamily="49" charset="0"/>
              </a:rPr>
              <a:t>如果</a:t>
            </a:r>
            <a:r>
              <a:rPr lang="en-US" altLang="zh-CN" sz="2000">
                <a:latin typeface="Courier New" panose="02070309020205020404" pitchFamily="49" charset="0"/>
              </a:rPr>
              <a:t>k&lt;i-l+1</a:t>
            </a:r>
            <a:r>
              <a:rPr lang="zh-CN" altLang="en-US" sz="2000" dirty="0">
                <a:latin typeface="Courier New" panose="02070309020205020404" pitchFamily="49" charset="0"/>
              </a:rPr>
              <a:t>，则在区间</a:t>
            </a:r>
            <a:r>
              <a:rPr lang="en-US" altLang="zh-CN" sz="2000">
                <a:latin typeface="Courier New" panose="02070309020205020404" pitchFamily="49" charset="0"/>
              </a:rPr>
              <a:t>[l,i-1]</a:t>
            </a:r>
            <a:r>
              <a:rPr lang="zh-CN" altLang="en-US" sz="2000" dirty="0">
                <a:latin typeface="Courier New" panose="02070309020205020404" pitchFamily="49" charset="0"/>
              </a:rPr>
              <a:t>中递归查找第</a:t>
            </a:r>
            <a:r>
              <a:rPr lang="en-US" altLang="zh-CN" sz="2000">
                <a:latin typeface="Courier New" panose="02070309020205020404" pitchFamily="49" charset="0"/>
              </a:rPr>
              <a:t>k</a:t>
            </a:r>
            <a:r>
              <a:rPr lang="zh-CN" altLang="en-US" sz="2000" dirty="0">
                <a:latin typeface="Courier New" panose="02070309020205020404" pitchFamily="49" charset="0"/>
              </a:rPr>
              <a:t>小元素</a:t>
            </a:r>
            <a:endParaRPr lang="zh-CN" altLang="en-US" sz="2000" dirty="0">
              <a:latin typeface="Courier New" panose="02070309020205020404" pitchFamily="49" charset="0"/>
            </a:endParaRPr>
          </a:p>
          <a:p>
            <a:pPr marL="273050" indent="-273050">
              <a:lnSpc>
                <a:spcPct val="120000"/>
              </a:lnSpc>
            </a:pPr>
            <a:r>
              <a:rPr lang="zh-CN" altLang="en-US" sz="2000" dirty="0">
                <a:latin typeface="Courier New" panose="02070309020205020404" pitchFamily="49" charset="0"/>
              </a:rPr>
              <a:t>如果</a:t>
            </a:r>
            <a:r>
              <a:rPr lang="en-US" altLang="zh-CN" sz="2000">
                <a:latin typeface="Courier New" panose="02070309020205020404" pitchFamily="49" charset="0"/>
              </a:rPr>
              <a:t>k&gt;i-l+1</a:t>
            </a:r>
            <a:r>
              <a:rPr lang="zh-CN" altLang="en-US" sz="2000" dirty="0">
                <a:latin typeface="Courier New" panose="02070309020205020404" pitchFamily="49" charset="0"/>
              </a:rPr>
              <a:t>，则在区间</a:t>
            </a:r>
            <a:r>
              <a:rPr lang="en-US" altLang="zh-CN" sz="2000">
                <a:latin typeface="Courier New" panose="02070309020205020404" pitchFamily="49" charset="0"/>
              </a:rPr>
              <a:t>[i+1, r]</a:t>
            </a:r>
            <a:r>
              <a:rPr lang="zh-CN" altLang="en-US" sz="2000" dirty="0">
                <a:latin typeface="Courier New" panose="02070309020205020404" pitchFamily="49" charset="0"/>
              </a:rPr>
              <a:t>中递归查找第</a:t>
            </a:r>
            <a:r>
              <a:rPr lang="en-US" altLang="zh-CN" sz="20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Courier New" panose="02070309020205020404" pitchFamily="49" charset="0"/>
              </a:rPr>
              <a:t>k-(i-l+1)</a:t>
            </a:r>
            <a:r>
              <a:rPr lang="zh-CN" altLang="en-US" sz="2000" dirty="0">
                <a:latin typeface="Courier New" panose="02070309020205020404" pitchFamily="49" charset="0"/>
              </a:rPr>
              <a:t>小的元素（因为前面已经有</a:t>
            </a:r>
            <a:r>
              <a:rPr lang="en-US" altLang="zh-CN" sz="2000">
                <a:latin typeface="Courier New" panose="02070309020205020404" pitchFamily="49" charset="0"/>
              </a:rPr>
              <a:t>i-l+1</a:t>
            </a:r>
            <a:r>
              <a:rPr lang="zh-CN" altLang="en-US" sz="2000" dirty="0">
                <a:latin typeface="Courier New" panose="02070309020205020404" pitchFamily="49" charset="0"/>
              </a:rPr>
              <a:t>个小的元素了）</a:t>
            </a:r>
            <a:endParaRPr lang="zh-CN" altLang="en-US" sz="2000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3875"/>
          </a:xfrm>
        </p:spPr>
        <p:txBody>
          <a:bodyPr vert="horz" wrap="square" bIns="91440" anchor="b" anchorCtr="0"/>
          <a:p>
            <a:r>
              <a:rPr lang="zh-CN" altLang="en-US" sz="3300" dirty="0"/>
              <a:t>查找第</a:t>
            </a:r>
            <a:r>
              <a:rPr lang="en-US" altLang="zh-CN" sz="3300" dirty="0"/>
              <a:t>K</a:t>
            </a:r>
            <a:r>
              <a:rPr lang="zh-CN" altLang="en-US" sz="3300" dirty="0"/>
              <a:t>小的元素</a:t>
            </a:r>
            <a:r>
              <a:rPr lang="en-US" altLang="zh-CN" sz="3300" dirty="0"/>
              <a:t>-</a:t>
            </a:r>
            <a:r>
              <a:rPr lang="zh-CN" altLang="en-US" sz="3300" dirty="0"/>
              <a:t>代码</a:t>
            </a:r>
            <a:endParaRPr lang="zh-CN" altLang="en-US" sz="3300" dirty="0"/>
          </a:p>
        </p:txBody>
      </p:sp>
      <p:sp>
        <p:nvSpPr>
          <p:cNvPr id="51202" name="Rectangle 3"/>
          <p:cNvSpPr>
            <a:spLocks noGrp="1"/>
          </p:cNvSpPr>
          <p:nvPr>
            <p:ph type="body"/>
          </p:nvPr>
        </p:nvSpPr>
        <p:spPr>
          <a:xfrm>
            <a:off x="285750" y="1125538"/>
            <a:ext cx="8286750" cy="5472112"/>
          </a:xfrm>
        </p:spPr>
        <p:txBody>
          <a:bodyPr vert="horz" wrap="square" anchor="t" anchorCtr="0"/>
          <a:p>
            <a:pPr marL="273050" indent="-2730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err="1">
                <a:latin typeface="Courier New" panose="02070309020205020404" pitchFamily="49" charset="0"/>
              </a:rPr>
              <a:t>int</a:t>
            </a:r>
            <a:r>
              <a:rPr lang="en-US" altLang="zh-CN" sz="2600">
                <a:latin typeface="Courier New" panose="02070309020205020404" pitchFamily="49" charset="0"/>
              </a:rPr>
              <a:t> </a:t>
            </a:r>
            <a:r>
              <a:rPr lang="en-US" altLang="zh-CN" sz="2600" err="1">
                <a:latin typeface="Courier New" panose="02070309020205020404" pitchFamily="49" charset="0"/>
              </a:rPr>
              <a:t>qselect(int</a:t>
            </a:r>
            <a:r>
              <a:rPr lang="en-US" altLang="zh-CN" sz="2600">
                <a:latin typeface="Courier New" panose="02070309020205020404" pitchFamily="49" charset="0"/>
              </a:rPr>
              <a:t> *A, </a:t>
            </a:r>
            <a:r>
              <a:rPr lang="en-US" altLang="zh-CN" sz="2600" err="1">
                <a:latin typeface="Courier New" panose="02070309020205020404" pitchFamily="49" charset="0"/>
              </a:rPr>
              <a:t>int</a:t>
            </a:r>
            <a:r>
              <a:rPr lang="en-US" altLang="zh-CN" sz="2600">
                <a:latin typeface="Courier New" panose="02070309020205020404" pitchFamily="49" charset="0"/>
              </a:rPr>
              <a:t> l, </a:t>
            </a:r>
            <a:r>
              <a:rPr lang="en-US" altLang="zh-CN" sz="2600" err="1">
                <a:latin typeface="Courier New" panose="02070309020205020404" pitchFamily="49" charset="0"/>
              </a:rPr>
              <a:t>int</a:t>
            </a:r>
            <a:r>
              <a:rPr lang="en-US" altLang="zh-CN" sz="2600">
                <a:latin typeface="Courier New" panose="02070309020205020404" pitchFamily="49" charset="0"/>
              </a:rPr>
              <a:t> r, </a:t>
            </a:r>
            <a:r>
              <a:rPr lang="en-US" altLang="zh-CN" sz="2600" err="1">
                <a:latin typeface="Courier New" panose="02070309020205020404" pitchFamily="49" charset="0"/>
              </a:rPr>
              <a:t>int</a:t>
            </a:r>
            <a:r>
              <a:rPr lang="en-US" altLang="zh-CN" sz="2600">
                <a:latin typeface="Courier New" panose="02070309020205020404" pitchFamily="49" charset="0"/>
              </a:rPr>
              <a:t> k)</a:t>
            </a:r>
            <a:endParaRPr lang="en-US" altLang="zh-CN" sz="2600">
              <a:latin typeface="Courier New" panose="02070309020205020404" pitchFamily="49" charset="0"/>
            </a:endParaRPr>
          </a:p>
          <a:p>
            <a:pPr marL="273050" indent="-2730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>
                <a:latin typeface="Courier New" panose="02070309020205020404" pitchFamily="49" charset="0"/>
              </a:rPr>
              <a:t>{</a:t>
            </a:r>
            <a:endParaRPr lang="en-US" altLang="zh-CN" sz="2600">
              <a:latin typeface="Courier New" panose="02070309020205020404" pitchFamily="49" charset="0"/>
            </a:endParaRPr>
          </a:p>
          <a:p>
            <a:pPr marL="273050" indent="-2730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>
                <a:latin typeface="Courier New" panose="02070309020205020404" pitchFamily="49" charset="0"/>
              </a:rPr>
              <a:t>  </a:t>
            </a:r>
            <a:r>
              <a:rPr lang="zh-CN" altLang="en-US" sz="2600" dirty="0">
                <a:latin typeface="Courier New" panose="02070309020205020404" pitchFamily="49" charset="0"/>
              </a:rPr>
              <a:t>等你</a:t>
            </a:r>
            <a:r>
              <a:rPr lang="en-US" altLang="zh-CN" sz="2600">
                <a:latin typeface="Courier New" panose="02070309020205020404" pitchFamily="49" charset="0"/>
              </a:rPr>
              <a:t>coding</a:t>
            </a:r>
            <a:r>
              <a:rPr lang="en-US" altLang="zh-CN" sz="2600">
                <a:latin typeface="Courier New" panose="02070309020205020404" pitchFamily="49" charset="0"/>
                <a:ea typeface="Courier New" panose="02070309020205020404" pitchFamily="49" charset="0"/>
              </a:rPr>
              <a:t>……</a:t>
            </a:r>
            <a:endParaRPr lang="en-US" altLang="zh-CN" sz="2600">
              <a:latin typeface="Courier New" panose="02070309020205020404" pitchFamily="49" charset="0"/>
            </a:endParaRPr>
          </a:p>
          <a:p>
            <a:pPr marL="273050" indent="-2730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>
                <a:latin typeface="Courier New" panose="02070309020205020404" pitchFamily="49" charset="0"/>
              </a:rPr>
              <a:t>}</a:t>
            </a:r>
            <a:endParaRPr lang="en-US" altLang="zh-CN" sz="2600">
              <a:latin typeface="Courier New" panose="02070309020205020404" pitchFamily="49" charset="0"/>
            </a:endParaRPr>
          </a:p>
          <a:p>
            <a:pPr marL="273050" indent="-273050">
              <a:lnSpc>
                <a:spcPct val="100000"/>
              </a:lnSpc>
              <a:spcBef>
                <a:spcPts val="0"/>
              </a:spcBef>
            </a:pPr>
            <a:r>
              <a:rPr lang="zh-CN" altLang="en-US" sz="2600" dirty="0">
                <a:latin typeface="Courier New" panose="02070309020205020404" pitchFamily="49" charset="0"/>
              </a:rPr>
              <a:t>本算法在形式上是两路递归的，但只可能选择一路递归下去。因此平均看，时间复杂度为</a:t>
            </a:r>
            <a:r>
              <a:rPr lang="en-US" altLang="zh-CN" sz="2600" b="1" err="1">
                <a:solidFill>
                  <a:srgbClr val="FF0000"/>
                </a:solidFill>
                <a:latin typeface="Courier New" panose="02070309020205020404" pitchFamily="49" charset="0"/>
              </a:rPr>
              <a:t>O(n</a:t>
            </a:r>
            <a:r>
              <a:rPr lang="en-US" altLang="zh-CN" sz="2600" b="1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endParaRPr lang="en-US" altLang="zh-CN" sz="2600" b="1">
              <a:solidFill>
                <a:srgbClr val="FF0000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2"/>
          <p:cNvSpPr>
            <a:spLocks noGrp="1"/>
          </p:cNvSpPr>
          <p:nvPr>
            <p:ph type="title"/>
          </p:nvPr>
        </p:nvSpPr>
        <p:spPr/>
        <p:txBody>
          <a:bodyPr vert="horz" wrap="square" bIns="91440" anchor="b" anchorCtr="0"/>
          <a:p>
            <a:r>
              <a:rPr lang="zh-CN" altLang="en-US" dirty="0"/>
              <a:t>方法</a:t>
            </a:r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15362" name="Rectangle 3"/>
          <p:cNvSpPr>
            <a:spLocks noGrp="1"/>
          </p:cNvSpPr>
          <p:nvPr>
            <p:ph type="body" sz="half"/>
          </p:nvPr>
        </p:nvSpPr>
        <p:spPr>
          <a:xfrm>
            <a:off x="395288" y="1557338"/>
            <a:ext cx="7923212" cy="1655762"/>
          </a:xfrm>
        </p:spPr>
        <p:txBody>
          <a:bodyPr vert="horz" wrap="square" anchor="t" anchorCtr="0"/>
          <a:lstStyle>
            <a:lvl1pPr lvl="0">
              <a:buClrTx/>
              <a:buSzTx/>
              <a:buFontTx/>
              <a:defRPr sz="2800"/>
            </a:lvl1pPr>
            <a:lvl2pPr lvl="1">
              <a:buClrTx/>
              <a:buSzTx/>
              <a:buFontTx/>
              <a:defRPr sz="2400"/>
            </a:lvl2pPr>
            <a:lvl3pPr lvl="2">
              <a:buClrTx/>
              <a:buSzTx/>
              <a:buFontTx/>
              <a:defRPr sz="20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marL="273050" lvl="0" indent="-273050">
              <a:buSzTx/>
            </a:pPr>
            <a:r>
              <a:rPr lang="zh-CN" altLang="en-US" sz="3300" dirty="0"/>
              <a:t>任意取</a:t>
            </a:r>
            <a:r>
              <a:rPr lang="en-US" altLang="zh-CN" sz="3300"/>
              <a:t>1</a:t>
            </a:r>
            <a:r>
              <a:rPr lang="zh-CN" altLang="en-US" sz="3300" dirty="0"/>
              <a:t>枚硬币，与其他硬币进行比较，若发现轻者，这那枚为伪币。最多可能有</a:t>
            </a:r>
            <a:r>
              <a:rPr lang="en-US" altLang="zh-CN" sz="3300"/>
              <a:t>15</a:t>
            </a:r>
            <a:r>
              <a:rPr lang="zh-CN" altLang="en-US" sz="3300" dirty="0"/>
              <a:t>次比较。 </a:t>
            </a:r>
            <a:endParaRPr lang="zh-CN" altLang="en-US" sz="3300" dirty="0"/>
          </a:p>
        </p:txBody>
      </p:sp>
      <p:graphicFrame>
        <p:nvGraphicFramePr>
          <p:cNvPr id="15363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95288" y="3402013"/>
          <a:ext cx="8281987" cy="238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248275" imgH="1514475" progId="PBrush">
                  <p:embed/>
                </p:oleObj>
              </mc:Choice>
              <mc:Fallback>
                <p:oleObj name="" r:id="rId1" imgW="5248275" imgH="1514475" progId="PBrush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288" y="3402013"/>
                        <a:ext cx="8281987" cy="23891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灯片编号占位符 4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fld id="{9A0DB2DC-4C9A-4742-B13C-FB6460FD3503}" type="slidenum">
              <a:rPr lang="en-US" altLang="zh-CN" sz="1400" b="1">
                <a:solidFill>
                  <a:srgbClr val="FFFFFF"/>
                </a:solidFill>
                <a:latin typeface="Century Schoolbook"/>
                <a:ea typeface="宋体" panose="02010600030101010101" pitchFamily="2" charset="-122"/>
              </a:rPr>
            </a:fld>
            <a:endParaRPr lang="en-US" altLang="zh-CN" sz="1400" b="1">
              <a:solidFill>
                <a:srgbClr val="FFFFFF"/>
              </a:solidFill>
              <a:latin typeface="Century Schoolbook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1"/>
          <p:cNvSpPr>
            <a:spLocks noGrp="1"/>
          </p:cNvSpPr>
          <p:nvPr>
            <p:ph type="title"/>
          </p:nvPr>
        </p:nvSpPr>
        <p:spPr/>
        <p:txBody>
          <a:bodyPr vert="horz" wrap="square" bIns="91440" anchor="b" anchorCtr="0"/>
          <a:p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52226" name="内容占位符 2"/>
          <p:cNvSpPr>
            <a:spLocks noGrp="1"/>
          </p:cNvSpPr>
          <p:nvPr>
            <p:ph sz="quarter" idx="4294967295"/>
          </p:nvPr>
        </p:nvSpPr>
        <p:spPr/>
        <p:txBody>
          <a:bodyPr vert="horz" wrap="square" anchor="t" anchorCtr="0"/>
          <a:lstStyle>
            <a:lvl1pPr lvl="0">
              <a:buClrTx/>
              <a:buSzTx/>
              <a:buFontTx/>
              <a:defRPr sz="2400"/>
            </a:lvl1pPr>
            <a:lvl2pPr lvl="1">
              <a:buClrTx/>
              <a:buSzTx/>
              <a:buFontTx/>
              <a:defRPr sz="2000"/>
            </a:lvl2pPr>
            <a:lvl3pPr lvl="2">
              <a:buClrTx/>
              <a:buSzTx/>
              <a:buFontTx/>
              <a:defRPr sz="1800"/>
            </a:lvl3pPr>
            <a:lvl4pPr lvl="3">
              <a:buClrTx/>
              <a:buSzTx/>
              <a:buFontTx/>
              <a:defRPr sz="1600"/>
            </a:lvl4pPr>
            <a:lvl5pPr lvl="4">
              <a:buClrTx/>
              <a:buSzTx/>
              <a:buFontTx/>
              <a:defRPr sz="1600"/>
            </a:lvl5pPr>
          </a:lstStyle>
          <a:p>
            <a:pPr marL="273050" lvl="0" indent="-273050">
              <a:buSzTx/>
            </a:pPr>
            <a:r>
              <a:rPr lang="en-US" altLang="zh-CN" sz="3000"/>
              <a:t>1192 </a:t>
            </a:r>
            <a:r>
              <a:rPr lang="zh-CN" altLang="en-US" sz="3000" dirty="0"/>
              <a:t>排序（用归并做一次）</a:t>
            </a:r>
            <a:endParaRPr lang="en-US" altLang="zh-CN" sz="3000"/>
          </a:p>
          <a:p>
            <a:pPr marL="273050" lvl="0" indent="-273050">
              <a:buSzTx/>
            </a:pPr>
            <a:r>
              <a:rPr lang="en-US" altLang="zh-CN" sz="3000"/>
              <a:t>1154 </a:t>
            </a:r>
            <a:r>
              <a:rPr lang="zh-CN" altLang="en-US" sz="3000" dirty="0"/>
              <a:t>二分查找</a:t>
            </a:r>
            <a:endParaRPr lang="en-US" altLang="zh-CN" sz="3000"/>
          </a:p>
          <a:p>
            <a:pPr marL="273050" lvl="0" indent="-273050">
              <a:buSzTx/>
            </a:pPr>
            <a:r>
              <a:rPr lang="en-US" altLang="zh-CN" sz="3000"/>
              <a:t>1266 </a:t>
            </a:r>
            <a:r>
              <a:rPr lang="zh-CN" altLang="en-US" sz="3000" dirty="0"/>
              <a:t>计算逆序对</a:t>
            </a:r>
            <a:endParaRPr lang="en-US" altLang="zh-CN" sz="3000"/>
          </a:p>
          <a:p>
            <a:pPr marL="273050" lvl="0" indent="-273050">
              <a:buSzTx/>
            </a:pPr>
            <a:r>
              <a:rPr lang="en-US" altLang="zh-CN" sz="3000"/>
              <a:t>1153 </a:t>
            </a:r>
            <a:r>
              <a:rPr lang="zh-CN" altLang="en-US" sz="3000" dirty="0"/>
              <a:t>查找第</a:t>
            </a:r>
            <a:r>
              <a:rPr lang="en-US" altLang="zh-CN" sz="3000"/>
              <a:t>k</a:t>
            </a:r>
            <a:r>
              <a:rPr lang="zh-CN" altLang="en-US" sz="3000" dirty="0"/>
              <a:t>小元素</a:t>
            </a:r>
            <a:endParaRPr lang="en-US" altLang="zh-CN" sz="3000"/>
          </a:p>
          <a:p>
            <a:pPr marL="273050" lvl="0" indent="-273050">
              <a:buSzTx/>
            </a:pPr>
            <a:endParaRPr lang="zh-CN" altLang="en-US" sz="3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1"/>
          <p:cNvSpPr>
            <a:spLocks noGrp="1"/>
          </p:cNvSpPr>
          <p:nvPr>
            <p:ph type="title"/>
          </p:nvPr>
        </p:nvSpPr>
        <p:spPr/>
        <p:txBody>
          <a:bodyPr vert="horz" wrap="square" bIns="91440" anchor="b" anchorCtr="0"/>
          <a:p>
            <a:r>
              <a:rPr lang="zh-CN" altLang="en-US" dirty="0"/>
              <a:t>练习题</a:t>
            </a:r>
            <a:endParaRPr lang="zh-CN" altLang="en-US" dirty="0"/>
          </a:p>
        </p:txBody>
      </p:sp>
      <p:sp>
        <p:nvSpPr>
          <p:cNvPr id="53250" name="内容占位符 2"/>
          <p:cNvSpPr>
            <a:spLocks noGrp="1"/>
          </p:cNvSpPr>
          <p:nvPr>
            <p:ph sz="quarter" idx="4294967295"/>
          </p:nvPr>
        </p:nvSpPr>
        <p:spPr/>
        <p:txBody>
          <a:bodyPr vert="horz" wrap="square" anchor="t" anchorCtr="0"/>
          <a:lstStyle>
            <a:lvl1pPr lvl="0">
              <a:buClrTx/>
              <a:buSzTx/>
              <a:buFontTx/>
              <a:defRPr sz="2400"/>
            </a:lvl1pPr>
            <a:lvl2pPr lvl="1">
              <a:buClrTx/>
              <a:buSzTx/>
              <a:buFontTx/>
              <a:defRPr sz="2000"/>
            </a:lvl2pPr>
            <a:lvl3pPr lvl="2">
              <a:buClrTx/>
              <a:buSzTx/>
              <a:buFontTx/>
              <a:defRPr sz="1800"/>
            </a:lvl3pPr>
            <a:lvl4pPr lvl="3">
              <a:buClrTx/>
              <a:buSzTx/>
              <a:buFontTx/>
              <a:defRPr sz="1600"/>
            </a:lvl4pPr>
            <a:lvl5pPr lvl="4">
              <a:buClrTx/>
              <a:buSzTx/>
              <a:buFontTx/>
              <a:defRPr sz="1600"/>
            </a:lvl5pPr>
          </a:lstStyle>
          <a:p>
            <a:pPr marL="273050" lvl="0" indent="-273050">
              <a:buSzTx/>
            </a:pPr>
            <a:r>
              <a:rPr lang="en-US" altLang="zh-CN" sz="2400" dirty="0"/>
              <a:t>JDFZ1068: </a:t>
            </a:r>
            <a:r>
              <a:rPr lang="zh-CN" altLang="en-US" sz="2400" dirty="0"/>
              <a:t>排序</a:t>
            </a:r>
            <a:endParaRPr lang="zh-CN" altLang="en-US" sz="2400" dirty="0"/>
          </a:p>
          <a:p>
            <a:pPr marL="273050" lvl="0" indent="-273050">
              <a:buSzTx/>
            </a:pPr>
            <a:r>
              <a:rPr lang="en-US" altLang="zh-CN" sz="2400" dirty="0"/>
              <a:t>JDFZ1927: </a:t>
            </a:r>
            <a:r>
              <a:rPr lang="zh-CN" altLang="en-US" sz="2400" dirty="0"/>
              <a:t>求逆序对</a:t>
            </a:r>
            <a:endParaRPr lang="zh-CN" altLang="en-US" sz="2400" dirty="0"/>
          </a:p>
          <a:p>
            <a:pPr marL="273050" lvl="0" indent="-273050">
              <a:buSzTx/>
            </a:pPr>
            <a:r>
              <a:rPr lang="en-US" altLang="zh-CN" sz="2400" dirty="0"/>
              <a:t>JDFZ 2227: [NOIP2013]</a:t>
            </a:r>
            <a:r>
              <a:rPr lang="zh-CN" altLang="en-US" sz="2400" dirty="0"/>
              <a:t>火柴排队</a:t>
            </a:r>
            <a:endParaRPr lang="zh-CN" altLang="en-US" sz="2400" dirty="0"/>
          </a:p>
          <a:p>
            <a:pPr marL="273050" lvl="0" indent="-273050">
              <a:buSzTx/>
            </a:pPr>
            <a:endParaRPr lang="zh-CN" altLang="en-US" sz="2400"/>
          </a:p>
          <a:p>
            <a:pPr marL="273050" lvl="0" indent="-273050">
              <a:buSzTx/>
            </a:pPr>
            <a:endParaRPr lang="zh-CN" altLang="en-US" sz="2400" dirty="0"/>
          </a:p>
          <a:p>
            <a:pPr marL="273050" lvl="0" indent="-273050">
              <a:buSzTx/>
            </a:pPr>
            <a:endParaRPr lang="zh-CN" altLang="en-US" sz="3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>
            <a:spLocks noGrp="1"/>
          </p:cNvSpPr>
          <p:nvPr>
            <p:ph type="title"/>
          </p:nvPr>
        </p:nvSpPr>
        <p:spPr/>
        <p:txBody>
          <a:bodyPr vert="horz" wrap="square" bIns="91440" anchor="b" anchorCtr="0"/>
          <a:p>
            <a:r>
              <a:rPr lang="zh-CN" altLang="en-US" dirty="0"/>
              <a:t>方法</a:t>
            </a:r>
            <a:r>
              <a:rPr lang="en-US" altLang="zh-CN" dirty="0"/>
              <a:t>2</a:t>
            </a:r>
            <a:endParaRPr lang="en-US" altLang="zh-CN" dirty="0"/>
          </a:p>
        </p:txBody>
      </p:sp>
      <p:sp>
        <p:nvSpPr>
          <p:cNvPr id="16386" name="Rectangle 3"/>
          <p:cNvSpPr>
            <a:spLocks noGrp="1"/>
          </p:cNvSpPr>
          <p:nvPr>
            <p:ph type="body" sz="half"/>
          </p:nvPr>
        </p:nvSpPr>
        <p:spPr>
          <a:xfrm>
            <a:off x="457200" y="1600200"/>
            <a:ext cx="8228013" cy="2393950"/>
          </a:xfrm>
        </p:spPr>
        <p:txBody>
          <a:bodyPr vert="horz" wrap="square" anchor="t" anchorCtr="0"/>
          <a:lstStyle>
            <a:lvl1pPr lvl="0">
              <a:buClrTx/>
              <a:buSzTx/>
              <a:buFontTx/>
              <a:defRPr sz="2800"/>
            </a:lvl1pPr>
            <a:lvl2pPr lvl="1">
              <a:buClrTx/>
              <a:buSzTx/>
              <a:buFontTx/>
              <a:defRPr sz="2400"/>
            </a:lvl2pPr>
            <a:lvl3pPr lvl="2">
              <a:buClrTx/>
              <a:buSzTx/>
              <a:buFontTx/>
              <a:defRPr sz="20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marL="273050" lvl="0" indent="-273050">
              <a:buSzTx/>
            </a:pPr>
            <a:r>
              <a:rPr lang="zh-CN" altLang="en-US" sz="3300" dirty="0"/>
              <a:t>将硬币分为</a:t>
            </a:r>
            <a:r>
              <a:rPr lang="en-US" altLang="zh-CN" sz="3300"/>
              <a:t>8</a:t>
            </a:r>
            <a:r>
              <a:rPr lang="zh-CN" altLang="en-US" sz="3300" dirty="0"/>
              <a:t>组，每组</a:t>
            </a:r>
            <a:r>
              <a:rPr lang="en-US" altLang="zh-CN" sz="3300"/>
              <a:t>2</a:t>
            </a:r>
            <a:r>
              <a:rPr lang="zh-CN" altLang="en-US" sz="3300" dirty="0"/>
              <a:t>个，每组比较一次，若发现轻的，则为伪币。最多可能有</a:t>
            </a:r>
            <a:r>
              <a:rPr lang="en-US" altLang="zh-CN" sz="3300"/>
              <a:t>8</a:t>
            </a:r>
            <a:r>
              <a:rPr lang="zh-CN" altLang="en-US" sz="3300" dirty="0"/>
              <a:t>次比较。 </a:t>
            </a:r>
            <a:endParaRPr lang="zh-CN" altLang="en-US" sz="3300" dirty="0"/>
          </a:p>
        </p:txBody>
      </p:sp>
      <p:graphicFrame>
        <p:nvGraphicFramePr>
          <p:cNvPr id="16387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85813" y="3297238"/>
          <a:ext cx="7900987" cy="233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4924425" imgH="1457325" progId="PBrush">
                  <p:embed/>
                </p:oleObj>
              </mc:Choice>
              <mc:Fallback>
                <p:oleObj name="" r:id="rId1" imgW="4924425" imgH="1457325" progId="PBrush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5813" y="3297238"/>
                        <a:ext cx="7900987" cy="23383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灯片编号占位符 4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fld id="{9A0DB2DC-4C9A-4742-B13C-FB6460FD3503}" type="slidenum">
              <a:rPr lang="en-US" altLang="zh-CN" sz="1400" b="1">
                <a:solidFill>
                  <a:srgbClr val="FFFFFF"/>
                </a:solidFill>
                <a:latin typeface="Century Schoolbook"/>
                <a:ea typeface="宋体" panose="02010600030101010101" pitchFamily="2" charset="-122"/>
              </a:rPr>
            </a:fld>
            <a:endParaRPr lang="en-US" altLang="zh-CN" sz="1400" b="1">
              <a:solidFill>
                <a:srgbClr val="FFFFFF"/>
              </a:solidFill>
              <a:latin typeface="Century Schoolbook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>
            <a:spLocks noGrp="1"/>
          </p:cNvSpPr>
          <p:nvPr>
            <p:ph type="title"/>
          </p:nvPr>
        </p:nvSpPr>
        <p:spPr/>
        <p:txBody>
          <a:bodyPr vert="horz" wrap="square" bIns="91440" anchor="b" anchorCtr="0"/>
          <a:p>
            <a:r>
              <a:rPr lang="zh-CN" altLang="en-US" dirty="0"/>
              <a:t>方法</a:t>
            </a:r>
            <a:r>
              <a:rPr lang="en-US" altLang="zh-CN" dirty="0"/>
              <a:t>3</a:t>
            </a:r>
            <a:endParaRPr lang="en-US" altLang="zh-CN" dirty="0"/>
          </a:p>
        </p:txBody>
      </p:sp>
      <p:pic>
        <p:nvPicPr>
          <p:cNvPr id="17410" name="Picture 5"/>
          <p:cNvPicPr>
            <a:picLocks noGrp="1" noChangeAspect="1"/>
          </p:cNvPicPr>
          <p:nvPr>
            <p:ph sz="quarter" idx="4294967295"/>
          </p:nvPr>
        </p:nvPicPr>
        <p:blipFill>
          <a:blip r:embed="rId1"/>
          <a:stretch>
            <a:fillRect/>
          </a:stretch>
        </p:blipFill>
        <p:spPr>
          <a:xfrm>
            <a:off x="1127125" y="1600200"/>
            <a:ext cx="6127750" cy="4873625"/>
          </a:xfrm>
        </p:spPr>
      </p:pic>
      <p:sp>
        <p:nvSpPr>
          <p:cNvPr id="17411" name="灯片编号占位符 3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fld id="{9A0DB2DC-4C9A-4742-B13C-FB6460FD3503}" type="slidenum">
              <a:rPr lang="zh-CN" altLang="en-US" sz="1400" b="1" dirty="0">
                <a:solidFill>
                  <a:srgbClr val="FFFFFF"/>
                </a:solidFill>
                <a:latin typeface="Century Schoolbook"/>
                <a:ea typeface="宋体" panose="02010600030101010101" pitchFamily="2" charset="-122"/>
              </a:rPr>
            </a:fld>
            <a:endParaRPr lang="zh-CN" altLang="en-US" sz="1400" b="1" dirty="0">
              <a:solidFill>
                <a:srgbClr val="FFFFFF"/>
              </a:solidFill>
              <a:latin typeface="Century Schoolbook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>
            <a:spLocks noGrp="1"/>
          </p:cNvSpPr>
          <p:nvPr>
            <p:ph type="title"/>
          </p:nvPr>
        </p:nvSpPr>
        <p:spPr/>
        <p:txBody>
          <a:bodyPr vert="horz" wrap="square" bIns="91440" anchor="b" anchorCtr="0"/>
          <a:p>
            <a:r>
              <a:rPr lang="zh-CN" altLang="en-US" dirty="0"/>
              <a:t>分析</a:t>
            </a:r>
            <a:endParaRPr lang="zh-CN" altLang="en-US" dirty="0"/>
          </a:p>
        </p:txBody>
      </p:sp>
      <p:sp>
        <p:nvSpPr>
          <p:cNvPr id="108547" name="Rectangle 3"/>
          <p:cNvSpPr>
            <a:spLocks noGrp="1"/>
          </p:cNvSpPr>
          <p:nvPr>
            <p:ph sz="quarter" idx="4294967295"/>
          </p:nvPr>
        </p:nvSpPr>
        <p:spPr/>
        <p:txBody>
          <a:bodyPr vert="horz" wrap="square" anchor="t" anchorCtr="0"/>
          <a:lstStyle>
            <a:lvl1pPr lvl="0">
              <a:buClrTx/>
              <a:buSzTx/>
              <a:buFontTx/>
              <a:defRPr sz="2400"/>
            </a:lvl1pPr>
            <a:lvl2pPr lvl="1">
              <a:buClrTx/>
              <a:buSzTx/>
              <a:buFontTx/>
              <a:defRPr sz="2000"/>
            </a:lvl2pPr>
            <a:lvl3pPr lvl="2">
              <a:buClrTx/>
              <a:buSzTx/>
              <a:buFontTx/>
              <a:defRPr sz="1800"/>
            </a:lvl3pPr>
            <a:lvl4pPr lvl="3">
              <a:buClrTx/>
              <a:buSzTx/>
              <a:buFontTx/>
              <a:defRPr sz="1600"/>
            </a:lvl4pPr>
            <a:lvl5pPr lvl="4">
              <a:buClrTx/>
              <a:buSzTx/>
              <a:buFontTx/>
              <a:defRPr sz="1600"/>
            </a:lvl5pPr>
          </a:lstStyle>
          <a:p>
            <a:pPr marL="273050" lvl="0" indent="-273050">
              <a:buSzTx/>
            </a:pPr>
            <a:r>
              <a:rPr lang="zh-CN" altLang="en-US" sz="3000" dirty="0"/>
              <a:t>上述三种方法</a:t>
            </a:r>
            <a:r>
              <a:rPr lang="en-US" altLang="zh-CN" sz="3000"/>
              <a:t>,</a:t>
            </a:r>
            <a:r>
              <a:rPr lang="zh-CN" altLang="en-US" sz="3000" dirty="0"/>
              <a:t>分别需要比较</a:t>
            </a:r>
            <a:r>
              <a:rPr lang="en-US" altLang="zh-CN" sz="3000"/>
              <a:t>15</a:t>
            </a:r>
            <a:r>
              <a:rPr lang="zh-CN" altLang="en-US" sz="3000" dirty="0"/>
              <a:t>次</a:t>
            </a:r>
            <a:r>
              <a:rPr lang="en-US" altLang="zh-CN" sz="3000"/>
              <a:t>,8</a:t>
            </a:r>
            <a:r>
              <a:rPr lang="zh-CN" altLang="en-US" sz="3000" dirty="0"/>
              <a:t>次</a:t>
            </a:r>
            <a:r>
              <a:rPr lang="en-US" altLang="zh-CN" sz="3000"/>
              <a:t>,4</a:t>
            </a:r>
            <a:r>
              <a:rPr lang="zh-CN" altLang="en-US" sz="3000" dirty="0"/>
              <a:t>次</a:t>
            </a:r>
            <a:r>
              <a:rPr lang="en-US" altLang="zh-CN" sz="3000"/>
              <a:t>,</a:t>
            </a:r>
            <a:r>
              <a:rPr lang="zh-CN" altLang="en-US" sz="3000" dirty="0"/>
              <a:t>那么形成比较次数差异的根本原因在哪里</a:t>
            </a:r>
            <a:r>
              <a:rPr lang="en-US" altLang="zh-CN" sz="3000"/>
              <a:t>?</a:t>
            </a:r>
            <a:endParaRPr lang="en-US" altLang="zh-CN" sz="3000"/>
          </a:p>
          <a:p>
            <a:pPr marL="273050" lvl="0" indent="-273050">
              <a:buSzTx/>
            </a:pPr>
            <a:r>
              <a:rPr lang="zh-CN" altLang="en-US" sz="3000" dirty="0"/>
              <a:t>方法</a:t>
            </a:r>
            <a:r>
              <a:rPr lang="en-US" altLang="zh-CN" sz="3000"/>
              <a:t>1:</a:t>
            </a:r>
            <a:r>
              <a:rPr lang="zh-CN" altLang="en-US" sz="3000" dirty="0"/>
              <a:t>每枚硬币都至少进行了一次比较</a:t>
            </a:r>
            <a:r>
              <a:rPr lang="en-US" altLang="zh-CN" sz="3000"/>
              <a:t>,</a:t>
            </a:r>
            <a:r>
              <a:rPr lang="zh-CN" altLang="en-US" sz="3000" dirty="0"/>
              <a:t>而有一枚硬币进行了</a:t>
            </a:r>
            <a:r>
              <a:rPr lang="en-US" altLang="zh-CN" sz="3000"/>
              <a:t>15</a:t>
            </a:r>
            <a:r>
              <a:rPr lang="zh-CN" altLang="en-US" sz="3000" dirty="0"/>
              <a:t>次比较</a:t>
            </a:r>
            <a:endParaRPr lang="zh-CN" altLang="en-US" sz="3000" dirty="0"/>
          </a:p>
          <a:p>
            <a:pPr marL="273050" lvl="0" indent="-273050">
              <a:buSzTx/>
            </a:pPr>
            <a:r>
              <a:rPr lang="zh-CN" altLang="en-US" sz="3000" dirty="0"/>
              <a:t>方法</a:t>
            </a:r>
            <a:r>
              <a:rPr lang="en-US" altLang="zh-CN" sz="3000"/>
              <a:t>2:</a:t>
            </a:r>
            <a:r>
              <a:rPr lang="zh-CN" altLang="en-US" sz="3000" dirty="0"/>
              <a:t>每一枚硬币只进行了一次比较</a:t>
            </a:r>
            <a:endParaRPr lang="zh-CN" altLang="en-US" sz="3000" dirty="0"/>
          </a:p>
          <a:p>
            <a:pPr marL="273050" lvl="0" indent="-273050">
              <a:buSzTx/>
            </a:pPr>
            <a:r>
              <a:rPr lang="zh-CN" altLang="en-US" sz="3000" dirty="0"/>
              <a:t>方法</a:t>
            </a:r>
            <a:r>
              <a:rPr lang="en-US" altLang="zh-CN" sz="3000"/>
              <a:t>3:</a:t>
            </a:r>
            <a:r>
              <a:rPr lang="zh-CN" altLang="en-US" sz="3000" dirty="0"/>
              <a:t>将硬币分为两组后一次比较可以将硬币的范围缩小到了原来的一半</a:t>
            </a:r>
            <a:r>
              <a:rPr lang="en-US" altLang="zh-CN" sz="3000"/>
              <a:t>,</a:t>
            </a:r>
            <a:r>
              <a:rPr lang="zh-CN" altLang="en-US" sz="3000" dirty="0"/>
              <a:t>这样充分地利用了只有</a:t>
            </a:r>
            <a:r>
              <a:rPr lang="en-US" altLang="zh-CN" sz="3000"/>
              <a:t>1</a:t>
            </a:r>
            <a:r>
              <a:rPr lang="zh-CN" altLang="en-US" sz="3000" dirty="0"/>
              <a:t>枚伪币的基本性质。</a:t>
            </a:r>
            <a:endParaRPr lang="zh-CN" altLang="en-US" sz="3000" dirty="0"/>
          </a:p>
          <a:p>
            <a:pPr marL="273050" lvl="0" indent="-273050">
              <a:buSzTx/>
            </a:pPr>
            <a:endParaRPr lang="en-US" altLang="zh-CN" sz="3000"/>
          </a:p>
        </p:txBody>
      </p:sp>
      <p:sp>
        <p:nvSpPr>
          <p:cNvPr id="18435" name="灯片编号占位符 3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fld id="{9A0DB2DC-4C9A-4742-B13C-FB6460FD3503}" type="slidenum">
              <a:rPr lang="zh-CN" altLang="en-US" sz="1400" b="1" dirty="0">
                <a:solidFill>
                  <a:srgbClr val="FFFFFF"/>
                </a:solidFill>
                <a:latin typeface="Century Schoolbook"/>
                <a:ea typeface="宋体" panose="02010600030101010101" pitchFamily="2" charset="-122"/>
              </a:rPr>
            </a:fld>
            <a:endParaRPr lang="zh-CN" altLang="en-US" sz="1400" b="1" dirty="0">
              <a:solidFill>
                <a:srgbClr val="FFFFFF"/>
              </a:solidFill>
              <a:latin typeface="Century Schoolbook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charRg st="43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charRg st="77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charRg st="95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bIns="91440" anchor="b" anchorCtr="0"/>
          <a:p>
            <a:r>
              <a:rPr lang="zh-CN" altLang="en-US" dirty="0"/>
              <a:t>引例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en-US" b="1" dirty="0"/>
              <a:t>金块问题</a:t>
            </a:r>
            <a:endParaRPr lang="zh-CN" altLang="en-US" b="1" dirty="0"/>
          </a:p>
        </p:txBody>
      </p:sp>
      <p:sp>
        <p:nvSpPr>
          <p:cNvPr id="19458" name="Rectangle 3"/>
          <p:cNvSpPr>
            <a:spLocks noGrp="1"/>
          </p:cNvSpPr>
          <p:nvPr>
            <p:ph sz="quarter" idx="4294967295"/>
          </p:nvPr>
        </p:nvSpPr>
        <p:spPr/>
        <p:txBody>
          <a:bodyPr vert="horz" wrap="square" anchor="t" anchorCtr="0"/>
          <a:lstStyle>
            <a:lvl1pPr lvl="0">
              <a:buClrTx/>
              <a:buSzTx/>
              <a:buFontTx/>
              <a:defRPr sz="2400"/>
            </a:lvl1pPr>
            <a:lvl2pPr lvl="1">
              <a:buClrTx/>
              <a:buSzTx/>
              <a:buFontTx/>
              <a:defRPr sz="2000"/>
            </a:lvl2pPr>
            <a:lvl3pPr lvl="2">
              <a:buClrTx/>
              <a:buSzTx/>
              <a:buFontTx/>
              <a:defRPr sz="1800"/>
            </a:lvl3pPr>
            <a:lvl4pPr lvl="3">
              <a:buClrTx/>
              <a:buSzTx/>
              <a:buFontTx/>
              <a:defRPr sz="1600"/>
            </a:lvl4pPr>
            <a:lvl5pPr lvl="4">
              <a:buClrTx/>
              <a:buSzTx/>
              <a:buFontTx/>
              <a:defRPr sz="1600"/>
            </a:lvl5pPr>
          </a:lstStyle>
          <a:p>
            <a:pPr marL="273050" lvl="0" indent="-273050">
              <a:buSzTx/>
            </a:pPr>
            <a:r>
              <a:rPr lang="zh-CN" altLang="en-US" sz="2800"/>
              <a:t>有一个老板有一袋金块。每个月将有两名雇员会因其优异的表现分别被奖励一个金块。按规矩，排名第一的雇员将得到袋中最重的金块，排名第二的雇员将得到袋中最轻的金块。根据这种方式，除非有新的金块加入袋中，否则第一名雇员所得到的金块总是比第二名雇员所得到的金块重。如果有新的金块周期性的加入袋中，则每个月都必须找出最轻和最重的金块。假设有一台比较重量的仪器，我们希望用最少的比较次数找出最轻和最重的金块。</a:t>
            </a:r>
            <a:endParaRPr lang="zh-CN" altLang="en-US" sz="2800"/>
          </a:p>
        </p:txBody>
      </p:sp>
      <p:sp>
        <p:nvSpPr>
          <p:cNvPr id="19459" name="灯片编号占位符 3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fld id="{9A0DB2DC-4C9A-4742-B13C-FB6460FD3503}" type="slidenum">
              <a:rPr lang="zh-CN" altLang="en-US" sz="1400" b="1" dirty="0">
                <a:solidFill>
                  <a:srgbClr val="FFFFFF"/>
                </a:solidFill>
                <a:latin typeface="Century Schoolbook"/>
                <a:ea typeface="宋体" panose="02010600030101010101" pitchFamily="2" charset="-122"/>
              </a:rPr>
            </a:fld>
            <a:endParaRPr lang="zh-CN" altLang="en-US" sz="1400" b="1" dirty="0">
              <a:solidFill>
                <a:srgbClr val="FFFFFF"/>
              </a:solidFill>
              <a:latin typeface="Century Schoolbook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>
            <a:spLocks noGrp="1"/>
          </p:cNvSpPr>
          <p:nvPr>
            <p:ph type="title"/>
          </p:nvPr>
        </p:nvSpPr>
        <p:spPr/>
        <p:txBody>
          <a:bodyPr vert="horz" wrap="square" bIns="91440" anchor="b" anchorCtr="0"/>
          <a:p>
            <a:r>
              <a:rPr lang="zh-CN" altLang="en-US" dirty="0"/>
              <a:t>方法</a:t>
            </a:r>
            <a:r>
              <a:rPr lang="en-US" altLang="zh-CN" dirty="0"/>
              <a:t>1 </a:t>
            </a:r>
            <a:endParaRPr lang="en-US" altLang="zh-CN" dirty="0"/>
          </a:p>
        </p:txBody>
      </p:sp>
      <p:sp>
        <p:nvSpPr>
          <p:cNvPr id="20482" name="Rectangle 3"/>
          <p:cNvSpPr>
            <a:spLocks noGrp="1"/>
          </p:cNvSpPr>
          <p:nvPr>
            <p:ph sz="quarter" idx="4294967295"/>
          </p:nvPr>
        </p:nvSpPr>
        <p:spPr>
          <a:xfrm>
            <a:off x="214313" y="1585913"/>
            <a:ext cx="8572500" cy="4914900"/>
          </a:xfrm>
        </p:spPr>
        <p:txBody>
          <a:bodyPr vert="horz" wrap="square" anchor="t" anchorCtr="0"/>
          <a:lstStyle>
            <a:lvl1pPr lvl="0">
              <a:buClrTx/>
              <a:buSzTx/>
              <a:buFontTx/>
              <a:defRPr sz="2400"/>
            </a:lvl1pPr>
            <a:lvl2pPr lvl="1">
              <a:buClrTx/>
              <a:buSzTx/>
              <a:buFontTx/>
              <a:defRPr sz="2000"/>
            </a:lvl2pPr>
            <a:lvl3pPr lvl="2">
              <a:buClrTx/>
              <a:buSzTx/>
              <a:buFontTx/>
              <a:defRPr sz="1800"/>
            </a:lvl3pPr>
            <a:lvl4pPr lvl="3">
              <a:buClrTx/>
              <a:buSzTx/>
              <a:buFontTx/>
              <a:defRPr sz="1600"/>
            </a:lvl4pPr>
            <a:lvl5pPr lvl="4">
              <a:buClrTx/>
              <a:buSzTx/>
              <a:buFontTx/>
              <a:defRPr sz="1600"/>
            </a:lvl5pPr>
          </a:lstStyle>
          <a:p>
            <a:pPr marL="273050" lvl="0" indent="-273050">
              <a:lnSpc>
                <a:spcPct val="90000"/>
              </a:lnSpc>
              <a:buSzTx/>
            </a:pPr>
            <a:r>
              <a:rPr lang="zh-CN" altLang="en-US" sz="2800" dirty="0">
                <a:latin typeface="Courier New" panose="02070309020205020404" pitchFamily="49" charset="0"/>
              </a:rPr>
              <a:t>假设袋中有</a:t>
            </a:r>
            <a:r>
              <a:rPr lang="en-US" altLang="zh-CN" sz="2800">
                <a:latin typeface="Courier New" panose="02070309020205020404" pitchFamily="49" charset="0"/>
              </a:rPr>
              <a:t>n</a:t>
            </a:r>
            <a:r>
              <a:rPr lang="zh-CN" altLang="en-US" sz="2800" dirty="0">
                <a:latin typeface="Courier New" panose="02070309020205020404" pitchFamily="49" charset="0"/>
              </a:rPr>
              <a:t>个金块。可以通过</a:t>
            </a:r>
            <a:r>
              <a:rPr lang="en-US" altLang="zh-CN" sz="2800">
                <a:latin typeface="Courier New" panose="02070309020205020404" pitchFamily="49" charset="0"/>
              </a:rPr>
              <a:t>n-1</a:t>
            </a:r>
            <a:r>
              <a:rPr lang="zh-CN" altLang="en-US" sz="2800" dirty="0">
                <a:latin typeface="Courier New" panose="02070309020205020404" pitchFamily="49" charset="0"/>
              </a:rPr>
              <a:t>次比较找到最重的金块。然后可以从余下的</a:t>
            </a:r>
            <a:r>
              <a:rPr lang="en-US" altLang="zh-CN" sz="2800">
                <a:latin typeface="Courier New" panose="02070309020205020404" pitchFamily="49" charset="0"/>
              </a:rPr>
              <a:t>n-1</a:t>
            </a:r>
            <a:r>
              <a:rPr lang="zh-CN" altLang="en-US" sz="2800" dirty="0">
                <a:latin typeface="Courier New" panose="02070309020205020404" pitchFamily="49" charset="0"/>
              </a:rPr>
              <a:t>个金块中用类似的方法通过</a:t>
            </a:r>
            <a:r>
              <a:rPr lang="en-US" altLang="zh-CN" sz="2800">
                <a:latin typeface="Courier New" panose="02070309020205020404" pitchFamily="49" charset="0"/>
              </a:rPr>
              <a:t>n-2</a:t>
            </a:r>
            <a:r>
              <a:rPr lang="zh-CN" altLang="en-US" sz="2800" dirty="0">
                <a:latin typeface="Courier New" panose="02070309020205020404" pitchFamily="49" charset="0"/>
              </a:rPr>
              <a:t>次比较找出最轻的金块。这样，比较的总次数为</a:t>
            </a:r>
            <a:r>
              <a:rPr lang="en-US" altLang="zh-CN" sz="2800">
                <a:latin typeface="Courier New" panose="02070309020205020404" pitchFamily="49" charset="0"/>
              </a:rPr>
              <a:t>2n-3</a:t>
            </a:r>
            <a:r>
              <a:rPr lang="zh-CN" altLang="en-US" sz="2800" dirty="0">
                <a:latin typeface="Courier New" panose="02070309020205020404" pitchFamily="49" charset="0"/>
              </a:rPr>
              <a:t>。具体的实现方法如下：</a:t>
            </a:r>
            <a:endParaRPr lang="zh-CN" altLang="en-US" sz="2800" dirty="0">
              <a:latin typeface="Courier New" panose="02070309020205020404" pitchFamily="49" charset="0"/>
            </a:endParaRPr>
          </a:p>
          <a:p>
            <a:pPr marL="548005" lvl="1" indent="-228600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max = a[1];	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8005" lvl="1" indent="-228600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min = a[1];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8005" lvl="1" indent="-228600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for(i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=2; i&lt;=n; i++)   //2n-2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次比较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8005" lvl="1" indent="-228600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8005" lvl="1" indent="-228600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if (</a:t>
            </a:r>
            <a:r>
              <a:rPr lang="en-US" altLang="zh-C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a[i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] &gt; max)  max = </a:t>
            </a:r>
            <a:r>
              <a:rPr lang="en-US" altLang="zh-C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a[i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8005" lvl="1" indent="-228600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if (</a:t>
            </a:r>
            <a:r>
              <a:rPr lang="en-US" altLang="zh-C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a[i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] &lt; min)  min = </a:t>
            </a:r>
            <a:r>
              <a:rPr lang="en-US" altLang="zh-C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a[i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8005" lvl="1" indent="-228600">
              <a:lnSpc>
                <a:spcPct val="9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800"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20483" name="灯片编号占位符 3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 typeface="Arial" panose="020B0604020202020204" pitchFamily="34" charset="0"/>
            </a:pPr>
            <a:fld id="{9A0DB2DC-4C9A-4742-B13C-FB6460FD3503}" type="slidenum">
              <a:rPr lang="zh-CN" altLang="en-US" sz="1400" b="1" dirty="0">
                <a:solidFill>
                  <a:srgbClr val="FFFFFF"/>
                </a:solidFill>
                <a:latin typeface="Century Schoolbook"/>
                <a:ea typeface="宋体" panose="02010600030101010101" pitchFamily="2" charset="-122"/>
              </a:rPr>
            </a:fld>
            <a:endParaRPr lang="zh-CN" altLang="en-US" sz="1400" b="1" dirty="0">
              <a:solidFill>
                <a:srgbClr val="FFFFFF"/>
              </a:solidFill>
              <a:latin typeface="Century Schoolbook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TIMING" val="|1.2|125.1|13.2|13.9"/>
</p:tagLst>
</file>

<file path=ppt/tags/tag2.xml><?xml version="1.0" encoding="utf-8"?>
<p:tagLst xmlns:p="http://schemas.openxmlformats.org/presentationml/2006/main">
  <p:tag name="TIMING" val="|1.3|29.0|1.7|5.3|0.8|19.5|5.8|4.4|12.5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7177</Words>
  <Application>WPS 演示</Application>
  <PresentationFormat>在屏幕上显示</PresentationFormat>
  <Paragraphs>485</Paragraphs>
  <Slides>41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41</vt:i4>
      </vt:variant>
    </vt:vector>
  </HeadingPairs>
  <TitlesOfParts>
    <vt:vector size="61" baseType="lpstr">
      <vt:lpstr>Arial</vt:lpstr>
      <vt:lpstr>宋体</vt:lpstr>
      <vt:lpstr>Wingdings</vt:lpstr>
      <vt:lpstr>Century Schoolbook</vt:lpstr>
      <vt:lpstr>Courier New</vt:lpstr>
      <vt:lpstr>Times New Roman</vt:lpstr>
      <vt:lpstr>微软雅黑</vt:lpstr>
      <vt:lpstr>Arial Unicode MS</vt:lpstr>
      <vt:lpstr>Calibri</vt:lpstr>
      <vt:lpstr>黑体</vt:lpstr>
      <vt:lpstr>Tahoma</vt:lpstr>
      <vt:lpstr>Verdana</vt:lpstr>
      <vt:lpstr>楷体_GB2312</vt:lpstr>
      <vt:lpstr>新宋体</vt:lpstr>
      <vt:lpstr>Segoe Print</vt:lpstr>
      <vt:lpstr>默认设计模板</vt:lpstr>
      <vt:lpstr>PBrush</vt:lpstr>
      <vt:lpstr>PBrush</vt:lpstr>
      <vt:lpstr>PBrush</vt:lpstr>
      <vt:lpstr>PBrush</vt:lpstr>
      <vt:lpstr>吉林大学附属中学高中部</vt:lpstr>
      <vt:lpstr>内容提要</vt:lpstr>
      <vt:lpstr>引例1：找出伪币</vt:lpstr>
      <vt:lpstr>方法1</vt:lpstr>
      <vt:lpstr>方法2</vt:lpstr>
      <vt:lpstr>方法3</vt:lpstr>
      <vt:lpstr>分析</vt:lpstr>
      <vt:lpstr>引例2：金块问题</vt:lpstr>
      <vt:lpstr>方法1 </vt:lpstr>
      <vt:lpstr>方法2：</vt:lpstr>
      <vt:lpstr>分治过程</vt:lpstr>
      <vt:lpstr>比较过程</vt:lpstr>
      <vt:lpstr>分析</vt:lpstr>
      <vt:lpstr>分治思想</vt:lpstr>
      <vt:lpstr>分治思想</vt:lpstr>
      <vt:lpstr>分治思想</vt:lpstr>
      <vt:lpstr>引例2 的算法实现</vt:lpstr>
      <vt:lpstr>例1 归并排序</vt:lpstr>
      <vt:lpstr>归并排序主函数</vt:lpstr>
      <vt:lpstr>归并函数</vt:lpstr>
      <vt:lpstr>归并排序时空分析</vt:lpstr>
      <vt:lpstr>例2 逆序对计数问题</vt:lpstr>
      <vt:lpstr>分析</vt:lpstr>
      <vt:lpstr>借助分治思想</vt:lpstr>
      <vt:lpstr>有序的B、C之间的逆序对计数</vt:lpstr>
      <vt:lpstr>合并成有序序列是可以且必须的</vt:lpstr>
      <vt:lpstr>计算逆序对的代码</vt:lpstr>
      <vt:lpstr>例3 二分查找</vt:lpstr>
      <vt:lpstr>二分查找的想法</vt:lpstr>
      <vt:lpstr>代码: 二分查找的递归实现</vt:lpstr>
      <vt:lpstr>代码: 二分查找的非递归实现</vt:lpstr>
      <vt:lpstr>二分查找的注意事项</vt:lpstr>
      <vt:lpstr>二分查找拓展讨论</vt:lpstr>
      <vt:lpstr>求区间下界的函数</vt:lpstr>
      <vt:lpstr>求区间上界的函数</vt:lpstr>
      <vt:lpstr>例11 查找第K小的元素</vt:lpstr>
      <vt:lpstr>分析</vt:lpstr>
      <vt:lpstr>在快排的过程中找第K小元素</vt:lpstr>
      <vt:lpstr>查找第K小的元素-代码</vt:lpstr>
      <vt:lpstr>作业</vt:lpstr>
      <vt:lpstr>练习题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lidan</cp:lastModifiedBy>
  <cp:revision>885</cp:revision>
  <dcterms:created xsi:type="dcterms:W3CDTF">2021-03-10T12:05:00Z</dcterms:created>
  <dcterms:modified xsi:type="dcterms:W3CDTF">2021-09-13T07:32:49Z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2052-11.1.0.10700</vt:lpwstr>
  </property>
  <property fmtid="{D5CDD505-2E9C-101B-9397-08002B2CF9AE}" pid="4" name="ICV">
    <vt:lpwstr>7289EFCDE8414FE99D4CD3D2895572F1</vt:lpwstr>
  </property>
</Properties>
</file>