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004000" cx="51206400"/>
  <p:notesSz cx="32918400" cy="51206400"/>
  <p:embeddedFontLst>
    <p:embeddedFont>
      <p:font typeface="Helvetica Neue"/>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7">
          <p15:clr>
            <a:srgbClr val="000000"/>
          </p15:clr>
        </p15:guide>
        <p15:guide id="2" orient="horz" pos="19087">
          <p15:clr>
            <a:srgbClr val="000000"/>
          </p15:clr>
        </p15:guide>
        <p15:guide id="3" orient="horz" pos="3625">
          <p15:clr>
            <a:srgbClr val="000000"/>
          </p15:clr>
        </p15:guide>
        <p15:guide id="4" orient="horz" pos="2070">
          <p15:clr>
            <a:srgbClr val="000000"/>
          </p15:clr>
        </p15:guide>
        <p15:guide id="5" pos="7439">
          <p15:clr>
            <a:srgbClr val="000000"/>
          </p15:clr>
        </p15:guide>
        <p15:guide id="6" pos="8412">
          <p15:clr>
            <a:srgbClr val="000000"/>
          </p15:clr>
        </p15:guide>
        <p15:guide id="7" pos="15311">
          <p15:clr>
            <a:srgbClr val="000000"/>
          </p15:clr>
        </p15:guide>
        <p15:guide id="8" pos="24535">
          <p15:clr>
            <a:srgbClr val="000000"/>
          </p15:clr>
        </p15:guide>
        <p15:guide id="9" pos="1150">
          <p15:clr>
            <a:srgbClr val="000000"/>
          </p15:clr>
        </p15:guide>
        <p15:guide id="10" pos="16330">
          <p15:clr>
            <a:srgbClr val="000000"/>
          </p15:clr>
        </p15:guide>
        <p15:guide id="11" pos="23563">
          <p15:clr>
            <a:srgbClr val="000000"/>
          </p15:clr>
        </p15:guide>
        <p15:guide id="12" pos="30871">
          <p15:clr>
            <a:srgbClr val="000000"/>
          </p15:clr>
        </p15:guide>
      </p15:sldGuideLst>
    </p:ext>
    <p:ext uri="http://customooxmlschemas.google.com/">
      <go:slidesCustomData xmlns:go="http://customooxmlschemas.google.com/" r:id="rId11" roundtripDataSignature="AMtx7mjZ0ZslQvq85jgobrR7bmvgORTD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7" orient="horz"/>
        <p:guide pos="19087" orient="horz"/>
        <p:guide pos="3625" orient="horz"/>
        <p:guide pos="2070" orient="horz"/>
        <p:guide pos="7439"/>
        <p:guide pos="8412"/>
        <p:guide pos="15311"/>
        <p:guide pos="24535"/>
        <p:guide pos="1150"/>
        <p:guide pos="16330"/>
        <p:guide pos="23563"/>
        <p:guide pos="3087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HelveticaNeue-boldItalic.fntdata"/><Relationship Id="rId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4265275" cy="2560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18646775" y="0"/>
            <a:ext cx="14263687" cy="25606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098550" y="3840162"/>
            <a:ext cx="30721301" cy="19202401"/>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3292475" y="24323675"/>
            <a:ext cx="26333450" cy="23042562"/>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48637825"/>
            <a:ext cx="14265275" cy="2559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18646775" y="48637825"/>
            <a:ext cx="14263687" cy="2559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p:nvPr>
            <p:ph idx="2" type="sldImg"/>
          </p:nvPr>
        </p:nvSpPr>
        <p:spPr>
          <a:xfrm>
            <a:off x="1098550" y="3840162"/>
            <a:ext cx="30721301" cy="19202401"/>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 name="Google Shape;21;p1:notes"/>
          <p:cNvSpPr txBox="1"/>
          <p:nvPr>
            <p:ph idx="1" type="body"/>
          </p:nvPr>
        </p:nvSpPr>
        <p:spPr>
          <a:xfrm>
            <a:off x="3292475" y="24323675"/>
            <a:ext cx="26333450" cy="230425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300"/>
              <a:t>INTRODUCTION</a:t>
            </a:r>
            <a:endParaRPr sz="1300"/>
          </a:p>
          <a:p>
            <a:pPr indent="0" lvl="0" marL="0" rtl="0" algn="l">
              <a:spcBef>
                <a:spcPts val="0"/>
              </a:spcBef>
              <a:spcAft>
                <a:spcPts val="0"/>
              </a:spcAft>
              <a:buNone/>
            </a:pPr>
            <a:r>
              <a:rPr lang="en-US" sz="1300"/>
              <a:t>- </a:t>
            </a:r>
            <a:r>
              <a:rPr lang="en-US" sz="1200">
                <a:solidFill>
                  <a:schemeClr val="dk1"/>
                </a:solidFill>
              </a:rPr>
              <a:t>ML is a burgeoning subject in the fields of engineering and computer science, with many applications in data recognition and classification</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US" sz="1200">
                <a:solidFill>
                  <a:schemeClr val="dk1"/>
                </a:solidFill>
              </a:rPr>
              <a:t>- One growing usage of ML algorithms is in audio analysis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US" sz="1200">
                <a:solidFill>
                  <a:schemeClr val="dk1"/>
                </a:solidFill>
              </a:rPr>
              <a:t>- The most common examples of audio analysis include virtual assistants such as Amazon’s Alexa,  Siri on Apple devices, Google Assistant and Cortana on Microsoft devices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US" sz="1200">
                <a:solidFill>
                  <a:schemeClr val="dk1"/>
                </a:solidFill>
              </a:rPr>
              <a:t>- While these are examples of specifically speech recognition, other non-voice related audio recognition examples exist, like Shazam and Soundhound,</a:t>
            </a:r>
            <a:endParaRPr sz="1200">
              <a:solidFill>
                <a:schemeClr val="dk1"/>
              </a:solidFill>
            </a:endParaRPr>
          </a:p>
          <a:p>
            <a:pPr indent="0" lvl="0" marL="0" rtl="0" algn="l">
              <a:spcBef>
                <a:spcPts val="0"/>
              </a:spcBef>
              <a:spcAft>
                <a:spcPts val="0"/>
              </a:spcAft>
              <a:buNone/>
            </a:pPr>
            <a:r>
              <a:rPr lang="en-US" sz="1200">
                <a:solidFill>
                  <a:schemeClr val="dk1"/>
                </a:solidFill>
              </a:rPr>
              <a:t>  two smartphone apps that use ML to identify songs and tell you the artist and title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US" sz="1200">
                <a:solidFill>
                  <a:schemeClr val="dk1"/>
                </a:solidFill>
              </a:rPr>
              <a:t>- This project involved the design and implementation of a variety of ML models to identify audio samples from an online databank called UrbanSound8K</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US" sz="1200">
                <a:solidFill>
                  <a:schemeClr val="dk1"/>
                </a:solidFill>
              </a:rPr>
              <a:t>- As the name suggests, the dataset is made up of over 8000 different recordings of common sounds that can be found in an </a:t>
            </a:r>
            <a:r>
              <a:rPr lang="en-US" sz="1200">
                <a:solidFill>
                  <a:schemeClr val="dk1"/>
                </a:solidFill>
              </a:rPr>
              <a:t>urban</a:t>
            </a:r>
            <a:r>
              <a:rPr lang="en-US" sz="1200">
                <a:solidFill>
                  <a:schemeClr val="dk1"/>
                </a:solidFill>
              </a:rPr>
              <a:t> city environment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US" sz="1200">
                <a:solidFill>
                  <a:schemeClr val="dk1"/>
                </a:solidFill>
              </a:rPr>
              <a:t>- The dataset contains 10 different classes altogether: dog barks, car horns, music, sirens, jackhammers, children playing, air conditioners,</a:t>
            </a:r>
            <a:endParaRPr sz="1200">
              <a:solidFill>
                <a:schemeClr val="dk1"/>
              </a:solidFill>
            </a:endParaRPr>
          </a:p>
          <a:p>
            <a:pPr indent="0" lvl="0" marL="0" rtl="0" algn="l">
              <a:spcBef>
                <a:spcPts val="0"/>
              </a:spcBef>
              <a:spcAft>
                <a:spcPts val="0"/>
              </a:spcAft>
              <a:buNone/>
            </a:pPr>
            <a:r>
              <a:rPr lang="en-US" sz="1200">
                <a:solidFill>
                  <a:schemeClr val="dk1"/>
                </a:solidFill>
              </a:rPr>
              <a:t>  gun shots, idling car engines and lastly, drilling</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US" sz="1200">
                <a:solidFill>
                  <a:schemeClr val="dk1"/>
                </a:solidFill>
              </a:rPr>
              <a:t>- This project was based on an online article which explained how to extract the necessary features for audio recognition, and used a NN to classify the recording samples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US" sz="1200">
                <a:solidFill>
                  <a:schemeClr val="dk1"/>
                </a:solidFill>
              </a:rPr>
              <a:t>- To build off that, we selected other multi-class classifiers to use, including NN, Support Vector Machines, Decision Trees and KNN so that we could study the accuracy, speed, and overall performance of every algorithm on classifying</a:t>
            </a:r>
            <a:endParaRPr sz="1200">
              <a:solidFill>
                <a:schemeClr val="dk1"/>
              </a:solidFill>
            </a:endParaRPr>
          </a:p>
          <a:p>
            <a:pPr indent="0" lvl="0" marL="0" rtl="0" algn="l">
              <a:spcBef>
                <a:spcPts val="0"/>
              </a:spcBef>
              <a:spcAft>
                <a:spcPts val="0"/>
              </a:spcAft>
              <a:buNone/>
            </a:pPr>
            <a:r>
              <a:rPr lang="en-US" sz="1200">
                <a:solidFill>
                  <a:schemeClr val="dk1"/>
                </a:solidFill>
              </a:rPr>
              <a:t>  the urban sound dataset, and compare the efficiency and effectiveness of every model to each other</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US" sz="1300">
                <a:solidFill>
                  <a:schemeClr val="dk1"/>
                </a:solidFill>
              </a:rPr>
              <a:t>Materials</a:t>
            </a:r>
            <a:endParaRPr sz="1300">
              <a:solidFill>
                <a:schemeClr val="dk1"/>
              </a:solidFill>
            </a:endParaRPr>
          </a:p>
          <a:p>
            <a:pPr indent="0" lvl="0" marL="0" rtl="0" algn="l">
              <a:spcBef>
                <a:spcPts val="0"/>
              </a:spcBef>
              <a:spcAft>
                <a:spcPts val="0"/>
              </a:spcAft>
              <a:buNone/>
            </a:pPr>
            <a:r>
              <a:rPr lang="en-US" sz="1300">
                <a:solidFill>
                  <a:schemeClr val="dk1"/>
                </a:solidFill>
              </a:rPr>
              <a:t>- </a:t>
            </a:r>
            <a:r>
              <a:rPr lang="en-US" sz="1300">
                <a:solidFill>
                  <a:schemeClr val="dk1"/>
                </a:solidFill>
              </a:rPr>
              <a:t>The machine learning algorithms used were implemented using </a:t>
            </a:r>
            <a:r>
              <a:rPr lang="en-US" sz="1300">
                <a:solidFill>
                  <a:schemeClr val="dk1"/>
                </a:solidFill>
              </a:rPr>
              <a:t>publicly available machine learning libraries known as Scikit-Learn and Keras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The feature extraction process relied heavily on Librosa, which is also a public library tailored to audio analysis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With the human ear, there is a disconnect between the actual frequency of audible noise and our perception of its frequency</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Essentially, we are better at noticing changes in frequency at low frequencies than we are at hearing differences between high frequency signals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Librosa allowed us to extract the Mel Frequency Cepstrum Coefficients, or MFCCs, of every sample, which characterize an audio file based on the power spectrum of its perceived frequencies. </a:t>
            </a:r>
            <a:endParaRPr sz="1300">
              <a:solidFill>
                <a:schemeClr val="dk1"/>
              </a:solidFill>
            </a:endParaRPr>
          </a:p>
          <a:p>
            <a:pPr indent="0" lvl="0" marL="0" rtl="0" algn="l">
              <a:spcBef>
                <a:spcPts val="0"/>
              </a:spcBef>
              <a:spcAft>
                <a:spcPts val="0"/>
              </a:spcAft>
              <a:buNone/>
            </a:pPr>
            <a:r>
              <a:rPr lang="en-US" sz="1300">
                <a:solidFill>
                  <a:schemeClr val="dk1"/>
                </a:solidFill>
              </a:rPr>
              <a:t>This takes into account the difference in human frequency recognition across the audible frequency spectrum.</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Using these tools and principles, a variety of different models were trained and tested, showing results with varying levels of acceptability</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The particular models used were: Feed forward NNs with different amounts of hidden layers and nodes; multi-layer perceptron NNs which use backpropagation; several kinds of support vector</a:t>
            </a:r>
            <a:endParaRPr sz="1300">
              <a:solidFill>
                <a:schemeClr val="dk1"/>
              </a:solidFill>
            </a:endParaRPr>
          </a:p>
          <a:p>
            <a:pPr indent="0" lvl="0" marL="0" rtl="0" algn="l">
              <a:spcBef>
                <a:spcPts val="0"/>
              </a:spcBef>
              <a:spcAft>
                <a:spcPts val="0"/>
              </a:spcAft>
              <a:buNone/>
            </a:pPr>
            <a:r>
              <a:rPr lang="en-US" sz="1300">
                <a:solidFill>
                  <a:schemeClr val="dk1"/>
                </a:solidFill>
              </a:rPr>
              <a:t>  machines; decision trees, and lastly several K neighbours classifiers with different K values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US" sz="1300">
                <a:solidFill>
                  <a:schemeClr val="dk1"/>
                </a:solidFill>
              </a:rPr>
              <a:t>Results / Conclusion</a:t>
            </a:r>
            <a:endParaRPr b="1" sz="1300">
              <a:solidFill>
                <a:schemeClr val="dk1"/>
              </a:solidFill>
            </a:endParaRPr>
          </a:p>
          <a:p>
            <a:pPr indent="0" lvl="0" marL="0" rtl="0" algn="l">
              <a:spcBef>
                <a:spcPts val="0"/>
              </a:spcBef>
              <a:spcAft>
                <a:spcPts val="0"/>
              </a:spcAft>
              <a:buNone/>
            </a:pPr>
            <a:r>
              <a:rPr b="1" lang="en-US" sz="1300">
                <a:solidFill>
                  <a:schemeClr val="dk1"/>
                </a:solidFill>
              </a:rPr>
              <a:t>		</a:t>
            </a:r>
            <a:r>
              <a:rPr lang="en-US" sz="1300">
                <a:solidFill>
                  <a:schemeClr val="dk1"/>
                </a:solidFill>
              </a:rPr>
              <a:t>Bad</a:t>
            </a:r>
            <a:endParaRPr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lang="en-US" sz="1300">
                <a:solidFill>
                  <a:schemeClr val="dk1"/>
                </a:solidFill>
              </a:rPr>
              <a:t>- The worst results we saw from any of our models came from the Linear Support Vector Classifier.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Giving a test accuracy around 57%, 43 out of 100 of the model’s predictions would be incorrect.</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This model especially struggled to identify the 6th class, being recordings of air conditioners, as can be seen in the confusion matrix</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Training and testing this model took around 18 seconds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Good</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The best results we saw genuinely surprised us, as we initially expected them to come from highly trained Neural Networks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Using the KNeighbors classifier, we saw a remarkable test accuracy of over 94%, and in only an eighth of the train and test time at just over 2 seconds.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For every 100 predictions this model makes, only around 6 are inaccurate. (7 times less errors than worst model)</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Other models</a:t>
            </a:r>
            <a:endParaRPr sz="1300">
              <a:solidFill>
                <a:schemeClr val="dk1"/>
              </a:solidFill>
            </a:endParaRPr>
          </a:p>
          <a:p>
            <a:pPr indent="0" lvl="0" marL="0" rtl="0" algn="l">
              <a:spcBef>
                <a:spcPts val="0"/>
              </a:spcBef>
              <a:spcAft>
                <a:spcPts val="0"/>
              </a:spcAft>
              <a:buNone/>
            </a:pPr>
            <a:r>
              <a:rPr lang="en-US" sz="1300">
                <a:solidFill>
                  <a:schemeClr val="dk1"/>
                </a:solidFill>
              </a:rPr>
              <a:t>- The neural network models that we expected to outperform our other models did produce good results, generally achieving test accuracies around 90%.</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Where they really failed, however, was in the time it took to train and test the models, taking 15-30 seconds for less trained models, and more “deeply” trained models taking over 5 minutes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US" sz="1300">
                <a:solidFill>
                  <a:schemeClr val="dk1"/>
                </a:solidFill>
              </a:rPr>
              <a:t>Conclusion</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lang="en-US" sz="1300">
                <a:solidFill>
                  <a:schemeClr val="dk1"/>
                </a:solidFill>
              </a:rPr>
              <a:t>- All of the ML models used managed relatively good results, with high accuracy and reasonable run times.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The stand out for accuracy was KNN, which managed almost 95% test accuracy</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The stand out for speed was decision trees (0.04s), although they had among the lowest test accuracies at around 70%</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Both sequential feed forward NNs and multi-layer perceptron NNs achieved high accuracy, but had much longer run times, taking in the range of minutes while other models took in the range of seconds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SVMs in general had good accuracy and speed, but also had the single worst performing model with only 57% test accuracy</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Overall, the best performing model was K neighbours, which had the highest accuracy coupled with fantastic speed</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Regardless of whether the user goal is to achieve high accuracy or high speed, K neighbours was the algorithm to select for this dataset, because it excelled in both categories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The results of this project are clear on the effectiveness of ML algorithms for audio analysis: in general, most models perform well , and the selection of an algorithm does not have a massive effect on</a:t>
            </a:r>
            <a:endParaRPr sz="1300">
              <a:solidFill>
                <a:schemeClr val="dk1"/>
              </a:solidFill>
            </a:endParaRPr>
          </a:p>
          <a:p>
            <a:pPr indent="0" lvl="0" marL="0" rtl="0" algn="l">
              <a:spcBef>
                <a:spcPts val="0"/>
              </a:spcBef>
              <a:spcAft>
                <a:spcPts val="0"/>
              </a:spcAft>
              <a:buNone/>
            </a:pPr>
            <a:r>
              <a:rPr lang="en-US" sz="1300">
                <a:solidFill>
                  <a:schemeClr val="dk1"/>
                </a:solidFill>
              </a:rPr>
              <a:t>  this dataset in particular, despite there being clearly superior and inferior models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 What remains to be seen is the performance of these same models on other audio samples, to see if there truly is a best algorithm for audio recognition regardless of what data it’s applied to</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Clr>
                <a:schemeClr val="dk1"/>
              </a:buClr>
              <a:buFont typeface="Arial"/>
              <a:buNone/>
            </a:pPr>
            <a:r>
              <a:t/>
            </a:r>
            <a:endParaRPr b="1" sz="1300">
              <a:solidFill>
                <a:schemeClr val="dk1"/>
              </a:solidFill>
            </a:endParaRPr>
          </a:p>
        </p:txBody>
      </p:sp>
      <p:sp>
        <p:nvSpPr>
          <p:cNvPr id="22" name="Google Shape;22;p1:notes"/>
          <p:cNvSpPr txBox="1"/>
          <p:nvPr/>
        </p:nvSpPr>
        <p:spPr>
          <a:xfrm>
            <a:off x="18646775" y="48637825"/>
            <a:ext cx="14263687" cy="2559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200"/>
              <a:buFont typeface="Helvetica Neue"/>
              <a:buNone/>
            </a:pPr>
            <a:fld id="{00000000-1234-1234-1234-123412341234}" type="slidenum">
              <a:rPr b="0" i="0" lang="en-US" sz="3200" u="none">
                <a:solidFill>
                  <a:schemeClr val="dk1"/>
                </a:solidFill>
                <a:latin typeface="Helvetica Neue"/>
                <a:ea typeface="Helvetica Neue"/>
                <a:cs typeface="Helvetica Neue"/>
                <a:sym typeface="Helvetica Neue"/>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5"/>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3840162" y="2844800"/>
            <a:ext cx="43526075" cy="5334000"/>
          </a:xfrm>
          <a:prstGeom prst="rect">
            <a:avLst/>
          </a:prstGeom>
          <a:noFill/>
          <a:ln>
            <a:noFill/>
          </a:ln>
        </p:spPr>
        <p:txBody>
          <a:bodyPr anchorCtr="0" anchor="ctr" bIns="203775" lIns="407550" spcFirstLastPara="1" rIns="407550" wrap="square" tIns="203775">
            <a:noAutofit/>
          </a:bodyPr>
          <a:lstStyle>
            <a:lvl1pPr lvl="0"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9pPr>
          </a:lstStyle>
          <a:p/>
        </p:txBody>
      </p:sp>
      <p:sp>
        <p:nvSpPr>
          <p:cNvPr id="11" name="Google Shape;11;p3"/>
          <p:cNvSpPr txBox="1"/>
          <p:nvPr>
            <p:ph idx="1" type="body"/>
          </p:nvPr>
        </p:nvSpPr>
        <p:spPr>
          <a:xfrm>
            <a:off x="3840162" y="9247187"/>
            <a:ext cx="43526075" cy="19200811"/>
          </a:xfrm>
          <a:prstGeom prst="rect">
            <a:avLst/>
          </a:prstGeom>
          <a:noFill/>
          <a:ln>
            <a:noFill/>
          </a:ln>
        </p:spPr>
        <p:txBody>
          <a:bodyPr anchorCtr="0" anchor="t" bIns="203775" lIns="407550" spcFirstLastPara="1" rIns="407550" wrap="square" tIns="203775">
            <a:noAutofit/>
          </a:bodyPr>
          <a:lstStyle>
            <a:lvl1pPr indent="-1136650" lvl="0" marL="457200" marR="0" rtl="0" algn="l">
              <a:spcBef>
                <a:spcPts val="2860"/>
              </a:spcBef>
              <a:spcAft>
                <a:spcPts val="0"/>
              </a:spcAft>
              <a:buClr>
                <a:schemeClr val="dk1"/>
              </a:buClr>
              <a:buSzPts val="14300"/>
              <a:buFont typeface="Times New Roman"/>
              <a:buChar char="•"/>
              <a:defRPr b="0" i="0" sz="14300" u="none" cap="none" strike="noStrike">
                <a:solidFill>
                  <a:schemeClr val="dk1"/>
                </a:solidFill>
                <a:latin typeface="Times New Roman"/>
                <a:ea typeface="Times New Roman"/>
                <a:cs typeface="Times New Roman"/>
                <a:sym typeface="Times New Roman"/>
              </a:defRPr>
            </a:lvl1pPr>
            <a:lvl2pPr indent="-1022350" lvl="1" marL="914400" marR="0" rtl="0" algn="l">
              <a:spcBef>
                <a:spcPts val="2500"/>
              </a:spcBef>
              <a:spcAft>
                <a:spcPts val="0"/>
              </a:spcAft>
              <a:buClr>
                <a:schemeClr val="dk1"/>
              </a:buClr>
              <a:buSzPts val="12500"/>
              <a:buFont typeface="Times New Roman"/>
              <a:buChar char="–"/>
              <a:defRPr b="0" i="0" sz="12500" u="none" cap="none" strike="noStrike">
                <a:solidFill>
                  <a:schemeClr val="dk1"/>
                </a:solidFill>
                <a:latin typeface="Times New Roman"/>
                <a:ea typeface="Times New Roman"/>
                <a:cs typeface="Times New Roman"/>
                <a:sym typeface="Times New Roman"/>
              </a:defRPr>
            </a:lvl2pPr>
            <a:lvl3pPr indent="-908050" lvl="2" marL="1371600"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3pPr>
            <a:lvl4pPr indent="-793750" lvl="3" marL="1828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4pPr>
            <a:lvl5pPr indent="-793750" lvl="4" marL="22860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5pPr>
            <a:lvl6pPr indent="-793750" lvl="5" marL="27432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6pPr>
            <a:lvl7pPr indent="-793750" lvl="6" marL="32004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7pPr>
            <a:lvl8pPr indent="-793750" lvl="7" marL="36576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8pPr>
            <a:lvl9pPr indent="-793750" lvl="8" marL="4114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9pPr>
          </a:lstStyle>
          <a:p/>
        </p:txBody>
      </p:sp>
      <p:sp>
        <p:nvSpPr>
          <p:cNvPr id="12" name="Google Shape;12;p3"/>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13" name="Google Shape;13;p3"/>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14" name="Google Shape;14;p3"/>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 name="Shape 23"/>
        <p:cNvGrpSpPr/>
        <p:nvPr/>
      </p:nvGrpSpPr>
      <p:grpSpPr>
        <a:xfrm>
          <a:off x="0" y="0"/>
          <a:ext cx="0" cy="0"/>
          <a:chOff x="0" y="0"/>
          <a:chExt cx="0" cy="0"/>
        </a:xfrm>
      </p:grpSpPr>
      <p:sp>
        <p:nvSpPr>
          <p:cNvPr id="24" name="Google Shape;24;p1"/>
          <p:cNvSpPr txBox="1"/>
          <p:nvPr/>
        </p:nvSpPr>
        <p:spPr>
          <a:xfrm>
            <a:off x="0" y="0"/>
            <a:ext cx="51206400" cy="32004000"/>
          </a:xfrm>
          <a:prstGeom prst="rect">
            <a:avLst/>
          </a:prstGeom>
          <a:solidFill>
            <a:srgbClr val="F7FBFE"/>
          </a:solidFill>
          <a:ln cap="flat" cmpd="sng" w="9525">
            <a:solidFill>
              <a:srgbClr val="D8D8D8"/>
            </a:solidFill>
            <a:prstDash val="solid"/>
            <a:miter lim="800000"/>
            <a:headEnd len="sm" w="sm" type="none"/>
            <a:tailEnd len="sm" w="sm" type="none"/>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Helvetica Neue"/>
              <a:ea typeface="Helvetica Neue"/>
              <a:cs typeface="Helvetica Neue"/>
              <a:sym typeface="Helvetica Neue"/>
            </a:endParaRPr>
          </a:p>
        </p:txBody>
      </p:sp>
      <p:sp>
        <p:nvSpPr>
          <p:cNvPr id="25" name="Google Shape;25;p1"/>
          <p:cNvSpPr txBox="1"/>
          <p:nvPr/>
        </p:nvSpPr>
        <p:spPr>
          <a:xfrm>
            <a:off x="1995487" y="6929437"/>
            <a:ext cx="10512425" cy="8456612"/>
          </a:xfrm>
          <a:prstGeom prst="rect">
            <a:avLst/>
          </a:prstGeom>
          <a:solidFill>
            <a:srgbClr val="FEFEFF"/>
          </a:solidFill>
          <a:ln cap="flat" cmpd="sng" w="38100">
            <a:solidFill>
              <a:srgbClr val="20124D"/>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just">
              <a:lnSpc>
                <a:spcPct val="100000"/>
              </a:lnSpc>
              <a:spcBef>
                <a:spcPts val="0"/>
              </a:spcBef>
              <a:spcAft>
                <a:spcPts val="0"/>
              </a:spcAft>
              <a:buClr>
                <a:schemeClr val="dk1"/>
              </a:buClr>
              <a:buSzPts val="4800"/>
              <a:buFont typeface="Avenir"/>
              <a:buNone/>
            </a:pPr>
            <a:r>
              <a:rPr b="1" i="0" lang="en-US" sz="4800" u="none">
                <a:solidFill>
                  <a:srgbClr val="20124D"/>
                </a:solidFill>
              </a:rPr>
              <a:t>Introduction</a:t>
            </a:r>
            <a:endParaRPr>
              <a:solidFill>
                <a:srgbClr val="20124D"/>
              </a:solidFill>
            </a:endParaRPr>
          </a:p>
          <a:p>
            <a:pPr indent="0" lvl="0" marL="0" marR="0" rtl="0" algn="l">
              <a:lnSpc>
                <a:spcPct val="100000"/>
              </a:lnSpc>
              <a:spcBef>
                <a:spcPts val="480"/>
              </a:spcBef>
              <a:spcAft>
                <a:spcPts val="0"/>
              </a:spcAft>
              <a:buClr>
                <a:schemeClr val="dk1"/>
              </a:buClr>
              <a:buSzPts val="4800"/>
              <a:buFont typeface="Helvetica Neue"/>
              <a:buNone/>
            </a:pPr>
            <a:r>
              <a:t/>
            </a:r>
            <a:endParaRPr i="0" sz="4800" u="none">
              <a:solidFill>
                <a:schemeClr val="dk1"/>
              </a:solidFill>
            </a:endParaRPr>
          </a:p>
          <a:p>
            <a:pPr indent="0" lvl="0" marL="0" marR="0" rtl="0" algn="l">
              <a:lnSpc>
                <a:spcPct val="100000"/>
              </a:lnSpc>
              <a:spcBef>
                <a:spcPts val="480"/>
              </a:spcBef>
              <a:spcAft>
                <a:spcPts val="0"/>
              </a:spcAft>
              <a:buClr>
                <a:schemeClr val="dk1"/>
              </a:buClr>
              <a:buSzPts val="4800"/>
              <a:buFont typeface="Avenir"/>
              <a:buNone/>
            </a:pPr>
            <a:r>
              <a:rPr lang="en-US" sz="4800">
                <a:solidFill>
                  <a:schemeClr val="dk1"/>
                </a:solidFill>
              </a:rPr>
              <a:t>Machine </a:t>
            </a:r>
            <a:r>
              <a:rPr lang="en-US" sz="4800">
                <a:solidFill>
                  <a:schemeClr val="dk1"/>
                </a:solidFill>
              </a:rPr>
              <a:t>learning</a:t>
            </a:r>
            <a:r>
              <a:rPr lang="en-US" sz="4800">
                <a:solidFill>
                  <a:schemeClr val="dk1"/>
                </a:solidFill>
              </a:rPr>
              <a:t> (ML) has applications in audio recognition. This project explores the efficacy of multiple ML algorithms on an urban sound dataset.</a:t>
            </a:r>
            <a:endParaRPr/>
          </a:p>
        </p:txBody>
      </p:sp>
      <p:sp>
        <p:nvSpPr>
          <p:cNvPr id="26" name="Google Shape;26;p1"/>
          <p:cNvSpPr txBox="1"/>
          <p:nvPr/>
        </p:nvSpPr>
        <p:spPr>
          <a:xfrm>
            <a:off x="1995487" y="16351250"/>
            <a:ext cx="10512425" cy="14549438"/>
          </a:xfrm>
          <a:prstGeom prst="rect">
            <a:avLst/>
          </a:prstGeom>
          <a:solidFill>
            <a:srgbClr val="FEFEFF"/>
          </a:solidFill>
          <a:ln cap="flat" cmpd="sng" w="38100">
            <a:solidFill>
              <a:srgbClr val="20124D"/>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just">
              <a:lnSpc>
                <a:spcPct val="100000"/>
              </a:lnSpc>
              <a:spcBef>
                <a:spcPts val="0"/>
              </a:spcBef>
              <a:spcAft>
                <a:spcPts val="0"/>
              </a:spcAft>
              <a:buClr>
                <a:srgbClr val="000000"/>
              </a:buClr>
              <a:buSzPts val="4800"/>
              <a:buFont typeface="Avenir"/>
              <a:buNone/>
            </a:pPr>
            <a:r>
              <a:rPr b="1" i="0" lang="en-US" sz="4800" u="none">
                <a:solidFill>
                  <a:srgbClr val="20124D"/>
                </a:solidFill>
              </a:rPr>
              <a:t>Materials and </a:t>
            </a:r>
            <a:r>
              <a:rPr b="1" lang="en-US" sz="4800">
                <a:solidFill>
                  <a:srgbClr val="20124D"/>
                </a:solidFill>
              </a:rPr>
              <a:t>M</a:t>
            </a:r>
            <a:r>
              <a:rPr b="1" i="0" lang="en-US" sz="4800" u="none">
                <a:solidFill>
                  <a:srgbClr val="20124D"/>
                </a:solidFill>
              </a:rPr>
              <a:t>ethods</a:t>
            </a:r>
            <a:r>
              <a:rPr i="0" lang="en-US" sz="4800" u="none">
                <a:solidFill>
                  <a:srgbClr val="FF8000"/>
                </a:solidFill>
              </a:rPr>
              <a:t>	</a:t>
            </a:r>
            <a:endParaRPr i="0" sz="4800" u="none">
              <a:solidFill>
                <a:schemeClr val="dk1"/>
              </a:solidFill>
            </a:endParaRPr>
          </a:p>
          <a:p>
            <a:pPr indent="0" lvl="0" marL="0" marR="0" rtl="0" algn="l">
              <a:lnSpc>
                <a:spcPct val="100000"/>
              </a:lnSpc>
              <a:spcBef>
                <a:spcPts val="480"/>
              </a:spcBef>
              <a:spcAft>
                <a:spcPts val="0"/>
              </a:spcAft>
              <a:buClr>
                <a:schemeClr val="dk1"/>
              </a:buClr>
              <a:buSzPts val="4800"/>
              <a:buFont typeface="Helvetica Neue"/>
              <a:buNone/>
            </a:pPr>
            <a:r>
              <a:t/>
            </a:r>
            <a:endParaRPr i="0" sz="4800" u="none">
              <a:solidFill>
                <a:schemeClr val="dk1"/>
              </a:solidFill>
            </a:endParaRPr>
          </a:p>
          <a:p>
            <a:pPr indent="0" lvl="0" marL="0" marR="0" rtl="0" algn="l">
              <a:lnSpc>
                <a:spcPct val="100000"/>
              </a:lnSpc>
              <a:spcBef>
                <a:spcPts val="480"/>
              </a:spcBef>
              <a:spcAft>
                <a:spcPts val="0"/>
              </a:spcAft>
              <a:buClr>
                <a:schemeClr val="dk1"/>
              </a:buClr>
              <a:buSzPts val="4800"/>
              <a:buFont typeface="Avenir"/>
              <a:buNone/>
            </a:pPr>
            <a:r>
              <a:rPr lang="en-US" sz="4800">
                <a:solidFill>
                  <a:schemeClr val="dk1"/>
                </a:solidFill>
              </a:rPr>
              <a:t>Algorithms were implemented using python’s Scikit-learn and Keras. These resources provided the ML algorithms. Librosa provided an avenue for audio feature extraction. Numerous ML models were then formed and tested on the extracted data, and their performance was compared</a:t>
            </a:r>
            <a:endParaRPr/>
          </a:p>
          <a:p>
            <a:pPr indent="0" lvl="0" marL="0" marR="0" rtl="0" algn="l">
              <a:lnSpc>
                <a:spcPct val="100000"/>
              </a:lnSpc>
              <a:spcBef>
                <a:spcPts val="0"/>
              </a:spcBef>
              <a:spcAft>
                <a:spcPts val="0"/>
              </a:spcAft>
              <a:buNone/>
            </a:pPr>
            <a:r>
              <a:t/>
            </a:r>
            <a:endParaRPr b="0" i="0" sz="4800" u="none">
              <a:solidFill>
                <a:schemeClr val="dk1"/>
              </a:solidFill>
              <a:latin typeface="Avenir"/>
              <a:ea typeface="Avenir"/>
              <a:cs typeface="Avenir"/>
              <a:sym typeface="Avenir"/>
            </a:endParaRPr>
          </a:p>
        </p:txBody>
      </p:sp>
      <p:sp>
        <p:nvSpPr>
          <p:cNvPr id="27" name="Google Shape;27;p1"/>
          <p:cNvSpPr txBox="1"/>
          <p:nvPr/>
        </p:nvSpPr>
        <p:spPr>
          <a:xfrm>
            <a:off x="13822363" y="6908800"/>
            <a:ext cx="23347362" cy="23991888"/>
          </a:xfrm>
          <a:prstGeom prst="rect">
            <a:avLst/>
          </a:prstGeom>
          <a:solidFill>
            <a:srgbClr val="FEFEFF"/>
          </a:solidFill>
          <a:ln cap="flat" cmpd="sng" w="38100">
            <a:solidFill>
              <a:srgbClr val="20124D"/>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just">
              <a:lnSpc>
                <a:spcPct val="100000"/>
              </a:lnSpc>
              <a:spcBef>
                <a:spcPts val="0"/>
              </a:spcBef>
              <a:spcAft>
                <a:spcPts val="0"/>
              </a:spcAft>
              <a:buClr>
                <a:srgbClr val="000000"/>
              </a:buClr>
              <a:buSzPts val="4800"/>
              <a:buFont typeface="Avenir"/>
              <a:buNone/>
            </a:pPr>
            <a:r>
              <a:rPr b="1" i="0" lang="en-US" sz="4800" u="none">
                <a:solidFill>
                  <a:srgbClr val="20124D"/>
                </a:solidFill>
              </a:rPr>
              <a:t>Results</a:t>
            </a:r>
            <a:endParaRPr>
              <a:solidFill>
                <a:srgbClr val="20124D"/>
              </a:solidFill>
            </a:endParaRPr>
          </a:p>
          <a:p>
            <a:pPr indent="0" lvl="0" marL="0" marR="0" rtl="0" algn="l">
              <a:lnSpc>
                <a:spcPct val="100000"/>
              </a:lnSpc>
              <a:spcBef>
                <a:spcPts val="0"/>
              </a:spcBef>
              <a:spcAft>
                <a:spcPts val="0"/>
              </a:spcAft>
              <a:buNone/>
            </a:pPr>
            <a:r>
              <a:t/>
            </a:r>
            <a:endParaRPr b="0" i="0" sz="4800" u="none">
              <a:solidFill>
                <a:schemeClr val="accent2"/>
              </a:solidFill>
              <a:latin typeface="Avenir"/>
              <a:ea typeface="Avenir"/>
              <a:cs typeface="Avenir"/>
              <a:sym typeface="Avenir"/>
            </a:endParaRPr>
          </a:p>
        </p:txBody>
      </p:sp>
      <p:sp>
        <p:nvSpPr>
          <p:cNvPr id="28" name="Google Shape;28;p1"/>
          <p:cNvSpPr txBox="1"/>
          <p:nvPr/>
        </p:nvSpPr>
        <p:spPr>
          <a:xfrm>
            <a:off x="38598475" y="6902450"/>
            <a:ext cx="10512425" cy="9242425"/>
          </a:xfrm>
          <a:prstGeom prst="rect">
            <a:avLst/>
          </a:prstGeom>
          <a:solidFill>
            <a:srgbClr val="FEFEFF"/>
          </a:solidFill>
          <a:ln cap="flat" cmpd="sng" w="38100">
            <a:solidFill>
              <a:srgbClr val="20124D"/>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l">
              <a:lnSpc>
                <a:spcPct val="100000"/>
              </a:lnSpc>
              <a:spcBef>
                <a:spcPts val="0"/>
              </a:spcBef>
              <a:spcAft>
                <a:spcPts val="0"/>
              </a:spcAft>
              <a:buClr>
                <a:srgbClr val="000000"/>
              </a:buClr>
              <a:buSzPts val="4800"/>
              <a:buFont typeface="Avenir"/>
              <a:buNone/>
            </a:pPr>
            <a:r>
              <a:rPr b="1" i="0" lang="en-US" sz="4800" u="none">
                <a:solidFill>
                  <a:srgbClr val="20124D"/>
                </a:solidFill>
              </a:rPr>
              <a:t>Conclusions</a:t>
            </a:r>
            <a:endParaRPr>
              <a:solidFill>
                <a:srgbClr val="20124D"/>
              </a:solidFill>
            </a:endParaRPr>
          </a:p>
          <a:p>
            <a:pPr indent="0" lvl="0" marL="0" marR="0" rtl="0" algn="l">
              <a:lnSpc>
                <a:spcPct val="100000"/>
              </a:lnSpc>
              <a:spcBef>
                <a:spcPts val="2400"/>
              </a:spcBef>
              <a:spcAft>
                <a:spcPts val="0"/>
              </a:spcAft>
              <a:buClr>
                <a:schemeClr val="dk1"/>
              </a:buClr>
              <a:buSzPts val="4800"/>
              <a:buFont typeface="Avenir"/>
              <a:buNone/>
            </a:pPr>
            <a:r>
              <a:rPr lang="en-US" sz="4800">
                <a:solidFill>
                  <a:schemeClr val="dk1"/>
                </a:solidFill>
              </a:rPr>
              <a:t>Our original expectations were that neural networks would provide the most accurate results. Not only did they fall behind KNeighbors classification in accuracy, but they also took longer by orders of magnitude.</a:t>
            </a:r>
            <a:endParaRPr/>
          </a:p>
        </p:txBody>
      </p:sp>
      <p:sp>
        <p:nvSpPr>
          <p:cNvPr id="29" name="Google Shape;29;p1"/>
          <p:cNvSpPr txBox="1"/>
          <p:nvPr/>
        </p:nvSpPr>
        <p:spPr>
          <a:xfrm>
            <a:off x="1744662" y="3729037"/>
            <a:ext cx="47701200" cy="2862900"/>
          </a:xfrm>
          <a:prstGeom prst="rect">
            <a:avLst/>
          </a:prstGeom>
          <a:noFill/>
          <a:ln>
            <a:noFill/>
          </a:ln>
        </p:spPr>
        <p:txBody>
          <a:bodyPr anchorCtr="0" anchor="ctr" bIns="274300" lIns="274300" spcFirstLastPara="1" rIns="274300" wrap="square" tIns="274300">
            <a:spAutoFit/>
          </a:bodyPr>
          <a:lstStyle/>
          <a:p>
            <a:pPr indent="0" lvl="0" marL="0" marR="0" rtl="0" algn="ctr">
              <a:lnSpc>
                <a:spcPct val="100000"/>
              </a:lnSpc>
              <a:spcBef>
                <a:spcPts val="0"/>
              </a:spcBef>
              <a:spcAft>
                <a:spcPts val="0"/>
              </a:spcAft>
              <a:buClr>
                <a:schemeClr val="dk1"/>
              </a:buClr>
              <a:buSzPts val="6000"/>
              <a:buFont typeface="Avenir"/>
              <a:buNone/>
            </a:pPr>
            <a:r>
              <a:rPr b="1" lang="en-US" sz="6000">
                <a:solidFill>
                  <a:srgbClr val="20124D"/>
                </a:solidFill>
              </a:rPr>
              <a:t>Tim Saxon, Kyle Christie</a:t>
            </a:r>
            <a:endParaRPr b="1" i="0" sz="6000" u="none">
              <a:solidFill>
                <a:srgbClr val="20124D"/>
              </a:solidFill>
            </a:endParaRPr>
          </a:p>
          <a:p>
            <a:pPr indent="0" lvl="0" marL="0" marR="0" rtl="0" algn="ctr">
              <a:lnSpc>
                <a:spcPct val="100000"/>
              </a:lnSpc>
              <a:spcBef>
                <a:spcPts val="3600"/>
              </a:spcBef>
              <a:spcAft>
                <a:spcPts val="0"/>
              </a:spcAft>
              <a:buClr>
                <a:schemeClr val="dk1"/>
              </a:buClr>
              <a:buSzPts val="6000"/>
              <a:buFont typeface="Avenir"/>
              <a:buNone/>
            </a:pPr>
            <a:r>
              <a:rPr i="0" lang="en-US" sz="6000" u="none">
                <a:solidFill>
                  <a:srgbClr val="20124D"/>
                </a:solidFill>
              </a:rPr>
              <a:t>Application of Machine Learning in Mechatronic Systems, Simon Fraser University</a:t>
            </a:r>
            <a:endParaRPr>
              <a:solidFill>
                <a:srgbClr val="20124D"/>
              </a:solidFill>
            </a:endParaRPr>
          </a:p>
        </p:txBody>
      </p:sp>
      <p:sp>
        <p:nvSpPr>
          <p:cNvPr id="30" name="Google Shape;30;p1"/>
          <p:cNvSpPr/>
          <p:nvPr/>
        </p:nvSpPr>
        <p:spPr>
          <a:xfrm>
            <a:off x="896938" y="1738168"/>
            <a:ext cx="49450624" cy="1615827"/>
          </a:xfrm>
          <a:prstGeom prst="rect">
            <a:avLst/>
          </a:prstGeom>
          <a:noFill/>
          <a:ln>
            <a:noFill/>
          </a:ln>
        </p:spPr>
        <p:txBody>
          <a:bodyPr anchorCtr="0" anchor="ctr" bIns="45700" lIns="91425" spcFirstLastPara="1" rIns="91425" wrap="square" tIns="45700">
            <a:spAutoFit/>
          </a:bodyPr>
          <a:lstStyle/>
          <a:p>
            <a:pPr indent="0" lvl="0" marL="0" marR="0" rtl="0" algn="ctr">
              <a:lnSpc>
                <a:spcPct val="90000"/>
              </a:lnSpc>
              <a:spcBef>
                <a:spcPts val="0"/>
              </a:spcBef>
              <a:spcAft>
                <a:spcPts val="0"/>
              </a:spcAft>
              <a:buClr>
                <a:schemeClr val="dk1"/>
              </a:buClr>
              <a:buSzPts val="11000"/>
              <a:buFont typeface="Avenir"/>
              <a:buNone/>
            </a:pPr>
            <a:r>
              <a:rPr b="1" lang="en-US" sz="11000">
                <a:solidFill>
                  <a:srgbClr val="20124D"/>
                </a:solidFill>
              </a:rPr>
              <a:t>Design and Implementation of Audio Recognition ML Algorithms</a:t>
            </a:r>
            <a:endParaRPr>
              <a:solidFill>
                <a:srgbClr val="20124D"/>
              </a:solidFill>
            </a:endParaRPr>
          </a:p>
        </p:txBody>
      </p:sp>
      <p:sp>
        <p:nvSpPr>
          <p:cNvPr id="31" name="Google Shape;31;p1"/>
          <p:cNvSpPr txBox="1"/>
          <p:nvPr/>
        </p:nvSpPr>
        <p:spPr>
          <a:xfrm>
            <a:off x="38595300" y="21710650"/>
            <a:ext cx="10515600" cy="4572000"/>
          </a:xfrm>
          <a:prstGeom prst="rect">
            <a:avLst/>
          </a:prstGeom>
          <a:solidFill>
            <a:srgbClr val="FEFEFF"/>
          </a:solidFill>
          <a:ln cap="flat" cmpd="sng" w="38100">
            <a:solidFill>
              <a:srgbClr val="20124D"/>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l">
              <a:lnSpc>
                <a:spcPct val="100000"/>
              </a:lnSpc>
              <a:spcBef>
                <a:spcPts val="0"/>
              </a:spcBef>
              <a:spcAft>
                <a:spcPts val="0"/>
              </a:spcAft>
              <a:buClr>
                <a:srgbClr val="000000"/>
              </a:buClr>
              <a:buSzPts val="4400"/>
              <a:buFont typeface="Avenir"/>
              <a:buNone/>
            </a:pPr>
            <a:r>
              <a:rPr b="1" i="0" lang="en-US" sz="4400" u="none">
                <a:solidFill>
                  <a:srgbClr val="20124D"/>
                </a:solidFill>
              </a:rPr>
              <a:t>Acknowledgments</a:t>
            </a:r>
            <a:endParaRPr>
              <a:solidFill>
                <a:srgbClr val="20124D"/>
              </a:solidFill>
            </a:endParaRPr>
          </a:p>
          <a:p>
            <a:pPr indent="0" lvl="0" marL="0" marR="0" rtl="0" algn="l">
              <a:lnSpc>
                <a:spcPct val="100000"/>
              </a:lnSpc>
              <a:spcBef>
                <a:spcPts val="360"/>
              </a:spcBef>
              <a:spcAft>
                <a:spcPts val="0"/>
              </a:spcAft>
              <a:buClr>
                <a:schemeClr val="dk1"/>
              </a:buClr>
              <a:buSzPts val="3600"/>
              <a:buFont typeface="Avenir"/>
              <a:buNone/>
            </a:pPr>
            <a:r>
              <a:t/>
            </a:r>
            <a:endParaRPr sz="3600">
              <a:solidFill>
                <a:schemeClr val="dk1"/>
              </a:solidFill>
            </a:endParaRPr>
          </a:p>
          <a:p>
            <a:pPr indent="0" lvl="0" marL="0" marR="0" rtl="0" algn="l">
              <a:lnSpc>
                <a:spcPct val="100000"/>
              </a:lnSpc>
              <a:spcBef>
                <a:spcPts val="360"/>
              </a:spcBef>
              <a:spcAft>
                <a:spcPts val="0"/>
              </a:spcAft>
              <a:buClr>
                <a:schemeClr val="dk1"/>
              </a:buClr>
              <a:buSzPts val="3600"/>
              <a:buFont typeface="Avenir"/>
              <a:buNone/>
            </a:pPr>
            <a:r>
              <a:rPr lang="en-US" sz="3600">
                <a:solidFill>
                  <a:schemeClr val="dk1"/>
                </a:solidFill>
              </a:rPr>
              <a:t>Special thanks to Dr. </a:t>
            </a:r>
            <a:r>
              <a:rPr lang="en-US" sz="3600">
                <a:solidFill>
                  <a:schemeClr val="dk1"/>
                </a:solidFill>
              </a:rPr>
              <a:t>Mohammad</a:t>
            </a:r>
            <a:r>
              <a:rPr lang="en-US" sz="3600">
                <a:solidFill>
                  <a:schemeClr val="dk1"/>
                </a:solidFill>
              </a:rPr>
              <a:t> Narimani for the opportunity to work on this project.</a:t>
            </a:r>
            <a:endParaRPr/>
          </a:p>
        </p:txBody>
      </p:sp>
      <p:sp>
        <p:nvSpPr>
          <p:cNvPr id="32" name="Google Shape;32;p1"/>
          <p:cNvSpPr txBox="1"/>
          <p:nvPr/>
        </p:nvSpPr>
        <p:spPr>
          <a:xfrm>
            <a:off x="38595300" y="17175176"/>
            <a:ext cx="10515600" cy="4847700"/>
          </a:xfrm>
          <a:prstGeom prst="rect">
            <a:avLst/>
          </a:prstGeom>
          <a:solidFill>
            <a:srgbClr val="FEFEFF"/>
          </a:solidFill>
          <a:ln cap="flat" cmpd="sng" w="38100">
            <a:solidFill>
              <a:srgbClr val="20124D"/>
            </a:solidFill>
            <a:prstDash val="solid"/>
            <a:round/>
            <a:headEnd len="sm" w="sm" type="none"/>
            <a:tailEnd len="sm" w="sm" type="none"/>
          </a:ln>
        </p:spPr>
        <p:txBody>
          <a:bodyPr anchorCtr="0" anchor="t" bIns="914400" lIns="914400" spcFirstLastPara="1" rIns="914400" wrap="square" tIns="457200">
            <a:noAutofit/>
          </a:bodyPr>
          <a:lstStyle/>
          <a:p>
            <a:pPr indent="-500062" lvl="0" marL="500062" marR="0" rtl="0" algn="l">
              <a:lnSpc>
                <a:spcPct val="100000"/>
              </a:lnSpc>
              <a:spcBef>
                <a:spcPts val="0"/>
              </a:spcBef>
              <a:spcAft>
                <a:spcPts val="0"/>
              </a:spcAft>
              <a:buClr>
                <a:srgbClr val="000000"/>
              </a:buClr>
              <a:buSzPts val="4400"/>
              <a:buFont typeface="Avenir"/>
              <a:buNone/>
            </a:pPr>
            <a:r>
              <a:rPr b="1" i="0" lang="en-US" sz="4400" u="none">
                <a:solidFill>
                  <a:srgbClr val="20124D"/>
                </a:solidFill>
              </a:rPr>
              <a:t>Literature cited</a:t>
            </a:r>
            <a:endParaRPr>
              <a:solidFill>
                <a:srgbClr val="20124D"/>
              </a:solidFill>
            </a:endParaRPr>
          </a:p>
          <a:p>
            <a:pPr indent="-500062" lvl="0" marL="500062" marR="0" rtl="0" algn="l">
              <a:lnSpc>
                <a:spcPct val="100000"/>
              </a:lnSpc>
              <a:spcBef>
                <a:spcPts val="1200"/>
              </a:spcBef>
              <a:spcAft>
                <a:spcPts val="0"/>
              </a:spcAft>
              <a:buClr>
                <a:schemeClr val="dk1"/>
              </a:buClr>
              <a:buSzPts val="3600"/>
              <a:buFont typeface="Avenir"/>
              <a:buNone/>
            </a:pPr>
            <a:r>
              <a:rPr lang="en-US" sz="3600">
                <a:solidFill>
                  <a:schemeClr val="dk1"/>
                </a:solidFill>
              </a:rPr>
              <a:t>N. Laskaris, Nov. 2019. How to apply machine learning and deep learning methods to audio analysis, </a:t>
            </a:r>
            <a:r>
              <a:rPr i="1" lang="en-US" sz="3600">
                <a:solidFill>
                  <a:schemeClr val="dk1"/>
                </a:solidFill>
              </a:rPr>
              <a:t>Towards Data Science</a:t>
            </a:r>
            <a:r>
              <a:rPr lang="en-US" sz="3600">
                <a:solidFill>
                  <a:schemeClr val="dk1"/>
                </a:solidFill>
              </a:rPr>
              <a:t>. [Online].</a:t>
            </a:r>
            <a:endParaRPr/>
          </a:p>
          <a:p>
            <a:pPr indent="-500062" lvl="0" marL="500062" marR="0" rtl="0" algn="l">
              <a:lnSpc>
                <a:spcPct val="100000"/>
              </a:lnSpc>
              <a:spcBef>
                <a:spcPts val="0"/>
              </a:spcBef>
              <a:spcAft>
                <a:spcPts val="0"/>
              </a:spcAft>
              <a:buClr>
                <a:schemeClr val="dk1"/>
              </a:buClr>
              <a:buSzPts val="2800"/>
              <a:buFont typeface="Avenir"/>
              <a:buNone/>
            </a:pPr>
            <a:br>
              <a:rPr b="0" i="0" lang="en-US" sz="2800" u="none">
                <a:solidFill>
                  <a:schemeClr val="dk1"/>
                </a:solidFill>
                <a:latin typeface="Avenir"/>
                <a:ea typeface="Avenir"/>
                <a:cs typeface="Avenir"/>
                <a:sym typeface="Avenir"/>
              </a:rPr>
            </a:br>
            <a:endParaRPr/>
          </a:p>
          <a:p>
            <a:pPr indent="0" lvl="0" marL="0" marR="0" rtl="0" algn="l">
              <a:lnSpc>
                <a:spcPct val="100000"/>
              </a:lnSpc>
              <a:spcBef>
                <a:spcPts val="0"/>
              </a:spcBef>
              <a:spcAft>
                <a:spcPts val="0"/>
              </a:spcAft>
              <a:buNone/>
            </a:pPr>
            <a:r>
              <a:t/>
            </a:r>
            <a:endParaRPr b="0" i="0" sz="2800" u="none">
              <a:solidFill>
                <a:schemeClr val="dk1"/>
              </a:solidFill>
              <a:latin typeface="Avenir"/>
              <a:ea typeface="Avenir"/>
              <a:cs typeface="Avenir"/>
              <a:sym typeface="Avenir"/>
            </a:endParaRPr>
          </a:p>
        </p:txBody>
      </p:sp>
      <p:sp>
        <p:nvSpPr>
          <p:cNvPr id="33" name="Google Shape;33;p1"/>
          <p:cNvSpPr txBox="1"/>
          <p:nvPr/>
        </p:nvSpPr>
        <p:spPr>
          <a:xfrm>
            <a:off x="38595300" y="26230263"/>
            <a:ext cx="10515600" cy="4572000"/>
          </a:xfrm>
          <a:prstGeom prst="rect">
            <a:avLst/>
          </a:prstGeom>
          <a:solidFill>
            <a:srgbClr val="FEFEFF"/>
          </a:solidFill>
          <a:ln cap="flat" cmpd="sng" w="38100">
            <a:solidFill>
              <a:srgbClr val="20124D"/>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just">
              <a:lnSpc>
                <a:spcPct val="100000"/>
              </a:lnSpc>
              <a:spcBef>
                <a:spcPts val="0"/>
              </a:spcBef>
              <a:spcAft>
                <a:spcPts val="0"/>
              </a:spcAft>
              <a:buClr>
                <a:srgbClr val="000000"/>
              </a:buClr>
              <a:buSzPts val="4400"/>
              <a:buFont typeface="Avenir"/>
              <a:buNone/>
            </a:pPr>
            <a:r>
              <a:rPr b="1" i="0" lang="en-US" sz="4400" u="none">
                <a:solidFill>
                  <a:srgbClr val="20124D"/>
                </a:solidFill>
              </a:rPr>
              <a:t>Further information</a:t>
            </a:r>
            <a:endParaRPr>
              <a:solidFill>
                <a:srgbClr val="20124D"/>
              </a:solidFill>
            </a:endParaRPr>
          </a:p>
          <a:p>
            <a:pPr indent="0" lvl="0" marL="0" marR="0" rtl="0" algn="l">
              <a:lnSpc>
                <a:spcPct val="100000"/>
              </a:lnSpc>
              <a:spcBef>
                <a:spcPts val="360"/>
              </a:spcBef>
              <a:spcAft>
                <a:spcPts val="0"/>
              </a:spcAft>
              <a:buClr>
                <a:srgbClr val="000000"/>
              </a:buClr>
              <a:buSzPts val="3600"/>
              <a:buFont typeface="Avenir"/>
              <a:buNone/>
            </a:pPr>
            <a:r>
              <a:rPr i="0" lang="en-US" sz="3600" u="none">
                <a:solidFill>
                  <a:srgbClr val="000000"/>
                </a:solidFill>
              </a:rPr>
              <a:t>Please </a:t>
            </a:r>
            <a:r>
              <a:rPr b="1" i="0" lang="en-US" sz="3600" u="none">
                <a:solidFill>
                  <a:schemeClr val="dk1"/>
                </a:solidFill>
              </a:rPr>
              <a:t>see </a:t>
            </a:r>
            <a:r>
              <a:rPr lang="en-US" sz="3600">
                <a:solidFill>
                  <a:schemeClr val="dk1"/>
                </a:solidFill>
              </a:rPr>
              <a:t>https://towardsdatascience.com/how-to-apply-machine-learning-and-deep-learning-methods-to-audio-analysis-615e286fcbbc</a:t>
            </a:r>
            <a:endParaRPr i="0" sz="3600" u="none">
              <a:solidFill>
                <a:schemeClr val="dk1"/>
              </a:solidFill>
            </a:endParaRPr>
          </a:p>
          <a:p>
            <a:pPr indent="0" lvl="0" marL="0" marR="0" rtl="0" algn="l">
              <a:lnSpc>
                <a:spcPct val="100000"/>
              </a:lnSpc>
              <a:spcBef>
                <a:spcPts val="0"/>
              </a:spcBef>
              <a:spcAft>
                <a:spcPts val="0"/>
              </a:spcAft>
              <a:buNone/>
            </a:pPr>
            <a:r>
              <a:t/>
            </a:r>
            <a:endParaRPr b="0" i="0" sz="3600" u="none">
              <a:solidFill>
                <a:schemeClr val="dk1"/>
              </a:solidFill>
              <a:latin typeface="Avenir"/>
              <a:ea typeface="Avenir"/>
              <a:cs typeface="Avenir"/>
              <a:sym typeface="Avenir"/>
            </a:endParaRPr>
          </a:p>
        </p:txBody>
      </p:sp>
      <p:pic>
        <p:nvPicPr>
          <p:cNvPr id="34" name="Google Shape;34;p1"/>
          <p:cNvPicPr preferRelativeResize="0"/>
          <p:nvPr/>
        </p:nvPicPr>
        <p:blipFill>
          <a:blip r:embed="rId4">
            <a:alphaModFix/>
          </a:blip>
          <a:stretch>
            <a:fillRect/>
          </a:stretch>
        </p:blipFill>
        <p:spPr>
          <a:xfrm>
            <a:off x="22801125" y="19649101"/>
            <a:ext cx="13674725" cy="10651526"/>
          </a:xfrm>
          <a:prstGeom prst="rect">
            <a:avLst/>
          </a:prstGeom>
          <a:noFill/>
          <a:ln>
            <a:noFill/>
          </a:ln>
        </p:spPr>
      </p:pic>
      <p:pic>
        <p:nvPicPr>
          <p:cNvPr id="35" name="Google Shape;35;p1"/>
          <p:cNvPicPr preferRelativeResize="0"/>
          <p:nvPr/>
        </p:nvPicPr>
        <p:blipFill>
          <a:blip r:embed="rId5">
            <a:alphaModFix/>
          </a:blip>
          <a:stretch>
            <a:fillRect/>
          </a:stretch>
        </p:blipFill>
        <p:spPr>
          <a:xfrm>
            <a:off x="14371825" y="8500783"/>
            <a:ext cx="13954928" cy="10900951"/>
          </a:xfrm>
          <a:prstGeom prst="rect">
            <a:avLst/>
          </a:prstGeom>
          <a:noFill/>
          <a:ln>
            <a:noFill/>
          </a:ln>
        </p:spPr>
      </p:pic>
      <p:sp>
        <p:nvSpPr>
          <p:cNvPr id="36" name="Google Shape;36;p1"/>
          <p:cNvSpPr txBox="1"/>
          <p:nvPr/>
        </p:nvSpPr>
        <p:spPr>
          <a:xfrm>
            <a:off x="27869550" y="9007325"/>
            <a:ext cx="10072800" cy="7644000"/>
          </a:xfrm>
          <a:prstGeom prst="rect">
            <a:avLst/>
          </a:prstGeom>
          <a:noFill/>
          <a:ln>
            <a:noFill/>
          </a:ln>
        </p:spPr>
        <p:txBody>
          <a:bodyPr anchorCtr="0" anchor="t" bIns="914400" lIns="914400" spcFirstLastPara="1" rIns="914400" wrap="square" tIns="457200">
            <a:noAutofit/>
          </a:bodyPr>
          <a:lstStyle/>
          <a:p>
            <a:pPr indent="0" lvl="0" marL="0" marR="0" rtl="0" algn="just">
              <a:lnSpc>
                <a:spcPct val="100000"/>
              </a:lnSpc>
              <a:spcBef>
                <a:spcPts val="0"/>
              </a:spcBef>
              <a:spcAft>
                <a:spcPts val="0"/>
              </a:spcAft>
              <a:buClr>
                <a:schemeClr val="dk1"/>
              </a:buClr>
              <a:buSzPts val="4800"/>
              <a:buFont typeface="Avenir"/>
              <a:buNone/>
            </a:pPr>
            <a:r>
              <a:rPr b="1" lang="en-US" sz="4800">
                <a:solidFill>
                  <a:srgbClr val="20124D"/>
                </a:solidFill>
              </a:rPr>
              <a:t>Worst performing model:</a:t>
            </a:r>
            <a:endParaRPr b="1"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t/>
            </a:r>
            <a:endParaRPr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rPr lang="en-US" sz="4800">
                <a:solidFill>
                  <a:srgbClr val="20124D"/>
                </a:solidFill>
              </a:rPr>
              <a:t>Test accuracy: </a:t>
            </a:r>
            <a:r>
              <a:rPr b="1" lang="en-US" sz="4800">
                <a:solidFill>
                  <a:srgbClr val="20124D"/>
                </a:solidFill>
              </a:rPr>
              <a:t>57.29%</a:t>
            </a:r>
            <a:endParaRPr b="1"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t/>
            </a:r>
            <a:endParaRPr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rPr lang="en-US" sz="4800">
                <a:solidFill>
                  <a:srgbClr val="20124D"/>
                </a:solidFill>
              </a:rPr>
              <a:t>Time to train and test: </a:t>
            </a:r>
            <a:r>
              <a:rPr b="1" lang="en-US" sz="4800">
                <a:solidFill>
                  <a:srgbClr val="20124D"/>
                </a:solidFill>
              </a:rPr>
              <a:t>17.68s</a:t>
            </a:r>
            <a:endParaRPr b="1"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t/>
            </a:r>
            <a:endParaRPr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rPr lang="en-US" sz="4800">
                <a:solidFill>
                  <a:srgbClr val="20124D"/>
                </a:solidFill>
              </a:rPr>
              <a:t>Classifier: LinearSVC</a:t>
            </a:r>
            <a:endParaRPr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t/>
            </a:r>
            <a:endParaRPr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rPr lang="en-US" sz="4800">
                <a:solidFill>
                  <a:srgbClr val="20124D"/>
                </a:solidFill>
              </a:rPr>
              <a:t>Slow, </a:t>
            </a:r>
            <a:r>
              <a:rPr lang="en-US" sz="4800">
                <a:solidFill>
                  <a:srgbClr val="20124D"/>
                </a:solidFill>
              </a:rPr>
              <a:t>inaccurate</a:t>
            </a:r>
            <a:endParaRPr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t/>
            </a:r>
            <a:endParaRPr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t/>
            </a:r>
            <a:endParaRPr b="1" sz="4800">
              <a:solidFill>
                <a:srgbClr val="20124D"/>
              </a:solidFill>
            </a:endParaRPr>
          </a:p>
          <a:p>
            <a:pPr indent="0" lvl="0" marL="0" marR="0" rtl="0" algn="l">
              <a:lnSpc>
                <a:spcPct val="100000"/>
              </a:lnSpc>
              <a:spcBef>
                <a:spcPts val="480"/>
              </a:spcBef>
              <a:spcAft>
                <a:spcPts val="0"/>
              </a:spcAft>
              <a:buClr>
                <a:schemeClr val="dk1"/>
              </a:buClr>
              <a:buSzPts val="4800"/>
              <a:buFont typeface="Helvetica Neue"/>
              <a:buNone/>
            </a:pPr>
            <a:r>
              <a:t/>
            </a:r>
            <a:endParaRPr i="0" sz="4800" u="none">
              <a:solidFill>
                <a:schemeClr val="dk1"/>
              </a:solidFill>
            </a:endParaRPr>
          </a:p>
          <a:p>
            <a:pPr indent="0" lvl="0" marL="0" marR="0" rtl="0" algn="l">
              <a:lnSpc>
                <a:spcPct val="100000"/>
              </a:lnSpc>
              <a:spcBef>
                <a:spcPts val="480"/>
              </a:spcBef>
              <a:spcAft>
                <a:spcPts val="0"/>
              </a:spcAft>
              <a:buClr>
                <a:schemeClr val="dk1"/>
              </a:buClr>
              <a:buSzPts val="4800"/>
              <a:buFont typeface="Avenir"/>
              <a:buNone/>
            </a:pPr>
            <a:r>
              <a:t/>
            </a:r>
            <a:endParaRPr/>
          </a:p>
        </p:txBody>
      </p:sp>
      <p:sp>
        <p:nvSpPr>
          <p:cNvPr id="37" name="Google Shape;37;p1"/>
          <p:cNvSpPr txBox="1"/>
          <p:nvPr/>
        </p:nvSpPr>
        <p:spPr>
          <a:xfrm>
            <a:off x="13822375" y="20852700"/>
            <a:ext cx="11553300" cy="7644000"/>
          </a:xfrm>
          <a:prstGeom prst="rect">
            <a:avLst/>
          </a:prstGeom>
          <a:noFill/>
          <a:ln>
            <a:noFill/>
          </a:ln>
        </p:spPr>
        <p:txBody>
          <a:bodyPr anchorCtr="0" anchor="t" bIns="914400" lIns="914400" spcFirstLastPara="1" rIns="914400" wrap="square" tIns="457200">
            <a:noAutofit/>
          </a:bodyPr>
          <a:lstStyle/>
          <a:p>
            <a:pPr indent="0" lvl="0" marL="0" marR="0" rtl="0" algn="just">
              <a:lnSpc>
                <a:spcPct val="100000"/>
              </a:lnSpc>
              <a:spcBef>
                <a:spcPts val="0"/>
              </a:spcBef>
              <a:spcAft>
                <a:spcPts val="0"/>
              </a:spcAft>
              <a:buClr>
                <a:schemeClr val="dk1"/>
              </a:buClr>
              <a:buSzPts val="4800"/>
              <a:buFont typeface="Avenir"/>
              <a:buNone/>
            </a:pPr>
            <a:r>
              <a:rPr b="1" lang="en-US" sz="4800">
                <a:solidFill>
                  <a:srgbClr val="20124D"/>
                </a:solidFill>
              </a:rPr>
              <a:t>Best</a:t>
            </a:r>
            <a:r>
              <a:rPr b="1" lang="en-US" sz="4800">
                <a:solidFill>
                  <a:srgbClr val="20124D"/>
                </a:solidFill>
              </a:rPr>
              <a:t> performing model:</a:t>
            </a:r>
            <a:endParaRPr b="1"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t/>
            </a:r>
            <a:endParaRPr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rPr lang="en-US" sz="4800">
                <a:solidFill>
                  <a:srgbClr val="20124D"/>
                </a:solidFill>
              </a:rPr>
              <a:t>Test accuracy: </a:t>
            </a:r>
            <a:r>
              <a:rPr b="1" lang="en-US" sz="4800">
                <a:solidFill>
                  <a:srgbClr val="20124D"/>
                </a:solidFill>
              </a:rPr>
              <a:t>94.39%</a:t>
            </a:r>
            <a:endParaRPr b="1"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t/>
            </a:r>
            <a:endParaRPr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rPr lang="en-US" sz="4800">
                <a:solidFill>
                  <a:srgbClr val="20124D"/>
                </a:solidFill>
              </a:rPr>
              <a:t>T</a:t>
            </a:r>
            <a:r>
              <a:rPr lang="en-US" sz="4800">
                <a:solidFill>
                  <a:srgbClr val="20124D"/>
                </a:solidFill>
              </a:rPr>
              <a:t>ime to train and test:</a:t>
            </a:r>
            <a:r>
              <a:rPr b="1" lang="en-US" sz="4800">
                <a:solidFill>
                  <a:srgbClr val="20124D"/>
                </a:solidFill>
              </a:rPr>
              <a:t> </a:t>
            </a:r>
            <a:r>
              <a:rPr b="1" lang="en-US" sz="4800">
                <a:solidFill>
                  <a:srgbClr val="20124D"/>
                </a:solidFill>
              </a:rPr>
              <a:t>2.21s</a:t>
            </a:r>
            <a:endParaRPr b="1"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t/>
            </a:r>
            <a:endParaRPr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rPr lang="en-US" sz="4800">
                <a:solidFill>
                  <a:srgbClr val="20124D"/>
                </a:solidFill>
              </a:rPr>
              <a:t>Classifier: KNeighbors</a:t>
            </a:r>
            <a:endParaRPr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t/>
            </a:r>
            <a:endParaRPr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rPr lang="en-US" sz="4800">
                <a:solidFill>
                  <a:srgbClr val="20124D"/>
                </a:solidFill>
              </a:rPr>
              <a:t>Fast, high accuracy</a:t>
            </a:r>
            <a:endParaRPr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t/>
            </a:r>
            <a:endParaRPr sz="4800">
              <a:solidFill>
                <a:srgbClr val="20124D"/>
              </a:solidFill>
            </a:endParaRPr>
          </a:p>
          <a:p>
            <a:pPr indent="0" lvl="0" marL="0" marR="0" rtl="0" algn="just">
              <a:lnSpc>
                <a:spcPct val="100000"/>
              </a:lnSpc>
              <a:spcBef>
                <a:spcPts val="0"/>
              </a:spcBef>
              <a:spcAft>
                <a:spcPts val="0"/>
              </a:spcAft>
              <a:buClr>
                <a:schemeClr val="dk1"/>
              </a:buClr>
              <a:buSzPts val="4800"/>
              <a:buFont typeface="Avenir"/>
              <a:buNone/>
            </a:pPr>
            <a:r>
              <a:t/>
            </a:r>
            <a:endParaRPr b="1" sz="4800">
              <a:solidFill>
                <a:srgbClr val="20124D"/>
              </a:solidFill>
            </a:endParaRPr>
          </a:p>
          <a:p>
            <a:pPr indent="0" lvl="0" marL="0" marR="0" rtl="0" algn="l">
              <a:lnSpc>
                <a:spcPct val="100000"/>
              </a:lnSpc>
              <a:spcBef>
                <a:spcPts val="480"/>
              </a:spcBef>
              <a:spcAft>
                <a:spcPts val="0"/>
              </a:spcAft>
              <a:buClr>
                <a:schemeClr val="dk1"/>
              </a:buClr>
              <a:buSzPts val="4800"/>
              <a:buFont typeface="Helvetica Neue"/>
              <a:buNone/>
            </a:pPr>
            <a:r>
              <a:t/>
            </a:r>
            <a:endParaRPr i="0" sz="4800" u="none">
              <a:solidFill>
                <a:schemeClr val="dk1"/>
              </a:solidFill>
            </a:endParaRPr>
          </a:p>
          <a:p>
            <a:pPr indent="0" lvl="0" marL="0" marR="0" rtl="0" algn="l">
              <a:lnSpc>
                <a:spcPct val="100000"/>
              </a:lnSpc>
              <a:spcBef>
                <a:spcPts val="480"/>
              </a:spcBef>
              <a:spcAft>
                <a:spcPts val="0"/>
              </a:spcAft>
              <a:buClr>
                <a:schemeClr val="dk1"/>
              </a:buClr>
              <a:buSzPts val="4800"/>
              <a:buFont typeface="Avenir"/>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2012-06-12T14:08:55Z</dcterms:created>
  <dc:creator>Colin Purrington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3" name="Owner">
    <vt:lpstr>Colin Purrington</vt:lpstr>
  </property>
</Properties>
</file>