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0" r:id="rId5"/>
    <p:sldId id="323" r:id="rId6"/>
    <p:sldId id="325" r:id="rId7"/>
    <p:sldId id="361" r:id="rId8"/>
    <p:sldId id="362" r:id="rId9"/>
    <p:sldId id="326" r:id="rId10"/>
    <p:sldId id="363" r:id="rId11"/>
    <p:sldId id="364" r:id="rId12"/>
    <p:sldId id="328" r:id="rId13"/>
    <p:sldId id="329" r:id="rId14"/>
    <p:sldId id="330" r:id="rId15"/>
    <p:sldId id="350" r:id="rId16"/>
    <p:sldId id="367" r:id="rId17"/>
    <p:sldId id="321" r:id="rId18"/>
    <p:sldId id="285" r:id="rId19"/>
    <p:sldId id="287" r:id="rId20"/>
    <p:sldId id="281" r:id="rId21"/>
    <p:sldId id="353" r:id="rId22"/>
    <p:sldId id="343" r:id="rId23"/>
    <p:sldId id="344" r:id="rId24"/>
    <p:sldId id="290" r:id="rId25"/>
    <p:sldId id="289" r:id="rId26"/>
    <p:sldId id="403" r:id="rId27"/>
    <p:sldId id="282" r:id="rId28"/>
    <p:sldId id="263" r:id="rId29"/>
    <p:sldId id="377" r:id="rId30"/>
    <p:sldId id="267" r:id="rId31"/>
    <p:sldId id="348" r:id="rId32"/>
    <p:sldId id="399" r:id="rId33"/>
    <p:sldId id="270" r:id="rId34"/>
    <p:sldId id="271" r:id="rId35"/>
    <p:sldId id="400" r:id="rId36"/>
    <p:sldId id="302" r:id="rId37"/>
    <p:sldId id="303" r:id="rId38"/>
    <p:sldId id="346" r:id="rId39"/>
    <p:sldId id="273" r:id="rId40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6407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157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9479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3699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4579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6759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941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2464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407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082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0382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31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random.randn.html#numpy.random.rand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604" y="169817"/>
            <a:ext cx="9144000" cy="64008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Franklin Gothic Medium Cond" panose="020B0606030402020204" pitchFamily="34" charset="0"/>
              </a:rPr>
              <a:t>What is Pandas</a:t>
            </a:r>
            <a:endParaRPr lang="hi-IN" sz="4800" dirty="0">
              <a:latin typeface="Franklin Gothic Medium Cond" panose="020B06060304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19" y="809897"/>
            <a:ext cx="11756571" cy="470262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Pandas is an </a:t>
            </a:r>
            <a:r>
              <a:rPr lang="en-US" dirty="0">
                <a:solidFill>
                  <a:schemeClr val="accent2"/>
                </a:solidFill>
              </a:rPr>
              <a:t>open-source Python Library </a:t>
            </a:r>
            <a:r>
              <a:rPr lang="en-US" dirty="0"/>
              <a:t>providing high-performance data manipulation and analysis tool using its powerful data structures.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Pandas is derived from the word </a:t>
            </a:r>
            <a:r>
              <a:rPr lang="en-US" dirty="0">
                <a:solidFill>
                  <a:srgbClr val="FF0000"/>
                </a:solidFill>
              </a:rPr>
              <a:t>Pan</a:t>
            </a:r>
            <a:r>
              <a:rPr lang="en-US" dirty="0"/>
              <a:t>el </a:t>
            </a:r>
            <a:r>
              <a:rPr lang="en-US" dirty="0">
                <a:solidFill>
                  <a:srgbClr val="FF0000"/>
                </a:solidFill>
              </a:rPr>
              <a:t>Da</a:t>
            </a:r>
            <a:r>
              <a:rPr lang="en-US" dirty="0"/>
              <a:t>ta – an Econometrics from Multidimensional data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Pandas, we can accomplish five typical steps in the processing and analysis of data, regardless of the origin of data — load, prepare, manipulate, model, and analyze.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with Pandas is used in a wide range of fields including academic and commercial domains including finance, economics, Statistics, analytics,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8884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52314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Accessing element of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653142"/>
            <a:ext cx="11730445" cy="6021977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sz="2800" i="1" dirty="0" smtClean="0"/>
              <a:t>data </a:t>
            </a:r>
            <a:r>
              <a:rPr lang="en-US" sz="2800" i="1" dirty="0"/>
              <a:t>= </a:t>
            </a:r>
            <a:r>
              <a:rPr lang="en-US" sz="2800" i="1" dirty="0" err="1"/>
              <a:t>np.array</a:t>
            </a:r>
            <a:r>
              <a:rPr lang="en-US" sz="2800" i="1" dirty="0"/>
              <a:t>(['N',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ser</a:t>
            </a:r>
            <a:r>
              <a:rPr lang="en-US" sz="2800" i="1" dirty="0"/>
              <a:t>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=[10,11,12,13,14,15])</a:t>
            </a:r>
          </a:p>
          <a:p>
            <a:pPr marL="457200" lvl="1" indent="0" fontAlgn="base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ser</a:t>
            </a:r>
            <a:r>
              <a:rPr lang="en-US" sz="2800" i="1" dirty="0"/>
              <a:t>[3:5])</a:t>
            </a: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ser2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/>
              <a:t>print(ser2[3:5]) multiple elements from a series, we use Slice operation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7066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405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Retrieve Data Using Label (Index</a:t>
            </a:r>
            <a:r>
              <a:rPr lang="en-US" b="1" dirty="0" smtClean="0"/>
              <a:t>)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783771"/>
            <a:ext cx="11105606" cy="539319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Series is like a fixed-size </a:t>
            </a:r>
            <a:r>
              <a:rPr lang="en-US" b="1" dirty="0" err="1"/>
              <a:t>dict</a:t>
            </a:r>
            <a:r>
              <a:rPr lang="en-US" dirty="0"/>
              <a:t> in that you can get and set values by index label.</a:t>
            </a:r>
          </a:p>
          <a:p>
            <a:pPr marL="0" indent="0">
              <a:buNone/>
            </a:pPr>
            <a:r>
              <a:rPr lang="en-US" b="1" dirty="0"/>
              <a:t>Example 1</a:t>
            </a:r>
          </a:p>
          <a:p>
            <a:r>
              <a:rPr lang="en-US" dirty="0"/>
              <a:t>Retrieve a single element using index label value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sz="2800" i="1" dirty="0"/>
              <a:t>#retrieve a single element</a:t>
            </a:r>
          </a:p>
          <a:p>
            <a:pPr marL="457200" lvl="1" indent="0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np.array</a:t>
            </a:r>
            <a:r>
              <a:rPr lang="en-US" sz="2800" i="1" dirty="0"/>
              <a:t>(['N', 'I', 'E', 'L', 'I', 'T'])</a:t>
            </a:r>
          </a:p>
          <a:p>
            <a:pPr marL="457200" lvl="1" indent="0">
              <a:buNone/>
            </a:pPr>
            <a:r>
              <a:rPr lang="en-US" sz="2800" i="1" dirty="0"/>
              <a:t>ser2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=['a', 'b', 'c', 'd', 'e', 'f</a:t>
            </a:r>
            <a:r>
              <a:rPr lang="en-US" sz="2800" i="1" dirty="0" smtClean="0"/>
              <a:t>'])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/>
              <a:t>print (ser2['a</a:t>
            </a:r>
            <a:r>
              <a:rPr lang="en-US" sz="2800" i="1" dirty="0" smtClean="0"/>
              <a:t>'])</a:t>
            </a:r>
          </a:p>
          <a:p>
            <a:pPr marL="0" indent="0">
              <a:buNone/>
            </a:pPr>
            <a:r>
              <a:rPr lang="en-US" b="1" dirty="0"/>
              <a:t>Example </a:t>
            </a:r>
            <a:r>
              <a:rPr lang="en-US" b="1" dirty="0" smtClean="0"/>
              <a:t>2</a:t>
            </a:r>
            <a:endParaRPr lang="en-US" b="1" dirty="0"/>
          </a:p>
          <a:p>
            <a:r>
              <a:rPr lang="en-US" dirty="0"/>
              <a:t>Retrieve </a:t>
            </a:r>
            <a:r>
              <a:rPr lang="en-US" dirty="0" smtClean="0"/>
              <a:t>multiple elements </a:t>
            </a:r>
            <a:r>
              <a:rPr lang="en-US" dirty="0"/>
              <a:t>using index label value</a:t>
            </a:r>
            <a:r>
              <a:rPr lang="en-US" dirty="0" smtClean="0"/>
              <a:t>.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/>
              <a:t>print (ser2[['a', 'd', 'c']])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34852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523149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b="1" dirty="0"/>
              <a:t>Indexing and Selecting Data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1071154"/>
            <a:ext cx="11913326" cy="560396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Indexing </a:t>
            </a:r>
            <a:r>
              <a:rPr lang="en-US" dirty="0"/>
              <a:t>in pandas means simply selecting particular data from a Series. </a:t>
            </a:r>
            <a:endParaRPr lang="en-US" dirty="0" smtClean="0"/>
          </a:p>
          <a:p>
            <a:pPr fontAlgn="base"/>
            <a:r>
              <a:rPr lang="en-US" dirty="0" smtClean="0"/>
              <a:t>Indexing </a:t>
            </a:r>
            <a:r>
              <a:rPr lang="en-US" dirty="0"/>
              <a:t>could mean selecting all the data, some of the data from particular columns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Indexing </a:t>
            </a:r>
            <a:r>
              <a:rPr lang="en-US" dirty="0"/>
              <a:t>can also be known as Subset Selection.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.</a:t>
            </a:r>
            <a:r>
              <a:rPr lang="en-US" dirty="0" err="1"/>
              <a:t>loc</a:t>
            </a:r>
            <a:r>
              <a:rPr lang="en-US" dirty="0"/>
              <a:t> and .</a:t>
            </a:r>
            <a:r>
              <a:rPr lang="en-US" dirty="0" err="1"/>
              <a:t>iloc</a:t>
            </a:r>
            <a:r>
              <a:rPr lang="en-US" dirty="0"/>
              <a:t> indexers also use the indexing operator to make selections. </a:t>
            </a:r>
            <a:r>
              <a:rPr lang="en-US" dirty="0" smtClean="0"/>
              <a:t> .</a:t>
            </a:r>
            <a:endParaRPr lang="en-US" dirty="0"/>
          </a:p>
          <a:p>
            <a:pPr marL="457200" lvl="1" indent="0" fontAlgn="base">
              <a:buNone/>
            </a:pPr>
            <a:endParaRPr lang="en-US" sz="2800" i="1" dirty="0"/>
          </a:p>
          <a:p>
            <a:pPr marL="0" indent="0" fontAlgn="base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7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3"/>
            <a:ext cx="10515600" cy="523149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b="1" dirty="0">
                <a:latin typeface="Bahnschrift SemiBold Condensed" panose="020B0502040204020203" pitchFamily="34" charset="0"/>
              </a:rPr>
              <a:t>Indexing and Selecting Data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653142"/>
            <a:ext cx="11913326" cy="6021977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en-US" b="1" dirty="0"/>
              <a:t>Indexing a Series using .</a:t>
            </a:r>
            <a:r>
              <a:rPr lang="en-US" b="1" dirty="0" err="1"/>
              <a:t>loc</a:t>
            </a:r>
            <a:r>
              <a:rPr lang="en-US" b="1" dirty="0"/>
              <a:t>[ ] :</a:t>
            </a:r>
          </a:p>
          <a:p>
            <a:pPr algn="just" fontAlgn="base"/>
            <a:r>
              <a:rPr lang="en-US" dirty="0"/>
              <a:t>This function selects data by </a:t>
            </a:r>
            <a:r>
              <a:rPr lang="en-US" dirty="0" smtClean="0"/>
              <a:t>referring </a:t>
            </a:r>
            <a:r>
              <a:rPr lang="en-US" dirty="0"/>
              <a:t>the explicit index . </a:t>
            </a:r>
            <a:endParaRPr lang="en-US" dirty="0" smtClean="0"/>
          </a:p>
          <a:p>
            <a:pPr algn="just" fontAlgn="base"/>
            <a:r>
              <a:rPr lang="en-US" dirty="0" smtClean="0"/>
              <a:t>The </a:t>
            </a:r>
            <a:r>
              <a:rPr lang="en-US" dirty="0" err="1"/>
              <a:t>df.loc</a:t>
            </a:r>
            <a:r>
              <a:rPr lang="en-US" dirty="0"/>
              <a:t> indexer selects data in a different way than just the indexing operator. </a:t>
            </a:r>
            <a:endParaRPr lang="en-US" dirty="0" smtClean="0"/>
          </a:p>
          <a:p>
            <a:pPr algn="just" fontAlgn="base"/>
            <a:r>
              <a:rPr lang="en-US" dirty="0" smtClean="0"/>
              <a:t>It </a:t>
            </a:r>
            <a:r>
              <a:rPr lang="en-US" dirty="0"/>
              <a:t>can select subsets of data. </a:t>
            </a:r>
            <a:endParaRPr lang="en-US" dirty="0" smtClean="0"/>
          </a:p>
          <a:p>
            <a:pPr algn="just" fontAlgn="base"/>
            <a:r>
              <a:rPr lang="en-US" dirty="0" smtClean="0"/>
              <a:t>Labels must be unique</a:t>
            </a:r>
            <a:endParaRPr lang="en-US" dirty="0"/>
          </a:p>
          <a:p>
            <a:pPr marL="457200" lvl="1" indent="0" fontAlgn="base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np.array</a:t>
            </a:r>
            <a:r>
              <a:rPr lang="en-US" sz="2800" i="1" dirty="0"/>
              <a:t>(['N',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ser1 </a:t>
            </a:r>
            <a:r>
              <a:rPr lang="en-US" sz="2800" i="1" dirty="0"/>
              <a:t>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=[10,11,12,13,14,15])</a:t>
            </a:r>
          </a:p>
          <a:p>
            <a:pPr marL="457200" lvl="1" indent="0" fontAlgn="base">
              <a:buNone/>
            </a:pPr>
            <a:r>
              <a:rPr lang="en-US" sz="2800" i="1" dirty="0"/>
              <a:t>print(ser1.loc[13:15</a:t>
            </a:r>
            <a:r>
              <a:rPr lang="en-US" sz="2800" i="1" dirty="0" smtClean="0"/>
              <a:t>]) </a:t>
            </a:r>
            <a:r>
              <a:rPr lang="en-US" sz="2800" i="1" dirty="0" smtClean="0">
                <a:solidFill>
                  <a:schemeClr val="accent2"/>
                </a:solidFill>
              </a:rPr>
              <a:t>#Right index is also </a:t>
            </a:r>
            <a:r>
              <a:rPr lang="en-US" sz="2800" b="1" i="1" dirty="0" smtClean="0">
                <a:solidFill>
                  <a:schemeClr val="accent2"/>
                </a:solidFill>
              </a:rPr>
              <a:t>included</a:t>
            </a:r>
            <a:endParaRPr lang="en-US" sz="2800" b="1" i="1" dirty="0">
              <a:solidFill>
                <a:schemeClr val="accent2"/>
              </a:solidFill>
            </a:endParaRP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ser2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/>
              <a:t>print(ser2.loc['N':'L</a:t>
            </a:r>
            <a:r>
              <a:rPr lang="en-US" sz="2800" i="1" dirty="0" smtClean="0"/>
              <a:t>'])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#Use of </a:t>
            </a:r>
            <a:r>
              <a:rPr lang="en-US" sz="2800" i="1" dirty="0" smtClean="0">
                <a:solidFill>
                  <a:schemeClr val="accent2"/>
                </a:solidFill>
              </a:rPr>
              <a:t>non-unique </a:t>
            </a:r>
            <a:r>
              <a:rPr lang="en-US" sz="2800" i="1" dirty="0" smtClean="0"/>
              <a:t>‘I’ will produce error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0340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523149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b="1" dirty="0"/>
              <a:t>Indexing and Selecting Data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653142"/>
            <a:ext cx="11913326" cy="602197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/>
              <a:t>Indexing a Series using .</a:t>
            </a:r>
            <a:r>
              <a:rPr lang="en-US" b="1" dirty="0" err="1"/>
              <a:t>iloc</a:t>
            </a:r>
            <a:r>
              <a:rPr lang="en-US" b="1" dirty="0"/>
              <a:t>[ ] :</a:t>
            </a:r>
          </a:p>
          <a:p>
            <a:pPr algn="just" fontAlgn="base"/>
            <a:r>
              <a:rPr lang="en-US" dirty="0"/>
              <a:t>This function allows us to retrieve data by position. </a:t>
            </a:r>
            <a:endParaRPr lang="en-US" dirty="0" smtClean="0"/>
          </a:p>
          <a:p>
            <a:pPr algn="just" fontAlgn="base"/>
            <a:r>
              <a:rPr lang="en-US" dirty="0" smtClean="0"/>
              <a:t>In </a:t>
            </a:r>
            <a:r>
              <a:rPr lang="en-US" dirty="0"/>
              <a:t>order to do that, we’ll need to specify the positions of the data that we want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The .</a:t>
            </a:r>
            <a:r>
              <a:rPr lang="en-US" dirty="0" err="1" smtClean="0"/>
              <a:t>iloc</a:t>
            </a:r>
            <a:r>
              <a:rPr lang="en-US" dirty="0" smtClean="0"/>
              <a:t> </a:t>
            </a:r>
            <a:r>
              <a:rPr lang="en-US" dirty="0"/>
              <a:t>indexer is very similar to </a:t>
            </a:r>
            <a:r>
              <a:rPr lang="en-US" dirty="0" smtClean="0"/>
              <a:t>.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/>
              <a:t>but only </a:t>
            </a:r>
            <a:r>
              <a:rPr lang="en-US" dirty="0">
                <a:solidFill>
                  <a:schemeClr val="accent2"/>
                </a:solidFill>
              </a:rPr>
              <a:t>uses integer locations </a:t>
            </a:r>
            <a:r>
              <a:rPr lang="en-US" dirty="0"/>
              <a:t>to make its selections.</a:t>
            </a:r>
          </a:p>
          <a:p>
            <a:pPr marL="457200" lvl="1" indent="0" fontAlgn="base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np.array</a:t>
            </a:r>
            <a:r>
              <a:rPr lang="en-US" sz="2800" i="1" dirty="0"/>
              <a:t>(['N',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/>
              <a:t>ser1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=[10,11,12,13,14,15])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print(ser1.iloc[3:5]) #Right index is </a:t>
            </a:r>
            <a:r>
              <a:rPr lang="en-US" sz="2800" i="1" dirty="0" smtClean="0">
                <a:solidFill>
                  <a:schemeClr val="accent2"/>
                </a:solidFill>
              </a:rPr>
              <a:t>excluded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ser2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print(ser2.iloc[3:5])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83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0"/>
            <a:ext cx="11900263" cy="3794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latin typeface="Bahnschrift SemiBold Condensed" panose="020B0502040204020203" pitchFamily="34" charset="0"/>
              </a:rPr>
              <a:t>DataFrames</a:t>
            </a:r>
            <a:endParaRPr lang="en-US" sz="3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4" y="509452"/>
            <a:ext cx="11926389" cy="613954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built on the </a:t>
            </a:r>
            <a:r>
              <a:rPr lang="en-US" dirty="0" err="1">
                <a:solidFill>
                  <a:schemeClr val="accent6"/>
                </a:solidFill>
              </a:rPr>
              <a:t>Numpy</a:t>
            </a:r>
            <a:r>
              <a:rPr lang="en-US" dirty="0"/>
              <a:t> package and its key data structure is called the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DataFrames</a:t>
            </a:r>
            <a:r>
              <a:rPr lang="en-US" dirty="0" smtClean="0"/>
              <a:t> </a:t>
            </a:r>
            <a:r>
              <a:rPr lang="en-US" dirty="0"/>
              <a:t>allow you to store and manipulate tabular data in rows of observations and columns of variables.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smtClean="0"/>
              <a:t>to </a:t>
            </a:r>
            <a:r>
              <a:rPr lang="en-US" dirty="0"/>
              <a:t>use is the Pandas </a:t>
            </a:r>
            <a:r>
              <a:rPr lang="en-US" dirty="0" err="1"/>
              <a:t>Dataframe</a:t>
            </a:r>
            <a:r>
              <a:rPr lang="en-US" dirty="0"/>
              <a:t>() function: it requires you to pass the data that you want to put in, </a:t>
            </a:r>
            <a:r>
              <a:rPr lang="en-US" dirty="0">
                <a:solidFill>
                  <a:schemeClr val="accent2"/>
                </a:solidFill>
              </a:rPr>
              <a:t>the indices and the columns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data that is contained within the data frame doesn’t have to be homogenous. It can be of different data types!</a:t>
            </a:r>
          </a:p>
          <a:p>
            <a:pPr algn="just"/>
            <a:r>
              <a:rPr lang="en-US" dirty="0"/>
              <a:t>There are several ways in which you can use this function to make </a:t>
            </a:r>
            <a:r>
              <a:rPr lang="en-US" dirty="0" smtClean="0"/>
              <a:t>a data frame</a:t>
            </a:r>
            <a:endParaRPr lang="hi-IN" sz="2800" i="1" dirty="0"/>
          </a:p>
        </p:txBody>
      </p:sp>
    </p:spTree>
    <p:extLst>
      <p:ext uri="{BB962C8B-B14F-4D97-AF65-F5344CB8AC3E}">
        <p14:creationId xmlns:p14="http://schemas.microsoft.com/office/powerpoint/2010/main" val="34604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305843"/>
              </p:ext>
            </p:extLst>
          </p:nvPr>
        </p:nvGraphicFramePr>
        <p:xfrm>
          <a:off x="235131" y="2226563"/>
          <a:ext cx="11652069" cy="4319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89">
                  <a:extLst>
                    <a:ext uri="{9D8B030D-6E8A-4147-A177-3AD203B41FA5}">
                      <a16:colId xmlns:a16="http://schemas.microsoft.com/office/drawing/2014/main" xmlns="" val="394391375"/>
                    </a:ext>
                  </a:extLst>
                </a:gridCol>
                <a:gridCol w="10800480">
                  <a:extLst>
                    <a:ext uri="{9D8B030D-6E8A-4147-A177-3AD203B41FA5}">
                      <a16:colId xmlns:a16="http://schemas.microsoft.com/office/drawing/2014/main" xmlns="" val="182799980"/>
                    </a:ext>
                  </a:extLst>
                </a:gridCol>
              </a:tblGrid>
              <a:tr h="4165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Sr.No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Parameter &amp; Description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6486024"/>
                  </a:ext>
                </a:extLst>
              </a:tr>
              <a:tr h="719021">
                <a:tc>
                  <a:txBody>
                    <a:bodyPr/>
                    <a:lstStyle/>
                    <a:p>
                      <a:r>
                        <a:rPr lang="hi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data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data takes various forms like 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  <a:effectLst/>
                        </a:rPr>
                        <a:t>ndarray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  <a:effectLst/>
                        </a:rPr>
                        <a:t>, series, map, lists, 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  <a:effectLst/>
                        </a:rPr>
                        <a:t>dict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  <a:effectLst/>
                        </a:rPr>
                        <a:t>, constants and also another 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  <a:effectLst/>
                        </a:rPr>
                        <a:t>DataFrame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5212819"/>
                  </a:ext>
                </a:extLst>
              </a:tr>
              <a:tr h="1027173">
                <a:tc>
                  <a:txBody>
                    <a:bodyPr/>
                    <a:lstStyle/>
                    <a:p>
                      <a:r>
                        <a:rPr lang="hi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index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For the row labels, the Index to be used for the resulting frame is Optional Default </a:t>
                      </a:r>
                      <a:r>
                        <a:rPr lang="en-US" dirty="0" err="1" smtClean="0">
                          <a:effectLst/>
                        </a:rPr>
                        <a:t>np.arange</a:t>
                      </a:r>
                      <a:r>
                        <a:rPr lang="en-US" dirty="0" smtClean="0">
                          <a:effectLst/>
                        </a:rPr>
                        <a:t>(n) if no index is passed.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85617998"/>
                  </a:ext>
                </a:extLst>
              </a:tr>
              <a:tr h="719021">
                <a:tc>
                  <a:txBody>
                    <a:bodyPr/>
                    <a:lstStyle/>
                    <a:p>
                      <a:r>
                        <a:rPr lang="hi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columns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For column labels, the optional default syntax is - </a:t>
                      </a:r>
                      <a:r>
                        <a:rPr lang="en-US" dirty="0" err="1" smtClean="0">
                          <a:effectLst/>
                        </a:rPr>
                        <a:t>np.arange</a:t>
                      </a:r>
                      <a:r>
                        <a:rPr lang="en-US" dirty="0" smtClean="0">
                          <a:effectLst/>
                        </a:rPr>
                        <a:t>(n). This is only true if no index is passed.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1522448"/>
                  </a:ext>
                </a:extLst>
              </a:tr>
              <a:tr h="719021">
                <a:tc>
                  <a:txBody>
                    <a:bodyPr/>
                    <a:lstStyle/>
                    <a:p>
                      <a:r>
                        <a:rPr lang="hi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effectLst/>
                        </a:rPr>
                        <a:t>dtype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Data type of each column.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52176106"/>
                  </a:ext>
                </a:extLst>
              </a:tr>
              <a:tr h="719021">
                <a:tc>
                  <a:txBody>
                    <a:bodyPr/>
                    <a:lstStyle/>
                    <a:p>
                      <a:r>
                        <a:rPr lang="hi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copy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This command is used for copying of data, if the default is False.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144388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4503" y="718458"/>
            <a:ext cx="1195251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pandas </a:t>
            </a:r>
            <a:r>
              <a:rPr lang="en-US" sz="3200" dirty="0" err="1"/>
              <a:t>DataFrame</a:t>
            </a:r>
            <a:r>
              <a:rPr lang="en-US" sz="3200" dirty="0"/>
              <a:t> can be created using the </a:t>
            </a:r>
            <a:r>
              <a:rPr lang="en-US" sz="2800" dirty="0"/>
              <a:t>following</a:t>
            </a:r>
            <a:r>
              <a:rPr lang="en-US" sz="3200" dirty="0"/>
              <a:t> constructor −</a:t>
            </a:r>
          </a:p>
          <a:p>
            <a:r>
              <a:rPr lang="en-US" sz="2800" b="1" i="1" dirty="0" err="1"/>
              <a:t>pandas.DataFrame</a:t>
            </a:r>
            <a:r>
              <a:rPr lang="en-US" sz="2800" b="1" i="1" dirty="0"/>
              <a:t>( data, index, columns, </a:t>
            </a:r>
            <a:r>
              <a:rPr lang="en-US" sz="2800" b="1" i="1" dirty="0" err="1"/>
              <a:t>dtype</a:t>
            </a:r>
            <a:r>
              <a:rPr lang="en-US" sz="2800" b="1" i="1" dirty="0"/>
              <a:t>, copy)</a:t>
            </a:r>
          </a:p>
          <a:p>
            <a:r>
              <a:rPr lang="en-US" sz="3200" dirty="0"/>
              <a:t>The parameters of the constructor are as follows −</a:t>
            </a:r>
            <a:endParaRPr lang="hi-IN" sz="3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0268" y="116932"/>
            <a:ext cx="10515600" cy="6015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Bahnschrift SemiBold Condensed" panose="020B0502040204020203" pitchFamily="34" charset="0"/>
              </a:rPr>
              <a:t>pandas.DataFrame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4320" y="782153"/>
            <a:ext cx="11769635" cy="6001643"/>
          </a:xfrm>
          <a:prstGeom prst="rect">
            <a:avLst/>
          </a:prstGeom>
          <a:solidFill>
            <a:srgbClr val="E6E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hi-IN" sz="2400" b="1" dirty="0" smtClean="0"/>
              <a:t>#Creating Empty Data Frame</a:t>
            </a:r>
            <a:endParaRPr lang="en-US" altLang="hi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/>
              <a:t>import pandas as </a:t>
            </a:r>
            <a:r>
              <a:rPr lang="en-US" altLang="hi-IN" sz="2400" i="1" dirty="0" err="1"/>
              <a:t>pd</a:t>
            </a:r>
            <a:endParaRPr lang="en-US" altLang="hi-IN" sz="24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err="1"/>
              <a:t>df</a:t>
            </a:r>
            <a:r>
              <a:rPr lang="en-US" altLang="hi-IN" sz="2400" i="1" dirty="0"/>
              <a:t> = </a:t>
            </a:r>
            <a:r>
              <a:rPr lang="en-US" altLang="hi-IN" sz="2400" i="1" dirty="0" err="1"/>
              <a:t>pd.DataFrame</a:t>
            </a:r>
            <a:r>
              <a:rPr lang="en-US" altLang="hi-IN" sz="2400" i="1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/>
              <a:t>print </a:t>
            </a:r>
            <a:r>
              <a:rPr lang="en-US" altLang="hi-IN" sz="2400" i="1" dirty="0" smtClean="0"/>
              <a:t>(</a:t>
            </a:r>
            <a:r>
              <a:rPr lang="en-US" altLang="hi-IN" sz="2400" i="1" dirty="0" err="1" smtClean="0"/>
              <a:t>df</a:t>
            </a:r>
            <a:r>
              <a:rPr lang="en-US" altLang="hi-IN" sz="2400" i="1" dirty="0" smtClean="0"/>
              <a:t>)</a:t>
            </a:r>
            <a:endParaRPr lang="en-US" altLang="hi-IN" sz="24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b="1" dirty="0" smtClean="0"/>
              <a:t>Take </a:t>
            </a:r>
            <a:r>
              <a:rPr lang="en-US" altLang="hi-IN" sz="2400" b="1" dirty="0"/>
              <a:t>a 2D array as input to your </a:t>
            </a:r>
            <a:r>
              <a:rPr lang="en-US" altLang="hi-IN" sz="2400" b="1" dirty="0" err="1"/>
              <a:t>DataFrame</a:t>
            </a:r>
            <a:r>
              <a:rPr lang="en-US" altLang="hi-IN" sz="2400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err="1" smtClean="0"/>
              <a:t>arr</a:t>
            </a:r>
            <a:r>
              <a:rPr lang="en-US" altLang="hi-IN" sz="2400" i="1" dirty="0" smtClean="0"/>
              <a:t> </a:t>
            </a:r>
            <a:r>
              <a:rPr lang="en-US" altLang="hi-IN" sz="2400" i="1" dirty="0"/>
              <a:t>= </a:t>
            </a:r>
            <a:r>
              <a:rPr lang="en-US" altLang="hi-IN" sz="2400" i="1" dirty="0" err="1"/>
              <a:t>np.array</a:t>
            </a:r>
            <a:r>
              <a:rPr lang="en-US" altLang="hi-IN" sz="2400" i="1" dirty="0"/>
              <a:t>([[1, 2, 3], </a:t>
            </a:r>
            <a:r>
              <a:rPr lang="en-US" altLang="hi-IN" sz="2400" i="1" dirty="0">
                <a:solidFill>
                  <a:schemeClr val="accent4">
                    <a:lumMod val="75000"/>
                  </a:schemeClr>
                </a:solidFill>
              </a:rPr>
              <a:t>[4, 5, 6]</a:t>
            </a:r>
            <a:r>
              <a:rPr lang="en-US" altLang="hi-IN" sz="2400" i="1" dirty="0"/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smtClean="0"/>
              <a:t>print(</a:t>
            </a:r>
            <a:r>
              <a:rPr lang="en-US" altLang="hi-IN" sz="2400" i="1" dirty="0" err="1" smtClean="0"/>
              <a:t>pd.DataFrame</a:t>
            </a:r>
            <a:r>
              <a:rPr lang="en-US" altLang="hi-IN" sz="2400" i="1" dirty="0" smtClean="0"/>
              <a:t>(</a:t>
            </a:r>
            <a:r>
              <a:rPr lang="en-US" altLang="hi-IN" sz="2400" i="1" dirty="0" err="1" smtClean="0"/>
              <a:t>arr</a:t>
            </a:r>
            <a:r>
              <a:rPr lang="en-US" altLang="hi-IN" sz="2400" i="1" dirty="0" smtClean="0"/>
              <a:t>))</a:t>
            </a:r>
            <a:endParaRPr lang="en-US" altLang="hi-IN" sz="2400" i="1" dirty="0"/>
          </a:p>
          <a:p>
            <a:pPr>
              <a:lnSpc>
                <a:spcPct val="100000"/>
              </a:lnSpc>
            </a:pPr>
            <a:endParaRPr lang="en-US" altLang="hi-I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b="1" dirty="0" smtClean="0"/>
              <a:t>Take </a:t>
            </a:r>
            <a:r>
              <a:rPr lang="en-US" altLang="hi-IN" sz="2400" b="1" dirty="0"/>
              <a:t>a dictionary as input to your </a:t>
            </a:r>
            <a:r>
              <a:rPr lang="en-US" altLang="hi-IN" sz="2400" b="1" dirty="0" err="1"/>
              <a:t>DataFrame</a:t>
            </a:r>
            <a:r>
              <a:rPr lang="en-US" altLang="hi-IN" sz="2400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err="1"/>
              <a:t>my_dict</a:t>
            </a:r>
            <a:r>
              <a:rPr lang="en-US" altLang="hi-IN" sz="2400" i="1" dirty="0"/>
              <a:t> = {1: ['1', '3'], 2: ['1', '2'], 3: ['2', '4']}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/>
              <a:t>print(</a:t>
            </a:r>
            <a:r>
              <a:rPr lang="en-US" altLang="hi-IN" sz="2400" i="1" dirty="0" err="1"/>
              <a:t>pd.DataFrame</a:t>
            </a:r>
            <a:r>
              <a:rPr lang="en-US" altLang="hi-IN" sz="2400" i="1" dirty="0"/>
              <a:t>(</a:t>
            </a:r>
            <a:r>
              <a:rPr lang="en-US" altLang="hi-IN" sz="2400" i="1" dirty="0" err="1"/>
              <a:t>my_dict</a:t>
            </a:r>
            <a:r>
              <a:rPr lang="en-US" altLang="hi-IN" sz="2400" i="1" dirty="0"/>
              <a:t>))</a:t>
            </a:r>
          </a:p>
          <a:p>
            <a:pPr>
              <a:lnSpc>
                <a:spcPct val="100000"/>
              </a:lnSpc>
            </a:pPr>
            <a:endParaRPr lang="en-US" altLang="hi-I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b="1" dirty="0" smtClean="0"/>
              <a:t>Take </a:t>
            </a:r>
            <a:r>
              <a:rPr lang="en-US" altLang="hi-IN" sz="2400" b="1" dirty="0"/>
              <a:t>a </a:t>
            </a:r>
            <a:r>
              <a:rPr lang="en-US" altLang="hi-IN" sz="2400" b="1" dirty="0" err="1"/>
              <a:t>DataFrame</a:t>
            </a:r>
            <a:r>
              <a:rPr lang="en-US" altLang="hi-IN" sz="2400" b="1" dirty="0"/>
              <a:t> as input to your </a:t>
            </a:r>
            <a:r>
              <a:rPr lang="en-US" altLang="hi-IN" sz="2400" b="1" dirty="0" err="1"/>
              <a:t>DataFrame</a:t>
            </a:r>
            <a:r>
              <a:rPr lang="en-US" altLang="hi-IN" sz="2400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dirty="0" err="1"/>
              <a:t>my_df</a:t>
            </a:r>
            <a:r>
              <a:rPr lang="en-US" altLang="hi-IN" sz="2400" dirty="0"/>
              <a:t> = </a:t>
            </a:r>
            <a:r>
              <a:rPr lang="en-US" altLang="hi-IN" sz="2400" dirty="0" err="1"/>
              <a:t>pd.DataFrame</a:t>
            </a:r>
            <a:r>
              <a:rPr lang="en-US" altLang="hi-IN" sz="2400" dirty="0"/>
              <a:t>(</a:t>
            </a:r>
            <a:r>
              <a:rPr lang="en-US" altLang="hi-IN" sz="2400" dirty="0">
                <a:solidFill>
                  <a:schemeClr val="accent1">
                    <a:lumMod val="75000"/>
                  </a:schemeClr>
                </a:solidFill>
              </a:rPr>
              <a:t>data=[4,5,6,7]</a:t>
            </a:r>
            <a:r>
              <a:rPr lang="en-US" altLang="hi-IN" sz="2400" dirty="0"/>
              <a:t>, </a:t>
            </a:r>
            <a:r>
              <a:rPr lang="en-US" altLang="hi-IN" sz="2400" dirty="0">
                <a:solidFill>
                  <a:schemeClr val="accent4">
                    <a:lumMod val="75000"/>
                  </a:schemeClr>
                </a:solidFill>
              </a:rPr>
              <a:t>index=range(0,4)</a:t>
            </a:r>
            <a:r>
              <a:rPr lang="en-US" altLang="hi-IN" sz="2400" dirty="0"/>
              <a:t>, </a:t>
            </a:r>
            <a:r>
              <a:rPr lang="en-US" altLang="hi-IN" sz="2400" dirty="0">
                <a:solidFill>
                  <a:schemeClr val="accent6"/>
                </a:solidFill>
              </a:rPr>
              <a:t>columns=['A']</a:t>
            </a:r>
            <a:r>
              <a:rPr lang="en-US" altLang="hi-IN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dirty="0"/>
              <a:t>print(</a:t>
            </a:r>
            <a:r>
              <a:rPr lang="en-US" altLang="hi-IN" sz="2400" dirty="0" err="1"/>
              <a:t>pd.DataFrame</a:t>
            </a:r>
            <a:r>
              <a:rPr lang="en-US" altLang="hi-IN" sz="2400" dirty="0"/>
              <a:t>(</a:t>
            </a:r>
            <a:r>
              <a:rPr lang="en-US" altLang="hi-IN" sz="2400" dirty="0" err="1"/>
              <a:t>my_df</a:t>
            </a:r>
            <a:r>
              <a:rPr lang="en-US" altLang="hi-IN" sz="2400" dirty="0"/>
              <a:t>))</a:t>
            </a:r>
          </a:p>
          <a:p>
            <a:pPr>
              <a:lnSpc>
                <a:spcPct val="100000"/>
              </a:lnSpc>
            </a:pPr>
            <a:endParaRPr lang="en-US" altLang="hi-IN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61257" y="99067"/>
            <a:ext cx="11900263" cy="379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Franklin Gothic Medium Cond" panose="020B0606030402020204" pitchFamily="34" charset="0"/>
              </a:rPr>
              <a:t>How To Create a </a:t>
            </a:r>
            <a:r>
              <a:rPr lang="en-US" sz="2400" b="1" dirty="0" err="1" smtClean="0">
                <a:latin typeface="Franklin Gothic Medium Cond" panose="020B0606030402020204" pitchFamily="34" charset="0"/>
              </a:rPr>
              <a:t>DataFrame</a:t>
            </a:r>
            <a:endParaRPr lang="en-US" sz="24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9"/>
            <a:ext cx="10515600" cy="4186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Frames</a:t>
            </a:r>
            <a:endParaRPr lang="hi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4245" y="820497"/>
            <a:ext cx="11743509" cy="5816977"/>
          </a:xfrm>
          <a:prstGeom prst="rect">
            <a:avLst/>
          </a:prstGeom>
          <a:solidFill>
            <a:srgbClr val="E6E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hi-IN" sz="2400" b="1" dirty="0" smtClean="0"/>
              <a:t>Take </a:t>
            </a:r>
            <a:r>
              <a:rPr lang="en-US" altLang="hi-IN" sz="2400" b="1" dirty="0"/>
              <a:t>a Series as input to your </a:t>
            </a:r>
            <a:r>
              <a:rPr lang="en-US" altLang="hi-IN" sz="2400" b="1" dirty="0" err="1"/>
              <a:t>DataFrame</a:t>
            </a:r>
            <a:endParaRPr lang="en-US" altLang="hi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err="1"/>
              <a:t>my_series</a:t>
            </a:r>
            <a:r>
              <a:rPr lang="en-US" altLang="hi-IN" sz="2400" i="1" dirty="0"/>
              <a:t> = </a:t>
            </a:r>
            <a:r>
              <a:rPr lang="en-US" altLang="hi-IN" sz="2400" i="1" dirty="0" err="1"/>
              <a:t>pd.Series</a:t>
            </a:r>
            <a:r>
              <a:rPr lang="en-US" altLang="hi-IN" sz="2400" i="1" dirty="0"/>
              <a:t>({"United </a:t>
            </a:r>
            <a:r>
              <a:rPr lang="en-US" altLang="hi-IN" sz="2400" i="1" dirty="0" err="1"/>
              <a:t>Kingdom":"London</a:t>
            </a:r>
            <a:r>
              <a:rPr lang="en-US" altLang="hi-IN" sz="2400" i="1" dirty="0"/>
              <a:t>", "</a:t>
            </a:r>
            <a:r>
              <a:rPr lang="en-US" altLang="hi-IN" sz="2400" i="1" dirty="0" err="1"/>
              <a:t>India":"New</a:t>
            </a:r>
            <a:r>
              <a:rPr lang="en-US" altLang="hi-IN" sz="2400" i="1" dirty="0"/>
              <a:t> Delhi", "United </a:t>
            </a:r>
            <a:r>
              <a:rPr lang="en-US" altLang="hi-IN" sz="2400" i="1" dirty="0" err="1"/>
              <a:t>States":"Washington</a:t>
            </a:r>
            <a:r>
              <a:rPr lang="en-US" altLang="hi-IN" sz="2400" i="1" dirty="0"/>
              <a:t>", "</a:t>
            </a:r>
            <a:r>
              <a:rPr lang="en-US" altLang="hi-IN" sz="2400" i="1" dirty="0" err="1"/>
              <a:t>Belgium":"Brussels</a:t>
            </a:r>
            <a:r>
              <a:rPr lang="en-US" altLang="hi-IN" sz="2400" i="1" dirty="0" smtClean="0"/>
              <a:t>"})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err="1"/>
              <a:t>d</a:t>
            </a:r>
            <a:r>
              <a:rPr lang="en-US" altLang="hi-IN" sz="2400" i="1" dirty="0" err="1" smtClean="0"/>
              <a:t>f</a:t>
            </a:r>
            <a:r>
              <a:rPr lang="en-US" altLang="hi-IN" sz="2400" i="1" dirty="0" smtClean="0"/>
              <a:t>=</a:t>
            </a:r>
            <a:r>
              <a:rPr lang="en-US" altLang="hi-IN" sz="2400" i="1" dirty="0" err="1" smtClean="0"/>
              <a:t>pd.DataFrame</a:t>
            </a:r>
            <a:r>
              <a:rPr lang="en-US" altLang="hi-IN" sz="2400" i="1" dirty="0" smtClean="0"/>
              <a:t>(</a:t>
            </a:r>
            <a:r>
              <a:rPr lang="en-US" altLang="hi-IN" sz="2400" i="1" dirty="0" err="1" smtClean="0"/>
              <a:t>my_series</a:t>
            </a:r>
            <a:r>
              <a:rPr lang="en-US" altLang="hi-IN" sz="2400" i="1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smtClean="0"/>
              <a:t>print(</a:t>
            </a:r>
            <a:r>
              <a:rPr lang="en-US" altLang="hi-IN" sz="2400" i="1" dirty="0" err="1" smtClean="0"/>
              <a:t>df</a:t>
            </a:r>
            <a:r>
              <a:rPr lang="en-US" altLang="hi-IN" sz="2400" i="1" dirty="0" smtClean="0"/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hi-IN" sz="2400" i="1" dirty="0" smtClean="0"/>
              <a:t>print(</a:t>
            </a:r>
            <a:r>
              <a:rPr lang="en-US" altLang="hi-IN" sz="2400" i="1" dirty="0" err="1" smtClean="0"/>
              <a:t>df.head</a:t>
            </a:r>
            <a:r>
              <a:rPr lang="en-US" altLang="hi-IN" sz="2400" i="1" dirty="0" smtClean="0"/>
              <a:t>())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hi-IN" sz="2400" i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hi-IN" sz="2400" b="1" i="1" dirty="0" smtClean="0"/>
              <a:t>Other Examples</a:t>
            </a:r>
            <a:endParaRPr lang="en-US" altLang="hi-IN" sz="2400" b="1" i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hi-IN" sz="2400" i="1" dirty="0"/>
              <a:t>data = </a:t>
            </a:r>
            <a:r>
              <a:rPr lang="en-US" altLang="hi-IN" sz="2400" i="1" dirty="0" err="1"/>
              <a:t>np.array</a:t>
            </a:r>
            <a:r>
              <a:rPr lang="en-US" altLang="hi-IN" sz="2400" i="1" dirty="0"/>
              <a:t>([['','Col1','Col2'], ['Row1',1,2], ['Row2',3,4]])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hi-IN" sz="2400" i="1" dirty="0" smtClean="0"/>
              <a:t>print(</a:t>
            </a:r>
            <a:r>
              <a:rPr lang="en-US" altLang="hi-IN" sz="2400" i="1" dirty="0" err="1" smtClean="0"/>
              <a:t>pd.DataFrame</a:t>
            </a:r>
            <a:r>
              <a:rPr lang="en-US" altLang="hi-IN" sz="2400" i="1" dirty="0" smtClean="0"/>
              <a:t>(data=data[1</a:t>
            </a:r>
            <a:r>
              <a:rPr lang="en-US" altLang="hi-IN" sz="2400" i="1" dirty="0"/>
              <a:t>:,1:], index=data[1:,0], columns=data[0,1</a:t>
            </a:r>
            <a:r>
              <a:rPr lang="en-US" altLang="hi-IN" sz="2400" i="1" dirty="0" smtClean="0"/>
              <a:t>:]))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hi-IN" sz="2400" i="1" dirty="0" smtClean="0"/>
          </a:p>
          <a:p>
            <a:pPr marL="0" indent="0" algn="just">
              <a:buNone/>
            </a:pPr>
            <a:r>
              <a:rPr lang="en-US" sz="2400" i="1" dirty="0" err="1"/>
              <a:t>dict</a:t>
            </a:r>
            <a:r>
              <a:rPr lang="en-US" sz="2400" i="1" dirty="0"/>
              <a:t> = {"country": ["Brazil", "Russia", "India", "China", "South Africa"],       "capital": ["Brasilia", "Moscow", "New </a:t>
            </a:r>
            <a:r>
              <a:rPr lang="en-US" sz="2400" i="1" dirty="0" err="1"/>
              <a:t>Dehli</a:t>
            </a:r>
            <a:r>
              <a:rPr lang="en-US" sz="2400" i="1" dirty="0"/>
              <a:t>", "Beijing", "Pretoria"],       "area": [8.516, 17.10, 3.286, 9.597, 1.221],       "population": [200.4, 143.5, 1252, 1357, 52.98] }</a:t>
            </a:r>
          </a:p>
          <a:p>
            <a:pPr marL="0" indent="0" algn="just">
              <a:buNone/>
            </a:pPr>
            <a:r>
              <a:rPr lang="en-US" sz="2400" i="1" dirty="0" err="1" smtClean="0"/>
              <a:t>brics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err="1"/>
              <a:t>pd.DataFrame</a:t>
            </a:r>
            <a:r>
              <a:rPr lang="en-US" sz="2400" i="1" dirty="0"/>
              <a:t>(</a:t>
            </a:r>
            <a:r>
              <a:rPr lang="en-US" sz="2400" i="1" dirty="0" err="1"/>
              <a:t>dict</a:t>
            </a:r>
            <a:r>
              <a:rPr lang="en-US" sz="2400" i="1" dirty="0"/>
              <a:t>)</a:t>
            </a:r>
          </a:p>
          <a:p>
            <a:pPr marL="0" indent="0" algn="just">
              <a:buNone/>
            </a:pPr>
            <a:r>
              <a:rPr lang="en-US" sz="2400" i="1" dirty="0"/>
              <a:t>print(</a:t>
            </a:r>
            <a:r>
              <a:rPr lang="en-US" sz="2400" i="1" dirty="0" err="1"/>
              <a:t>brics</a:t>
            </a:r>
            <a:r>
              <a:rPr lang="en-US" sz="2400" i="1" dirty="0" smtClean="0"/>
              <a:t>)</a:t>
            </a:r>
            <a:endParaRPr lang="hi-IN" sz="2400" i="1" dirty="0"/>
          </a:p>
        </p:txBody>
      </p:sp>
    </p:spTree>
    <p:extLst>
      <p:ext uri="{BB962C8B-B14F-4D97-AF65-F5344CB8AC3E}">
        <p14:creationId xmlns:p14="http://schemas.microsoft.com/office/powerpoint/2010/main" val="79616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51617"/>
            <a:ext cx="10515600" cy="562338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5" y="927462"/>
            <a:ext cx="11508377" cy="563009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shape</a:t>
            </a:r>
            <a:r>
              <a:rPr lang="en-US" dirty="0"/>
              <a:t> property will provide you with the dimensions of your </a:t>
            </a:r>
            <a:r>
              <a:rPr lang="en-US" dirty="0" err="1"/>
              <a:t>DataFrame</a:t>
            </a:r>
            <a:r>
              <a:rPr lang="en-US" dirty="0"/>
              <a:t>. </a:t>
            </a:r>
            <a:r>
              <a:rPr lang="en-US" dirty="0" smtClean="0"/>
              <a:t>i.e. the </a:t>
            </a:r>
            <a:r>
              <a:rPr lang="en-US" dirty="0"/>
              <a:t>width and the height of your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/>
              <a:t># Use the `shape` property</a:t>
            </a:r>
          </a:p>
          <a:p>
            <a:pPr marL="0" indent="0" algn="just">
              <a:buNone/>
            </a:pPr>
            <a:r>
              <a:rPr lang="en-US" i="1" dirty="0"/>
              <a:t>print(</a:t>
            </a:r>
            <a:r>
              <a:rPr lang="en-US" i="1" dirty="0" err="1"/>
              <a:t>df.shape</a:t>
            </a:r>
            <a:r>
              <a:rPr lang="en-US" i="1" dirty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 the other hand, the </a:t>
            </a:r>
            <a:r>
              <a:rPr lang="en-US" dirty="0" err="1">
                <a:solidFill>
                  <a:schemeClr val="accent2"/>
                </a:solidFill>
              </a:rPr>
              <a:t>len</a:t>
            </a:r>
            <a:r>
              <a:rPr lang="en-US" dirty="0"/>
              <a:t>() function, in combination with the index property, will only give you information on the height of your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# </a:t>
            </a:r>
            <a:r>
              <a:rPr lang="en-US" dirty="0"/>
              <a:t>Or use the `</a:t>
            </a:r>
            <a:r>
              <a:rPr lang="en-US" dirty="0" err="1"/>
              <a:t>len</a:t>
            </a:r>
            <a:r>
              <a:rPr lang="en-US" dirty="0"/>
              <a:t>()` function with the `index` property</a:t>
            </a:r>
          </a:p>
          <a:p>
            <a:pPr marL="0" indent="0" algn="just">
              <a:buNone/>
            </a:pPr>
            <a:r>
              <a:rPr lang="en-US" i="1" dirty="0"/>
              <a:t>print(</a:t>
            </a:r>
            <a:r>
              <a:rPr lang="en-US" i="1" dirty="0" err="1"/>
              <a:t>len</a:t>
            </a:r>
            <a:r>
              <a:rPr lang="en-US" i="1" dirty="0"/>
              <a:t>(</a:t>
            </a:r>
            <a:r>
              <a:rPr lang="en-US" i="1" dirty="0" err="1"/>
              <a:t>df.index</a:t>
            </a:r>
            <a:r>
              <a:rPr lang="en-US" i="1" dirty="0" smtClean="0"/>
              <a:t>))</a:t>
            </a:r>
          </a:p>
          <a:p>
            <a:pPr algn="just"/>
            <a:r>
              <a:rPr lang="en-US" dirty="0" smtClean="0"/>
              <a:t>Or use can use:</a:t>
            </a:r>
          </a:p>
          <a:p>
            <a:pPr marL="0" indent="0" algn="just">
              <a:buNone/>
            </a:pPr>
            <a:r>
              <a:rPr lang="en-US" i="1" dirty="0"/>
              <a:t>p</a:t>
            </a:r>
            <a:r>
              <a:rPr lang="en-US" i="1" dirty="0" smtClean="0"/>
              <a:t>rint(</a:t>
            </a:r>
            <a:r>
              <a:rPr lang="en-US" i="1" dirty="0" err="1" smtClean="0"/>
              <a:t>df.shape</a:t>
            </a:r>
            <a:r>
              <a:rPr lang="en-US" i="1" dirty="0" smtClean="0"/>
              <a:t>[0])</a:t>
            </a:r>
          </a:p>
          <a:p>
            <a:pPr algn="just"/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0043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Features of Pandas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796835"/>
            <a:ext cx="11469188" cy="5839096"/>
          </a:xfrm>
        </p:spPr>
        <p:txBody>
          <a:bodyPr>
            <a:normAutofit/>
          </a:bodyPr>
          <a:lstStyle/>
          <a:p>
            <a:r>
              <a:rPr lang="en-US" dirty="0" smtClean="0"/>
              <a:t>Fast </a:t>
            </a:r>
            <a:r>
              <a:rPr lang="en-US" dirty="0"/>
              <a:t>and efficient </a:t>
            </a:r>
            <a:r>
              <a:rPr lang="en-US" dirty="0" err="1"/>
              <a:t>DataFrame</a:t>
            </a:r>
            <a:r>
              <a:rPr lang="en-US" dirty="0"/>
              <a:t> object with default and customized indexing.</a:t>
            </a:r>
          </a:p>
          <a:p>
            <a:r>
              <a:rPr lang="en-US" dirty="0"/>
              <a:t>Tools for loading data into in-memory data objects from different file formats.</a:t>
            </a:r>
          </a:p>
          <a:p>
            <a:r>
              <a:rPr lang="en-US" dirty="0"/>
              <a:t>Data alignment and integrated handling of missing data.</a:t>
            </a:r>
          </a:p>
          <a:p>
            <a:r>
              <a:rPr lang="en-US" dirty="0"/>
              <a:t>Reshaping </a:t>
            </a:r>
            <a:r>
              <a:rPr lang="en-US" dirty="0" smtClean="0"/>
              <a:t>of </a:t>
            </a:r>
            <a:r>
              <a:rPr lang="en-US" dirty="0"/>
              <a:t>date sets.</a:t>
            </a:r>
          </a:p>
          <a:p>
            <a:r>
              <a:rPr lang="en-US" dirty="0"/>
              <a:t>Label-based slicing, indexing and </a:t>
            </a:r>
            <a:r>
              <a:rPr lang="en-US" dirty="0" err="1"/>
              <a:t>subsetting</a:t>
            </a:r>
            <a:r>
              <a:rPr lang="en-US" dirty="0"/>
              <a:t> of large data sets.</a:t>
            </a:r>
          </a:p>
          <a:p>
            <a:r>
              <a:rPr lang="en-US" dirty="0"/>
              <a:t>Columns from a data structure can be deleted or inserted.</a:t>
            </a:r>
          </a:p>
          <a:p>
            <a:r>
              <a:rPr lang="en-US" dirty="0"/>
              <a:t>Group by data for aggregation and transformations.</a:t>
            </a:r>
          </a:p>
          <a:p>
            <a:r>
              <a:rPr lang="en-US" dirty="0"/>
              <a:t>High performance merging and joining of data.</a:t>
            </a:r>
          </a:p>
          <a:p>
            <a:r>
              <a:rPr lang="en-US" dirty="0"/>
              <a:t>Time Series functionality.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26285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5297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ahnschrift SemiBold Condensed" panose="020B0502040204020203" pitchFamily="34" charset="0"/>
              </a:rPr>
              <a:t>Changing Index in Data Frames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4246" y="725084"/>
            <a:ext cx="1174350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hi-IN" altLang="hi-IN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As you can see with the </a:t>
            </a:r>
            <a:r>
              <a:rPr kumimoji="0" lang="hi-IN" altLang="hi-IN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SFMono-Regular"/>
              </a:rPr>
              <a:t>brics</a:t>
            </a:r>
            <a:r>
              <a:rPr kumimoji="0" lang="hi-IN" altLang="hi-IN" sz="4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-apple-system"/>
              </a:rPr>
              <a:t> </a:t>
            </a:r>
            <a:r>
              <a:rPr kumimoji="0" lang="hi-IN" altLang="hi-IN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DataFrame, Pandas has assigned a key for each country as the numerical values 0 through 4. </a:t>
            </a:r>
          </a:p>
          <a:p>
            <a:pPr algn="just">
              <a:lnSpc>
                <a:spcPct val="100000"/>
              </a:lnSpc>
            </a:pPr>
            <a:r>
              <a:rPr kumimoji="0" lang="hi-IN" altLang="hi-IN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If you would like to have different index values, say, the two letter country code, you can do that easily as well.</a:t>
            </a:r>
          </a:p>
          <a:p>
            <a:pPr algn="just">
              <a:lnSpc>
                <a:spcPct val="100000"/>
              </a:lnSpc>
            </a:pPr>
            <a:endParaRPr kumimoji="0" lang="hi-IN" altLang="hi-IN" sz="36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3200" i="1" dirty="0">
                <a:solidFill>
                  <a:srgbClr val="212529"/>
                </a:solidFill>
                <a:latin typeface="-apple-system"/>
              </a:rPr>
              <a:t># Set the index for </a:t>
            </a:r>
            <a:r>
              <a:rPr lang="en-US" altLang="hi-IN" sz="3200" i="1" dirty="0" err="1" smtClean="0">
                <a:solidFill>
                  <a:srgbClr val="212529"/>
                </a:solidFill>
                <a:latin typeface="-apple-system"/>
              </a:rPr>
              <a:t>brics</a:t>
            </a:r>
            <a:endParaRPr lang="en-US" altLang="hi-IN" sz="3200" i="1" dirty="0" smtClean="0">
              <a:solidFill>
                <a:srgbClr val="212529"/>
              </a:solidFill>
              <a:latin typeface="-apple-system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3200" i="1" dirty="0" err="1" smtClean="0">
                <a:solidFill>
                  <a:srgbClr val="212529"/>
                </a:solidFill>
                <a:latin typeface="-apple-system"/>
              </a:rPr>
              <a:t>brics.index</a:t>
            </a:r>
            <a:r>
              <a:rPr lang="en-US" altLang="hi-IN" sz="3200" i="1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hi-IN" sz="3200" i="1" dirty="0">
                <a:solidFill>
                  <a:srgbClr val="212529"/>
                </a:solidFill>
                <a:latin typeface="-apple-system"/>
              </a:rPr>
              <a:t>= ["BR", "RU", "IN", "CH", "SA</a:t>
            </a:r>
            <a:r>
              <a:rPr lang="en-US" altLang="hi-IN" sz="3200" i="1" dirty="0" smtClean="0">
                <a:solidFill>
                  <a:srgbClr val="212529"/>
                </a:solidFill>
                <a:latin typeface="-apple-system"/>
              </a:rPr>
              <a:t>"]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3200" i="1" dirty="0" smtClean="0">
                <a:solidFill>
                  <a:srgbClr val="212529"/>
                </a:solidFill>
                <a:latin typeface="-apple-system"/>
              </a:rPr>
              <a:t># </a:t>
            </a:r>
            <a:r>
              <a:rPr lang="en-US" altLang="hi-IN" sz="3200" i="1" dirty="0">
                <a:solidFill>
                  <a:srgbClr val="212529"/>
                </a:solidFill>
                <a:latin typeface="-apple-system"/>
              </a:rPr>
              <a:t>Print out </a:t>
            </a:r>
            <a:r>
              <a:rPr lang="en-US" altLang="hi-IN" sz="3200" i="1" dirty="0" err="1">
                <a:solidFill>
                  <a:srgbClr val="212529"/>
                </a:solidFill>
                <a:latin typeface="-apple-system"/>
              </a:rPr>
              <a:t>brics</a:t>
            </a:r>
            <a:r>
              <a:rPr lang="en-US" altLang="hi-IN" sz="3200" i="1" dirty="0">
                <a:solidFill>
                  <a:srgbClr val="212529"/>
                </a:solidFill>
                <a:latin typeface="-apple-system"/>
              </a:rPr>
              <a:t> with new index </a:t>
            </a:r>
            <a:r>
              <a:rPr lang="en-US" altLang="hi-IN" sz="3200" i="1" dirty="0" smtClean="0">
                <a:solidFill>
                  <a:srgbClr val="212529"/>
                </a:solidFill>
                <a:latin typeface="-apple-system"/>
              </a:rPr>
              <a:t>values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3200" i="1" dirty="0" smtClean="0">
                <a:solidFill>
                  <a:srgbClr val="212529"/>
                </a:solidFill>
                <a:latin typeface="-apple-system"/>
              </a:rPr>
              <a:t>print(</a:t>
            </a:r>
            <a:r>
              <a:rPr lang="en-US" altLang="hi-IN" sz="3200" i="1" dirty="0" err="1" smtClean="0">
                <a:solidFill>
                  <a:srgbClr val="212529"/>
                </a:solidFill>
                <a:latin typeface="-apple-system"/>
              </a:rPr>
              <a:t>brics</a:t>
            </a:r>
            <a:r>
              <a:rPr lang="en-US" altLang="hi-IN" sz="3200" i="1" dirty="0">
                <a:solidFill>
                  <a:srgbClr val="212529"/>
                </a:solidFill>
                <a:latin typeface="-apple-system"/>
              </a:rPr>
              <a:t>)</a:t>
            </a:r>
            <a:endParaRPr lang="hi-IN" altLang="hi-IN" sz="3200" i="1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5112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8" y="130629"/>
            <a:ext cx="10515600" cy="4049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Subset </a:t>
            </a:r>
            <a:r>
              <a:rPr lang="en-US" b="1" dirty="0" smtClean="0">
                <a:latin typeface="Bahnschrift SemiBold Condensed" panose="020B0502040204020203" pitchFamily="34" charset="0"/>
              </a:rPr>
              <a:t>rows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92331"/>
            <a:ext cx="11534503" cy="5904412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select a subset of a </a:t>
            </a:r>
            <a:r>
              <a:rPr lang="en-US" dirty="0" err="1"/>
              <a:t>DataFrame</a:t>
            </a:r>
            <a:r>
              <a:rPr lang="en-US" dirty="0"/>
              <a:t>, You can use the square brackets.</a:t>
            </a:r>
          </a:p>
          <a:p>
            <a:pPr fontAlgn="base"/>
            <a:r>
              <a:rPr lang="en-US" dirty="0"/>
              <a:t>For example, </a:t>
            </a:r>
            <a:r>
              <a:rPr lang="en-US" dirty="0" smtClean="0"/>
              <a:t>we </a:t>
            </a:r>
            <a:r>
              <a:rPr lang="en-US" dirty="0"/>
              <a:t>can select or subset a row like this:</a:t>
            </a:r>
          </a:p>
          <a:p>
            <a:pPr marL="457200" lvl="1" indent="0">
              <a:buNone/>
            </a:pPr>
            <a:r>
              <a:rPr lang="en-US" sz="2800" b="1" dirty="0" err="1" smtClean="0"/>
              <a:t>df</a:t>
            </a:r>
            <a:r>
              <a:rPr lang="en-US" sz="2800" b="1" dirty="0" smtClean="0"/>
              <a:t>[</a:t>
            </a:r>
            <a:r>
              <a:rPr lang="en-US" sz="2800" b="1" dirty="0" err="1" smtClean="0"/>
              <a:t>start:count</a:t>
            </a:r>
            <a:r>
              <a:rPr lang="en-US" sz="2800" b="1" dirty="0" smtClean="0"/>
              <a:t>]</a:t>
            </a:r>
          </a:p>
          <a:p>
            <a:r>
              <a:rPr lang="en-US" dirty="0"/>
              <a:t>The start point will be included in the subset but stop point is not included. For example, to select 3 rows starting from the first row, you will write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df</a:t>
            </a:r>
            <a:r>
              <a:rPr lang="en-US" i="1" dirty="0"/>
              <a:t>[0:3</a:t>
            </a:r>
            <a:r>
              <a:rPr lang="en-US" i="1" dirty="0" smtClean="0"/>
              <a:t>]</a:t>
            </a:r>
          </a:p>
          <a:p>
            <a:pPr fontAlgn="base"/>
            <a:r>
              <a:rPr lang="en-US" dirty="0"/>
              <a:t>That code means start from the first row which is 0 and select 3 rows.</a:t>
            </a:r>
          </a:p>
          <a:p>
            <a:pPr fontAlgn="base"/>
            <a:r>
              <a:rPr lang="en-US" dirty="0"/>
              <a:t>Similarly, to select the first 2 rows, you will write: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[0:2</a:t>
            </a:r>
            <a:r>
              <a:rPr lang="en-US" dirty="0" smtClean="0"/>
              <a:t>]</a:t>
            </a:r>
          </a:p>
          <a:p>
            <a:r>
              <a:rPr lang="en-US" dirty="0"/>
              <a:t>To select or subset the last row, use the negative indexing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[-1:]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415456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31"/>
            <a:ext cx="10515600" cy="5884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Reading Secondary Storage</a:t>
            </a:r>
            <a:endParaRPr lang="hi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705395"/>
            <a:ext cx="11586754" cy="5943600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/>
              <a:t>Read Excel file</a:t>
            </a:r>
          </a:p>
          <a:p>
            <a:pPr algn="just" fontAlgn="base"/>
            <a:r>
              <a:rPr lang="en-US" dirty="0" smtClean="0"/>
              <a:t>For </a:t>
            </a:r>
            <a:r>
              <a:rPr lang="en-US" dirty="0"/>
              <a:t>this, you need to import one more module called </a:t>
            </a:r>
            <a:r>
              <a:rPr lang="en-US" dirty="0" err="1"/>
              <a:t>xlrd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r>
              <a:rPr lang="en-US" sz="2800" i="1" dirty="0" smtClean="0"/>
              <a:t>import pandas</a:t>
            </a:r>
          </a:p>
          <a:p>
            <a:pPr marL="457200" lvl="1" indent="0" algn="just">
              <a:buNone/>
            </a:pPr>
            <a:r>
              <a:rPr lang="en-US" sz="2800" i="1" dirty="0" err="1" smtClean="0"/>
              <a:t>df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pandas.read_excel</a:t>
            </a:r>
            <a:r>
              <a:rPr lang="en-US" sz="2800" i="1" dirty="0" smtClean="0"/>
              <a:t>('pandasExcel.xlsx', 'Sheet1')</a:t>
            </a:r>
          </a:p>
          <a:p>
            <a:pPr marL="457200" lvl="1" indent="0" algn="just">
              <a:buNone/>
            </a:pPr>
            <a:r>
              <a:rPr lang="en-US" sz="2800" i="1" dirty="0" smtClean="0"/>
              <a:t>print(type(</a:t>
            </a:r>
            <a:r>
              <a:rPr lang="en-US" sz="2800" i="1" dirty="0" err="1" smtClean="0"/>
              <a:t>df</a:t>
            </a:r>
            <a:r>
              <a:rPr lang="en-US" sz="2800" i="1" dirty="0" smtClean="0"/>
              <a:t>)) #Output is </a:t>
            </a:r>
            <a:r>
              <a:rPr lang="en-US" sz="2800" i="1" dirty="0" smtClean="0">
                <a:solidFill>
                  <a:schemeClr val="accent2"/>
                </a:solidFill>
              </a:rPr>
              <a:t>&lt;class '</a:t>
            </a:r>
            <a:r>
              <a:rPr lang="en-US" sz="2800" i="1" dirty="0" err="1" smtClean="0">
                <a:solidFill>
                  <a:schemeClr val="accent2"/>
                </a:solidFill>
              </a:rPr>
              <a:t>pandas.core.frame.DataFrame</a:t>
            </a:r>
            <a:r>
              <a:rPr lang="en-US" sz="2800" i="1" dirty="0" smtClean="0">
                <a:solidFill>
                  <a:schemeClr val="accent2"/>
                </a:solidFill>
              </a:rPr>
              <a:t>'&gt;</a:t>
            </a:r>
          </a:p>
          <a:p>
            <a:pPr marL="457200" lvl="1" indent="0" algn="just">
              <a:buNone/>
            </a:pPr>
            <a:r>
              <a:rPr lang="en-US" sz="2800" i="1" dirty="0"/>
              <a:t>p</a:t>
            </a:r>
            <a:r>
              <a:rPr lang="en-US" sz="2800" i="1" dirty="0" smtClean="0"/>
              <a:t>rint(</a:t>
            </a:r>
            <a:r>
              <a:rPr lang="en-US" sz="2800" i="1" dirty="0" err="1" smtClean="0"/>
              <a:t>df.head</a:t>
            </a:r>
            <a:r>
              <a:rPr lang="en-US" sz="2800" i="1" dirty="0" smtClean="0"/>
              <a:t>())</a:t>
            </a:r>
          </a:p>
          <a:p>
            <a:pPr marL="457200" lvl="1" indent="0" algn="just">
              <a:buNone/>
            </a:pPr>
            <a:endParaRPr lang="en-US" sz="2800" i="1" dirty="0" smtClean="0"/>
          </a:p>
          <a:p>
            <a:pPr algn="just" fontAlgn="base"/>
            <a:r>
              <a:rPr lang="en-US" dirty="0" smtClean="0"/>
              <a:t>It’s a </a:t>
            </a:r>
            <a:r>
              <a:rPr lang="en-US" b="1" dirty="0" err="1" smtClean="0"/>
              <a:t>DataFrame</a:t>
            </a:r>
            <a:r>
              <a:rPr lang="en-US" dirty="0" smtClean="0"/>
              <a:t>!</a:t>
            </a:r>
          </a:p>
          <a:p>
            <a:pPr algn="just" fontAlgn="base"/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is similar to a SQL table or an Excel spreadsheet.</a:t>
            </a:r>
          </a:p>
          <a:p>
            <a:pPr algn="just"/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91915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679"/>
            <a:ext cx="10515600" cy="483961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731521"/>
            <a:ext cx="11377749" cy="590441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Import </a:t>
            </a:r>
            <a:r>
              <a:rPr lang="en-US" b="1" dirty="0">
                <a:solidFill>
                  <a:srgbClr val="FF0000"/>
                </a:solidFill>
              </a:rPr>
              <a:t>CSV</a:t>
            </a:r>
            <a:r>
              <a:rPr lang="en-US" b="1" dirty="0"/>
              <a:t> file</a:t>
            </a:r>
          </a:p>
          <a:p>
            <a:pPr fontAlgn="base"/>
            <a:r>
              <a:rPr lang="en-US" dirty="0"/>
              <a:t>To read from a CSV file, you can use the </a:t>
            </a:r>
            <a:r>
              <a:rPr lang="en-US" dirty="0" err="1"/>
              <a:t>read_csv</a:t>
            </a:r>
            <a:r>
              <a:rPr lang="en-US" dirty="0"/>
              <a:t>() method of pandas.</a:t>
            </a:r>
          </a:p>
          <a:p>
            <a:pPr marL="0" indent="0">
              <a:buNone/>
            </a:pPr>
            <a:r>
              <a:rPr lang="en-US" i="1" dirty="0"/>
              <a:t>import </a:t>
            </a:r>
            <a:r>
              <a:rPr lang="en-US" i="1" dirty="0" smtClean="0"/>
              <a:t>pandas</a:t>
            </a:r>
          </a:p>
          <a:p>
            <a:pPr marL="0" indent="0">
              <a:buNone/>
            </a:pPr>
            <a:r>
              <a:rPr lang="en-US" i="1" dirty="0" err="1" smtClean="0"/>
              <a:t>pandas.read_csv</a:t>
            </a:r>
            <a:r>
              <a:rPr lang="en-US" i="1" dirty="0" smtClean="0"/>
              <a:t>(‘nba.csv')</a:t>
            </a:r>
          </a:p>
          <a:p>
            <a:pPr marL="0" indent="0" fontAlgn="base">
              <a:buNone/>
            </a:pPr>
            <a:r>
              <a:rPr lang="en-US" b="1" dirty="0"/>
              <a:t>Read </a:t>
            </a:r>
            <a:r>
              <a:rPr lang="en-US" b="1" dirty="0">
                <a:solidFill>
                  <a:srgbClr val="FF0000"/>
                </a:solidFill>
              </a:rPr>
              <a:t>text</a:t>
            </a:r>
            <a:r>
              <a:rPr lang="en-US" b="1" dirty="0"/>
              <a:t> file</a:t>
            </a:r>
          </a:p>
          <a:p>
            <a:pPr fontAlgn="base"/>
            <a:r>
              <a:rPr lang="en-US" dirty="0"/>
              <a:t>We can also use the </a:t>
            </a:r>
            <a:r>
              <a:rPr lang="en-US" dirty="0" err="1"/>
              <a:t>read_csv</a:t>
            </a:r>
            <a:r>
              <a:rPr lang="en-US" dirty="0"/>
              <a:t> method of pandas to read from a text file that </a:t>
            </a:r>
            <a:r>
              <a:rPr lang="en-US" dirty="0" smtClean="0"/>
              <a:t>has a comma </a:t>
            </a:r>
            <a:r>
              <a:rPr lang="en-US" dirty="0"/>
              <a:t>separated elements</a:t>
            </a:r>
            <a:r>
              <a:rPr lang="en-US" dirty="0" smtClean="0"/>
              <a:t>;</a:t>
            </a:r>
            <a:endParaRPr lang="en-US" dirty="0"/>
          </a:p>
          <a:p>
            <a:pPr marL="0" indent="0" fontAlgn="base">
              <a:buNone/>
            </a:pPr>
            <a:r>
              <a:rPr lang="en-US" i="1" dirty="0"/>
              <a:t>import </a:t>
            </a:r>
            <a:r>
              <a:rPr lang="en-US" i="1" dirty="0" smtClean="0"/>
              <a:t>pandas</a:t>
            </a:r>
            <a:endParaRPr lang="en-US" i="1" dirty="0"/>
          </a:p>
          <a:p>
            <a:pPr marL="0" indent="0" fontAlgn="base">
              <a:buNone/>
            </a:pPr>
            <a:r>
              <a:rPr lang="en-US" i="1" dirty="0" err="1"/>
              <a:t>pandas.read_csv</a:t>
            </a:r>
            <a:r>
              <a:rPr lang="en-US" i="1" dirty="0" smtClean="0"/>
              <a:t>(‘nba.txt')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file also may use another delimiter such as a semicolon, tab, etc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To define the tab character as a delimiter, pass the delimiter argument like this</a:t>
            </a:r>
            <a:r>
              <a:rPr lang="en-US" dirty="0" smtClean="0"/>
              <a:t>:</a:t>
            </a:r>
          </a:p>
          <a:p>
            <a:pPr marL="457200" lvl="1" indent="0" fontAlgn="base">
              <a:buNone/>
            </a:pPr>
            <a:r>
              <a:rPr lang="en-US" sz="3000" i="1" dirty="0" err="1"/>
              <a:t>df</a:t>
            </a:r>
            <a:r>
              <a:rPr lang="en-US" sz="3000" i="1" dirty="0"/>
              <a:t>=</a:t>
            </a:r>
            <a:r>
              <a:rPr lang="en-US" sz="3000" i="1" dirty="0" err="1"/>
              <a:t>pd.read_csv</a:t>
            </a:r>
            <a:r>
              <a:rPr lang="en-US" sz="3000" i="1" dirty="0"/>
              <a:t>(</a:t>
            </a:r>
            <a:r>
              <a:rPr lang="en-US" sz="3000" i="1" dirty="0" err="1"/>
              <a:t>r'f</a:t>
            </a:r>
            <a:r>
              <a:rPr lang="en-US" sz="3000" i="1" dirty="0"/>
              <a:t>:\</a:t>
            </a:r>
            <a:r>
              <a:rPr lang="en-US" sz="3000" i="1" dirty="0" err="1"/>
              <a:t>pythonprogs</a:t>
            </a:r>
            <a:r>
              <a:rPr lang="en-US" sz="3000" i="1" dirty="0"/>
              <a:t>\salary.dat', delimiter='\t')</a:t>
            </a:r>
          </a:p>
          <a:p>
            <a:pPr marL="457200" lvl="1" indent="0" fontAlgn="base">
              <a:buNone/>
            </a:pPr>
            <a:r>
              <a:rPr lang="en-US" sz="3000" i="1" dirty="0"/>
              <a:t>p</a:t>
            </a:r>
            <a:r>
              <a:rPr lang="en-US" sz="3000" i="1" dirty="0" smtClean="0"/>
              <a:t>rint(</a:t>
            </a:r>
            <a:r>
              <a:rPr lang="en-US" sz="3000" i="1" dirty="0" err="1" smtClean="0"/>
              <a:t>df.head</a:t>
            </a:r>
            <a:r>
              <a:rPr lang="en-US" sz="3000" i="1" dirty="0" smtClean="0"/>
              <a:t>())</a:t>
            </a:r>
          </a:p>
          <a:p>
            <a:pPr marL="457200" lvl="1" indent="0" fontAlgn="base">
              <a:buNone/>
            </a:pPr>
            <a:r>
              <a:rPr lang="en-US" sz="3000" i="1" dirty="0" err="1"/>
              <a:t>df</a:t>
            </a:r>
            <a:r>
              <a:rPr lang="en-US" sz="3000" i="1" dirty="0"/>
              <a:t>=</a:t>
            </a:r>
            <a:r>
              <a:rPr lang="en-US" sz="3000" i="1" dirty="0" err="1"/>
              <a:t>pd.read_csv</a:t>
            </a:r>
            <a:r>
              <a:rPr lang="en-US" sz="3000" i="1" dirty="0"/>
              <a:t>(</a:t>
            </a:r>
            <a:r>
              <a:rPr lang="en-US" sz="3000" i="1" dirty="0" err="1"/>
              <a:t>r'f</a:t>
            </a:r>
            <a:r>
              <a:rPr lang="en-US" sz="3000" i="1" dirty="0"/>
              <a:t>:\</a:t>
            </a:r>
            <a:r>
              <a:rPr lang="en-US" sz="3000" i="1" dirty="0" err="1"/>
              <a:t>pythonprogs</a:t>
            </a:r>
            <a:r>
              <a:rPr lang="en-US" sz="3000" i="1" dirty="0"/>
              <a:t>\</a:t>
            </a:r>
            <a:r>
              <a:rPr lang="en-US" sz="3000" i="1" dirty="0" err="1"/>
              <a:t>nbaSC.txt',delimiter</a:t>
            </a:r>
            <a:r>
              <a:rPr lang="en-US" sz="3000" i="1" dirty="0"/>
              <a:t>=';')</a:t>
            </a:r>
          </a:p>
          <a:p>
            <a:pPr marL="457200" lvl="1" indent="0" fontAlgn="base">
              <a:buNone/>
            </a:pPr>
            <a:r>
              <a:rPr lang="en-US" sz="3000" i="1" dirty="0"/>
              <a:t>p</a:t>
            </a:r>
            <a:r>
              <a:rPr lang="en-US" sz="3000" i="1" dirty="0" smtClean="0"/>
              <a:t>rint(</a:t>
            </a:r>
            <a:r>
              <a:rPr lang="en-US" sz="3000" i="1" dirty="0" err="1" smtClean="0"/>
              <a:t>df.columns</a:t>
            </a:r>
            <a:r>
              <a:rPr lang="en-US" sz="3000" i="1" dirty="0" smtClean="0"/>
              <a:t>)</a:t>
            </a:r>
            <a:endParaRPr lang="hi-IN" sz="3000" i="1" dirty="0"/>
          </a:p>
        </p:txBody>
      </p:sp>
    </p:spTree>
    <p:extLst>
      <p:ext uri="{BB962C8B-B14F-4D97-AF65-F5344CB8AC3E}">
        <p14:creationId xmlns:p14="http://schemas.microsoft.com/office/powerpoint/2010/main" val="344034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31"/>
            <a:ext cx="10515600" cy="3663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ahnschrift SemiBold Condensed" panose="020B0502040204020203" pitchFamily="34" charset="0"/>
              </a:rPr>
              <a:t>Selecting a Row or Column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5" y="731520"/>
            <a:ext cx="11508377" cy="585216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i="1" dirty="0"/>
              <a:t># Use `</a:t>
            </a:r>
            <a:r>
              <a:rPr lang="en-US" sz="2800" i="1" dirty="0" err="1"/>
              <a:t>iloc</a:t>
            </a:r>
            <a:r>
              <a:rPr lang="en-US" sz="2800" i="1" dirty="0"/>
              <a:t>[]` to select a row</a:t>
            </a:r>
          </a:p>
          <a:p>
            <a:pPr marL="457200" lvl="1" indent="0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df.iloc</a:t>
            </a:r>
            <a:r>
              <a:rPr lang="en-US" sz="2800" i="1" dirty="0"/>
              <a:t>[0</a:t>
            </a:r>
            <a:r>
              <a:rPr lang="en-US" sz="2800" i="1" dirty="0" smtClean="0"/>
              <a:t>])</a:t>
            </a:r>
          </a:p>
          <a:p>
            <a:pPr marL="457200" lvl="1" indent="0">
              <a:buNone/>
            </a:pPr>
            <a:r>
              <a:rPr lang="en-US" sz="2800" i="1" dirty="0" smtClean="0"/>
              <a:t>Print(type(</a:t>
            </a:r>
            <a:r>
              <a:rPr lang="en-US" sz="2800" i="1" dirty="0" err="1" smtClean="0"/>
              <a:t>df.iloc</a:t>
            </a:r>
            <a:r>
              <a:rPr lang="en-US" sz="2800" i="1" dirty="0" smtClean="0"/>
              <a:t>[0]))</a:t>
            </a:r>
          </a:p>
          <a:p>
            <a:pPr marL="457200" lvl="1" indent="0">
              <a:buNone/>
            </a:pPr>
            <a:r>
              <a:rPr lang="en-US" sz="2800" i="1" dirty="0"/>
              <a:t>index=2</a:t>
            </a:r>
          </a:p>
          <a:p>
            <a:pPr marL="457200" lvl="1" indent="0">
              <a:buNone/>
            </a:pPr>
            <a:r>
              <a:rPr lang="en-US" sz="2800" i="1" dirty="0" err="1"/>
              <a:t>df.iloc</a:t>
            </a:r>
            <a:r>
              <a:rPr lang="en-US" sz="2800" i="1" dirty="0"/>
              <a:t>[index]</a:t>
            </a:r>
          </a:p>
          <a:p>
            <a:pPr marL="457200" lvl="1" indent="0">
              <a:buNone/>
            </a:pPr>
            <a:r>
              <a:rPr lang="en-US" sz="2800" i="1" dirty="0" err="1"/>
              <a:t>df.iloc</a:t>
            </a:r>
            <a:r>
              <a:rPr lang="en-US" sz="2800" i="1" dirty="0"/>
              <a:t>[:index]</a:t>
            </a:r>
          </a:p>
          <a:p>
            <a:pPr marL="457200" lvl="1" indent="0">
              <a:buNone/>
            </a:pPr>
            <a:r>
              <a:rPr lang="en-US" sz="2800" i="1" dirty="0" err="1"/>
              <a:t>df.iloc</a:t>
            </a:r>
            <a:r>
              <a:rPr lang="en-US" sz="2800" i="1" dirty="0"/>
              <a:t>[-index]</a:t>
            </a:r>
          </a:p>
          <a:p>
            <a:pPr marL="457200" lvl="1" indent="0">
              <a:buNone/>
            </a:pPr>
            <a:r>
              <a:rPr lang="en-US" sz="2800" i="1" dirty="0" err="1"/>
              <a:t>df.iloc</a:t>
            </a:r>
            <a:r>
              <a:rPr lang="en-US" sz="2800" i="1" dirty="0"/>
              <a:t>[-index:]</a:t>
            </a:r>
          </a:p>
          <a:p>
            <a:pPr marL="457200" lvl="1" indent="0">
              <a:buNone/>
            </a:pPr>
            <a:r>
              <a:rPr lang="en-US" sz="2800" i="1" dirty="0" err="1"/>
              <a:t>df.iloc</a:t>
            </a:r>
            <a:r>
              <a:rPr lang="en-US" sz="2800" i="1" dirty="0"/>
              <a:t>[:,0:2]</a:t>
            </a:r>
          </a:p>
          <a:p>
            <a:pPr marL="457200" lvl="1" indent="0">
              <a:buNone/>
            </a:pP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 smtClean="0"/>
              <a:t># </a:t>
            </a:r>
            <a:r>
              <a:rPr lang="en-US" sz="2800" i="1" dirty="0"/>
              <a:t>Use `</a:t>
            </a:r>
            <a:r>
              <a:rPr lang="en-US" sz="2800" i="1" dirty="0" err="1"/>
              <a:t>loc</a:t>
            </a:r>
            <a:r>
              <a:rPr lang="en-US" sz="2800" i="1" dirty="0"/>
              <a:t>[]` to select a column</a:t>
            </a:r>
          </a:p>
          <a:p>
            <a:pPr marL="457200" lvl="1" indent="0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df.loc</a:t>
            </a:r>
            <a:r>
              <a:rPr lang="en-US" sz="2800" i="1" dirty="0" smtClean="0"/>
              <a:t>[:,‘B'])</a:t>
            </a:r>
          </a:p>
          <a:p>
            <a:pPr marL="457200" lvl="1" indent="0">
              <a:buNone/>
            </a:pPr>
            <a:endParaRPr lang="en-US" sz="2800" i="1" dirty="0" smtClean="0"/>
          </a:p>
          <a:p>
            <a:pPr marL="457200" lvl="1" indent="0">
              <a:buNone/>
            </a:pPr>
            <a:endParaRPr lang="en-US" sz="2800" i="1" dirty="0" smtClean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7345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78"/>
            <a:ext cx="10515600" cy="4047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Bahnschrift SemiBold Condensed" panose="020B0502040204020203" pitchFamily="34" charset="0"/>
              </a:rPr>
              <a:t>Getting Values of Cells of a </a:t>
            </a:r>
            <a:r>
              <a:rPr lang="en-US" b="1" dirty="0" err="1" smtClean="0">
                <a:latin typeface="Bahnschrift SemiBold Condensed" panose="020B0502040204020203" pitchFamily="34" charset="0"/>
              </a:rPr>
              <a:t>DataFrame</a:t>
            </a:r>
            <a:endParaRPr lang="hi-IN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744582"/>
            <a:ext cx="11482251" cy="6113418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/>
              <a:t>Now, let’s say you have a </a:t>
            </a:r>
            <a:r>
              <a:rPr lang="en-US" sz="4200" dirty="0" err="1"/>
              <a:t>DataFrame</a:t>
            </a:r>
            <a:r>
              <a:rPr lang="en-US" sz="4200" dirty="0"/>
              <a:t> like this one</a:t>
            </a:r>
            <a:r>
              <a:rPr lang="en-US" sz="4200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800" dirty="0" smtClean="0"/>
              <a:t>And </a:t>
            </a:r>
            <a:r>
              <a:rPr lang="en-US" sz="3800" dirty="0"/>
              <a:t>you want to access the value that is at index 0, in column ‘A’.</a:t>
            </a:r>
          </a:p>
          <a:p>
            <a:r>
              <a:rPr lang="en-US" sz="3800" dirty="0"/>
              <a:t>Various options exist to get your value 1 back</a:t>
            </a:r>
            <a:r>
              <a:rPr lang="en-US" sz="3800" dirty="0" smtClean="0"/>
              <a:t>:</a:t>
            </a:r>
          </a:p>
          <a:p>
            <a:pPr marL="457200" lvl="1" indent="0">
              <a:buNone/>
            </a:pPr>
            <a:r>
              <a:rPr lang="en-US" sz="4400" i="1" dirty="0"/>
              <a:t># Using `</a:t>
            </a:r>
            <a:r>
              <a:rPr lang="en-US" sz="4400" i="1" dirty="0" err="1">
                <a:solidFill>
                  <a:schemeClr val="accent2"/>
                </a:solidFill>
              </a:rPr>
              <a:t>iloc</a:t>
            </a:r>
            <a:r>
              <a:rPr lang="en-US" sz="4400" i="1" dirty="0" smtClean="0"/>
              <a:t>[]`</a:t>
            </a:r>
          </a:p>
          <a:p>
            <a:pPr marL="457200" lvl="1" indent="0">
              <a:buNone/>
            </a:pPr>
            <a:endParaRPr lang="en-US" sz="4400" i="1" dirty="0"/>
          </a:p>
          <a:p>
            <a:pPr marL="457200" lvl="1" indent="0">
              <a:buNone/>
            </a:pPr>
            <a:r>
              <a:rPr lang="en-US" sz="4400" i="1" dirty="0"/>
              <a:t>print(</a:t>
            </a:r>
            <a:r>
              <a:rPr lang="en-US" sz="4400" i="1" dirty="0" err="1"/>
              <a:t>df.iloc</a:t>
            </a:r>
            <a:r>
              <a:rPr lang="en-US" sz="4400" i="1" dirty="0"/>
              <a:t>[0][0])</a:t>
            </a:r>
          </a:p>
          <a:p>
            <a:pPr marL="457200" lvl="1" indent="0">
              <a:buNone/>
            </a:pPr>
            <a:endParaRPr lang="en-US" sz="4400" i="1" dirty="0" smtClean="0"/>
          </a:p>
          <a:p>
            <a:pPr marL="457200" lvl="1" indent="0">
              <a:buNone/>
            </a:pPr>
            <a:r>
              <a:rPr lang="en-US" sz="4400" i="1" dirty="0" smtClean="0"/>
              <a:t># </a:t>
            </a:r>
            <a:r>
              <a:rPr lang="en-US" sz="4400" i="1" dirty="0"/>
              <a:t>Using `</a:t>
            </a:r>
            <a:r>
              <a:rPr lang="en-US" sz="4400" i="1" dirty="0" err="1">
                <a:solidFill>
                  <a:schemeClr val="accent2"/>
                </a:solidFill>
              </a:rPr>
              <a:t>loc</a:t>
            </a:r>
            <a:r>
              <a:rPr lang="en-US" sz="4400" i="1" dirty="0"/>
              <a:t>[]`</a:t>
            </a:r>
          </a:p>
          <a:p>
            <a:pPr marL="457200" lvl="1" indent="0">
              <a:buNone/>
            </a:pPr>
            <a:r>
              <a:rPr lang="en-US" sz="4400" i="1" dirty="0"/>
              <a:t>print(</a:t>
            </a:r>
            <a:r>
              <a:rPr lang="en-US" sz="4400" i="1" dirty="0" err="1"/>
              <a:t>df.loc</a:t>
            </a:r>
            <a:r>
              <a:rPr lang="en-US" sz="4400" i="1" dirty="0" smtClean="0"/>
              <a:t>[‘0’][</a:t>
            </a:r>
            <a:r>
              <a:rPr lang="en-US" sz="4400" i="1" dirty="0"/>
              <a:t>'A'])</a:t>
            </a:r>
          </a:p>
          <a:p>
            <a:pPr marL="457200" lvl="1" indent="0">
              <a:buNone/>
            </a:pPr>
            <a:endParaRPr lang="en-US" sz="4400" i="1" dirty="0" smtClean="0"/>
          </a:p>
          <a:p>
            <a:pPr marL="457200" lvl="1" indent="0">
              <a:buNone/>
            </a:pPr>
            <a:r>
              <a:rPr lang="en-US" sz="4400" i="1" dirty="0" smtClean="0"/>
              <a:t># </a:t>
            </a:r>
            <a:r>
              <a:rPr lang="en-US" sz="4400" i="1" dirty="0"/>
              <a:t>Using `</a:t>
            </a:r>
            <a:r>
              <a:rPr lang="en-US" sz="4400" i="1" dirty="0">
                <a:solidFill>
                  <a:schemeClr val="accent2"/>
                </a:solidFill>
              </a:rPr>
              <a:t>at</a:t>
            </a:r>
            <a:r>
              <a:rPr lang="en-US" sz="4400" i="1" dirty="0"/>
              <a:t>[]`</a:t>
            </a:r>
          </a:p>
          <a:p>
            <a:pPr marL="457200" lvl="1" indent="0">
              <a:buNone/>
            </a:pPr>
            <a:r>
              <a:rPr lang="en-US" sz="4400" i="1" dirty="0"/>
              <a:t>print(df.at[0,'A'])</a:t>
            </a:r>
          </a:p>
          <a:p>
            <a:pPr marL="457200" lvl="1" indent="0">
              <a:buNone/>
            </a:pPr>
            <a:endParaRPr lang="en-US" sz="4400" i="1" dirty="0" smtClean="0"/>
          </a:p>
          <a:p>
            <a:pPr marL="457200" lvl="1" indent="0">
              <a:buNone/>
            </a:pPr>
            <a:r>
              <a:rPr lang="en-US" sz="4400" i="1" dirty="0" smtClean="0"/>
              <a:t># </a:t>
            </a:r>
            <a:r>
              <a:rPr lang="en-US" sz="4400" i="1" dirty="0"/>
              <a:t>Using `</a:t>
            </a:r>
            <a:r>
              <a:rPr lang="en-US" sz="4400" i="1" dirty="0" err="1">
                <a:solidFill>
                  <a:schemeClr val="accent2"/>
                </a:solidFill>
              </a:rPr>
              <a:t>iat</a:t>
            </a:r>
            <a:r>
              <a:rPr lang="en-US" sz="4400" i="1" dirty="0"/>
              <a:t>[]`</a:t>
            </a:r>
          </a:p>
          <a:p>
            <a:pPr marL="457200" lvl="1" indent="0">
              <a:buNone/>
            </a:pPr>
            <a:r>
              <a:rPr lang="en-US" sz="4400" i="1" dirty="0"/>
              <a:t>print(</a:t>
            </a:r>
            <a:r>
              <a:rPr lang="en-US" sz="4400" i="1" dirty="0" err="1"/>
              <a:t>df.iat</a:t>
            </a:r>
            <a:r>
              <a:rPr lang="en-US" sz="4400" i="1" dirty="0"/>
              <a:t>[0,0</a:t>
            </a:r>
            <a:r>
              <a:rPr lang="en-US" sz="4400" i="1" dirty="0" smtClean="0"/>
              <a:t>])</a:t>
            </a:r>
          </a:p>
          <a:p>
            <a:endParaRPr lang="en-US" dirty="0"/>
          </a:p>
          <a:p>
            <a:endParaRPr lang="hi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151" y="744582"/>
            <a:ext cx="2980396" cy="25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457199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7" y="849086"/>
            <a:ext cx="11639004" cy="5721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# import the pandas library and aliasing as </a:t>
            </a:r>
            <a:r>
              <a:rPr lang="en-US" i="1" dirty="0" err="1"/>
              <a:t>pd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import pandas as </a:t>
            </a:r>
            <a:r>
              <a:rPr lang="en-US" i="1" dirty="0" err="1"/>
              <a:t>pd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import </a:t>
            </a:r>
            <a:r>
              <a:rPr lang="en-US" i="1" dirty="0" err="1"/>
              <a:t>numpy</a:t>
            </a:r>
            <a:r>
              <a:rPr lang="en-US" i="1" dirty="0"/>
              <a:t> as np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df</a:t>
            </a:r>
            <a:r>
              <a:rPr lang="en-US" i="1" dirty="0"/>
              <a:t> = </a:t>
            </a:r>
            <a:r>
              <a:rPr lang="en-US" i="1" dirty="0" err="1"/>
              <a:t>pd.DataFrame</a:t>
            </a:r>
            <a:r>
              <a:rPr lang="en-US" i="1" dirty="0"/>
              <a:t>(</a:t>
            </a:r>
            <a:r>
              <a:rPr lang="en-US" i="1" dirty="0" err="1"/>
              <a:t>np.random.randn</a:t>
            </a:r>
            <a:r>
              <a:rPr lang="en-US" i="1" dirty="0"/>
              <a:t>(8, 4),</a:t>
            </a:r>
          </a:p>
          <a:p>
            <a:pPr marL="0" indent="0">
              <a:buNone/>
            </a:pPr>
            <a:r>
              <a:rPr lang="en-US" i="1" dirty="0"/>
              <a:t>index = ['</a:t>
            </a:r>
            <a:r>
              <a:rPr lang="en-US" i="1" dirty="0" err="1"/>
              <a:t>a','b','c','d','e','f','g','h</a:t>
            </a:r>
            <a:r>
              <a:rPr lang="en-US" i="1" dirty="0"/>
              <a:t>'], columns = ['A', 'B', 'C', 'D</a:t>
            </a:r>
            <a:r>
              <a:rPr lang="en-US" i="1" dirty="0" smtClean="0"/>
              <a:t>'])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#</a:t>
            </a:r>
            <a:r>
              <a:rPr lang="en-US" i="1" dirty="0" err="1" smtClean="0"/>
              <a:t>randn</a:t>
            </a:r>
            <a:r>
              <a:rPr lang="en-US" i="1" dirty="0" smtClean="0"/>
              <a:t> </a:t>
            </a:r>
            <a:r>
              <a:rPr lang="en-US" i="1" dirty="0"/>
              <a:t>generates an array of shape (d0, d1, ..., </a:t>
            </a:r>
            <a:r>
              <a:rPr lang="en-US" i="1" dirty="0" err="1"/>
              <a:t>dn</a:t>
            </a:r>
            <a:r>
              <a:rPr lang="en-US" i="1" dirty="0"/>
              <a:t>), filled with random floats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# Select </a:t>
            </a:r>
            <a:r>
              <a:rPr lang="en-US" i="1" dirty="0"/>
              <a:t>range of rows for all columns print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err="1" smtClean="0"/>
              <a:t>df.loc</a:t>
            </a:r>
            <a:r>
              <a:rPr lang="en-US" i="1" dirty="0"/>
              <a:t>['</a:t>
            </a:r>
            <a:r>
              <a:rPr lang="en-US" i="1" dirty="0" err="1"/>
              <a:t>a':'h</a:t>
            </a:r>
            <a:r>
              <a:rPr lang="en-US" i="1" dirty="0"/>
              <a:t>']</a:t>
            </a:r>
          </a:p>
          <a:p>
            <a:pPr marL="0" indent="0">
              <a:buNone/>
            </a:pPr>
            <a:r>
              <a:rPr lang="en-US" i="1" dirty="0"/>
              <a:t># Select few rows for multiple columns, say list[]</a:t>
            </a:r>
          </a:p>
          <a:p>
            <a:pPr marL="0" indent="0">
              <a:buNone/>
            </a:pPr>
            <a:r>
              <a:rPr lang="en-US" i="1" dirty="0"/>
              <a:t>print </a:t>
            </a:r>
            <a:r>
              <a:rPr lang="en-US" i="1" dirty="0" err="1"/>
              <a:t>df.loc</a:t>
            </a:r>
            <a:r>
              <a:rPr lang="en-US" i="1" dirty="0"/>
              <a:t>[['</a:t>
            </a:r>
            <a:r>
              <a:rPr lang="en-US" i="1" dirty="0" err="1"/>
              <a:t>a','b','f','h</a:t>
            </a:r>
            <a:r>
              <a:rPr lang="en-US" i="1" dirty="0"/>
              <a:t>'],['A','C']]</a:t>
            </a:r>
            <a:endParaRPr lang="hi-IN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sz="900" b="1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 tooltip="numpy.random.randn"/>
              </a:rPr>
              <a:t>randn</a:t>
            </a:r>
            <a:r>
              <a:rPr kumimoji="0" lang="hi-IN" altLang="hi-I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generates an array of shape </a:t>
            </a:r>
            <a:r>
              <a:rPr kumimoji="0" lang="hi-IN" altLang="hi-I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(d0, d1, ..., dn)</a:t>
            </a:r>
            <a:r>
              <a:rPr kumimoji="0" lang="hi-IN" altLang="hi-I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filled with random floats sampled from a univariate “normal” (Gaussian) distribution of mean 0 and variance 1</a:t>
            </a:r>
            <a:endParaRPr kumimoji="0" lang="hi-IN" altLang="hi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7822"/>
            <a:ext cx="10515600" cy="418646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hi-IN" dirty="0" smtClean="0">
                <a:solidFill>
                  <a:srgbClr val="212529"/>
                </a:solidFill>
                <a:latin typeface="Bahnschrift SemiBold Condensed" panose="020B0502040204020203" pitchFamily="34" charset="0"/>
              </a:rPr>
              <a:t>More On </a:t>
            </a:r>
            <a:r>
              <a:rPr lang="hi-IN" altLang="hi-IN" dirty="0" smtClean="0">
                <a:solidFill>
                  <a:srgbClr val="212529"/>
                </a:solidFill>
                <a:latin typeface="Bahnschrift SemiBold Condensed" panose="020B0502040204020203" pitchFamily="34" charset="0"/>
              </a:rPr>
              <a:t>Indexing </a:t>
            </a:r>
            <a:r>
              <a:rPr lang="hi-IN" altLang="hi-IN" dirty="0">
                <a:solidFill>
                  <a:srgbClr val="212529"/>
                </a:solidFill>
                <a:latin typeface="Bahnschrift SemiBold Condensed" panose="020B0502040204020203" pitchFamily="34" charset="0"/>
              </a:rPr>
              <a:t>DataFrames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2217" y="399524"/>
            <a:ext cx="11547565" cy="653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i-IN" altLang="hi-IN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In the example below, you can use square brackets to select one column of the </a:t>
            </a:r>
            <a:r>
              <a:rPr lang="en-US" altLang="hi-IN" sz="2400" dirty="0" smtClean="0">
                <a:solidFill>
                  <a:schemeClr val="accent2"/>
                </a:solidFill>
                <a:latin typeface="SFMono-Regular"/>
              </a:rPr>
              <a:t>iris</a:t>
            </a:r>
            <a:r>
              <a:rPr kumimoji="0" lang="hi-IN" altLang="hi-IN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DataFrame.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i-IN" altLang="hi-IN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You can either use a single bracket or a double bracket.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i-IN" altLang="hi-IN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single bracket with output a Pandas Series, while a double bracket will output a Pandas DataFrame.</a:t>
            </a:r>
          </a:p>
          <a:p>
            <a:pPr lvl="1" algn="just"/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import 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pandas as 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pd</a:t>
            </a:r>
            <a:endParaRPr lang="en-US" altLang="hi-IN" sz="2400" i="1" dirty="0">
              <a:solidFill>
                <a:srgbClr val="212529"/>
              </a:solidFill>
              <a:latin typeface="-apple-system"/>
            </a:endParaRPr>
          </a:p>
          <a:p>
            <a:pPr lvl="1" algn="just"/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pd.read_csv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r'f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:\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pythonprogs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\iris.csv')</a:t>
            </a:r>
          </a:p>
          <a:p>
            <a:pPr lvl="1" algn="just"/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df.head</a:t>
            </a:r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() ; </a:t>
            </a:r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df.columns</a:t>
            </a:r>
            <a:endParaRPr lang="en-US" altLang="hi-IN" sz="2400" i="1" dirty="0" smtClean="0">
              <a:solidFill>
                <a:srgbClr val="212529"/>
              </a:solidFill>
              <a:latin typeface="-apple-system"/>
            </a:endParaRPr>
          </a:p>
          <a:p>
            <a:pPr lvl="1" algn="just"/>
            <a:endParaRPr lang="en-US" altLang="hi-IN" sz="2400" i="1" dirty="0" smtClean="0">
              <a:solidFill>
                <a:srgbClr val="212529"/>
              </a:solidFill>
              <a:latin typeface="-apple-system"/>
            </a:endParaRPr>
          </a:p>
          <a:p>
            <a:pPr lvl="1" algn="just"/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# Print out </a:t>
            </a:r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'</a:t>
            </a:r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’ 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column as Pandas Series</a:t>
            </a:r>
          </a:p>
          <a:p>
            <a:pPr lvl="1" algn="just"/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['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']</a:t>
            </a:r>
          </a:p>
          <a:p>
            <a:pPr lvl="1" algn="just"/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type(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['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'])   #</a:t>
            </a:r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pandas.core.series.Series</a:t>
            </a:r>
            <a:endParaRPr lang="en-US" altLang="hi-IN" sz="2400" i="1" dirty="0" smtClean="0">
              <a:solidFill>
                <a:srgbClr val="212529"/>
              </a:solidFill>
              <a:latin typeface="-apple-system"/>
            </a:endParaRPr>
          </a:p>
          <a:p>
            <a:pPr lvl="1" algn="just"/>
            <a:endParaRPr lang="en-US" altLang="hi-IN" sz="2400" i="1" dirty="0" smtClean="0">
              <a:solidFill>
                <a:srgbClr val="212529"/>
              </a:solidFill>
              <a:latin typeface="-apple-system"/>
            </a:endParaRPr>
          </a:p>
          <a:p>
            <a:pPr lvl="1" algn="just"/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# Print out 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’ </a:t>
            </a:r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column 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as Pandas </a:t>
            </a:r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DataFrame</a:t>
            </a:r>
            <a:endParaRPr lang="en-US" altLang="hi-IN" sz="2400" i="1" dirty="0">
              <a:solidFill>
                <a:srgbClr val="212529"/>
              </a:solidFill>
              <a:latin typeface="-apple-system"/>
            </a:endParaRPr>
          </a:p>
          <a:p>
            <a:pPr lvl="1" algn="just"/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[['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']]</a:t>
            </a:r>
          </a:p>
          <a:p>
            <a:pPr lvl="1" algn="just"/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type(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[['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']]) #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pandas.core.frame.DataFrame</a:t>
            </a:r>
            <a:endParaRPr lang="en-US" altLang="hi-IN" sz="2400" i="1" dirty="0">
              <a:solidFill>
                <a:srgbClr val="212529"/>
              </a:solidFill>
              <a:latin typeface="-apple-system"/>
            </a:endParaRPr>
          </a:p>
          <a:p>
            <a:pPr lvl="1" algn="just"/>
            <a:endParaRPr lang="en-US" altLang="hi-IN" sz="2400" i="1" dirty="0" smtClean="0">
              <a:solidFill>
                <a:srgbClr val="212529"/>
              </a:solidFill>
              <a:latin typeface="-apple-system"/>
            </a:endParaRPr>
          </a:p>
          <a:p>
            <a:pPr lvl="1" algn="just"/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# 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Print out 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DataFrame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 with country and 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drives_right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 columns</a:t>
            </a:r>
          </a:p>
          <a:p>
            <a:pPr lvl="1" algn="just"/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[['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', 'sepal width']] #type: 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pandas.core.frame.DataFrame</a:t>
            </a:r>
            <a:endParaRPr lang="hi-IN" altLang="hi-IN" sz="2400" i="1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48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57"/>
            <a:ext cx="10515600" cy="562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Select rows by value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705395"/>
            <a:ext cx="11351623" cy="5982788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In the following code, the row will be fetched where the '</a:t>
            </a:r>
            <a:r>
              <a:rPr lang="en-US" dirty="0" err="1" smtClean="0"/>
              <a:t>spieces</a:t>
            </a:r>
            <a:r>
              <a:rPr lang="en-US" dirty="0" smtClean="0"/>
              <a:t>’ equals 'Iris-</a:t>
            </a:r>
            <a:r>
              <a:rPr lang="en-US" dirty="0" err="1" smtClean="0"/>
              <a:t>setosa</a:t>
            </a:r>
            <a:r>
              <a:rPr lang="en-US" dirty="0" smtClean="0"/>
              <a:t>’</a:t>
            </a:r>
          </a:p>
          <a:p>
            <a:pPr algn="just" fontAlgn="base"/>
            <a:endParaRPr lang="hi-IN" dirty="0" smtClean="0"/>
          </a:p>
          <a:p>
            <a:pPr marL="457200" lvl="1" indent="0" fontAlgn="base">
              <a:buNone/>
            </a:pPr>
            <a:r>
              <a:rPr lang="en-US" sz="2800" i="1" dirty="0" smtClean="0"/>
              <a:t>import </a:t>
            </a:r>
            <a:r>
              <a:rPr lang="en-US" sz="2800" i="1" dirty="0"/>
              <a:t>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 err="1"/>
              <a:t>df</a:t>
            </a:r>
            <a:r>
              <a:rPr lang="en-US" sz="2800" i="1" dirty="0"/>
              <a:t>=</a:t>
            </a:r>
            <a:r>
              <a:rPr lang="en-US" sz="2800" i="1" dirty="0" err="1"/>
              <a:t>pd.read_csv</a:t>
            </a:r>
            <a:r>
              <a:rPr lang="en-US" sz="2800" i="1" dirty="0"/>
              <a:t>(</a:t>
            </a:r>
            <a:r>
              <a:rPr lang="en-US" sz="2800" i="1" dirty="0" err="1"/>
              <a:t>r'f</a:t>
            </a:r>
            <a:r>
              <a:rPr lang="en-US" sz="2800" i="1" dirty="0"/>
              <a:t>:\</a:t>
            </a:r>
            <a:r>
              <a:rPr lang="en-US" sz="2800" i="1" dirty="0" err="1"/>
              <a:t>pythonprogs</a:t>
            </a:r>
            <a:r>
              <a:rPr lang="en-US" sz="2800" i="1" dirty="0"/>
              <a:t>\iris.csv')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df.head</a:t>
            </a:r>
            <a:r>
              <a:rPr lang="en-US" sz="2800" i="1" dirty="0"/>
              <a:t>()</a:t>
            </a:r>
          </a:p>
          <a:p>
            <a:pPr marL="457200" lvl="1" indent="0" fontAlgn="base">
              <a:buNone/>
            </a:pPr>
            <a:r>
              <a:rPr lang="en-US" sz="2800" i="1" dirty="0" err="1" smtClean="0"/>
              <a:t>df.columns</a:t>
            </a: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 err="1"/>
              <a:t>df</a:t>
            </a:r>
            <a:r>
              <a:rPr lang="en-US" sz="2800" i="1" dirty="0"/>
              <a:t>['</a:t>
            </a:r>
            <a:r>
              <a:rPr lang="en-US" sz="2800" i="1" dirty="0" err="1"/>
              <a:t>spieces</a:t>
            </a:r>
            <a:r>
              <a:rPr lang="en-US" sz="2800" i="1" dirty="0" smtClean="0"/>
              <a:t>']</a:t>
            </a: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dirty="0" err="1" smtClean="0"/>
              <a:t>df</a:t>
            </a:r>
            <a:r>
              <a:rPr lang="en-US" sz="2800" dirty="0" smtClean="0"/>
              <a:t>[</a:t>
            </a:r>
            <a:r>
              <a:rPr lang="en-US" sz="2800" dirty="0" err="1" smtClean="0"/>
              <a:t>df</a:t>
            </a:r>
            <a:r>
              <a:rPr lang="en-US" sz="2800" dirty="0"/>
              <a:t>['</a:t>
            </a:r>
            <a:r>
              <a:rPr lang="en-US" sz="2800" dirty="0" err="1"/>
              <a:t>spieces</a:t>
            </a:r>
            <a:r>
              <a:rPr lang="en-US" sz="2800" dirty="0"/>
              <a:t>']=='Iris-</a:t>
            </a:r>
            <a:r>
              <a:rPr lang="en-US" sz="2800" dirty="0" err="1"/>
              <a:t>setosa</a:t>
            </a:r>
            <a:r>
              <a:rPr lang="en-US" sz="2800" dirty="0"/>
              <a:t>' </a:t>
            </a:r>
            <a:r>
              <a:rPr lang="en-US" sz="2800" dirty="0" smtClean="0"/>
              <a:t>]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5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9"/>
            <a:ext cx="11205754" cy="41864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i-IN" b="1" dirty="0">
                <a:solidFill>
                  <a:srgbClr val="212529"/>
                </a:solidFill>
                <a:latin typeface="-apple-system"/>
              </a:rPr>
              <a:t>Conditional </a:t>
            </a:r>
            <a:r>
              <a:rPr lang="en-US" altLang="hi-IN" b="1" dirty="0" smtClean="0">
                <a:solidFill>
                  <a:srgbClr val="212529"/>
                </a:solidFill>
                <a:latin typeface="-apple-system"/>
              </a:rPr>
              <a:t>Selection </a:t>
            </a:r>
            <a:r>
              <a:rPr lang="en-US" b="1" dirty="0" smtClean="0"/>
              <a:t>on Data Frames</a:t>
            </a:r>
            <a:endParaRPr lang="hi-IN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2217" y="638485"/>
            <a:ext cx="11547565" cy="567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hi-IN" sz="2800" i="1" dirty="0" smtClean="0">
                <a:solidFill>
                  <a:srgbClr val="212529"/>
                </a:solidFill>
                <a:latin typeface="-apple-system"/>
              </a:rPr>
              <a:t>import 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pandas as 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pd</a:t>
            </a:r>
            <a:endParaRPr lang="en-US" altLang="hi-IN" sz="2800" i="1" dirty="0">
              <a:solidFill>
                <a:srgbClr val="212529"/>
              </a:solidFill>
              <a:latin typeface="-apple-system"/>
            </a:endParaRPr>
          </a:p>
          <a:p>
            <a:pPr lvl="0" algn="just"/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import 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numpy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 as np</a:t>
            </a:r>
          </a:p>
          <a:p>
            <a:pPr lvl="0" algn="just"/>
            <a:endParaRPr lang="en-US" altLang="hi-IN" sz="2800" i="1" dirty="0">
              <a:solidFill>
                <a:srgbClr val="212529"/>
              </a:solidFill>
              <a:latin typeface="-apple-system"/>
            </a:endParaRP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pd.read_csv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r'f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:\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pythonprogs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\nba.csv')</a:t>
            </a: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df.head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()</a:t>
            </a: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df.columns</a:t>
            </a:r>
            <a:endParaRPr lang="en-US" altLang="hi-IN" sz="2800" i="1" dirty="0">
              <a:solidFill>
                <a:srgbClr val="212529"/>
              </a:solidFill>
              <a:latin typeface="-apple-system"/>
            </a:endParaRP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</a:t>
            </a:r>
            <a:r>
              <a:rPr lang="en-US" altLang="hi-IN" sz="2800" i="1" dirty="0" err="1">
                <a:solidFill>
                  <a:schemeClr val="accent2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chemeClr val="accent2"/>
                </a:solidFill>
                <a:latin typeface="-apple-system"/>
              </a:rPr>
              <a:t>['Age']&gt;36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]</a:t>
            </a: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['Position']=="PG"]</a:t>
            </a:r>
          </a:p>
          <a:p>
            <a:pPr lvl="0" algn="just"/>
            <a:endParaRPr lang="en-US" altLang="hi-IN" sz="2800" i="1" dirty="0">
              <a:solidFill>
                <a:srgbClr val="212529"/>
              </a:solidFill>
              <a:latin typeface="-apple-system"/>
            </a:endParaRP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['Age']&gt;36) &amp; 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['Position']=="PG")] #And Operator</a:t>
            </a: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['Age']==40) | 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['Weight']==231)] #OR Operator</a:t>
            </a:r>
          </a:p>
          <a:p>
            <a:pPr lvl="0" algn="just"/>
            <a:endParaRPr lang="en-US" altLang="hi-IN" sz="2800" i="1" dirty="0">
              <a:solidFill>
                <a:srgbClr val="212529"/>
              </a:solidFill>
              <a:latin typeface="-apple-system"/>
            </a:endParaRP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[~(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['Age']&gt;19)] #Not Operator</a:t>
            </a:r>
          </a:p>
        </p:txBody>
      </p:sp>
    </p:spTree>
    <p:extLst>
      <p:ext uri="{BB962C8B-B14F-4D97-AF65-F5344CB8AC3E}">
        <p14:creationId xmlns:p14="http://schemas.microsoft.com/office/powerpoint/2010/main" val="9282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deals with the following three data structures −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Panel</a:t>
            </a:r>
          </a:p>
          <a:p>
            <a:r>
              <a:rPr lang="en-US" dirty="0"/>
              <a:t>These data structures are built on top of </a:t>
            </a:r>
            <a:r>
              <a:rPr lang="en-US" dirty="0" err="1"/>
              <a:t>Numpy</a:t>
            </a:r>
            <a:r>
              <a:rPr lang="en-US" dirty="0"/>
              <a:t> array, which means they are fast.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43996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9"/>
            <a:ext cx="10515600" cy="4055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Sort Values/sort by </a:t>
            </a:r>
            <a:r>
              <a:rPr lang="en-US" b="1" dirty="0" smtClean="0"/>
              <a:t>column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770710"/>
            <a:ext cx="11578046" cy="586345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sort values in a </a:t>
            </a:r>
            <a:r>
              <a:rPr lang="en-US" dirty="0" err="1"/>
              <a:t>DataFrame</a:t>
            </a:r>
            <a:r>
              <a:rPr lang="en-US" dirty="0"/>
              <a:t>, use the </a:t>
            </a:r>
            <a:r>
              <a:rPr lang="en-US" dirty="0" err="1">
                <a:solidFill>
                  <a:schemeClr val="accent2"/>
                </a:solidFill>
              </a:rPr>
              <a:t>sort_values</a:t>
            </a:r>
            <a:r>
              <a:rPr lang="en-US" dirty="0"/>
              <a:t>() method of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 smtClean="0"/>
              <a:t>&gt;&gt;&gt; </a:t>
            </a:r>
            <a:r>
              <a:rPr lang="en-US" dirty="0" err="1"/>
              <a:t>frame_data</a:t>
            </a:r>
            <a:r>
              <a:rPr lang="en-US" dirty="0"/>
              <a:t> = {'A': [23, 12, 30], 'B': [18, 20, 22], 'C': [54, 112, 13</a:t>
            </a:r>
            <a:r>
              <a:rPr lang="en-US" dirty="0" smtClean="0"/>
              <a:t>]}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pandas.DataFrame</a:t>
            </a:r>
            <a:r>
              <a:rPr lang="en-US" dirty="0"/>
              <a:t>(</a:t>
            </a:r>
            <a:r>
              <a:rPr lang="en-US" dirty="0" err="1"/>
              <a:t>frame_data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/>
              <a:t>Now to sort the values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dirty="0"/>
              <a:t>&gt;&gt;&gt; </a:t>
            </a:r>
            <a:r>
              <a:rPr lang="en-US" dirty="0" err="1"/>
              <a:t>df.</a:t>
            </a:r>
            <a:r>
              <a:rPr lang="en-US" dirty="0" err="1">
                <a:solidFill>
                  <a:schemeClr val="accent2"/>
                </a:solidFill>
              </a:rPr>
              <a:t>sort_values</a:t>
            </a:r>
            <a:r>
              <a:rPr lang="en-US" dirty="0"/>
              <a:t>(by=['A</a:t>
            </a:r>
            <a:r>
              <a:rPr lang="en-US" dirty="0" smtClean="0"/>
              <a:t>'])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sort_values</a:t>
            </a:r>
            <a:r>
              <a:rPr lang="en-US" dirty="0"/>
              <a:t>() method has an attribute ‘by’ which is necessary. In the code above, the values are sorted by column A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To </a:t>
            </a:r>
            <a:r>
              <a:rPr lang="en-US" dirty="0"/>
              <a:t>sort by multiple columns, the code will be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dirty="0"/>
              <a:t>&gt;&gt;&gt; </a:t>
            </a:r>
            <a:r>
              <a:rPr lang="en-US" dirty="0" err="1"/>
              <a:t>df.sort_values</a:t>
            </a:r>
            <a:r>
              <a:rPr lang="en-US" dirty="0"/>
              <a:t>(by=['A', 'B</a:t>
            </a:r>
            <a:r>
              <a:rPr lang="en-US" dirty="0" smtClean="0"/>
              <a:t>'])</a:t>
            </a:r>
          </a:p>
          <a:p>
            <a:pPr fontAlgn="base"/>
            <a:r>
              <a:rPr lang="en-US" dirty="0"/>
              <a:t>If you want to sort in descending order, set ascending attributed of </a:t>
            </a:r>
            <a:r>
              <a:rPr lang="en-US" dirty="0" err="1"/>
              <a:t>set_values</a:t>
            </a:r>
            <a:r>
              <a:rPr lang="en-US" dirty="0"/>
              <a:t> to False as follows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dirty="0"/>
              <a:t>&gt;&gt;&gt; </a:t>
            </a:r>
            <a:r>
              <a:rPr lang="en-US" dirty="0" err="1"/>
              <a:t>df.sort_values</a:t>
            </a:r>
            <a:r>
              <a:rPr lang="en-US" dirty="0"/>
              <a:t>(by=['A'], </a:t>
            </a:r>
            <a:r>
              <a:rPr lang="en-US" dirty="0">
                <a:solidFill>
                  <a:schemeClr val="accent2"/>
                </a:solidFill>
              </a:rPr>
              <a:t>ascending=False</a:t>
            </a:r>
            <a:r>
              <a:rPr lang="en-US" dirty="0"/>
              <a:t>)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4399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6" y="116932"/>
            <a:ext cx="10515600" cy="483960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dirty="0" smtClean="0">
                <a:latin typeface="Bahnschrift SemiBold Condensed" panose="020B0502040204020203" pitchFamily="34" charset="0"/>
              </a:rPr>
              <a:t>Group By Clause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718456"/>
            <a:ext cx="11639006" cy="5956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Pandas object can be split into any of their objects. There are multiple ways to split an object like −</a:t>
            </a:r>
          </a:p>
          <a:p>
            <a:pPr lvl="1"/>
            <a:r>
              <a:rPr lang="en-US" dirty="0" err="1"/>
              <a:t>obj.groupby</a:t>
            </a:r>
            <a:r>
              <a:rPr lang="en-US" dirty="0"/>
              <a:t>('key')</a:t>
            </a:r>
          </a:p>
          <a:p>
            <a:pPr lvl="1"/>
            <a:r>
              <a:rPr lang="en-US" dirty="0" err="1"/>
              <a:t>obj.groupby</a:t>
            </a:r>
            <a:r>
              <a:rPr lang="en-US" dirty="0"/>
              <a:t>(['key1','key2'])</a:t>
            </a:r>
          </a:p>
          <a:p>
            <a:pPr lvl="1"/>
            <a:endParaRPr lang="en-US" dirty="0"/>
          </a:p>
          <a:p>
            <a:pPr marL="457200" lvl="1" indent="0" fontAlgn="base">
              <a:buNone/>
            </a:pPr>
            <a:r>
              <a:rPr lang="en-US" i="1" dirty="0"/>
              <a:t>import pandas as </a:t>
            </a:r>
            <a:r>
              <a:rPr lang="en-US" i="1" dirty="0" err="1"/>
              <a:t>pd</a:t>
            </a:r>
            <a:endParaRPr lang="en-US" i="1" dirty="0"/>
          </a:p>
          <a:p>
            <a:pPr marL="457200" lvl="1" indent="0" fontAlgn="base">
              <a:buNone/>
            </a:pPr>
            <a:r>
              <a:rPr lang="en-US" i="1" dirty="0" err="1"/>
              <a:t>df</a:t>
            </a:r>
            <a:r>
              <a:rPr lang="en-US" i="1" dirty="0"/>
              <a:t>=</a:t>
            </a:r>
            <a:r>
              <a:rPr lang="en-US" i="1" dirty="0" err="1"/>
              <a:t>pd.read_csv</a:t>
            </a:r>
            <a:r>
              <a:rPr lang="en-US" i="1" dirty="0"/>
              <a:t>(</a:t>
            </a:r>
            <a:r>
              <a:rPr lang="en-US" i="1" dirty="0" err="1"/>
              <a:t>r'f</a:t>
            </a:r>
            <a:r>
              <a:rPr lang="en-US" i="1" dirty="0"/>
              <a:t>:\</a:t>
            </a:r>
            <a:r>
              <a:rPr lang="en-US" i="1" dirty="0" err="1"/>
              <a:t>pythonprogs</a:t>
            </a:r>
            <a:r>
              <a:rPr lang="en-US" i="1" dirty="0"/>
              <a:t>\nba.csv')</a:t>
            </a:r>
          </a:p>
          <a:p>
            <a:pPr marL="457200" lvl="1" indent="0" fontAlgn="base">
              <a:buNone/>
            </a:pPr>
            <a:r>
              <a:rPr lang="en-US" i="1" dirty="0" err="1"/>
              <a:t>df.head</a:t>
            </a:r>
            <a:r>
              <a:rPr lang="en-US" i="1" dirty="0"/>
              <a:t>() ; </a:t>
            </a:r>
            <a:r>
              <a:rPr lang="en-US" i="1" dirty="0" err="1"/>
              <a:t>df.columns</a:t>
            </a:r>
            <a:endParaRPr lang="en-US" i="1" dirty="0"/>
          </a:p>
          <a:p>
            <a:pPr marL="457200" lvl="1" indent="0" fontAlgn="base">
              <a:buNone/>
            </a:pPr>
            <a:r>
              <a:rPr lang="en-US" i="1" dirty="0"/>
              <a:t>df1=</a:t>
            </a:r>
            <a:r>
              <a:rPr lang="en-US" i="1" dirty="0" err="1"/>
              <a:t>df.</a:t>
            </a:r>
            <a:r>
              <a:rPr lang="en-US" i="1" dirty="0" err="1">
                <a:solidFill>
                  <a:schemeClr val="accent2"/>
                </a:solidFill>
              </a:rPr>
              <a:t>groupby</a:t>
            </a:r>
            <a:r>
              <a:rPr lang="en-US" i="1" dirty="0"/>
              <a:t>('Position')</a:t>
            </a:r>
          </a:p>
          <a:p>
            <a:pPr marL="457200" lvl="1" indent="0" fontAlgn="base">
              <a:buNone/>
            </a:pPr>
            <a:r>
              <a:rPr lang="en-US" i="1" dirty="0"/>
              <a:t>type(df1)     # Output is </a:t>
            </a:r>
            <a:r>
              <a:rPr lang="en-US" i="1" dirty="0" err="1">
                <a:solidFill>
                  <a:schemeClr val="accent2"/>
                </a:solidFill>
              </a:rPr>
              <a:t>pandas.core.groupby.groupby.DataFrameGroupBy</a:t>
            </a:r>
            <a:endParaRPr lang="en-US" i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i="1" dirty="0"/>
              <a:t>print(df1.groups.keys</a:t>
            </a:r>
            <a:r>
              <a:rPr lang="en-US" i="1" dirty="0" smtClean="0"/>
              <a:t>()) </a:t>
            </a:r>
            <a:r>
              <a:rPr lang="en-US" i="1" dirty="0" smtClean="0">
                <a:solidFill>
                  <a:schemeClr val="accent2"/>
                </a:solidFill>
              </a:rPr>
              <a:t>#This will print group values i.e. Positions</a:t>
            </a:r>
          </a:p>
          <a:p>
            <a:pPr marL="457200" lvl="1" indent="0" fontAlgn="base">
              <a:buNone/>
            </a:pPr>
            <a:r>
              <a:rPr lang="en-US" i="1" dirty="0"/>
              <a:t>df1.mean()  #One can use </a:t>
            </a:r>
            <a:r>
              <a:rPr lang="en-US" i="1" dirty="0">
                <a:solidFill>
                  <a:schemeClr val="accent2"/>
                </a:solidFill>
              </a:rPr>
              <a:t>count(), min(), max(), median(), </a:t>
            </a:r>
            <a:r>
              <a:rPr lang="en-US" i="1" dirty="0" err="1">
                <a:solidFill>
                  <a:schemeClr val="accent2"/>
                </a:solidFill>
              </a:rPr>
              <a:t>std</a:t>
            </a:r>
            <a:r>
              <a:rPr lang="en-US" i="1" dirty="0">
                <a:solidFill>
                  <a:schemeClr val="accent2"/>
                </a:solidFill>
              </a:rPr>
              <a:t>() also</a:t>
            </a:r>
          </a:p>
          <a:p>
            <a:pPr marL="457200" lvl="1" indent="0" fontAlgn="base">
              <a:buNone/>
            </a:pPr>
            <a:r>
              <a:rPr lang="en-US" i="1" dirty="0"/>
              <a:t>y=df1.mean()</a:t>
            </a:r>
          </a:p>
          <a:p>
            <a:pPr marL="457200" lvl="1" indent="0" fontAlgn="base">
              <a:buNone/>
            </a:pPr>
            <a:r>
              <a:rPr lang="en-US" i="1" dirty="0"/>
              <a:t>y['Number']</a:t>
            </a:r>
          </a:p>
          <a:p>
            <a:pPr marL="457200" lvl="1" indent="0" fontAlgn="base">
              <a:buNone/>
            </a:pPr>
            <a:r>
              <a:rPr lang="en-US" i="1" dirty="0" err="1"/>
              <a:t>y.columns</a:t>
            </a:r>
            <a:r>
              <a:rPr lang="en-US" i="1" dirty="0"/>
              <a:t> ; </a:t>
            </a:r>
            <a:r>
              <a:rPr lang="en-US" i="1" dirty="0" err="1"/>
              <a:t>y.head</a:t>
            </a:r>
            <a:r>
              <a:rPr lang="en-US" i="1" dirty="0"/>
              <a:t>()</a:t>
            </a:r>
          </a:p>
          <a:p>
            <a:pPr marL="0" indent="0" fontAlgn="base">
              <a:buNone/>
            </a:pPr>
            <a:endParaRPr lang="en-US" dirty="0"/>
          </a:p>
          <a:p>
            <a:pPr marL="457200" lvl="1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99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6" y="116932"/>
            <a:ext cx="10515600" cy="483960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dirty="0" smtClean="0">
                <a:latin typeface="Bahnschrift SemiBold Condensed" panose="020B0502040204020203" pitchFamily="34" charset="0"/>
              </a:rPr>
              <a:t>Group By Clause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705396"/>
            <a:ext cx="11639006" cy="607422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i="1" dirty="0" smtClean="0"/>
              <a:t>df2=</a:t>
            </a:r>
            <a:r>
              <a:rPr lang="en-US" i="1" dirty="0" err="1" smtClean="0"/>
              <a:t>df.groupby</a:t>
            </a:r>
            <a:r>
              <a:rPr lang="en-US" i="1" dirty="0"/>
              <a:t>(['Team', 'Position'])</a:t>
            </a:r>
          </a:p>
          <a:p>
            <a:pPr marL="0" indent="0" fontAlgn="base">
              <a:buNone/>
            </a:pPr>
            <a:r>
              <a:rPr lang="en-US" i="1" dirty="0"/>
              <a:t>df2.std()</a:t>
            </a:r>
          </a:p>
          <a:p>
            <a:pPr marL="0" indent="0" fontAlgn="base">
              <a:buNone/>
            </a:pPr>
            <a:r>
              <a:rPr lang="en-US" i="1" dirty="0" err="1" smtClean="0"/>
              <a:t>lst</a:t>
            </a:r>
            <a:r>
              <a:rPr lang="en-US" i="1" dirty="0"/>
              <a:t>=['</a:t>
            </a:r>
            <a:r>
              <a:rPr lang="en-US" i="1" dirty="0" err="1"/>
              <a:t>Position','Team</a:t>
            </a:r>
            <a:r>
              <a:rPr lang="en-US" i="1" dirty="0"/>
              <a:t>']</a:t>
            </a:r>
          </a:p>
          <a:p>
            <a:pPr marL="0" indent="0" fontAlgn="base">
              <a:buNone/>
            </a:pPr>
            <a:r>
              <a:rPr lang="en-US" i="1" dirty="0"/>
              <a:t>df3=</a:t>
            </a:r>
            <a:r>
              <a:rPr lang="en-US" i="1" dirty="0" err="1"/>
              <a:t>df.groupby</a:t>
            </a:r>
            <a:r>
              <a:rPr lang="en-US" i="1" dirty="0"/>
              <a:t>(</a:t>
            </a:r>
            <a:r>
              <a:rPr lang="en-US" i="1" dirty="0" err="1"/>
              <a:t>lst</a:t>
            </a:r>
            <a:r>
              <a:rPr lang="en-US" i="1" dirty="0"/>
              <a:t>)</a:t>
            </a:r>
          </a:p>
          <a:p>
            <a:pPr marL="0" indent="0" fontAlgn="base">
              <a:buNone/>
            </a:pPr>
            <a:r>
              <a:rPr lang="en-US" i="1" dirty="0"/>
              <a:t>df3.median</a:t>
            </a:r>
            <a:r>
              <a:rPr lang="en-US" i="1" dirty="0" smtClean="0"/>
              <a:t>()</a:t>
            </a:r>
          </a:p>
          <a:p>
            <a:pPr marL="0" indent="0" fontAlgn="base">
              <a:buNone/>
            </a:pPr>
            <a:r>
              <a:rPr lang="en-US" i="1" dirty="0" err="1" smtClean="0"/>
              <a:t>df.describe</a:t>
            </a:r>
            <a:r>
              <a:rPr lang="en-US" i="1" dirty="0" smtClean="0"/>
              <a:t>() # Get summary of attributes</a:t>
            </a:r>
          </a:p>
          <a:p>
            <a:pPr marL="0" indent="0" fontAlgn="base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/>
              <a:t>Iterating through Groups</a:t>
            </a:r>
          </a:p>
          <a:p>
            <a:r>
              <a:rPr lang="en-US" dirty="0"/>
              <a:t>With the </a:t>
            </a:r>
            <a:r>
              <a:rPr lang="en-US" b="1" dirty="0" err="1"/>
              <a:t>groupby</a:t>
            </a:r>
            <a:r>
              <a:rPr lang="en-US" dirty="0"/>
              <a:t> </a:t>
            </a:r>
            <a:r>
              <a:rPr lang="en-US" dirty="0" smtClean="0"/>
              <a:t>object, </a:t>
            </a:r>
            <a:r>
              <a:rPr lang="en-US" dirty="0"/>
              <a:t>we can iterate through the object</a:t>
            </a:r>
          </a:p>
          <a:p>
            <a:pPr marL="0" indent="0" fontAlgn="base">
              <a:buNone/>
            </a:pPr>
            <a:endParaRPr lang="en-US" i="1" dirty="0"/>
          </a:p>
          <a:p>
            <a:pPr marL="0" indent="0" fontAlgn="base">
              <a:buNone/>
            </a:pPr>
            <a:r>
              <a:rPr lang="en-US" i="1" dirty="0"/>
              <a:t>for </a:t>
            </a:r>
            <a:r>
              <a:rPr lang="en-US" i="1" dirty="0" err="1"/>
              <a:t>name,group</a:t>
            </a:r>
            <a:r>
              <a:rPr lang="en-US" i="1" dirty="0"/>
              <a:t> in df3:</a:t>
            </a:r>
          </a:p>
          <a:p>
            <a:pPr marL="0" indent="0" fontAlgn="base">
              <a:buNone/>
            </a:pPr>
            <a:r>
              <a:rPr lang="en-US" i="1" dirty="0"/>
              <a:t>   print (name) # Contains the all possible values of '</a:t>
            </a:r>
            <a:r>
              <a:rPr lang="en-US" i="1" dirty="0" err="1"/>
              <a:t>lst</a:t>
            </a:r>
            <a:r>
              <a:rPr lang="en-US" i="1" dirty="0"/>
              <a:t>'</a:t>
            </a:r>
          </a:p>
          <a:p>
            <a:pPr marL="0" indent="0" fontAlgn="base">
              <a:buNone/>
            </a:pPr>
            <a:r>
              <a:rPr lang="en-US" i="1" dirty="0"/>
              <a:t>   print (group) #group contains corresponding rows </a:t>
            </a:r>
            <a:endParaRPr lang="hi-IN" i="1" dirty="0"/>
          </a:p>
        </p:txBody>
      </p:sp>
    </p:spTree>
    <p:extLst>
      <p:ext uri="{BB962C8B-B14F-4D97-AF65-F5344CB8AC3E}">
        <p14:creationId xmlns:p14="http://schemas.microsoft.com/office/powerpoint/2010/main" val="23997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819"/>
            <a:ext cx="105156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Bahnschrift SemiBold Condensed" panose="020B0502040204020203" pitchFamily="34" charset="0"/>
              </a:rPr>
              <a:t>Delete a </a:t>
            </a:r>
            <a:r>
              <a:rPr lang="en-US" b="1" dirty="0">
                <a:latin typeface="Bahnschrift SemiBold Condensed" panose="020B0502040204020203" pitchFamily="34" charset="0"/>
              </a:rPr>
              <a:t>C</a:t>
            </a:r>
            <a:r>
              <a:rPr lang="en-US" b="1" dirty="0" smtClean="0">
                <a:latin typeface="Bahnschrift SemiBold Condensed" panose="020B0502040204020203" pitchFamily="34" charset="0"/>
              </a:rPr>
              <a:t>olumn/Row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849086"/>
            <a:ext cx="11482252" cy="574765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delete an entire column or row, we can use the drop() method of the </a:t>
            </a:r>
            <a:r>
              <a:rPr lang="en-US" dirty="0" err="1"/>
              <a:t>DataFrame</a:t>
            </a:r>
            <a:r>
              <a:rPr lang="en-US" dirty="0"/>
              <a:t> by specifying the name of the column or row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axis value is 1 it means we want to delete columns, if axis value is 0 it means that row will be deleted. </a:t>
            </a:r>
            <a:endParaRPr lang="hi-IN" dirty="0" smtClean="0"/>
          </a:p>
          <a:p>
            <a:pPr marL="0" indent="0" fontAlgn="base">
              <a:buNone/>
            </a:pPr>
            <a:r>
              <a:rPr lang="en-US" dirty="0" smtClean="0"/>
              <a:t># </a:t>
            </a:r>
            <a:r>
              <a:rPr lang="en-US" dirty="0"/>
              <a:t>Drop the column with label 'A'                 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df.drop</a:t>
            </a:r>
            <a:r>
              <a:rPr lang="en-US" dirty="0"/>
              <a:t>('A', axis=1, </a:t>
            </a:r>
            <a:r>
              <a:rPr lang="en-US" dirty="0" err="1"/>
              <a:t>inplace</a:t>
            </a:r>
            <a:r>
              <a:rPr lang="en-US" dirty="0"/>
              <a:t>=True</a:t>
            </a:r>
            <a:r>
              <a:rPr lang="en-US" dirty="0" smtClean="0"/>
              <a:t>) #</a:t>
            </a:r>
            <a:r>
              <a:rPr lang="en-US" dirty="0" err="1" smtClean="0"/>
              <a:t>inplace</a:t>
            </a:r>
            <a:r>
              <a:rPr lang="en-US" dirty="0" smtClean="0"/>
              <a:t> means change the </a:t>
            </a:r>
            <a:r>
              <a:rPr lang="en-US" dirty="0" err="1" smtClean="0"/>
              <a:t>dataframe</a:t>
            </a:r>
            <a:r>
              <a:rPr lang="en-US" dirty="0" smtClean="0"/>
              <a:t> itself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df.drop</a:t>
            </a:r>
            <a:r>
              <a:rPr lang="en-US" dirty="0"/>
              <a:t>(['job'], axis=1)</a:t>
            </a:r>
          </a:p>
          <a:p>
            <a:r>
              <a:rPr lang="en-US" dirty="0"/>
              <a:t>In this line of code, we are deleting the column named ‘job’. </a:t>
            </a:r>
          </a:p>
          <a:p>
            <a:r>
              <a:rPr lang="en-US" dirty="0"/>
              <a:t>The axis argument is necessary here. </a:t>
            </a:r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0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7" y="483326"/>
            <a:ext cx="11743508" cy="61656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i="1" dirty="0" smtClean="0"/>
              <a:t>import </a:t>
            </a:r>
            <a:r>
              <a:rPr lang="en-US" sz="3200" i="1" dirty="0"/>
              <a:t>pandas as </a:t>
            </a:r>
            <a:r>
              <a:rPr lang="en-US" sz="3200" i="1" dirty="0" err="1"/>
              <a:t>pd</a:t>
            </a:r>
            <a:endParaRPr lang="en-US" sz="3200" i="1" dirty="0"/>
          </a:p>
          <a:p>
            <a:pPr marL="0" indent="0" fontAlgn="base">
              <a:buNone/>
            </a:pPr>
            <a:r>
              <a:rPr lang="en-US" sz="3200" i="1" dirty="0" err="1"/>
              <a:t>df</a:t>
            </a:r>
            <a:r>
              <a:rPr lang="en-US" sz="3200" i="1" dirty="0"/>
              <a:t>=</a:t>
            </a:r>
            <a:r>
              <a:rPr lang="en-US" sz="3200" i="1" dirty="0" err="1"/>
              <a:t>pd.read_csv</a:t>
            </a:r>
            <a:r>
              <a:rPr lang="en-US" sz="3200" i="1" dirty="0"/>
              <a:t>(</a:t>
            </a:r>
            <a:r>
              <a:rPr lang="en-US" sz="3200" i="1" dirty="0" err="1"/>
              <a:t>r'f</a:t>
            </a:r>
            <a:r>
              <a:rPr lang="en-US" sz="3200" i="1" dirty="0"/>
              <a:t>:\</a:t>
            </a:r>
            <a:r>
              <a:rPr lang="en-US" sz="3200" i="1" dirty="0" err="1"/>
              <a:t>pythonprogs</a:t>
            </a:r>
            <a:r>
              <a:rPr lang="en-US" sz="3200" i="1" dirty="0"/>
              <a:t>\nba.csv</a:t>
            </a:r>
            <a:r>
              <a:rPr lang="en-US" sz="3200" i="1" dirty="0" smtClean="0"/>
              <a:t>') ; print(</a:t>
            </a:r>
            <a:r>
              <a:rPr lang="en-US" sz="3200" i="1" dirty="0" err="1" smtClean="0"/>
              <a:t>df.shape</a:t>
            </a:r>
            <a:r>
              <a:rPr lang="en-US" sz="3200" i="1" dirty="0"/>
              <a:t>)</a:t>
            </a:r>
          </a:p>
          <a:p>
            <a:pPr marL="0" indent="0" fontAlgn="base">
              <a:buNone/>
            </a:pPr>
            <a:endParaRPr lang="en-US" sz="3200" i="1" dirty="0"/>
          </a:p>
          <a:p>
            <a:pPr marL="0" indent="0" fontAlgn="base">
              <a:buNone/>
            </a:pPr>
            <a:r>
              <a:rPr lang="en-US" sz="3200" i="1" dirty="0" err="1"/>
              <a:t>df.drop</a:t>
            </a:r>
            <a:r>
              <a:rPr lang="en-US" sz="3200" i="1" dirty="0"/>
              <a:t>('Name', axis=1, </a:t>
            </a:r>
            <a:r>
              <a:rPr lang="en-US" sz="3200" i="1" dirty="0" err="1"/>
              <a:t>inplace</a:t>
            </a:r>
            <a:r>
              <a:rPr lang="en-US" sz="3200" i="1" dirty="0"/>
              <a:t>=True</a:t>
            </a:r>
            <a:r>
              <a:rPr lang="en-US" sz="3200" i="1" dirty="0" smtClean="0"/>
              <a:t>) ; print(</a:t>
            </a:r>
            <a:r>
              <a:rPr lang="en-US" sz="3200" i="1" dirty="0" err="1" smtClean="0"/>
              <a:t>df.shape</a:t>
            </a:r>
            <a:r>
              <a:rPr lang="en-US" sz="3200" i="1" dirty="0"/>
              <a:t>)</a:t>
            </a:r>
          </a:p>
          <a:p>
            <a:pPr marL="0" indent="0" fontAlgn="base">
              <a:buNone/>
            </a:pPr>
            <a:endParaRPr lang="en-US" sz="3200" i="1" dirty="0"/>
          </a:p>
          <a:p>
            <a:pPr marL="0" indent="0" fontAlgn="base">
              <a:buNone/>
            </a:pPr>
            <a:r>
              <a:rPr lang="en-US" sz="3200" i="1" dirty="0" err="1"/>
              <a:t>df.drop</a:t>
            </a:r>
            <a:r>
              <a:rPr lang="en-US" sz="3200" i="1" dirty="0"/>
              <a:t>(['Age'], axis=1, </a:t>
            </a:r>
            <a:r>
              <a:rPr lang="en-US" sz="3200" i="1" dirty="0" err="1"/>
              <a:t>inplace</a:t>
            </a:r>
            <a:r>
              <a:rPr lang="en-US" sz="3200" i="1" dirty="0"/>
              <a:t>=True</a:t>
            </a:r>
            <a:r>
              <a:rPr lang="en-US" sz="3200" i="1" dirty="0" smtClean="0"/>
              <a:t>) ; print(</a:t>
            </a:r>
            <a:r>
              <a:rPr lang="en-US" sz="3200" i="1" dirty="0" err="1" smtClean="0"/>
              <a:t>df.shape</a:t>
            </a:r>
            <a:r>
              <a:rPr lang="en-US" sz="3200" i="1" dirty="0"/>
              <a:t>)</a:t>
            </a:r>
          </a:p>
          <a:p>
            <a:pPr marL="0" indent="0" fontAlgn="base">
              <a:buNone/>
            </a:pPr>
            <a:endParaRPr lang="en-US" sz="3200" i="1" dirty="0"/>
          </a:p>
          <a:p>
            <a:pPr marL="0" indent="0" fontAlgn="base">
              <a:buNone/>
            </a:pPr>
            <a:r>
              <a:rPr lang="en-US" sz="3200" i="1" dirty="0" err="1"/>
              <a:t>df.drop</a:t>
            </a:r>
            <a:r>
              <a:rPr lang="en-US" sz="3200" i="1" dirty="0"/>
              <a:t>(['Weight', 'Salary'], axis=1, </a:t>
            </a:r>
            <a:r>
              <a:rPr lang="en-US" sz="3200" i="1" dirty="0" err="1"/>
              <a:t>inplace</a:t>
            </a:r>
            <a:r>
              <a:rPr lang="en-US" sz="3200" i="1" dirty="0"/>
              <a:t>=True</a:t>
            </a:r>
            <a:r>
              <a:rPr lang="en-US" sz="3200" i="1" dirty="0" smtClean="0"/>
              <a:t>); print(</a:t>
            </a:r>
            <a:r>
              <a:rPr lang="en-US" sz="3200" i="1" dirty="0" err="1" smtClean="0"/>
              <a:t>df.shape</a:t>
            </a:r>
            <a:r>
              <a:rPr lang="en-US" sz="3200" i="1" dirty="0"/>
              <a:t>)</a:t>
            </a:r>
          </a:p>
          <a:p>
            <a:pPr marL="0" indent="0" fontAlgn="base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2147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7" y="483326"/>
            <a:ext cx="11743508" cy="6165668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We can use the drop() method to drop or </a:t>
            </a:r>
            <a:r>
              <a:rPr lang="en-US" sz="3200" dirty="0">
                <a:solidFill>
                  <a:schemeClr val="accent2"/>
                </a:solidFill>
              </a:rPr>
              <a:t>delete a row </a:t>
            </a:r>
            <a:r>
              <a:rPr lang="en-US" sz="3200" dirty="0"/>
              <a:t>by passing the index of the row.</a:t>
            </a:r>
          </a:p>
          <a:p>
            <a:pPr marL="0" indent="0" fontAlgn="base">
              <a:buNone/>
            </a:pPr>
            <a:r>
              <a:rPr lang="en-US" sz="3200" i="1" dirty="0" err="1" smtClean="0"/>
              <a:t>df.drop</a:t>
            </a:r>
            <a:r>
              <a:rPr lang="en-US" sz="3200" i="1" dirty="0" smtClean="0"/>
              <a:t>(0</a:t>
            </a:r>
            <a:r>
              <a:rPr lang="en-US" sz="3200" i="1" dirty="0"/>
              <a:t>, axis=0, </a:t>
            </a:r>
            <a:r>
              <a:rPr lang="en-US" sz="3200" i="1" dirty="0" err="1"/>
              <a:t>inplace</a:t>
            </a:r>
            <a:r>
              <a:rPr lang="en-US" sz="3200" i="1" dirty="0"/>
              <a:t>=True</a:t>
            </a:r>
            <a:r>
              <a:rPr lang="en-US" sz="3200" i="1" dirty="0" smtClean="0"/>
              <a:t>) ; print(</a:t>
            </a:r>
            <a:r>
              <a:rPr lang="en-US" sz="3200" i="1" dirty="0" err="1" smtClean="0"/>
              <a:t>df.shape</a:t>
            </a:r>
            <a:r>
              <a:rPr lang="en-US" sz="3200" i="1" dirty="0" smtClean="0"/>
              <a:t>)</a:t>
            </a:r>
          </a:p>
          <a:p>
            <a:pPr fontAlgn="base"/>
            <a:r>
              <a:rPr lang="en-US" dirty="0" smtClean="0"/>
              <a:t>The following code will drop the second and third row</a:t>
            </a:r>
          </a:p>
          <a:p>
            <a:pPr marL="0" indent="0" fontAlgn="base">
              <a:buNone/>
            </a:pPr>
            <a:r>
              <a:rPr lang="en-US" sz="3200" i="1" dirty="0" err="1" smtClean="0"/>
              <a:t>df.drop</a:t>
            </a:r>
            <a:r>
              <a:rPr lang="en-US" sz="3200" i="1" dirty="0"/>
              <a:t>([1,2</a:t>
            </a:r>
            <a:r>
              <a:rPr lang="en-US" sz="3200" i="1" dirty="0" smtClean="0"/>
              <a:t>]) </a:t>
            </a:r>
          </a:p>
          <a:p>
            <a:pPr fontAlgn="base"/>
            <a:r>
              <a:rPr lang="en-US" dirty="0" smtClean="0"/>
              <a:t>The following code will drop rows depending on a condition</a:t>
            </a:r>
          </a:p>
          <a:p>
            <a:pPr marL="0" indent="0" fontAlgn="base">
              <a:buNone/>
            </a:pPr>
            <a:r>
              <a:rPr lang="en-US" sz="3200" i="1" dirty="0" err="1"/>
              <a:t>df</a:t>
            </a:r>
            <a:r>
              <a:rPr lang="en-US" sz="3200" i="1" dirty="0"/>
              <a:t> = </a:t>
            </a:r>
            <a:r>
              <a:rPr lang="en-US" sz="3200" i="1" dirty="0" err="1"/>
              <a:t>df.drop</a:t>
            </a:r>
            <a:r>
              <a:rPr lang="en-US" sz="3200" i="1" dirty="0"/>
              <a:t>(</a:t>
            </a:r>
            <a:r>
              <a:rPr lang="en-US" sz="3200" i="1" dirty="0" err="1"/>
              <a:t>df</a:t>
            </a:r>
            <a:r>
              <a:rPr lang="en-US" sz="3200" i="1" dirty="0"/>
              <a:t>[</a:t>
            </a:r>
            <a:r>
              <a:rPr lang="en-US" sz="3200" i="1" dirty="0" err="1"/>
              <a:t>df</a:t>
            </a:r>
            <a:r>
              <a:rPr lang="en-US" sz="3200" i="1" dirty="0"/>
              <a:t>['Age'] &lt; 25].index)</a:t>
            </a:r>
          </a:p>
          <a:p>
            <a:pPr marL="0" indent="0" fontAlgn="base">
              <a:buNone/>
            </a:pPr>
            <a:r>
              <a:rPr lang="en-US" sz="3200" i="1" dirty="0"/>
              <a:t>print(</a:t>
            </a:r>
            <a:r>
              <a:rPr lang="en-US" sz="3200" i="1" dirty="0" err="1"/>
              <a:t>df.shape</a:t>
            </a:r>
            <a:r>
              <a:rPr lang="en-US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45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302" y="0"/>
            <a:ext cx="10515600" cy="3402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Bahnschrift SemiBold Condensed" panose="020B0502040204020203" pitchFamily="34" charset="0"/>
              </a:rPr>
              <a:t>Insert Columns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496389"/>
            <a:ext cx="11625943" cy="6152605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 smtClean="0"/>
              <a:t>To insert a column with value 1 and column name as ‘flag’</a:t>
            </a:r>
          </a:p>
          <a:p>
            <a:pPr marL="457200" lvl="1" indent="0" fontAlgn="base">
              <a:buNone/>
            </a:pPr>
            <a:r>
              <a:rPr lang="en-US" sz="2800" i="1" dirty="0" err="1" smtClean="0"/>
              <a:t>df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pd.read_csv</a:t>
            </a:r>
            <a:r>
              <a:rPr lang="en-US" sz="2800" i="1" dirty="0" smtClean="0"/>
              <a:t>(r'nba.csv</a:t>
            </a:r>
            <a:r>
              <a:rPr lang="en-US" sz="2800" i="1" dirty="0"/>
              <a:t>')</a:t>
            </a:r>
          </a:p>
          <a:p>
            <a:pPr marL="457200" lvl="1" indent="0" fontAlgn="base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df.columns</a:t>
            </a:r>
            <a:r>
              <a:rPr lang="en-US" sz="2800" i="1" dirty="0" smtClean="0"/>
              <a:t>)</a:t>
            </a:r>
          </a:p>
          <a:p>
            <a:pPr marL="457200" lvl="1" indent="0" fontAlgn="base">
              <a:buNone/>
            </a:pPr>
            <a:r>
              <a:rPr lang="en-US" sz="2800" i="1" dirty="0" err="1" smtClean="0">
                <a:solidFill>
                  <a:schemeClr val="accent2"/>
                </a:solidFill>
              </a:rPr>
              <a:t>df</a:t>
            </a:r>
            <a:r>
              <a:rPr lang="en-US" sz="2800" i="1" dirty="0">
                <a:solidFill>
                  <a:schemeClr val="accent2"/>
                </a:solidFill>
              </a:rPr>
              <a:t>['flag']=1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df.head</a:t>
            </a:r>
            <a:r>
              <a:rPr lang="en-US" sz="2800" i="1" dirty="0" smtClean="0"/>
              <a:t>()</a:t>
            </a:r>
          </a:p>
          <a:p>
            <a:pPr fontAlgn="base"/>
            <a:r>
              <a:rPr lang="en-US" b="1" i="1" dirty="0"/>
              <a:t>Add a new column with values in list</a:t>
            </a:r>
          </a:p>
          <a:p>
            <a:pPr marL="457200" lvl="1" indent="0" fontAlgn="base">
              <a:buNone/>
            </a:pPr>
            <a:r>
              <a:rPr lang="en-US" sz="2800" dirty="0"/>
              <a:t>Suppose we want to add a new column ‘Marks’ with default values from a list</a:t>
            </a:r>
            <a:r>
              <a:rPr lang="en-US" sz="2800" i="1" dirty="0"/>
              <a:t>. </a:t>
            </a:r>
            <a:endParaRPr lang="en-US" sz="2800" i="1" dirty="0" smtClean="0"/>
          </a:p>
          <a:p>
            <a:pPr marL="457200" lvl="1" indent="0" fontAlgn="base">
              <a:buNone/>
            </a:pPr>
            <a:r>
              <a:rPr lang="en-US" sz="2800" i="1" dirty="0" smtClean="0"/>
              <a:t># </a:t>
            </a:r>
            <a:r>
              <a:rPr lang="en-US" sz="2800" i="1" dirty="0"/>
              <a:t>Add column with Name </a:t>
            </a:r>
            <a:r>
              <a:rPr lang="en-US" sz="2800" i="1" dirty="0" smtClean="0"/>
              <a:t>Marks</a:t>
            </a: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 err="1" smtClean="0">
                <a:solidFill>
                  <a:schemeClr val="accent2"/>
                </a:solidFill>
              </a:rPr>
              <a:t>dfA</a:t>
            </a:r>
            <a:r>
              <a:rPr lang="en-US" sz="2800" i="1" dirty="0" smtClean="0">
                <a:solidFill>
                  <a:schemeClr val="accent2"/>
                </a:solidFill>
              </a:rPr>
              <a:t>[</a:t>
            </a:r>
            <a:r>
              <a:rPr lang="en-US" sz="2800" i="1" dirty="0">
                <a:solidFill>
                  <a:schemeClr val="accent2"/>
                </a:solidFill>
              </a:rPr>
              <a:t>'Marks'] = [10,20, 45, 33, 22, 11</a:t>
            </a:r>
            <a:r>
              <a:rPr lang="en-US" sz="2800" i="1" dirty="0" smtClean="0">
                <a:solidFill>
                  <a:schemeClr val="accent2"/>
                </a:solidFill>
              </a:rPr>
              <a:t>]</a:t>
            </a:r>
          </a:p>
          <a:p>
            <a:pPr fontAlgn="base"/>
            <a:r>
              <a:rPr lang="en-US" sz="3200" b="1" dirty="0"/>
              <a:t>Add a new column in </a:t>
            </a:r>
            <a:r>
              <a:rPr lang="en-US" sz="3200" b="1" dirty="0" err="1"/>
              <a:t>DataFrame</a:t>
            </a:r>
            <a:r>
              <a:rPr lang="en-US" sz="3200" b="1" dirty="0"/>
              <a:t> with values based on other columns</a:t>
            </a:r>
          </a:p>
          <a:p>
            <a:pPr marL="457200" lvl="1" indent="0" fontAlgn="base">
              <a:buNone/>
            </a:pPr>
            <a:r>
              <a:rPr lang="en-US" sz="2800" dirty="0"/>
              <a:t>Let’s add a new column ‘Percentage’ where entry at each index will be calculated by the values in other columns at that index i.e</a:t>
            </a:r>
            <a:r>
              <a:rPr lang="en-US" sz="2800" i="1" dirty="0" smtClean="0"/>
              <a:t>.</a:t>
            </a: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 err="1" smtClean="0">
                <a:solidFill>
                  <a:schemeClr val="accent2"/>
                </a:solidFill>
              </a:rPr>
              <a:t>dfB</a:t>
            </a:r>
            <a:r>
              <a:rPr lang="en-US" sz="2800" i="1" dirty="0" smtClean="0">
                <a:solidFill>
                  <a:schemeClr val="accent2"/>
                </a:solidFill>
              </a:rPr>
              <a:t>[</a:t>
            </a:r>
            <a:r>
              <a:rPr lang="en-US" sz="2800" i="1" dirty="0">
                <a:solidFill>
                  <a:schemeClr val="accent2"/>
                </a:solidFill>
              </a:rPr>
              <a:t>'Percentage'] =  (</a:t>
            </a:r>
            <a:r>
              <a:rPr lang="en-US" sz="2800" i="1" dirty="0" err="1" smtClean="0">
                <a:solidFill>
                  <a:schemeClr val="accent2"/>
                </a:solidFill>
              </a:rPr>
              <a:t>dfB</a:t>
            </a:r>
            <a:r>
              <a:rPr lang="en-US" sz="2800" i="1" dirty="0" smtClean="0">
                <a:solidFill>
                  <a:schemeClr val="accent2"/>
                </a:solidFill>
              </a:rPr>
              <a:t>[</a:t>
            </a:r>
            <a:r>
              <a:rPr lang="en-US" sz="2800" i="1" dirty="0">
                <a:solidFill>
                  <a:schemeClr val="accent2"/>
                </a:solidFill>
              </a:rPr>
              <a:t>'Marks'] / </a:t>
            </a:r>
            <a:r>
              <a:rPr lang="en-US" sz="2800" i="1" dirty="0" err="1" smtClean="0">
                <a:solidFill>
                  <a:schemeClr val="accent2"/>
                </a:solidFill>
              </a:rPr>
              <a:t>dfB</a:t>
            </a:r>
            <a:r>
              <a:rPr lang="en-US" sz="2800" i="1" dirty="0" smtClean="0">
                <a:solidFill>
                  <a:schemeClr val="accent2"/>
                </a:solidFill>
              </a:rPr>
              <a:t>[</a:t>
            </a:r>
            <a:r>
              <a:rPr lang="en-US" sz="2800" i="1" dirty="0">
                <a:solidFill>
                  <a:schemeClr val="accent2"/>
                </a:solidFill>
              </a:rPr>
              <a:t>'Total'] ) * </a:t>
            </a:r>
            <a:r>
              <a:rPr lang="en-US" sz="2800" i="1" dirty="0" smtClean="0">
                <a:solidFill>
                  <a:schemeClr val="accent2"/>
                </a:solidFill>
              </a:rPr>
              <a:t>100</a:t>
            </a:r>
          </a:p>
          <a:p>
            <a:pPr marL="457200" lvl="1" indent="0" fontAlgn="base"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457200" lvl="1" indent="0" fontAlgn="base">
              <a:buNone/>
            </a:pPr>
            <a:r>
              <a:rPr lang="en-US" sz="2800" dirty="0"/>
              <a:t>It will add the new column ‘Percentage’ , where each entry will contain the percentage of that student, which was calculated based on Marks &amp; Total column values for that index.</a:t>
            </a:r>
            <a:endParaRPr lang="en-US" sz="2800" dirty="0" smtClean="0"/>
          </a:p>
          <a:p>
            <a:pPr marL="457200" lvl="1" indent="0" fontAlgn="base">
              <a:buNone/>
            </a:pPr>
            <a:endParaRPr lang="en-US" sz="2800" i="1" dirty="0" smtClean="0"/>
          </a:p>
          <a:p>
            <a:pPr fontAlgn="base"/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964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302" y="169182"/>
            <a:ext cx="10515600" cy="3402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Rename Columns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640080"/>
            <a:ext cx="11612880" cy="6008914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How </a:t>
            </a:r>
            <a:r>
              <a:rPr lang="en-US" dirty="0"/>
              <a:t>to Rename the </a:t>
            </a:r>
            <a:r>
              <a:rPr lang="en-US" dirty="0" smtClean="0"/>
              <a:t>Columns </a:t>
            </a:r>
            <a:r>
              <a:rPr lang="en-US" dirty="0"/>
              <a:t>of a Pandas </a:t>
            </a:r>
            <a:r>
              <a:rPr lang="en-US" dirty="0" err="1"/>
              <a:t>DataFrame</a:t>
            </a:r>
            <a:endParaRPr lang="en-US" dirty="0"/>
          </a:p>
          <a:p>
            <a:pPr fontAlgn="base"/>
            <a:r>
              <a:rPr lang="en-US" dirty="0"/>
              <a:t>To give the </a:t>
            </a:r>
            <a:r>
              <a:rPr lang="en-US"/>
              <a:t>columns </a:t>
            </a:r>
            <a:r>
              <a:rPr lang="en-US" smtClean="0"/>
              <a:t>of </a:t>
            </a:r>
            <a:r>
              <a:rPr lang="en-US" dirty="0"/>
              <a:t>your </a:t>
            </a:r>
            <a:r>
              <a:rPr lang="en-US" dirty="0" err="1"/>
              <a:t>dataframe</a:t>
            </a:r>
            <a:r>
              <a:rPr lang="en-US" dirty="0"/>
              <a:t> a different value, it’s best to use the .rename() method</a:t>
            </a:r>
            <a:r>
              <a:rPr lang="en-US" dirty="0" smtClean="0"/>
              <a:t>.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print(</a:t>
            </a:r>
            <a:r>
              <a:rPr lang="en-US" sz="2800" i="1" dirty="0" err="1" smtClean="0"/>
              <a:t>df.columns</a:t>
            </a:r>
            <a:r>
              <a:rPr lang="en-US" sz="2800" i="1" dirty="0" smtClean="0"/>
              <a:t>)</a:t>
            </a:r>
            <a:endParaRPr lang="en-US" sz="2800" i="1" dirty="0"/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# Define the new names of your columns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newcols</a:t>
            </a:r>
            <a:r>
              <a:rPr lang="en-US" sz="2800" i="1" dirty="0"/>
              <a:t> = </a:t>
            </a:r>
            <a:r>
              <a:rPr lang="en-US" sz="2800" i="1" dirty="0" smtClean="0"/>
              <a:t>{ 'A</a:t>
            </a:r>
            <a:r>
              <a:rPr lang="en-US" sz="2800" i="1" dirty="0"/>
              <a:t>': </a:t>
            </a:r>
            <a:r>
              <a:rPr lang="en-US" sz="2800" i="1" dirty="0" smtClean="0"/>
              <a:t>‘1st', 'B</a:t>
            </a:r>
            <a:r>
              <a:rPr lang="en-US" sz="2800" i="1" dirty="0"/>
              <a:t>': </a:t>
            </a:r>
            <a:r>
              <a:rPr lang="en-US" sz="2800" i="1" dirty="0" smtClean="0"/>
              <a:t>‘2nd', 'C</a:t>
            </a:r>
            <a:r>
              <a:rPr lang="en-US" sz="2800" i="1" dirty="0"/>
              <a:t>': </a:t>
            </a:r>
            <a:r>
              <a:rPr lang="en-US" sz="2800" i="1" dirty="0" smtClean="0"/>
              <a:t>‘3rd‘ }</a:t>
            </a:r>
            <a:endParaRPr lang="en-US" sz="2800" i="1" dirty="0"/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# Use `rename()` to rename your columns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df.rename</a:t>
            </a:r>
            <a:r>
              <a:rPr lang="en-US" sz="2800" i="1" dirty="0"/>
              <a:t>(columns=</a:t>
            </a:r>
            <a:r>
              <a:rPr lang="en-US" sz="2800" i="1" dirty="0" err="1"/>
              <a:t>newcols</a:t>
            </a:r>
            <a:r>
              <a:rPr lang="en-US" sz="2800" i="1" dirty="0"/>
              <a:t>, </a:t>
            </a:r>
            <a:r>
              <a:rPr lang="en-US" sz="2800" i="1" dirty="0" err="1"/>
              <a:t>inplace</a:t>
            </a:r>
            <a:r>
              <a:rPr lang="en-US" sz="2800" i="1" dirty="0"/>
              <a:t>=True)</a:t>
            </a:r>
          </a:p>
          <a:p>
            <a:pPr marL="457200" lvl="1" indent="0" fontAlgn="base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461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02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Rename Columns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822960"/>
            <a:ext cx="11625943" cy="5826034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Example</a:t>
            </a:r>
          </a:p>
          <a:p>
            <a:pPr marL="0" indent="0" fontAlgn="base">
              <a:buNone/>
            </a:pPr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/>
              <a:t>pd.read_csv</a:t>
            </a:r>
            <a:r>
              <a:rPr lang="en-US" i="1" dirty="0"/>
              <a:t>("nba.csv")  </a:t>
            </a:r>
            <a:endParaRPr lang="en-US" i="1" dirty="0" smtClean="0"/>
          </a:p>
          <a:p>
            <a:pPr marL="0" indent="0" fontAlgn="base">
              <a:buNone/>
            </a:pPr>
            <a:r>
              <a:rPr lang="en-US" i="1" dirty="0" smtClean="0"/>
              <a:t>print(</a:t>
            </a:r>
            <a:r>
              <a:rPr lang="en-US" i="1" dirty="0" err="1" smtClean="0"/>
              <a:t>df.columns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 fontAlgn="base">
              <a:buNone/>
            </a:pPr>
            <a:r>
              <a:rPr lang="en-US" i="1" dirty="0" smtClean="0"/>
              <a:t># </a:t>
            </a:r>
            <a:r>
              <a:rPr lang="en-US" i="1" dirty="0"/>
              <a:t>Define the new names of your columns</a:t>
            </a:r>
          </a:p>
          <a:p>
            <a:pPr marL="0" indent="0" fontAlgn="base">
              <a:buNone/>
            </a:pPr>
            <a:r>
              <a:rPr lang="en-US" i="1" dirty="0" err="1"/>
              <a:t>newcols</a:t>
            </a:r>
            <a:r>
              <a:rPr lang="en-US" i="1" dirty="0"/>
              <a:t> = </a:t>
            </a:r>
            <a:r>
              <a:rPr lang="en-US" i="1" dirty="0" smtClean="0"/>
              <a:t>{ ‘Weight': ‘</a:t>
            </a:r>
            <a:r>
              <a:rPr lang="en-US" i="1" dirty="0" err="1" smtClean="0"/>
              <a:t>Wt</a:t>
            </a:r>
            <a:r>
              <a:rPr lang="en-US" i="1" dirty="0" smtClean="0"/>
              <a:t>', ‘Salary': ‘Sal' }</a:t>
            </a:r>
            <a:endParaRPr lang="en-US" i="1" dirty="0"/>
          </a:p>
          <a:p>
            <a:pPr marL="0" indent="0" fontAlgn="base">
              <a:buNone/>
            </a:pPr>
            <a:r>
              <a:rPr lang="en-US" i="1" dirty="0" smtClean="0"/>
              <a:t># </a:t>
            </a:r>
            <a:r>
              <a:rPr lang="en-US" i="1" dirty="0"/>
              <a:t>Use `rename()` to rename your columns</a:t>
            </a:r>
          </a:p>
          <a:p>
            <a:pPr marL="0" indent="0" fontAlgn="base">
              <a:buNone/>
            </a:pPr>
            <a:r>
              <a:rPr lang="en-US" i="1" dirty="0" err="1"/>
              <a:t>df.rename</a:t>
            </a:r>
            <a:r>
              <a:rPr lang="en-US" i="1" dirty="0"/>
              <a:t>(columns=</a:t>
            </a:r>
            <a:r>
              <a:rPr lang="en-US" i="1" dirty="0" err="1"/>
              <a:t>newcols</a:t>
            </a:r>
            <a:r>
              <a:rPr lang="en-US" i="1" dirty="0"/>
              <a:t>, </a:t>
            </a:r>
            <a:r>
              <a:rPr lang="en-US" i="1" dirty="0" err="1"/>
              <a:t>inplace</a:t>
            </a:r>
            <a:r>
              <a:rPr lang="en-US" i="1" dirty="0"/>
              <a:t>=True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3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6389"/>
          </a:xfrm>
        </p:spPr>
        <p:txBody>
          <a:bodyPr>
            <a:normAutofit fontScale="90000"/>
          </a:bodyPr>
          <a:lstStyle/>
          <a:p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692331"/>
            <a:ext cx="11665132" cy="59958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Sum a column</a:t>
            </a:r>
          </a:p>
          <a:p>
            <a:pPr fontAlgn="base"/>
            <a:r>
              <a:rPr lang="en-US" dirty="0"/>
              <a:t>You can use the sum() method of the </a:t>
            </a:r>
            <a:r>
              <a:rPr lang="en-US" dirty="0" err="1"/>
              <a:t>DataFrame</a:t>
            </a:r>
            <a:r>
              <a:rPr lang="en-US" dirty="0"/>
              <a:t> to sum the column items.</a:t>
            </a:r>
          </a:p>
          <a:p>
            <a:pPr fontAlgn="base"/>
            <a:r>
              <a:rPr lang="en-US" dirty="0"/>
              <a:t>Suppose we have the following </a:t>
            </a:r>
            <a:r>
              <a:rPr lang="en-US" dirty="0" err="1"/>
              <a:t>DataFrame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i="1" dirty="0"/>
              <a:t>&gt;&gt;&gt; </a:t>
            </a:r>
            <a:r>
              <a:rPr lang="en-US" i="1" dirty="0" err="1"/>
              <a:t>frame_data</a:t>
            </a:r>
            <a:r>
              <a:rPr lang="en-US" i="1" dirty="0"/>
              <a:t> = {'A': [23, 12, 12], 'B': [18, 18, 22], 'C': [13, 112, 13]}</a:t>
            </a:r>
          </a:p>
          <a:p>
            <a:pPr marL="0" indent="0" fontAlgn="base">
              <a:buNone/>
            </a:pPr>
            <a:r>
              <a:rPr lang="en-US" i="1" dirty="0"/>
              <a:t> </a:t>
            </a:r>
          </a:p>
          <a:p>
            <a:pPr marL="0" indent="0" fontAlgn="base">
              <a:buNone/>
            </a:pPr>
            <a:r>
              <a:rPr lang="en-US" i="1" dirty="0"/>
              <a:t>&gt;&gt;&gt; </a:t>
            </a:r>
            <a:r>
              <a:rPr lang="en-US" i="1" dirty="0" err="1"/>
              <a:t>df</a:t>
            </a:r>
            <a:r>
              <a:rPr lang="en-US" i="1" dirty="0"/>
              <a:t> = </a:t>
            </a:r>
            <a:r>
              <a:rPr lang="en-US" i="1" dirty="0" err="1"/>
              <a:t>pandas.DataFrame</a:t>
            </a:r>
            <a:r>
              <a:rPr lang="en-US" i="1" dirty="0"/>
              <a:t>(</a:t>
            </a:r>
            <a:r>
              <a:rPr lang="en-US" i="1" dirty="0" err="1"/>
              <a:t>frame_data</a:t>
            </a:r>
            <a:r>
              <a:rPr lang="en-US" i="1" dirty="0"/>
              <a:t>)</a:t>
            </a:r>
          </a:p>
          <a:p>
            <a:pPr fontAlgn="base"/>
            <a:r>
              <a:rPr lang="en-US" dirty="0"/>
              <a:t>Now to sum the items of column A, use the following line of code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i="1" dirty="0"/>
              <a:t>&gt;&gt;&gt; </a:t>
            </a:r>
            <a:r>
              <a:rPr lang="en-US" i="1" dirty="0" err="1"/>
              <a:t>df</a:t>
            </a:r>
            <a:r>
              <a:rPr lang="en-US" i="1" dirty="0"/>
              <a:t>['A'].sum</a:t>
            </a:r>
            <a:r>
              <a:rPr lang="en-US" i="1" dirty="0" smtClean="0"/>
              <a:t>()</a:t>
            </a:r>
          </a:p>
          <a:p>
            <a:pPr marL="0" indent="0" fontAlgn="base">
              <a:buNone/>
            </a:pPr>
            <a:r>
              <a:rPr lang="en-US" b="1" dirty="0" smtClean="0"/>
              <a:t>Count Values</a:t>
            </a:r>
            <a:endParaRPr lang="en-US" b="1" dirty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you want to count all the values in a column, you can use the count() method as follows:</a:t>
            </a:r>
          </a:p>
          <a:p>
            <a:pPr marL="457200" lvl="1" indent="0" fontAlgn="base">
              <a:buNone/>
            </a:pPr>
            <a:r>
              <a:rPr lang="en-US" sz="2800" i="1" dirty="0"/>
              <a:t>&gt;&gt;&gt; </a:t>
            </a:r>
            <a:r>
              <a:rPr lang="en-US" sz="2800" i="1" dirty="0" err="1"/>
              <a:t>df</a:t>
            </a:r>
            <a:r>
              <a:rPr lang="en-US" sz="2800" i="1" dirty="0"/>
              <a:t>['A'].count()</a:t>
            </a:r>
          </a:p>
          <a:p>
            <a:pPr marL="0" indent="0" fontAlgn="base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10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Dimension &amp; Description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26"/>
            <a:ext cx="10896600" cy="523643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best way to think of these data structures is that the higher dimensional data structure is a container of its lower dimensional data structure.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DataFrame</a:t>
            </a:r>
            <a:r>
              <a:rPr lang="en-US" dirty="0"/>
              <a:t> is a container of Series, Panel is a container of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55786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754" y="90804"/>
            <a:ext cx="10197736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Franklin Gothic Medium Cond" panose="020B0606030402020204" pitchFamily="34" charset="0"/>
              </a:rPr>
              <a:t>Pandas </a:t>
            </a:r>
            <a:r>
              <a:rPr lang="en-US" dirty="0" smtClean="0">
                <a:latin typeface="Franklin Gothic Medium Cond" panose="020B0606030402020204" pitchFamily="34" charset="0"/>
              </a:rPr>
              <a:t>Series</a:t>
            </a:r>
            <a:endParaRPr lang="hi-IN" dirty="0">
              <a:latin typeface="Franklin Gothic Medium Cond" panose="020B06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653142"/>
            <a:ext cx="11508377" cy="6021977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Pandas </a:t>
            </a:r>
            <a:r>
              <a:rPr lang="en-US" dirty="0"/>
              <a:t>Series is a </a:t>
            </a:r>
            <a:r>
              <a:rPr lang="en-US" dirty="0">
                <a:solidFill>
                  <a:schemeClr val="accent2"/>
                </a:solidFill>
              </a:rPr>
              <a:t>one-dimensional labeled array </a:t>
            </a:r>
            <a:r>
              <a:rPr lang="en-US" dirty="0"/>
              <a:t>capable of holding data of any type (integer, string, float, python objects, etc.). </a:t>
            </a:r>
            <a:endParaRPr lang="en-US" dirty="0" smtClean="0"/>
          </a:p>
          <a:p>
            <a:pPr algn="just" fontAlgn="base"/>
            <a:r>
              <a:rPr lang="en-US" dirty="0" smtClean="0"/>
              <a:t>The </a:t>
            </a:r>
            <a:r>
              <a:rPr lang="en-US" dirty="0"/>
              <a:t>axis labels are collectively called </a:t>
            </a:r>
            <a:r>
              <a:rPr lang="en-US" i="1" dirty="0">
                <a:solidFill>
                  <a:schemeClr val="accent2"/>
                </a:solidFill>
              </a:rPr>
              <a:t>index</a:t>
            </a:r>
            <a:r>
              <a:rPr lang="en-US" dirty="0"/>
              <a:t>. </a:t>
            </a:r>
            <a:endParaRPr lang="en-US" dirty="0" smtClean="0"/>
          </a:p>
          <a:p>
            <a:pPr algn="just" fontAlgn="base"/>
            <a:r>
              <a:rPr lang="en-US" dirty="0" smtClean="0"/>
              <a:t>Pandas </a:t>
            </a:r>
            <a:r>
              <a:rPr lang="en-US" dirty="0"/>
              <a:t>Series is nothing but a column in an excel </a:t>
            </a:r>
            <a:r>
              <a:rPr lang="en-US" dirty="0" smtClean="0"/>
              <a:t>sheet.</a:t>
            </a:r>
            <a:endParaRPr lang="en-US" dirty="0"/>
          </a:p>
          <a:p>
            <a:pPr algn="just" fontAlgn="base"/>
            <a:r>
              <a:rPr lang="en-US" dirty="0" smtClean="0"/>
              <a:t>The </a:t>
            </a:r>
            <a:r>
              <a:rPr lang="en-US" dirty="0"/>
              <a:t>object supports both integer and label-based indexing and provides a host of methods for performing operations involving the index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Creating a Pandas Series</a:t>
            </a:r>
          </a:p>
          <a:p>
            <a:pPr algn="just" fontAlgn="base"/>
            <a:r>
              <a:rPr lang="en-US" dirty="0"/>
              <a:t>In </a:t>
            </a:r>
            <a:r>
              <a:rPr lang="en-US" dirty="0" smtClean="0"/>
              <a:t>general Pandas </a:t>
            </a:r>
            <a:r>
              <a:rPr lang="en-US" dirty="0"/>
              <a:t>Series will be created by loading the datasets from </a:t>
            </a:r>
            <a:r>
              <a:rPr lang="en-US" dirty="0" smtClean="0"/>
              <a:t>SQL </a:t>
            </a:r>
            <a:r>
              <a:rPr lang="en-US" dirty="0"/>
              <a:t>Database, CSV file, and Excel </a:t>
            </a:r>
            <a:r>
              <a:rPr lang="en-US" dirty="0" smtClean="0"/>
              <a:t>file </a:t>
            </a:r>
          </a:p>
          <a:p>
            <a:pPr algn="just" fontAlgn="base"/>
            <a:r>
              <a:rPr lang="en-US" dirty="0" smtClean="0"/>
              <a:t>Pandas </a:t>
            </a:r>
            <a:r>
              <a:rPr lang="en-US" dirty="0"/>
              <a:t>Series can be created from the lists, dictionary, and from a scalar value etc. </a:t>
            </a:r>
            <a:endParaRPr lang="en-US" dirty="0" smtClean="0"/>
          </a:p>
          <a:p>
            <a:pPr algn="just" fontAlgn="base"/>
            <a:r>
              <a:rPr lang="en-US" dirty="0" smtClean="0"/>
              <a:t>Series </a:t>
            </a:r>
            <a:r>
              <a:rPr lang="en-US" dirty="0"/>
              <a:t>can be created in different </a:t>
            </a:r>
            <a:r>
              <a:rPr lang="en-US" dirty="0" smtClean="0"/>
              <a:t>ways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2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Pandas </a:t>
            </a:r>
            <a:r>
              <a:rPr lang="en-US" dirty="0" smtClean="0">
                <a:latin typeface="Bahnschrift SemiBold Condensed" panose="020B0502040204020203" pitchFamily="34" charset="0"/>
              </a:rPr>
              <a:t>Series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653142"/>
            <a:ext cx="11508377" cy="602197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Creating </a:t>
            </a:r>
            <a:r>
              <a:rPr lang="en-US" b="1" dirty="0"/>
              <a:t>a series from Lists:</a:t>
            </a:r>
          </a:p>
          <a:p>
            <a:pPr marL="457200" lvl="1" indent="0" fontAlgn="base">
              <a:buNone/>
            </a:pPr>
            <a:r>
              <a:rPr lang="en-US" sz="2800" i="1" dirty="0"/>
              <a:t>In order to create a series from list, we have to first create a list after that we can create a series from list.</a:t>
            </a:r>
          </a:p>
          <a:p>
            <a:pPr marL="914400" lvl="2" indent="0" fontAlgn="base">
              <a:buNone/>
            </a:pPr>
            <a:r>
              <a:rPr lang="en-US" sz="2800" i="1" dirty="0"/>
              <a:t>import 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914400" lvl="2" indent="0" fontAlgn="base">
              <a:buNone/>
            </a:pPr>
            <a:r>
              <a:rPr lang="en-US" sz="2800" i="1" dirty="0" smtClean="0"/>
              <a:t>list </a:t>
            </a:r>
            <a:r>
              <a:rPr lang="en-US" sz="2800" i="1" dirty="0"/>
              <a:t>= </a:t>
            </a:r>
            <a:r>
              <a:rPr lang="en-US" sz="2800" i="1" dirty="0" smtClean="0"/>
              <a:t>[‘n', ‘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', </a:t>
            </a:r>
            <a:r>
              <a:rPr lang="en-US" sz="2800" i="1" dirty="0"/>
              <a:t>'e', </a:t>
            </a:r>
            <a:r>
              <a:rPr lang="en-US" sz="2800" i="1" dirty="0" smtClean="0"/>
              <a:t>‘l', ‘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‘, ’t’]</a:t>
            </a:r>
            <a:endParaRPr lang="en-US" sz="2800" i="1" dirty="0"/>
          </a:p>
          <a:p>
            <a:pPr marL="914400" lvl="2" indent="0" fontAlgn="base">
              <a:buNone/>
            </a:pPr>
            <a:r>
              <a:rPr lang="en-US" sz="2800" i="1" dirty="0" err="1" smtClean="0"/>
              <a:t>ser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pd.Series</a:t>
            </a:r>
            <a:r>
              <a:rPr lang="en-US" sz="2800" i="1" dirty="0"/>
              <a:t>(list)</a:t>
            </a:r>
          </a:p>
          <a:p>
            <a:pPr marL="914400" lvl="2" indent="0" fontAlgn="base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ser</a:t>
            </a:r>
            <a:r>
              <a:rPr lang="en-US" sz="2800" i="1" dirty="0" smtClean="0"/>
              <a:t>)</a:t>
            </a:r>
          </a:p>
          <a:p>
            <a:pPr fontAlgn="base"/>
            <a:r>
              <a:rPr lang="en-US" b="1" dirty="0"/>
              <a:t>Creating a series from array:</a:t>
            </a:r>
            <a:r>
              <a:rPr lang="en-US" dirty="0"/>
              <a:t> In order to create a series from array, we have to import a </a:t>
            </a:r>
            <a:r>
              <a:rPr lang="en-US" dirty="0" err="1"/>
              <a:t>numpy</a:t>
            </a:r>
            <a:r>
              <a:rPr lang="en-US" dirty="0"/>
              <a:t> module and have to use array() function</a:t>
            </a:r>
            <a:r>
              <a:rPr lang="en-US" dirty="0" smtClean="0"/>
              <a:t>.</a:t>
            </a:r>
            <a:endParaRPr lang="en-US" dirty="0"/>
          </a:p>
          <a:p>
            <a:pPr marL="914400" lvl="2" indent="0" algn="just" fontAlgn="base">
              <a:buNone/>
            </a:pPr>
            <a:r>
              <a:rPr lang="en-US" sz="2800" i="1" dirty="0"/>
              <a:t>import 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914400" lvl="2" indent="0" algn="just" fontAlgn="base">
              <a:buNone/>
            </a:pPr>
            <a:r>
              <a:rPr lang="en-US" sz="2800" i="1" dirty="0"/>
              <a:t>import </a:t>
            </a:r>
            <a:r>
              <a:rPr lang="en-US" sz="2800" i="1" dirty="0" err="1"/>
              <a:t>numpy</a:t>
            </a:r>
            <a:r>
              <a:rPr lang="en-US" sz="2800" i="1" dirty="0"/>
              <a:t> as np</a:t>
            </a:r>
          </a:p>
          <a:p>
            <a:pPr marL="914400" lvl="2" indent="0" algn="just" fontAlgn="base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np.array</a:t>
            </a:r>
            <a:r>
              <a:rPr lang="en-US" sz="2800" i="1" dirty="0"/>
              <a:t>([‘n', ‘</a:t>
            </a:r>
            <a:r>
              <a:rPr lang="en-US" sz="2800" i="1" dirty="0" err="1"/>
              <a:t>i</a:t>
            </a:r>
            <a:r>
              <a:rPr lang="en-US" sz="2800" i="1" dirty="0"/>
              <a:t>', 'e', ‘l', ‘</a:t>
            </a:r>
            <a:r>
              <a:rPr lang="en-US" sz="2800" i="1" dirty="0" err="1"/>
              <a:t>i</a:t>
            </a:r>
            <a:r>
              <a:rPr lang="en-US" sz="2800" i="1" dirty="0"/>
              <a:t>‘, ’t’])</a:t>
            </a:r>
          </a:p>
          <a:p>
            <a:pPr marL="914400" lvl="2" indent="0" algn="just" fontAlgn="base">
              <a:buNone/>
            </a:pPr>
            <a:r>
              <a:rPr lang="en-US" sz="2800" i="1" dirty="0" err="1"/>
              <a:t>ser</a:t>
            </a:r>
            <a:r>
              <a:rPr lang="en-US" sz="2800" i="1" dirty="0"/>
              <a:t> = </a:t>
            </a:r>
            <a:r>
              <a:rPr lang="en-US" sz="2800" i="1" dirty="0" err="1"/>
              <a:t>pd.Series</a:t>
            </a:r>
            <a:r>
              <a:rPr lang="en-US" sz="2800" i="1" dirty="0"/>
              <a:t>(data)</a:t>
            </a:r>
          </a:p>
          <a:p>
            <a:pPr marL="914400" lvl="2" indent="0" algn="just" fontAlgn="base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ser</a:t>
            </a:r>
            <a:r>
              <a:rPr lang="en-US" sz="2800" i="1" dirty="0"/>
              <a:t>)</a:t>
            </a:r>
          </a:p>
          <a:p>
            <a:pPr marL="457200" lvl="1" indent="0" fontAlgn="base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973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52697"/>
          </a:xfrm>
        </p:spPr>
        <p:txBody>
          <a:bodyPr>
            <a:normAutofit fontScale="90000"/>
          </a:bodyPr>
          <a:lstStyle/>
          <a:p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7017"/>
            <a:ext cx="11027229" cy="554994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Create a Series from </a:t>
            </a:r>
            <a:r>
              <a:rPr lang="en-US" b="1" dirty="0" err="1"/>
              <a:t>dict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 err="1"/>
              <a:t>dict</a:t>
            </a:r>
            <a:r>
              <a:rPr lang="en-US" dirty="0"/>
              <a:t> can be passed as input and if no index is specified, then the dictionary keys are taken in a sorted order to construct index.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i="1" dirty="0" smtClean="0"/>
              <a:t>import </a:t>
            </a:r>
            <a:r>
              <a:rPr lang="en-US" sz="2800" i="1" dirty="0"/>
              <a:t>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 smtClean="0"/>
              <a:t>data </a:t>
            </a:r>
            <a:r>
              <a:rPr lang="en-US" sz="2800" i="1" dirty="0"/>
              <a:t>= {'a' : 0., 'b' : 1., 'c' : 2.}</a:t>
            </a:r>
          </a:p>
          <a:p>
            <a:pPr marL="457200" lvl="1" indent="0">
              <a:buNone/>
            </a:pPr>
            <a:r>
              <a:rPr lang="en-US" sz="2800" i="1" dirty="0"/>
              <a:t>s = </a:t>
            </a:r>
            <a:r>
              <a:rPr lang="en-US" sz="2800" i="1" dirty="0" err="1"/>
              <a:t>pd.Series</a:t>
            </a:r>
            <a:r>
              <a:rPr lang="en-US" sz="2800" i="1" dirty="0"/>
              <a:t>(data)</a:t>
            </a:r>
          </a:p>
          <a:p>
            <a:pPr marL="457200" lvl="1" indent="0">
              <a:buNone/>
            </a:pPr>
            <a:r>
              <a:rPr lang="en-US" sz="2800" i="1" dirty="0"/>
              <a:t>print </a:t>
            </a:r>
            <a:r>
              <a:rPr lang="en-US" sz="2800" i="1" dirty="0" smtClean="0"/>
              <a:t>(s)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index</a:t>
            </a:r>
            <a:r>
              <a:rPr lang="en-US" dirty="0" smtClean="0"/>
              <a:t> is passed, the values in data corresponding to the labels in the index will be pulled out.</a:t>
            </a:r>
          </a:p>
          <a:p>
            <a:pPr marL="457200" lvl="1" indent="0">
              <a:buNone/>
            </a:pPr>
            <a:endParaRPr lang="en-US" sz="2800" i="1" dirty="0" smtClean="0"/>
          </a:p>
          <a:p>
            <a:pPr marL="457200" lvl="1" indent="0">
              <a:buNone/>
            </a:pPr>
            <a:r>
              <a:rPr lang="en-US" sz="2800" i="1" dirty="0" smtClean="0"/>
              <a:t>data </a:t>
            </a:r>
            <a:r>
              <a:rPr lang="en-US" sz="2800" i="1" dirty="0"/>
              <a:t>= {'a' : 0., 'b' : 1., 'c' : 2.}</a:t>
            </a:r>
          </a:p>
          <a:p>
            <a:pPr marL="457200" lvl="1" indent="0">
              <a:buNone/>
            </a:pPr>
            <a:r>
              <a:rPr lang="en-US" sz="2800" i="1" dirty="0"/>
              <a:t>s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=['</a:t>
            </a:r>
            <a:r>
              <a:rPr lang="en-US" sz="2800" i="1" dirty="0" err="1"/>
              <a:t>b','c','d','a</a:t>
            </a:r>
            <a:r>
              <a:rPr lang="en-US" sz="2800" i="1" dirty="0"/>
              <a:t>'])</a:t>
            </a:r>
          </a:p>
          <a:p>
            <a:pPr marL="457200" lvl="1" indent="0">
              <a:buNone/>
            </a:pPr>
            <a:r>
              <a:rPr lang="en-US" sz="2800" i="1" dirty="0"/>
              <a:t>print </a:t>
            </a:r>
            <a:r>
              <a:rPr lang="en-US" sz="2800" i="1" dirty="0" smtClean="0"/>
              <a:t>(s)</a:t>
            </a:r>
            <a:endParaRPr lang="hi-IN" sz="2800" i="1" dirty="0"/>
          </a:p>
        </p:txBody>
      </p:sp>
    </p:spTree>
    <p:extLst>
      <p:ext uri="{BB962C8B-B14F-4D97-AF65-F5344CB8AC3E}">
        <p14:creationId xmlns:p14="http://schemas.microsoft.com/office/powerpoint/2010/main" val="38320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77" y="235132"/>
            <a:ext cx="10515600" cy="4702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Create a Series from </a:t>
            </a:r>
            <a:r>
              <a:rPr lang="en-US" b="1" dirty="0" smtClean="0">
                <a:latin typeface="Bahnschrift SemiBold Condensed" panose="020B0502040204020203" pitchFamily="34" charset="0"/>
              </a:rPr>
              <a:t>Scalar</a:t>
            </a:r>
            <a:endParaRPr lang="hi-IN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470264"/>
            <a:ext cx="11573692" cy="607422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If data is a scalar value, an index must be provided. The value will be repeated to match the length of index</a:t>
            </a:r>
          </a:p>
          <a:p>
            <a:pPr marL="457200" lvl="1" indent="0">
              <a:buNone/>
            </a:pPr>
            <a:r>
              <a:rPr lang="en-US" sz="2800" i="1" dirty="0" smtClean="0"/>
              <a:t>import </a:t>
            </a:r>
            <a:r>
              <a:rPr lang="en-US" sz="2800" i="1" dirty="0"/>
              <a:t>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 smtClean="0"/>
              <a:t>s </a:t>
            </a:r>
            <a:r>
              <a:rPr lang="en-US" sz="2800" i="1" dirty="0"/>
              <a:t>= </a:t>
            </a:r>
            <a:r>
              <a:rPr lang="en-US" sz="2800" i="1" dirty="0" err="1"/>
              <a:t>pd.Series</a:t>
            </a:r>
            <a:r>
              <a:rPr lang="en-US" sz="2800" i="1" dirty="0"/>
              <a:t>(5, index=[0, 1, 2, 3])</a:t>
            </a:r>
          </a:p>
          <a:p>
            <a:pPr marL="457200" lvl="1" indent="0">
              <a:buNone/>
            </a:pPr>
            <a:r>
              <a:rPr lang="en-US" sz="2800" i="1" dirty="0"/>
              <a:t>print s</a:t>
            </a:r>
            <a:endParaRPr lang="hi-IN" sz="2800" i="1" dirty="0"/>
          </a:p>
        </p:txBody>
      </p:sp>
    </p:spTree>
    <p:extLst>
      <p:ext uri="{BB962C8B-B14F-4D97-AF65-F5344CB8AC3E}">
        <p14:creationId xmlns:p14="http://schemas.microsoft.com/office/powerpoint/2010/main" val="124616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52314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Accessing element of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653142"/>
            <a:ext cx="11730445" cy="6021977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There </a:t>
            </a:r>
            <a:r>
              <a:rPr lang="en-US" dirty="0"/>
              <a:t>are two ways through which we can access element of series, they are :</a:t>
            </a:r>
          </a:p>
          <a:p>
            <a:pPr marL="0" indent="0" fontAlgn="base">
              <a:buNone/>
            </a:pPr>
            <a:r>
              <a:rPr lang="en-US" b="1" dirty="0" smtClean="0"/>
              <a:t>Accessing </a:t>
            </a:r>
            <a:r>
              <a:rPr lang="en-US" b="1" dirty="0"/>
              <a:t>Element from Series with Position : </a:t>
            </a:r>
            <a:endParaRPr lang="en-US" b="1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order to access the series </a:t>
            </a:r>
            <a:r>
              <a:rPr lang="en-US" dirty="0" smtClean="0"/>
              <a:t>element, refer </a:t>
            </a:r>
            <a:r>
              <a:rPr lang="en-US" dirty="0"/>
              <a:t>to the index number.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index must be an integer. </a:t>
            </a:r>
            <a:endParaRPr lang="en-US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order to access multiple elements from a series, we use Slice operation.</a:t>
            </a:r>
          </a:p>
          <a:p>
            <a:pPr fontAlgn="base"/>
            <a:r>
              <a:rPr lang="en-US" dirty="0"/>
              <a:t>Accessing first 5 elements of Series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import </a:t>
            </a:r>
            <a:r>
              <a:rPr lang="en-US" sz="2800" i="1" dirty="0"/>
              <a:t>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import </a:t>
            </a:r>
            <a:r>
              <a:rPr lang="en-US" sz="2800" i="1" dirty="0" err="1"/>
              <a:t>numpy</a:t>
            </a:r>
            <a:r>
              <a:rPr lang="en-US" sz="2800" i="1" dirty="0"/>
              <a:t> as np</a:t>
            </a:r>
          </a:p>
          <a:p>
            <a:pPr marL="457200" lvl="1" indent="0" fontAlgn="base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np.array</a:t>
            </a:r>
            <a:r>
              <a:rPr lang="en-US" sz="2800" i="1" dirty="0"/>
              <a:t>(['N',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 err="1" smtClean="0"/>
              <a:t>ser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pd.Series</a:t>
            </a:r>
            <a:r>
              <a:rPr lang="en-US" sz="2800" i="1" dirty="0"/>
              <a:t>(data)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print(</a:t>
            </a:r>
            <a:r>
              <a:rPr lang="en-US" sz="2800" i="1" dirty="0" err="1" smtClean="0"/>
              <a:t>ser</a:t>
            </a:r>
            <a:r>
              <a:rPr lang="en-US" sz="2800" i="1" dirty="0" smtClean="0"/>
              <a:t>[:4]) </a:t>
            </a:r>
            <a:r>
              <a:rPr lang="en-US" sz="2800" i="1" dirty="0" smtClean="0">
                <a:solidFill>
                  <a:schemeClr val="accent2"/>
                </a:solidFill>
              </a:rPr>
              <a:t>#Index 4 </a:t>
            </a:r>
            <a:r>
              <a:rPr lang="en-US" sz="2800" i="1" dirty="0">
                <a:solidFill>
                  <a:schemeClr val="accent2"/>
                </a:solidFill>
              </a:rPr>
              <a:t>is </a:t>
            </a:r>
            <a:r>
              <a:rPr lang="en-US" sz="2800" i="1" dirty="0" smtClean="0">
                <a:solidFill>
                  <a:schemeClr val="accent2"/>
                </a:solidFill>
              </a:rPr>
              <a:t>excluded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 </a:t>
            </a:r>
            <a:r>
              <a:rPr lang="en-US" sz="2800" i="1" dirty="0"/>
              <a:t>s[-3:]</a:t>
            </a:r>
            <a:endParaRPr lang="en-US" sz="2800" i="1" dirty="0" smtClean="0"/>
          </a:p>
          <a:p>
            <a:pPr marL="457200" lvl="1" indent="0" fontAlgn="base">
              <a:buNone/>
            </a:pPr>
            <a:endParaRPr lang="en-US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1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3578</Words>
  <Application>Microsoft Office PowerPoint</Application>
  <PresentationFormat>Widescreen</PresentationFormat>
  <Paragraphs>434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-apple-system</vt:lpstr>
      <vt:lpstr>Arial</vt:lpstr>
      <vt:lpstr>Bahnschrift SemiBold Condensed</vt:lpstr>
      <vt:lpstr>Calibri</vt:lpstr>
      <vt:lpstr>Calibri Light</vt:lpstr>
      <vt:lpstr>Courier New</vt:lpstr>
      <vt:lpstr>Franklin Gothic Medium Cond</vt:lpstr>
      <vt:lpstr>Mangal</vt:lpstr>
      <vt:lpstr>Open Sans</vt:lpstr>
      <vt:lpstr>SFMono-Regular</vt:lpstr>
      <vt:lpstr>Office Theme</vt:lpstr>
      <vt:lpstr>What is Pandas</vt:lpstr>
      <vt:lpstr>Key Features of Pandas</vt:lpstr>
      <vt:lpstr>PowerPoint Presentation</vt:lpstr>
      <vt:lpstr>Dimension &amp; Description</vt:lpstr>
      <vt:lpstr>Pandas Series</vt:lpstr>
      <vt:lpstr>Pandas Series</vt:lpstr>
      <vt:lpstr>PowerPoint Presentation</vt:lpstr>
      <vt:lpstr>Create a Series from Scalar</vt:lpstr>
      <vt:lpstr>Accessing element of Series</vt:lpstr>
      <vt:lpstr>Accessing element of Series</vt:lpstr>
      <vt:lpstr>Retrieve Data Using Label (Index)</vt:lpstr>
      <vt:lpstr>Indexing and Selecting Data in Series</vt:lpstr>
      <vt:lpstr>Indexing and Selecting Data in Series</vt:lpstr>
      <vt:lpstr>Indexing and Selecting Data in Series</vt:lpstr>
      <vt:lpstr>DataFrames</vt:lpstr>
      <vt:lpstr>pandas.DataFrame</vt:lpstr>
      <vt:lpstr>PowerPoint Presentation</vt:lpstr>
      <vt:lpstr>Data Frames</vt:lpstr>
      <vt:lpstr>PowerPoint Presentation</vt:lpstr>
      <vt:lpstr>Changing Index in Data Frames</vt:lpstr>
      <vt:lpstr>Subset rows</vt:lpstr>
      <vt:lpstr>Reading Secondary Storage</vt:lpstr>
      <vt:lpstr>PowerPoint Presentation</vt:lpstr>
      <vt:lpstr>Selecting a Row or Column</vt:lpstr>
      <vt:lpstr>Getting Values of Cells of a DataFrame</vt:lpstr>
      <vt:lpstr>PowerPoint Presentation</vt:lpstr>
      <vt:lpstr>More On Indexing DataFrames</vt:lpstr>
      <vt:lpstr>Select rows by value</vt:lpstr>
      <vt:lpstr>Conditional Selection on Data Frames</vt:lpstr>
      <vt:lpstr>Sort Values/sort by column</vt:lpstr>
      <vt:lpstr>Group By Clause</vt:lpstr>
      <vt:lpstr>Group By Clause</vt:lpstr>
      <vt:lpstr>Delete a Column/Row</vt:lpstr>
      <vt:lpstr>PowerPoint Presentation</vt:lpstr>
      <vt:lpstr>PowerPoint Presentation</vt:lpstr>
      <vt:lpstr>Insert Columns</vt:lpstr>
      <vt:lpstr>Rename Columns</vt:lpstr>
      <vt:lpstr>Rename Columns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Tejinder Singh Bawa</dc:creator>
  <cp:lastModifiedBy>Gunankitjit Singh</cp:lastModifiedBy>
  <cp:revision>298</cp:revision>
  <dcterms:created xsi:type="dcterms:W3CDTF">2019-06-04T11:25:47Z</dcterms:created>
  <dcterms:modified xsi:type="dcterms:W3CDTF">2019-06-28T20:45:14Z</dcterms:modified>
</cp:coreProperties>
</file>