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9" r:id="rId3"/>
    <p:sldId id="330" r:id="rId4"/>
    <p:sldId id="258" r:id="rId5"/>
    <p:sldId id="259" r:id="rId6"/>
    <p:sldId id="316" r:id="rId7"/>
    <p:sldId id="331" r:id="rId8"/>
    <p:sldId id="260" r:id="rId9"/>
    <p:sldId id="262" r:id="rId10"/>
    <p:sldId id="263" r:id="rId11"/>
    <p:sldId id="308" r:id="rId12"/>
    <p:sldId id="309" r:id="rId13"/>
    <p:sldId id="310" r:id="rId14"/>
    <p:sldId id="314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CB81D-E0E7-48C6-8EA1-BE5238F077B4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DE606-6311-4D52-BE14-5C7C57C7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06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5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99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60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9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3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8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60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3AE5-B091-4F2A-B5C6-B878849207EE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7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pyplot_api.html#module-matplotlib.pyplo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pyplot_api.html#matplotlib.pyplot.plo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9"/>
            <a:ext cx="10515600" cy="28801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 Unicode MS"/>
              </a:rPr>
              <a:t>What is </a:t>
            </a:r>
            <a:r>
              <a:rPr lang="en-US" altLang="en-US" dirty="0" err="1" smtClean="0">
                <a:latin typeface="Arial Unicode MS"/>
              </a:rPr>
              <a:t>matplotlib.pyplot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8823" y="630953"/>
            <a:ext cx="11547566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 err="1">
                <a:solidFill>
                  <a:schemeClr val="accent2"/>
                </a:solidFill>
                <a:latin typeface="Arial Unicode MS"/>
              </a:rPr>
              <a:t>pyplot</a:t>
            </a:r>
            <a:r>
              <a:rPr lang="en-US" altLang="en-US" sz="2300" dirty="0">
                <a:latin typeface="Arial Unicode MS"/>
              </a:rPr>
              <a:t> </a:t>
            </a:r>
            <a:r>
              <a:rPr lang="en-US" altLang="en-US" sz="2300" dirty="0">
                <a:solidFill>
                  <a:schemeClr val="tx2"/>
                </a:solidFill>
                <a:latin typeface="Arial Unicode MS"/>
              </a:rPr>
              <a:t>is a module in the </a:t>
            </a:r>
            <a:r>
              <a:rPr lang="en-US" altLang="en-US" sz="2300" dirty="0" err="1">
                <a:solidFill>
                  <a:schemeClr val="tx2"/>
                </a:solidFill>
                <a:latin typeface="Arial Unicode MS"/>
              </a:rPr>
              <a:t>matplotlib</a:t>
            </a:r>
            <a:r>
              <a:rPr lang="en-US" altLang="en-US" sz="2300" dirty="0">
                <a:solidFill>
                  <a:schemeClr val="tx2"/>
                </a:solidFill>
                <a:latin typeface="Arial Unicode MS"/>
              </a:rPr>
              <a:t> package</a:t>
            </a:r>
            <a:r>
              <a:rPr lang="en-US" altLang="en-US" sz="2300" dirty="0" smtClean="0">
                <a:solidFill>
                  <a:schemeClr val="tx2"/>
                </a:solidFill>
                <a:latin typeface="Arial Unicode MS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 err="1" smtClean="0">
                <a:latin typeface="Arial Unicode MS"/>
              </a:rPr>
              <a:t>matplotlib.pyplot</a:t>
            </a:r>
            <a:r>
              <a:rPr lang="en-US" altLang="en-US" sz="2300" dirty="0" smtClean="0">
                <a:latin typeface="Arial Unicode MS"/>
              </a:rPr>
              <a:t> 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is a collection of command style functions that make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matplotlib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work like MATLAB.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Each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pyplot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function makes some change to a figure: e.g., creates a figure, creates a plotting area in a figure, </a:t>
            </a:r>
            <a:r>
              <a:rPr lang="en-US" altLang="en-US" sz="2300" dirty="0"/>
              <a:t>decorates the plot with labels, plots 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some lines in a plotting area, etc.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 tooltip="matplotlib.pyplot"/>
              </a:rPr>
              <a:t>matplotlib.pyplot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various states are preserved across function calls, so that it keeps track of things like the current figure and plotting area.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3851" y="3441680"/>
            <a:ext cx="73543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#Importing </a:t>
            </a:r>
            <a:r>
              <a:rPr lang="en-IN" sz="2400" dirty="0" err="1">
                <a:solidFill>
                  <a:schemeClr val="accent2"/>
                </a:solidFill>
              </a:rPr>
              <a:t>pyplot</a:t>
            </a:r>
            <a:endParaRPr lang="en-IN" sz="2400" dirty="0">
              <a:solidFill>
                <a:schemeClr val="accent2"/>
              </a:solidFill>
            </a:endParaRPr>
          </a:p>
          <a:p>
            <a:r>
              <a:rPr lang="en-IN" sz="2400" dirty="0"/>
              <a:t>from </a:t>
            </a:r>
            <a:r>
              <a:rPr lang="en-IN" sz="2400" dirty="0" err="1"/>
              <a:t>matplotlib</a:t>
            </a:r>
            <a:r>
              <a:rPr lang="en-IN" sz="2400" dirty="0"/>
              <a:t> import </a:t>
            </a:r>
            <a:r>
              <a:rPr lang="en-IN" sz="2400" dirty="0" err="1"/>
              <a:t>pyplot</a:t>
            </a:r>
            <a:r>
              <a:rPr lang="en-IN" sz="2400" dirty="0"/>
              <a:t> as </a:t>
            </a:r>
            <a:r>
              <a:rPr lang="en-IN" sz="2400" dirty="0" err="1"/>
              <a:t>plt</a:t>
            </a:r>
            <a:endParaRPr lang="en-IN" sz="2400" dirty="0"/>
          </a:p>
          <a:p>
            <a:r>
              <a:rPr lang="en-IN" sz="2400" dirty="0" smtClean="0">
                <a:solidFill>
                  <a:schemeClr val="accent2"/>
                </a:solidFill>
              </a:rPr>
              <a:t>#</a:t>
            </a:r>
            <a:r>
              <a:rPr lang="en-IN" sz="2400" dirty="0">
                <a:solidFill>
                  <a:schemeClr val="accent2"/>
                </a:solidFill>
              </a:rPr>
              <a:t>Plotting to our canvas</a:t>
            </a:r>
          </a:p>
          <a:p>
            <a:r>
              <a:rPr lang="en-IN" sz="2400" dirty="0" err="1"/>
              <a:t>plt.plot</a:t>
            </a:r>
            <a:r>
              <a:rPr lang="en-IN" sz="2400" dirty="0"/>
              <a:t>([1,2,3],[4,5,1])</a:t>
            </a:r>
          </a:p>
          <a:p>
            <a:r>
              <a:rPr lang="en-IN" sz="2400" dirty="0" err="1" smtClean="0"/>
              <a:t>plt.title</a:t>
            </a:r>
            <a:r>
              <a:rPr lang="en-IN" sz="2400" dirty="0" smtClean="0"/>
              <a:t>(‘First Example')</a:t>
            </a:r>
            <a:endParaRPr lang="en-IN" sz="2400" dirty="0"/>
          </a:p>
          <a:p>
            <a:r>
              <a:rPr lang="en-IN" sz="2400" dirty="0" err="1"/>
              <a:t>plt.ylabel</a:t>
            </a:r>
            <a:r>
              <a:rPr lang="en-IN" sz="2400" dirty="0"/>
              <a:t>('Y axis')</a:t>
            </a:r>
          </a:p>
          <a:p>
            <a:r>
              <a:rPr lang="en-IN" sz="2400" dirty="0" err="1"/>
              <a:t>plt.xlabel</a:t>
            </a:r>
            <a:r>
              <a:rPr lang="en-IN" sz="2400" dirty="0"/>
              <a:t>('X axis</a:t>
            </a:r>
            <a:r>
              <a:rPr lang="en-IN" sz="2400" dirty="0" smtClean="0"/>
              <a:t>')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#Showing what we plotted</a:t>
            </a:r>
          </a:p>
          <a:p>
            <a:r>
              <a:rPr lang="en-IN" sz="2400" dirty="0" err="1" smtClean="0"/>
              <a:t>plt.show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474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69182"/>
            <a:ext cx="10515600" cy="5100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Matplotlib</a:t>
            </a:r>
            <a:r>
              <a:rPr lang="en-US" b="1" dirty="0" smtClean="0"/>
              <a:t> Histogram and </a:t>
            </a:r>
            <a:r>
              <a:rPr lang="en-US" b="1" dirty="0" err="1" smtClean="0"/>
              <a:t>numpy.histogram</a:t>
            </a:r>
            <a:r>
              <a:rPr lang="en-US" b="1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809896"/>
            <a:ext cx="11508377" cy="583909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4000" b="1" dirty="0" smtClean="0"/>
              <a:t>Plotting Histogram using </a:t>
            </a:r>
            <a:r>
              <a:rPr lang="en-US" sz="4000" b="1" dirty="0" err="1" smtClean="0"/>
              <a:t>Matplotlib</a:t>
            </a:r>
            <a:r>
              <a:rPr lang="en-US" sz="4000" b="1" dirty="0" smtClean="0"/>
              <a:t> </a:t>
            </a:r>
          </a:p>
          <a:p>
            <a:pPr algn="just"/>
            <a:endParaRPr lang="en-US" sz="4000" b="1" dirty="0" smtClean="0"/>
          </a:p>
          <a:p>
            <a:pPr marL="457200" lvl="1" indent="0" algn="just">
              <a:buNone/>
            </a:pPr>
            <a:r>
              <a:rPr lang="en-US" sz="3500" i="1" dirty="0" smtClean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sz="3500" i="1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US" sz="3500" i="1" dirty="0" err="1">
                <a:solidFill>
                  <a:schemeClr val="accent2">
                    <a:lumMod val="75000"/>
                  </a:schemeClr>
                </a:solidFill>
              </a:rPr>
              <a:t>np.array</a:t>
            </a:r>
            <a:r>
              <a:rPr lang="en-US" sz="3500" i="1" dirty="0">
                <a:solidFill>
                  <a:schemeClr val="accent2">
                    <a:lumMod val="75000"/>
                  </a:schemeClr>
                </a:solidFill>
              </a:rPr>
              <a:t>([22,87,5,43,56,73,55,54,11,20,51,5,79,31,27]) </a:t>
            </a:r>
          </a:p>
          <a:p>
            <a:pPr marL="457200" lvl="1" indent="0" algn="just">
              <a:buNone/>
            </a:pPr>
            <a:r>
              <a:rPr lang="en-US" sz="3500" i="1" dirty="0" err="1">
                <a:solidFill>
                  <a:schemeClr val="accent2">
                    <a:lumMod val="75000"/>
                  </a:schemeClr>
                </a:solidFill>
              </a:rPr>
              <a:t>plt.hist</a:t>
            </a:r>
            <a:r>
              <a:rPr lang="en-US" sz="3500" i="1" dirty="0">
                <a:solidFill>
                  <a:schemeClr val="accent2">
                    <a:lumMod val="75000"/>
                  </a:schemeClr>
                </a:solidFill>
              </a:rPr>
              <a:t>(a, bins = [0,20,40,60,80,100]) </a:t>
            </a:r>
          </a:p>
          <a:p>
            <a:pPr marL="457200" lvl="1" indent="0" algn="just">
              <a:buNone/>
            </a:pPr>
            <a:r>
              <a:rPr lang="en-US" sz="3500" i="1" dirty="0" err="1"/>
              <a:t>plt.title</a:t>
            </a:r>
            <a:r>
              <a:rPr lang="en-US" sz="3500" i="1" dirty="0"/>
              <a:t>("histogram") </a:t>
            </a:r>
          </a:p>
          <a:p>
            <a:pPr marL="457200" lvl="1" indent="0" algn="just">
              <a:buNone/>
            </a:pPr>
            <a:r>
              <a:rPr lang="en-US" sz="3500" i="1" dirty="0" err="1"/>
              <a:t>plt.show</a:t>
            </a:r>
            <a:r>
              <a:rPr lang="en-US" sz="3500" i="1" dirty="0" smtClean="0"/>
              <a:t>()</a:t>
            </a:r>
          </a:p>
          <a:p>
            <a:pPr marL="457200" lvl="1" indent="0" algn="just">
              <a:buNone/>
            </a:pPr>
            <a:endParaRPr lang="en-US" sz="3500" i="1" dirty="0" smtClean="0"/>
          </a:p>
          <a:p>
            <a:pPr algn="just"/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has a </a:t>
            </a:r>
            <a:r>
              <a:rPr lang="en-US" b="1" dirty="0" err="1"/>
              <a:t>numpy.histogram</a:t>
            </a:r>
            <a:r>
              <a:rPr lang="en-US" b="1" dirty="0"/>
              <a:t>()</a:t>
            </a:r>
            <a:r>
              <a:rPr lang="en-US" dirty="0"/>
              <a:t> function that is a </a:t>
            </a:r>
            <a:r>
              <a:rPr lang="en-US" dirty="0" smtClean="0"/>
              <a:t>representation </a:t>
            </a:r>
            <a:r>
              <a:rPr lang="en-US" dirty="0"/>
              <a:t>of the frequency distribution of data. </a:t>
            </a:r>
          </a:p>
          <a:p>
            <a:pPr algn="just"/>
            <a:r>
              <a:rPr lang="en-US" dirty="0"/>
              <a:t>Rectangles of equal horizontal size corresponding to class interval called </a:t>
            </a:r>
            <a:r>
              <a:rPr lang="en-US" b="1" dirty="0"/>
              <a:t>bin</a:t>
            </a:r>
            <a:r>
              <a:rPr lang="en-US" dirty="0"/>
              <a:t> and </a:t>
            </a:r>
            <a:r>
              <a:rPr lang="en-US" b="1" dirty="0"/>
              <a:t>variable height</a:t>
            </a:r>
            <a:r>
              <a:rPr lang="en-US" dirty="0"/>
              <a:t> corresponding to frequency.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numpy.histogram</a:t>
            </a:r>
            <a:r>
              <a:rPr lang="en-US" dirty="0"/>
              <a:t>() function takes the input array and bins as two parameters. </a:t>
            </a:r>
          </a:p>
          <a:p>
            <a:pPr algn="just"/>
            <a:r>
              <a:rPr lang="en-US" dirty="0"/>
              <a:t>The successive elements in bin array act as the boundary of each bin.</a:t>
            </a:r>
          </a:p>
          <a:p>
            <a:pPr marL="457200" lvl="1" indent="0" algn="just">
              <a:buNone/>
            </a:pPr>
            <a:endParaRPr lang="en-US" sz="3500" dirty="0" smtClean="0"/>
          </a:p>
          <a:p>
            <a:pPr marL="457200" lvl="1" indent="0" algn="just">
              <a:buNone/>
            </a:pPr>
            <a:r>
              <a:rPr lang="en-US" sz="3500" dirty="0" err="1" smtClean="0"/>
              <a:t>hist,bins</a:t>
            </a:r>
            <a:r>
              <a:rPr lang="en-US" sz="3500" dirty="0" smtClean="0"/>
              <a:t> </a:t>
            </a:r>
            <a:r>
              <a:rPr lang="en-US" sz="3500" dirty="0"/>
              <a:t>= </a:t>
            </a:r>
            <a:r>
              <a:rPr lang="en-US" sz="3500" dirty="0" err="1"/>
              <a:t>np.histogram</a:t>
            </a:r>
            <a:r>
              <a:rPr lang="en-US" sz="3500" dirty="0"/>
              <a:t>(</a:t>
            </a:r>
            <a:r>
              <a:rPr lang="en-US" sz="3500" dirty="0" err="1"/>
              <a:t>a,bins</a:t>
            </a:r>
            <a:r>
              <a:rPr lang="en-US" sz="3500" dirty="0"/>
              <a:t> = [0,20,40,60,80,100]) </a:t>
            </a:r>
          </a:p>
          <a:p>
            <a:pPr marL="457200" lvl="1" indent="0" algn="just">
              <a:buNone/>
            </a:pPr>
            <a:r>
              <a:rPr lang="en-US" sz="3500" dirty="0"/>
              <a:t>print (</a:t>
            </a:r>
            <a:r>
              <a:rPr lang="en-US" sz="3500" dirty="0" err="1"/>
              <a:t>hist</a:t>
            </a:r>
            <a:r>
              <a:rPr lang="en-US" sz="3500" dirty="0"/>
              <a:t> )</a:t>
            </a:r>
          </a:p>
          <a:p>
            <a:pPr marL="457200" lvl="1" indent="0" algn="just">
              <a:buNone/>
            </a:pPr>
            <a:r>
              <a:rPr lang="en-US" sz="3500" dirty="0"/>
              <a:t>print (bins</a:t>
            </a:r>
            <a:r>
              <a:rPr lang="en-US" sz="3500" dirty="0" smtClean="0"/>
              <a:t>)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797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68383" y="100565"/>
          <a:ext cx="10515600" cy="501498"/>
        </p:xfrm>
        <a:graphic>
          <a:graphicData uri="http://schemas.openxmlformats.org/drawingml/2006/table">
            <a:tbl>
              <a:tblPr/>
              <a:tblGrid>
                <a:gridCol w="4813808">
                  <a:extLst>
                    <a:ext uri="{9D8B030D-6E8A-4147-A177-3AD203B41FA5}">
                      <a16:colId xmlns:a16="http://schemas.microsoft.com/office/drawing/2014/main" xmlns="" val="1254849322"/>
                    </a:ext>
                  </a:extLst>
                </a:gridCol>
                <a:gridCol w="5701792">
                  <a:extLst>
                    <a:ext uri="{9D8B030D-6E8A-4147-A177-3AD203B41FA5}">
                      <a16:colId xmlns:a16="http://schemas.microsoft.com/office/drawing/2014/main" xmlns="" val="2954707219"/>
                    </a:ext>
                  </a:extLst>
                </a:gridCol>
              </a:tblGrid>
              <a:tr h="299110">
                <a:tc>
                  <a:txBody>
                    <a:bodyPr/>
                    <a:lstStyle/>
                    <a:p>
                      <a:endParaRPr lang="en-IN" sz="2800" dirty="0">
                        <a:solidFill>
                          <a:srgbClr val="76767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4778" marR="74778" marT="37389" marB="37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b="1" dirty="0">
                          <a:solidFill>
                            <a:srgbClr val="363636"/>
                          </a:solidFill>
                          <a:effectLst/>
                          <a:latin typeface="&amp;quot"/>
                        </a:rPr>
                        <a:t>Scatterplot</a:t>
                      </a:r>
                    </a:p>
                  </a:txBody>
                  <a:tcPr marL="74778" marR="74778" marT="37389" marB="3738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56584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91885" y="604806"/>
            <a:ext cx="113646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Also known as a </a:t>
            </a:r>
            <a:r>
              <a:rPr lang="en-US" sz="2000" i="1" dirty="0">
                <a:solidFill>
                  <a:srgbClr val="5C5C5C"/>
                </a:solidFill>
                <a:latin typeface="Helvetica" panose="020B0604020202020204" pitchFamily="34" charset="0"/>
              </a:rPr>
              <a:t>Scatter Graph, Point Graph, X-Y Plot, Scatter Chart or </a:t>
            </a:r>
            <a:r>
              <a:rPr lang="en-US" sz="2000" i="1" dirty="0" err="1">
                <a:solidFill>
                  <a:srgbClr val="5C5C5C"/>
                </a:solidFill>
                <a:latin typeface="Helvetica" panose="020B0604020202020204" pitchFamily="34" charset="0"/>
              </a:rPr>
              <a:t>Scattergram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Scatterplots use a collection of points placed using Cartesian Coordinates to display values from two variables. </a:t>
            </a:r>
            <a:endParaRPr lang="en-US" sz="2000" dirty="0" smtClean="0">
              <a:solidFill>
                <a:srgbClr val="5C5C5C"/>
              </a:solidFill>
              <a:latin typeface="Helvetica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By 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displaying a variable in each axis, you can detect if a relationship or correlation between the two variables exists.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Scatter plot requires numeric columns for the x and y axes. These can be specified by the x and y keywords.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Various 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types of correlation can be interpreted through the patterns displayed on Scatterplots. </a:t>
            </a:r>
            <a:endParaRPr lang="en-US" sz="2000" dirty="0" smtClean="0">
              <a:solidFill>
                <a:srgbClr val="5C5C5C"/>
              </a:solidFill>
              <a:latin typeface="Helvetica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These 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are: </a:t>
            </a:r>
            <a:r>
              <a:rPr lang="en-US" sz="2000" b="1" dirty="0">
                <a:solidFill>
                  <a:srgbClr val="5C5C5C"/>
                </a:solidFill>
                <a:latin typeface="Helvetica" panose="020B0604020202020204" pitchFamily="34" charset="0"/>
              </a:rPr>
              <a:t>positive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 (values increase together), </a:t>
            </a:r>
            <a:r>
              <a:rPr lang="en-US" sz="2000" b="1" dirty="0">
                <a:solidFill>
                  <a:srgbClr val="5C5C5C"/>
                </a:solidFill>
                <a:latin typeface="Helvetica" panose="020B0604020202020204" pitchFamily="34" charset="0"/>
              </a:rPr>
              <a:t>negative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 (one value decreases as the other increases), </a:t>
            </a:r>
            <a:r>
              <a:rPr lang="en-US" sz="2000" b="1" dirty="0">
                <a:solidFill>
                  <a:srgbClr val="5C5C5C"/>
                </a:solidFill>
                <a:latin typeface="Helvetica" panose="020B0604020202020204" pitchFamily="34" charset="0"/>
              </a:rPr>
              <a:t>null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 (no correlation), </a:t>
            </a:r>
            <a:r>
              <a:rPr lang="en-US" sz="2000" b="1" dirty="0">
                <a:solidFill>
                  <a:srgbClr val="5C5C5C"/>
                </a:solidFill>
                <a:latin typeface="Helvetica" panose="020B0604020202020204" pitchFamily="34" charset="0"/>
              </a:rPr>
              <a:t>linear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, </a:t>
            </a:r>
            <a:r>
              <a:rPr lang="en-US" sz="2000" b="1" dirty="0">
                <a:solidFill>
                  <a:srgbClr val="5C5C5C"/>
                </a:solidFill>
                <a:latin typeface="Helvetica" panose="020B0604020202020204" pitchFamily="34" charset="0"/>
              </a:rPr>
              <a:t>exponential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 and </a:t>
            </a:r>
            <a:r>
              <a:rPr lang="en-US" sz="2000" b="1" dirty="0">
                <a:solidFill>
                  <a:srgbClr val="5C5C5C"/>
                </a:solidFill>
                <a:latin typeface="Helvetica" panose="020B0604020202020204" pitchFamily="34" charset="0"/>
              </a:rPr>
              <a:t>U-shaped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. </a:t>
            </a:r>
            <a:endParaRPr lang="en-US" sz="2000" dirty="0" smtClean="0">
              <a:solidFill>
                <a:srgbClr val="5C5C5C"/>
              </a:solidFill>
              <a:latin typeface="Helvetica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The 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strength of the correlation can be determined by how closely packed the points are to each other on the graph. </a:t>
            </a:r>
            <a:endParaRPr lang="en-US" sz="2000" dirty="0" smtClean="0">
              <a:solidFill>
                <a:srgbClr val="5C5C5C"/>
              </a:solidFill>
              <a:latin typeface="Helvetica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Points 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that end up far outside the general cluster of points are known as </a:t>
            </a:r>
            <a:r>
              <a:rPr lang="en-US" sz="2000" b="1" dirty="0">
                <a:solidFill>
                  <a:srgbClr val="5C5C5C"/>
                </a:solidFill>
                <a:latin typeface="Helvetica" panose="020B0604020202020204" pitchFamily="34" charset="0"/>
              </a:rPr>
              <a:t>outliers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Lines or curves are fitted within the graph to aid in analysis and are drawn as close to all the points as possible </a:t>
            </a:r>
            <a:endParaRPr lang="en-US" sz="2000" dirty="0" smtClean="0">
              <a:solidFill>
                <a:srgbClr val="5C5C5C"/>
              </a:solidFill>
              <a:latin typeface="Helvetica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This 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is typically known as the </a:t>
            </a:r>
            <a:r>
              <a:rPr lang="en-US" sz="2000" b="1" dirty="0">
                <a:solidFill>
                  <a:srgbClr val="5C5C5C"/>
                </a:solidFill>
                <a:latin typeface="Helvetica" panose="020B0604020202020204" pitchFamily="34" charset="0"/>
              </a:rPr>
              <a:t>Line of Best Fit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 or a </a:t>
            </a:r>
            <a:r>
              <a:rPr lang="en-US" sz="2000" b="1" dirty="0">
                <a:solidFill>
                  <a:srgbClr val="5C5C5C"/>
                </a:solidFill>
                <a:latin typeface="Helvetica" panose="020B0604020202020204" pitchFamily="34" charset="0"/>
              </a:rPr>
              <a:t>Trend Line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 and can be used to make estimates via interpolation.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However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, </a:t>
            </a:r>
            <a:r>
              <a:rPr lang="en-US" sz="2000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correlation </a:t>
            </a:r>
            <a:r>
              <a:rPr lang="en-US" sz="2000" dirty="0">
                <a:solidFill>
                  <a:srgbClr val="5C5C5C"/>
                </a:solidFill>
                <a:latin typeface="Helvetica" panose="020B0604020202020204" pitchFamily="34" charset="0"/>
              </a:rPr>
              <a:t>is not causation and another unnoticed variable may be influencing results</a:t>
            </a:r>
            <a:r>
              <a:rPr lang="en-US" sz="2000" dirty="0" smtClean="0">
                <a:solidFill>
                  <a:srgbClr val="5C5C5C"/>
                </a:solidFill>
                <a:latin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09" y="0"/>
            <a:ext cx="7027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0" y="221434"/>
            <a:ext cx="10515600" cy="52314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Scatter Plot Using </a:t>
            </a:r>
            <a:r>
              <a:rPr lang="en-IN" b="1" dirty="0" err="1" smtClean="0"/>
              <a:t>matplotlib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8" y="963476"/>
            <a:ext cx="11730445" cy="4351338"/>
          </a:xfrm>
        </p:spPr>
        <p:txBody>
          <a:bodyPr/>
          <a:lstStyle/>
          <a:p>
            <a:pPr marL="0" indent="0">
              <a:buNone/>
            </a:pPr>
            <a:r>
              <a:rPr lang="en-IN" i="1" dirty="0"/>
              <a:t>import </a:t>
            </a:r>
            <a:r>
              <a:rPr lang="en-IN" i="1" dirty="0" err="1"/>
              <a:t>matplotlib.pyplot</a:t>
            </a:r>
            <a:r>
              <a:rPr lang="en-IN" i="1" dirty="0"/>
              <a:t> as </a:t>
            </a:r>
            <a:r>
              <a:rPr lang="en-IN" i="1" dirty="0" err="1"/>
              <a:t>plt</a:t>
            </a:r>
            <a:endParaRPr lang="en-IN" i="1" dirty="0"/>
          </a:p>
          <a:p>
            <a:pPr marL="0" indent="0">
              <a:buNone/>
            </a:pPr>
            <a:r>
              <a:rPr lang="en-IN" i="1" dirty="0" err="1"/>
              <a:t>plt.plot</a:t>
            </a:r>
            <a:r>
              <a:rPr lang="en-IN" i="1" dirty="0"/>
              <a:t>([1, 2, 3, 4], [10, 20, 25, 30], </a:t>
            </a:r>
            <a:r>
              <a:rPr lang="en-IN" i="1" dirty="0" err="1"/>
              <a:t>color</a:t>
            </a:r>
            <a:r>
              <a:rPr lang="en-IN" i="1" dirty="0"/>
              <a:t>='</a:t>
            </a:r>
            <a:r>
              <a:rPr lang="en-IN" i="1" dirty="0" err="1"/>
              <a:t>lightblue</a:t>
            </a:r>
            <a:r>
              <a:rPr lang="en-IN" i="1" dirty="0"/>
              <a:t>', linewidth=3)</a:t>
            </a:r>
          </a:p>
          <a:p>
            <a:pPr marL="0" indent="0">
              <a:buNone/>
            </a:pPr>
            <a:r>
              <a:rPr lang="en-IN" i="1" dirty="0" err="1"/>
              <a:t>plt.scatter</a:t>
            </a:r>
            <a:r>
              <a:rPr lang="en-IN" i="1" dirty="0"/>
              <a:t>([0.3, 3.8, 1.2, 2.5], [11, 25, 9, 26], </a:t>
            </a:r>
            <a:r>
              <a:rPr lang="en-IN" i="1" dirty="0" err="1"/>
              <a:t>color</a:t>
            </a:r>
            <a:r>
              <a:rPr lang="en-IN" i="1" dirty="0"/>
              <a:t>='</a:t>
            </a:r>
            <a:r>
              <a:rPr lang="en-IN" i="1" dirty="0" err="1"/>
              <a:t>darkgreen</a:t>
            </a:r>
            <a:r>
              <a:rPr lang="en-IN" i="1" dirty="0"/>
              <a:t>', marker='^')</a:t>
            </a:r>
          </a:p>
          <a:p>
            <a:pPr marL="0" indent="0">
              <a:buNone/>
            </a:pPr>
            <a:r>
              <a:rPr lang="en-IN" i="1" dirty="0"/>
              <a:t>#</a:t>
            </a:r>
            <a:r>
              <a:rPr lang="en-IN" i="1" dirty="0" err="1"/>
              <a:t>plt.xlim</a:t>
            </a:r>
            <a:r>
              <a:rPr lang="en-IN" i="1" dirty="0"/>
              <a:t>(0.5, 4.5)</a:t>
            </a:r>
          </a:p>
          <a:p>
            <a:pPr marL="0" indent="0">
              <a:buNone/>
            </a:pPr>
            <a:r>
              <a:rPr lang="en-IN" i="1" dirty="0" err="1"/>
              <a:t>plt.show</a:t>
            </a:r>
            <a:r>
              <a:rPr lang="en-IN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32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53" y="103869"/>
            <a:ext cx="10515600" cy="26189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Bahnschrift SemiBold Condensed" panose="020B0502040204020203" pitchFamily="34" charset="0"/>
              </a:rPr>
              <a:t>Seed in random number generator</a:t>
            </a:r>
            <a:endParaRPr lang="hi-IN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600890"/>
            <a:ext cx="11808822" cy="598278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seed</a:t>
            </a:r>
            <a:r>
              <a:rPr lang="en-US" dirty="0"/>
              <a:t> method is used to initialize the pseudorandom </a:t>
            </a:r>
            <a:r>
              <a:rPr lang="en-US" b="1" dirty="0"/>
              <a:t>number</a:t>
            </a:r>
            <a:r>
              <a:rPr lang="en-US" dirty="0"/>
              <a:t> generator in </a:t>
            </a:r>
            <a:r>
              <a:rPr lang="en-US" b="1" dirty="0"/>
              <a:t>Python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random</a:t>
            </a:r>
            <a:r>
              <a:rPr lang="en-US" dirty="0"/>
              <a:t> module uses the </a:t>
            </a:r>
            <a:r>
              <a:rPr lang="en-US" b="1" dirty="0"/>
              <a:t>seed</a:t>
            </a:r>
            <a:r>
              <a:rPr lang="en-US" dirty="0"/>
              <a:t> value as a base to generate a </a:t>
            </a:r>
            <a:r>
              <a:rPr lang="en-US" b="1" dirty="0"/>
              <a:t>random number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b="1" dirty="0"/>
              <a:t>seed</a:t>
            </a:r>
            <a:r>
              <a:rPr lang="en-US" dirty="0"/>
              <a:t> value is </a:t>
            </a:r>
            <a:r>
              <a:rPr lang="en-US" dirty="0">
                <a:solidFill>
                  <a:srgbClr val="FF0000"/>
                </a:solidFill>
              </a:rPr>
              <a:t>not present</a:t>
            </a:r>
            <a:r>
              <a:rPr lang="en-US" dirty="0"/>
              <a:t> it takes </a:t>
            </a:r>
            <a:r>
              <a:rPr lang="en-US" dirty="0">
                <a:solidFill>
                  <a:schemeClr val="accent2"/>
                </a:solidFill>
              </a:rPr>
              <a:t>system current time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you provide same </a:t>
            </a:r>
            <a:r>
              <a:rPr lang="en-US" b="1" dirty="0"/>
              <a:t>seed</a:t>
            </a:r>
            <a:r>
              <a:rPr lang="en-US" dirty="0"/>
              <a:t> value before generating </a:t>
            </a:r>
            <a:r>
              <a:rPr lang="en-US" b="1" dirty="0"/>
              <a:t>random</a:t>
            </a:r>
            <a:r>
              <a:rPr lang="en-US" dirty="0"/>
              <a:t> data it will produce the same data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r>
              <a:rPr lang="en-US" sz="2600" i="1" dirty="0"/>
              <a:t>from random import </a:t>
            </a:r>
            <a:r>
              <a:rPr lang="en-US" sz="2600" i="1" dirty="0" err="1"/>
              <a:t>random,seed</a:t>
            </a:r>
            <a:endParaRPr lang="en-US" sz="2600" i="1" dirty="0"/>
          </a:p>
          <a:p>
            <a:pPr marL="457200" lvl="1" indent="0" algn="just">
              <a:buNone/>
            </a:pPr>
            <a:r>
              <a:rPr lang="en-US" sz="2600" i="1" dirty="0"/>
              <a:t>for </a:t>
            </a:r>
            <a:r>
              <a:rPr lang="en-US" sz="2600" i="1" dirty="0" err="1"/>
              <a:t>i</a:t>
            </a:r>
            <a:r>
              <a:rPr lang="en-US" sz="2600" i="1" dirty="0"/>
              <a:t> in range(2):</a:t>
            </a:r>
          </a:p>
          <a:p>
            <a:pPr marL="457200" lvl="1" indent="0" algn="just">
              <a:buNone/>
            </a:pPr>
            <a:r>
              <a:rPr lang="en-US" sz="2600" i="1" dirty="0"/>
              <a:t>    print(random</a:t>
            </a:r>
            <a:r>
              <a:rPr lang="en-US" sz="2600" i="1" dirty="0" smtClean="0"/>
              <a:t>())</a:t>
            </a:r>
            <a:endParaRPr lang="en-US" sz="2600" i="1" dirty="0"/>
          </a:p>
          <a:p>
            <a:pPr marL="457200" lvl="1" indent="0" algn="just">
              <a:buNone/>
            </a:pPr>
            <a:r>
              <a:rPr lang="en-US" sz="2600" i="1" dirty="0"/>
              <a:t>seed(0)</a:t>
            </a:r>
          </a:p>
          <a:p>
            <a:pPr marL="457200" lvl="1" indent="0" algn="just">
              <a:buNone/>
            </a:pPr>
            <a:r>
              <a:rPr lang="en-US" sz="2600" i="1" dirty="0"/>
              <a:t>for </a:t>
            </a:r>
            <a:r>
              <a:rPr lang="en-US" sz="2600" i="1" dirty="0" err="1"/>
              <a:t>i</a:t>
            </a:r>
            <a:r>
              <a:rPr lang="en-US" sz="2600" i="1" dirty="0"/>
              <a:t> in range(2):</a:t>
            </a:r>
          </a:p>
          <a:p>
            <a:pPr marL="457200" lvl="1" indent="0" algn="just">
              <a:buNone/>
            </a:pPr>
            <a:r>
              <a:rPr lang="en-US" sz="2600" i="1" dirty="0"/>
              <a:t>    print(random</a:t>
            </a:r>
            <a:r>
              <a:rPr lang="en-US" sz="2600" i="1" dirty="0" smtClean="0"/>
              <a:t>())</a:t>
            </a:r>
            <a:endParaRPr lang="en-US" sz="2600" i="1" dirty="0"/>
          </a:p>
          <a:p>
            <a:pPr marL="457200" lvl="1" indent="0" algn="just">
              <a:buNone/>
            </a:pPr>
            <a:r>
              <a:rPr lang="en-US" sz="2600" i="1" dirty="0"/>
              <a:t>seed(10)</a:t>
            </a:r>
          </a:p>
          <a:p>
            <a:pPr marL="457200" lvl="1" indent="0" algn="just">
              <a:buNone/>
            </a:pPr>
            <a:r>
              <a:rPr lang="en-US" sz="2600" i="1" dirty="0"/>
              <a:t>for </a:t>
            </a:r>
            <a:r>
              <a:rPr lang="en-US" sz="2600" i="1" dirty="0" err="1"/>
              <a:t>i</a:t>
            </a:r>
            <a:r>
              <a:rPr lang="en-US" sz="2600" i="1" dirty="0"/>
              <a:t> in range(2):</a:t>
            </a:r>
          </a:p>
          <a:p>
            <a:pPr marL="457200" lvl="1" indent="0" algn="just">
              <a:buNone/>
            </a:pPr>
            <a:r>
              <a:rPr lang="en-US" sz="2600" i="1" dirty="0"/>
              <a:t>    print(random</a:t>
            </a:r>
            <a:r>
              <a:rPr lang="en-US" sz="2600" i="1" dirty="0" smtClean="0"/>
              <a:t>())</a:t>
            </a:r>
            <a:endParaRPr lang="en-US" sz="2600" i="1" dirty="0"/>
          </a:p>
          <a:p>
            <a:pPr marL="457200" lvl="1" indent="0" algn="just">
              <a:buNone/>
            </a:pPr>
            <a:r>
              <a:rPr lang="en-US" sz="2600" i="1" dirty="0"/>
              <a:t>seed(0)</a:t>
            </a:r>
          </a:p>
          <a:p>
            <a:pPr marL="457200" lvl="1" indent="0" algn="just">
              <a:buNone/>
            </a:pPr>
            <a:r>
              <a:rPr lang="en-US" sz="2600" i="1" dirty="0"/>
              <a:t>for </a:t>
            </a:r>
            <a:r>
              <a:rPr lang="en-US" sz="2600" i="1" dirty="0" err="1"/>
              <a:t>i</a:t>
            </a:r>
            <a:r>
              <a:rPr lang="en-US" sz="2600" i="1" dirty="0"/>
              <a:t> in range(2):</a:t>
            </a:r>
          </a:p>
          <a:p>
            <a:pPr marL="457200" lvl="1" indent="0" algn="just">
              <a:buNone/>
            </a:pPr>
            <a:r>
              <a:rPr lang="en-US" sz="2600" i="1" dirty="0"/>
              <a:t>    print(random())</a:t>
            </a:r>
            <a:endParaRPr lang="hi-IN" sz="2600" i="1" dirty="0"/>
          </a:p>
        </p:txBody>
      </p:sp>
    </p:spTree>
    <p:extLst>
      <p:ext uri="{BB962C8B-B14F-4D97-AF65-F5344CB8AC3E}">
        <p14:creationId xmlns:p14="http://schemas.microsoft.com/office/powerpoint/2010/main" val="6557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28"/>
            <a:ext cx="10515600" cy="405582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Bahnschrift SemiBold Condensed" panose="020B0502040204020203" pitchFamily="34" charset="0"/>
              </a:rPr>
              <a:t>Scatter Plot Example</a:t>
            </a:r>
            <a:endParaRPr lang="hi-IN" sz="28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418010"/>
            <a:ext cx="11573692" cy="634855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from random import random, seed</a:t>
            </a:r>
          </a:p>
          <a:p>
            <a:pPr marL="457200" lvl="1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seed(0)</a:t>
            </a:r>
          </a:p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 = [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(10*random()) for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in range(15)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]; y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 [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(10*random()) for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in range(15) ]</a:t>
            </a:r>
          </a:p>
          <a:p>
            <a:pPr marL="457200" lvl="1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plt.scatter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(x, y, color='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darkgreen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', marker='^')</a:t>
            </a:r>
          </a:p>
          <a:p>
            <a:pPr marL="457200" lvl="1" indent="0">
              <a:buNone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57200" lvl="1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x=range(0,15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) ; y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=[2*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i+int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(10*random()) for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in x ]</a:t>
            </a:r>
          </a:p>
          <a:p>
            <a:pPr marL="457200" lvl="1" indent="0">
              <a:buNone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plt.scatter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(x, y, color='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darkgreen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', marker='^')</a:t>
            </a:r>
          </a:p>
          <a:p>
            <a:pPr marL="457200" lvl="1" indent="0">
              <a:buNone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57200" lvl="1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x=range(0,15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) ; y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=[30-2*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i+int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(10*random()) for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in x ]</a:t>
            </a:r>
          </a:p>
          <a:p>
            <a:pPr marL="457200" lvl="1" indent="0">
              <a:buNone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plt.scatter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(x, y, color='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darkgreen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', marker='^')</a:t>
            </a:r>
          </a:p>
          <a:p>
            <a:pPr marL="457200" lvl="1" indent="0">
              <a:buNone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hi-IN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06"/>
            <a:ext cx="10515600" cy="3794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Figure and Axes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" y="653144"/>
            <a:ext cx="11665131" cy="60350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>
                <a:solidFill>
                  <a:schemeClr val="accent4"/>
                </a:solidFill>
              </a:rPr>
              <a:t>Figure</a:t>
            </a:r>
            <a:r>
              <a:rPr lang="en-US" dirty="0"/>
              <a:t> is the overall window or page that everything is drawn on. </a:t>
            </a:r>
            <a:endParaRPr lang="en-US" dirty="0" smtClean="0"/>
          </a:p>
          <a:p>
            <a:pPr algn="just"/>
            <a:r>
              <a:rPr lang="en-US" dirty="0" smtClean="0"/>
              <a:t>It’s </a:t>
            </a:r>
            <a:r>
              <a:rPr lang="en-US" dirty="0"/>
              <a:t>the top-level component of all the ones that you will </a:t>
            </a:r>
            <a:r>
              <a:rPr lang="en-US" dirty="0" smtClean="0"/>
              <a:t>consider.</a:t>
            </a:r>
          </a:p>
          <a:p>
            <a:pPr algn="just"/>
            <a:r>
              <a:rPr lang="en-US" dirty="0" smtClean="0"/>
              <a:t>You </a:t>
            </a:r>
            <a:r>
              <a:rPr lang="en-US" dirty="0"/>
              <a:t>can create multiple independent Figures.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Figure can have several other things in it, such as a </a:t>
            </a:r>
            <a:r>
              <a:rPr lang="en-US" dirty="0" err="1" smtClean="0"/>
              <a:t>suptitle</a:t>
            </a:r>
            <a:r>
              <a:rPr lang="en-US" dirty="0" smtClean="0"/>
              <a:t>, </a:t>
            </a:r>
            <a:r>
              <a:rPr lang="en-US" dirty="0"/>
              <a:t>legend and color </a:t>
            </a:r>
            <a:r>
              <a:rPr lang="en-US" dirty="0" smtClean="0"/>
              <a:t>bar </a:t>
            </a:r>
            <a:r>
              <a:rPr lang="en-US" dirty="0"/>
              <a:t>to your Figure.</a:t>
            </a:r>
          </a:p>
          <a:p>
            <a:r>
              <a:rPr lang="en-US" dirty="0"/>
              <a:t>To the figure you add </a:t>
            </a:r>
            <a:r>
              <a:rPr lang="en-US" dirty="0">
                <a:solidFill>
                  <a:schemeClr val="accent4"/>
                </a:solidFill>
              </a:rPr>
              <a:t>Axes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Axes is the area on which the data is plotted with functions such as plot() and scatter() and that can have ticks, labels, etc. associated with it.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explains why Figures can contain multiple Axes.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9419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4441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T</a:t>
            </a:r>
            <a:r>
              <a:rPr lang="en-US" b="1" dirty="0" smtClean="0">
                <a:latin typeface="Bahnschrift SemiBold Condensed" panose="020B0502040204020203" pitchFamily="34" charset="0"/>
              </a:rPr>
              <a:t>he </a:t>
            </a:r>
            <a:r>
              <a:rPr lang="en-US" b="1" dirty="0">
                <a:latin typeface="Bahnschrift SemiBold Condensed" panose="020B0502040204020203" pitchFamily="34" charset="0"/>
              </a:rPr>
              <a:t>anatomy of a </a:t>
            </a:r>
            <a:r>
              <a:rPr lang="en-US" b="1" dirty="0" err="1">
                <a:latin typeface="Bahnschrift SemiBold Condensed" panose="020B0502040204020203" pitchFamily="34" charset="0"/>
              </a:rPr>
              <a:t>matplotlib</a:t>
            </a:r>
            <a:r>
              <a:rPr lang="en-US" b="1" dirty="0">
                <a:latin typeface="Bahnschrift SemiBold Condensed" panose="020B0502040204020203" pitchFamily="34" charset="0"/>
              </a:rPr>
              <a:t> plot </a:t>
            </a:r>
            <a:endParaRPr lang="hi-IN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702873"/>
            <a:ext cx="11254088" cy="51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4061" y="-30778"/>
            <a:ext cx="11480075" cy="68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 tooltip="matplotlib.pyplot.plot"/>
              </a:rPr>
              <a:t>plot()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 versatile command, and will take an arbitrary number of arguments.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example, to plot x versus y, you can issue the command: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+mj-lt"/>
              </a:rPr>
              <a:t>plt.plot([1, 2, 3, 4], [1, 4, 9, 16])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For every x, y pair of arguments, there is an optional third argument which is the format string that indicates the color and line type of the plot. </a:t>
            </a:r>
            <a:endParaRPr lang="en-US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The </a:t>
            </a:r>
            <a:r>
              <a:rPr lang="en-US" dirty="0"/>
              <a:t>letters and symbols of the format string are from MATLAB, and you concatenate a color string with a line style string</a:t>
            </a:r>
            <a:r>
              <a:rPr lang="en-US" dirty="0" smtClean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</a:t>
            </a:r>
            <a:r>
              <a:rPr lang="en-US" dirty="0"/>
              <a:t>The default format string is </a:t>
            </a:r>
            <a:r>
              <a:rPr lang="en-US" dirty="0">
                <a:solidFill>
                  <a:schemeClr val="accent1"/>
                </a:solidFill>
              </a:rPr>
              <a:t>‘b-‘, </a:t>
            </a:r>
            <a:r>
              <a:rPr lang="en-US" dirty="0"/>
              <a:t>which is a solid blue line. For example, to plot the above with </a:t>
            </a:r>
            <a:r>
              <a:rPr lang="en-US" dirty="0">
                <a:solidFill>
                  <a:srgbClr val="FF0000"/>
                </a:solidFill>
              </a:rPr>
              <a:t>red circles</a:t>
            </a:r>
            <a:r>
              <a:rPr lang="en-US" dirty="0"/>
              <a:t>, you would </a:t>
            </a:r>
            <a:r>
              <a:rPr lang="en-US" dirty="0" smtClean="0"/>
              <a:t>issue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dirty="0" smtClean="0"/>
              <a:t>import </a:t>
            </a:r>
            <a:r>
              <a:rPr lang="en-US" altLang="en-US" sz="2800" i="1" dirty="0" err="1" smtClean="0"/>
              <a:t>matplotlib.pyplot</a:t>
            </a:r>
            <a:r>
              <a:rPr lang="en-US" altLang="en-US" sz="2800" i="1" dirty="0" smtClean="0"/>
              <a:t> as </a:t>
            </a:r>
            <a:r>
              <a:rPr lang="en-US" altLang="en-US" sz="2800" i="1" dirty="0" err="1" smtClean="0"/>
              <a:t>plt</a:t>
            </a:r>
            <a:endParaRPr lang="en-US" altLang="en-US" sz="2800" i="1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dirty="0"/>
              <a:t>plt.plot([1,2,3,4], [1,4,9,16], 'b-')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dirty="0" smtClean="0"/>
              <a:t>plt.plot</a:t>
            </a:r>
            <a:r>
              <a:rPr lang="en-US" altLang="en-US" sz="2800" i="1" dirty="0"/>
              <a:t>([1,2,3,4], [1,5,8,15], '</a:t>
            </a:r>
            <a:r>
              <a:rPr lang="en-US" altLang="en-US" sz="2800" i="1" dirty="0" err="1"/>
              <a:t>ro</a:t>
            </a:r>
            <a:r>
              <a:rPr lang="en-US" altLang="en-US" sz="2800" i="1" dirty="0"/>
              <a:t>')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dirty="0" err="1"/>
              <a:t>plt.axis</a:t>
            </a:r>
            <a:r>
              <a:rPr lang="en-US" altLang="en-US" sz="2800" i="1" dirty="0"/>
              <a:t>([0, 6, 0, 20])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dirty="0" err="1"/>
              <a:t>plt.show</a:t>
            </a:r>
            <a:r>
              <a:rPr lang="en-US" altLang="en-US" sz="2800" i="1" dirty="0"/>
              <a:t>()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20"/>
            <a:ext cx="10515600" cy="44477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705394"/>
            <a:ext cx="11573692" cy="5943600"/>
          </a:xfrm>
        </p:spPr>
        <p:txBody>
          <a:bodyPr>
            <a:normAutofit/>
          </a:bodyPr>
          <a:lstStyle/>
          <a:p>
            <a:r>
              <a:rPr lang="en-US" dirty="0"/>
              <a:t>The following script plots the equation </a:t>
            </a:r>
            <a:r>
              <a:rPr lang="en-US" b="1" dirty="0"/>
              <a:t>y = 2x + </a:t>
            </a:r>
            <a:r>
              <a:rPr lang="en-US" b="1" dirty="0" smtClean="0"/>
              <a:t>5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(1,11) </a:t>
            </a:r>
          </a:p>
          <a:p>
            <a:pPr marL="0" indent="0">
              <a:buNone/>
            </a:pPr>
            <a:r>
              <a:rPr lang="en-US" dirty="0"/>
              <a:t>y = 2 * x + 5 </a:t>
            </a:r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("</a:t>
            </a:r>
            <a:r>
              <a:rPr lang="en-US" dirty="0" err="1"/>
              <a:t>Matplotlib</a:t>
            </a:r>
            <a:r>
              <a:rPr lang="en-US" dirty="0"/>
              <a:t> demo") </a:t>
            </a:r>
          </a:p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("x axis caption") </a:t>
            </a:r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("y axis caption") 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6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7305" y="712727"/>
            <a:ext cx="11480075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i="1" smtClean="0"/>
              <a:t>Example with more parameters: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smtClean="0"/>
              <a:t>import matplotlib.pyplot as plt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smtClean="0"/>
              <a:t>x1,y1=[1,2,3,4], [1,4,9,16]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smtClean="0"/>
              <a:t>x2,y2=[1,3,4,6],[1,4,9,16]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smtClean="0"/>
              <a:t>x3,y3=[3,1,6,5],[2,1,7,8]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smtClean="0"/>
              <a:t>plt.plot(x1,y1,'b-', x2,y2, 'go‘,x3,y3,’.-r’)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smtClean="0"/>
              <a:t>plt.axis([0, 7, 0, 20])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smtClean="0"/>
              <a:t>plt.xlabel("x axis ")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smtClean="0"/>
              <a:t>plt.ylabel("y axis ")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smtClean="0"/>
              <a:t>plt.text(2,2,'Text',fontsize='large', color='r')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smtClean="0"/>
              <a:t>plt.title('Title')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smtClean="0"/>
              <a:t>plt.grid(b=True)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smtClean="0"/>
              <a:t>plt.suptitle('Sup Title')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smtClean="0"/>
              <a:t>plt.show()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578" y="127952"/>
            <a:ext cx="11909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 smtClean="0">
                <a:latin typeface="Monaco"/>
              </a:rPr>
              <a:t>Syntax</a:t>
            </a:r>
            <a:r>
              <a:rPr lang="es-ES" sz="2800" b="1" dirty="0" smtClean="0">
                <a:latin typeface="Monaco"/>
              </a:rPr>
              <a:t> </a:t>
            </a:r>
            <a:r>
              <a:rPr lang="es-ES" sz="2800" b="1" dirty="0" err="1" smtClean="0">
                <a:latin typeface="Monaco"/>
              </a:rPr>
              <a:t>for</a:t>
            </a:r>
            <a:r>
              <a:rPr lang="es-ES" sz="2800" b="1" dirty="0" smtClean="0">
                <a:latin typeface="Monaco"/>
              </a:rPr>
              <a:t> </a:t>
            </a:r>
            <a:r>
              <a:rPr lang="es-ES" sz="2800" b="1" dirty="0" err="1" smtClean="0">
                <a:latin typeface="Monaco"/>
              </a:rPr>
              <a:t>plot</a:t>
            </a:r>
            <a:r>
              <a:rPr lang="es-ES" sz="2800" b="1" dirty="0" smtClean="0">
                <a:latin typeface="Monaco"/>
              </a:rPr>
              <a:t> </a:t>
            </a:r>
            <a:r>
              <a:rPr lang="es-ES" sz="2800" b="1" dirty="0" err="1" smtClean="0">
                <a:latin typeface="Monaco"/>
              </a:rPr>
              <a:t>function</a:t>
            </a:r>
            <a:r>
              <a:rPr lang="es-ES" sz="2800" b="1" dirty="0" smtClean="0">
                <a:latin typeface="Monaco"/>
              </a:rPr>
              <a:t>: </a:t>
            </a:r>
            <a:r>
              <a:rPr lang="es-ES" sz="2800" b="1" dirty="0" err="1" smtClean="0">
                <a:latin typeface="Monaco"/>
              </a:rPr>
              <a:t>plot</a:t>
            </a:r>
            <a:r>
              <a:rPr lang="es-ES" sz="2800" b="1" dirty="0">
                <a:latin typeface="Monaco"/>
              </a:rPr>
              <a:t>([x], y, [</a:t>
            </a:r>
            <a:r>
              <a:rPr lang="es-ES" sz="2800" b="1" dirty="0" err="1">
                <a:latin typeface="Monaco"/>
              </a:rPr>
              <a:t>fmt</a:t>
            </a:r>
            <a:r>
              <a:rPr lang="es-ES" sz="2800" b="1" dirty="0">
                <a:latin typeface="Monaco"/>
              </a:rPr>
              <a:t>], [x2], y2, [fmt2], ..., **</a:t>
            </a:r>
            <a:r>
              <a:rPr lang="es-ES" sz="2800" b="1" dirty="0" err="1">
                <a:latin typeface="Monaco"/>
              </a:rPr>
              <a:t>kwargs</a:t>
            </a:r>
            <a:r>
              <a:rPr lang="es-ES" sz="2800" b="1" dirty="0">
                <a:latin typeface="Monaco"/>
              </a:rPr>
              <a:t>) </a:t>
            </a:r>
            <a:endParaRPr lang="hi-IN" sz="2800" b="1" dirty="0"/>
          </a:p>
        </p:txBody>
      </p:sp>
    </p:spTree>
    <p:extLst>
      <p:ext uri="{BB962C8B-B14F-4D97-AF65-F5344CB8AC3E}">
        <p14:creationId xmlns:p14="http://schemas.microsoft.com/office/powerpoint/2010/main" val="39954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16932"/>
            <a:ext cx="10515600" cy="575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Bahnschrift SemiBold Condensed" panose="020B0502040204020203" pitchFamily="34" charset="0"/>
              </a:rPr>
              <a:t>Syntax for Adding Text, Grid Lines</a:t>
            </a:r>
            <a:endParaRPr lang="hi-IN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692332"/>
            <a:ext cx="11848011" cy="60611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Add text to the </a:t>
            </a:r>
            <a:r>
              <a:rPr lang="en-US" b="1" dirty="0" smtClean="0"/>
              <a:t>axes</a:t>
            </a:r>
          </a:p>
          <a:p>
            <a:pPr marL="0" indent="0">
              <a:buNone/>
            </a:pPr>
            <a:r>
              <a:rPr lang="en-US" i="1" dirty="0" err="1" smtClean="0"/>
              <a:t>matplotlib.pyplot.text</a:t>
            </a:r>
            <a:r>
              <a:rPr lang="en-US" i="1" dirty="0" smtClean="0"/>
              <a:t>(</a:t>
            </a:r>
            <a:r>
              <a:rPr lang="en-US" b="1" i="1" dirty="0" smtClean="0">
                <a:solidFill>
                  <a:schemeClr val="accent2"/>
                </a:solidFill>
              </a:rPr>
              <a:t>x</a:t>
            </a:r>
            <a:r>
              <a:rPr lang="en-US" b="1" i="1" dirty="0">
                <a:solidFill>
                  <a:schemeClr val="accent2"/>
                </a:solidFill>
              </a:rPr>
              <a:t>, y, s</a:t>
            </a:r>
            <a:r>
              <a:rPr lang="en-US" i="1" dirty="0"/>
              <a:t>, </a:t>
            </a:r>
            <a:r>
              <a:rPr lang="en-US" i="1" dirty="0" err="1"/>
              <a:t>fontdict</a:t>
            </a:r>
            <a:r>
              <a:rPr lang="en-US" i="1" dirty="0"/>
              <a:t>=None, </a:t>
            </a:r>
            <a:r>
              <a:rPr lang="en-US" i="1" dirty="0" err="1"/>
              <a:t>withdash</a:t>
            </a:r>
            <a:r>
              <a:rPr lang="en-US" i="1" dirty="0"/>
              <a:t>=&lt;deprecated parameter&gt;, **</a:t>
            </a:r>
            <a:r>
              <a:rPr lang="en-US" i="1" dirty="0" err="1"/>
              <a:t>kwargs</a:t>
            </a:r>
            <a:r>
              <a:rPr lang="en-US" i="1" dirty="0" smtClean="0"/>
              <a:t>)</a:t>
            </a:r>
            <a:endParaRPr lang="en-US" i="1" dirty="0"/>
          </a:p>
          <a:p>
            <a:r>
              <a:rPr lang="en-US" dirty="0"/>
              <a:t>Add the text s to the axes at location x, y in data coordinates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Configure the grid lines.</a:t>
            </a:r>
            <a:endParaRPr lang="hi-IN" b="1" dirty="0"/>
          </a:p>
          <a:p>
            <a:pPr marL="0" indent="0">
              <a:buNone/>
            </a:pPr>
            <a:r>
              <a:rPr lang="en-US" i="1" dirty="0" err="1" smtClean="0"/>
              <a:t>matplotlib.pyplot.grid</a:t>
            </a:r>
            <a:r>
              <a:rPr lang="en-US" i="1" dirty="0" smtClean="0"/>
              <a:t>(b=None</a:t>
            </a:r>
            <a:r>
              <a:rPr lang="en-US" i="1" dirty="0"/>
              <a:t>, which='major', axis='both', **</a:t>
            </a:r>
            <a:r>
              <a:rPr lang="en-US" i="1" dirty="0" err="1"/>
              <a:t>kwargs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dirty="0"/>
              <a:t>b : bool or None, optional</a:t>
            </a:r>
          </a:p>
          <a:p>
            <a:r>
              <a:rPr lang="en-US" dirty="0"/>
              <a:t>Whether to show the grid lines. If any </a:t>
            </a:r>
            <a:r>
              <a:rPr lang="en-US" dirty="0" err="1"/>
              <a:t>kwargs</a:t>
            </a:r>
            <a:r>
              <a:rPr lang="en-US" dirty="0"/>
              <a:t> are supplied, it is assumed you want the grid on and b will be set to True.</a:t>
            </a:r>
          </a:p>
          <a:p>
            <a:pPr marL="0" indent="0">
              <a:buNone/>
            </a:pPr>
            <a:r>
              <a:rPr lang="en-US" dirty="0" smtClean="0"/>
              <a:t>which </a:t>
            </a:r>
            <a:r>
              <a:rPr lang="en-US" dirty="0"/>
              <a:t>: {'major', 'minor', 'both'}, optional</a:t>
            </a:r>
          </a:p>
          <a:p>
            <a:r>
              <a:rPr lang="en-US" dirty="0"/>
              <a:t>The grid lines to apply the changes on.</a:t>
            </a:r>
          </a:p>
          <a:p>
            <a:pPr marL="0" indent="0">
              <a:buNone/>
            </a:pPr>
            <a:r>
              <a:rPr lang="en-US" dirty="0"/>
              <a:t>axis : {'both', 'x', 'y'}, optional</a:t>
            </a:r>
          </a:p>
          <a:p>
            <a:r>
              <a:rPr lang="en-US" dirty="0"/>
              <a:t>The axis to apply the changes on.</a:t>
            </a:r>
          </a:p>
        </p:txBody>
      </p:sp>
    </p:spTree>
    <p:extLst>
      <p:ext uri="{BB962C8B-B14F-4D97-AF65-F5344CB8AC3E}">
        <p14:creationId xmlns:p14="http://schemas.microsoft.com/office/powerpoint/2010/main" val="15490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6799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Sine Wave </a:t>
            </a:r>
            <a:r>
              <a:rPr lang="en-US" b="1" dirty="0" smtClean="0">
                <a:latin typeface="Bahnschrift SemiBold Condensed" panose="020B0502040204020203" pitchFamily="34" charset="0"/>
              </a:rPr>
              <a:t>Plot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809897"/>
            <a:ext cx="11390811" cy="57345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following script produces the </a:t>
            </a:r>
            <a:r>
              <a:rPr lang="en-US" b="1" dirty="0"/>
              <a:t>sine wave plot</a:t>
            </a:r>
            <a:r>
              <a:rPr lang="en-US" dirty="0"/>
              <a:t> using </a:t>
            </a:r>
            <a:r>
              <a:rPr lang="en-US" dirty="0" err="1"/>
              <a:t>matplotlib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/>
              <a:t>import </a:t>
            </a:r>
            <a:r>
              <a:rPr lang="en-US" i="1" dirty="0" err="1"/>
              <a:t>numpy</a:t>
            </a:r>
            <a:r>
              <a:rPr lang="en-US" i="1" dirty="0"/>
              <a:t> as np </a:t>
            </a:r>
          </a:p>
          <a:p>
            <a:pPr marL="0" indent="0">
              <a:buNone/>
            </a:pPr>
            <a:r>
              <a:rPr lang="en-US" i="1" dirty="0"/>
              <a:t>import matplotlib.pyplot as </a:t>
            </a:r>
            <a:r>
              <a:rPr lang="en-US" i="1" dirty="0" err="1"/>
              <a:t>plt</a:t>
            </a:r>
            <a:r>
              <a:rPr lang="en-US" i="1" dirty="0"/>
              <a:t> 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# Compute the x and y coordinates for points on a sine curve </a:t>
            </a:r>
          </a:p>
          <a:p>
            <a:pPr marL="0" indent="0">
              <a:buNone/>
            </a:pPr>
            <a:r>
              <a:rPr lang="en-US" i="1" dirty="0"/>
              <a:t>x = </a:t>
            </a:r>
            <a:r>
              <a:rPr lang="en-US" i="1" dirty="0" err="1"/>
              <a:t>np.arange</a:t>
            </a:r>
            <a:r>
              <a:rPr lang="en-US" i="1" dirty="0"/>
              <a:t>(0, 3 * </a:t>
            </a:r>
            <a:r>
              <a:rPr lang="en-US" i="1" dirty="0" err="1"/>
              <a:t>np.pi</a:t>
            </a:r>
            <a:r>
              <a:rPr lang="en-US" i="1" dirty="0"/>
              <a:t>, 0.1) </a:t>
            </a:r>
          </a:p>
          <a:p>
            <a:pPr marL="0" indent="0">
              <a:buNone/>
            </a:pPr>
            <a:r>
              <a:rPr lang="en-US" i="1" dirty="0"/>
              <a:t>y = </a:t>
            </a:r>
            <a:r>
              <a:rPr lang="en-US" i="1" dirty="0" err="1"/>
              <a:t>np.sin</a:t>
            </a:r>
            <a:r>
              <a:rPr lang="en-US" i="1" dirty="0"/>
              <a:t>(x) </a:t>
            </a:r>
          </a:p>
          <a:p>
            <a:pPr marL="0" indent="0">
              <a:buNone/>
            </a:pPr>
            <a:r>
              <a:rPr lang="en-US" i="1" dirty="0" err="1"/>
              <a:t>plt.title</a:t>
            </a:r>
            <a:r>
              <a:rPr lang="en-US" i="1" dirty="0"/>
              <a:t>("sine wave form")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# Plot the points using </a:t>
            </a:r>
            <a:r>
              <a:rPr lang="en-US" i="1" dirty="0" err="1"/>
              <a:t>matplotlib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 err="1"/>
              <a:t>plt.plot</a:t>
            </a:r>
            <a:r>
              <a:rPr lang="en-US" i="1" dirty="0"/>
              <a:t>(x, y) </a:t>
            </a:r>
          </a:p>
          <a:p>
            <a:pPr marL="0" indent="0">
              <a:buNone/>
            </a:pPr>
            <a:r>
              <a:rPr lang="en-US" i="1" dirty="0" err="1"/>
              <a:t>plt.show</a:t>
            </a:r>
            <a:r>
              <a:rPr lang="en-US" i="1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0655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691"/>
            <a:ext cx="10515600" cy="4833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bar</a:t>
            </a:r>
            <a:r>
              <a:rPr lang="en-US" b="1" dirty="0" smtClean="0">
                <a:latin typeface="Bahnschrift SemiBold Condensed" panose="020B0502040204020203" pitchFamily="34" charset="0"/>
              </a:rPr>
              <a:t>() Graphs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796834"/>
            <a:ext cx="11573691" cy="586522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 err="1"/>
              <a:t>pyplot</a:t>
            </a:r>
            <a:r>
              <a:rPr lang="en-US" b="1" dirty="0"/>
              <a:t> submodule</a:t>
            </a:r>
            <a:r>
              <a:rPr lang="en-US" dirty="0"/>
              <a:t> provides </a:t>
            </a:r>
            <a:r>
              <a:rPr lang="en-US" b="1" dirty="0"/>
              <a:t>bar()</a:t>
            </a:r>
            <a:r>
              <a:rPr lang="en-US" dirty="0"/>
              <a:t> function to generate bar </a:t>
            </a:r>
            <a:r>
              <a:rPr lang="en-US" dirty="0" smtClean="0"/>
              <a:t>graphs.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following example produces the bar graph of two sets of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arrays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x = [5,8,10] </a:t>
            </a:r>
            <a:r>
              <a:rPr lang="en-US" dirty="0" smtClean="0"/>
              <a:t>; y </a:t>
            </a:r>
            <a:r>
              <a:rPr lang="en-US" dirty="0"/>
              <a:t>= [12,16,6]  </a:t>
            </a:r>
          </a:p>
          <a:p>
            <a:pPr marL="0" indent="0" algn="just">
              <a:buNone/>
            </a:pPr>
            <a:r>
              <a:rPr lang="en-US" dirty="0"/>
              <a:t>x2 = [6,9,11] </a:t>
            </a:r>
            <a:r>
              <a:rPr lang="en-US" dirty="0" smtClean="0"/>
              <a:t>;y2 </a:t>
            </a:r>
            <a:r>
              <a:rPr lang="en-US" dirty="0"/>
              <a:t>= [6,15,7] </a:t>
            </a:r>
          </a:p>
          <a:p>
            <a:pPr marL="0" indent="0" algn="just">
              <a:buNone/>
            </a:pPr>
            <a:r>
              <a:rPr lang="en-US" dirty="0" err="1"/>
              <a:t>plt.bar</a:t>
            </a:r>
            <a:r>
              <a:rPr lang="en-US" dirty="0"/>
              <a:t>(x, </a:t>
            </a:r>
            <a:r>
              <a:rPr lang="en-US" dirty="0" smtClean="0"/>
              <a:t>y) 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plt.bar</a:t>
            </a:r>
            <a:r>
              <a:rPr lang="en-US" dirty="0"/>
              <a:t>(x2, y2, color = </a:t>
            </a:r>
            <a:r>
              <a:rPr lang="en-US" dirty="0" smtClean="0"/>
              <a:t>'g')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plt.title</a:t>
            </a:r>
            <a:r>
              <a:rPr lang="en-US" dirty="0"/>
              <a:t>('Bar graph') </a:t>
            </a:r>
          </a:p>
          <a:p>
            <a:pPr marL="0" indent="0" algn="just">
              <a:buNone/>
            </a:pPr>
            <a:r>
              <a:rPr lang="en-US" dirty="0" err="1"/>
              <a:t>plt.ylabel</a:t>
            </a:r>
            <a:r>
              <a:rPr lang="en-US" dirty="0"/>
              <a:t>('Y axis') </a:t>
            </a:r>
          </a:p>
          <a:p>
            <a:pPr marL="0" indent="0" algn="just">
              <a:buNone/>
            </a:pPr>
            <a:r>
              <a:rPr lang="en-US" dirty="0" err="1"/>
              <a:t>plt.xlabel</a:t>
            </a:r>
            <a:r>
              <a:rPr lang="en-US" dirty="0"/>
              <a:t>('X axis')  </a:t>
            </a:r>
          </a:p>
          <a:p>
            <a:pPr marL="0" indent="0" algn="just">
              <a:buNone/>
            </a:pPr>
            <a:r>
              <a:rPr lang="en-US" dirty="0" err="1" smtClean="0"/>
              <a:t>plt.show</a:t>
            </a:r>
            <a:r>
              <a:rPr lang="en-US" dirty="0"/>
              <a:t>()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1465</Words>
  <Application>Microsoft Office PowerPoint</Application>
  <PresentationFormat>Widescreen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 Unicode MS</vt:lpstr>
      <vt:lpstr>&amp;quot</vt:lpstr>
      <vt:lpstr>Arial</vt:lpstr>
      <vt:lpstr>Bahnschrift SemiBold Condensed</vt:lpstr>
      <vt:lpstr>Calibri</vt:lpstr>
      <vt:lpstr>Calibri Light</vt:lpstr>
      <vt:lpstr>Helvetica</vt:lpstr>
      <vt:lpstr>Mangal</vt:lpstr>
      <vt:lpstr>Monaco</vt:lpstr>
      <vt:lpstr>Office Theme</vt:lpstr>
      <vt:lpstr>What is matplotlib.pyplot</vt:lpstr>
      <vt:lpstr>Figure and Axes</vt:lpstr>
      <vt:lpstr>The anatomy of a matplotlib plot </vt:lpstr>
      <vt:lpstr>PowerPoint Presentation</vt:lpstr>
      <vt:lpstr>PowerPoint Presentation</vt:lpstr>
      <vt:lpstr>PowerPoint Presentation</vt:lpstr>
      <vt:lpstr>Syntax for Adding Text, Grid Lines</vt:lpstr>
      <vt:lpstr>Sine Wave Plot</vt:lpstr>
      <vt:lpstr>bar() Graphs</vt:lpstr>
      <vt:lpstr>Matplotlib Histogram and numpy.histogram()</vt:lpstr>
      <vt:lpstr>PowerPoint Presentation</vt:lpstr>
      <vt:lpstr>PowerPoint Presentation</vt:lpstr>
      <vt:lpstr>Scatter Plot Using matplotlib</vt:lpstr>
      <vt:lpstr>Seed in random number generator</vt:lpstr>
      <vt:lpstr>Scatter Plot Example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Tejinder Singh Bawa</dc:creator>
  <cp:lastModifiedBy>Gunankitjit Singh</cp:lastModifiedBy>
  <cp:revision>199</cp:revision>
  <dcterms:created xsi:type="dcterms:W3CDTF">2018-06-12T14:23:06Z</dcterms:created>
  <dcterms:modified xsi:type="dcterms:W3CDTF">2019-06-28T20:21:40Z</dcterms:modified>
</cp:coreProperties>
</file>