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13" r:id="rId2"/>
    <p:sldId id="256" r:id="rId3"/>
    <p:sldId id="257" r:id="rId4"/>
    <p:sldId id="31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0" r:id="rId17"/>
    <p:sldId id="271" r:id="rId18"/>
    <p:sldId id="272" r:id="rId19"/>
    <p:sldId id="280" r:id="rId20"/>
    <p:sldId id="312" r:id="rId21"/>
    <p:sldId id="282" r:id="rId22"/>
    <p:sldId id="283" r:id="rId23"/>
    <p:sldId id="287" r:id="rId24"/>
    <p:sldId id="289" r:id="rId25"/>
    <p:sldId id="290" r:id="rId26"/>
    <p:sldId id="291" r:id="rId27"/>
    <p:sldId id="296" r:id="rId28"/>
    <p:sldId id="297" r:id="rId29"/>
    <p:sldId id="298" r:id="rId30"/>
    <p:sldId id="300" r:id="rId31"/>
    <p:sldId id="306" r:id="rId32"/>
    <p:sldId id="307" r:id="rId33"/>
    <p:sldId id="308" r:id="rId34"/>
    <p:sldId id="309" r:id="rId35"/>
    <p:sldId id="310" r:id="rId36"/>
    <p:sldId id="311" r:id="rId37"/>
    <p:sldId id="316" r:id="rId38"/>
    <p:sldId id="317" r:id="rId39"/>
    <p:sldId id="318" r:id="rId40"/>
    <p:sldId id="3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CB81D-E0E7-48C6-8EA1-BE5238F077B4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DE606-6311-4D52-BE14-5C7C57C7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6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5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9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3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0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3AE5-B091-4F2A-B5C6-B878849207EE}" type="datetimeFigureOut">
              <a:rPr lang="en-IN" smtClean="0"/>
              <a:t>28-06-2019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03CF-9FA0-409A-99D9-3C0F3ED40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ndarray.resize.html#numpy.ndarray.resize" TargetMode="External"/><Relationship Id="rId2" Type="http://schemas.openxmlformats.org/officeDocument/2006/relationships/hyperlink" Target="https://docs.scipy.org/doc/numpy/reference/generated/numpy.reshape.html#numpy.reshap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tutorial/introduction.html#lis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classes.html#iterator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424" y="207963"/>
            <a:ext cx="9144000" cy="77367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rial Black" panose="020B0A04020102020204" pitchFamily="34" charset="0"/>
              </a:rPr>
              <a:t>Numpy</a:t>
            </a:r>
            <a:r>
              <a:rPr lang="en-US" dirty="0" smtClean="0">
                <a:latin typeface="Arial Black" panose="020B0A04020102020204" pitchFamily="34" charset="0"/>
              </a:rPr>
              <a:t> An Introduction</a:t>
            </a:r>
            <a:endParaRPr lang="hi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3" y="1385310"/>
            <a:ext cx="10266218" cy="288188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err="1"/>
              <a:t>NumPy</a:t>
            </a:r>
            <a:r>
              <a:rPr lang="en-US" sz="3200" dirty="0"/>
              <a:t>, which stands for Numerical Python, is a library consisting of multidimensional array objects and a collection of routines for processing those arrays. </a:t>
            </a:r>
            <a:endParaRPr lang="en-US" sz="3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Using </a:t>
            </a:r>
            <a:r>
              <a:rPr lang="en-US" sz="3200" dirty="0" err="1"/>
              <a:t>NumPy</a:t>
            </a:r>
            <a:r>
              <a:rPr lang="en-US" sz="3200" dirty="0"/>
              <a:t>, mathematical and logical operations on arrays can be performed. </a:t>
            </a:r>
            <a:endParaRPr lang="hi-IN" sz="3200" dirty="0"/>
          </a:p>
        </p:txBody>
      </p:sp>
    </p:spTree>
    <p:extLst>
      <p:ext uri="{BB962C8B-B14F-4D97-AF65-F5344CB8AC3E}">
        <p14:creationId xmlns:p14="http://schemas.microsoft.com/office/powerpoint/2010/main" val="66882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457835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555555"/>
                </a:solidFill>
                <a:latin typeface="Trebuchet MS" panose="020B0603020202020204" pitchFamily="34" charset="0"/>
              </a:rPr>
              <a:t>Printing Arrays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80557" y="153934"/>
            <a:ext cx="11260183" cy="70728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One-dimensional arrays are then printed as rows,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bidimensionals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as matrices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tridimensionals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as lists of matrices.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1d array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 1 2 3 4 5]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altLang="en-US" sz="2000" dirty="0" err="1" smtClean="0"/>
              <a:t>a.shape</a:t>
            </a:r>
            <a:r>
              <a:rPr lang="en-US" altLang="en-US" sz="2000" dirty="0" smtClean="0"/>
              <a:t>=2,3</a:t>
            </a:r>
            <a:endParaRPr lang="en-US" altLang="en-US" sz="2000" dirty="0"/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&gt;&gt;&gt; </a:t>
            </a:r>
            <a:r>
              <a:rPr lang="en-US" altLang="en-US" sz="2000" dirty="0" smtClean="0"/>
              <a:t>print(a</a:t>
            </a:r>
            <a:r>
              <a:rPr lang="en-US" altLang="en-US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[[0 1 2]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 4 5]]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</a:rPr>
              <a:t>&gt;&gt;&gt;</a:t>
            </a:r>
            <a:r>
              <a:rPr lang="en-US" altLang="en-US" sz="2000" dirty="0">
                <a:solidFill>
                  <a:srgbClr val="666666"/>
                </a:solidFill>
              </a:rPr>
              <a:t> </a:t>
            </a:r>
            <a:r>
              <a:rPr lang="en-US" altLang="en-US" sz="2000" dirty="0" smtClean="0">
                <a:solidFill>
                  <a:srgbClr val="666666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b.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reshape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2d array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print(b)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702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[[ 0 1 2]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[ 3 4 5]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[ 6 7 8]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[ 9 10 11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86452"/>
            <a:ext cx="10813869" cy="458598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3d 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print(c)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702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[[[ 0 1 2 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[ 4 5 6 7]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[ 8 9 10 11]]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[[12 13 14 15]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[16 17 18 19]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[20 21 22 23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37766"/>
            <a:ext cx="65" cy="113273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6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62"/>
            <a:ext cx="10515600" cy="35531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886691"/>
            <a:ext cx="11471564" cy="56526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rgbClr val="333333"/>
                </a:solidFill>
                <a:latin typeface="Open Sans"/>
              </a:rPr>
              <a:t>Thus when </a:t>
            </a:r>
            <a:r>
              <a:rPr lang="en-US" altLang="en-US" dirty="0">
                <a:solidFill>
                  <a:srgbClr val="333333"/>
                </a:solidFill>
                <a:latin typeface="Open Sans"/>
              </a:rPr>
              <a:t>you print an array, </a:t>
            </a:r>
            <a:r>
              <a:rPr lang="en-US" altLang="en-US" dirty="0" err="1">
                <a:solidFill>
                  <a:srgbClr val="333333"/>
                </a:solidFill>
                <a:latin typeface="Open Sans"/>
              </a:rPr>
              <a:t>NumPy</a:t>
            </a:r>
            <a:r>
              <a:rPr lang="en-US" altLang="en-US" dirty="0">
                <a:solidFill>
                  <a:srgbClr val="333333"/>
                </a:solidFill>
                <a:latin typeface="Open Sans"/>
              </a:rPr>
              <a:t> displays it in a similar way to nested lists, but with the following layout:</a:t>
            </a:r>
            <a:endParaRPr lang="en-US" alt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6"/>
                </a:solidFill>
                <a:latin typeface="Open Sans"/>
              </a:rPr>
              <a:t>the last axis is printed from left to right,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6"/>
                </a:solidFill>
                <a:latin typeface="Open Sans"/>
              </a:rPr>
              <a:t>the second-to-last is printed from top to bottom,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6"/>
                </a:solidFill>
                <a:latin typeface="Open Sans"/>
              </a:rPr>
              <a:t>the rest are also printed from top to bottom, with each slice separated from the next by an empty 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83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8"/>
            <a:ext cx="10515600" cy="366394"/>
          </a:xfrm>
        </p:spPr>
        <p:txBody>
          <a:bodyPr>
            <a:normAutofit fontScale="90000"/>
          </a:bodyPr>
          <a:lstStyle/>
          <a:p>
            <a:r>
              <a:rPr lang="en-IN" dirty="0"/>
              <a:t>Basic </a:t>
            </a:r>
            <a:r>
              <a:rPr lang="en-IN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822960"/>
            <a:ext cx="10870474" cy="5354003"/>
          </a:xfrm>
        </p:spPr>
        <p:txBody>
          <a:bodyPr/>
          <a:lstStyle/>
          <a:p>
            <a:pPr algn="just"/>
            <a:r>
              <a:rPr lang="en-US" dirty="0"/>
              <a:t>Arithmetic operators on arrays apply </a:t>
            </a:r>
            <a:r>
              <a:rPr lang="en-US" i="1" dirty="0"/>
              <a:t>elementwise</a:t>
            </a:r>
            <a:r>
              <a:rPr lang="en-US" dirty="0"/>
              <a:t>. A new array is created and filled with the result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359" y="671437"/>
            <a:ext cx="11739282" cy="565704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1, 2, 3])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array([20, 29, 38, 47])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1, 4, 9])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array([ 9.12945251, -9.88031624, 7.4511316 , -2.62374854])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True, True, False, False])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5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503" y="1882579"/>
            <a:ext cx="11521440" cy="89255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Unlike in many matrix languages, the product operator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operates elementwise 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arrays</a:t>
            </a: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matrix product can be performed using the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dot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function or method: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143" y="0"/>
            <a:ext cx="11353800" cy="69866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[[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[[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elementwise product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array([[2, 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[0, 4]])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matrix product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array([[5, 4],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[3, 4]])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another matrix product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array([[5, 4],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[3, 4]])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1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4" y="85334"/>
            <a:ext cx="10515600" cy="39252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Bahnschrift SemiBold Condensed" panose="020B0502040204020203" pitchFamily="34" charset="0"/>
              </a:rPr>
              <a:t>+=, *= operations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4931" y="547000"/>
            <a:ext cx="11825017" cy="830997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Some operations, such as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+=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and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*=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act in place to modify an existing array rather than create a new one.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4931" y="1385618"/>
            <a:ext cx="11825017" cy="547238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array([[3, 3, 3], [3, 3, 3]])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array([[ 3.417022 , 3.72032449, 3.00011437], [ 3.30233257, 3.14675589, 3.09233859]])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 is not automatically converted to integer 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44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44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cast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output 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('float64') 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('int64') with casting rule 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same_kind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smtClean="0">
                <a:latin typeface="Arial" panose="020B0604020202020204" pitchFamily="34" charset="0"/>
              </a:rPr>
              <a:t>We can use: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>
                <a:latin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en-US" altLang="en-US" sz="2000" dirty="0" err="1" smtClean="0">
                <a:solidFill>
                  <a:srgbClr val="666666"/>
                </a:solidFill>
                <a:latin typeface="Arial" panose="020B0604020202020204" pitchFamily="34" charset="0"/>
              </a:rPr>
              <a:t>a.astype</a:t>
            </a:r>
            <a:r>
              <a:rPr lang="en-US" altLang="en-US" sz="2000" dirty="0" smtClean="0">
                <a:solidFill>
                  <a:srgbClr val="666666"/>
                </a:solidFill>
                <a:latin typeface="Arial" panose="020B0604020202020204" pitchFamily="34" charset="0"/>
              </a:rPr>
              <a:t>(float)+</a:t>
            </a:r>
            <a:r>
              <a:rPr lang="en-US" altLang="en-US" sz="2000" dirty="0" smtClean="0">
                <a:latin typeface="Arial" panose="020B0604020202020204" pitchFamily="34" charset="0"/>
              </a:rPr>
              <a:t>b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8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876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566" y="631535"/>
            <a:ext cx="11092543" cy="707886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Many unary operations, such as computing the sum of all the elements in the array, are implemented as methods of the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ndarray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class.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1257" y="1316046"/>
            <a:ext cx="11092543" cy="5546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array([[ 0.18626021, 0.34556073, 0.39676747],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[ 0.53881673, 0.41919451, 0.6852195 ]])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2.5718191614547998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0.1862602113776709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0.6852195003967595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5029" y="416330"/>
            <a:ext cx="11474082" cy="1569660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By default, these operations apply to the array as though it were a list of numbers, regardless of its shape.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However, by specifying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axis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parameter you can apply an operation along the specified axis of an array: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2888" y="2047137"/>
            <a:ext cx="11246223" cy="48013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array([[ 0, 1, 2, 3],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[ 4, 5, 6, 7],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[ 8, 9, 10, 11]])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6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sum of each column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array([12, 15, 18, 21])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6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min of each row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4, 8])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cumsum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6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cumulative sum along each row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array([[ 0, 1, 3, 6], [ 4, 9, 15, 22], [ 8, 17, 27, 38]])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6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44" y="0"/>
            <a:ext cx="10515600" cy="46947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altLang="en-US" dirty="0">
                <a:solidFill>
                  <a:srgbClr val="555555"/>
                </a:solidFill>
                <a:latin typeface="Trebuchet MS" panose="020B0603020202020204" pitchFamily="34" charset="0"/>
              </a:rPr>
              <a:t>Universal </a:t>
            </a:r>
            <a:r>
              <a:rPr lang="en-US" altLang="en-US" dirty="0" smtClean="0">
                <a:solidFill>
                  <a:srgbClr val="555555"/>
                </a:solidFill>
                <a:latin typeface="Trebuchet MS" panose="020B0603020202020204" pitchFamily="34" charset="0"/>
              </a:rPr>
              <a:t>Functions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7286" y="578725"/>
            <a:ext cx="11662117" cy="1311231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000" dirty="0" err="1">
                <a:solidFill>
                  <a:srgbClr val="333333"/>
                </a:solidFill>
                <a:latin typeface="Open Sans"/>
              </a:rPr>
              <a:t>NumPy</a:t>
            </a:r>
            <a:r>
              <a:rPr lang="en-US" altLang="en-US" sz="2000" dirty="0">
                <a:solidFill>
                  <a:srgbClr val="333333"/>
                </a:solidFill>
                <a:latin typeface="Open Sans"/>
              </a:rPr>
              <a:t> provides familiar mathematical functions such as sin, cos, and exp. </a:t>
            </a:r>
            <a:endParaRPr lang="en-US" altLang="en-US" sz="2000" dirty="0" smtClean="0">
              <a:solidFill>
                <a:srgbClr val="333333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 smtClean="0">
                <a:solidFill>
                  <a:srgbClr val="333333"/>
                </a:solidFill>
                <a:latin typeface="Open Sans"/>
              </a:rPr>
              <a:t>In </a:t>
            </a:r>
            <a:r>
              <a:rPr lang="en-US" altLang="en-US" sz="2000" dirty="0" err="1">
                <a:solidFill>
                  <a:srgbClr val="333333"/>
                </a:solidFill>
                <a:latin typeface="Open Sans"/>
              </a:rPr>
              <a:t>NumPy</a:t>
            </a:r>
            <a:r>
              <a:rPr lang="en-US" altLang="en-US" sz="2000" dirty="0">
                <a:solidFill>
                  <a:srgbClr val="333333"/>
                </a:solidFill>
                <a:latin typeface="Open Sans"/>
              </a:rPr>
              <a:t>, these are called “universal functions”(</a:t>
            </a:r>
            <a:r>
              <a:rPr lang="en-US" altLang="en-US" sz="2000" dirty="0" err="1">
                <a:solidFill>
                  <a:srgbClr val="DD1144"/>
                </a:solidFill>
                <a:latin typeface="Monaco"/>
              </a:rPr>
              <a:t>ufunc</a:t>
            </a:r>
            <a:r>
              <a:rPr lang="en-US" altLang="en-US" sz="2000" dirty="0">
                <a:solidFill>
                  <a:srgbClr val="333333"/>
                </a:solidFill>
                <a:latin typeface="Open Sans"/>
              </a:rPr>
              <a:t>). </a:t>
            </a:r>
            <a:endParaRPr lang="en-US" altLang="en-US" sz="2000" dirty="0" smtClean="0">
              <a:solidFill>
                <a:srgbClr val="333333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 smtClean="0">
                <a:solidFill>
                  <a:srgbClr val="333333"/>
                </a:solidFill>
                <a:latin typeface="Open Sans"/>
              </a:rPr>
              <a:t>Within </a:t>
            </a:r>
            <a:r>
              <a:rPr lang="en-US" altLang="en-US" sz="2000" dirty="0" err="1">
                <a:solidFill>
                  <a:srgbClr val="333333"/>
                </a:solidFill>
                <a:latin typeface="Open Sans"/>
              </a:rPr>
              <a:t>NumPy</a:t>
            </a:r>
            <a:r>
              <a:rPr lang="en-US" altLang="en-US" sz="2000" dirty="0">
                <a:solidFill>
                  <a:srgbClr val="333333"/>
                </a:solidFill>
                <a:latin typeface="Open Sans"/>
              </a:rPr>
              <a:t>, these functions operate elementwise on an array, producing an array as output.</a:t>
            </a:r>
            <a:endParaRPr lang="en-US" altLang="en-US" sz="2000" dirty="0"/>
          </a:p>
          <a:p>
            <a:pPr>
              <a:lnSpc>
                <a:spcPct val="100000"/>
              </a:lnSpc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7286" y="1568355"/>
            <a:ext cx="11619914" cy="5546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1, 2])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array([ 1. , 2.71828183, 7.3890561 ])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array([ 0. , 1. , 1.41421356])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array([ 2., 0., 6.])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6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8"/>
            <a:ext cx="10515600" cy="462778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the shape of an </a:t>
            </a:r>
            <a:r>
              <a:rPr lang="en-US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145" y="935939"/>
            <a:ext cx="11555627" cy="633369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array has a shape given by the number of elements along each axis: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2145" y="1430687"/>
            <a:ext cx="11642125" cy="221302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array([[ 2., 8., 0., 6.], [ 4., 5., 1., 1.], [ 8., 9., 3., 6.]])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(3, 4)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2322" y="2956880"/>
            <a:ext cx="11728623" cy="365342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ravel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the array, flattened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array([ 2., 8., 0., 6., 4., 5., 1., 1., 8., 9., 3., 6.])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the array with a modified shape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array([[ 2., 8.], [ 0., 6.], [ 4., 5.], [ 1., 1.], [ 8., 9.], [ 3., 6.]])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the array, transposed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array([[ 2., 4., 8.], [ 8., 5., 9.], [ 0., 1., 3.], [ 6., 1., 6.]])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#(4, 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#(3, 4)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322" y="5749660"/>
            <a:ext cx="11642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Open Sans"/>
              </a:rPr>
              <a:t>The shape of an array can be changed with various commands. </a:t>
            </a:r>
            <a:endParaRPr lang="en-US" dirty="0" smtClean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Note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that 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these commands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all return a modified array, but do not change the original array: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77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3925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err="1" smtClean="0">
                <a:solidFill>
                  <a:srgbClr val="555555"/>
                </a:solidFill>
                <a:latin typeface="Trebuchet MS" panose="020B0603020202020204" pitchFamily="34" charset="0"/>
              </a:rPr>
              <a:t>Numpy</a:t>
            </a:r>
            <a:r>
              <a:rPr lang="en-US" altLang="en-US" b="1" dirty="0" smtClean="0">
                <a:solidFill>
                  <a:srgbClr val="555555"/>
                </a:solidFill>
                <a:latin typeface="Trebuchet MS" panose="020B0603020202020204" pitchFamily="34" charset="0"/>
              </a:rPr>
              <a:t> Basics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3326" y="596885"/>
            <a:ext cx="11363534" cy="639571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NumPy’s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main object is the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Open Sans"/>
              </a:rPr>
              <a:t>homogeneous multidimensional 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It is a table of elements (usually numbers), all of the same type, indexed by a tuple of positive integers.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dimensions are called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Open Sans"/>
              </a:rPr>
              <a:t>axes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For example, the coordinates of a point in 3D space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[1, 2, 1]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has one axis. That axis has 3 elements in it, so we say it has a length of 3.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In the example below, the array has 2 axes.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first axis has a length of 2, the second axis has a length of 3.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NumPy’s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array class is called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ndarray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It is also known by the alias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Note that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numpy.array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is not the same as the Standard Python Library class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array.array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which only handles one-dimensional arrays and offers less functionality.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042" y="0"/>
            <a:ext cx="10515600" cy="351567"/>
          </a:xfrm>
        </p:spPr>
        <p:txBody>
          <a:bodyPr>
            <a:normAutofit fontScale="90000"/>
          </a:bodyPr>
          <a:lstStyle/>
          <a:p>
            <a:r>
              <a:rPr lang="en-US" dirty="0"/>
              <a:t>“Automatic” Reshaping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99" y="477422"/>
            <a:ext cx="11602995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change the dimensions of an array, you can omit one of the sizes which will then be deduced automatically</a:t>
            </a:r>
            <a:r>
              <a:rPr lang="en-US" dirty="0" smtClean="0"/>
              <a:t>:</a:t>
            </a:r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1626" y="1225689"/>
            <a:ext cx="114764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&gt;&gt;&gt; a = </a:t>
            </a:r>
            <a:r>
              <a:rPr lang="en-IN" sz="2400" dirty="0" err="1"/>
              <a:t>np.arange</a:t>
            </a:r>
            <a:r>
              <a:rPr lang="en-IN" sz="2400" dirty="0"/>
              <a:t>(30)</a:t>
            </a:r>
          </a:p>
          <a:p>
            <a:r>
              <a:rPr lang="en-IN" sz="2400" dirty="0"/>
              <a:t>&gt;&gt;&gt; </a:t>
            </a:r>
            <a:r>
              <a:rPr lang="en-IN" sz="2400" dirty="0" err="1"/>
              <a:t>a.shape</a:t>
            </a:r>
            <a:r>
              <a:rPr lang="en-IN" sz="2400" dirty="0"/>
              <a:t> = 2,-1,3  # -1 means "whatever is needed"</a:t>
            </a:r>
          </a:p>
          <a:p>
            <a:r>
              <a:rPr lang="en-IN" sz="2400" dirty="0"/>
              <a:t>&gt;&gt;&gt; </a:t>
            </a:r>
            <a:r>
              <a:rPr lang="en-IN" sz="2400" dirty="0" err="1"/>
              <a:t>a.shape</a:t>
            </a:r>
            <a:endParaRPr lang="en-IN" sz="2400" dirty="0"/>
          </a:p>
          <a:p>
            <a:r>
              <a:rPr lang="en-IN" sz="2400" dirty="0"/>
              <a:t>(2, 5, 3)</a:t>
            </a:r>
          </a:p>
          <a:p>
            <a:r>
              <a:rPr lang="en-IN" sz="2400" dirty="0"/>
              <a:t>&gt;&gt;&gt; a</a:t>
            </a:r>
          </a:p>
          <a:p>
            <a:r>
              <a:rPr lang="en-IN" sz="2400" dirty="0"/>
              <a:t>array([[[ 0,  1,  2],</a:t>
            </a:r>
          </a:p>
          <a:p>
            <a:r>
              <a:rPr lang="en-IN" sz="2400" dirty="0"/>
              <a:t>        [ 3,  4,  5],</a:t>
            </a:r>
          </a:p>
          <a:p>
            <a:r>
              <a:rPr lang="en-IN" sz="2400" dirty="0"/>
              <a:t>        [ 6,  7,  8],</a:t>
            </a:r>
          </a:p>
          <a:p>
            <a:r>
              <a:rPr lang="en-IN" sz="2400" dirty="0"/>
              <a:t>        [ 9, 10, 11],</a:t>
            </a:r>
          </a:p>
          <a:p>
            <a:r>
              <a:rPr lang="en-IN" sz="2400" dirty="0"/>
              <a:t>        [12, 13, 14]],</a:t>
            </a:r>
          </a:p>
          <a:p>
            <a:r>
              <a:rPr lang="en-IN" sz="2400" dirty="0"/>
              <a:t>       [[15, 16, 17],</a:t>
            </a:r>
          </a:p>
          <a:p>
            <a:r>
              <a:rPr lang="en-IN" sz="2400" dirty="0"/>
              <a:t>        [18, 19, 20],</a:t>
            </a:r>
          </a:p>
          <a:p>
            <a:r>
              <a:rPr lang="en-IN" sz="2400" dirty="0"/>
              <a:t>        [21, 22, 23],</a:t>
            </a:r>
          </a:p>
          <a:p>
            <a:r>
              <a:rPr lang="en-IN" sz="2400" dirty="0"/>
              <a:t>        [24, 25, 26],</a:t>
            </a:r>
          </a:p>
          <a:p>
            <a:r>
              <a:rPr lang="en-IN" sz="2400" dirty="0"/>
              <a:t>        [27, 28, 29]]])</a:t>
            </a:r>
          </a:p>
        </p:txBody>
      </p:sp>
    </p:spTree>
    <p:extLst>
      <p:ext uri="{BB962C8B-B14F-4D97-AF65-F5344CB8AC3E}">
        <p14:creationId xmlns:p14="http://schemas.microsoft.com/office/powerpoint/2010/main" val="23245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49" y="192130"/>
            <a:ext cx="10515600" cy="41335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2995" y="1812409"/>
            <a:ext cx="11796520" cy="190821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array([[ 2., 8., 0., 6.], [ 4., 5., 1., 1.], [ 8., 9., 3., 6.]])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array([[ 2., 8., 0., 6., 4., 5.], [ 1., 1., 8., 9., 3., 6.]])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995" y="3978912"/>
            <a:ext cx="11209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/>
              </a:rPr>
              <a:t>If a dimension is given as -1 in a reshaping operation, the other dimensions are automatically calculated: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2995" y="723124"/>
            <a:ext cx="1162770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  <a:hlinkClick r:id="rId2" tooltip="numpy.reshape"/>
              </a:rPr>
              <a:t>reshape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function returns its argument with a modified shape, whereas the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  <a:hlinkClick r:id="rId3" tooltip="numpy.ndarray.resize"/>
              </a:rPr>
              <a:t>ndarray.resize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method modifies the array itself: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6858" y="4473068"/>
            <a:ext cx="11516495" cy="14097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array([[ 2., 8., 0., 6.], [ 4., 5., 1., 1.], [ 8., 9., 3., 6.]])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4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487"/>
            <a:ext cx="10515600" cy="586345"/>
          </a:xfrm>
        </p:spPr>
        <p:txBody>
          <a:bodyPr>
            <a:normAutofit fontScale="90000"/>
          </a:bodyPr>
          <a:lstStyle/>
          <a:p>
            <a:r>
              <a:rPr lang="en-IN" dirty="0"/>
              <a:t>Stacking together different </a:t>
            </a:r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91" y="914402"/>
            <a:ext cx="10666131" cy="543695"/>
          </a:xfrm>
        </p:spPr>
        <p:txBody>
          <a:bodyPr/>
          <a:lstStyle/>
          <a:p>
            <a:r>
              <a:rPr lang="en-US" dirty="0"/>
              <a:t>Several arrays can be stacked together along different axes</a:t>
            </a:r>
            <a:r>
              <a:rPr lang="en-US" dirty="0" smtClean="0"/>
              <a:t>: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5991" y="856220"/>
            <a:ext cx="11217875" cy="653421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array([[ 8., 8.],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[ 0., 0.]])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array([[ 1., 8.],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[ 0., 4.]])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vstack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array([[ 8., 8.],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[ 0., 0.],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[ 1., 8.],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[ 0., 4.]])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hstack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array([[ 8., 8., 1., 8.],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[ 0., 0., 0., 4.]])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0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2527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Copies and </a:t>
            </a:r>
            <a:r>
              <a:rPr lang="en-US" b="1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685800"/>
            <a:ext cx="11590637" cy="22612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operating and manipulating arrays, their data is sometimes copied into a new array and sometimes not. This is often a source of confusion for beginners. There are three cases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b="1" dirty="0"/>
              <a:t>No Copy at </a:t>
            </a:r>
            <a:r>
              <a:rPr lang="en-IN" b="1" dirty="0" smtClean="0"/>
              <a:t>All</a:t>
            </a:r>
            <a:endParaRPr lang="en-IN" b="1" dirty="0"/>
          </a:p>
          <a:p>
            <a:r>
              <a:rPr lang="en-US" dirty="0"/>
              <a:t>Simple assignments make no copy of array objects or of their data.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849" y="2817915"/>
            <a:ext cx="11862486" cy="32501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 new object is created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and b are two names for the same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changes the shape of 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7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558"/>
            <a:ext cx="10515600" cy="351567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dirty="0">
                <a:solidFill>
                  <a:srgbClr val="555555"/>
                </a:solidFill>
                <a:latin typeface="Trebuchet MS" panose="020B0603020202020204" pitchFamily="34" charset="0"/>
              </a:rPr>
              <a:t>View or Shallow </a:t>
            </a:r>
            <a:r>
              <a:rPr lang="en-US" altLang="en-US" dirty="0" smtClean="0">
                <a:solidFill>
                  <a:srgbClr val="555555"/>
                </a:solidFill>
                <a:latin typeface="Trebuchet MS" panose="020B0603020202020204" pitchFamily="34" charset="0"/>
              </a:rPr>
              <a:t>Copy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1767" y="832397"/>
            <a:ext cx="12405319" cy="357124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Different array objects can share the same data. The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method creates a new array object that looks at the same data.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394" y="712380"/>
            <a:ext cx="11738919" cy="56784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a.view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 is a view of the data owned by 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a's shape doesn't change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a's data changes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array([[ 0, 1, 2, 3],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[1234, 5, 6, 7],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[ 8, 9, 10, 11]])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0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251" y="3925105"/>
            <a:ext cx="11751276" cy="27699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Slicing an array returns a view of it</a:t>
            </a:r>
            <a:r>
              <a:rPr lang="en-US" sz="2400" b="1" dirty="0" smtClean="0"/>
              <a:t>: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C65D0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: 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s[:] is a view of 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array([[ 0, 10, 10, 3],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[1234, 10, 10, 7],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[ 8, 10, 10, 11]])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362" y="141667"/>
            <a:ext cx="11971638" cy="81878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rebuchet MS" panose="020B0603020202020204" pitchFamily="34" charset="0"/>
              </a:rPr>
              <a:t>Copy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copy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method makes a complete copy of the array and its data.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0362" y="960456"/>
            <a:ext cx="11605054" cy="27976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new array object with new data is created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 doesn't share anything with 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array([[ 0, 10, 10, 3], [1234, 10, 10, 7], [ 8, 10, 10, 11]])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32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346"/>
            <a:ext cx="10515600" cy="2897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Fancy indexing and index </a:t>
            </a:r>
            <a:r>
              <a:rPr lang="en-US" b="1" dirty="0" smtClean="0">
                <a:latin typeface="Bahnschrift SemiBold Condensed" panose="020B0502040204020203" pitchFamily="34" charset="0"/>
              </a:rPr>
              <a:t>tricks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679623"/>
            <a:ext cx="11405287" cy="1964724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offers more indexing facilities than regular Python sequences. </a:t>
            </a:r>
          </a:p>
          <a:p>
            <a:r>
              <a:rPr lang="en-US" dirty="0" smtClean="0"/>
              <a:t>In addition to indexing by integers and slices, as we saw before, arrays can be indexed by arrays of integers and arrays of </a:t>
            </a:r>
            <a:r>
              <a:rPr lang="en-US" dirty="0" err="1" smtClean="0"/>
              <a:t>booleans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Indexing with Arrays of Indices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0998" y="2559349"/>
            <a:ext cx="11310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&gt;&gt;&gt; a = </a:t>
            </a:r>
            <a:r>
              <a:rPr lang="en-IN" sz="2800" dirty="0" err="1"/>
              <a:t>np.arange</a:t>
            </a:r>
            <a:r>
              <a:rPr lang="en-IN" sz="2800" dirty="0"/>
              <a:t>(12)**2                       # the first 12 square numbers</a:t>
            </a:r>
          </a:p>
          <a:p>
            <a:r>
              <a:rPr lang="en-IN" sz="2800" dirty="0"/>
              <a:t>&gt;&gt;&gt; </a:t>
            </a:r>
            <a:r>
              <a:rPr lang="en-IN" sz="2800" dirty="0" err="1"/>
              <a:t>i</a:t>
            </a:r>
            <a:r>
              <a:rPr lang="en-IN" sz="2800" dirty="0"/>
              <a:t> = </a:t>
            </a:r>
            <a:r>
              <a:rPr lang="en-IN" sz="2800" dirty="0" err="1"/>
              <a:t>np.array</a:t>
            </a:r>
            <a:r>
              <a:rPr lang="en-IN" sz="2800" dirty="0"/>
              <a:t>( [ 1,1,3,8,5 ] )              </a:t>
            </a:r>
            <a:r>
              <a:rPr lang="en-IN" sz="2800" dirty="0" smtClean="0"/>
              <a:t> # </a:t>
            </a:r>
            <a:r>
              <a:rPr lang="en-IN" sz="2800" dirty="0"/>
              <a:t>an array of indices</a:t>
            </a:r>
          </a:p>
          <a:p>
            <a:r>
              <a:rPr lang="en-IN" sz="2800" dirty="0"/>
              <a:t>&gt;&gt;&gt; a[</a:t>
            </a:r>
            <a:r>
              <a:rPr lang="en-IN" sz="2800" dirty="0" err="1"/>
              <a:t>i</a:t>
            </a:r>
            <a:r>
              <a:rPr lang="en-IN" sz="2800" dirty="0"/>
              <a:t>]                                       </a:t>
            </a:r>
            <a:r>
              <a:rPr lang="en-IN" sz="2800" dirty="0" smtClean="0"/>
              <a:t>               # </a:t>
            </a:r>
            <a:r>
              <a:rPr lang="en-IN" sz="2800" dirty="0"/>
              <a:t>the elements of a at the positions </a:t>
            </a:r>
            <a:r>
              <a:rPr lang="en-IN" sz="2800" dirty="0" err="1"/>
              <a:t>i</a:t>
            </a:r>
            <a:endParaRPr lang="en-IN" sz="2800" dirty="0"/>
          </a:p>
          <a:p>
            <a:r>
              <a:rPr lang="en-IN" sz="2800" dirty="0"/>
              <a:t>array([ 1,  1,  9, 64, 25])</a:t>
            </a:r>
          </a:p>
          <a:p>
            <a:endParaRPr lang="en-IN" sz="2800" dirty="0"/>
          </a:p>
          <a:p>
            <a:r>
              <a:rPr lang="en-IN" sz="2800" dirty="0"/>
              <a:t>&gt;&gt;&gt; j = </a:t>
            </a:r>
            <a:r>
              <a:rPr lang="en-IN" sz="2800" dirty="0" err="1"/>
              <a:t>np.array</a:t>
            </a:r>
            <a:r>
              <a:rPr lang="en-IN" sz="2800" dirty="0"/>
              <a:t>( [ [ 3, 4], [ 9, 7 ] ] )      # a </a:t>
            </a:r>
            <a:r>
              <a:rPr lang="en-IN" sz="2800" dirty="0" err="1"/>
              <a:t>bidimensional</a:t>
            </a:r>
            <a:r>
              <a:rPr lang="en-IN" sz="2800" dirty="0"/>
              <a:t> array of indices</a:t>
            </a:r>
          </a:p>
          <a:p>
            <a:r>
              <a:rPr lang="en-IN" sz="2800" dirty="0"/>
              <a:t>&gt;&gt;&gt; a[j]                                       </a:t>
            </a:r>
            <a:r>
              <a:rPr lang="en-IN" sz="2800" dirty="0" smtClean="0"/>
              <a:t>             # </a:t>
            </a:r>
            <a:r>
              <a:rPr lang="en-IN" sz="2800" dirty="0"/>
              <a:t>the same shape as j</a:t>
            </a:r>
          </a:p>
          <a:p>
            <a:r>
              <a:rPr lang="en-IN" sz="2800" dirty="0"/>
              <a:t>array([[ 9, 16],</a:t>
            </a:r>
          </a:p>
          <a:p>
            <a:r>
              <a:rPr lang="en-IN" sz="2800" dirty="0"/>
              <a:t>       [81, 49]])</a:t>
            </a:r>
          </a:p>
        </p:txBody>
      </p:sp>
    </p:spTree>
    <p:extLst>
      <p:ext uri="{BB962C8B-B14F-4D97-AF65-F5344CB8AC3E}">
        <p14:creationId xmlns:p14="http://schemas.microsoft.com/office/powerpoint/2010/main" val="403227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8" y="0"/>
            <a:ext cx="10515600" cy="522159"/>
          </a:xfrm>
        </p:spPr>
        <p:txBody>
          <a:bodyPr>
            <a:normAutofit/>
          </a:bodyPr>
          <a:lstStyle/>
          <a:p>
            <a:r>
              <a:rPr lang="en-US" dirty="0"/>
              <a:t>You can also use indexing with arrays as a target to assign to: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68626" y="52215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&gt;&gt;&gt; a = </a:t>
            </a:r>
            <a:r>
              <a:rPr lang="en-IN" sz="2800" dirty="0" err="1"/>
              <a:t>np.arange</a:t>
            </a:r>
            <a:r>
              <a:rPr lang="en-IN" sz="2800" dirty="0"/>
              <a:t>(5)</a:t>
            </a:r>
          </a:p>
          <a:p>
            <a:r>
              <a:rPr lang="en-IN" sz="2800" dirty="0"/>
              <a:t>&gt;&gt;&gt; a</a:t>
            </a:r>
          </a:p>
          <a:p>
            <a:r>
              <a:rPr lang="en-IN" sz="2800" dirty="0"/>
              <a:t>array([0, 1, 2, 3, 4])</a:t>
            </a:r>
          </a:p>
          <a:p>
            <a:r>
              <a:rPr lang="en-IN" sz="2800" dirty="0"/>
              <a:t>&gt;&gt;&gt; a[[1,3,4]] = 0</a:t>
            </a:r>
          </a:p>
          <a:p>
            <a:r>
              <a:rPr lang="en-IN" sz="2800" dirty="0"/>
              <a:t>&gt;&gt;&gt; a</a:t>
            </a:r>
          </a:p>
          <a:p>
            <a:r>
              <a:rPr lang="en-IN" sz="2800" dirty="0"/>
              <a:t>array([0, 0, 2, 0, 0])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065" y="3199815"/>
            <a:ext cx="11331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Open Sans"/>
              </a:rPr>
              <a:t>However, when the list of indices contains repetitions, the assignment is done several times, leaving behind the last value: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268626" y="406158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&gt;&gt;&gt; a = </a:t>
            </a:r>
            <a:r>
              <a:rPr lang="en-IN" sz="2800" dirty="0" err="1"/>
              <a:t>np.arange</a:t>
            </a:r>
            <a:r>
              <a:rPr lang="en-IN" sz="2800" dirty="0"/>
              <a:t>(5)</a:t>
            </a:r>
          </a:p>
          <a:p>
            <a:r>
              <a:rPr lang="en-IN" sz="2800" dirty="0"/>
              <a:t>&gt;&gt;&gt; a[[0,0,2]]=[1,2,3]</a:t>
            </a:r>
          </a:p>
          <a:p>
            <a:r>
              <a:rPr lang="en-IN" sz="2800" dirty="0"/>
              <a:t>&gt;&gt;&gt; a</a:t>
            </a:r>
          </a:p>
          <a:p>
            <a:r>
              <a:rPr lang="en-IN" sz="2800" dirty="0"/>
              <a:t>array([2, 1, 3, 3, 4])</a:t>
            </a:r>
          </a:p>
        </p:txBody>
      </p:sp>
    </p:spTree>
    <p:extLst>
      <p:ext uri="{BB962C8B-B14F-4D97-AF65-F5344CB8AC3E}">
        <p14:creationId xmlns:p14="http://schemas.microsoft.com/office/powerpoint/2010/main" val="1271331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Indexing with Boolean </a:t>
            </a:r>
            <a:r>
              <a:rPr lang="en-US" dirty="0" smtClean="0">
                <a:latin typeface="Bahnschrift SemiBold Condensed" panose="020B0502040204020203" pitchFamily="34" charset="0"/>
              </a:rPr>
              <a:t>Arrays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72" y="889686"/>
            <a:ext cx="11617411" cy="21624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we index arrays with arrays of (integer) indices we are providing the list of indices to pick.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/>
              <a:t>boolean</a:t>
            </a:r>
            <a:r>
              <a:rPr lang="en-US" dirty="0"/>
              <a:t> indices the approach is different; we explicitly choose which items in the array we want and which ones we don’t.</a:t>
            </a:r>
          </a:p>
          <a:p>
            <a:r>
              <a:rPr lang="en-US" dirty="0"/>
              <a:t>The most natural way one can think of for </a:t>
            </a:r>
            <a:r>
              <a:rPr lang="en-US" dirty="0" err="1"/>
              <a:t>boolean</a:t>
            </a:r>
            <a:r>
              <a:rPr lang="en-US" dirty="0"/>
              <a:t> indexing is to use </a:t>
            </a:r>
            <a:r>
              <a:rPr lang="en-US" dirty="0" err="1"/>
              <a:t>boolean</a:t>
            </a:r>
            <a:r>
              <a:rPr lang="en-US" dirty="0"/>
              <a:t> arrays that have </a:t>
            </a:r>
            <a:r>
              <a:rPr lang="en-US" i="1" dirty="0"/>
              <a:t>the same shape</a:t>
            </a:r>
            <a:r>
              <a:rPr lang="en-US" dirty="0"/>
              <a:t> as the original array: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8036" y="2914815"/>
            <a:ext cx="113809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&gt;&gt;&gt; a = </a:t>
            </a:r>
            <a:r>
              <a:rPr lang="en-IN" sz="2800" dirty="0" err="1"/>
              <a:t>np.arange</a:t>
            </a:r>
            <a:r>
              <a:rPr lang="en-IN" sz="2800" dirty="0"/>
              <a:t>(12).reshape(3,4)</a:t>
            </a:r>
          </a:p>
          <a:p>
            <a:r>
              <a:rPr lang="en-IN" sz="2800" dirty="0"/>
              <a:t>&gt;&gt;&gt; b = a &gt; 4</a:t>
            </a:r>
          </a:p>
          <a:p>
            <a:r>
              <a:rPr lang="en-IN" sz="2800" dirty="0"/>
              <a:t>&gt;&gt;&gt; b                                          # b is a </a:t>
            </a:r>
            <a:r>
              <a:rPr lang="en-IN" sz="2800" dirty="0" err="1"/>
              <a:t>boolean</a:t>
            </a:r>
            <a:r>
              <a:rPr lang="en-IN" sz="2800" dirty="0"/>
              <a:t> with a's shape</a:t>
            </a:r>
          </a:p>
          <a:p>
            <a:r>
              <a:rPr lang="en-IN" sz="2800" dirty="0"/>
              <a:t>array([[False, False, False, False],</a:t>
            </a:r>
          </a:p>
          <a:p>
            <a:r>
              <a:rPr lang="en-IN" sz="2800" dirty="0"/>
              <a:t>       [False,  True,  True,  True],</a:t>
            </a:r>
          </a:p>
          <a:p>
            <a:r>
              <a:rPr lang="en-IN" sz="2800" dirty="0"/>
              <a:t>       [ True,  True,  True,  True]])</a:t>
            </a:r>
          </a:p>
          <a:p>
            <a:r>
              <a:rPr lang="en-IN" sz="2800" dirty="0"/>
              <a:t>&gt;&gt;&gt; a[b]                                       # 1d array with the selected elements</a:t>
            </a:r>
          </a:p>
          <a:p>
            <a:r>
              <a:rPr lang="en-IN" sz="2800" dirty="0"/>
              <a:t>array([ 5,  6,  7,  8,  9, 10, 11])</a:t>
            </a:r>
          </a:p>
        </p:txBody>
      </p:sp>
    </p:spTree>
    <p:extLst>
      <p:ext uri="{BB962C8B-B14F-4D97-AF65-F5344CB8AC3E}">
        <p14:creationId xmlns:p14="http://schemas.microsoft.com/office/powerpoint/2010/main" val="187150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38" y="169819"/>
            <a:ext cx="10515600" cy="485089"/>
          </a:xfrm>
        </p:spPr>
        <p:txBody>
          <a:bodyPr>
            <a:normAutofit/>
          </a:bodyPr>
          <a:lstStyle/>
          <a:p>
            <a:r>
              <a:rPr lang="en-US" dirty="0"/>
              <a:t>This property can be very useful in assignments: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41638" y="654908"/>
            <a:ext cx="11511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&gt;&gt;&gt; a[b] = 0                                   # All elements of 'a' higher than 4 become 0</a:t>
            </a:r>
          </a:p>
          <a:p>
            <a:r>
              <a:rPr lang="en-IN" sz="2800" dirty="0"/>
              <a:t>&gt;&gt;&gt; a</a:t>
            </a:r>
          </a:p>
          <a:p>
            <a:r>
              <a:rPr lang="en-IN" sz="2800" dirty="0"/>
              <a:t>array([[0, 1, 2, 3],</a:t>
            </a:r>
          </a:p>
          <a:p>
            <a:r>
              <a:rPr lang="en-IN" sz="2800" dirty="0"/>
              <a:t>       [4, 0, 0, 0],</a:t>
            </a:r>
          </a:p>
          <a:p>
            <a:r>
              <a:rPr lang="en-IN" sz="2800" dirty="0"/>
              <a:t>       [0, 0, 0, 0]])</a:t>
            </a:r>
          </a:p>
        </p:txBody>
      </p:sp>
    </p:spTree>
    <p:extLst>
      <p:ext uri="{BB962C8B-B14F-4D97-AF65-F5344CB8AC3E}">
        <p14:creationId xmlns:p14="http://schemas.microsoft.com/office/powerpoint/2010/main" val="40871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693348"/>
            <a:ext cx="11900263" cy="63956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8203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ndarray.ndim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number of axes (dimensions) of the array.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ndarray.shape</a:t>
            </a:r>
            <a:endParaRPr lang="en-US" altLang="en-US" sz="2400" b="1" dirty="0">
              <a:solidFill>
                <a:srgbClr val="333333"/>
              </a:solidFill>
              <a:latin typeface="Open San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dimensions of the array.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This is a tuple of integers indicating the size of the array in each dimension.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For a matrix with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rows and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columns,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shape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will be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n,m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length of 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shape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tuple is therefore the number of axes,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ndim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ndarray.size</a:t>
            </a:r>
            <a:endParaRPr lang="en-US" altLang="en-US" sz="2400" b="1" dirty="0">
              <a:solidFill>
                <a:srgbClr val="333333"/>
              </a:solidFill>
              <a:latin typeface="Open San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total number of elements of the array.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This is equal to the product of the elements of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shape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ndarray.dtype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an object describing the type of the elements in the array.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One can create or specify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dtype’s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using standard Python types.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Additionally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provides types of its own.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numpy.int32, numpy.int16, and numpy.float64 are some examples.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22219" y="71642"/>
            <a:ext cx="10889464" cy="575401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solidFill>
                  <a:srgbClr val="333333"/>
                </a:solidFill>
                <a:latin typeface="Open Sans"/>
              </a:rPr>
              <a:t>Some important </a:t>
            </a:r>
            <a:r>
              <a:rPr lang="en-US" altLang="en-US" sz="3600" dirty="0">
                <a:solidFill>
                  <a:srgbClr val="333333"/>
                </a:solidFill>
                <a:latin typeface="Open Sans"/>
              </a:rPr>
              <a:t>attributes of an </a:t>
            </a:r>
            <a:r>
              <a:rPr lang="en-US" altLang="en-US" sz="3200" dirty="0" err="1">
                <a:solidFill>
                  <a:srgbClr val="DD1144"/>
                </a:solidFill>
                <a:latin typeface="Monaco"/>
              </a:rPr>
              <a:t>ndarray</a:t>
            </a:r>
            <a:r>
              <a:rPr lang="en-US" altLang="en-US" sz="3600" dirty="0">
                <a:solidFill>
                  <a:srgbClr val="333333"/>
                </a:solidFill>
                <a:latin typeface="Open Sans"/>
              </a:rPr>
              <a:t> object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52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87" y="66336"/>
            <a:ext cx="11605054" cy="12264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way of indexing with </a:t>
            </a:r>
            <a:r>
              <a:rPr lang="en-US" dirty="0" err="1"/>
              <a:t>booleans</a:t>
            </a:r>
            <a:r>
              <a:rPr lang="en-US" dirty="0"/>
              <a:t> is more similar to integer indexing; for each dimension of the array we give a 1D </a:t>
            </a:r>
            <a:r>
              <a:rPr lang="en-US" dirty="0" err="1"/>
              <a:t>boolean</a:t>
            </a:r>
            <a:r>
              <a:rPr lang="en-US" dirty="0"/>
              <a:t> array selecting the slices we want</a:t>
            </a:r>
            <a:r>
              <a:rPr lang="en-US" dirty="0" smtClean="0"/>
              <a:t>: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6286" y="1198671"/>
            <a:ext cx="113531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&gt;&gt;&gt; a = </a:t>
            </a:r>
            <a:r>
              <a:rPr lang="en-IN" sz="2400" dirty="0" err="1" smtClean="0"/>
              <a:t>np.arange</a:t>
            </a:r>
            <a:r>
              <a:rPr lang="en-IN" sz="2400" dirty="0" smtClean="0"/>
              <a:t>(12).reshape(3,4)</a:t>
            </a:r>
          </a:p>
          <a:p>
            <a:r>
              <a:rPr lang="en-IN" sz="2400" dirty="0" smtClean="0"/>
              <a:t>&gt;&gt;&gt; b1 = </a:t>
            </a:r>
            <a:r>
              <a:rPr lang="en-IN" sz="2400" dirty="0" err="1" smtClean="0"/>
              <a:t>np.array</a:t>
            </a:r>
            <a:r>
              <a:rPr lang="en-IN" sz="2400" dirty="0" smtClean="0"/>
              <a:t>([</a:t>
            </a:r>
            <a:r>
              <a:rPr lang="en-IN" sz="2400" dirty="0" err="1" smtClean="0"/>
              <a:t>False,True,True</a:t>
            </a:r>
            <a:r>
              <a:rPr lang="en-IN" sz="2400" dirty="0" smtClean="0"/>
              <a:t>])             # first dim selection</a:t>
            </a:r>
          </a:p>
          <a:p>
            <a:r>
              <a:rPr lang="en-IN" sz="2400" dirty="0" smtClean="0"/>
              <a:t>&gt;&gt;&gt; b2 = </a:t>
            </a:r>
            <a:r>
              <a:rPr lang="en-IN" sz="2400" dirty="0" err="1" smtClean="0"/>
              <a:t>np.array</a:t>
            </a:r>
            <a:r>
              <a:rPr lang="en-IN" sz="2400" dirty="0" smtClean="0"/>
              <a:t>([</a:t>
            </a:r>
            <a:r>
              <a:rPr lang="en-IN" sz="2400" dirty="0" err="1" smtClean="0"/>
              <a:t>True,False,True,False</a:t>
            </a:r>
            <a:r>
              <a:rPr lang="en-IN" sz="2400" dirty="0" smtClean="0"/>
              <a:t>])       # second dim selection</a:t>
            </a:r>
          </a:p>
          <a:p>
            <a:r>
              <a:rPr lang="en-IN" sz="2400" dirty="0" smtClean="0"/>
              <a:t>&gt;&gt;&gt; a[b1,:]                                   # selecting rows</a:t>
            </a:r>
          </a:p>
          <a:p>
            <a:r>
              <a:rPr lang="en-IN" sz="2400" dirty="0" smtClean="0"/>
              <a:t>array([[ 4,  5,  6,  7],</a:t>
            </a:r>
          </a:p>
          <a:p>
            <a:r>
              <a:rPr lang="en-IN" sz="2400" dirty="0" smtClean="0"/>
              <a:t>       [ 8,  9, 10, 11]])</a:t>
            </a:r>
          </a:p>
          <a:p>
            <a:endParaRPr lang="en-IN" sz="2400" dirty="0" smtClean="0"/>
          </a:p>
          <a:p>
            <a:r>
              <a:rPr lang="en-IN" sz="2400" dirty="0" smtClean="0"/>
              <a:t>&gt;&gt;&gt; a[:,b2]                                   # selecting columns</a:t>
            </a:r>
          </a:p>
          <a:p>
            <a:r>
              <a:rPr lang="en-IN" sz="2400" dirty="0" smtClean="0"/>
              <a:t>array([[ 0,  2],</a:t>
            </a:r>
          </a:p>
          <a:p>
            <a:r>
              <a:rPr lang="en-IN" sz="2400" dirty="0" smtClean="0"/>
              <a:t>       [ 4,  6],</a:t>
            </a:r>
          </a:p>
          <a:p>
            <a:r>
              <a:rPr lang="en-IN" sz="2400" dirty="0" smtClean="0"/>
              <a:t>       [ 8, 10]])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338" y="5571773"/>
            <a:ext cx="115510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Note that the length of the 1D </a:t>
            </a:r>
            <a:r>
              <a:rPr lang="en-IN" sz="2000" dirty="0" err="1">
                <a:solidFill>
                  <a:srgbClr val="FF0000"/>
                </a:solidFill>
              </a:rPr>
              <a:t>boolean</a:t>
            </a:r>
            <a:r>
              <a:rPr lang="en-IN" sz="2000" dirty="0">
                <a:solidFill>
                  <a:srgbClr val="FF0000"/>
                </a:solidFill>
              </a:rPr>
              <a:t> array must coincide with the length of the dimension (or axis) you want to slice. In the previous example, b1 has length 3 (the number of rows in a), and b2 (of length 4) is suitable to index the 2nd axis (columns) of a.</a:t>
            </a:r>
          </a:p>
        </p:txBody>
      </p:sp>
    </p:spTree>
    <p:extLst>
      <p:ext uri="{BB962C8B-B14F-4D97-AF65-F5344CB8AC3E}">
        <p14:creationId xmlns:p14="http://schemas.microsoft.com/office/powerpoint/2010/main" val="980918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On Indexing</a:t>
            </a:r>
            <a:r>
              <a:rPr lang="en-US" dirty="0"/>
              <a:t>, Slicing and </a:t>
            </a:r>
            <a:r>
              <a:rPr lang="en-US" dirty="0" smtClean="0"/>
              <a:t>Iterating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717452"/>
            <a:ext cx="10889566" cy="5459511"/>
          </a:xfrm>
        </p:spPr>
        <p:txBody>
          <a:bodyPr/>
          <a:lstStyle/>
          <a:p>
            <a:r>
              <a:rPr lang="en-US" b="1" dirty="0" smtClean="0"/>
              <a:t>One-dimensional</a:t>
            </a:r>
            <a:r>
              <a:rPr lang="en-US" dirty="0"/>
              <a:t> arrays can be indexed, sliced and iterated over, much like </a:t>
            </a:r>
            <a:r>
              <a:rPr lang="en-US" dirty="0">
                <a:hlinkClick r:id="rId2"/>
              </a:rPr>
              <a:t>lists</a:t>
            </a:r>
            <a:r>
              <a:rPr lang="en-US" dirty="0"/>
              <a:t> and other Python sequences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4234" y="1117562"/>
            <a:ext cx="11535508" cy="54168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array([ 0, 1, 8, 27, 64, 125, 216, 343, 512, 729])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array([ 8, 27, 64])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equivalent to a[0:6:2] = -1000; from start to position 6, exclusive, set every 2nd element to -1000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array([-1000, 1, -1000, 27, -1000, 125, 216, 343, 512, 729])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: 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reversed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>
                <a:latin typeface="Arial" panose="020B0604020202020204" pitchFamily="34" charset="0"/>
              </a:rPr>
              <a:t>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array([ 729, 512, 343, 216, 125, -1000, 27, -1000, 1, -1000]) </a:t>
            </a:r>
          </a:p>
        </p:txBody>
      </p:sp>
    </p:spTree>
    <p:extLst>
      <p:ext uri="{BB962C8B-B14F-4D97-AF65-F5344CB8AC3E}">
        <p14:creationId xmlns:p14="http://schemas.microsoft.com/office/powerpoint/2010/main" val="26331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50801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numpy.fromfunction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57" y="829994"/>
            <a:ext cx="11648049" cy="5346969"/>
          </a:xfrm>
        </p:spPr>
        <p:txBody>
          <a:bodyPr/>
          <a:lstStyle/>
          <a:p>
            <a:r>
              <a:rPr lang="en-IN" b="1" dirty="0" smtClean="0"/>
              <a:t>Syntax: </a:t>
            </a:r>
            <a:r>
              <a:rPr lang="en-IN" b="1" dirty="0" err="1" smtClean="0"/>
              <a:t>numpy.</a:t>
            </a:r>
            <a:r>
              <a:rPr lang="en-IN" b="1" dirty="0" err="1" smtClean="0">
                <a:solidFill>
                  <a:schemeClr val="accent2"/>
                </a:solidFill>
              </a:rPr>
              <a:t>fromfunction</a:t>
            </a:r>
            <a:r>
              <a:rPr lang="en-IN" b="1" dirty="0" smtClean="0"/>
              <a:t>(</a:t>
            </a:r>
            <a:r>
              <a:rPr lang="en-IN" i="1" dirty="0" smtClean="0"/>
              <a:t>function</a:t>
            </a:r>
            <a:r>
              <a:rPr lang="en-IN" b="1" dirty="0"/>
              <a:t>, </a:t>
            </a:r>
            <a:r>
              <a:rPr lang="en-IN" i="1" dirty="0" smtClean="0"/>
              <a:t>shape</a:t>
            </a:r>
            <a:r>
              <a:rPr lang="en-IN" b="1" dirty="0" smtClean="0"/>
              <a:t>)</a:t>
            </a:r>
          </a:p>
          <a:p>
            <a:r>
              <a:rPr lang="en-IN" dirty="0" smtClean="0"/>
              <a:t>Construct </a:t>
            </a:r>
            <a:r>
              <a:rPr lang="en-IN" dirty="0"/>
              <a:t>an array by executing a function over each </a:t>
            </a:r>
            <a:r>
              <a:rPr lang="en-IN" dirty="0" smtClean="0"/>
              <a:t>coordinate i.e. index of the array.</a:t>
            </a:r>
            <a:endParaRPr lang="en-IN" dirty="0"/>
          </a:p>
          <a:p>
            <a:r>
              <a:rPr lang="en-IN" dirty="0"/>
              <a:t>The resulting array therefore has a value </a:t>
            </a:r>
            <a:r>
              <a:rPr lang="en-IN" dirty="0" err="1"/>
              <a:t>fn</a:t>
            </a:r>
            <a:r>
              <a:rPr lang="en-IN" dirty="0"/>
              <a:t>(x, y, z) at </a:t>
            </a:r>
            <a:r>
              <a:rPr lang="en-IN" dirty="0" smtClean="0"/>
              <a:t>index (</a:t>
            </a:r>
            <a:r>
              <a:rPr lang="en-IN" dirty="0"/>
              <a:t>x, y, z</a:t>
            </a:r>
            <a:r>
              <a:rPr lang="en-IN" dirty="0" smtClean="0"/>
              <a:t>).</a:t>
            </a:r>
          </a:p>
          <a:p>
            <a:r>
              <a:rPr lang="en-IN" dirty="0" smtClean="0"/>
              <a:t>E.g. the value at index (2,4,3) is </a:t>
            </a:r>
            <a:r>
              <a:rPr lang="en-IN" dirty="0" err="1" smtClean="0"/>
              <a:t>fn</a:t>
            </a:r>
            <a:r>
              <a:rPr lang="en-IN" dirty="0" smtClean="0"/>
              <a:t>(2,4,3)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6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44063"/>
            <a:ext cx="11596236" cy="80185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Multidimensional</a:t>
            </a:r>
            <a:r>
              <a:rPr lang="en-US" dirty="0"/>
              <a:t> arrays can have one index per axis. These indices are given in a tuple separated by commas</a:t>
            </a:r>
            <a:r>
              <a:rPr lang="en-US" dirty="0" smtClean="0"/>
              <a:t>: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0361" y="-61555"/>
            <a:ext cx="11441273" cy="75652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fromfunction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array([[ 0, 1, 2, 3], [10, 11, 12, 13], [20, 21, 22, 23], [30, 31, 32, 33], [40, 41, 42, 43]])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each row in the second column of 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array([ 1, 11, 21, 31, 41])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: 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equivalent to the previous example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array([ 1, 11, 21, 31, 41])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 ]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each column in the second and third row of 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array([[10, 11, 12, 13], [20, 21, 22, 23]])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Arial" panose="020B0604020202020204" pitchFamily="34" charset="0"/>
              </a:rPr>
              <a:t>b[(0,2,4),(0,2,3)]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i="1" dirty="0"/>
              <a:t>array([ 0, 22, 43])</a:t>
            </a:r>
            <a:endParaRPr lang="en-US" altLang="en-US" sz="3200" i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880" y="0"/>
            <a:ext cx="11441273" cy="75652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fromfunction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array([[ 0, 1, 2, 3], [10, 11, 12, 13], [20, 21, 22, 23], [30, 31, 32, 33], [40, 41, 42, 43]])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each row in the second column of 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array([ 1, 11, 21, 31, 41])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: 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equivalent to the previous example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array([ 1, 11, 21, 31, 41])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: ]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each column in the second and third row of 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array([[10, 11, 12, 13], [20, 21, 22, 23]])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Arial" panose="020B0604020202020204" pitchFamily="34" charset="0"/>
              </a:rPr>
              <a:t>b[(0,2,4),(0,2,3)]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i="1" dirty="0"/>
              <a:t>array([ 0, 22, 43])</a:t>
            </a:r>
            <a:endParaRPr lang="en-US" altLang="en-US" sz="3200" i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2" y="29860"/>
            <a:ext cx="11795760" cy="878386"/>
          </a:xfrm>
        </p:spPr>
        <p:txBody>
          <a:bodyPr/>
          <a:lstStyle/>
          <a:p>
            <a:r>
              <a:rPr lang="en-US" dirty="0"/>
              <a:t>When fewer indices are provided than the number of axes, the missing indices are considered complete slices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691" y="983124"/>
            <a:ext cx="11795760" cy="59093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32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last row. Equivalent to b[-1,:]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array([40, 41, 42, 43])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The expression within brackets in </a:t>
            </a:r>
            <a:r>
              <a:rPr lang="en-US" altLang="en-US" sz="3200" dirty="0">
                <a:solidFill>
                  <a:srgbClr val="DD1144"/>
                </a:solidFill>
                <a:cs typeface="Arial" panose="020B0604020202020204" pitchFamily="34" charset="0"/>
              </a:rPr>
              <a:t>b[</a:t>
            </a:r>
            <a:r>
              <a:rPr lang="en-US" altLang="en-US" sz="3200" dirty="0" err="1">
                <a:solidFill>
                  <a:srgbClr val="DD1144"/>
                </a:solidFill>
                <a:cs typeface="Arial" panose="020B0604020202020204" pitchFamily="34" charset="0"/>
              </a:rPr>
              <a:t>i</a:t>
            </a:r>
            <a:r>
              <a:rPr lang="en-US" altLang="en-US" sz="3200" dirty="0">
                <a:solidFill>
                  <a:srgbClr val="DD1144"/>
                </a:solidFill>
                <a:cs typeface="Arial" panose="020B0604020202020204" pitchFamily="34" charset="0"/>
              </a:rPr>
              <a:t>]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 is treated as an </a:t>
            </a:r>
            <a:r>
              <a:rPr lang="en-US" altLang="en-US" sz="3200" dirty="0" err="1">
                <a:solidFill>
                  <a:srgbClr val="DD1144"/>
                </a:solidFill>
                <a:cs typeface="Arial" panose="020B0604020202020204" pitchFamily="34" charset="0"/>
              </a:rPr>
              <a:t>i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 followed by as many instances of </a:t>
            </a:r>
            <a:r>
              <a:rPr lang="en-US" altLang="en-US" sz="3200" dirty="0">
                <a:solidFill>
                  <a:srgbClr val="DD1144"/>
                </a:solidFill>
                <a:cs typeface="Arial" panose="020B0604020202020204" pitchFamily="34" charset="0"/>
              </a:rPr>
              <a:t>: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 as needed to represent the remaining axes.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err="1">
                <a:solidFill>
                  <a:srgbClr val="333333"/>
                </a:solidFill>
                <a:cs typeface="Arial" panose="020B0604020202020204" pitchFamily="34" charset="0"/>
              </a:rPr>
              <a:t>NumPy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 also allows you to write this using dots as </a:t>
            </a:r>
            <a:r>
              <a:rPr lang="en-US" altLang="en-US" sz="3200" dirty="0">
                <a:solidFill>
                  <a:srgbClr val="DD1144"/>
                </a:solidFill>
                <a:cs typeface="Arial" panose="020B0604020202020204" pitchFamily="34" charset="0"/>
              </a:rPr>
              <a:t>b[</a:t>
            </a:r>
            <a:r>
              <a:rPr lang="en-US" altLang="en-US" sz="3200" dirty="0" err="1">
                <a:solidFill>
                  <a:srgbClr val="DD1144"/>
                </a:solidFill>
                <a:cs typeface="Arial" panose="020B0604020202020204" pitchFamily="34" charset="0"/>
              </a:rPr>
              <a:t>i</a:t>
            </a:r>
            <a:r>
              <a:rPr lang="en-US" altLang="en-US" sz="3200" dirty="0">
                <a:solidFill>
                  <a:srgbClr val="DD1144"/>
                </a:solidFill>
                <a:cs typeface="Arial" panose="020B0604020202020204" pitchFamily="34" charset="0"/>
              </a:rPr>
              <a:t>,...]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The </a:t>
            </a:r>
            <a:r>
              <a:rPr lang="en-US" altLang="en-US" sz="3200" b="1" dirty="0">
                <a:solidFill>
                  <a:srgbClr val="333333"/>
                </a:solidFill>
                <a:cs typeface="Arial" panose="020B0604020202020204" pitchFamily="34" charset="0"/>
              </a:rPr>
              <a:t>dots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 (</a:t>
            </a:r>
            <a:r>
              <a:rPr lang="en-US" altLang="en-US" sz="3200" dirty="0">
                <a:solidFill>
                  <a:srgbClr val="DD1144"/>
                </a:solidFill>
                <a:cs typeface="Arial" panose="020B0604020202020204" pitchFamily="34" charset="0"/>
              </a:rPr>
              <a:t>...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) represent as many colons as needed to produce a complete indexing tuple.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For example, if </a:t>
            </a:r>
            <a:r>
              <a:rPr lang="en-US" altLang="en-US" sz="3200" dirty="0">
                <a:solidFill>
                  <a:srgbClr val="DD1144"/>
                </a:solidFill>
                <a:cs typeface="Arial" panose="020B0604020202020204" pitchFamily="34" charset="0"/>
              </a:rPr>
              <a:t>x</a:t>
            </a:r>
            <a:r>
              <a:rPr lang="en-US" altLang="en-US" sz="3200" dirty="0">
                <a:solidFill>
                  <a:srgbClr val="333333"/>
                </a:solidFill>
                <a:cs typeface="Arial" panose="020B0604020202020204" pitchFamily="34" charset="0"/>
              </a:rPr>
              <a:t> is an array with 5 axes, then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x[1,  2,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equivalent to 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x[1, 2,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, : ,  :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2">
              <a:buFontTx/>
              <a:buChar char="•"/>
            </a:pP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,3]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:, :, :, :,  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</a:t>
            </a:r>
          </a:p>
          <a:p>
            <a:pPr lvl="2">
              <a:buFontTx/>
              <a:buChar char="•"/>
            </a:pP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x[4,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., 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:]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x[4,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:, :, </a:t>
            </a:r>
            <a:r>
              <a:rPr lang="en-US" altLang="en-US" sz="3200" b="1" dirty="0">
                <a:solidFill>
                  <a:srgbClr val="DD11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:]</a:t>
            </a:r>
            <a:r>
              <a:rPr lang="en-US" altLang="en-US" sz="3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1" y="365125"/>
            <a:ext cx="11343503" cy="1325563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6561" y="316817"/>
            <a:ext cx="11640065" cy="60263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[[[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]]]) </a:t>
            </a:r>
            <a:r>
              <a:rPr lang="en-US" altLang="en-US" sz="2800" i="1" dirty="0">
                <a:solidFill>
                  <a:srgbClr val="408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3D array (two stacked 2D arrays)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(2, 2, 3)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same as c[1,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:,: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or c[1]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array([[100, 101, 102],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[110, 112, 113]])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same as c[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:,: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,2]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array([[ 2, 13], [102, 113]])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57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31" y="148292"/>
            <a:ext cx="11677135" cy="544436"/>
          </a:xfrm>
        </p:spPr>
        <p:txBody>
          <a:bodyPr/>
          <a:lstStyle/>
          <a:p>
            <a:r>
              <a:rPr lang="en-US" b="1" dirty="0"/>
              <a:t>Iterating</a:t>
            </a:r>
            <a:r>
              <a:rPr lang="en-US" dirty="0"/>
              <a:t> over multidimensional arrays is done with respect to the first axis: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7429" y="692728"/>
            <a:ext cx="11677135" cy="410585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  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 1 2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[10 11 12 13]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[20 21 22 23]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[30 31 32 33]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[40 41 42 43]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7427" y="4016947"/>
            <a:ext cx="11677135" cy="255466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>However, if one wants to perform an operation on each element in the array, one can use the </a:t>
            </a:r>
            <a:r>
              <a:rPr lang="en-US" altLang="en-US" sz="2400" dirty="0">
                <a:solidFill>
                  <a:srgbClr val="DD1144"/>
                </a:solidFill>
                <a:latin typeface="Monaco"/>
              </a:rPr>
              <a:t>flat</a:t>
            </a: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> attribute which is an </a:t>
            </a:r>
            <a:r>
              <a:rPr lang="en-US" altLang="en-US" sz="2400" dirty="0">
                <a:solidFill>
                  <a:srgbClr val="0088CC"/>
                </a:solidFill>
                <a:latin typeface="Open Sans"/>
                <a:hlinkClick r:id="rId2"/>
              </a:rPr>
              <a:t>iterator</a:t>
            </a: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> over all the elements of the array:</a:t>
            </a:r>
            <a:r>
              <a:rPr lang="en-US" altLang="en-US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  </a:t>
            </a:r>
            <a:r>
              <a:rPr lang="en-US" altLang="en-US" sz="2400" b="1" dirty="0" smtClean="0">
                <a:solidFill>
                  <a:srgbClr val="C65D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63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3" y="143450"/>
            <a:ext cx="10515600" cy="3691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is **</a:t>
            </a:r>
            <a:r>
              <a:rPr lang="en-US" b="1" dirty="0" err="1"/>
              <a:t>kwargs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568036"/>
            <a:ext cx="11707091" cy="5985164"/>
          </a:xfrm>
        </p:spPr>
        <p:txBody>
          <a:bodyPr>
            <a:normAutofit/>
          </a:bodyPr>
          <a:lstStyle/>
          <a:p>
            <a:r>
              <a:rPr lang="en-US" dirty="0" smtClean="0"/>
              <a:t>**</a:t>
            </a:r>
            <a:r>
              <a:rPr lang="en-US" dirty="0" err="1"/>
              <a:t>kwargs</a:t>
            </a:r>
            <a:r>
              <a:rPr lang="en-US" dirty="0"/>
              <a:t> allows us to pass variable number of keyword argument like </a:t>
            </a:r>
            <a:r>
              <a:rPr lang="en-US" dirty="0" smtClean="0"/>
              <a:t>this</a:t>
            </a:r>
          </a:p>
          <a:p>
            <a:pPr marL="0" indent="0">
              <a:buNone/>
            </a:pPr>
            <a:r>
              <a:rPr lang="en-US" dirty="0" err="1" smtClean="0"/>
              <a:t>func_name</a:t>
            </a:r>
            <a:r>
              <a:rPr lang="en-US" dirty="0" smtClean="0"/>
              <a:t>(name</a:t>
            </a:r>
            <a:r>
              <a:rPr lang="en-US" dirty="0"/>
              <a:t>='</a:t>
            </a:r>
            <a:r>
              <a:rPr lang="en-US" dirty="0" err="1"/>
              <a:t>tim</a:t>
            </a:r>
            <a:r>
              <a:rPr lang="en-US" dirty="0"/>
              <a:t>', team='school</a:t>
            </a:r>
            <a:r>
              <a:rPr lang="en-US" dirty="0" smtClean="0"/>
              <a:t>')</a:t>
            </a:r>
          </a:p>
          <a:p>
            <a:pPr marL="457200" lvl="1" indent="0">
              <a:buNone/>
            </a:pPr>
            <a:r>
              <a:rPr lang="en-US" sz="2800" i="1" dirty="0" err="1" smtClean="0"/>
              <a:t>def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my_func</a:t>
            </a:r>
            <a:r>
              <a:rPr lang="en-US" sz="2800" i="1" dirty="0" smtClean="0"/>
              <a:t>(**</a:t>
            </a:r>
            <a:r>
              <a:rPr lang="en-US" sz="2800" i="1" dirty="0" err="1" smtClean="0"/>
              <a:t>kwargs</a:t>
            </a:r>
            <a:r>
              <a:rPr lang="en-US" sz="2800" i="1" dirty="0" smtClean="0"/>
              <a:t>):</a:t>
            </a:r>
          </a:p>
          <a:p>
            <a:pPr marL="457200" lvl="1" indent="0">
              <a:buNone/>
            </a:pPr>
            <a:r>
              <a:rPr lang="en-US" sz="2800" i="1" dirty="0" smtClean="0"/>
              <a:t>    </a:t>
            </a:r>
            <a:r>
              <a:rPr lang="en-US" sz="2800" i="1" dirty="0"/>
              <a:t>for </a:t>
            </a:r>
            <a:r>
              <a:rPr lang="en-US" sz="2800" i="1" dirty="0" err="1"/>
              <a:t>i</a:t>
            </a:r>
            <a:r>
              <a:rPr lang="en-US" sz="2800" i="1" dirty="0"/>
              <a:t>, j in </a:t>
            </a:r>
            <a:r>
              <a:rPr lang="en-US" sz="2800" i="1" dirty="0" err="1"/>
              <a:t>kwargs.items</a:t>
            </a:r>
            <a:r>
              <a:rPr lang="en-US" sz="2800" i="1" dirty="0"/>
              <a:t>():</a:t>
            </a:r>
          </a:p>
          <a:p>
            <a:pPr marL="457200" lvl="1" indent="0">
              <a:buNone/>
            </a:pPr>
            <a:r>
              <a:rPr lang="en-US" sz="2800" i="1" dirty="0"/>
              <a:t>        print(</a:t>
            </a:r>
            <a:r>
              <a:rPr lang="en-US" sz="2800" i="1" dirty="0" err="1"/>
              <a:t>i</a:t>
            </a:r>
            <a:r>
              <a:rPr lang="en-US" sz="2800" i="1" dirty="0"/>
              <a:t>, j</a:t>
            </a:r>
            <a:r>
              <a:rPr lang="en-US" sz="2800" i="1" dirty="0" smtClean="0"/>
              <a:t>)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err="1"/>
              <a:t>my_func</a:t>
            </a:r>
            <a:r>
              <a:rPr lang="en-US" sz="2800" i="1" dirty="0"/>
              <a:t>(name='</a:t>
            </a:r>
            <a:r>
              <a:rPr lang="en-US" sz="2800" i="1" dirty="0" err="1"/>
              <a:t>tim</a:t>
            </a:r>
            <a:r>
              <a:rPr lang="en-US" sz="2800" i="1" dirty="0"/>
              <a:t>', sport='football', roll=19)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1139276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in function </a:t>
            </a:r>
            <a:r>
              <a:rPr lang="en-US" dirty="0" smtClean="0"/>
              <a:t>call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11804073" cy="5902036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use *</a:t>
            </a:r>
            <a:r>
              <a:rPr lang="en-US" sz="2400" dirty="0" err="1"/>
              <a:t>args</a:t>
            </a:r>
            <a:r>
              <a:rPr lang="en-US" sz="2400" dirty="0"/>
              <a:t>  to pass elements in an </a:t>
            </a:r>
            <a:r>
              <a:rPr lang="en-US" sz="2400" dirty="0" err="1"/>
              <a:t>iterable</a:t>
            </a:r>
            <a:r>
              <a:rPr lang="en-US" sz="2400" dirty="0"/>
              <a:t> variable to a function. </a:t>
            </a:r>
          </a:p>
          <a:p>
            <a:pPr marL="457200" lvl="1" indent="0">
              <a:buNone/>
            </a:pP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i="1" dirty="0" err="1"/>
              <a:t>my_three</a:t>
            </a:r>
            <a:r>
              <a:rPr lang="en-US" i="1" dirty="0"/>
              <a:t>(a, b, c):</a:t>
            </a:r>
          </a:p>
          <a:p>
            <a:pPr marL="457200" lvl="1" indent="0">
              <a:buNone/>
            </a:pPr>
            <a:r>
              <a:rPr lang="en-US" i="1" dirty="0"/>
              <a:t>    print(a, b, c</a:t>
            </a:r>
            <a:r>
              <a:rPr lang="en-US" i="1" dirty="0" smtClean="0"/>
              <a:t>)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a = [1,2,3</a:t>
            </a:r>
            <a:r>
              <a:rPr lang="en-US" i="1" dirty="0" smtClean="0"/>
              <a:t>] ; </a:t>
            </a:r>
            <a:r>
              <a:rPr lang="en-US" i="1" dirty="0" err="1" smtClean="0"/>
              <a:t>my_three</a:t>
            </a:r>
            <a:r>
              <a:rPr lang="en-US" i="1" dirty="0"/>
              <a:t>(*a) # here list is broken into three elements</a:t>
            </a:r>
          </a:p>
          <a:p>
            <a:r>
              <a:rPr lang="en-US" sz="2400" dirty="0"/>
              <a:t>Note: This works only when number of argument is same as number of elements in the </a:t>
            </a:r>
            <a:r>
              <a:rPr lang="en-US" sz="2400" dirty="0" err="1"/>
              <a:t>iterable</a:t>
            </a:r>
            <a:r>
              <a:rPr lang="en-US" sz="2400" dirty="0"/>
              <a:t> variable.</a:t>
            </a:r>
          </a:p>
          <a:p>
            <a:r>
              <a:rPr lang="en-US" sz="2400" dirty="0"/>
              <a:t>Similarly you can use **</a:t>
            </a:r>
            <a:r>
              <a:rPr lang="en-US" sz="2400" dirty="0" err="1"/>
              <a:t>kwargs</a:t>
            </a:r>
            <a:r>
              <a:rPr lang="en-US" sz="2400" dirty="0"/>
              <a:t>  to call a function like this</a:t>
            </a:r>
          </a:p>
          <a:p>
            <a:pPr marL="457200" lvl="1" indent="0">
              <a:buNone/>
            </a:pPr>
            <a:r>
              <a:rPr lang="en-US" i="1" dirty="0" err="1"/>
              <a:t>def</a:t>
            </a:r>
            <a:r>
              <a:rPr lang="en-US" i="1" dirty="0"/>
              <a:t> </a:t>
            </a:r>
            <a:r>
              <a:rPr lang="en-US" i="1" dirty="0" err="1"/>
              <a:t>my_four</a:t>
            </a:r>
            <a:r>
              <a:rPr lang="en-US" i="1" dirty="0"/>
              <a:t>(a, b, </a:t>
            </a:r>
            <a:r>
              <a:rPr lang="en-US" i="1" dirty="0" err="1"/>
              <a:t>c,d</a:t>
            </a:r>
            <a:r>
              <a:rPr lang="en-US" i="1" dirty="0"/>
              <a:t>):</a:t>
            </a:r>
          </a:p>
          <a:p>
            <a:pPr marL="457200" lvl="1" indent="0">
              <a:buNone/>
            </a:pPr>
            <a:r>
              <a:rPr lang="en-US" i="1" dirty="0"/>
              <a:t>    print(a, b, c, d)</a:t>
            </a:r>
          </a:p>
          <a:p>
            <a:pPr marL="457200" lvl="1" indent="0">
              <a:buNone/>
            </a:pPr>
            <a:r>
              <a:rPr lang="en-US" i="1" dirty="0"/>
              <a:t>a = {'a': "one", 'b': "two", 'c': "three", '</a:t>
            </a:r>
            <a:r>
              <a:rPr lang="en-US" i="1" dirty="0" err="1"/>
              <a:t>d':'four</a:t>
            </a:r>
            <a:r>
              <a:rPr lang="en-US" i="1" dirty="0"/>
              <a:t>' } ; </a:t>
            </a:r>
            <a:r>
              <a:rPr lang="en-US" i="1" dirty="0" err="1"/>
              <a:t>my_four</a:t>
            </a:r>
            <a:r>
              <a:rPr lang="en-US" i="1" dirty="0"/>
              <a:t>(**a</a:t>
            </a:r>
            <a:r>
              <a:rPr lang="en-US" i="1" dirty="0" smtClean="0"/>
              <a:t>)</a:t>
            </a:r>
            <a:endParaRPr lang="en-US" sz="2000" i="1" dirty="0"/>
          </a:p>
          <a:p>
            <a:r>
              <a:rPr lang="en-US" sz="2400" dirty="0"/>
              <a:t>Note: For this to work 2 things are necessary:</a:t>
            </a:r>
          </a:p>
          <a:p>
            <a:pPr lvl="1"/>
            <a:r>
              <a:rPr lang="en-US" sz="2000" dirty="0"/>
              <a:t>Names of arguments in function must match with the name of keys in dictionary.</a:t>
            </a:r>
          </a:p>
          <a:p>
            <a:pPr lvl="1"/>
            <a:r>
              <a:rPr lang="en-US" sz="2000" dirty="0"/>
              <a:t>Number of arguments should be same as number of keys in the dictionary.</a:t>
            </a:r>
            <a:endParaRPr lang="hi-IN" sz="2000" dirty="0"/>
          </a:p>
        </p:txBody>
      </p:sp>
    </p:spTree>
    <p:extLst>
      <p:ext uri="{BB962C8B-B14F-4D97-AF65-F5344CB8AC3E}">
        <p14:creationId xmlns:p14="http://schemas.microsoft.com/office/powerpoint/2010/main" val="2873450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2880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540327"/>
            <a:ext cx="11842074" cy="89068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200" dirty="0"/>
              <a:t>When operating with arrays of different types, the type of the resulting array corresponds to the more general or precise one (a behavior known as </a:t>
            </a:r>
            <a:r>
              <a:rPr lang="en-US" sz="3200" dirty="0" err="1"/>
              <a:t>upcasting</a:t>
            </a:r>
            <a:r>
              <a:rPr lang="en-US" sz="3200" dirty="0" smtClean="0"/>
              <a:t>).</a:t>
            </a:r>
          </a:p>
          <a:p>
            <a:pPr algn="just"/>
            <a:endParaRPr lang="en-IN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816" y="1431010"/>
            <a:ext cx="11658600" cy="60201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int32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linspace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'float64'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array([ 1. , 2.57079633, 4.14159265])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'float64'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array([ 0.54030231+0.84147098j, -0.84147098+0.54030231j, -0.54030231-0.84147098j])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'complex128‘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6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774" y="1159480"/>
            <a:ext cx="11900263" cy="45489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8203" tIns="26979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ndarray.itemsize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size in bytes of each element of the array.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For example, an array of elements of type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float64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has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itemsize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8 (=64/8), while one of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ype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complex32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has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itemsize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4 (=32/8).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ndarray.data</a:t>
            </a:r>
            <a:endParaRPr lang="en-US" altLang="en-US" sz="3200" b="1" dirty="0">
              <a:solidFill>
                <a:srgbClr val="333333"/>
              </a:solidFill>
              <a:latin typeface="Open San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buffer containing the actual elements of the array.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Normally, we won’t need to use this attribute because we will access the elements in an array using indexing facilities.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1" y="260622"/>
            <a:ext cx="11097282" cy="575401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solidFill>
                  <a:srgbClr val="333333"/>
                </a:solidFill>
                <a:latin typeface="Open Sans"/>
              </a:rPr>
              <a:t>Some </a:t>
            </a:r>
            <a:r>
              <a:rPr lang="en-US" altLang="en-US" sz="3600" dirty="0">
                <a:solidFill>
                  <a:srgbClr val="333333"/>
                </a:solidFill>
                <a:latin typeface="Open Sans"/>
              </a:rPr>
              <a:t>important attributes of an </a:t>
            </a:r>
            <a:r>
              <a:rPr lang="en-US" altLang="en-US" sz="3200" dirty="0" err="1">
                <a:solidFill>
                  <a:srgbClr val="DD1144"/>
                </a:solidFill>
                <a:latin typeface="Monaco"/>
              </a:rPr>
              <a:t>ndarray</a:t>
            </a:r>
            <a:r>
              <a:rPr lang="en-US" altLang="en-US" sz="3600" dirty="0">
                <a:solidFill>
                  <a:srgbClr val="333333"/>
                </a:solidFill>
                <a:latin typeface="Open Sans"/>
              </a:rPr>
              <a:t> object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249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3357" y="213089"/>
            <a:ext cx="10515600" cy="120032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When the indexed array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is multidimensional, a single array of indices refers to the first dimension of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following example shows this behavior by converting an image of labels into a color image using a palette.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357" y="1584397"/>
            <a:ext cx="10515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&gt;&gt;&gt; palette = </a:t>
            </a:r>
            <a:r>
              <a:rPr lang="en-IN" dirty="0" err="1"/>
              <a:t>np.array</a:t>
            </a:r>
            <a:r>
              <a:rPr lang="en-IN" dirty="0"/>
              <a:t>( [ [0,0,0],  </a:t>
            </a:r>
            <a:r>
              <a:rPr lang="en-IN" dirty="0" smtClean="0"/>
              <a:t># </a:t>
            </a:r>
            <a:r>
              <a:rPr lang="en-IN" dirty="0"/>
              <a:t>black</a:t>
            </a:r>
          </a:p>
          <a:p>
            <a:r>
              <a:rPr lang="en-IN" dirty="0"/>
              <a:t>...                       [255,0,0],              # red</a:t>
            </a:r>
          </a:p>
          <a:p>
            <a:r>
              <a:rPr lang="en-IN" dirty="0"/>
              <a:t>...                       [0,255,0],              # green</a:t>
            </a:r>
          </a:p>
          <a:p>
            <a:r>
              <a:rPr lang="en-IN" dirty="0"/>
              <a:t>...                       [0,0,255],              # blue</a:t>
            </a:r>
          </a:p>
          <a:p>
            <a:r>
              <a:rPr lang="en-IN" dirty="0"/>
              <a:t>...                       [255,255,255] ] )   </a:t>
            </a:r>
            <a:r>
              <a:rPr lang="en-IN" dirty="0" smtClean="0"/>
              <a:t># </a:t>
            </a:r>
            <a:r>
              <a:rPr lang="en-IN" dirty="0"/>
              <a:t>white</a:t>
            </a:r>
          </a:p>
          <a:p>
            <a:r>
              <a:rPr lang="en-IN" dirty="0"/>
              <a:t>&gt;&gt;&gt; image = </a:t>
            </a:r>
            <a:r>
              <a:rPr lang="en-IN" dirty="0" err="1"/>
              <a:t>np.array</a:t>
            </a:r>
            <a:r>
              <a:rPr lang="en-IN" dirty="0"/>
              <a:t>( [ [ 0, 1, 2, 0 ],           # each value corresponds to a </a:t>
            </a:r>
            <a:r>
              <a:rPr lang="en-IN" dirty="0" err="1"/>
              <a:t>color</a:t>
            </a:r>
            <a:r>
              <a:rPr lang="en-IN" dirty="0"/>
              <a:t> in the palette</a:t>
            </a:r>
          </a:p>
          <a:p>
            <a:r>
              <a:rPr lang="en-IN" dirty="0"/>
              <a:t>...                    </a:t>
            </a:r>
            <a:r>
              <a:rPr lang="en-IN" dirty="0" smtClean="0"/>
              <a:t>                  </a:t>
            </a:r>
            <a:r>
              <a:rPr lang="en-IN" dirty="0"/>
              <a:t>[ 0, 3, 4, 0 ]  ] )</a:t>
            </a:r>
          </a:p>
          <a:p>
            <a:r>
              <a:rPr lang="en-IN" dirty="0"/>
              <a:t>&gt;&gt;&gt; palette[image]                         </a:t>
            </a:r>
            <a:r>
              <a:rPr lang="en-IN" dirty="0" smtClean="0"/>
              <a:t># </a:t>
            </a:r>
            <a:r>
              <a:rPr lang="en-IN" dirty="0"/>
              <a:t>the (2,4,3) </a:t>
            </a:r>
            <a:r>
              <a:rPr lang="en-IN" dirty="0" err="1"/>
              <a:t>color</a:t>
            </a:r>
            <a:r>
              <a:rPr lang="en-IN" dirty="0"/>
              <a:t> image</a:t>
            </a:r>
          </a:p>
          <a:p>
            <a:r>
              <a:rPr lang="en-IN" dirty="0"/>
              <a:t>array([[[  0,   0,   0],</a:t>
            </a:r>
          </a:p>
          <a:p>
            <a:r>
              <a:rPr lang="en-IN" dirty="0"/>
              <a:t>        [255,   0,   0],</a:t>
            </a:r>
          </a:p>
          <a:p>
            <a:r>
              <a:rPr lang="en-IN" dirty="0"/>
              <a:t>        [  0, 255,   0],</a:t>
            </a:r>
          </a:p>
          <a:p>
            <a:r>
              <a:rPr lang="en-IN" dirty="0"/>
              <a:t>        [  0,   0,   0]],</a:t>
            </a:r>
          </a:p>
          <a:p>
            <a:r>
              <a:rPr lang="en-IN" dirty="0"/>
              <a:t>       [[  0,   0,   0],</a:t>
            </a:r>
          </a:p>
          <a:p>
            <a:r>
              <a:rPr lang="en-IN" dirty="0"/>
              <a:t>        [  0,   0, 255],</a:t>
            </a:r>
          </a:p>
          <a:p>
            <a:r>
              <a:rPr lang="en-IN" dirty="0"/>
              <a:t>        [255, 255, 255],</a:t>
            </a:r>
          </a:p>
          <a:p>
            <a:r>
              <a:rPr lang="en-IN" dirty="0"/>
              <a:t>        [  0,   0,   0]]])</a:t>
            </a:r>
          </a:p>
        </p:txBody>
      </p:sp>
    </p:spTree>
    <p:extLst>
      <p:ext uri="{BB962C8B-B14F-4D97-AF65-F5344CB8AC3E}">
        <p14:creationId xmlns:p14="http://schemas.microsoft.com/office/powerpoint/2010/main" val="282948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32720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altLang="en-US" dirty="0">
                <a:solidFill>
                  <a:srgbClr val="555555"/>
                </a:solidFill>
                <a:latin typeface="Trebuchet MS" panose="020B0603020202020204" pitchFamily="34" charset="0"/>
              </a:rPr>
              <a:t>Array </a:t>
            </a:r>
            <a:r>
              <a:rPr lang="en-US" altLang="en-US" dirty="0" smtClean="0">
                <a:solidFill>
                  <a:srgbClr val="555555"/>
                </a:solidFill>
                <a:latin typeface="Trebuchet MS" panose="020B0603020202020204" pitchFamily="34" charset="0"/>
              </a:rPr>
              <a:t>Creation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7829" y="-8519"/>
            <a:ext cx="10959737" cy="61678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There are several ways to create arrays.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For example, you can create an array from a regular Python list or tuple using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array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function.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type of the resulting array is deduced from the type of the elements in the sequences.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array([2, 3, 4])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('int64')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('float64')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83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4852" y="17515"/>
            <a:ext cx="11442295" cy="75344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A frequent error consists in calling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with multiple numeric arguments, rather than providing a single list of numbers as an argument.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WRONG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transforms sequences of sequences into two-dimensional arrays, sequences of sequences of sequences into three-dimensional arrays, and so 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array([[ 1.5, 2. , 3. ], [ 4. , 5. , 6. ]])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type of the array can also be explicitly specified at creation time: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[ 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],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=complex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array([[ 1.+0.j, 2.+0.j], [ 3.+0.j, 4.+0.j]])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0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1939" y="661827"/>
            <a:ext cx="11388122" cy="52507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Often, the elements of an array are originally unknown, but its size is known.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Hence,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offers several functions to create arrays with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Open Sans"/>
              </a:rPr>
              <a:t>initial placeholder content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function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zeros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creates an array full of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Open Sans"/>
              </a:rPr>
              <a:t>zeros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the function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creates an array full of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Open Sans"/>
              </a:rPr>
              <a:t>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and the function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empty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creates an array whose initial content is random and depends on the state of the memory. 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333333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By default,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dtype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of the created array is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float64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np.zeros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array([[ 0., 0., 0., 0.], [ 0., 0., 0., 0.],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[ 0., 0., 0., 0.]])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16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67417"/>
            <a:ext cx="10515600" cy="450421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60" y="1244038"/>
            <a:ext cx="11657574" cy="53800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np.ones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int16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 also be specified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array([[[ 1, 1, 1, 1], [ 1, 1, 1, 1], [ 1, 1, 1, 1]],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[[ 1, 1, 1, 1], [ 1, 1, 1, 1], [ 1, 1, 1, 1]]],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=int16)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np.empty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uninitialized, output may vary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array([[ 3.73603959e-262, 6.02658058e-154, 6.55490914e-260],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[ 5.30498948e-313, 3.14673309e-307, 1.00000000e+000]])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To create sequences of numbers,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NumPy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provides a function analogous to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that returns arrays instead of lists.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</a:rPr>
              <a:t>np.arange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array([10, 15, 20, 25])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it accepts float arguments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array([ 0. , 0.3, 0.6, 0.9, 1.2, 1.5, 1.8])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474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60"/>
            <a:ext cx="10515600" cy="44477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3509" y="1394371"/>
            <a:ext cx="11403874" cy="521385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4745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When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is used with floating point arguments, it is generally not possible to predict the number of elements obtained, due to the finite floating point precision. 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For this reason, it is usually better to use the function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linspace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that receives as an argument the number of elements that we want, instead of the step: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linspace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9 numbers from 0 to 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array([ 0. , 0.25, 0.5 , 0.75, 1. , 1.25, 1.5 , 1.75, 2. ])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linspace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*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useful to evaluate function at lots of points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np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851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3872</Words>
  <Application>Microsoft Office PowerPoint</Application>
  <PresentationFormat>Widescreen</PresentationFormat>
  <Paragraphs>500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 Black</vt:lpstr>
      <vt:lpstr>Bahnschrift SemiBold Condensed</vt:lpstr>
      <vt:lpstr>Calibri</vt:lpstr>
      <vt:lpstr>Calibri Light</vt:lpstr>
      <vt:lpstr>Courier New</vt:lpstr>
      <vt:lpstr>Mangal</vt:lpstr>
      <vt:lpstr>Monaco</vt:lpstr>
      <vt:lpstr>Open Sans</vt:lpstr>
      <vt:lpstr>Times New Roman</vt:lpstr>
      <vt:lpstr>Trebuchet MS</vt:lpstr>
      <vt:lpstr>Office Theme</vt:lpstr>
      <vt:lpstr>Numpy An Introduction</vt:lpstr>
      <vt:lpstr>Numpy Basics</vt:lpstr>
      <vt:lpstr>Some important attributes of an ndarray object</vt:lpstr>
      <vt:lpstr>Some important attributes of an ndarray object</vt:lpstr>
      <vt:lpstr>Array Creation</vt:lpstr>
      <vt:lpstr>PowerPoint Presentation</vt:lpstr>
      <vt:lpstr>PowerPoint Presentation</vt:lpstr>
      <vt:lpstr>PowerPoint Presentation</vt:lpstr>
      <vt:lpstr>PowerPoint Presentation</vt:lpstr>
      <vt:lpstr>Printing Arrays</vt:lpstr>
      <vt:lpstr>PowerPoint Presentation</vt:lpstr>
      <vt:lpstr>PowerPoint Presentation</vt:lpstr>
      <vt:lpstr>Basic Operations</vt:lpstr>
      <vt:lpstr>PowerPoint Presentation</vt:lpstr>
      <vt:lpstr>+=, *= operations</vt:lpstr>
      <vt:lpstr>PowerPoint Presentation</vt:lpstr>
      <vt:lpstr>PowerPoint Presentation</vt:lpstr>
      <vt:lpstr>Universal Functions</vt:lpstr>
      <vt:lpstr>Changing the shape of an array</vt:lpstr>
      <vt:lpstr>“Automatic” Reshaping</vt:lpstr>
      <vt:lpstr>PowerPoint Presentation</vt:lpstr>
      <vt:lpstr>Stacking together different arrays</vt:lpstr>
      <vt:lpstr>Copies and Views</vt:lpstr>
      <vt:lpstr>View or Shallow Copy</vt:lpstr>
      <vt:lpstr>PowerPoint Presentation</vt:lpstr>
      <vt:lpstr>Fancy indexing and index tricks</vt:lpstr>
      <vt:lpstr>PowerPoint Presentation</vt:lpstr>
      <vt:lpstr>Indexing with Boolean Arrays</vt:lpstr>
      <vt:lpstr>PowerPoint Presentation</vt:lpstr>
      <vt:lpstr>PowerPoint Presentation</vt:lpstr>
      <vt:lpstr>More On Indexing, Slicing and Iterating</vt:lpstr>
      <vt:lpstr>numpy.fromfunction</vt:lpstr>
      <vt:lpstr>PowerPoint Presentation</vt:lpstr>
      <vt:lpstr>PowerPoint Presentation</vt:lpstr>
      <vt:lpstr>PowerPoint Presentation</vt:lpstr>
      <vt:lpstr>PowerPoint Presentation</vt:lpstr>
      <vt:lpstr>What is **kwargs ?</vt:lpstr>
      <vt:lpstr>Using *args and **kwargs in function call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Tejinder Singh Bawa</dc:creator>
  <cp:lastModifiedBy>Gunankitjit Singh</cp:lastModifiedBy>
  <cp:revision>125</cp:revision>
  <dcterms:created xsi:type="dcterms:W3CDTF">2018-06-12T14:23:06Z</dcterms:created>
  <dcterms:modified xsi:type="dcterms:W3CDTF">2019-06-28T01:11:50Z</dcterms:modified>
</cp:coreProperties>
</file>