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59" r:id="rId6"/>
    <p:sldId id="261" r:id="rId7"/>
    <p:sldId id="262" r:id="rId8"/>
    <p:sldId id="280" r:id="rId9"/>
    <p:sldId id="281" r:id="rId10"/>
    <p:sldId id="263" r:id="rId11"/>
    <p:sldId id="282" r:id="rId12"/>
    <p:sldId id="264" r:id="rId13"/>
    <p:sldId id="265" r:id="rId14"/>
    <p:sldId id="283" r:id="rId15"/>
    <p:sldId id="266" r:id="rId16"/>
    <p:sldId id="267" r:id="rId17"/>
    <p:sldId id="268" r:id="rId18"/>
    <p:sldId id="284" r:id="rId19"/>
    <p:sldId id="270" r:id="rId20"/>
    <p:sldId id="285" r:id="rId21"/>
    <p:sldId id="286" r:id="rId22"/>
    <p:sldId id="271" r:id="rId23"/>
    <p:sldId id="287" r:id="rId24"/>
    <p:sldId id="277" r:id="rId25"/>
    <p:sldId id="278" r:id="rId26"/>
    <p:sldId id="272" r:id="rId27"/>
    <p:sldId id="273" r:id="rId28"/>
    <p:sldId id="274" r:id="rId29"/>
    <p:sldId id="288" r:id="rId30"/>
    <p:sldId id="289" r:id="rId31"/>
    <p:sldId id="275" r:id="rId32"/>
    <p:sldId id="290" r:id="rId33"/>
    <p:sldId id="276" r:id="rId34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i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C6-12A0-4F71-83C1-BA39657D07B2}" type="datetimeFigureOut">
              <a:rPr lang="hi-IN" smtClean="0"/>
              <a:t>मंगलवार, 21 ज्येष्ट 1941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1988-F5E9-4EBF-B6AF-924C2BE3CCE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11223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C6-12A0-4F71-83C1-BA39657D07B2}" type="datetimeFigureOut">
              <a:rPr lang="hi-IN" smtClean="0"/>
              <a:t>मंगलवार, 21 ज्येष्ट 1941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1988-F5E9-4EBF-B6AF-924C2BE3CCE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1253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C6-12A0-4F71-83C1-BA39657D07B2}" type="datetimeFigureOut">
              <a:rPr lang="hi-IN" smtClean="0"/>
              <a:t>मंगलवार, 21 ज्येष्ट 1941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1988-F5E9-4EBF-B6AF-924C2BE3CCE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3108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C6-12A0-4F71-83C1-BA39657D07B2}" type="datetimeFigureOut">
              <a:rPr lang="hi-IN" smtClean="0"/>
              <a:t>मंगलवार, 21 ज्येष्ट 1941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1988-F5E9-4EBF-B6AF-924C2BE3CCE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5720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C6-12A0-4F71-83C1-BA39657D07B2}" type="datetimeFigureOut">
              <a:rPr lang="hi-IN" smtClean="0"/>
              <a:t>मंगलवार, 21 ज्येष्ट 1941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1988-F5E9-4EBF-B6AF-924C2BE3CCE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32767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C6-12A0-4F71-83C1-BA39657D07B2}" type="datetimeFigureOut">
              <a:rPr lang="hi-IN" smtClean="0"/>
              <a:t>मंगलवार, 21 ज्येष्ट 1941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1988-F5E9-4EBF-B6AF-924C2BE3CCE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09194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C6-12A0-4F71-83C1-BA39657D07B2}" type="datetimeFigureOut">
              <a:rPr lang="hi-IN" smtClean="0"/>
              <a:t>मंगलवार, 21 ज्येष्ट 1941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1988-F5E9-4EBF-B6AF-924C2BE3CCE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19196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C6-12A0-4F71-83C1-BA39657D07B2}" type="datetimeFigureOut">
              <a:rPr lang="hi-IN" smtClean="0"/>
              <a:t>मंगलवार, 21 ज्येष्ट 1941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1988-F5E9-4EBF-B6AF-924C2BE3CCE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5031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C6-12A0-4F71-83C1-BA39657D07B2}" type="datetimeFigureOut">
              <a:rPr lang="hi-IN" smtClean="0"/>
              <a:t>मंगलवार, 21 ज्येष्ट 1941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1988-F5E9-4EBF-B6AF-924C2BE3CCE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7385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C6-12A0-4F71-83C1-BA39657D07B2}" type="datetimeFigureOut">
              <a:rPr lang="hi-IN" smtClean="0"/>
              <a:t>मंगलवार, 21 ज्येष्ट 1941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1988-F5E9-4EBF-B6AF-924C2BE3CCE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2044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C6-12A0-4F71-83C1-BA39657D07B2}" type="datetimeFigureOut">
              <a:rPr lang="hi-IN" smtClean="0"/>
              <a:t>मंगलवार, 21 ज्येष्ट 1941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1988-F5E9-4EBF-B6AF-924C2BE3CCE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19395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B5DC6-12A0-4F71-83C1-BA39657D07B2}" type="datetimeFigureOut">
              <a:rPr lang="hi-IN" smtClean="0"/>
              <a:t>मंगलवार, 21 ज्येष्ट 1941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1988-F5E9-4EBF-B6AF-924C2BE3CCE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4260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how-to-do-math-in-python-3-with-operators#multiplication-and-divis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9129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91886"/>
          </a:xfrm>
        </p:spPr>
        <p:txBody>
          <a:bodyPr>
            <a:normAutofit fontScale="90000"/>
          </a:bodyPr>
          <a:lstStyle/>
          <a:p>
            <a:endParaRPr lang="hi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871140"/>
              </p:ext>
            </p:extLst>
          </p:nvPr>
        </p:nvGraphicFramePr>
        <p:xfrm>
          <a:off x="339633" y="653144"/>
          <a:ext cx="11508377" cy="6261462"/>
        </p:xfrm>
        <a:graphic>
          <a:graphicData uri="http://schemas.openxmlformats.org/drawingml/2006/table">
            <a:tbl>
              <a:tblPr/>
              <a:tblGrid>
                <a:gridCol w="1484414">
                  <a:extLst>
                    <a:ext uri="{9D8B030D-6E8A-4147-A177-3AD203B41FA5}">
                      <a16:colId xmlns:a16="http://schemas.microsoft.com/office/drawing/2014/main" val="282556179"/>
                    </a:ext>
                  </a:extLst>
                </a:gridCol>
                <a:gridCol w="10023963">
                  <a:extLst>
                    <a:ext uri="{9D8B030D-6E8A-4147-A177-3AD203B41FA5}">
                      <a16:colId xmlns:a16="http://schemas.microsoft.com/office/drawing/2014/main" val="2854112760"/>
                    </a:ext>
                  </a:extLst>
                </a:gridCol>
              </a:tblGrid>
              <a:tr h="951411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555555"/>
                          </a:solidFill>
                          <a:effectLst/>
                        </a:rPr>
                        <a:t>Flag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555555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306922"/>
                  </a:ext>
                </a:extLst>
              </a:tr>
              <a:tr h="951411">
                <a:tc>
                  <a:txBody>
                    <a:bodyPr/>
                    <a:lstStyle/>
                    <a:p>
                      <a:r>
                        <a:rPr lang="hi-IN" sz="3200">
                          <a:solidFill>
                            <a:srgbClr val="555555"/>
                          </a:solidFill>
                          <a:effectLst/>
                        </a:rPr>
                        <a:t>#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555555"/>
                          </a:solidFill>
                          <a:effectLst/>
                        </a:rPr>
                        <a:t>Used with </a:t>
                      </a:r>
                      <a:r>
                        <a:rPr lang="en-US" sz="3200" dirty="0" smtClean="0">
                          <a:solidFill>
                            <a:srgbClr val="555555"/>
                          </a:solidFill>
                          <a:effectLst/>
                        </a:rPr>
                        <a:t>o, </a:t>
                      </a:r>
                      <a:r>
                        <a:rPr lang="en-US" sz="3200" dirty="0">
                          <a:solidFill>
                            <a:srgbClr val="555555"/>
                          </a:solidFill>
                          <a:effectLst/>
                        </a:rPr>
                        <a:t>x or X specifiers the value is preceded with 0, 0o, </a:t>
                      </a:r>
                      <a:r>
                        <a:rPr lang="en-US" sz="3200" dirty="0" smtClean="0">
                          <a:solidFill>
                            <a:srgbClr val="555555"/>
                          </a:solidFill>
                          <a:effectLst/>
                        </a:rPr>
                        <a:t>0x </a:t>
                      </a:r>
                      <a:r>
                        <a:rPr lang="en-US" sz="3200" dirty="0">
                          <a:solidFill>
                            <a:srgbClr val="555555"/>
                          </a:solidFill>
                          <a:effectLst/>
                        </a:rPr>
                        <a:t>or 0X respectively. 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57444"/>
                  </a:ext>
                </a:extLst>
              </a:tr>
              <a:tr h="951411">
                <a:tc>
                  <a:txBody>
                    <a:bodyPr/>
                    <a:lstStyle/>
                    <a:p>
                      <a:r>
                        <a:rPr lang="hi-IN" sz="3200">
                          <a:solidFill>
                            <a:srgbClr val="555555"/>
                          </a:solidFill>
                          <a:effectLst/>
                        </a:rPr>
                        <a:t>0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555555"/>
                          </a:solidFill>
                          <a:effectLst/>
                        </a:rPr>
                        <a:t>The conversion result will be zero padded for numeric values.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169153"/>
                  </a:ext>
                </a:extLst>
              </a:tr>
              <a:tr h="951411">
                <a:tc>
                  <a:txBody>
                    <a:bodyPr/>
                    <a:lstStyle/>
                    <a:p>
                      <a:r>
                        <a:rPr lang="hi-IN" sz="3200">
                          <a:solidFill>
                            <a:srgbClr val="555555"/>
                          </a:solidFill>
                          <a:effectLst/>
                        </a:rPr>
                        <a:t>-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555555"/>
                          </a:solidFill>
                          <a:effectLst/>
                        </a:rPr>
                        <a:t>The converted value is left adjusted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17606"/>
                  </a:ext>
                </a:extLst>
              </a:tr>
              <a:tr h="951411">
                <a:tc>
                  <a:txBody>
                    <a:bodyPr/>
                    <a:lstStyle/>
                    <a:p>
                      <a:r>
                        <a:rPr lang="hi-IN" sz="3200">
                          <a:solidFill>
                            <a:srgbClr val="555555"/>
                          </a:solidFill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555555"/>
                          </a:solidFill>
                          <a:effectLst/>
                        </a:rPr>
                        <a:t>If no sign (minus sign e.g.) is going to be written, a blank space is inserted before the value.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5446"/>
                  </a:ext>
                </a:extLst>
              </a:tr>
              <a:tr h="951411">
                <a:tc>
                  <a:txBody>
                    <a:bodyPr/>
                    <a:lstStyle/>
                    <a:p>
                      <a:r>
                        <a:rPr lang="hi-IN" sz="3200">
                          <a:solidFill>
                            <a:srgbClr val="555555"/>
                          </a:solidFill>
                          <a:effectLst/>
                        </a:rPr>
                        <a:t>+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555555"/>
                          </a:solidFill>
                          <a:effectLst/>
                        </a:rPr>
                        <a:t>A sign character ("+" or "-") will precede the conversion (overrides a "space" flag).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709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66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340269"/>
          </a:xfrm>
        </p:spPr>
        <p:txBody>
          <a:bodyPr>
            <a:normAutofit fontScale="90000"/>
          </a:bodyPr>
          <a:lstStyle/>
          <a:p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705394"/>
            <a:ext cx="10948851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print("%5X"% (x))</a:t>
            </a:r>
          </a:p>
          <a:p>
            <a:pPr marL="0" indent="0">
              <a:buNone/>
            </a:pPr>
            <a:r>
              <a:rPr lang="en-US" i="1" dirty="0"/>
              <a:t>print("%#5X"% (x))</a:t>
            </a:r>
          </a:p>
          <a:p>
            <a:pPr marL="0" indent="0">
              <a:buNone/>
            </a:pPr>
            <a:r>
              <a:rPr lang="en-US" i="1" dirty="0"/>
              <a:t>print("%#5.4x"% (x))</a:t>
            </a:r>
          </a:p>
          <a:p>
            <a:pPr marL="0" indent="0">
              <a:buNone/>
            </a:pPr>
            <a:r>
              <a:rPr lang="en-US" i="1" dirty="0"/>
              <a:t>print("%#5o"% (d))</a:t>
            </a:r>
          </a:p>
          <a:p>
            <a:pPr marL="0" indent="0">
              <a:buNone/>
            </a:pPr>
            <a:r>
              <a:rPr lang="en-US" i="1" dirty="0"/>
              <a:t>print("% d"% (d))</a:t>
            </a:r>
          </a:p>
          <a:p>
            <a:pPr marL="0" indent="0">
              <a:buNone/>
            </a:pPr>
            <a:r>
              <a:rPr lang="en-US" i="1" dirty="0"/>
              <a:t>print("%+d"% (d))</a:t>
            </a:r>
          </a:p>
          <a:p>
            <a:pPr marL="0" indent="0">
              <a:buNone/>
            </a:pPr>
            <a:r>
              <a:rPr lang="en-US" i="1" dirty="0"/>
              <a:t>print("%2d"% (d))</a:t>
            </a:r>
          </a:p>
          <a:p>
            <a:pPr marL="0" indent="0">
              <a:buNone/>
            </a:pPr>
            <a:r>
              <a:rPr lang="en-US" i="1" dirty="0"/>
              <a:t>print("% 2d"% (d))</a:t>
            </a:r>
          </a:p>
          <a:p>
            <a:pPr marL="0" indent="0">
              <a:buNone/>
            </a:pPr>
            <a:r>
              <a:rPr lang="en-US" i="1" dirty="0"/>
              <a:t>print("%+2d"% (d))</a:t>
            </a:r>
          </a:p>
          <a:p>
            <a:pPr marL="0" indent="0">
              <a:buNone/>
            </a:pPr>
            <a:r>
              <a:rPr lang="en-US" i="1" dirty="0"/>
              <a:t>print("%-5d"% (d))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56504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35" y="0"/>
            <a:ext cx="10515600" cy="6531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The </a:t>
            </a:r>
            <a:r>
              <a:rPr lang="en-US" b="1" dirty="0"/>
              <a:t>string method "format"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783771"/>
            <a:ext cx="11390812" cy="58782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format() function</a:t>
            </a:r>
          </a:p>
          <a:p>
            <a:pPr algn="just"/>
            <a:r>
              <a:rPr lang="en-US" dirty="0" err="1" smtClean="0"/>
              <a:t>str.format</a:t>
            </a:r>
            <a:r>
              <a:rPr lang="en-US" dirty="0" smtClean="0"/>
              <a:t>() is one of the string formatting methods in Python3, which allows multiple substitutions and value formatting. </a:t>
            </a:r>
          </a:p>
          <a:p>
            <a:pPr algn="just"/>
            <a:r>
              <a:rPr lang="en-US" dirty="0" smtClean="0"/>
              <a:t>This method lets us concatenate elements within a string through positional formatting.</a:t>
            </a:r>
          </a:p>
          <a:p>
            <a:pPr algn="just"/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61980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931"/>
            <a:ext cx="10515600" cy="523149"/>
          </a:xfrm>
        </p:spPr>
        <p:txBody>
          <a:bodyPr>
            <a:normAutofit fontScale="90000"/>
          </a:bodyPr>
          <a:lstStyle/>
          <a:p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901337"/>
            <a:ext cx="11416937" cy="5734594"/>
          </a:xfrm>
        </p:spPr>
        <p:txBody>
          <a:bodyPr>
            <a:normAutofit fontScale="92500"/>
          </a:bodyPr>
          <a:lstStyle/>
          <a:p>
            <a:pPr algn="just" fontAlgn="base"/>
            <a:r>
              <a:rPr lang="en-US" b="1" dirty="0"/>
              <a:t>Using a Single Formatter :</a:t>
            </a:r>
          </a:p>
          <a:p>
            <a:pPr algn="just" fontAlgn="base"/>
            <a:r>
              <a:rPr lang="en-US" dirty="0"/>
              <a:t>Formatters work by putting in one or more replacement fields and placeholders defined by a pair of curly braces </a:t>
            </a:r>
            <a:r>
              <a:rPr lang="en-US" b="1" dirty="0"/>
              <a:t>{ } </a:t>
            </a:r>
            <a:r>
              <a:rPr lang="en-US" dirty="0"/>
              <a:t>into a string and calling the </a:t>
            </a:r>
            <a:r>
              <a:rPr lang="en-US" dirty="0" err="1"/>
              <a:t>str.format</a:t>
            </a:r>
            <a:r>
              <a:rPr lang="en-US" dirty="0"/>
              <a:t>(). </a:t>
            </a:r>
          </a:p>
          <a:p>
            <a:pPr algn="just" fontAlgn="base"/>
            <a:r>
              <a:rPr lang="en-US" dirty="0"/>
              <a:t>The value we wish to put into the placeholders and concatenate with the string passed as parameters into the format function.</a:t>
            </a:r>
          </a:p>
          <a:p>
            <a:pPr fontAlgn="base"/>
            <a:r>
              <a:rPr lang="en-US" b="1" i="1" dirty="0" smtClean="0"/>
              <a:t>Syntax </a:t>
            </a:r>
            <a:r>
              <a:rPr lang="en-US" b="1" i="1" dirty="0"/>
              <a:t>:</a:t>
            </a:r>
            <a:r>
              <a:rPr lang="en-US" i="1" dirty="0"/>
              <a:t> </a:t>
            </a:r>
            <a:r>
              <a:rPr lang="en-US" b="1" i="1" dirty="0"/>
              <a:t>{ } .format(value)</a:t>
            </a:r>
            <a:endParaRPr lang="en-US" i="1" dirty="0"/>
          </a:p>
          <a:p>
            <a:pPr fontAlgn="base"/>
            <a:r>
              <a:rPr lang="en-US" b="1" i="1" dirty="0"/>
              <a:t>Parameters :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b="1" i="1" dirty="0"/>
              <a:t>(value) :</a:t>
            </a:r>
            <a:r>
              <a:rPr lang="en-US" i="1" dirty="0"/>
              <a:t> Can be an integer, floating point numeric constant, string, characters or even variables.</a:t>
            </a:r>
          </a:p>
          <a:p>
            <a:pPr fontAlgn="base"/>
            <a:r>
              <a:rPr lang="en-US" b="1" i="1" dirty="0" err="1"/>
              <a:t>Returntype</a:t>
            </a:r>
            <a:r>
              <a:rPr lang="en-US" b="1" i="1" dirty="0"/>
              <a:t> :</a:t>
            </a:r>
            <a:r>
              <a:rPr lang="en-US" i="1" dirty="0"/>
              <a:t> Returns a formatted string with the value passed as parameter in the placeholder position. </a:t>
            </a:r>
          </a:p>
          <a:p>
            <a:r>
              <a:rPr lang="en-US" i="1" dirty="0" smtClean="0"/>
              <a:t>print ("{}, A computer science book." .format("Python Programming")) </a:t>
            </a:r>
          </a:p>
          <a:p>
            <a:r>
              <a:rPr lang="en-US" dirty="0" smtClean="0"/>
              <a:t>Output: </a:t>
            </a:r>
            <a:r>
              <a:rPr lang="en-US" i="1" dirty="0" smtClean="0">
                <a:solidFill>
                  <a:schemeClr val="accent2"/>
                </a:solidFill>
              </a:rPr>
              <a:t>Python Programming, A computer science book.</a:t>
            </a:r>
            <a:endParaRPr lang="hi-IN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6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str</a:t>
            </a:r>
            <a:r>
              <a:rPr lang="en-US" i="1" dirty="0"/>
              <a:t> = "This article is written in {}"</a:t>
            </a:r>
          </a:p>
          <a:p>
            <a:pPr marL="0" indent="0">
              <a:buNone/>
            </a:pPr>
            <a:r>
              <a:rPr lang="en-US" i="1" dirty="0"/>
              <a:t>print (</a:t>
            </a:r>
            <a:r>
              <a:rPr lang="en-US" i="1" dirty="0" err="1"/>
              <a:t>str.format</a:t>
            </a:r>
            <a:r>
              <a:rPr lang="en-US" i="1" dirty="0"/>
              <a:t>("Python")) </a:t>
            </a:r>
          </a:p>
          <a:p>
            <a:pPr marL="0" indent="0">
              <a:buNone/>
            </a:pPr>
            <a:r>
              <a:rPr lang="en-US" i="1" dirty="0"/>
              <a:t>  </a:t>
            </a:r>
          </a:p>
          <a:p>
            <a:pPr marL="0" indent="0">
              <a:buNone/>
            </a:pPr>
            <a:r>
              <a:rPr lang="en-US" i="1" dirty="0"/>
              <a:t># formatting a string using a numeric constant </a:t>
            </a:r>
          </a:p>
          <a:p>
            <a:pPr marL="0" indent="0">
              <a:buNone/>
            </a:pPr>
            <a:r>
              <a:rPr lang="en-US" i="1" dirty="0"/>
              <a:t>print ("Hello, I am {} years old !".format(18))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6332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47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Using Multiple Formatters 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11456126" cy="5943600"/>
          </a:xfrm>
        </p:spPr>
        <p:txBody>
          <a:bodyPr/>
          <a:lstStyle/>
          <a:p>
            <a:pPr fontAlgn="base"/>
            <a:r>
              <a:rPr lang="en-US" dirty="0" smtClean="0"/>
              <a:t>Multiple </a:t>
            </a:r>
            <a:r>
              <a:rPr lang="en-US" dirty="0"/>
              <a:t>pairs of curly braces can be used while formatting the string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/>
              <a:t>Let’s say if another variable substitution is needed in sentence, can be done by adding a second pair of curly braces and passing a second value into the method. </a:t>
            </a:r>
            <a:endParaRPr lang="en-US" dirty="0" smtClean="0"/>
          </a:p>
          <a:p>
            <a:pPr fontAlgn="base"/>
            <a:r>
              <a:rPr lang="en-US" dirty="0" smtClean="0"/>
              <a:t>Python </a:t>
            </a:r>
            <a:r>
              <a:rPr lang="en-US" dirty="0"/>
              <a:t>will replace the placeholders by values in </a:t>
            </a:r>
            <a:r>
              <a:rPr lang="en-US" b="1" dirty="0"/>
              <a:t>order. </a:t>
            </a:r>
            <a:endParaRPr lang="en-US" b="1" dirty="0" smtClean="0"/>
          </a:p>
          <a:p>
            <a:pPr fontAlgn="base"/>
            <a:r>
              <a:rPr lang="en-US" b="1" i="1" dirty="0" smtClean="0"/>
              <a:t>Syntax </a:t>
            </a:r>
            <a:r>
              <a:rPr lang="en-US" b="1" i="1" dirty="0"/>
              <a:t>:</a:t>
            </a:r>
            <a:r>
              <a:rPr lang="en-US" i="1" dirty="0"/>
              <a:t> { } { } .format(value1, value2)</a:t>
            </a:r>
          </a:p>
          <a:p>
            <a:pPr fontAlgn="base"/>
            <a:r>
              <a:rPr lang="en-US" b="1" i="1" dirty="0"/>
              <a:t>Parameters :</a:t>
            </a:r>
            <a:r>
              <a:rPr lang="en-US" i="1" dirty="0"/>
              <a:t/>
            </a:r>
            <a:br>
              <a:rPr lang="en-US" i="1" dirty="0"/>
            </a:br>
            <a:r>
              <a:rPr lang="en-US" b="1" i="1" dirty="0"/>
              <a:t>(value1, value2) :</a:t>
            </a:r>
            <a:r>
              <a:rPr lang="en-US" i="1" dirty="0"/>
              <a:t> Can be integers, floating point numeric constants, strings, characters and even variables. </a:t>
            </a:r>
            <a:endParaRPr lang="en-US" i="1" dirty="0" smtClean="0"/>
          </a:p>
          <a:p>
            <a:pPr fontAlgn="base"/>
            <a:r>
              <a:rPr lang="en-US" i="1" dirty="0" smtClean="0"/>
              <a:t>Note: Only </a:t>
            </a:r>
            <a:r>
              <a:rPr lang="en-US" i="1" dirty="0"/>
              <a:t>difference is, the number of values passed as parameters in format() method must be equal to the number of placeholders created in the string.</a:t>
            </a:r>
          </a:p>
          <a:p>
            <a:pPr fontAlgn="base"/>
            <a:endParaRPr lang="en-US" dirty="0"/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6455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680"/>
            <a:ext cx="10515600" cy="196578"/>
          </a:xfrm>
        </p:spPr>
        <p:txBody>
          <a:bodyPr>
            <a:normAutofit fontScale="90000"/>
          </a:bodyPr>
          <a:lstStyle/>
          <a:p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509451"/>
            <a:ext cx="11092543" cy="5667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en-US" i="1" dirty="0"/>
              <a:t>Multiple placeholders in format() function </a:t>
            </a:r>
          </a:p>
          <a:p>
            <a:pPr marL="0" indent="0">
              <a:buNone/>
            </a:pPr>
            <a:r>
              <a:rPr lang="en-US" i="1" dirty="0" err="1"/>
              <a:t>my_string</a:t>
            </a:r>
            <a:r>
              <a:rPr lang="en-US" i="1" dirty="0"/>
              <a:t> = "{}, is a {} </a:t>
            </a:r>
            <a:r>
              <a:rPr lang="en-US" i="1" dirty="0" smtClean="0"/>
              <a:t>Institute for </a:t>
            </a:r>
            <a:r>
              <a:rPr lang="en-US" i="1" dirty="0"/>
              <a:t>{}"</a:t>
            </a:r>
          </a:p>
          <a:p>
            <a:pPr marL="0" indent="0">
              <a:buNone/>
            </a:pPr>
            <a:r>
              <a:rPr lang="en-US" i="1" dirty="0"/>
              <a:t>print (</a:t>
            </a:r>
            <a:r>
              <a:rPr lang="en-US" i="1" dirty="0" err="1"/>
              <a:t>my_string.format</a:t>
            </a:r>
            <a:r>
              <a:rPr lang="en-US" i="1" dirty="0" smtClean="0"/>
              <a:t>(“NIELIT", “Computer</a:t>
            </a:r>
            <a:r>
              <a:rPr lang="en-US" i="1" dirty="0"/>
              <a:t>", </a:t>
            </a:r>
            <a:r>
              <a:rPr lang="en-US" i="1" dirty="0" smtClean="0"/>
              <a:t>“Kurukshetra"))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  </a:t>
            </a:r>
          </a:p>
          <a:p>
            <a:pPr marL="0" indent="0">
              <a:buNone/>
            </a:pPr>
            <a:r>
              <a:rPr lang="en-US" i="1" dirty="0"/>
              <a:t># different datatypes can be used in formatting </a:t>
            </a:r>
          </a:p>
          <a:p>
            <a:pPr marL="0" indent="0">
              <a:buNone/>
            </a:pPr>
            <a:r>
              <a:rPr lang="en-US" i="1" dirty="0"/>
              <a:t>print ("Hi ! My name is {} and I am {} years </a:t>
            </a:r>
            <a:r>
              <a:rPr lang="en-US" i="1" dirty="0" err="1"/>
              <a:t>old".format</a:t>
            </a:r>
            <a:r>
              <a:rPr lang="en-US" i="1" dirty="0"/>
              <a:t>("Ram", 19)) </a:t>
            </a:r>
          </a:p>
          <a:p>
            <a:pPr marL="0" indent="0">
              <a:buNone/>
            </a:pPr>
            <a:r>
              <a:rPr lang="en-US" i="1" dirty="0"/>
              <a:t>  </a:t>
            </a:r>
          </a:p>
          <a:p>
            <a:pPr marL="0" indent="0">
              <a:buNone/>
            </a:pPr>
            <a:r>
              <a:rPr lang="en-US" i="1" dirty="0"/>
              <a:t># The values passed as parameters </a:t>
            </a:r>
            <a:r>
              <a:rPr lang="en-US" i="1" dirty="0" smtClean="0"/>
              <a:t>are </a:t>
            </a:r>
            <a:r>
              <a:rPr lang="en-US" i="1" dirty="0"/>
              <a:t>replaced in order of their entry </a:t>
            </a:r>
          </a:p>
          <a:p>
            <a:pPr marL="0" indent="0">
              <a:buNone/>
            </a:pPr>
            <a:r>
              <a:rPr lang="en-US" i="1" dirty="0"/>
              <a:t>print ("This is {} {} {} {}".format("one", "two", "three", "four"))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35" y="0"/>
            <a:ext cx="10515600" cy="378823"/>
          </a:xfrm>
        </p:spPr>
        <p:txBody>
          <a:bodyPr>
            <a:normAutofit fontScale="90000"/>
          </a:bodyPr>
          <a:lstStyle/>
          <a:p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3" y="496388"/>
            <a:ext cx="11560628" cy="5995851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US" b="1" dirty="0"/>
              <a:t>Formatters with Positional and Keyword Arguments :</a:t>
            </a:r>
          </a:p>
          <a:p>
            <a:pPr algn="just" fontAlgn="base"/>
            <a:r>
              <a:rPr lang="en-US" dirty="0"/>
              <a:t>When placeholders </a:t>
            </a:r>
            <a:r>
              <a:rPr lang="en-US" b="1" dirty="0"/>
              <a:t>{ } </a:t>
            </a:r>
            <a:r>
              <a:rPr lang="en-US" dirty="0"/>
              <a:t>are empty, Python will replace the values passed through </a:t>
            </a:r>
            <a:r>
              <a:rPr lang="en-US" dirty="0" err="1"/>
              <a:t>str.format</a:t>
            </a:r>
            <a:r>
              <a:rPr lang="en-US" dirty="0"/>
              <a:t>() in order.</a:t>
            </a:r>
          </a:p>
          <a:p>
            <a:pPr algn="just" fontAlgn="base"/>
            <a:r>
              <a:rPr lang="en-US" dirty="0"/>
              <a:t>The values that exist within the </a:t>
            </a:r>
            <a:r>
              <a:rPr lang="en-US" dirty="0" err="1"/>
              <a:t>str.format</a:t>
            </a:r>
            <a:r>
              <a:rPr lang="en-US" dirty="0"/>
              <a:t>() method are essentially </a:t>
            </a:r>
            <a:r>
              <a:rPr lang="en-US" b="1" dirty="0"/>
              <a:t>tuple data types </a:t>
            </a:r>
            <a:r>
              <a:rPr lang="en-US" dirty="0"/>
              <a:t>and each individual value contained in the tuple can be called by its index number, which starts with the index number 0. </a:t>
            </a:r>
            <a:endParaRPr lang="en-US" dirty="0" smtClean="0"/>
          </a:p>
          <a:p>
            <a:pPr algn="just" fontAlgn="base"/>
            <a:r>
              <a:rPr lang="en-US" dirty="0" smtClean="0"/>
              <a:t>These </a:t>
            </a:r>
            <a:r>
              <a:rPr lang="en-US" dirty="0"/>
              <a:t>index numbers can be passes into the curly braces that serve as the placeholders in the original string</a:t>
            </a:r>
            <a:r>
              <a:rPr lang="en-US" dirty="0" smtClean="0"/>
              <a:t>.</a:t>
            </a:r>
          </a:p>
          <a:p>
            <a:pPr fontAlgn="base"/>
            <a:r>
              <a:rPr lang="en-US" b="1" i="1" dirty="0"/>
              <a:t>Syntax :</a:t>
            </a:r>
            <a:r>
              <a:rPr lang="en-US" i="1" dirty="0"/>
              <a:t> {0} {1}.format(</a:t>
            </a:r>
            <a:r>
              <a:rPr lang="en-US" i="1" dirty="0" err="1"/>
              <a:t>positional_argument</a:t>
            </a:r>
            <a:r>
              <a:rPr lang="en-US" i="1" dirty="0"/>
              <a:t>, </a:t>
            </a:r>
            <a:r>
              <a:rPr lang="en-US" i="1" dirty="0" err="1"/>
              <a:t>keyword_argument</a:t>
            </a:r>
            <a:r>
              <a:rPr lang="en-US" i="1" dirty="0"/>
              <a:t>)</a:t>
            </a:r>
          </a:p>
          <a:p>
            <a:pPr fontAlgn="base"/>
            <a:r>
              <a:rPr lang="en-US" b="1" i="1" dirty="0"/>
              <a:t>Parameters :</a:t>
            </a:r>
            <a:r>
              <a:rPr lang="en-US" i="1" dirty="0"/>
              <a:t> (</a:t>
            </a:r>
            <a:r>
              <a:rPr lang="en-US" i="1" dirty="0" err="1"/>
              <a:t>positional_argument</a:t>
            </a:r>
            <a:r>
              <a:rPr lang="en-US" i="1" dirty="0"/>
              <a:t>, </a:t>
            </a:r>
            <a:r>
              <a:rPr lang="en-US" i="1" dirty="0" err="1"/>
              <a:t>keyword_argument</a:t>
            </a:r>
            <a:r>
              <a:rPr lang="en-US" i="1" dirty="0"/>
              <a:t>)</a:t>
            </a:r>
          </a:p>
          <a:p>
            <a:pPr fontAlgn="base"/>
            <a:r>
              <a:rPr lang="en-US" b="1" i="1" dirty="0" err="1"/>
              <a:t>Positional_argument</a:t>
            </a:r>
            <a:r>
              <a:rPr lang="en-US" i="1" dirty="0"/>
              <a:t> can be integers, floating point numeric constants, strings, characters and even variables.</a:t>
            </a:r>
            <a:br>
              <a:rPr lang="en-US" i="1" dirty="0"/>
            </a:br>
            <a:r>
              <a:rPr lang="en-US" b="1" i="1" dirty="0" err="1"/>
              <a:t>Keyword_argument</a:t>
            </a:r>
            <a:r>
              <a:rPr lang="en-US" i="1" dirty="0"/>
              <a:t> is essentially a variable storing some value, which is passed as parameter.</a:t>
            </a:r>
          </a:p>
          <a:p>
            <a:pPr algn="just" fontAlgn="base"/>
            <a:endParaRPr lang="en-US" dirty="0"/>
          </a:p>
          <a:p>
            <a:pPr algn="just"/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9360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680"/>
            <a:ext cx="10515600" cy="196578"/>
          </a:xfrm>
        </p:spPr>
        <p:txBody>
          <a:bodyPr>
            <a:normAutofit fontScale="90000"/>
          </a:bodyPr>
          <a:lstStyle/>
          <a:p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509451"/>
            <a:ext cx="11092543" cy="5667512"/>
          </a:xfrm>
        </p:spPr>
        <p:txBody>
          <a:bodyPr>
            <a:normAutofit/>
          </a:bodyPr>
          <a:lstStyle/>
          <a:p>
            <a:r>
              <a:rPr lang="en-US" b="1" dirty="0" smtClean="0"/>
              <a:t>To </a:t>
            </a:r>
            <a:r>
              <a:rPr lang="en-US" b="1" dirty="0"/>
              <a:t>demonstrate the use of formatters with positional key arguments.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en-US" i="1" dirty="0"/>
              <a:t>Positional arguments are placed in order </a:t>
            </a:r>
          </a:p>
          <a:p>
            <a:pPr marL="0" indent="0">
              <a:buNone/>
            </a:pPr>
            <a:r>
              <a:rPr lang="en-US" i="1" dirty="0"/>
              <a:t>print("{0} study at {1}!".format("I", "NIELIT"))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# Reverse the index numbers with the parameters of the placeholders </a:t>
            </a:r>
          </a:p>
          <a:p>
            <a:pPr marL="0" indent="0">
              <a:buNone/>
            </a:pPr>
            <a:r>
              <a:rPr lang="en-US" i="1" dirty="0"/>
              <a:t>print("{1} study at {0}!".format("NIELIT","I")) </a:t>
            </a:r>
          </a:p>
          <a:p>
            <a:pPr marL="0" indent="0">
              <a:buNone/>
            </a:pPr>
            <a:r>
              <a:rPr lang="en-US" i="1" dirty="0"/>
              <a:t>    </a:t>
            </a:r>
          </a:p>
          <a:p>
            <a:pPr marL="0" indent="0">
              <a:buNone/>
            </a:pPr>
            <a:r>
              <a:rPr lang="en-US" i="1" dirty="0"/>
              <a:t># Keyword arguments are called  by their keyword name </a:t>
            </a:r>
          </a:p>
          <a:p>
            <a:pPr marL="0" indent="0">
              <a:buNone/>
            </a:pPr>
            <a:r>
              <a:rPr lang="en-US" i="1" dirty="0"/>
              <a:t>print("{city} has a {1} with the name {0}".format("NIELIT", "Institute", city ="Kurukshetra"))</a:t>
            </a:r>
            <a:endParaRPr lang="hi-IN" i="1" dirty="0"/>
          </a:p>
        </p:txBody>
      </p:sp>
    </p:spTree>
    <p:extLst>
      <p:ext uri="{BB962C8B-B14F-4D97-AF65-F5344CB8AC3E}">
        <p14:creationId xmlns:p14="http://schemas.microsoft.com/office/powerpoint/2010/main" val="24512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931"/>
            <a:ext cx="10515600" cy="6145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Bahnschrift SemiBold Condensed" panose="020B0502040204020203" pitchFamily="34" charset="0"/>
              </a:rPr>
              <a:t>Type Specifying </a:t>
            </a:r>
            <a:endParaRPr lang="hi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731520"/>
            <a:ext cx="11573692" cy="5917474"/>
          </a:xfrm>
        </p:spPr>
        <p:txBody>
          <a:bodyPr/>
          <a:lstStyle/>
          <a:p>
            <a:pPr fontAlgn="base"/>
            <a:r>
              <a:rPr lang="en-US" dirty="0" smtClean="0"/>
              <a:t>More </a:t>
            </a:r>
            <a:r>
              <a:rPr lang="en-US" dirty="0"/>
              <a:t>parameters can be included within the curly braces of our syntax. </a:t>
            </a:r>
            <a:endParaRPr lang="en-US" dirty="0" smtClean="0"/>
          </a:p>
          <a:p>
            <a:pPr fontAlgn="base"/>
            <a:r>
              <a:rPr lang="en-US" dirty="0" smtClean="0"/>
              <a:t>Use </a:t>
            </a:r>
            <a:r>
              <a:rPr lang="en-US" dirty="0"/>
              <a:t>the format code syntax </a:t>
            </a:r>
            <a:r>
              <a:rPr lang="en-US" b="1" dirty="0"/>
              <a:t>{</a:t>
            </a:r>
            <a:r>
              <a:rPr lang="en-US" b="1" dirty="0" err="1"/>
              <a:t>field_name:conversion</a:t>
            </a:r>
            <a:r>
              <a:rPr lang="en-US" b="1" dirty="0"/>
              <a:t>}</a:t>
            </a:r>
            <a:r>
              <a:rPr lang="en-US" dirty="0"/>
              <a:t>, where </a:t>
            </a:r>
            <a:r>
              <a:rPr lang="en-US" dirty="0" err="1"/>
              <a:t>field_name</a:t>
            </a:r>
            <a:r>
              <a:rPr lang="en-US" dirty="0"/>
              <a:t> specifies the index number of the argument to the </a:t>
            </a:r>
            <a:r>
              <a:rPr lang="en-US" dirty="0" err="1"/>
              <a:t>str.format</a:t>
            </a:r>
            <a:r>
              <a:rPr lang="en-US" dirty="0"/>
              <a:t>() method, and conversion refers to the conversion code of the data type</a:t>
            </a:r>
            <a:r>
              <a:rPr lang="en-US" dirty="0" smtClean="0"/>
              <a:t>.</a:t>
            </a:r>
          </a:p>
          <a:p>
            <a:pPr fontAlgn="base"/>
            <a:r>
              <a:rPr lang="en-US" b="1" i="1" dirty="0"/>
              <a:t>Syntax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String {</a:t>
            </a:r>
            <a:r>
              <a:rPr lang="en-US" i="1" dirty="0" err="1"/>
              <a:t>field_name:conversion</a:t>
            </a:r>
            <a:r>
              <a:rPr lang="en-US" i="1" dirty="0"/>
              <a:t>} </a:t>
            </a:r>
            <a:r>
              <a:rPr lang="en-US" i="1" dirty="0" err="1"/>
              <a:t>Example.format</a:t>
            </a:r>
            <a:r>
              <a:rPr lang="en-US" i="1" dirty="0"/>
              <a:t>(value</a:t>
            </a:r>
            <a:r>
              <a:rPr lang="en-US" i="1" dirty="0" smtClean="0"/>
              <a:t>)</a:t>
            </a:r>
          </a:p>
          <a:p>
            <a:pPr fontAlgn="base"/>
            <a:endParaRPr lang="en-US" dirty="0"/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1087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rint Function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3" y="600891"/>
            <a:ext cx="10974977" cy="5576072"/>
          </a:xfrm>
        </p:spPr>
        <p:txBody>
          <a:bodyPr>
            <a:normAutofit/>
          </a:bodyPr>
          <a:lstStyle/>
          <a:p>
            <a:r>
              <a:rPr lang="en-US" dirty="0" smtClean="0"/>
              <a:t>The arguments of the print function are the following ones: </a:t>
            </a:r>
          </a:p>
          <a:p>
            <a:r>
              <a:rPr lang="en-US" dirty="0" smtClean="0"/>
              <a:t>print(value1, ..., </a:t>
            </a:r>
            <a:r>
              <a:rPr lang="en-US" dirty="0" err="1" smtClean="0"/>
              <a:t>sep</a:t>
            </a:r>
            <a:r>
              <a:rPr lang="en-US" dirty="0" smtClean="0"/>
              <a:t>=' ', end='\n', file=</a:t>
            </a:r>
            <a:r>
              <a:rPr lang="en-US" dirty="0" err="1" smtClean="0"/>
              <a:t>sys.stdout</a:t>
            </a:r>
            <a:r>
              <a:rPr lang="en-US" dirty="0" smtClean="0"/>
              <a:t>, flush=False)</a:t>
            </a:r>
          </a:p>
          <a:p>
            <a:pPr marL="0" indent="0">
              <a:buNone/>
            </a:pPr>
            <a:r>
              <a:rPr lang="en-US" i="1" dirty="0"/>
              <a:t>&gt;&gt;&gt; print("</a:t>
            </a:r>
            <a:r>
              <a:rPr lang="en-US" i="1" dirty="0" err="1"/>
              <a:t>a","b</a:t>
            </a:r>
            <a:r>
              <a:rPr lang="en-US" i="1" dirty="0"/>
              <a:t>") a b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&gt;&gt;&gt; </a:t>
            </a:r>
            <a:r>
              <a:rPr lang="en-US" i="1" dirty="0"/>
              <a:t>print("a","b",</a:t>
            </a:r>
            <a:r>
              <a:rPr lang="en-US" i="1" dirty="0" err="1"/>
              <a:t>sep</a:t>
            </a:r>
            <a:r>
              <a:rPr lang="en-US" i="1" dirty="0"/>
              <a:t>="") ab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&gt;&gt;&gt; </a:t>
            </a:r>
            <a:r>
              <a:rPr lang="en-US" i="1" dirty="0"/>
              <a:t>print(192,168,178,42,sep=".")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192.168.178.42 </a:t>
            </a:r>
          </a:p>
          <a:p>
            <a:pPr marL="0" indent="0">
              <a:buNone/>
            </a:pPr>
            <a:r>
              <a:rPr lang="en-US" i="1" dirty="0" smtClean="0"/>
              <a:t>&gt;&gt;&gt; </a:t>
            </a:r>
            <a:r>
              <a:rPr lang="en-US" i="1" dirty="0"/>
              <a:t>print("a","b",</a:t>
            </a:r>
            <a:r>
              <a:rPr lang="en-US" i="1" dirty="0" err="1"/>
              <a:t>sep</a:t>
            </a:r>
            <a:r>
              <a:rPr lang="en-US" i="1" dirty="0"/>
              <a:t>=":-)") a:-)b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1438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555"/>
            <a:ext cx="10515600" cy="301080"/>
          </a:xfrm>
        </p:spPr>
        <p:txBody>
          <a:bodyPr>
            <a:normAutofit fontScale="90000"/>
          </a:bodyPr>
          <a:lstStyle/>
          <a:p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446" y="627016"/>
            <a:ext cx="11403874" cy="6048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# Convert base-10 decimal integers to floating point numeric constants </a:t>
            </a:r>
          </a:p>
          <a:p>
            <a:pPr marL="0" indent="0">
              <a:buNone/>
            </a:pPr>
            <a:r>
              <a:rPr lang="en-US" i="1" dirty="0"/>
              <a:t>print ("This product is {0:f}%  {1}!". format(100, "accurate")) </a:t>
            </a:r>
          </a:p>
          <a:p>
            <a:pPr marL="0" indent="0">
              <a:buNone/>
            </a:pPr>
            <a:r>
              <a:rPr lang="en-US" i="1" dirty="0"/>
              <a:t># To limit the precision </a:t>
            </a:r>
          </a:p>
          <a:p>
            <a:pPr marL="0" indent="0">
              <a:buNone/>
            </a:pPr>
            <a:r>
              <a:rPr lang="en-US" i="1" dirty="0"/>
              <a:t>print ("This product is {0:.1f}%  {1}!". format(100, "accurate")) </a:t>
            </a:r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en-US" i="1" dirty="0"/>
              <a:t>For no decimal places </a:t>
            </a:r>
          </a:p>
          <a:p>
            <a:pPr marL="0" indent="0">
              <a:buNone/>
            </a:pPr>
            <a:r>
              <a:rPr lang="en-US" i="1" dirty="0"/>
              <a:t>print ("This product is {0:.0f}%  {1}!". format(90.7, "accurate")) </a:t>
            </a:r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en-US" i="1" dirty="0"/>
              <a:t>Convert an integer to its binary or  with other different converted bases. </a:t>
            </a:r>
          </a:p>
          <a:p>
            <a:pPr marL="0" indent="0">
              <a:buNone/>
            </a:pPr>
            <a:r>
              <a:rPr lang="en-US" i="1" dirty="0"/>
              <a:t>print("The {0} of 67 is {1:b}".format("binary", 76)) </a:t>
            </a:r>
          </a:p>
          <a:p>
            <a:pPr marL="0" indent="0">
              <a:buNone/>
            </a:pPr>
            <a:r>
              <a:rPr lang="en-US" i="1" dirty="0" smtClean="0"/>
              <a:t>print</a:t>
            </a:r>
            <a:r>
              <a:rPr lang="en-US" i="1" dirty="0"/>
              <a:t>("The {0} of 88 is {1:o}".format("octal", 76)) </a:t>
            </a:r>
          </a:p>
          <a:p>
            <a:pPr marL="0" indent="0">
              <a:buNone/>
            </a:pPr>
            <a:r>
              <a:rPr lang="en-US" i="1" dirty="0"/>
              <a:t>print("The {0} of 88 is {1:x}".format("octal", 76)) </a:t>
            </a:r>
          </a:p>
        </p:txBody>
      </p:sp>
    </p:spTree>
    <p:extLst>
      <p:ext uri="{BB962C8B-B14F-4D97-AF65-F5344CB8AC3E}">
        <p14:creationId xmlns:p14="http://schemas.microsoft.com/office/powerpoint/2010/main" val="151641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555"/>
            <a:ext cx="10515600" cy="301080"/>
          </a:xfrm>
        </p:spPr>
        <p:txBody>
          <a:bodyPr>
            <a:normAutofit fontScale="90000"/>
          </a:bodyPr>
          <a:lstStyle/>
          <a:p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446" y="627016"/>
            <a:ext cx="11403874" cy="6048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en-US" i="1" dirty="0"/>
              <a:t>To demonstrate spacing when  strings are passed as parameters </a:t>
            </a:r>
          </a:p>
          <a:p>
            <a:pPr marL="0" indent="0">
              <a:buNone/>
            </a:pPr>
            <a:r>
              <a:rPr lang="en-US" i="1" dirty="0"/>
              <a:t>print("{</a:t>
            </a:r>
            <a:r>
              <a:rPr lang="en-US" i="1" dirty="0" smtClean="0"/>
              <a:t>0:8} </a:t>
            </a:r>
            <a:r>
              <a:rPr lang="en-US" i="1" dirty="0"/>
              <a:t>is the Computer Institute in  {1:8}.".format("NIELIT", "Kurukshetra")) </a:t>
            </a:r>
          </a:p>
          <a:p>
            <a:pPr marL="0" indent="0">
              <a:buNone/>
            </a:pPr>
            <a:r>
              <a:rPr lang="en-US" i="1" dirty="0"/>
              <a:t>  </a:t>
            </a:r>
          </a:p>
          <a:p>
            <a:pPr marL="0" indent="0">
              <a:buNone/>
            </a:pPr>
            <a:r>
              <a:rPr lang="en-US" i="1" dirty="0"/>
              <a:t># To demonstrate spacing when numeric constants are passed as parameters. </a:t>
            </a:r>
          </a:p>
          <a:p>
            <a:pPr marL="0" indent="0">
              <a:buNone/>
            </a:pPr>
            <a:r>
              <a:rPr lang="en-US" i="1" dirty="0"/>
              <a:t>print("It is {0:5} degrees </a:t>
            </a:r>
            <a:r>
              <a:rPr lang="en-US" i="1" dirty="0" err="1"/>
              <a:t>outside".format</a:t>
            </a:r>
            <a:r>
              <a:rPr lang="en-US" i="1" dirty="0"/>
              <a:t>(45)) </a:t>
            </a:r>
          </a:p>
          <a:p>
            <a:pPr marL="0" indent="0">
              <a:buNone/>
            </a:pPr>
            <a:r>
              <a:rPr lang="en-US" i="1" dirty="0"/>
              <a:t>  </a:t>
            </a:r>
          </a:p>
          <a:p>
            <a:pPr marL="0" indent="0">
              <a:buNone/>
            </a:pPr>
            <a:r>
              <a:rPr lang="en-US" i="1" dirty="0"/>
              <a:t># To demonstrate both string and numeric constants passed as parameters </a:t>
            </a:r>
          </a:p>
          <a:p>
            <a:pPr marL="0" indent="0">
              <a:buNone/>
            </a:pPr>
            <a:r>
              <a:rPr lang="en-US" i="1" dirty="0"/>
              <a:t>print("{0:4} was founded in {1:16}".format("NIELIT", 1992</a:t>
            </a:r>
            <a:r>
              <a:rPr lang="en-US" i="1" dirty="0" smtClean="0"/>
              <a:t>))</a:t>
            </a:r>
          </a:p>
          <a:p>
            <a:pPr marL="0" indent="0">
              <a:buNone/>
            </a:pPr>
            <a:r>
              <a:rPr lang="en-US" i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2406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5362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Padding Substitutions or Generating Spaces 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445" y="796834"/>
            <a:ext cx="11443063" cy="5708469"/>
          </a:xfrm>
        </p:spPr>
        <p:txBody>
          <a:bodyPr/>
          <a:lstStyle/>
          <a:p>
            <a:pPr fontAlgn="base"/>
            <a:r>
              <a:rPr lang="en-US" dirty="0" smtClean="0"/>
              <a:t>By </a:t>
            </a:r>
            <a:r>
              <a:rPr lang="en-US" dirty="0"/>
              <a:t>default strings are left-justified within the field, and numbers are right-justified. We can modify this by placing an alignment code just following the colon. </a:t>
            </a:r>
            <a:endParaRPr lang="en-US" dirty="0" smtClean="0"/>
          </a:p>
          <a:p>
            <a:pPr fontAlgn="base"/>
            <a:r>
              <a:rPr lang="en-US" dirty="0" smtClean="0"/>
              <a:t>&lt;   :  left-align text in the field</a:t>
            </a:r>
          </a:p>
          <a:p>
            <a:pPr fontAlgn="base"/>
            <a:r>
              <a:rPr lang="en-US" dirty="0" smtClean="0"/>
              <a:t>^   :  center text in the field</a:t>
            </a:r>
          </a:p>
          <a:p>
            <a:pPr fontAlgn="base"/>
            <a:r>
              <a:rPr lang="en-US" dirty="0" smtClean="0"/>
              <a:t>&gt;   :  right-align text in the field</a:t>
            </a:r>
            <a:endParaRPr lang="en-US" dirty="0"/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849783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28"/>
            <a:ext cx="10515600" cy="457835"/>
          </a:xfrm>
        </p:spPr>
        <p:txBody>
          <a:bodyPr>
            <a:normAutofit fontScale="90000"/>
          </a:bodyPr>
          <a:lstStyle/>
          <a:p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653144"/>
            <a:ext cx="11377749" cy="5839096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To demonstrate aligning of spaces </a:t>
            </a:r>
          </a:p>
          <a:p>
            <a:pPr marL="0" indent="0">
              <a:buNone/>
            </a:pPr>
            <a:r>
              <a:rPr lang="en-US" i="1" dirty="0"/>
              <a:t>print("{0:^16} was founded in {1:&lt;4}".format("NIELIT", 1992)) </a:t>
            </a:r>
          </a:p>
          <a:p>
            <a:pPr marL="0" indent="0">
              <a:buNone/>
            </a:pPr>
            <a:r>
              <a:rPr lang="en-US" i="1" dirty="0"/>
              <a:t>  </a:t>
            </a:r>
          </a:p>
          <a:p>
            <a:pPr marL="0" indent="0">
              <a:buNone/>
            </a:pPr>
            <a:r>
              <a:rPr lang="en-US" i="1" dirty="0"/>
              <a:t>print("{:*^20s}".format("NIELIT")) </a:t>
            </a:r>
          </a:p>
          <a:p>
            <a:pPr marL="0" indent="0">
              <a:buNone/>
            </a:pPr>
            <a:r>
              <a:rPr lang="en-US" i="1" dirty="0"/>
              <a:t>print("{:f^20s}".format("NIELIT"))</a:t>
            </a:r>
            <a:endParaRPr lang="hi-IN" i="1" dirty="0"/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413232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8457"/>
          </a:xfrm>
        </p:spPr>
        <p:txBody>
          <a:bodyPr/>
          <a:lstStyle/>
          <a:p>
            <a:pPr algn="ctr" fontAlgn="base"/>
            <a:r>
              <a:rPr lang="en-US" b="1" dirty="0" smtClean="0"/>
              <a:t>type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718456"/>
            <a:ext cx="11508377" cy="5891349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Python </a:t>
            </a:r>
            <a:r>
              <a:rPr lang="en-US" dirty="0"/>
              <a:t>have a built-in method called as </a:t>
            </a:r>
            <a:r>
              <a:rPr lang="en-US" dirty="0">
                <a:solidFill>
                  <a:schemeClr val="accent2"/>
                </a:solidFill>
              </a:rPr>
              <a:t>type</a:t>
            </a:r>
            <a:r>
              <a:rPr lang="en-US" dirty="0"/>
              <a:t> which generally come in handy while figuring out the type of variable used in the program in the runtime.</a:t>
            </a:r>
          </a:p>
          <a:p>
            <a:pPr fontAlgn="base"/>
            <a:r>
              <a:rPr lang="en-US" dirty="0"/>
              <a:t>If a single argument (object) is passed to type() built-in, it returns type of the given object.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3000" i="1" dirty="0" err="1" smtClean="0"/>
              <a:t>str</a:t>
            </a:r>
            <a:r>
              <a:rPr lang="en-US" sz="3000" i="1" dirty="0" smtClean="0"/>
              <a:t>(12)</a:t>
            </a:r>
          </a:p>
          <a:p>
            <a:pPr marL="457200" lvl="1" indent="0">
              <a:buNone/>
            </a:pPr>
            <a:r>
              <a:rPr lang="en-US" sz="3000" i="1" dirty="0" smtClean="0"/>
              <a:t>f = 5524.53</a:t>
            </a:r>
          </a:p>
          <a:p>
            <a:pPr marL="457200" lvl="1" indent="0">
              <a:buNone/>
            </a:pPr>
            <a:r>
              <a:rPr lang="en-US" sz="3000" i="1" dirty="0" smtClean="0"/>
              <a:t>s1=</a:t>
            </a:r>
            <a:r>
              <a:rPr lang="en-US" sz="3000" i="1" dirty="0" err="1" smtClean="0"/>
              <a:t>str</a:t>
            </a:r>
            <a:r>
              <a:rPr lang="en-US" sz="3000" i="1" dirty="0" smtClean="0"/>
              <a:t>(f)</a:t>
            </a:r>
          </a:p>
          <a:p>
            <a:pPr marL="457200" lvl="1" indent="0">
              <a:buNone/>
            </a:pPr>
            <a:r>
              <a:rPr lang="en-US" sz="3000" i="1" dirty="0" smtClean="0"/>
              <a:t>s1</a:t>
            </a:r>
          </a:p>
          <a:p>
            <a:pPr marL="457200" lvl="1" indent="0">
              <a:buNone/>
            </a:pPr>
            <a:r>
              <a:rPr lang="en-US" sz="3000" i="1" dirty="0" smtClean="0"/>
              <a:t>t=(30,28)</a:t>
            </a:r>
          </a:p>
          <a:p>
            <a:pPr marL="457200" lvl="1" indent="0" fontAlgn="base">
              <a:buNone/>
            </a:pPr>
            <a:r>
              <a:rPr lang="en-US" sz="2800" i="1" dirty="0" smtClean="0"/>
              <a:t>print(type(f), type(s1)) </a:t>
            </a:r>
          </a:p>
          <a:p>
            <a:pPr marL="457200" lvl="1" indent="0" fontAlgn="base">
              <a:buNone/>
            </a:pPr>
            <a:r>
              <a:rPr lang="en-US" sz="2800" i="1" dirty="0" smtClean="0"/>
              <a:t>print(type(t))</a:t>
            </a:r>
          </a:p>
          <a:p>
            <a:pPr fontAlgn="base"/>
            <a:r>
              <a:rPr lang="en-US" dirty="0" smtClean="0"/>
              <a:t>If </a:t>
            </a:r>
            <a:r>
              <a:rPr lang="en-US" dirty="0"/>
              <a:t>three arguments (name, bases and </a:t>
            </a:r>
            <a:r>
              <a:rPr lang="en-US" dirty="0" err="1"/>
              <a:t>dict</a:t>
            </a:r>
            <a:r>
              <a:rPr lang="en-US" dirty="0"/>
              <a:t>) are passed, it returns a new type object</a:t>
            </a:r>
          </a:p>
        </p:txBody>
      </p:sp>
    </p:spTree>
    <p:extLst>
      <p:ext uri="{BB962C8B-B14F-4D97-AF65-F5344CB8AC3E}">
        <p14:creationId xmlns:p14="http://schemas.microsoft.com/office/powerpoint/2010/main" val="4083100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8457"/>
          </a:xfrm>
        </p:spPr>
        <p:txBody>
          <a:bodyPr/>
          <a:lstStyle/>
          <a:p>
            <a:pPr algn="ctr"/>
            <a:r>
              <a:rPr lang="en-US" b="0" i="0" u="none" strike="noStrike" dirty="0" smtClean="0">
                <a:solidFill>
                  <a:srgbClr val="252830"/>
                </a:solidFill>
                <a:effectLst/>
                <a:latin typeface="Arial" panose="020B0604020202020204" pitchFamily="34" charset="0"/>
              </a:rPr>
              <a:t>Python </a:t>
            </a:r>
            <a:r>
              <a:rPr lang="en-US" b="0" i="0" u="none" strike="noStrike" dirty="0" err="1" smtClean="0">
                <a:solidFill>
                  <a:srgbClr val="252830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lang="en-US" b="0" i="0" u="none" strike="noStrike" dirty="0" smtClean="0">
                <a:solidFill>
                  <a:srgbClr val="252830"/>
                </a:solidFill>
                <a:effectLst/>
                <a:latin typeface="Arial" panose="020B0604020202020204" pitchFamily="34" charset="0"/>
              </a:rPr>
              <a:t>()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718456"/>
            <a:ext cx="11508377" cy="58913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isinstance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en-US" dirty="0" smtClean="0"/>
              <a:t>function checks if the object (first argument) is an instance or subclass of </a:t>
            </a:r>
            <a:r>
              <a:rPr lang="en-US" dirty="0" err="1" smtClean="0"/>
              <a:t>classinfo</a:t>
            </a:r>
            <a:r>
              <a:rPr lang="en-US" dirty="0" smtClean="0"/>
              <a:t> class (second argument).</a:t>
            </a:r>
          </a:p>
          <a:p>
            <a:r>
              <a:rPr lang="en-US" b="1" dirty="0" smtClean="0"/>
              <a:t>Syntax</a:t>
            </a:r>
            <a:r>
              <a:rPr lang="en-US" dirty="0" smtClean="0"/>
              <a:t> :</a:t>
            </a:r>
          </a:p>
          <a:p>
            <a:pPr marL="457200" lvl="1" indent="0">
              <a:buNone/>
            </a:pPr>
            <a:r>
              <a:rPr lang="en-US" sz="2800" dirty="0" err="1" smtClean="0"/>
              <a:t>isinstance</a:t>
            </a:r>
            <a:r>
              <a:rPr lang="en-US" sz="2800" dirty="0" smtClean="0"/>
              <a:t>(object, </a:t>
            </a:r>
            <a:r>
              <a:rPr lang="en-US" sz="2800" dirty="0" err="1" smtClean="0"/>
              <a:t>classinfo</a:t>
            </a:r>
            <a:r>
              <a:rPr lang="en-US" sz="2800" dirty="0" smtClean="0"/>
              <a:t>)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3000" i="1" dirty="0" err="1" smtClean="0"/>
              <a:t>str</a:t>
            </a:r>
            <a:r>
              <a:rPr lang="en-US" sz="3000" i="1" dirty="0" smtClean="0"/>
              <a:t>(12)</a:t>
            </a:r>
          </a:p>
          <a:p>
            <a:pPr marL="457200" lvl="1" indent="0">
              <a:buNone/>
            </a:pPr>
            <a:r>
              <a:rPr lang="en-US" sz="3000" i="1" dirty="0" smtClean="0"/>
              <a:t>f = 5524.53</a:t>
            </a:r>
          </a:p>
          <a:p>
            <a:pPr marL="457200" lvl="1" indent="0">
              <a:buNone/>
            </a:pPr>
            <a:r>
              <a:rPr lang="en-US" sz="3000" i="1" dirty="0" smtClean="0"/>
              <a:t>s1=</a:t>
            </a:r>
            <a:r>
              <a:rPr lang="en-US" sz="3000" i="1" dirty="0" err="1" smtClean="0"/>
              <a:t>str</a:t>
            </a:r>
            <a:r>
              <a:rPr lang="en-US" sz="3000" i="1" dirty="0" smtClean="0"/>
              <a:t>(f)</a:t>
            </a:r>
          </a:p>
          <a:p>
            <a:pPr marL="457200" lvl="1" indent="0">
              <a:buNone/>
            </a:pPr>
            <a:r>
              <a:rPr lang="en-US" sz="3000" i="1" dirty="0" smtClean="0"/>
              <a:t>s1</a:t>
            </a:r>
          </a:p>
          <a:p>
            <a:pPr marL="457200" lvl="1" indent="0">
              <a:buNone/>
            </a:pPr>
            <a:r>
              <a:rPr lang="en-US" sz="3000" i="1" dirty="0" smtClean="0"/>
              <a:t>t=(30,28)</a:t>
            </a:r>
          </a:p>
          <a:p>
            <a:pPr marL="457200" lvl="1" indent="0">
              <a:buNone/>
            </a:pPr>
            <a:endParaRPr lang="en-US" sz="3000" i="1" dirty="0" smtClean="0"/>
          </a:p>
          <a:p>
            <a:pPr marL="457200" lvl="1" indent="0">
              <a:buNone/>
            </a:pPr>
            <a:r>
              <a:rPr lang="en-US" sz="3000" i="1" dirty="0" smtClean="0"/>
              <a:t>if </a:t>
            </a:r>
            <a:r>
              <a:rPr lang="en-US" sz="3000" i="1" dirty="0" err="1" smtClean="0"/>
              <a:t>isinstance</a:t>
            </a:r>
            <a:r>
              <a:rPr lang="en-US" sz="3000" i="1" dirty="0" smtClean="0"/>
              <a:t>(</a:t>
            </a:r>
            <a:r>
              <a:rPr lang="en-US" sz="3000" i="1" dirty="0" err="1" smtClean="0"/>
              <a:t>f,float</a:t>
            </a:r>
            <a:r>
              <a:rPr lang="en-US" sz="3000" i="1" dirty="0" smtClean="0"/>
              <a:t>) and </a:t>
            </a:r>
            <a:r>
              <a:rPr lang="en-US" sz="3000" i="1" dirty="0" err="1" smtClean="0"/>
              <a:t>isinstance</a:t>
            </a:r>
            <a:r>
              <a:rPr lang="en-US" sz="3000" i="1" dirty="0" smtClean="0"/>
              <a:t>(s1,str) and </a:t>
            </a:r>
            <a:r>
              <a:rPr lang="en-US" sz="3000" i="1" dirty="0" err="1" smtClean="0"/>
              <a:t>isinstance</a:t>
            </a:r>
            <a:r>
              <a:rPr lang="en-US" sz="3000" i="1" dirty="0" smtClean="0"/>
              <a:t>(t, tuple):</a:t>
            </a:r>
          </a:p>
          <a:p>
            <a:pPr marL="457200" lvl="1" indent="0">
              <a:buNone/>
            </a:pPr>
            <a:r>
              <a:rPr lang="en-US" sz="3000" i="1" dirty="0" smtClean="0"/>
              <a:t>    print(True)</a:t>
            </a:r>
          </a:p>
          <a:p>
            <a:pPr marL="457200" lvl="1" indent="0">
              <a:buNone/>
            </a:pPr>
            <a:endParaRPr lang="en-US" sz="3000" i="1" dirty="0" smtClean="0"/>
          </a:p>
          <a:p>
            <a:pPr marL="457200" lvl="1" indent="0">
              <a:buNone/>
            </a:pPr>
            <a:r>
              <a:rPr lang="en-US" sz="3000" i="1" dirty="0" smtClean="0"/>
              <a:t>if </a:t>
            </a:r>
            <a:r>
              <a:rPr lang="en-US" sz="3000" i="1" dirty="0" err="1" smtClean="0"/>
              <a:t>isinstance</a:t>
            </a:r>
            <a:r>
              <a:rPr lang="en-US" sz="3000" i="1" dirty="0" smtClean="0"/>
              <a:t>(t, (float, </a:t>
            </a:r>
            <a:r>
              <a:rPr lang="en-US" sz="3000" i="1" dirty="0" err="1" smtClean="0"/>
              <a:t>str</a:t>
            </a:r>
            <a:r>
              <a:rPr lang="en-US" sz="3000" i="1" dirty="0" smtClean="0"/>
              <a:t>, tuple)):</a:t>
            </a:r>
          </a:p>
          <a:p>
            <a:pPr marL="457200" lvl="1" indent="0">
              <a:buNone/>
            </a:pPr>
            <a:r>
              <a:rPr lang="en-US" sz="3000" i="1" dirty="0" smtClean="0"/>
              <a:t>    print(True)</a:t>
            </a:r>
            <a:endParaRPr lang="hi-IN" sz="3000" i="1" dirty="0"/>
          </a:p>
        </p:txBody>
      </p:sp>
    </p:spTree>
    <p:extLst>
      <p:ext uri="{BB962C8B-B14F-4D97-AF65-F5344CB8AC3E}">
        <p14:creationId xmlns:p14="http://schemas.microsoft.com/office/powerpoint/2010/main" val="4143076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92" y="116931"/>
            <a:ext cx="10371908" cy="5753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ahnschrift SemiBold Condensed" panose="020B0502040204020203" pitchFamily="34" charset="0"/>
              </a:rPr>
              <a:t>How To Convert Data Types in Python </a:t>
            </a:r>
            <a:endParaRPr lang="hi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7" y="888274"/>
            <a:ext cx="11234057" cy="5669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Converting Integers to Floats</a:t>
            </a:r>
          </a:p>
          <a:p>
            <a:r>
              <a:rPr lang="en-US" dirty="0" smtClean="0"/>
              <a:t>Python’s method float() will convert integers to floats. To use this function, add an integer inside of the parentheses:</a:t>
            </a:r>
          </a:p>
          <a:p>
            <a:pPr marL="457200" lvl="1" indent="0">
              <a:buNone/>
            </a:pPr>
            <a:r>
              <a:rPr lang="en-US" sz="2800" i="1" dirty="0"/>
              <a:t>float(57) </a:t>
            </a:r>
            <a:endParaRPr lang="en-US" sz="2800" i="1" dirty="0" smtClean="0"/>
          </a:p>
          <a:p>
            <a:pPr marL="0" indent="0">
              <a:buNone/>
            </a:pPr>
            <a:r>
              <a:rPr lang="en-US" sz="3200" i="1" dirty="0" smtClean="0"/>
              <a:t>In this case, 57 will be converted to 57.0.</a:t>
            </a:r>
          </a:p>
          <a:p>
            <a:pPr marL="0" indent="0">
              <a:buNone/>
            </a:pPr>
            <a:r>
              <a:rPr lang="en-US" b="1" dirty="0"/>
              <a:t>Converting Floats to </a:t>
            </a:r>
            <a:r>
              <a:rPr lang="en-US" b="1" dirty="0" smtClean="0"/>
              <a:t>Integers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(390.8)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Numbers Converted Through Division</a:t>
            </a:r>
          </a:p>
          <a:p>
            <a:r>
              <a:rPr lang="en-US" dirty="0" smtClean="0"/>
              <a:t>Relevant </a:t>
            </a:r>
            <a:r>
              <a:rPr lang="en-US" dirty="0"/>
              <a:t>quotients are converted from integers to floats when doing </a:t>
            </a:r>
            <a:r>
              <a:rPr lang="en-US" dirty="0" smtClean="0">
                <a:hlinkClick r:id="rId2"/>
              </a:rPr>
              <a:t>division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That </a:t>
            </a:r>
            <a:r>
              <a:rPr lang="en-US" dirty="0"/>
              <a:t>is, when you divide 5 by 2, in Python 3 you will get a float for an answer (2.5):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32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031204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92" y="116932"/>
            <a:ext cx="10371908" cy="288018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Convert Data Types in Python 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7" y="888274"/>
            <a:ext cx="11234057" cy="56692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Converting Numbers to Strings</a:t>
            </a:r>
          </a:p>
          <a:p>
            <a:r>
              <a:rPr lang="en-US" dirty="0" smtClean="0"/>
              <a:t>We can convert numbers to strings through using the </a:t>
            </a:r>
            <a:r>
              <a:rPr lang="en-US" dirty="0" err="1" smtClean="0"/>
              <a:t>str</a:t>
            </a:r>
            <a:r>
              <a:rPr lang="en-US" dirty="0" smtClean="0"/>
              <a:t>() method.  </a:t>
            </a:r>
          </a:p>
          <a:p>
            <a:r>
              <a:rPr lang="en-US" dirty="0" smtClean="0"/>
              <a:t>To convert the integer 12 to a string value, you can pass 12 into the </a:t>
            </a:r>
            <a:r>
              <a:rPr lang="en-US" dirty="0" err="1" smtClean="0"/>
              <a:t>str</a:t>
            </a:r>
            <a:r>
              <a:rPr lang="en-US" dirty="0" smtClean="0"/>
              <a:t>() method: </a:t>
            </a:r>
            <a:r>
              <a:rPr lang="en-US" dirty="0" err="1" smtClean="0"/>
              <a:t>str</a:t>
            </a:r>
            <a:r>
              <a:rPr lang="en-US" dirty="0" smtClean="0"/>
              <a:t>(12)</a:t>
            </a:r>
          </a:p>
          <a:p>
            <a:pPr marL="457200" lvl="1" indent="0">
              <a:buNone/>
            </a:pPr>
            <a:r>
              <a:rPr lang="en-US" sz="2800" i="1" dirty="0" smtClean="0"/>
              <a:t>f = 5524.53</a:t>
            </a:r>
          </a:p>
          <a:p>
            <a:pPr marL="457200" lvl="1" indent="0">
              <a:buNone/>
            </a:pPr>
            <a:r>
              <a:rPr lang="en-US" sz="2800" i="1" dirty="0" smtClean="0"/>
              <a:t>s1=</a:t>
            </a:r>
            <a:r>
              <a:rPr lang="en-US" sz="2800" i="1" dirty="0" err="1" smtClean="0"/>
              <a:t>str</a:t>
            </a:r>
            <a:r>
              <a:rPr lang="en-US" sz="2800" i="1" dirty="0" smtClean="0"/>
              <a:t>(f)</a:t>
            </a:r>
          </a:p>
          <a:p>
            <a:pPr marL="457200" lvl="1" indent="0">
              <a:buNone/>
            </a:pPr>
            <a:r>
              <a:rPr lang="en-US" sz="2800" i="1" dirty="0" smtClean="0"/>
              <a:t>S1</a:t>
            </a:r>
          </a:p>
          <a:p>
            <a:pPr marL="0" indent="0">
              <a:buNone/>
            </a:pPr>
            <a:r>
              <a:rPr lang="en-US" b="1" i="1" dirty="0" smtClean="0"/>
              <a:t>Converting Strings to Numbers</a:t>
            </a:r>
          </a:p>
          <a:p>
            <a:r>
              <a:rPr lang="en-US" dirty="0" smtClean="0"/>
              <a:t>Strings can be converted to numbers by using the </a:t>
            </a:r>
            <a:r>
              <a:rPr lang="en-US" dirty="0" err="1" smtClean="0"/>
              <a:t>int</a:t>
            </a:r>
            <a:r>
              <a:rPr lang="en-US" dirty="0" smtClean="0"/>
              <a:t>() and float() methods</a:t>
            </a:r>
            <a:r>
              <a:rPr lang="en-US" i="1" dirty="0" smtClean="0"/>
              <a:t>. </a:t>
            </a:r>
          </a:p>
          <a:p>
            <a:r>
              <a:rPr lang="en-US" dirty="0"/>
              <a:t>If we try to convert a string value with decimal places to an integer, we’ll receive an error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2600" i="1" dirty="0"/>
              <a:t>f = "54.23" </a:t>
            </a:r>
            <a:endParaRPr lang="en-US" sz="2600" i="1" dirty="0" smtClean="0"/>
          </a:p>
          <a:p>
            <a:pPr marL="457200" lvl="1" indent="0">
              <a:buNone/>
            </a:pPr>
            <a:r>
              <a:rPr lang="en-US" sz="2600" i="1" dirty="0" smtClean="0"/>
              <a:t>print(</a:t>
            </a:r>
            <a:r>
              <a:rPr lang="en-US" sz="2600" i="1" dirty="0" err="1" smtClean="0"/>
              <a:t>int</a:t>
            </a:r>
            <a:r>
              <a:rPr lang="en-US" sz="2600" i="1" dirty="0" smtClean="0"/>
              <a:t>(f</a:t>
            </a:r>
            <a:r>
              <a:rPr lang="en-US" sz="2600" i="1" dirty="0"/>
              <a:t>))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851777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5231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Bahnschrift SemiBold Condensed" panose="020B0502040204020203" pitchFamily="34" charset="0"/>
              </a:rPr>
              <a:t>Converting to Tuples and Lists</a:t>
            </a:r>
            <a:endParaRPr lang="hi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796834"/>
            <a:ext cx="11547566" cy="573459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You can use the methods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list()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tuple() </a:t>
            </a:r>
            <a:r>
              <a:rPr lang="en-US" dirty="0" smtClean="0"/>
              <a:t>to convert the values passed to them into the list and tuple data type respectively. </a:t>
            </a:r>
          </a:p>
          <a:p>
            <a:pPr marL="0" indent="0" algn="just">
              <a:buNone/>
            </a:pPr>
            <a:r>
              <a:rPr lang="en-US" b="1" dirty="0" smtClean="0"/>
              <a:t>Converting to Tuples</a:t>
            </a:r>
          </a:p>
          <a:p>
            <a:pPr algn="just"/>
            <a:r>
              <a:rPr lang="en-US" dirty="0" smtClean="0"/>
              <a:t>When we use the method tuple(), it will return the tuple version of the value passed to it. </a:t>
            </a:r>
          </a:p>
          <a:p>
            <a:pPr marL="0" indent="0" algn="just">
              <a:buNone/>
            </a:pPr>
            <a:r>
              <a:rPr lang="en-US" i="1" dirty="0"/>
              <a:t>print(tuple(['pull request', 'open source', 'repository', 'branch']))</a:t>
            </a:r>
          </a:p>
          <a:p>
            <a:pPr algn="just"/>
            <a:r>
              <a:rPr lang="en-US" dirty="0" smtClean="0"/>
              <a:t>Because we can iterate through strings, we can convert them to tuples with the tuple() method. </a:t>
            </a:r>
          </a:p>
          <a:p>
            <a:pPr marL="0" indent="0" algn="just">
              <a:buNone/>
            </a:pPr>
            <a:r>
              <a:rPr lang="en-US" i="1" dirty="0"/>
              <a:t>print(tuple('Sammy'))</a:t>
            </a:r>
          </a:p>
          <a:p>
            <a:pPr algn="just"/>
            <a:r>
              <a:rPr lang="en-US" dirty="0" smtClean="0"/>
              <a:t>With data types that are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iterable</a:t>
            </a:r>
            <a:r>
              <a:rPr lang="en-US" dirty="0" smtClean="0"/>
              <a:t>, however, like integers and floats, we will receive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type error</a:t>
            </a:r>
            <a:r>
              <a:rPr lang="en-US" dirty="0" smtClean="0"/>
              <a:t>:</a:t>
            </a:r>
          </a:p>
          <a:p>
            <a:pPr marL="457200" lvl="1" indent="0" algn="just">
              <a:buNone/>
            </a:pPr>
            <a:r>
              <a:rPr lang="en-US" sz="2800" i="1" dirty="0"/>
              <a:t>print(tuple(5000</a:t>
            </a:r>
            <a:r>
              <a:rPr lang="en-US" sz="2800" i="1" dirty="0" smtClean="0"/>
              <a:t>))</a:t>
            </a:r>
          </a:p>
          <a:p>
            <a:pPr marL="457200" lvl="1" indent="0" algn="just">
              <a:buNone/>
            </a:pPr>
            <a:r>
              <a:rPr lang="en-US" sz="2800" i="1" dirty="0" smtClean="0"/>
              <a:t>Output : </a:t>
            </a:r>
            <a:endParaRPr lang="en-US" sz="2800" i="1" dirty="0"/>
          </a:p>
          <a:p>
            <a:pPr marL="457200" lvl="1" indent="0" algn="just">
              <a:buNone/>
            </a:pPr>
            <a:r>
              <a:rPr lang="en-US" sz="2800" i="1" dirty="0" err="1">
                <a:solidFill>
                  <a:schemeClr val="accent2">
                    <a:lumMod val="75000"/>
                  </a:schemeClr>
                </a:solidFill>
              </a:rPr>
              <a:t>TypeError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: '</a:t>
            </a:r>
            <a:r>
              <a:rPr lang="en-US" sz="2800" i="1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' object is not </a:t>
            </a:r>
            <a:r>
              <a:rPr lang="en-US" sz="2800" i="1" dirty="0" err="1">
                <a:solidFill>
                  <a:schemeClr val="accent2">
                    <a:lumMod val="75000"/>
                  </a:schemeClr>
                </a:solidFill>
              </a:rPr>
              <a:t>iterable</a:t>
            </a:r>
            <a:endParaRPr lang="hi-IN" sz="28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5231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Bahnschrift SemiBold Condensed" panose="020B0502040204020203" pitchFamily="34" charset="0"/>
              </a:rPr>
              <a:t>Converting to Tuples and Lists</a:t>
            </a:r>
            <a:endParaRPr lang="hi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796834"/>
            <a:ext cx="11547566" cy="573459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smtClean="0"/>
              <a:t>tuple</a:t>
            </a:r>
            <a:r>
              <a:rPr lang="en-US" b="1" dirty="0"/>
              <a:t>() Function</a:t>
            </a:r>
          </a:p>
          <a:p>
            <a:pPr marL="0" indent="0" algn="just">
              <a:buNone/>
            </a:pPr>
            <a:r>
              <a:rPr lang="en-US" dirty="0"/>
              <a:t>The tuple() function is a built-in function in Python that can be used to create a tuple. </a:t>
            </a:r>
          </a:p>
          <a:p>
            <a:pPr marL="0" indent="0" algn="just">
              <a:buNone/>
            </a:pPr>
            <a:r>
              <a:rPr lang="en-US" b="1" dirty="0" smtClean="0"/>
              <a:t>Syntax</a:t>
            </a:r>
            <a:r>
              <a:rPr lang="en-US" dirty="0"/>
              <a:t>: 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tuple(</a:t>
            </a:r>
            <a:r>
              <a:rPr lang="en-US" dirty="0" err="1" smtClean="0">
                <a:solidFill>
                  <a:srgbClr val="FF0000"/>
                </a:solidFill>
              </a:rPr>
              <a:t>iterable</a:t>
            </a:r>
            <a:r>
              <a:rPr lang="en-US" dirty="0">
                <a:solidFill>
                  <a:srgbClr val="FF0000"/>
                </a:solidFill>
              </a:rPr>
              <a:t>)  </a:t>
            </a:r>
          </a:p>
          <a:p>
            <a:pPr marL="0" indent="0" algn="just">
              <a:buNone/>
            </a:pPr>
            <a:r>
              <a:rPr lang="en-US" b="1" dirty="0"/>
              <a:t>Parameters</a:t>
            </a:r>
            <a:r>
              <a:rPr lang="en-US" dirty="0"/>
              <a:t>: This function accepts a single parameter </a:t>
            </a:r>
            <a:r>
              <a:rPr lang="en-US" dirty="0" err="1"/>
              <a:t>iterable</a:t>
            </a:r>
            <a:r>
              <a:rPr lang="en-US" dirty="0"/>
              <a:t> (optional).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It </a:t>
            </a:r>
            <a:r>
              <a:rPr lang="en-US" dirty="0"/>
              <a:t>is an </a:t>
            </a:r>
            <a:r>
              <a:rPr lang="en-US" dirty="0" err="1"/>
              <a:t>iterable</a:t>
            </a:r>
            <a:r>
              <a:rPr lang="en-US" dirty="0"/>
              <a:t>(list, range etc..) or an iterator object.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If </a:t>
            </a:r>
            <a:r>
              <a:rPr lang="en-US" dirty="0"/>
              <a:t>an </a:t>
            </a:r>
            <a:r>
              <a:rPr lang="en-US" dirty="0" err="1"/>
              <a:t>iterable</a:t>
            </a:r>
            <a:r>
              <a:rPr lang="en-US" dirty="0"/>
              <a:t> is passed, the corresponding tuple is created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>If the </a:t>
            </a:r>
            <a:r>
              <a:rPr lang="en-US" dirty="0" err="1"/>
              <a:t>iterable</a:t>
            </a:r>
            <a:r>
              <a:rPr lang="en-US" dirty="0"/>
              <a:t> is not passed, empty tuple is created . </a:t>
            </a:r>
          </a:p>
          <a:p>
            <a:pPr marL="0" indent="0" algn="just">
              <a:buNone/>
            </a:pPr>
            <a:r>
              <a:rPr lang="en-US" b="1" dirty="0"/>
              <a:t>Returns</a:t>
            </a:r>
            <a:r>
              <a:rPr lang="en-US" dirty="0"/>
              <a:t>: It does not returns any-thing but creates a tuple.</a:t>
            </a:r>
          </a:p>
          <a:p>
            <a:pPr marL="0" indent="0" algn="just">
              <a:buNone/>
            </a:pPr>
            <a:r>
              <a:rPr lang="en-US" b="1" dirty="0"/>
              <a:t>Error and Exception</a:t>
            </a:r>
            <a:r>
              <a:rPr lang="en-US" dirty="0"/>
              <a:t>: It returns a </a:t>
            </a:r>
            <a:r>
              <a:rPr lang="en-US" dirty="0" err="1"/>
              <a:t>TypeError</a:t>
            </a:r>
            <a:r>
              <a:rPr lang="en-US" dirty="0"/>
              <a:t>, if an </a:t>
            </a:r>
            <a:r>
              <a:rPr lang="en-US" dirty="0" err="1"/>
              <a:t>iterable</a:t>
            </a:r>
            <a:r>
              <a:rPr lang="en-US" dirty="0"/>
              <a:t> is not passed.</a:t>
            </a:r>
            <a:endParaRPr lang="en-US" dirty="0" smtClean="0"/>
          </a:p>
          <a:p>
            <a:pPr marL="0" indent="0" algn="just">
              <a:buNone/>
            </a:pPr>
            <a:r>
              <a:rPr lang="en-US" i="1" dirty="0" smtClean="0"/>
              <a:t>print(tuple</a:t>
            </a:r>
            <a:r>
              <a:rPr lang="en-US" i="1" dirty="0"/>
              <a:t>(['pull request', 'open source', 'repository', 'branch']))</a:t>
            </a:r>
          </a:p>
          <a:p>
            <a:pPr algn="just"/>
            <a:endParaRPr lang="hi-IN" sz="28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rint Function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3" y="600891"/>
            <a:ext cx="10974977" cy="55760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print call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ended by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newline </a:t>
            </a:r>
          </a:p>
          <a:p>
            <a:pPr algn="just"/>
            <a:r>
              <a:rPr lang="en-US" dirty="0"/>
              <a:t>To change this </a:t>
            </a:r>
            <a:r>
              <a:rPr lang="en-US" dirty="0" err="1"/>
              <a:t>behaviour</a:t>
            </a:r>
            <a:r>
              <a:rPr lang="en-US" dirty="0"/>
              <a:t>, we can assign an arbitrary string to the keyword parameter "end".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string will be used for ending the output of the values of a print call: 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&gt;&gt;&gt; for </a:t>
            </a:r>
            <a:r>
              <a:rPr lang="en-US" i="1" dirty="0" err="1" smtClean="0"/>
              <a:t>i</a:t>
            </a:r>
            <a:r>
              <a:rPr lang="en-US" i="1" dirty="0" smtClean="0"/>
              <a:t> in range(4):</a:t>
            </a:r>
          </a:p>
          <a:p>
            <a:pPr marL="0" indent="0">
              <a:buNone/>
            </a:pPr>
            <a:r>
              <a:rPr lang="en-US" i="1" dirty="0" smtClean="0"/>
              <a:t>...     print(</a:t>
            </a:r>
            <a:r>
              <a:rPr lang="en-US" i="1" dirty="0" err="1" smtClean="0"/>
              <a:t>i</a:t>
            </a:r>
            <a:r>
              <a:rPr lang="en-US" i="1" dirty="0" smtClean="0"/>
              <a:t>, end=" ")</a:t>
            </a:r>
          </a:p>
          <a:p>
            <a:pPr marL="0" indent="0">
              <a:buNone/>
            </a:pPr>
            <a:r>
              <a:rPr lang="en-US" i="1" dirty="0" smtClean="0"/>
              <a:t>... </a:t>
            </a:r>
          </a:p>
          <a:p>
            <a:pPr marL="0" indent="0">
              <a:buNone/>
            </a:pPr>
            <a:r>
              <a:rPr lang="en-US" i="1" dirty="0" smtClean="0"/>
              <a:t>0 1 2 3 &gt;&gt;&gt; </a:t>
            </a:r>
          </a:p>
          <a:p>
            <a:pPr marL="0" indent="0">
              <a:buNone/>
            </a:pPr>
            <a:r>
              <a:rPr lang="en-US" i="1" dirty="0" smtClean="0"/>
              <a:t>&gt;&gt;&gt; for </a:t>
            </a:r>
            <a:r>
              <a:rPr lang="en-US" i="1" dirty="0" err="1" smtClean="0"/>
              <a:t>i</a:t>
            </a:r>
            <a:r>
              <a:rPr lang="en-US" i="1" dirty="0" smtClean="0"/>
              <a:t> in range(4):</a:t>
            </a:r>
          </a:p>
          <a:p>
            <a:pPr marL="0" indent="0">
              <a:buNone/>
            </a:pPr>
            <a:r>
              <a:rPr lang="en-US" i="1" dirty="0" smtClean="0"/>
              <a:t>...     print(</a:t>
            </a:r>
            <a:r>
              <a:rPr lang="en-US" i="1" dirty="0" err="1" smtClean="0"/>
              <a:t>i</a:t>
            </a:r>
            <a:r>
              <a:rPr lang="en-US" i="1" dirty="0" smtClean="0"/>
              <a:t>, end=" :-) ")</a:t>
            </a:r>
          </a:p>
          <a:p>
            <a:pPr marL="0" indent="0">
              <a:buNone/>
            </a:pPr>
            <a:r>
              <a:rPr lang="en-US" i="1" dirty="0" smtClean="0"/>
              <a:t>... </a:t>
            </a:r>
          </a:p>
          <a:p>
            <a:pPr marL="0" indent="0">
              <a:buNone/>
            </a:pPr>
            <a:r>
              <a:rPr lang="en-US" i="1" dirty="0" smtClean="0"/>
              <a:t>0 :-) 1 :-) 2 :-) 3 :-) &gt;&gt;&gt; </a:t>
            </a:r>
            <a:endParaRPr lang="hi-IN" i="1" dirty="0"/>
          </a:p>
        </p:txBody>
      </p:sp>
    </p:spTree>
    <p:extLst>
      <p:ext uri="{BB962C8B-B14F-4D97-AF65-F5344CB8AC3E}">
        <p14:creationId xmlns:p14="http://schemas.microsoft.com/office/powerpoint/2010/main" val="16370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5231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Bahnschrift SemiBold Condensed" panose="020B0502040204020203" pitchFamily="34" charset="0"/>
              </a:rPr>
              <a:t>Converting to Tuples and Lists</a:t>
            </a:r>
            <a:endParaRPr lang="hi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796834"/>
            <a:ext cx="11547566" cy="573459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Because we can iterate through strings, we can convert them to tuples with the tuple() method. </a:t>
            </a:r>
          </a:p>
          <a:p>
            <a:pPr marL="0" indent="0" algn="just">
              <a:buNone/>
            </a:pPr>
            <a:r>
              <a:rPr lang="en-US" i="1" dirty="0" smtClean="0"/>
              <a:t>print(tuple('Sammy'))</a:t>
            </a:r>
          </a:p>
          <a:p>
            <a:pPr algn="just"/>
            <a:r>
              <a:rPr lang="en-US" dirty="0" smtClean="0"/>
              <a:t> When </a:t>
            </a:r>
            <a:r>
              <a:rPr lang="en-US" dirty="0"/>
              <a:t>parameter is not passed </a:t>
            </a:r>
          </a:p>
          <a:p>
            <a:pPr marL="0" indent="0" algn="just">
              <a:buNone/>
            </a:pPr>
            <a:r>
              <a:rPr lang="en-US" i="1" dirty="0"/>
              <a:t>tuple1 = tuple() </a:t>
            </a:r>
          </a:p>
          <a:p>
            <a:pPr marL="0" indent="0" algn="just">
              <a:buNone/>
            </a:pPr>
            <a:r>
              <a:rPr lang="en-US" i="1" dirty="0"/>
              <a:t>print(tuple1</a:t>
            </a:r>
            <a:r>
              <a:rPr lang="en-US" i="1" dirty="0" smtClean="0"/>
              <a:t>)</a:t>
            </a:r>
          </a:p>
          <a:p>
            <a:pPr algn="just"/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an </a:t>
            </a:r>
            <a:r>
              <a:rPr lang="en-US" dirty="0" err="1"/>
              <a:t>iterable</a:t>
            </a:r>
            <a:r>
              <a:rPr lang="en-US" dirty="0"/>
              <a:t>(e.g., dictionary) is passed </a:t>
            </a:r>
          </a:p>
          <a:p>
            <a:pPr marL="0" indent="0" algn="just">
              <a:buNone/>
            </a:pPr>
            <a:r>
              <a:rPr lang="en-US" i="1" dirty="0" err="1"/>
              <a:t>dict</a:t>
            </a:r>
            <a:r>
              <a:rPr lang="en-US" i="1" dirty="0"/>
              <a:t> = { 1 : 'one', 2 : 'two' }  </a:t>
            </a:r>
          </a:p>
          <a:p>
            <a:pPr marL="0" indent="0" algn="just">
              <a:buNone/>
            </a:pPr>
            <a:r>
              <a:rPr lang="en-US" i="1" dirty="0"/>
              <a:t>tuple3 = tuple(</a:t>
            </a:r>
            <a:r>
              <a:rPr lang="en-US" i="1" dirty="0" err="1"/>
              <a:t>dict</a:t>
            </a:r>
            <a:r>
              <a:rPr lang="en-US" i="1" dirty="0"/>
              <a:t>) </a:t>
            </a:r>
          </a:p>
          <a:p>
            <a:pPr marL="0" indent="0" algn="just">
              <a:buNone/>
            </a:pPr>
            <a:r>
              <a:rPr lang="en-US" i="1" dirty="0"/>
              <a:t>print(tuple3) </a:t>
            </a:r>
            <a:endParaRPr lang="en-US" i="1" dirty="0" smtClean="0"/>
          </a:p>
          <a:p>
            <a:pPr algn="just"/>
            <a:r>
              <a:rPr lang="en-US" dirty="0" smtClean="0"/>
              <a:t>With </a:t>
            </a:r>
            <a:r>
              <a:rPr lang="en-US" dirty="0" smtClean="0"/>
              <a:t>data types that are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iterable</a:t>
            </a:r>
            <a:r>
              <a:rPr lang="en-US" dirty="0" smtClean="0"/>
              <a:t>, however, like integers and floats, we will receive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type error</a:t>
            </a:r>
            <a:r>
              <a:rPr lang="en-US" dirty="0" smtClean="0"/>
              <a:t>:</a:t>
            </a:r>
          </a:p>
          <a:p>
            <a:pPr marL="457200" lvl="1" indent="0" algn="just">
              <a:buNone/>
            </a:pPr>
            <a:r>
              <a:rPr lang="en-US" sz="2800" i="1" dirty="0"/>
              <a:t>print(tuple(5000</a:t>
            </a:r>
            <a:r>
              <a:rPr lang="en-US" sz="2800" i="1" dirty="0" smtClean="0"/>
              <a:t>))</a:t>
            </a:r>
          </a:p>
          <a:p>
            <a:pPr marL="457200" lvl="1" indent="0" algn="just">
              <a:buNone/>
            </a:pPr>
            <a:r>
              <a:rPr lang="en-US" sz="2800" i="1" dirty="0" smtClean="0"/>
              <a:t>Output : </a:t>
            </a:r>
            <a:endParaRPr lang="en-US" sz="2800" i="1" dirty="0"/>
          </a:p>
          <a:p>
            <a:pPr marL="457200" lvl="1" indent="0" algn="just">
              <a:buNone/>
            </a:pPr>
            <a:r>
              <a:rPr lang="en-US" sz="2800" i="1" dirty="0" err="1">
                <a:solidFill>
                  <a:schemeClr val="accent2">
                    <a:lumMod val="75000"/>
                  </a:schemeClr>
                </a:solidFill>
              </a:rPr>
              <a:t>TypeError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: '</a:t>
            </a:r>
            <a:r>
              <a:rPr lang="en-US" sz="2800" i="1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' object is not </a:t>
            </a:r>
            <a:r>
              <a:rPr lang="en-US" sz="2800" i="1" dirty="0" err="1">
                <a:solidFill>
                  <a:schemeClr val="accent2">
                    <a:lumMod val="75000"/>
                  </a:schemeClr>
                </a:solidFill>
              </a:rPr>
              <a:t>iterable</a:t>
            </a:r>
            <a:endParaRPr lang="hi-IN" sz="28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5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6407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Converting to Lists</a:t>
            </a:r>
            <a:endParaRPr lang="hi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744584"/>
            <a:ext cx="11325497" cy="5865222"/>
          </a:xfrm>
        </p:spPr>
        <p:txBody>
          <a:bodyPr>
            <a:normAutofit/>
          </a:bodyPr>
          <a:lstStyle/>
          <a:p>
            <a:r>
              <a:rPr lang="en-US" b="1" dirty="0"/>
              <a:t>Python list() Function</a:t>
            </a:r>
          </a:p>
          <a:p>
            <a:r>
              <a:rPr lang="en-US" dirty="0" smtClean="0"/>
              <a:t>The </a:t>
            </a:r>
            <a:r>
              <a:rPr lang="en-US" dirty="0"/>
              <a:t>list() constructor creates a list in Python</a:t>
            </a:r>
            <a:r>
              <a:rPr lang="en-US" dirty="0" smtClean="0"/>
              <a:t>.</a:t>
            </a:r>
          </a:p>
          <a:p>
            <a:r>
              <a:rPr lang="en-US" dirty="0"/>
              <a:t>The syntax of list() constructor is: </a:t>
            </a:r>
            <a:r>
              <a:rPr lang="en-US" dirty="0">
                <a:solidFill>
                  <a:schemeClr val="accent2"/>
                </a:solidFill>
              </a:rPr>
              <a:t>list([</a:t>
            </a:r>
            <a:r>
              <a:rPr lang="en-US" dirty="0" err="1">
                <a:solidFill>
                  <a:schemeClr val="accent2"/>
                </a:solidFill>
              </a:rPr>
              <a:t>iterable</a:t>
            </a:r>
            <a:r>
              <a:rPr lang="en-US" dirty="0">
                <a:solidFill>
                  <a:schemeClr val="accent2"/>
                </a:solidFill>
              </a:rPr>
              <a:t>])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i="1" dirty="0"/>
              <a:t>print(list(('blue coral', 'staghorn coral', 'pillar coral</a:t>
            </a:r>
            <a:r>
              <a:rPr lang="en-US" i="1" dirty="0" smtClean="0"/>
              <a:t>')))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vowel= {'a': 1, 'e': 2, '</a:t>
            </a:r>
            <a:r>
              <a:rPr lang="en-US" i="1" dirty="0" err="1"/>
              <a:t>i</a:t>
            </a:r>
            <a:r>
              <a:rPr lang="en-US" i="1" dirty="0"/>
              <a:t>': 3, 'o':4, 'u':5}</a:t>
            </a:r>
          </a:p>
          <a:p>
            <a:pPr marL="0" indent="0">
              <a:buNone/>
            </a:pPr>
            <a:r>
              <a:rPr lang="en-US" i="1" dirty="0"/>
              <a:t>print(list(vowel</a:t>
            </a:r>
            <a:r>
              <a:rPr lang="en-US" i="1" dirty="0" smtClean="0"/>
              <a:t>))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dirty="0" smtClean="0"/>
              <a:t>Note</a:t>
            </a:r>
            <a:r>
              <a:rPr lang="en-US" b="1" dirty="0"/>
              <a:t>:</a:t>
            </a:r>
            <a:r>
              <a:rPr lang="en-US" dirty="0"/>
              <a:t> Keys in the dictionary are used as elements of the returned list. Also, the order in the list is not defined as a sequence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655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6407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Unpacking Tuples, Lists, Strings</a:t>
            </a:r>
            <a:endParaRPr lang="hi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744584"/>
            <a:ext cx="11325497" cy="5865222"/>
          </a:xfrm>
        </p:spPr>
        <p:txBody>
          <a:bodyPr>
            <a:normAutofit/>
          </a:bodyPr>
          <a:lstStyle/>
          <a:p>
            <a:r>
              <a:rPr lang="en-IN" dirty="0" smtClean="0"/>
              <a:t>Unpack </a:t>
            </a:r>
            <a:r>
              <a:rPr lang="en-IN" dirty="0"/>
              <a:t>a tuple in several </a:t>
            </a:r>
            <a:r>
              <a:rPr lang="en-IN" dirty="0" smtClean="0"/>
              <a:t>variables</a:t>
            </a:r>
          </a:p>
          <a:p>
            <a:pPr marL="457200" lvl="1" indent="0">
              <a:buNone/>
            </a:pPr>
            <a:r>
              <a:rPr lang="fr-FR" sz="2800" i="1" dirty="0" smtClean="0"/>
              <a:t>t=(30,28)</a:t>
            </a:r>
          </a:p>
          <a:p>
            <a:pPr marL="457200" lvl="1" indent="0">
              <a:buNone/>
            </a:pPr>
            <a:r>
              <a:rPr lang="fr-FR" sz="2800" i="1" dirty="0" err="1" smtClean="0"/>
              <a:t>a,b</a:t>
            </a:r>
            <a:r>
              <a:rPr lang="fr-FR" sz="2800" i="1" dirty="0" smtClean="0"/>
              <a:t>=t</a:t>
            </a:r>
          </a:p>
          <a:p>
            <a:r>
              <a:rPr lang="en-IN" dirty="0" smtClean="0"/>
              <a:t>Unpack </a:t>
            </a:r>
            <a:r>
              <a:rPr lang="en-IN" dirty="0"/>
              <a:t>a </a:t>
            </a:r>
            <a:r>
              <a:rPr lang="en-IN" dirty="0" smtClean="0"/>
              <a:t>list </a:t>
            </a:r>
            <a:r>
              <a:rPr lang="en-IN" dirty="0"/>
              <a:t>in several </a:t>
            </a:r>
            <a:r>
              <a:rPr lang="en-IN" dirty="0" smtClean="0"/>
              <a:t>variables</a:t>
            </a:r>
          </a:p>
          <a:p>
            <a:pPr marL="457200" lvl="1" indent="0">
              <a:buNone/>
            </a:pPr>
            <a:r>
              <a:rPr lang="fr-FR" sz="2800" i="1" dirty="0" smtClean="0"/>
              <a:t>l=['</a:t>
            </a:r>
            <a:r>
              <a:rPr lang="fr-FR" sz="2800" i="1" dirty="0" err="1" smtClean="0"/>
              <a:t>a','b</a:t>
            </a:r>
            <a:r>
              <a:rPr lang="fr-FR" sz="2800" i="1" dirty="0" smtClean="0"/>
              <a:t>']</a:t>
            </a:r>
          </a:p>
          <a:p>
            <a:pPr marL="457200" lvl="1" indent="0">
              <a:buNone/>
            </a:pPr>
            <a:r>
              <a:rPr lang="fr-FR" sz="2800" i="1" dirty="0" err="1" smtClean="0"/>
              <a:t>x,y</a:t>
            </a:r>
            <a:r>
              <a:rPr lang="fr-FR" sz="2800" i="1" dirty="0" smtClean="0"/>
              <a:t>=l</a:t>
            </a:r>
            <a:endParaRPr lang="en-IN" sz="2800" i="1" dirty="0" smtClean="0"/>
          </a:p>
          <a:p>
            <a:r>
              <a:rPr lang="en-IN" dirty="0" smtClean="0"/>
              <a:t>Unpack a String in several variables</a:t>
            </a:r>
          </a:p>
          <a:p>
            <a:pPr marL="457200" lvl="1" indent="0">
              <a:buNone/>
            </a:pPr>
            <a:r>
              <a:rPr lang="en-US" sz="2800" i="1" dirty="0" smtClean="0"/>
              <a:t>s='12'</a:t>
            </a:r>
          </a:p>
          <a:p>
            <a:pPr marL="457200" lvl="1" indent="0">
              <a:buNone/>
            </a:pPr>
            <a:r>
              <a:rPr lang="en-US" sz="2800" i="1" dirty="0" err="1" smtClean="0"/>
              <a:t>p,q</a:t>
            </a:r>
            <a:r>
              <a:rPr lang="en-US" sz="2800" i="1" dirty="0" smtClean="0"/>
              <a:t>=s</a:t>
            </a:r>
            <a:endParaRPr lang="hi-IN" sz="2800" i="1" dirty="0"/>
          </a:p>
        </p:txBody>
      </p:sp>
    </p:spTree>
    <p:extLst>
      <p:ext uri="{BB962C8B-B14F-4D97-AF65-F5344CB8AC3E}">
        <p14:creationId xmlns:p14="http://schemas.microsoft.com/office/powerpoint/2010/main" val="33252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6407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Additing</a:t>
            </a:r>
            <a:r>
              <a:rPr lang="en-US" b="1" dirty="0" smtClean="0"/>
              <a:t> Items to Tuple</a:t>
            </a:r>
            <a:endParaRPr lang="hi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744584"/>
            <a:ext cx="11325497" cy="5865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t3=(9)</a:t>
            </a:r>
          </a:p>
          <a:p>
            <a:pPr marL="0" indent="0">
              <a:buNone/>
            </a:pPr>
            <a:r>
              <a:rPr lang="fr-FR" i="1" dirty="0"/>
              <a:t>t4=(9,)</a:t>
            </a:r>
          </a:p>
          <a:p>
            <a:pPr marL="0" indent="0">
              <a:buNone/>
            </a:pPr>
            <a:r>
              <a:rPr lang="fr-FR" i="1" dirty="0" err="1"/>
              <a:t>print</a:t>
            </a:r>
            <a:r>
              <a:rPr lang="fr-FR" i="1" dirty="0"/>
              <a:t>(type(t3),type(t4))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t</a:t>
            </a:r>
            <a:r>
              <a:rPr lang="en-US" i="1" dirty="0" smtClean="0"/>
              <a:t>=(30,28)</a:t>
            </a:r>
          </a:p>
          <a:p>
            <a:pPr marL="0" indent="0">
              <a:buNone/>
            </a:pPr>
            <a:r>
              <a:rPr lang="en-US" i="1" dirty="0" smtClean="0"/>
              <a:t>t=t+(23,45)</a:t>
            </a:r>
          </a:p>
          <a:p>
            <a:pPr marL="0" indent="0">
              <a:buNone/>
            </a:pPr>
            <a:r>
              <a:rPr lang="en-US" i="1" dirty="0"/>
              <a:t>t=t+(24,)</a:t>
            </a:r>
          </a:p>
          <a:p>
            <a:pPr marL="0" indent="0">
              <a:buNone/>
            </a:pPr>
            <a:r>
              <a:rPr lang="en-US" i="1" dirty="0" smtClean="0"/>
              <a:t>t</a:t>
            </a:r>
          </a:p>
          <a:p>
            <a:pPr marL="0" indent="0">
              <a:buNone/>
            </a:pPr>
            <a:r>
              <a:rPr lang="en-US" i="1" dirty="0" smtClean="0"/>
              <a:t>t = t[:2] + (15, 20, 25) + t[2:]</a:t>
            </a:r>
            <a:endParaRPr lang="hi-IN" i="1" dirty="0"/>
          </a:p>
        </p:txBody>
      </p:sp>
    </p:spTree>
    <p:extLst>
      <p:ext uri="{BB962C8B-B14F-4D97-AF65-F5344CB8AC3E}">
        <p14:creationId xmlns:p14="http://schemas.microsoft.com/office/powerpoint/2010/main" val="22193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20"/>
            <a:ext cx="10515600" cy="209641"/>
          </a:xfrm>
        </p:spPr>
        <p:txBody>
          <a:bodyPr>
            <a:normAutofit fontScale="90000"/>
          </a:bodyPr>
          <a:lstStyle/>
          <a:p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982789"/>
          </a:xfrm>
        </p:spPr>
        <p:txBody>
          <a:bodyPr/>
          <a:lstStyle/>
          <a:p>
            <a:pPr algn="just"/>
            <a:r>
              <a:rPr lang="en-US" dirty="0" smtClean="0"/>
              <a:t>The output of the print function is send to the standard output stream (</a:t>
            </a:r>
            <a:r>
              <a:rPr lang="en-US" dirty="0" err="1" smtClean="0"/>
              <a:t>sys.stdout</a:t>
            </a:r>
            <a:r>
              <a:rPr lang="en-US" dirty="0" smtClean="0"/>
              <a:t>) by default. </a:t>
            </a:r>
          </a:p>
          <a:p>
            <a:pPr algn="just"/>
            <a:r>
              <a:rPr lang="en-US" dirty="0" smtClean="0"/>
              <a:t>By redefining the keyword parameter "file" we can send the output into a different stream e.g. </a:t>
            </a:r>
            <a:r>
              <a:rPr lang="en-US" dirty="0" err="1" smtClean="0"/>
              <a:t>sys.stderr</a:t>
            </a:r>
            <a:r>
              <a:rPr lang="en-US" dirty="0" smtClean="0"/>
              <a:t> or a file: </a:t>
            </a:r>
          </a:p>
          <a:p>
            <a:pPr marL="0" indent="0" algn="just">
              <a:buNone/>
            </a:pPr>
            <a:r>
              <a:rPr lang="en-US" i="1" dirty="0" smtClean="0"/>
              <a:t>&gt;&gt;&gt; </a:t>
            </a:r>
            <a:r>
              <a:rPr lang="en-US" i="1" dirty="0" err="1" smtClean="0"/>
              <a:t>fh</a:t>
            </a:r>
            <a:r>
              <a:rPr lang="en-US" i="1" dirty="0" smtClean="0"/>
              <a:t> = open(“f:\</a:t>
            </a:r>
            <a:r>
              <a:rPr lang="en-US" i="1" dirty="0" err="1" smtClean="0"/>
              <a:t>PythonProgs</a:t>
            </a:r>
            <a:r>
              <a:rPr lang="en-US" i="1" dirty="0" smtClean="0"/>
              <a:t>\</a:t>
            </a:r>
            <a:r>
              <a:rPr lang="en-US" i="1" dirty="0" err="1" smtClean="0"/>
              <a:t>data.txt","w</a:t>
            </a:r>
            <a:r>
              <a:rPr lang="en-US" i="1" dirty="0" smtClean="0"/>
              <a:t>")</a:t>
            </a:r>
          </a:p>
          <a:p>
            <a:pPr marL="0" indent="0" algn="just">
              <a:buNone/>
            </a:pPr>
            <a:r>
              <a:rPr lang="en-US" i="1" dirty="0" smtClean="0"/>
              <a:t>&gt;&gt;&gt; print(“Writing Text to File", file=</a:t>
            </a:r>
            <a:r>
              <a:rPr lang="en-US" i="1" dirty="0" err="1" smtClean="0"/>
              <a:t>fh</a:t>
            </a:r>
            <a:r>
              <a:rPr lang="en-US" i="1" dirty="0" smtClean="0"/>
              <a:t>)</a:t>
            </a:r>
          </a:p>
          <a:p>
            <a:pPr marL="0" indent="0" algn="just">
              <a:buNone/>
            </a:pPr>
            <a:r>
              <a:rPr lang="en-US" i="1" dirty="0" smtClean="0"/>
              <a:t>&gt;&gt;&gt; </a:t>
            </a:r>
            <a:r>
              <a:rPr lang="en-US" i="1" dirty="0" err="1" smtClean="0"/>
              <a:t>fh.close</a:t>
            </a:r>
            <a:r>
              <a:rPr lang="en-US" i="1" dirty="0" smtClean="0"/>
              <a:t>()</a:t>
            </a:r>
          </a:p>
          <a:p>
            <a:pPr marL="0" indent="0" algn="just">
              <a:buNone/>
            </a:pPr>
            <a:r>
              <a:rPr lang="en-US" i="1" dirty="0" smtClean="0"/>
              <a:t>&gt;&gt;&gt;</a:t>
            </a:r>
          </a:p>
          <a:p>
            <a:pPr algn="just"/>
            <a:r>
              <a:rPr lang="en-US" dirty="0"/>
              <a:t>We can see that we don't get any output in the interactive shell.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output is sent to the file "data.txt".</a:t>
            </a:r>
            <a:endParaRPr lang="hi-IN" i="1" dirty="0"/>
          </a:p>
        </p:txBody>
      </p:sp>
    </p:spTree>
    <p:extLst>
      <p:ext uri="{BB962C8B-B14F-4D97-AF65-F5344CB8AC3E}">
        <p14:creationId xmlns:p14="http://schemas.microsoft.com/office/powerpoint/2010/main" val="211100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156120"/>
            <a:ext cx="10515600" cy="497024"/>
          </a:xfrm>
        </p:spPr>
        <p:txBody>
          <a:bodyPr>
            <a:normAutofit fontScale="90000"/>
          </a:bodyPr>
          <a:lstStyle/>
          <a:p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4" y="836023"/>
            <a:ext cx="10922726" cy="5340940"/>
          </a:xfrm>
        </p:spPr>
        <p:txBody>
          <a:bodyPr/>
          <a:lstStyle/>
          <a:p>
            <a:r>
              <a:rPr lang="en-US" dirty="0" smtClean="0"/>
              <a:t>It's also possible to redirect the output to the standard error channel this way: </a:t>
            </a:r>
          </a:p>
          <a:p>
            <a:pPr marL="0" indent="0">
              <a:buNone/>
            </a:pPr>
            <a:r>
              <a:rPr lang="en-US" i="1" dirty="0" smtClean="0"/>
              <a:t>&gt;&gt;&gt; import sys</a:t>
            </a:r>
          </a:p>
          <a:p>
            <a:pPr marL="0" indent="0">
              <a:buNone/>
            </a:pPr>
            <a:r>
              <a:rPr lang="en-US" i="1" dirty="0" smtClean="0"/>
              <a:t>&gt;&gt;&gt; # output into </a:t>
            </a:r>
            <a:r>
              <a:rPr lang="en-US" i="1" dirty="0" err="1" smtClean="0"/>
              <a:t>sys.stderr</a:t>
            </a:r>
            <a:r>
              <a:rPr lang="en-US" i="1" dirty="0" smtClean="0"/>
              <a:t>:</a:t>
            </a:r>
          </a:p>
          <a:p>
            <a:pPr marL="0" indent="0">
              <a:buNone/>
            </a:pPr>
            <a:r>
              <a:rPr lang="en-US" i="1" dirty="0" smtClean="0"/>
              <a:t>&gt;&gt;&gt; print("Error: 42", file=</a:t>
            </a:r>
            <a:r>
              <a:rPr lang="en-US" i="1" dirty="0" err="1" smtClean="0"/>
              <a:t>sys.stderr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r>
              <a:rPr lang="en-US" i="1" dirty="0" smtClean="0"/>
              <a:t>Error: 42</a:t>
            </a:r>
            <a:endParaRPr lang="hi-IN" i="1" dirty="0"/>
          </a:p>
        </p:txBody>
      </p:sp>
    </p:spTree>
    <p:extLst>
      <p:ext uri="{BB962C8B-B14F-4D97-AF65-F5344CB8AC3E}">
        <p14:creationId xmlns:p14="http://schemas.microsoft.com/office/powerpoint/2010/main" val="31278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5760"/>
          </a:xfrm>
        </p:spPr>
        <p:txBody>
          <a:bodyPr>
            <a:normAutofit fontScale="90000"/>
          </a:bodyPr>
          <a:lstStyle/>
          <a:p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653143"/>
            <a:ext cx="11586754" cy="600891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general syntax for a format placeholder is </a:t>
            </a:r>
          </a:p>
          <a:p>
            <a:pPr marL="0" indent="0" algn="just">
              <a:buNone/>
            </a:pPr>
            <a:r>
              <a:rPr lang="en-US" dirty="0" smtClean="0"/>
              <a:t>    %[flags][width][.precision]type 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457200" lvl="1" indent="0" algn="just">
              <a:buNone/>
            </a:pPr>
            <a:r>
              <a:rPr lang="en-US" sz="3000" i="1" dirty="0" smtClean="0"/>
              <a:t>a=234;b=234.5645</a:t>
            </a:r>
          </a:p>
          <a:p>
            <a:pPr marL="457200" lvl="1" indent="0" algn="just">
              <a:buNone/>
            </a:pPr>
            <a:r>
              <a:rPr lang="en-US" sz="3000" i="1" dirty="0"/>
              <a:t>p</a:t>
            </a:r>
            <a:r>
              <a:rPr lang="en-US" sz="3000" i="1" dirty="0" smtClean="0"/>
              <a:t>rint(“a=%5d   b=%8.2f” % , </a:t>
            </a:r>
            <a:r>
              <a:rPr lang="en-US" sz="3000" i="1" dirty="0" err="1" smtClean="0"/>
              <a:t>a,b</a:t>
            </a:r>
            <a:r>
              <a:rPr lang="en-US" sz="3000" i="1" dirty="0" smtClean="0"/>
              <a:t>)</a:t>
            </a:r>
          </a:p>
          <a:p>
            <a:pPr marL="457200" lvl="1" indent="0" algn="just">
              <a:buNone/>
            </a:pPr>
            <a:endParaRPr lang="en-US" sz="3000" i="1" dirty="0" smtClean="0"/>
          </a:p>
          <a:p>
            <a:pPr algn="just"/>
            <a:r>
              <a:rPr lang="en-US" dirty="0" smtClean="0"/>
              <a:t>Let's have a look at the placeholders in our example. The second one "%8.2f" is a format description for a float number. </a:t>
            </a:r>
          </a:p>
          <a:p>
            <a:pPr algn="just"/>
            <a:r>
              <a:rPr lang="en-US" dirty="0" smtClean="0"/>
              <a:t>Like other placeholders, it is introduced with the "%" character.</a:t>
            </a:r>
          </a:p>
          <a:p>
            <a:pPr algn="just"/>
            <a:r>
              <a:rPr lang="en-US" dirty="0" smtClean="0"/>
              <a:t>This is followed by the total number of digits the string should contain. </a:t>
            </a:r>
          </a:p>
          <a:p>
            <a:pPr algn="just"/>
            <a:r>
              <a:rPr lang="en-US" dirty="0" smtClean="0"/>
              <a:t>This number includes the decimal point and all the digits, i.e. before and after the decimal point. </a:t>
            </a:r>
          </a:p>
          <a:p>
            <a:pPr algn="just"/>
            <a:r>
              <a:rPr lang="en-US" dirty="0" smtClean="0"/>
              <a:t>Our float number </a:t>
            </a:r>
            <a:r>
              <a:rPr lang="en-US" i="1" dirty="0"/>
              <a:t>234.5645</a:t>
            </a:r>
            <a:r>
              <a:rPr lang="en-US" dirty="0" smtClean="0"/>
              <a:t> has to be formatted with 8 characters. The decimal part of the number or the precision is set to 2, i.e. the number following the "." in our placeholder. </a:t>
            </a:r>
          </a:p>
          <a:p>
            <a:pPr algn="just"/>
            <a:r>
              <a:rPr lang="en-US" dirty="0" smtClean="0"/>
              <a:t>Finally, the last character "f" of our placeholder stands for "float". </a:t>
            </a:r>
          </a:p>
          <a:p>
            <a:pPr algn="just"/>
            <a:r>
              <a:rPr lang="en-US" dirty="0" smtClean="0"/>
              <a:t>If you look at the output, you will notice that the 3 decimal digits have been rounded. Furthermore, the number has been preceded in the output with 3 leading blanks.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12740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482702"/>
              </p:ext>
            </p:extLst>
          </p:nvPr>
        </p:nvGraphicFramePr>
        <p:xfrm>
          <a:off x="472440" y="350786"/>
          <a:ext cx="11168744" cy="4999332"/>
        </p:xfrm>
        <a:graphic>
          <a:graphicData uri="http://schemas.openxmlformats.org/drawingml/2006/table">
            <a:tbl>
              <a:tblPr/>
              <a:tblGrid>
                <a:gridCol w="1345476">
                  <a:extLst>
                    <a:ext uri="{9D8B030D-6E8A-4147-A177-3AD203B41FA5}">
                      <a16:colId xmlns:a16="http://schemas.microsoft.com/office/drawing/2014/main" val="3398696280"/>
                    </a:ext>
                  </a:extLst>
                </a:gridCol>
                <a:gridCol w="9823268">
                  <a:extLst>
                    <a:ext uri="{9D8B030D-6E8A-4147-A177-3AD203B41FA5}">
                      <a16:colId xmlns:a16="http://schemas.microsoft.com/office/drawing/2014/main" val="1783900557"/>
                    </a:ext>
                  </a:extLst>
                </a:gridCol>
              </a:tblGrid>
              <a:tr h="28098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555555"/>
                          </a:solidFill>
                          <a:effectLst/>
                        </a:rPr>
                        <a:t>Conversion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555555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25225"/>
                  </a:ext>
                </a:extLst>
              </a:tr>
              <a:tr h="28098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555555"/>
                          </a:solidFill>
                          <a:effectLst/>
                        </a:rPr>
                        <a:t>d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555555"/>
                          </a:solidFill>
                          <a:effectLst/>
                        </a:rPr>
                        <a:t>Signed integer decimal.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66348"/>
                  </a:ext>
                </a:extLst>
              </a:tr>
              <a:tr h="28098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555555"/>
                          </a:solidFill>
                          <a:effectLst/>
                        </a:rPr>
                        <a:t>i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555555"/>
                          </a:solidFill>
                          <a:effectLst/>
                        </a:rPr>
                        <a:t>Signed integer decimal.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57306"/>
                  </a:ext>
                </a:extLst>
              </a:tr>
              <a:tr h="28098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555555"/>
                          </a:solidFill>
                          <a:effectLst/>
                        </a:rPr>
                        <a:t>o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555555"/>
                          </a:solidFill>
                          <a:effectLst/>
                        </a:rPr>
                        <a:t>Unsigned octal.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061859"/>
                  </a:ext>
                </a:extLst>
              </a:tr>
              <a:tr h="28098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555555"/>
                          </a:solidFill>
                          <a:effectLst/>
                        </a:rPr>
                        <a:t>x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555555"/>
                          </a:solidFill>
                          <a:effectLst/>
                        </a:rPr>
                        <a:t>Unsigned hexadecimal (lowercase).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59917"/>
                  </a:ext>
                </a:extLst>
              </a:tr>
              <a:tr h="28098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555555"/>
                          </a:solidFill>
                          <a:effectLst/>
                        </a:rPr>
                        <a:t>X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555555"/>
                          </a:solidFill>
                          <a:effectLst/>
                        </a:rPr>
                        <a:t>Unsigned hexadecimal (uppercase).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45973"/>
                  </a:ext>
                </a:extLst>
              </a:tr>
              <a:tr h="28098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555555"/>
                          </a:solidFill>
                          <a:effectLst/>
                        </a:rPr>
                        <a:t>e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555555"/>
                          </a:solidFill>
                          <a:effectLst/>
                        </a:rPr>
                        <a:t>Floating point exponential format (lowercase).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88486"/>
                  </a:ext>
                </a:extLst>
              </a:tr>
              <a:tr h="28098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555555"/>
                          </a:solidFill>
                          <a:effectLst/>
                        </a:rPr>
                        <a:t>E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555555"/>
                          </a:solidFill>
                          <a:effectLst/>
                        </a:rPr>
                        <a:t>Floating point exponential format (uppercase).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1991"/>
                  </a:ext>
                </a:extLst>
              </a:tr>
              <a:tr h="28098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555555"/>
                          </a:solidFill>
                          <a:effectLst/>
                        </a:rPr>
                        <a:t>f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555555"/>
                          </a:solidFill>
                          <a:effectLst/>
                        </a:rPr>
                        <a:t>Floating point decimal format.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972111"/>
                  </a:ext>
                </a:extLst>
              </a:tr>
              <a:tr h="28098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555555"/>
                          </a:solidFill>
                          <a:effectLst/>
                        </a:rPr>
                        <a:t>F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555555"/>
                          </a:solidFill>
                          <a:effectLst/>
                        </a:rPr>
                        <a:t>Floating point decimal format.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402589"/>
                  </a:ext>
                </a:extLst>
              </a:tr>
              <a:tr h="48039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555555"/>
                          </a:solidFill>
                          <a:effectLst/>
                        </a:rPr>
                        <a:t>c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555555"/>
                          </a:solidFill>
                          <a:effectLst/>
                        </a:rPr>
                        <a:t>Single character (accepts integer or single character string).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39878"/>
                  </a:ext>
                </a:extLst>
              </a:tr>
              <a:tr h="28098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555555"/>
                          </a:solidFill>
                          <a:effectLst/>
                        </a:rPr>
                        <a:t>s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555555"/>
                          </a:solidFill>
                          <a:effectLst/>
                        </a:rPr>
                        <a:t>String (converts any python object using </a:t>
                      </a:r>
                      <a:r>
                        <a:rPr lang="en-US" sz="2000" dirty="0" err="1">
                          <a:solidFill>
                            <a:srgbClr val="555555"/>
                          </a:solidFill>
                          <a:effectLst/>
                        </a:rPr>
                        <a:t>str</a:t>
                      </a:r>
                      <a:r>
                        <a:rPr lang="en-US" sz="2000" dirty="0">
                          <a:solidFill>
                            <a:srgbClr val="555555"/>
                          </a:solidFill>
                          <a:effectLst/>
                        </a:rPr>
                        <a:t>()).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156759"/>
                  </a:ext>
                </a:extLst>
              </a:tr>
              <a:tr h="480396">
                <a:tc>
                  <a:txBody>
                    <a:bodyPr/>
                    <a:lstStyle/>
                    <a:p>
                      <a:r>
                        <a:rPr lang="hi-IN" sz="2000">
                          <a:solidFill>
                            <a:srgbClr val="555555"/>
                          </a:solidFill>
                          <a:effectLst/>
                        </a:rPr>
                        <a:t>%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555555"/>
                          </a:solidFill>
                          <a:effectLst/>
                        </a:rPr>
                        <a:t>No argument is converted, results in a "%" character in the result.</a:t>
                      </a:r>
                    </a:p>
                  </a:txBody>
                  <a:tcPr marL="31170" marR="31170" marT="31170" marB="31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519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22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92"/>
            <a:ext cx="10515600" cy="261892"/>
          </a:xfrm>
        </p:spPr>
        <p:txBody>
          <a:bodyPr>
            <a:normAutofit fontScale="90000"/>
          </a:bodyPr>
          <a:lstStyle/>
          <a:p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9" y="535577"/>
            <a:ext cx="10857411" cy="5641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a=234;b=12345.5675 ; print</a:t>
            </a:r>
            <a:r>
              <a:rPr lang="en-US" i="1" dirty="0"/>
              <a:t>('a=%5d   b=%8.2f' % ( </a:t>
            </a:r>
            <a:r>
              <a:rPr lang="en-US" i="1" dirty="0" err="1"/>
              <a:t>a,b</a:t>
            </a:r>
            <a:r>
              <a:rPr lang="en-US" i="1" dirty="0"/>
              <a:t>))</a:t>
            </a:r>
          </a:p>
          <a:p>
            <a:pPr marL="0" indent="0">
              <a:buNone/>
            </a:pPr>
            <a:r>
              <a:rPr lang="en-US" i="1" dirty="0" smtClean="0"/>
              <a:t>a=234;b=2345.5 ; print</a:t>
            </a:r>
            <a:r>
              <a:rPr lang="en-US" i="1" dirty="0"/>
              <a:t>('a=%5d   b=%8.2f' % ( </a:t>
            </a:r>
            <a:r>
              <a:rPr lang="en-US" i="1" dirty="0" err="1"/>
              <a:t>a,b</a:t>
            </a:r>
            <a:r>
              <a:rPr lang="en-US" i="1" dirty="0"/>
              <a:t>))</a:t>
            </a:r>
          </a:p>
          <a:p>
            <a:pPr marL="0" indent="0">
              <a:buNone/>
            </a:pPr>
            <a:r>
              <a:rPr lang="en-US" i="1" dirty="0" smtClean="0"/>
              <a:t>a=234;b=123456.578 ;print</a:t>
            </a:r>
            <a:r>
              <a:rPr lang="en-US" i="1" dirty="0"/>
              <a:t>('a=%5d   b=%8.2f' % ( </a:t>
            </a:r>
            <a:r>
              <a:rPr lang="en-US" i="1" dirty="0" err="1"/>
              <a:t>a,b</a:t>
            </a:r>
            <a:r>
              <a:rPr lang="en-US" i="1" dirty="0"/>
              <a:t>))</a:t>
            </a:r>
          </a:p>
          <a:p>
            <a:pPr marL="0" indent="0">
              <a:buNone/>
            </a:pPr>
            <a:r>
              <a:rPr lang="en-US" i="1" dirty="0" err="1" smtClean="0"/>
              <a:t>c,d</a:t>
            </a:r>
            <a:r>
              <a:rPr lang="en-US" i="1" dirty="0" smtClean="0"/>
              <a:t>=897.08977</a:t>
            </a:r>
            <a:r>
              <a:rPr lang="en-US" i="1" dirty="0"/>
              <a:t>, </a:t>
            </a:r>
            <a:r>
              <a:rPr lang="en-US" i="1" dirty="0" smtClean="0"/>
              <a:t>44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print("%10.3e"% (c))</a:t>
            </a:r>
          </a:p>
          <a:p>
            <a:pPr marL="0" indent="0">
              <a:buNone/>
            </a:pPr>
            <a:r>
              <a:rPr lang="en-US" i="1" dirty="0"/>
              <a:t>print("%10.3E"% (c))</a:t>
            </a:r>
          </a:p>
          <a:p>
            <a:pPr marL="0" indent="0">
              <a:buNone/>
            </a:pPr>
            <a:r>
              <a:rPr lang="en-US" i="1" dirty="0"/>
              <a:t>print("%10o"% (d))</a:t>
            </a:r>
          </a:p>
          <a:p>
            <a:pPr marL="0" indent="0">
              <a:buNone/>
            </a:pPr>
            <a:r>
              <a:rPr lang="en-US" i="1" dirty="0"/>
              <a:t>print("%10.3o"% (d))</a:t>
            </a:r>
          </a:p>
          <a:p>
            <a:pPr marL="0" indent="0">
              <a:buNone/>
            </a:pPr>
            <a:r>
              <a:rPr lang="en-US" i="1" dirty="0"/>
              <a:t>print("%10.5o"% (d))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hi-IN" i="1" dirty="0"/>
          </a:p>
        </p:txBody>
      </p:sp>
    </p:spTree>
    <p:extLst>
      <p:ext uri="{BB962C8B-B14F-4D97-AF65-F5344CB8AC3E}">
        <p14:creationId xmlns:p14="http://schemas.microsoft.com/office/powerpoint/2010/main" val="297514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92"/>
            <a:ext cx="10515600" cy="261892"/>
          </a:xfrm>
        </p:spPr>
        <p:txBody>
          <a:bodyPr>
            <a:normAutofit fontScale="90000"/>
          </a:bodyPr>
          <a:lstStyle/>
          <a:p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9" y="535577"/>
            <a:ext cx="10857411" cy="56413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x=1501</a:t>
            </a:r>
          </a:p>
          <a:p>
            <a:pPr marL="0" indent="0">
              <a:buNone/>
            </a:pPr>
            <a:r>
              <a:rPr lang="en-US" i="1" dirty="0"/>
              <a:t>print("%5x"% (x</a:t>
            </a:r>
            <a:r>
              <a:rPr lang="en-US" i="1" dirty="0" smtClean="0"/>
              <a:t>)) ; print</a:t>
            </a:r>
            <a:r>
              <a:rPr lang="en-US" i="1" dirty="0"/>
              <a:t>("%5.4x"% (x))</a:t>
            </a:r>
          </a:p>
          <a:p>
            <a:pPr marL="0" indent="0">
              <a:buNone/>
            </a:pPr>
            <a:r>
              <a:rPr lang="en-US" i="1" dirty="0"/>
              <a:t>print("%5.4X"% (x</a:t>
            </a:r>
            <a:r>
              <a:rPr lang="en-US" i="1" dirty="0" smtClean="0"/>
              <a:t>)) ; print</a:t>
            </a:r>
            <a:r>
              <a:rPr lang="en-US" i="1" dirty="0"/>
              <a:t>("Only one percentage sign: %% " % ())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hi-IN" i="1" dirty="0"/>
          </a:p>
        </p:txBody>
      </p:sp>
    </p:spTree>
    <p:extLst>
      <p:ext uri="{BB962C8B-B14F-4D97-AF65-F5344CB8AC3E}">
        <p14:creationId xmlns:p14="http://schemas.microsoft.com/office/powerpoint/2010/main" val="10740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2485</Words>
  <Application>Microsoft Office PowerPoint</Application>
  <PresentationFormat>Widescreen</PresentationFormat>
  <Paragraphs>305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Bahnschrift SemiBold Condensed</vt:lpstr>
      <vt:lpstr>Calibri</vt:lpstr>
      <vt:lpstr>Calibri Light</vt:lpstr>
      <vt:lpstr>Mangal</vt:lpstr>
      <vt:lpstr>Office Theme</vt:lpstr>
      <vt:lpstr>PowerPoint Presentation</vt:lpstr>
      <vt:lpstr>Print Function</vt:lpstr>
      <vt:lpstr>Print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string method "format"</vt:lpstr>
      <vt:lpstr>PowerPoint Presentation</vt:lpstr>
      <vt:lpstr>PowerPoint Presentation</vt:lpstr>
      <vt:lpstr>Using Multiple Formatters </vt:lpstr>
      <vt:lpstr>PowerPoint Presentation</vt:lpstr>
      <vt:lpstr>PowerPoint Presentation</vt:lpstr>
      <vt:lpstr>PowerPoint Presentation</vt:lpstr>
      <vt:lpstr>Type Specifying </vt:lpstr>
      <vt:lpstr>PowerPoint Presentation</vt:lpstr>
      <vt:lpstr>PowerPoint Presentation</vt:lpstr>
      <vt:lpstr>Padding Substitutions or Generating Spaces </vt:lpstr>
      <vt:lpstr>PowerPoint Presentation</vt:lpstr>
      <vt:lpstr>type in Python</vt:lpstr>
      <vt:lpstr>Python isinstance()</vt:lpstr>
      <vt:lpstr>How To Convert Data Types in Python </vt:lpstr>
      <vt:lpstr>How To Convert Data Types in Python </vt:lpstr>
      <vt:lpstr>Converting to Tuples and Lists</vt:lpstr>
      <vt:lpstr>Converting to Tuples and Lists</vt:lpstr>
      <vt:lpstr>Converting to Tuples and Lists</vt:lpstr>
      <vt:lpstr>Converting to Lists</vt:lpstr>
      <vt:lpstr>Unpacking Tuples, Lists, Strings</vt:lpstr>
      <vt:lpstr>Additing Items to Tuple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Tejinder Singh Bawa</dc:creator>
  <cp:lastModifiedBy>Tejinder Singh Bawa</cp:lastModifiedBy>
  <cp:revision>79</cp:revision>
  <dcterms:created xsi:type="dcterms:W3CDTF">2019-06-10T08:39:21Z</dcterms:created>
  <dcterms:modified xsi:type="dcterms:W3CDTF">2019-06-11T07:29:01Z</dcterms:modified>
</cp:coreProperties>
</file>