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95" r:id="rId2"/>
    <p:sldId id="296" r:id="rId3"/>
    <p:sldId id="297" r:id="rId4"/>
    <p:sldId id="256" r:id="rId5"/>
    <p:sldId id="257" r:id="rId6"/>
    <p:sldId id="258" r:id="rId7"/>
    <p:sldId id="420" r:id="rId8"/>
    <p:sldId id="259" r:id="rId9"/>
    <p:sldId id="260" r:id="rId10"/>
    <p:sldId id="261" r:id="rId11"/>
    <p:sldId id="298" r:id="rId12"/>
    <p:sldId id="262" r:id="rId13"/>
    <p:sldId id="263" r:id="rId14"/>
    <p:sldId id="264" r:id="rId15"/>
    <p:sldId id="265" r:id="rId16"/>
    <p:sldId id="299" r:id="rId17"/>
    <p:sldId id="266" r:id="rId18"/>
    <p:sldId id="267" r:id="rId19"/>
    <p:sldId id="321" r:id="rId20"/>
    <p:sldId id="323" r:id="rId21"/>
    <p:sldId id="324" r:id="rId22"/>
    <p:sldId id="322" r:id="rId23"/>
    <p:sldId id="268" r:id="rId24"/>
    <p:sldId id="269" r:id="rId25"/>
    <p:sldId id="270" r:id="rId26"/>
    <p:sldId id="421" r:id="rId27"/>
    <p:sldId id="271" r:id="rId28"/>
    <p:sldId id="342" r:id="rId29"/>
    <p:sldId id="343" r:id="rId30"/>
    <p:sldId id="344" r:id="rId31"/>
    <p:sldId id="337" r:id="rId32"/>
    <p:sldId id="338" r:id="rId33"/>
    <p:sldId id="339" r:id="rId34"/>
    <p:sldId id="340" r:id="rId35"/>
    <p:sldId id="341" r:id="rId36"/>
    <p:sldId id="326" r:id="rId37"/>
    <p:sldId id="334" r:id="rId38"/>
    <p:sldId id="335" r:id="rId39"/>
    <p:sldId id="345" r:id="rId40"/>
    <p:sldId id="346" r:id="rId41"/>
    <p:sldId id="347" r:id="rId42"/>
    <p:sldId id="336" r:id="rId43"/>
    <p:sldId id="272" r:id="rId44"/>
    <p:sldId id="325" r:id="rId45"/>
    <p:sldId id="327" r:id="rId46"/>
    <p:sldId id="349" r:id="rId47"/>
    <p:sldId id="350" r:id="rId48"/>
    <p:sldId id="351" r:id="rId49"/>
    <p:sldId id="348" r:id="rId50"/>
    <p:sldId id="328" r:id="rId51"/>
    <p:sldId id="329" r:id="rId52"/>
    <p:sldId id="330" r:id="rId53"/>
    <p:sldId id="273" r:id="rId54"/>
    <p:sldId id="274" r:id="rId55"/>
    <p:sldId id="277" r:id="rId56"/>
    <p:sldId id="278" r:id="rId57"/>
    <p:sldId id="279" r:id="rId58"/>
    <p:sldId id="280" r:id="rId59"/>
    <p:sldId id="428" r:id="rId60"/>
    <p:sldId id="281" r:id="rId61"/>
    <p:sldId id="282" r:id="rId62"/>
    <p:sldId id="352" r:id="rId63"/>
    <p:sldId id="422" r:id="rId64"/>
    <p:sldId id="423" r:id="rId65"/>
    <p:sldId id="424" r:id="rId66"/>
    <p:sldId id="283" r:id="rId67"/>
    <p:sldId id="284" r:id="rId68"/>
    <p:sldId id="320" r:id="rId69"/>
    <p:sldId id="37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81419-1335-4B22-8C6B-5040773F2D8D}"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347229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81419-1335-4B22-8C6B-5040773F2D8D}"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111378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81419-1335-4B22-8C6B-5040773F2D8D}"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187804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81419-1335-4B22-8C6B-5040773F2D8D}"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182204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81419-1335-4B22-8C6B-5040773F2D8D}"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36659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81419-1335-4B22-8C6B-5040773F2D8D}"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8886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81419-1335-4B22-8C6B-5040773F2D8D}" type="datetimeFigureOut">
              <a:rPr lang="en-US" smtClean="0"/>
              <a:pPr/>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42718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81419-1335-4B22-8C6B-5040773F2D8D}" type="datetimeFigureOut">
              <a:rPr lang="en-US" smtClean="0"/>
              <a:pPr/>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161608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81419-1335-4B22-8C6B-5040773F2D8D}" type="datetimeFigureOut">
              <a:rPr lang="en-US" smtClean="0"/>
              <a:pPr/>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208952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81419-1335-4B22-8C6B-5040773F2D8D}"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106060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81419-1335-4B22-8C6B-5040773F2D8D}"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61F-C8B8-424D-8F2C-CF4FC787AB00}" type="slidenum">
              <a:rPr lang="en-US" smtClean="0"/>
              <a:pPr/>
              <a:t>‹#›</a:t>
            </a:fld>
            <a:endParaRPr lang="en-US"/>
          </a:p>
        </p:txBody>
      </p:sp>
    </p:spTree>
    <p:extLst>
      <p:ext uri="{BB962C8B-B14F-4D97-AF65-F5344CB8AC3E}">
        <p14:creationId xmlns:p14="http://schemas.microsoft.com/office/powerpoint/2010/main" val="227149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81419-1335-4B22-8C6B-5040773F2D8D}" type="datetimeFigureOut">
              <a:rPr lang="en-US" smtClean="0"/>
              <a:pPr/>
              <a:t>6/10/2019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2F61F-C8B8-424D-8F2C-CF4FC787AB00}" type="slidenum">
              <a:rPr lang="en-US" smtClean="0"/>
              <a:pPr/>
              <a:t>‹#›</a:t>
            </a:fld>
            <a:endParaRPr lang="en-US"/>
          </a:p>
        </p:txBody>
      </p:sp>
    </p:spTree>
    <p:extLst>
      <p:ext uri="{BB962C8B-B14F-4D97-AF65-F5344CB8AC3E}">
        <p14:creationId xmlns:p14="http://schemas.microsoft.com/office/powerpoint/2010/main" val="359348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orialspoint.com/python/python_continue_statement.htm" TargetMode="External"/><Relationship Id="rId2" Type="http://schemas.openxmlformats.org/officeDocument/2006/relationships/hyperlink" Target="https://www.tutorialspoint.com/python/python_break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python_pass_statement.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set" TargetMode="External"/><Relationship Id="rId1" Type="http://schemas.openxmlformats.org/officeDocument/2006/relationships/slideLayout" Target="../slideLayouts/slideLayout2.xml"/><Relationship Id="rId4" Type="http://schemas.openxmlformats.org/officeDocument/2006/relationships/hyperlink" Target="https://www.programiz.com/python-programming/tupl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7" y="0"/>
            <a:ext cx="10515600" cy="997527"/>
          </a:xfrm>
        </p:spPr>
        <p:txBody>
          <a:bodyPr/>
          <a:lstStyle/>
          <a:p>
            <a:pPr algn="ctr"/>
            <a:r>
              <a:rPr lang="en-US" b="1" dirty="0" smtClean="0"/>
              <a:t>Getting Python</a:t>
            </a:r>
            <a:endParaRPr lang="en-US" dirty="0"/>
          </a:p>
        </p:txBody>
      </p:sp>
      <p:sp>
        <p:nvSpPr>
          <p:cNvPr id="3" name="Content Placeholder 2"/>
          <p:cNvSpPr>
            <a:spLocks noGrp="1"/>
          </p:cNvSpPr>
          <p:nvPr>
            <p:ph idx="1"/>
          </p:nvPr>
        </p:nvSpPr>
        <p:spPr>
          <a:xfrm>
            <a:off x="262759" y="966952"/>
            <a:ext cx="11690943" cy="5566852"/>
          </a:xfrm>
        </p:spPr>
        <p:txBody>
          <a:bodyPr>
            <a:normAutofit/>
          </a:bodyPr>
          <a:lstStyle/>
          <a:p>
            <a:pPr algn="just"/>
            <a:r>
              <a:rPr lang="en-US" sz="3600" dirty="0" smtClean="0"/>
              <a:t>The most up-to-date and current source code, binaries, documentation, news, etc., is available on the official website of Python </a:t>
            </a:r>
            <a:r>
              <a:rPr lang="en-US" sz="3600" dirty="0" smtClean="0">
                <a:hlinkClick r:id="rId2"/>
              </a:rPr>
              <a:t>https://www.python.org/</a:t>
            </a:r>
            <a:endParaRPr lang="en-US" sz="3600" dirty="0" smtClean="0"/>
          </a:p>
          <a:p>
            <a:pPr algn="just"/>
            <a:r>
              <a:rPr lang="en-US" sz="3600" dirty="0" smtClean="0"/>
              <a:t>You can download Python documentation from </a:t>
            </a:r>
            <a:r>
              <a:rPr lang="en-US" sz="3600" dirty="0" smtClean="0">
                <a:hlinkClick r:id="rId3"/>
              </a:rPr>
              <a:t>https://www.python.org/doc/</a:t>
            </a:r>
            <a:r>
              <a:rPr lang="en-US" sz="3600" dirty="0" smtClean="0"/>
              <a:t>. </a:t>
            </a:r>
          </a:p>
          <a:p>
            <a:pPr algn="just">
              <a:buNone/>
            </a:pPr>
            <a:r>
              <a:rPr lang="en-US" sz="3600" b="1" dirty="0" smtClean="0"/>
              <a:t>Installing Python</a:t>
            </a:r>
          </a:p>
          <a:p>
            <a:pPr algn="just"/>
            <a:r>
              <a:rPr lang="en-US" sz="3600" dirty="0" smtClean="0"/>
              <a:t>Python distribution is available for a wide variety of platforms. You need to download only the binary code applicable for your platform and install Python.</a:t>
            </a:r>
          </a:p>
          <a:p>
            <a:pPr algn="just"/>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214423"/>
          </a:xfrm>
        </p:spPr>
        <p:txBody>
          <a:bodyPr>
            <a:noAutofit/>
          </a:bodyPr>
          <a:lstStyle/>
          <a:p>
            <a:pPr algn="ctr"/>
            <a:r>
              <a:rPr lang="en-US" b="1" dirty="0" smtClean="0"/>
              <a:t>Quotation in Python</a:t>
            </a:r>
            <a:endParaRPr lang="en-US" b="1" dirty="0"/>
          </a:p>
        </p:txBody>
      </p:sp>
      <p:sp>
        <p:nvSpPr>
          <p:cNvPr id="3" name="Content Placeholder 2"/>
          <p:cNvSpPr>
            <a:spLocks noGrp="1"/>
          </p:cNvSpPr>
          <p:nvPr>
            <p:ph idx="1"/>
          </p:nvPr>
        </p:nvSpPr>
        <p:spPr>
          <a:xfrm>
            <a:off x="167425" y="450762"/>
            <a:ext cx="11539471" cy="6156100"/>
          </a:xfrm>
        </p:spPr>
        <p:txBody>
          <a:bodyPr>
            <a:normAutofit fontScale="92500" lnSpcReduction="10000"/>
          </a:bodyPr>
          <a:lstStyle/>
          <a:p>
            <a:pPr algn="just"/>
            <a:r>
              <a:rPr lang="en-US" dirty="0" smtClean="0"/>
              <a:t>Python </a:t>
            </a:r>
            <a:r>
              <a:rPr lang="en-US" dirty="0"/>
              <a:t>accepts single ('), double (") and triple (''' or """) quotes to denote string literals, as long as the same type of quote starts and ends the string.</a:t>
            </a:r>
          </a:p>
          <a:p>
            <a:pPr algn="just"/>
            <a:r>
              <a:rPr lang="en-US" dirty="0"/>
              <a:t>The </a:t>
            </a:r>
            <a:r>
              <a:rPr lang="en-US" b="1" dirty="0"/>
              <a:t>triple quotes </a:t>
            </a:r>
            <a:r>
              <a:rPr lang="en-US" dirty="0"/>
              <a:t>are used to span the string across multiple lines. For example, all the following are legal −</a:t>
            </a:r>
          </a:p>
          <a:p>
            <a:pPr marL="457200" lvl="1" indent="0" algn="just">
              <a:buNone/>
            </a:pPr>
            <a:r>
              <a:rPr lang="en-US" sz="2500" dirty="0"/>
              <a:t>word = 'word'</a:t>
            </a:r>
          </a:p>
          <a:p>
            <a:pPr marL="457200" lvl="1" indent="0" algn="just">
              <a:buNone/>
            </a:pPr>
            <a:r>
              <a:rPr lang="en-US" sz="2500" dirty="0"/>
              <a:t>sentence = "This is a sentence."</a:t>
            </a:r>
          </a:p>
          <a:p>
            <a:pPr marL="457200" lvl="1" indent="0" algn="just">
              <a:buNone/>
            </a:pPr>
            <a:r>
              <a:rPr lang="en-US" sz="2500" dirty="0"/>
              <a:t>paragraph = """This is a paragraph. It is</a:t>
            </a:r>
          </a:p>
          <a:p>
            <a:pPr marL="457200" lvl="1" indent="0" algn="just">
              <a:buNone/>
            </a:pPr>
            <a:r>
              <a:rPr lang="en-US" sz="2500" dirty="0"/>
              <a:t>made up of multiple lines and sentences."""</a:t>
            </a:r>
          </a:p>
          <a:p>
            <a:pPr algn="just"/>
            <a:r>
              <a:rPr lang="en-US" sz="2900" b="1" dirty="0"/>
              <a:t>Comments in Python</a:t>
            </a:r>
          </a:p>
          <a:p>
            <a:pPr algn="just"/>
            <a:r>
              <a:rPr lang="en-US" dirty="0"/>
              <a:t>A hash sign (#) </a:t>
            </a:r>
            <a:r>
              <a:rPr lang="en-US" dirty="0">
                <a:solidFill>
                  <a:schemeClr val="accent2"/>
                </a:solidFill>
              </a:rPr>
              <a:t>that is not inside a string </a:t>
            </a:r>
            <a:r>
              <a:rPr lang="en-US" dirty="0"/>
              <a:t>literal begins a comment. All characters after the # and up to the end of the physical line are part of the comment and the Python interpreter ignores them.</a:t>
            </a:r>
          </a:p>
          <a:p>
            <a:pPr marL="457200" lvl="1" indent="0" algn="just">
              <a:buNone/>
            </a:pPr>
            <a:r>
              <a:rPr lang="en-US" sz="2500" dirty="0" smtClean="0"/>
              <a:t># </a:t>
            </a:r>
            <a:r>
              <a:rPr lang="en-US" sz="2500" dirty="0"/>
              <a:t>First comment</a:t>
            </a:r>
          </a:p>
          <a:p>
            <a:pPr marL="457200" lvl="1" indent="0" algn="just">
              <a:buNone/>
            </a:pPr>
            <a:r>
              <a:rPr lang="en-US" sz="2500" dirty="0"/>
              <a:t>print "Hello, Python!" # second comment</a:t>
            </a:r>
          </a:p>
          <a:p>
            <a:pPr algn="just"/>
            <a:r>
              <a:rPr lang="en-US" dirty="0"/>
              <a:t>This produces the following result −</a:t>
            </a:r>
          </a:p>
          <a:p>
            <a:pPr marL="0" indent="0" algn="just">
              <a:buNone/>
            </a:pPr>
            <a:r>
              <a:rPr lang="en-US" dirty="0" smtClean="0"/>
              <a:t>	Hello</a:t>
            </a:r>
            <a:r>
              <a:rPr lang="en-US" dirty="0"/>
              <a:t>, Python!</a:t>
            </a:r>
          </a:p>
          <a:p>
            <a:pPr algn="just"/>
            <a:endParaRPr lang="en-US" dirty="0"/>
          </a:p>
        </p:txBody>
      </p:sp>
    </p:spTree>
    <p:extLst>
      <p:ext uri="{BB962C8B-B14F-4D97-AF65-F5344CB8AC3E}">
        <p14:creationId xmlns:p14="http://schemas.microsoft.com/office/powerpoint/2010/main" val="1140911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511339"/>
          </a:xfrm>
        </p:spPr>
        <p:txBody>
          <a:bodyPr>
            <a:noAutofit/>
          </a:bodyPr>
          <a:lstStyle/>
          <a:p>
            <a:pPr algn="ctr"/>
            <a:r>
              <a:rPr lang="en-US" b="1" dirty="0" smtClean="0"/>
              <a:t>Quotation in Python</a:t>
            </a:r>
            <a:endParaRPr lang="en-US" b="1" dirty="0"/>
          </a:p>
        </p:txBody>
      </p:sp>
      <p:sp>
        <p:nvSpPr>
          <p:cNvPr id="3" name="Content Placeholder 2"/>
          <p:cNvSpPr>
            <a:spLocks noGrp="1"/>
          </p:cNvSpPr>
          <p:nvPr>
            <p:ph idx="1"/>
          </p:nvPr>
        </p:nvSpPr>
        <p:spPr>
          <a:xfrm>
            <a:off x="167425" y="947650"/>
            <a:ext cx="11539471" cy="5659211"/>
          </a:xfrm>
        </p:spPr>
        <p:txBody>
          <a:bodyPr>
            <a:normAutofit/>
          </a:bodyPr>
          <a:lstStyle/>
          <a:p>
            <a:pPr algn="just"/>
            <a:r>
              <a:rPr lang="en-US" sz="4000" dirty="0" smtClean="0"/>
              <a:t>You </a:t>
            </a:r>
            <a:r>
              <a:rPr lang="en-US" sz="4000" dirty="0"/>
              <a:t>can type a comment on the same line after a statement or expression −</a:t>
            </a:r>
          </a:p>
          <a:p>
            <a:pPr marL="0" indent="0" algn="just">
              <a:buNone/>
            </a:pPr>
            <a:r>
              <a:rPr lang="en-US" sz="4000" dirty="0" smtClean="0"/>
              <a:t>	name </a:t>
            </a:r>
            <a:r>
              <a:rPr lang="en-US" sz="4000" dirty="0"/>
              <a:t>= </a:t>
            </a:r>
            <a:r>
              <a:rPr lang="en-US" sz="4000" dirty="0" smtClean="0"/>
              <a:t>“NIELIT" </a:t>
            </a:r>
            <a:r>
              <a:rPr lang="en-US" sz="4000" dirty="0"/>
              <a:t># This is again comment</a:t>
            </a:r>
          </a:p>
          <a:p>
            <a:pPr algn="just"/>
            <a:r>
              <a:rPr lang="en-US" sz="4000" dirty="0"/>
              <a:t>You can comment multiple lines as follows −</a:t>
            </a:r>
          </a:p>
          <a:p>
            <a:pPr marL="457200" lvl="1" indent="0" algn="just">
              <a:buNone/>
            </a:pPr>
            <a:r>
              <a:rPr lang="en-US" sz="3600" dirty="0"/>
              <a:t># This is a comment.</a:t>
            </a:r>
          </a:p>
          <a:p>
            <a:pPr marL="457200" lvl="1" indent="0" algn="just">
              <a:buNone/>
            </a:pPr>
            <a:r>
              <a:rPr lang="en-US" sz="3600" dirty="0"/>
              <a:t># This is a comment, too.</a:t>
            </a:r>
          </a:p>
          <a:p>
            <a:pPr marL="457200" lvl="1" indent="0" algn="just">
              <a:buNone/>
            </a:pPr>
            <a:r>
              <a:rPr lang="en-US" sz="3600" dirty="0"/>
              <a:t># This is a comment, too.</a:t>
            </a:r>
          </a:p>
          <a:p>
            <a:pPr marL="457200" lvl="1" indent="0" algn="just">
              <a:buNone/>
            </a:pPr>
            <a:r>
              <a:rPr lang="en-US" sz="3600" dirty="0"/>
              <a:t># I said that already.</a:t>
            </a:r>
          </a:p>
          <a:p>
            <a:pPr algn="just"/>
            <a:endParaRPr lang="en-US" sz="4000" dirty="0"/>
          </a:p>
        </p:txBody>
      </p:sp>
    </p:spTree>
    <p:extLst>
      <p:ext uri="{BB962C8B-B14F-4D97-AF65-F5344CB8AC3E}">
        <p14:creationId xmlns:p14="http://schemas.microsoft.com/office/powerpoint/2010/main" val="114091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65185"/>
          </a:xfrm>
        </p:spPr>
        <p:txBody>
          <a:bodyPr>
            <a:noAutofit/>
          </a:bodyPr>
          <a:lstStyle/>
          <a:p>
            <a:pPr algn="ctr"/>
            <a:r>
              <a:rPr lang="en-US" b="1" dirty="0" smtClean="0"/>
              <a:t>Assigning Values to Variables</a:t>
            </a:r>
            <a:endParaRPr lang="en-US" b="1" dirty="0"/>
          </a:p>
        </p:txBody>
      </p:sp>
      <p:sp>
        <p:nvSpPr>
          <p:cNvPr id="3" name="Content Placeholder 2"/>
          <p:cNvSpPr>
            <a:spLocks noGrp="1"/>
          </p:cNvSpPr>
          <p:nvPr>
            <p:ph idx="1"/>
          </p:nvPr>
        </p:nvSpPr>
        <p:spPr>
          <a:xfrm>
            <a:off x="309093" y="837127"/>
            <a:ext cx="11528231" cy="6020873"/>
          </a:xfrm>
        </p:spPr>
        <p:txBody>
          <a:bodyPr>
            <a:normAutofit fontScale="85000" lnSpcReduction="20000"/>
          </a:bodyPr>
          <a:lstStyle/>
          <a:p>
            <a:pPr algn="just"/>
            <a:r>
              <a:rPr lang="en-US" dirty="0"/>
              <a:t>Variables are nothing but reserved memory locations to store values. This means that when you create a variable you reserve some space in memory. </a:t>
            </a:r>
            <a:endParaRPr lang="en-US" dirty="0" smtClean="0"/>
          </a:p>
          <a:p>
            <a:pPr algn="just"/>
            <a:r>
              <a:rPr lang="en-US" dirty="0"/>
              <a:t>Based on the data type of a variable, the interpreter allocates memory and decides what can be stored in the reserved memory. </a:t>
            </a:r>
            <a:endParaRPr lang="en-US" dirty="0" smtClean="0"/>
          </a:p>
          <a:p>
            <a:pPr algn="just"/>
            <a:r>
              <a:rPr lang="en-US" dirty="0" smtClean="0"/>
              <a:t>Therefore</a:t>
            </a:r>
            <a:r>
              <a:rPr lang="en-US" dirty="0"/>
              <a:t>, by assigning different data types to variables, you can store integers, decimals or characters in these variables.</a:t>
            </a:r>
          </a:p>
          <a:p>
            <a:pPr algn="just"/>
            <a:r>
              <a:rPr lang="en-US" dirty="0" smtClean="0"/>
              <a:t>Python </a:t>
            </a:r>
            <a:r>
              <a:rPr lang="en-US" dirty="0"/>
              <a:t>variables </a:t>
            </a:r>
            <a:r>
              <a:rPr lang="en-US" dirty="0">
                <a:solidFill>
                  <a:schemeClr val="accent2"/>
                </a:solidFill>
              </a:rPr>
              <a:t>do not need explicit declaration </a:t>
            </a:r>
            <a:r>
              <a:rPr lang="en-US" dirty="0"/>
              <a:t>to reserve memory space. </a:t>
            </a:r>
            <a:endParaRPr lang="en-US" dirty="0" smtClean="0"/>
          </a:p>
          <a:p>
            <a:pPr algn="just"/>
            <a:r>
              <a:rPr lang="en-US" dirty="0" smtClean="0"/>
              <a:t>The </a:t>
            </a:r>
            <a:r>
              <a:rPr lang="en-US" dirty="0"/>
              <a:t>declaration happens automatically when you assign a value to a variable</a:t>
            </a:r>
            <a:r>
              <a:rPr lang="en-US" dirty="0" smtClean="0"/>
              <a:t>.</a:t>
            </a:r>
          </a:p>
          <a:p>
            <a:pPr algn="just"/>
            <a:r>
              <a:rPr lang="en-US" dirty="0" smtClean="0"/>
              <a:t> </a:t>
            </a:r>
            <a:r>
              <a:rPr lang="en-US" dirty="0"/>
              <a:t>The equal sign (=) is used to assign values to variables.</a:t>
            </a:r>
          </a:p>
          <a:p>
            <a:pPr algn="just"/>
            <a:r>
              <a:rPr lang="en-US" dirty="0" smtClean="0"/>
              <a:t> For </a:t>
            </a:r>
            <a:r>
              <a:rPr lang="en-US" dirty="0"/>
              <a:t>example −</a:t>
            </a:r>
          </a:p>
          <a:p>
            <a:pPr marL="457200" lvl="1" indent="0" algn="just">
              <a:buNone/>
            </a:pPr>
            <a:r>
              <a:rPr lang="en-US" sz="2600" dirty="0" smtClean="0"/>
              <a:t>counter </a:t>
            </a:r>
            <a:r>
              <a:rPr lang="en-US" sz="2600" dirty="0"/>
              <a:t>= 100          # An integer assignment</a:t>
            </a:r>
          </a:p>
          <a:p>
            <a:pPr marL="457200" lvl="1" indent="0" algn="just">
              <a:buNone/>
            </a:pPr>
            <a:r>
              <a:rPr lang="en-US" sz="2600" dirty="0"/>
              <a:t>miles   = 1000.0       # A floating point</a:t>
            </a:r>
          </a:p>
          <a:p>
            <a:pPr marL="457200" lvl="1" indent="0" algn="just">
              <a:buNone/>
            </a:pPr>
            <a:r>
              <a:rPr lang="en-US" sz="2600" dirty="0"/>
              <a:t>name    = </a:t>
            </a:r>
            <a:r>
              <a:rPr lang="en-US" sz="2600" dirty="0" smtClean="0"/>
              <a:t>“</a:t>
            </a:r>
            <a:r>
              <a:rPr lang="en-US" sz="2600" dirty="0" err="1" smtClean="0"/>
              <a:t>Nielit</a:t>
            </a:r>
            <a:r>
              <a:rPr lang="en-US" sz="2600" dirty="0" smtClean="0"/>
              <a:t>"       </a:t>
            </a:r>
            <a:r>
              <a:rPr lang="en-US" sz="2600" dirty="0"/>
              <a:t># A </a:t>
            </a:r>
            <a:r>
              <a:rPr lang="en-US" sz="2600" dirty="0" smtClean="0"/>
              <a:t>string</a:t>
            </a:r>
            <a:endParaRPr lang="en-US" sz="3000" dirty="0"/>
          </a:p>
          <a:p>
            <a:pPr marL="457200" lvl="1" indent="0" algn="just">
              <a:buNone/>
            </a:pPr>
            <a:r>
              <a:rPr lang="en-US" sz="3000" dirty="0" smtClean="0"/>
              <a:t>print (counter)</a:t>
            </a:r>
          </a:p>
          <a:p>
            <a:pPr marL="457200" lvl="1" indent="0" algn="just">
              <a:buNone/>
            </a:pPr>
            <a:r>
              <a:rPr lang="en-US" sz="3000" dirty="0" smtClean="0"/>
              <a:t>print (miles)</a:t>
            </a:r>
          </a:p>
          <a:p>
            <a:pPr marL="457200" lvl="1" indent="0" algn="just">
              <a:buNone/>
            </a:pPr>
            <a:r>
              <a:rPr lang="en-US" sz="3000" dirty="0" smtClean="0"/>
              <a:t>print (name)</a:t>
            </a:r>
          </a:p>
          <a:p>
            <a:pPr algn="just"/>
            <a:r>
              <a:rPr lang="en-US" dirty="0" smtClean="0"/>
              <a:t>Here</a:t>
            </a:r>
            <a:r>
              <a:rPr lang="en-US" dirty="0"/>
              <a:t>, 100, 1000.0 and </a:t>
            </a:r>
            <a:r>
              <a:rPr lang="en-US" dirty="0" smtClean="0"/>
              <a:t>“</a:t>
            </a:r>
            <a:r>
              <a:rPr lang="en-US" dirty="0" err="1" smtClean="0"/>
              <a:t>Nielit</a:t>
            </a:r>
            <a:r>
              <a:rPr lang="en-US" dirty="0" smtClean="0"/>
              <a:t>" </a:t>
            </a:r>
            <a:r>
              <a:rPr lang="en-US" dirty="0"/>
              <a:t>are the values assigned to </a:t>
            </a:r>
            <a:r>
              <a:rPr lang="en-US" i="1" dirty="0"/>
              <a:t>counter</a:t>
            </a:r>
            <a:r>
              <a:rPr lang="en-US" dirty="0"/>
              <a:t>, </a:t>
            </a:r>
            <a:r>
              <a:rPr lang="en-US" i="1" dirty="0"/>
              <a:t>miles</a:t>
            </a:r>
            <a:r>
              <a:rPr lang="en-US" dirty="0"/>
              <a:t>, and </a:t>
            </a:r>
            <a:r>
              <a:rPr lang="en-US" i="1" dirty="0"/>
              <a:t>name</a:t>
            </a:r>
            <a:r>
              <a:rPr lang="en-US" dirty="0"/>
              <a:t> variables, respectively. </a:t>
            </a:r>
          </a:p>
          <a:p>
            <a:pPr algn="just"/>
            <a:endParaRPr lang="en-US" dirty="0"/>
          </a:p>
        </p:txBody>
      </p:sp>
    </p:spTree>
    <p:extLst>
      <p:ext uri="{BB962C8B-B14F-4D97-AF65-F5344CB8AC3E}">
        <p14:creationId xmlns:p14="http://schemas.microsoft.com/office/powerpoint/2010/main" val="1465130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5"/>
            <a:ext cx="10515600" cy="356092"/>
          </a:xfrm>
        </p:spPr>
        <p:txBody>
          <a:bodyPr>
            <a:normAutofit fontScale="90000"/>
          </a:bodyPr>
          <a:lstStyle/>
          <a:p>
            <a:pPr algn="ctr"/>
            <a:r>
              <a:rPr lang="en-US" b="1" dirty="0" smtClean="0"/>
              <a:t>Multiple Assignment</a:t>
            </a:r>
            <a:endParaRPr lang="en-US" b="1" dirty="0"/>
          </a:p>
        </p:txBody>
      </p:sp>
      <p:sp>
        <p:nvSpPr>
          <p:cNvPr id="3" name="Content Placeholder 2"/>
          <p:cNvSpPr>
            <a:spLocks noGrp="1"/>
          </p:cNvSpPr>
          <p:nvPr>
            <p:ph idx="1"/>
          </p:nvPr>
        </p:nvSpPr>
        <p:spPr>
          <a:xfrm>
            <a:off x="450761" y="862885"/>
            <a:ext cx="11386563" cy="5687544"/>
          </a:xfrm>
        </p:spPr>
        <p:txBody>
          <a:bodyPr>
            <a:noAutofit/>
          </a:bodyPr>
          <a:lstStyle/>
          <a:p>
            <a:pPr algn="just"/>
            <a:r>
              <a:rPr lang="en-US" sz="3600" dirty="0" smtClean="0"/>
              <a:t>Python </a:t>
            </a:r>
            <a:r>
              <a:rPr lang="en-US" sz="3600" dirty="0"/>
              <a:t>allows you to assign a single value to several variables simultaneously. For example −</a:t>
            </a:r>
          </a:p>
          <a:p>
            <a:pPr marL="0" indent="0" algn="just">
              <a:buNone/>
            </a:pPr>
            <a:r>
              <a:rPr lang="en-US" sz="3600" dirty="0" smtClean="0"/>
              <a:t>	a </a:t>
            </a:r>
            <a:r>
              <a:rPr lang="en-US" sz="3600" dirty="0"/>
              <a:t>= b = c = 1</a:t>
            </a:r>
          </a:p>
          <a:p>
            <a:pPr algn="just"/>
            <a:r>
              <a:rPr lang="en-US" sz="3600" dirty="0" smtClean="0"/>
              <a:t>You </a:t>
            </a:r>
            <a:r>
              <a:rPr lang="en-US" sz="3600" dirty="0"/>
              <a:t>can also assign multiple objects to multiple variables. For example −</a:t>
            </a:r>
          </a:p>
          <a:p>
            <a:pPr marL="0" indent="0" algn="just">
              <a:buNone/>
            </a:pPr>
            <a:r>
              <a:rPr lang="en-US" sz="3600" dirty="0" smtClean="0"/>
              <a:t>	</a:t>
            </a:r>
            <a:r>
              <a:rPr lang="en-US" sz="3600" dirty="0" err="1" smtClean="0"/>
              <a:t>a,b,c</a:t>
            </a:r>
            <a:r>
              <a:rPr lang="en-US" sz="3600" dirty="0" smtClean="0"/>
              <a:t> </a:t>
            </a:r>
            <a:r>
              <a:rPr lang="en-US" sz="3600" dirty="0"/>
              <a:t>= 1,2</a:t>
            </a:r>
            <a:r>
              <a:rPr lang="en-US" sz="3600" dirty="0" smtClean="0"/>
              <a:t>,“Nielit"</a:t>
            </a:r>
            <a:endParaRPr lang="en-US" sz="3600" dirty="0"/>
          </a:p>
          <a:p>
            <a:pPr algn="just"/>
            <a:r>
              <a:rPr lang="en-US" sz="3600" dirty="0"/>
              <a:t>Here, two integer objects with values 1 and 2 are assigned to variables a and b respectively, and one string object with the value </a:t>
            </a:r>
            <a:r>
              <a:rPr lang="en-US" sz="3600" dirty="0" smtClean="0"/>
              <a:t>“</a:t>
            </a:r>
            <a:r>
              <a:rPr lang="en-US" sz="3600" dirty="0" err="1" smtClean="0"/>
              <a:t>Nielit</a:t>
            </a:r>
            <a:r>
              <a:rPr lang="en-US" sz="3600" dirty="0" smtClean="0"/>
              <a:t>" </a:t>
            </a:r>
            <a:r>
              <a:rPr lang="en-US" sz="3600" dirty="0"/>
              <a:t>is assigned to the variable c.</a:t>
            </a:r>
          </a:p>
          <a:p>
            <a:pPr algn="just"/>
            <a:endParaRPr lang="en-US" sz="3600" dirty="0"/>
          </a:p>
        </p:txBody>
      </p:sp>
    </p:spTree>
    <p:extLst>
      <p:ext uri="{BB962C8B-B14F-4D97-AF65-F5344CB8AC3E}">
        <p14:creationId xmlns:p14="http://schemas.microsoft.com/office/powerpoint/2010/main" val="338373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625"/>
            <a:ext cx="10515600" cy="489398"/>
          </a:xfrm>
        </p:spPr>
        <p:txBody>
          <a:bodyPr>
            <a:noAutofit/>
          </a:bodyPr>
          <a:lstStyle/>
          <a:p>
            <a:pPr algn="ctr"/>
            <a:r>
              <a:rPr lang="en-US" b="1" dirty="0" smtClean="0"/>
              <a:t>Standard Data Types</a:t>
            </a:r>
            <a:endParaRPr lang="en-US" b="1" dirty="0"/>
          </a:p>
        </p:txBody>
      </p:sp>
      <p:sp>
        <p:nvSpPr>
          <p:cNvPr id="3" name="Content Placeholder 2"/>
          <p:cNvSpPr>
            <a:spLocks noGrp="1"/>
          </p:cNvSpPr>
          <p:nvPr>
            <p:ph idx="1"/>
          </p:nvPr>
        </p:nvSpPr>
        <p:spPr>
          <a:xfrm>
            <a:off x="399245" y="785610"/>
            <a:ext cx="11438079" cy="5615189"/>
          </a:xfrm>
        </p:spPr>
        <p:txBody>
          <a:bodyPr>
            <a:noAutofit/>
          </a:bodyPr>
          <a:lstStyle/>
          <a:p>
            <a:pPr algn="just"/>
            <a:r>
              <a:rPr lang="en-US" sz="4000" dirty="0" smtClean="0"/>
              <a:t>Python </a:t>
            </a:r>
            <a:r>
              <a:rPr lang="en-US" sz="4000" dirty="0"/>
              <a:t>has various standard data types that are used to define the operations possible on them and the storage method for each of them.</a:t>
            </a:r>
          </a:p>
          <a:p>
            <a:r>
              <a:rPr lang="en-US" sz="4000" dirty="0"/>
              <a:t>Python has five standard data types −</a:t>
            </a:r>
          </a:p>
          <a:p>
            <a:pPr lvl="1"/>
            <a:r>
              <a:rPr lang="en-US" sz="3600" dirty="0"/>
              <a:t>Numbers</a:t>
            </a:r>
          </a:p>
          <a:p>
            <a:pPr lvl="1"/>
            <a:r>
              <a:rPr lang="en-US" sz="3600" dirty="0"/>
              <a:t>String</a:t>
            </a:r>
          </a:p>
          <a:p>
            <a:pPr lvl="1"/>
            <a:r>
              <a:rPr lang="en-US" sz="3600" dirty="0"/>
              <a:t>List</a:t>
            </a:r>
          </a:p>
          <a:p>
            <a:pPr lvl="1"/>
            <a:r>
              <a:rPr lang="en-US" sz="3600" dirty="0"/>
              <a:t>Tuple</a:t>
            </a:r>
          </a:p>
          <a:p>
            <a:pPr lvl="1"/>
            <a:r>
              <a:rPr lang="en-US" sz="3600" dirty="0"/>
              <a:t>Dictionary</a:t>
            </a:r>
          </a:p>
          <a:p>
            <a:endParaRPr lang="en-US" sz="4000" dirty="0"/>
          </a:p>
        </p:txBody>
      </p:sp>
    </p:spTree>
    <p:extLst>
      <p:ext uri="{BB962C8B-B14F-4D97-AF65-F5344CB8AC3E}">
        <p14:creationId xmlns:p14="http://schemas.microsoft.com/office/powerpoint/2010/main" val="2963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5"/>
            <a:ext cx="10515600" cy="210421"/>
          </a:xfrm>
        </p:spPr>
        <p:txBody>
          <a:bodyPr>
            <a:noAutofit/>
          </a:bodyPr>
          <a:lstStyle/>
          <a:p>
            <a:pPr lvl="0"/>
            <a:r>
              <a:rPr kumimoji="0" lang="en-US" altLang="en-US" sz="2800" b="1" i="0" u="none" strike="noStrike" cap="none" normalizeH="0" baseline="0" dirty="0" smtClean="0">
                <a:ln>
                  <a:noFill/>
                </a:ln>
                <a:solidFill>
                  <a:srgbClr val="121214"/>
                </a:solidFill>
                <a:effectLst/>
                <a:latin typeface="Verdana" panose="020B0604030504040204" pitchFamily="34" charset="0"/>
                <a:ea typeface="Times New Roman" panose="02020603050405020304" pitchFamily="18" charset="0"/>
                <a:cs typeface="Times New Roman" panose="02020603050405020304" pitchFamily="18" charset="0"/>
              </a:rPr>
              <a:t>Python Numbers</a:t>
            </a:r>
            <a:endParaRPr lang="en-US" sz="2800" b="1" dirty="0"/>
          </a:p>
        </p:txBody>
      </p:sp>
      <p:sp>
        <p:nvSpPr>
          <p:cNvPr id="7" name="Rectangle 2"/>
          <p:cNvSpPr>
            <a:spLocks noChangeArrowheads="1"/>
          </p:cNvSpPr>
          <p:nvPr/>
        </p:nvSpPr>
        <p:spPr bwMode="auto">
          <a:xfrm>
            <a:off x="167425" y="698263"/>
            <a:ext cx="11536895" cy="58785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2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Number data types store numeric values.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2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Number objects are created when you assign a value to them. For example −</a:t>
            </a:r>
            <a:endParaRPr kumimoji="0" lang="en-US" altLang="en-US" sz="2800" b="0" i="0" u="none" strike="noStrike" cap="none" normalizeH="0" baseline="0" dirty="0" smtClean="0">
              <a:ln>
                <a:noFill/>
              </a:ln>
              <a:solidFill>
                <a:schemeClr val="tx1"/>
              </a:solidFill>
              <a:effectLst/>
            </a:endParaRPr>
          </a:p>
          <a:p>
            <a:pPr lvl="1" algn="just"/>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var1 </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smtClean="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endParaRPr kumimoji="0" lang="en-US" altLang="en-US" sz="3200" b="0" i="1" u="none" strike="noStrike" cap="none" normalizeH="0" baseline="0" dirty="0" smtClean="0">
              <a:ln>
                <a:noFill/>
              </a:ln>
              <a:solidFill>
                <a:schemeClr val="tx1"/>
              </a:solidFill>
              <a:effectLst/>
            </a:endParaRPr>
          </a:p>
          <a:p>
            <a:pPr lvl="1" algn="just"/>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var2 </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smtClean="0">
                <a:ln>
                  <a:noFill/>
                </a:ln>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a:t>
            </a:r>
            <a:endParaRPr kumimoji="0" lang="en-US" altLang="en-US" sz="3200" b="0" i="1" u="none" strike="noStrike" cap="none" normalizeH="0" baseline="0" dirty="0" smtClean="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2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You can also delete the reference to a number object by using the del statement. The syntax of the del statement is −</a:t>
            </a:r>
            <a:endParaRPr kumimoji="0" lang="en-US" altLang="en-US" sz="2800" b="0" i="0" u="none" strike="noStrike" cap="none" normalizeH="0" baseline="0" dirty="0" smtClean="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tabLst>
                <a:tab pos="457200" algn="l"/>
              </a:tabLst>
            </a:pPr>
            <a:r>
              <a:rPr kumimoji="0" lang="en-US" altLang="en-US" sz="2000" b="0" i="0"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del</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var1</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var2</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var3</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err="1"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varN</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2800" b="0" i="1" u="none" strike="noStrike" cap="none" normalizeH="0" baseline="0" dirty="0" smtClean="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2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You can delete a single object or multiple objects by using the del statement. For example −</a:t>
            </a:r>
            <a:endParaRPr kumimoji="0" lang="en-US" altLang="en-US" sz="2800" b="0" i="0" u="none" strike="noStrike" cap="none" normalizeH="0" baseline="0" dirty="0" smtClean="0">
              <a:ln>
                <a:noFill/>
              </a:ln>
              <a:solidFill>
                <a:schemeClr val="tx1"/>
              </a:solidFill>
              <a:effectLst/>
            </a:endParaRPr>
          </a:p>
          <a:p>
            <a:pPr lvl="1" algn="just"/>
            <a:r>
              <a:rPr kumimoji="0" lang="en-US" altLang="en-US" sz="2400" b="0" i="1"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del</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err="1" smtClean="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var</a:t>
            </a:r>
            <a:endParaRPr kumimoji="0" lang="en-US" altLang="en-US" sz="3200" b="0" i="1" u="none" strike="noStrike" cap="none" normalizeH="0" baseline="0" dirty="0" smtClean="0">
              <a:ln>
                <a:noFill/>
              </a:ln>
              <a:solidFill>
                <a:schemeClr val="tx1"/>
              </a:solidFill>
              <a:effectLst/>
            </a:endParaRPr>
          </a:p>
          <a:p>
            <a:pPr lvl="1" algn="just"/>
            <a:r>
              <a:rPr kumimoji="0" lang="en-US" altLang="en-US" sz="2400" b="0" i="1" u="none" strike="noStrike" cap="none" normalizeH="0" baseline="0" dirty="0" smtClean="0">
                <a:ln>
                  <a:noFill/>
                </a:ln>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del</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err="1"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var_a</a:t>
            </a:r>
            <a:r>
              <a:rPr kumimoji="0" lang="en-US" altLang="en-US" sz="2400" b="0" i="1" u="none" strike="noStrike" cap="none" normalizeH="0" baseline="0" dirty="0" smtClean="0">
                <a:ln>
                  <a:noFill/>
                </a:ln>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1" u="none" strike="noStrike" cap="none" normalizeH="0" baseline="0" dirty="0"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1" u="none" strike="noStrike" cap="none" normalizeH="0" baseline="0" dirty="0" err="1" smtClean="0">
                <a:ln>
                  <a:noFill/>
                </a:ln>
                <a:solidFill>
                  <a:srgbClr val="313131"/>
                </a:solidFill>
                <a:effectLst/>
                <a:latin typeface="Consolas" panose="020B0609020204030204" pitchFamily="49" charset="0"/>
                <a:ea typeface="Times New Roman" panose="02020603050405020304" pitchFamily="18" charset="0"/>
                <a:cs typeface="Courier New" panose="02070309020205020404" pitchFamily="49" charset="0"/>
              </a:rPr>
              <a:t>var_b</a:t>
            </a:r>
            <a:endParaRPr kumimoji="0" lang="en-US" altLang="en-US" sz="3200" b="0" i="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8344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32756"/>
            <a:ext cx="10622280" cy="402985"/>
          </a:xfrm>
        </p:spPr>
        <p:txBody>
          <a:bodyPr>
            <a:noAutofit/>
          </a:bodyPr>
          <a:lstStyle/>
          <a:p>
            <a:pPr lvl="0" algn="ctr"/>
            <a:r>
              <a:rPr kumimoji="0" lang="en-US" altLang="en-US" sz="2800" b="1" i="0" u="none" strike="noStrike" cap="none" normalizeH="0" baseline="0" dirty="0" smtClean="0">
                <a:ln>
                  <a:noFill/>
                </a:ln>
                <a:solidFill>
                  <a:srgbClr val="121214"/>
                </a:solidFill>
                <a:effectLst/>
                <a:latin typeface="Verdana" panose="020B0604030504040204" pitchFamily="34" charset="0"/>
                <a:ea typeface="Times New Roman" panose="02020603050405020304" pitchFamily="18" charset="0"/>
                <a:cs typeface="Times New Roman" panose="02020603050405020304" pitchFamily="18" charset="0"/>
              </a:rPr>
              <a:t>Python Numbers</a:t>
            </a:r>
            <a:endParaRPr lang="en-US" sz="2800" b="1" dirty="0"/>
          </a:p>
        </p:txBody>
      </p:sp>
      <p:sp>
        <p:nvSpPr>
          <p:cNvPr id="7" name="Rectangle 2"/>
          <p:cNvSpPr>
            <a:spLocks noChangeArrowheads="1"/>
          </p:cNvSpPr>
          <p:nvPr/>
        </p:nvSpPr>
        <p:spPr bwMode="auto">
          <a:xfrm>
            <a:off x="167425" y="1120997"/>
            <a:ext cx="11797048" cy="23698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2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Python supports four different numerical types −</a:t>
            </a:r>
            <a:endParaRPr kumimoji="0" lang="en-US" altLang="en-US" sz="2800" b="0" i="0" u="none" strike="noStrike" cap="none" normalizeH="0" baseline="0" dirty="0" smtClean="0">
              <a:ln>
                <a:noFill/>
              </a:ln>
              <a:solidFill>
                <a:schemeClr val="tx1"/>
              </a:solidFill>
              <a:effectLst/>
            </a:endParaRPr>
          </a:p>
          <a:p>
            <a:pPr lvl="1" algn="just"/>
            <a:r>
              <a:rPr kumimoji="0" lang="en-US" altLang="en-US" sz="2000" b="0" i="0" u="none" strike="noStrike" cap="none" normalizeH="0" baseline="0" dirty="0" err="1"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(signed integers)</a:t>
            </a:r>
            <a:endParaRPr kumimoji="0" lang="en-US" altLang="en-US" sz="2800" b="0" i="0" u="none" strike="noStrike" cap="none" normalizeH="0" baseline="0" dirty="0" smtClean="0">
              <a:ln>
                <a:noFill/>
              </a:ln>
              <a:solidFill>
                <a:schemeClr val="tx1"/>
              </a:solidFill>
              <a:effectLst/>
            </a:endParaRPr>
          </a:p>
          <a:p>
            <a:pPr lvl="1" algn="just"/>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long (long integers, they can also be represented in octal and hexadecimal)</a:t>
            </a:r>
            <a:endParaRPr kumimoji="0" lang="en-US" altLang="en-US" sz="2800" b="0" i="0" u="none" strike="noStrike" cap="none" normalizeH="0" baseline="0" dirty="0" smtClean="0">
              <a:ln>
                <a:noFill/>
              </a:ln>
              <a:solidFill>
                <a:schemeClr val="tx1"/>
              </a:solidFill>
              <a:effectLst/>
            </a:endParaRPr>
          </a:p>
          <a:p>
            <a:pPr lvl="1" algn="just"/>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float (floating point real values)</a:t>
            </a:r>
            <a:endParaRPr kumimoji="0" lang="en-US" altLang="en-US" sz="2800" b="0" i="0" u="none" strike="noStrike" cap="none" normalizeH="0" baseline="0" dirty="0" smtClean="0">
              <a:ln>
                <a:noFill/>
              </a:ln>
              <a:solidFill>
                <a:schemeClr val="tx1"/>
              </a:solidFill>
              <a:effectLst/>
            </a:endParaRPr>
          </a:p>
          <a:p>
            <a:pPr lvl="1" algn="just"/>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complex (complex numbers)</a:t>
            </a:r>
            <a:endParaRPr kumimoji="0" lang="en-US" altLang="en-US" sz="2800" b="0" i="0" u="none" strike="noStrike" cap="none" normalizeH="0" baseline="0" dirty="0" smtClean="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36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Example</a:t>
            </a:r>
            <a:endParaRPr kumimoji="0" lang="en-US" altLang="en-US" sz="2800" b="0" i="0" u="none" strike="noStrike" cap="none" normalizeH="0" baseline="0" dirty="0" smtClean="0">
              <a:ln>
                <a:noFill/>
              </a:ln>
              <a:solidFill>
                <a:schemeClr val="tx1"/>
              </a:solidFill>
              <a:effectLst/>
            </a:endParaRPr>
          </a:p>
        </p:txBody>
      </p:sp>
      <p:sp>
        <p:nvSpPr>
          <p:cNvPr id="8" name="Content Placeholder 7"/>
          <p:cNvSpPr>
            <a:spLocks noGrp="1"/>
          </p:cNvSpPr>
          <p:nvPr>
            <p:ph idx="1"/>
          </p:nvPr>
        </p:nvSpPr>
        <p:spPr/>
        <p:txBody>
          <a:bodyPr/>
          <a:lstStyle/>
          <a:p>
            <a:endParaRPr lang="en-US" dirty="0" smtClean="0"/>
          </a:p>
          <a:p>
            <a:endParaRPr lang="en-US" dirty="0"/>
          </a:p>
          <a:p>
            <a:pPr lvl="1"/>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3936640013"/>
              </p:ext>
            </p:extLst>
          </p:nvPr>
        </p:nvGraphicFramePr>
        <p:xfrm>
          <a:off x="399012" y="3773962"/>
          <a:ext cx="11421688" cy="2300096"/>
        </p:xfrm>
        <a:graphic>
          <a:graphicData uri="http://schemas.openxmlformats.org/drawingml/2006/table">
            <a:tbl>
              <a:tblPr firstRow="1" firstCol="1" bandRow="1">
                <a:tableStyleId>{5C22544A-7EE6-4342-B048-85BDC9FD1C3A}</a:tableStyleId>
              </a:tblPr>
              <a:tblGrid>
                <a:gridCol w="2855422">
                  <a:extLst>
                    <a:ext uri="{9D8B030D-6E8A-4147-A177-3AD203B41FA5}">
                      <a16:colId xmlns:a16="http://schemas.microsoft.com/office/drawing/2014/main" val="20000"/>
                    </a:ext>
                  </a:extLst>
                </a:gridCol>
                <a:gridCol w="2855422">
                  <a:extLst>
                    <a:ext uri="{9D8B030D-6E8A-4147-A177-3AD203B41FA5}">
                      <a16:colId xmlns:a16="http://schemas.microsoft.com/office/drawing/2014/main" val="20001"/>
                    </a:ext>
                  </a:extLst>
                </a:gridCol>
                <a:gridCol w="2855422">
                  <a:extLst>
                    <a:ext uri="{9D8B030D-6E8A-4147-A177-3AD203B41FA5}">
                      <a16:colId xmlns:a16="http://schemas.microsoft.com/office/drawing/2014/main" val="20002"/>
                    </a:ext>
                  </a:extLst>
                </a:gridCol>
                <a:gridCol w="2855422">
                  <a:extLst>
                    <a:ext uri="{9D8B030D-6E8A-4147-A177-3AD203B41FA5}">
                      <a16:colId xmlns:a16="http://schemas.microsoft.com/office/drawing/2014/main" val="20003"/>
                    </a:ext>
                  </a:extLst>
                </a:gridCol>
              </a:tblGrid>
              <a:tr h="1150048">
                <a:tc>
                  <a:txBody>
                    <a:bodyPr/>
                    <a:lstStyle/>
                    <a:p>
                      <a:pPr marL="0" marR="0">
                        <a:lnSpc>
                          <a:spcPct val="107000"/>
                        </a:lnSpc>
                        <a:spcBef>
                          <a:spcPts val="0"/>
                        </a:spcBef>
                        <a:spcAft>
                          <a:spcPts val="1500"/>
                        </a:spcAft>
                      </a:pPr>
                      <a:r>
                        <a:rPr lang="en-US" sz="3600" dirty="0" err="1">
                          <a:effectLst/>
                        </a:rPr>
                        <a:t>int</a:t>
                      </a:r>
                      <a:endParaRPr lang="en-US" sz="40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dirty="0">
                          <a:effectLst/>
                        </a:rPr>
                        <a:t>long</a:t>
                      </a:r>
                      <a:endParaRPr lang="en-US" sz="40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a:effectLst/>
                        </a:rPr>
                        <a:t>float</a:t>
                      </a:r>
                      <a:endParaRPr lang="en-US" sz="400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a:effectLst/>
                        </a:rPr>
                        <a:t>complex</a:t>
                      </a:r>
                      <a:endParaRPr lang="en-US" sz="400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0"/>
                  </a:ext>
                </a:extLst>
              </a:tr>
              <a:tr h="1150048">
                <a:tc>
                  <a:txBody>
                    <a:bodyPr/>
                    <a:lstStyle/>
                    <a:p>
                      <a:pPr marL="0" marR="0">
                        <a:lnSpc>
                          <a:spcPct val="107000"/>
                        </a:lnSpc>
                        <a:spcBef>
                          <a:spcPts val="0"/>
                        </a:spcBef>
                        <a:spcAft>
                          <a:spcPts val="1500"/>
                        </a:spcAft>
                      </a:pPr>
                      <a:r>
                        <a:rPr lang="en-US" sz="3600">
                          <a:effectLst/>
                        </a:rPr>
                        <a:t>10</a:t>
                      </a:r>
                      <a:endParaRPr lang="en-US" sz="400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dirty="0">
                          <a:effectLst/>
                        </a:rPr>
                        <a:t>51924361L</a:t>
                      </a:r>
                      <a:endParaRPr lang="en-US" sz="40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a:effectLst/>
                        </a:rPr>
                        <a:t>0.0</a:t>
                      </a:r>
                      <a:endParaRPr lang="en-US" sz="400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3600" dirty="0">
                          <a:effectLst/>
                        </a:rPr>
                        <a:t>3.14j</a:t>
                      </a:r>
                      <a:endParaRPr lang="en-US" sz="4000" dirty="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3444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291698"/>
          </a:xfrm>
        </p:spPr>
        <p:txBody>
          <a:bodyPr>
            <a:noAutofit/>
          </a:bodyPr>
          <a:lstStyle/>
          <a:p>
            <a:pPr algn="ctr"/>
            <a:r>
              <a:rPr lang="en-US" sz="4800" b="1" dirty="0" smtClean="0"/>
              <a:t>Python Strings</a:t>
            </a:r>
            <a:endParaRPr lang="en-US" sz="4800" b="1" dirty="0"/>
          </a:p>
        </p:txBody>
      </p:sp>
      <p:sp>
        <p:nvSpPr>
          <p:cNvPr id="3" name="Content Placeholder 2"/>
          <p:cNvSpPr>
            <a:spLocks noGrp="1"/>
          </p:cNvSpPr>
          <p:nvPr>
            <p:ph idx="1"/>
          </p:nvPr>
        </p:nvSpPr>
        <p:spPr>
          <a:xfrm>
            <a:off x="147146" y="599090"/>
            <a:ext cx="11908220" cy="6020651"/>
          </a:xfrm>
        </p:spPr>
        <p:txBody>
          <a:bodyPr>
            <a:normAutofit fontScale="85000" lnSpcReduction="20000"/>
          </a:bodyPr>
          <a:lstStyle/>
          <a:p>
            <a:pPr algn="just"/>
            <a:r>
              <a:rPr lang="en-US" dirty="0" smtClean="0"/>
              <a:t>Strings </a:t>
            </a:r>
            <a:r>
              <a:rPr lang="en-US" dirty="0"/>
              <a:t>in Python are identified as a contiguous set of characters represented in the quotation marks. </a:t>
            </a:r>
            <a:endParaRPr lang="en-US" dirty="0" smtClean="0"/>
          </a:p>
          <a:p>
            <a:pPr algn="just"/>
            <a:r>
              <a:rPr lang="en-US" dirty="0" smtClean="0"/>
              <a:t>Python </a:t>
            </a:r>
            <a:r>
              <a:rPr lang="en-US" dirty="0"/>
              <a:t>allows for either pairs of single or double quotes. </a:t>
            </a:r>
            <a:endParaRPr lang="en-US" dirty="0" smtClean="0"/>
          </a:p>
          <a:p>
            <a:pPr algn="just"/>
            <a:r>
              <a:rPr lang="en-US" dirty="0" smtClean="0"/>
              <a:t>Subsets </a:t>
            </a:r>
            <a:r>
              <a:rPr lang="en-US" dirty="0"/>
              <a:t>of strings can be taken using the </a:t>
            </a:r>
            <a:r>
              <a:rPr lang="en-US" dirty="0">
                <a:solidFill>
                  <a:schemeClr val="accent2"/>
                </a:solidFill>
              </a:rPr>
              <a:t>slice operator </a:t>
            </a:r>
            <a:r>
              <a:rPr lang="en-US" dirty="0"/>
              <a:t>([ ] and [:] ) with indexes starting at 0 in the beginning of the string and working their way from -1 at the end.</a:t>
            </a:r>
          </a:p>
          <a:p>
            <a:pPr algn="just"/>
            <a:r>
              <a:rPr lang="en-US" dirty="0"/>
              <a:t>The plus </a:t>
            </a:r>
            <a:r>
              <a:rPr lang="en-US" dirty="0">
                <a:solidFill>
                  <a:schemeClr val="accent2"/>
                </a:solidFill>
              </a:rPr>
              <a:t>(+) </a:t>
            </a:r>
            <a:r>
              <a:rPr lang="en-US" dirty="0"/>
              <a:t>sign is the string concatenation operator and the asterisk </a:t>
            </a:r>
            <a:r>
              <a:rPr lang="en-US" dirty="0">
                <a:solidFill>
                  <a:schemeClr val="accent2"/>
                </a:solidFill>
              </a:rPr>
              <a:t>(*)</a:t>
            </a:r>
            <a:r>
              <a:rPr lang="en-US" dirty="0"/>
              <a:t> is the repetition operator. For example −</a:t>
            </a:r>
          </a:p>
          <a:p>
            <a:pPr marL="457200" lvl="1" indent="0" algn="just">
              <a:buNone/>
            </a:pPr>
            <a:r>
              <a:rPr lang="en-US" dirty="0" err="1" smtClean="0"/>
              <a:t>str</a:t>
            </a:r>
            <a:r>
              <a:rPr lang="en-US" dirty="0" smtClean="0"/>
              <a:t> </a:t>
            </a:r>
            <a:r>
              <a:rPr lang="en-US" dirty="0"/>
              <a:t>= 'Hello World</a:t>
            </a:r>
            <a:r>
              <a:rPr lang="en-US" dirty="0" smtClean="0"/>
              <a:t>!'</a:t>
            </a:r>
            <a:endParaRPr lang="en-US" dirty="0"/>
          </a:p>
          <a:p>
            <a:pPr marL="457200" lvl="1" indent="0" algn="just">
              <a:buNone/>
            </a:pPr>
            <a:r>
              <a:rPr lang="en-US" dirty="0"/>
              <a:t>print </a:t>
            </a:r>
            <a:r>
              <a:rPr lang="en-US" dirty="0" smtClean="0"/>
              <a:t>(</a:t>
            </a:r>
            <a:r>
              <a:rPr lang="en-US" dirty="0" err="1" smtClean="0"/>
              <a:t>str</a:t>
            </a:r>
            <a:r>
              <a:rPr lang="en-US" dirty="0" smtClean="0"/>
              <a:t>)          </a:t>
            </a:r>
            <a:r>
              <a:rPr lang="en-US" dirty="0"/>
              <a:t># Prints complete string</a:t>
            </a:r>
          </a:p>
          <a:p>
            <a:pPr marL="457200" lvl="1" indent="0" algn="just">
              <a:buNone/>
            </a:pPr>
            <a:r>
              <a:rPr lang="en-US" dirty="0"/>
              <a:t>print </a:t>
            </a:r>
            <a:r>
              <a:rPr lang="en-US" dirty="0" smtClean="0"/>
              <a:t>(</a:t>
            </a:r>
            <a:r>
              <a:rPr lang="en-US" dirty="0" err="1" smtClean="0"/>
              <a:t>str</a:t>
            </a:r>
            <a:r>
              <a:rPr lang="en-US" dirty="0" smtClean="0"/>
              <a:t>[0])       </a:t>
            </a:r>
            <a:r>
              <a:rPr lang="en-US" dirty="0"/>
              <a:t># Prints first character of the </a:t>
            </a:r>
            <a:r>
              <a:rPr lang="en-US" dirty="0" smtClean="0"/>
              <a:t>string i.e. H</a:t>
            </a:r>
            <a:endParaRPr lang="en-US" dirty="0"/>
          </a:p>
          <a:p>
            <a:pPr marL="457200" lvl="1" indent="0" algn="just">
              <a:buNone/>
            </a:pPr>
            <a:r>
              <a:rPr lang="en-US" dirty="0"/>
              <a:t>print </a:t>
            </a:r>
            <a:r>
              <a:rPr lang="en-US" dirty="0" smtClean="0"/>
              <a:t>(</a:t>
            </a:r>
            <a:r>
              <a:rPr lang="en-US" dirty="0" err="1" smtClean="0"/>
              <a:t>str</a:t>
            </a:r>
            <a:r>
              <a:rPr lang="en-US" dirty="0" smtClean="0"/>
              <a:t>[2:5])     </a:t>
            </a:r>
            <a:r>
              <a:rPr lang="en-US" dirty="0"/>
              <a:t># Prints characters starting from 3rd to </a:t>
            </a:r>
            <a:r>
              <a:rPr lang="en-US" dirty="0" smtClean="0"/>
              <a:t>5</a:t>
            </a:r>
            <a:r>
              <a:rPr lang="en-US" baseline="30000" dirty="0" smtClean="0"/>
              <a:t>th</a:t>
            </a:r>
            <a:r>
              <a:rPr lang="en-US" dirty="0" smtClean="0"/>
              <a:t> i.e. </a:t>
            </a:r>
            <a:r>
              <a:rPr lang="en-US" dirty="0" err="1" smtClean="0"/>
              <a:t>llo</a:t>
            </a:r>
            <a:endParaRPr lang="en-US" dirty="0"/>
          </a:p>
          <a:p>
            <a:pPr marL="457200" lvl="1" indent="0" algn="just">
              <a:buNone/>
            </a:pPr>
            <a:r>
              <a:rPr lang="en-US" dirty="0"/>
              <a:t>print </a:t>
            </a:r>
            <a:r>
              <a:rPr lang="en-US" dirty="0" smtClean="0"/>
              <a:t>(</a:t>
            </a:r>
            <a:r>
              <a:rPr lang="en-US" dirty="0" err="1" smtClean="0"/>
              <a:t>str</a:t>
            </a:r>
            <a:r>
              <a:rPr lang="en-US" dirty="0" smtClean="0"/>
              <a:t>[2</a:t>
            </a:r>
            <a:r>
              <a:rPr lang="en-US" dirty="0"/>
              <a:t>:] </a:t>
            </a:r>
            <a:r>
              <a:rPr lang="en-US" dirty="0" smtClean="0"/>
              <a:t>)     </a:t>
            </a:r>
            <a:r>
              <a:rPr lang="en-US" dirty="0"/>
              <a:t># Prints string starting from 3rd </a:t>
            </a:r>
            <a:r>
              <a:rPr lang="en-US" dirty="0" smtClean="0"/>
              <a:t>character i.e. </a:t>
            </a:r>
            <a:r>
              <a:rPr lang="en-US" dirty="0" err="1" smtClean="0"/>
              <a:t>llo</a:t>
            </a:r>
            <a:r>
              <a:rPr lang="en-US" dirty="0" smtClean="0"/>
              <a:t> World!</a:t>
            </a:r>
            <a:endParaRPr lang="en-US" dirty="0"/>
          </a:p>
          <a:p>
            <a:pPr marL="457200" lvl="1" indent="0" algn="just">
              <a:buNone/>
            </a:pPr>
            <a:r>
              <a:rPr lang="en-US" dirty="0">
                <a:solidFill>
                  <a:schemeClr val="accent2"/>
                </a:solidFill>
              </a:rPr>
              <a:t>print </a:t>
            </a:r>
            <a:r>
              <a:rPr lang="en-US" dirty="0" smtClean="0">
                <a:solidFill>
                  <a:schemeClr val="accent2"/>
                </a:solidFill>
              </a:rPr>
              <a:t>(</a:t>
            </a:r>
            <a:r>
              <a:rPr lang="en-US" dirty="0" err="1" smtClean="0">
                <a:solidFill>
                  <a:schemeClr val="accent2"/>
                </a:solidFill>
              </a:rPr>
              <a:t>str</a:t>
            </a:r>
            <a:r>
              <a:rPr lang="en-US" dirty="0" smtClean="0">
                <a:solidFill>
                  <a:schemeClr val="accent2"/>
                </a:solidFill>
              </a:rPr>
              <a:t> </a:t>
            </a:r>
            <a:r>
              <a:rPr lang="en-US" dirty="0">
                <a:solidFill>
                  <a:schemeClr val="accent2"/>
                </a:solidFill>
              </a:rPr>
              <a:t>* </a:t>
            </a:r>
            <a:r>
              <a:rPr lang="en-US" dirty="0" smtClean="0">
                <a:solidFill>
                  <a:schemeClr val="accent2"/>
                </a:solidFill>
              </a:rPr>
              <a:t>2)      </a:t>
            </a:r>
            <a:r>
              <a:rPr lang="en-US" dirty="0">
                <a:solidFill>
                  <a:schemeClr val="accent2"/>
                </a:solidFill>
              </a:rPr>
              <a:t># Prints string two </a:t>
            </a:r>
            <a:r>
              <a:rPr lang="en-US" dirty="0" smtClean="0">
                <a:solidFill>
                  <a:schemeClr val="accent2"/>
                </a:solidFill>
              </a:rPr>
              <a:t>times </a:t>
            </a:r>
            <a:endParaRPr lang="en-US" dirty="0">
              <a:solidFill>
                <a:schemeClr val="accent2"/>
              </a:solidFill>
            </a:endParaRPr>
          </a:p>
          <a:p>
            <a:pPr marL="457200" lvl="1" indent="0" algn="just">
              <a:buNone/>
            </a:pPr>
            <a:r>
              <a:rPr lang="en-US" dirty="0"/>
              <a:t>print </a:t>
            </a:r>
            <a:r>
              <a:rPr lang="en-US" dirty="0" smtClean="0"/>
              <a:t>(</a:t>
            </a:r>
            <a:r>
              <a:rPr lang="en-US" dirty="0" err="1" smtClean="0"/>
              <a:t>str</a:t>
            </a:r>
            <a:r>
              <a:rPr lang="en-US" dirty="0" smtClean="0"/>
              <a:t> </a:t>
            </a:r>
            <a:r>
              <a:rPr lang="en-US" dirty="0"/>
              <a:t>+ "</a:t>
            </a:r>
            <a:r>
              <a:rPr lang="en-US" dirty="0" smtClean="0"/>
              <a:t>TEST“) </a:t>
            </a:r>
            <a:r>
              <a:rPr lang="en-US" dirty="0"/>
              <a:t># Prints concatenated </a:t>
            </a:r>
            <a:r>
              <a:rPr lang="en-US" dirty="0" smtClean="0"/>
              <a:t>string</a:t>
            </a:r>
          </a:p>
          <a:p>
            <a:pPr marL="457200" lvl="1" indent="0" algn="just">
              <a:buNone/>
            </a:pPr>
            <a:r>
              <a:rPr lang="en-US" dirty="0" smtClean="0"/>
              <a:t>Print(</a:t>
            </a:r>
            <a:r>
              <a:rPr lang="en-US" dirty="0" err="1" smtClean="0"/>
              <a:t>str</a:t>
            </a:r>
            <a:r>
              <a:rPr lang="en-US" dirty="0" smtClean="0"/>
              <a:t>[-1])     # prints last character i.e. !</a:t>
            </a:r>
          </a:p>
          <a:p>
            <a:pPr marL="457200" lvl="1" indent="0" algn="just">
              <a:buNone/>
            </a:pPr>
            <a:r>
              <a:rPr lang="en-US" dirty="0" smtClean="0"/>
              <a:t>Print(</a:t>
            </a:r>
            <a:r>
              <a:rPr lang="en-US" dirty="0" err="1" smtClean="0"/>
              <a:t>str</a:t>
            </a:r>
            <a:r>
              <a:rPr lang="en-US" dirty="0" smtClean="0"/>
              <a:t>[-2])     # prints second last character i.e. d</a:t>
            </a:r>
          </a:p>
          <a:p>
            <a:pPr marL="457200" lvl="1" indent="0" algn="just">
              <a:buNone/>
            </a:pPr>
            <a:r>
              <a:rPr lang="en-US" dirty="0" smtClean="0"/>
              <a:t>Print(</a:t>
            </a:r>
            <a:r>
              <a:rPr lang="en-US" dirty="0" err="1" smtClean="0"/>
              <a:t>str</a:t>
            </a:r>
            <a:r>
              <a:rPr lang="en-US" dirty="0" smtClean="0"/>
              <a:t>[2:-2]) #prints </a:t>
            </a:r>
            <a:r>
              <a:rPr lang="en-US" dirty="0" err="1" smtClean="0"/>
              <a:t>llo</a:t>
            </a:r>
            <a:r>
              <a:rPr lang="en-US" dirty="0" smtClean="0"/>
              <a:t> </a:t>
            </a:r>
            <a:r>
              <a:rPr lang="en-US" dirty="0" err="1" smtClean="0"/>
              <a:t>Worl</a:t>
            </a:r>
            <a:endParaRPr lang="en-US" dirty="0"/>
          </a:p>
          <a:p>
            <a:pPr algn="just"/>
            <a:r>
              <a:rPr lang="en-US" dirty="0"/>
              <a:t>This will produce the following </a:t>
            </a:r>
            <a:r>
              <a:rPr lang="en-US" dirty="0" smtClean="0"/>
              <a:t>results − Hello </a:t>
            </a:r>
            <a:r>
              <a:rPr lang="en-US" dirty="0"/>
              <a:t>World</a:t>
            </a:r>
            <a:r>
              <a:rPr lang="en-US" dirty="0" smtClean="0"/>
              <a:t>!, H, </a:t>
            </a:r>
            <a:r>
              <a:rPr lang="en-US" dirty="0" err="1" smtClean="0"/>
              <a:t>llo</a:t>
            </a:r>
            <a:r>
              <a:rPr lang="en-US" dirty="0" smtClean="0"/>
              <a:t>, </a:t>
            </a:r>
            <a:r>
              <a:rPr lang="en-US" dirty="0" err="1" smtClean="0"/>
              <a:t>llo</a:t>
            </a:r>
            <a:r>
              <a:rPr lang="en-US" dirty="0" smtClean="0"/>
              <a:t> </a:t>
            </a:r>
            <a:r>
              <a:rPr lang="en-US" dirty="0"/>
              <a:t>World</a:t>
            </a:r>
            <a:r>
              <a:rPr lang="en-US" dirty="0" smtClean="0"/>
              <a:t>!, Hello </a:t>
            </a:r>
            <a:r>
              <a:rPr lang="en-US" dirty="0" err="1" smtClean="0"/>
              <a:t>World!Hello</a:t>
            </a:r>
            <a:r>
              <a:rPr lang="en-US" dirty="0" smtClean="0"/>
              <a:t> </a:t>
            </a:r>
            <a:r>
              <a:rPr lang="en-US" dirty="0"/>
              <a:t>World</a:t>
            </a:r>
            <a:r>
              <a:rPr lang="en-US" dirty="0" smtClean="0"/>
              <a:t>!, Hello </a:t>
            </a:r>
            <a:r>
              <a:rPr lang="en-US" dirty="0" err="1"/>
              <a:t>World!TEST</a:t>
            </a: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4288397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66"/>
            <a:ext cx="10095963" cy="295473"/>
          </a:xfrm>
        </p:spPr>
        <p:txBody>
          <a:bodyPr>
            <a:noAutofit/>
          </a:bodyPr>
          <a:lstStyle/>
          <a:p>
            <a:r>
              <a:rPr lang="en-US" sz="3600" b="1" dirty="0" smtClean="0"/>
              <a:t>Python Lists (  </a:t>
            </a:r>
            <a:r>
              <a:rPr lang="en-US" sz="3600" i="1" dirty="0" smtClean="0"/>
              <a:t>i.e. enclosed within [] </a:t>
            </a:r>
            <a:r>
              <a:rPr lang="en-US" sz="3600" b="1" dirty="0" smtClean="0"/>
              <a:t>)</a:t>
            </a:r>
            <a:endParaRPr lang="en-US" sz="3600" dirty="0"/>
          </a:p>
        </p:txBody>
      </p:sp>
      <p:sp>
        <p:nvSpPr>
          <p:cNvPr id="3" name="Content Placeholder 2"/>
          <p:cNvSpPr>
            <a:spLocks noGrp="1"/>
          </p:cNvSpPr>
          <p:nvPr>
            <p:ph idx="1"/>
          </p:nvPr>
        </p:nvSpPr>
        <p:spPr>
          <a:xfrm>
            <a:off x="0" y="532016"/>
            <a:ext cx="12067504" cy="6164998"/>
          </a:xfrm>
        </p:spPr>
        <p:txBody>
          <a:bodyPr>
            <a:normAutofit fontScale="70000" lnSpcReduction="20000"/>
          </a:bodyPr>
          <a:lstStyle/>
          <a:p>
            <a:pPr algn="just"/>
            <a:r>
              <a:rPr lang="en-US" dirty="0" smtClean="0"/>
              <a:t>Lists </a:t>
            </a:r>
            <a:r>
              <a:rPr lang="en-US" dirty="0"/>
              <a:t>are the most versatile of Python's </a:t>
            </a:r>
            <a:r>
              <a:rPr lang="en-US" b="1" dirty="0"/>
              <a:t>compound data types</a:t>
            </a:r>
            <a:r>
              <a:rPr lang="en-US" dirty="0"/>
              <a:t>. </a:t>
            </a:r>
            <a:endParaRPr lang="en-US" dirty="0" smtClean="0"/>
          </a:p>
          <a:p>
            <a:pPr algn="just"/>
            <a:r>
              <a:rPr lang="en-US" dirty="0" smtClean="0"/>
              <a:t>A </a:t>
            </a:r>
            <a:r>
              <a:rPr lang="en-US" dirty="0"/>
              <a:t>list contains items separated by commas and enclosed within square brackets ([]). </a:t>
            </a:r>
            <a:endParaRPr lang="en-US" dirty="0" smtClean="0"/>
          </a:p>
          <a:p>
            <a:pPr algn="just"/>
            <a:r>
              <a:rPr lang="en-US" dirty="0" smtClean="0"/>
              <a:t>To </a:t>
            </a:r>
            <a:r>
              <a:rPr lang="en-US" dirty="0"/>
              <a:t>some extent, lists are similar to arrays in C. </a:t>
            </a:r>
            <a:r>
              <a:rPr lang="en-US" dirty="0" smtClean="0"/>
              <a:t> One </a:t>
            </a:r>
            <a:r>
              <a:rPr lang="en-US" dirty="0"/>
              <a:t>difference between them is that </a:t>
            </a:r>
            <a:r>
              <a:rPr lang="en-US" dirty="0">
                <a:solidFill>
                  <a:schemeClr val="accent2"/>
                </a:solidFill>
              </a:rPr>
              <a:t>all the items belonging to a list can be of different data type.</a:t>
            </a:r>
          </a:p>
          <a:p>
            <a:pPr algn="just"/>
            <a:r>
              <a:rPr lang="en-US" dirty="0"/>
              <a:t>The values stored in a list can be accessed using the slice operator ([ ] and [:]) with indexes starting at 0 in the beginning of the list and working their way to end -1. </a:t>
            </a:r>
            <a:endParaRPr lang="en-US" dirty="0" smtClean="0"/>
          </a:p>
          <a:p>
            <a:pPr algn="just"/>
            <a:r>
              <a:rPr lang="en-US" dirty="0" smtClean="0"/>
              <a:t>The </a:t>
            </a:r>
            <a:r>
              <a:rPr lang="en-US" dirty="0"/>
              <a:t>plus (+) sign is the list concatenation operator, and the asterisk (*) is the repetition operator</a:t>
            </a:r>
            <a:r>
              <a:rPr lang="en-US" dirty="0" smtClean="0"/>
              <a:t>.</a:t>
            </a:r>
          </a:p>
          <a:p>
            <a:pPr algn="just"/>
            <a:r>
              <a:rPr lang="en-US" dirty="0" smtClean="0"/>
              <a:t> </a:t>
            </a:r>
            <a:r>
              <a:rPr lang="en-US" dirty="0"/>
              <a:t>For example −</a:t>
            </a:r>
          </a:p>
          <a:p>
            <a:pPr lvl="1" algn="just">
              <a:buNone/>
            </a:pPr>
            <a:r>
              <a:rPr lang="en-US" dirty="0" smtClean="0"/>
              <a:t>list </a:t>
            </a:r>
            <a:r>
              <a:rPr lang="en-US" dirty="0"/>
              <a:t>= [ '</a:t>
            </a:r>
            <a:r>
              <a:rPr lang="en-US" dirty="0" err="1"/>
              <a:t>abcd</a:t>
            </a:r>
            <a:r>
              <a:rPr lang="en-US" dirty="0"/>
              <a:t>', 786 , 2.23, </a:t>
            </a:r>
            <a:r>
              <a:rPr lang="en-US" dirty="0" smtClean="0"/>
              <a:t>‘</a:t>
            </a:r>
            <a:r>
              <a:rPr lang="en-US" dirty="0" err="1" smtClean="0"/>
              <a:t>nielit</a:t>
            </a:r>
            <a:r>
              <a:rPr lang="en-US" dirty="0" smtClean="0"/>
              <a:t>', </a:t>
            </a:r>
            <a:r>
              <a:rPr lang="en-US" dirty="0"/>
              <a:t>70.2 ]</a:t>
            </a:r>
          </a:p>
          <a:p>
            <a:pPr lvl="1" algn="just">
              <a:buNone/>
            </a:pPr>
            <a:r>
              <a:rPr lang="en-US" dirty="0" err="1"/>
              <a:t>tinylist</a:t>
            </a:r>
            <a:r>
              <a:rPr lang="en-US" dirty="0"/>
              <a:t> = [123, </a:t>
            </a:r>
            <a:r>
              <a:rPr lang="en-US" dirty="0" smtClean="0"/>
              <a:t>‘</a:t>
            </a:r>
            <a:r>
              <a:rPr lang="en-US" dirty="0" err="1" smtClean="0"/>
              <a:t>nielit</a:t>
            </a:r>
            <a:r>
              <a:rPr lang="en-US" dirty="0" smtClean="0"/>
              <a:t>’]</a:t>
            </a:r>
            <a:endParaRPr lang="en-US" dirty="0"/>
          </a:p>
          <a:p>
            <a:pPr lvl="1" algn="just">
              <a:buNone/>
            </a:pPr>
            <a:r>
              <a:rPr lang="en-US" dirty="0"/>
              <a:t>print </a:t>
            </a:r>
            <a:r>
              <a:rPr lang="en-US" dirty="0" smtClean="0"/>
              <a:t>(list)          </a:t>
            </a:r>
            <a:r>
              <a:rPr lang="en-US" dirty="0"/>
              <a:t># Prints complete list</a:t>
            </a:r>
          </a:p>
          <a:p>
            <a:pPr lvl="1" algn="just">
              <a:buNone/>
            </a:pPr>
            <a:r>
              <a:rPr lang="en-US" dirty="0"/>
              <a:t>print </a:t>
            </a:r>
            <a:r>
              <a:rPr lang="en-US" dirty="0" smtClean="0"/>
              <a:t>(list[0])       </a:t>
            </a:r>
            <a:r>
              <a:rPr lang="en-US" dirty="0"/>
              <a:t># Prints first element of the list</a:t>
            </a:r>
          </a:p>
          <a:p>
            <a:pPr lvl="1" algn="just">
              <a:buNone/>
            </a:pPr>
            <a:r>
              <a:rPr lang="en-US" dirty="0"/>
              <a:t>print </a:t>
            </a:r>
            <a:r>
              <a:rPr lang="en-US" dirty="0" smtClean="0"/>
              <a:t>(list[1:3])     </a:t>
            </a:r>
            <a:r>
              <a:rPr lang="en-US" dirty="0"/>
              <a:t># Prints elements starting from 2nd till 3rd </a:t>
            </a:r>
          </a:p>
          <a:p>
            <a:pPr lvl="1" algn="just">
              <a:buNone/>
            </a:pPr>
            <a:r>
              <a:rPr lang="en-US" dirty="0"/>
              <a:t>print </a:t>
            </a:r>
            <a:r>
              <a:rPr lang="en-US" dirty="0" smtClean="0"/>
              <a:t>(list[2:])      </a:t>
            </a:r>
            <a:r>
              <a:rPr lang="en-US" dirty="0"/>
              <a:t># Prints elements starting from 3rd element</a:t>
            </a:r>
          </a:p>
          <a:p>
            <a:pPr lvl="1" algn="just">
              <a:buNone/>
            </a:pPr>
            <a:r>
              <a:rPr lang="en-US" dirty="0"/>
              <a:t>print </a:t>
            </a:r>
            <a:r>
              <a:rPr lang="en-US" dirty="0" smtClean="0"/>
              <a:t>(</a:t>
            </a:r>
            <a:r>
              <a:rPr lang="en-US" dirty="0" err="1" smtClean="0"/>
              <a:t>tinylist</a:t>
            </a:r>
            <a:r>
              <a:rPr lang="en-US" dirty="0" smtClean="0"/>
              <a:t> </a:t>
            </a:r>
            <a:r>
              <a:rPr lang="en-US" dirty="0"/>
              <a:t>* </a:t>
            </a:r>
            <a:r>
              <a:rPr lang="en-US" dirty="0" smtClean="0"/>
              <a:t>2)  </a:t>
            </a:r>
            <a:r>
              <a:rPr lang="en-US" dirty="0"/>
              <a:t># Prints list two times</a:t>
            </a:r>
          </a:p>
          <a:p>
            <a:pPr lvl="1" algn="just">
              <a:buNone/>
            </a:pPr>
            <a:r>
              <a:rPr lang="en-US" dirty="0"/>
              <a:t>print </a:t>
            </a:r>
            <a:r>
              <a:rPr lang="en-US" dirty="0" smtClean="0"/>
              <a:t>(list </a:t>
            </a:r>
            <a:r>
              <a:rPr lang="en-US" dirty="0"/>
              <a:t>+ </a:t>
            </a:r>
            <a:r>
              <a:rPr lang="en-US" dirty="0" err="1" smtClean="0"/>
              <a:t>tinylist</a:t>
            </a:r>
            <a:r>
              <a:rPr lang="en-US" dirty="0" smtClean="0"/>
              <a:t>) </a:t>
            </a:r>
            <a:r>
              <a:rPr lang="en-US" dirty="0"/>
              <a:t># Prints concatenated </a:t>
            </a:r>
            <a:r>
              <a:rPr lang="en-US" dirty="0" smtClean="0"/>
              <a:t>lists</a:t>
            </a:r>
          </a:p>
          <a:p>
            <a:pPr lvl="1" algn="just">
              <a:buNone/>
            </a:pPr>
            <a:r>
              <a:rPr lang="en-US" dirty="0" smtClean="0"/>
              <a:t>Print (list[-1])   #prints the last element of the list i.e. 70.2</a:t>
            </a:r>
          </a:p>
          <a:p>
            <a:pPr lvl="1" algn="just">
              <a:buNone/>
            </a:pPr>
            <a:r>
              <a:rPr lang="en-US" dirty="0" smtClean="0"/>
              <a:t>Print(list[1:-2]) #prints [786,2.23]</a:t>
            </a:r>
          </a:p>
          <a:p>
            <a:pPr lvl="1" algn="just">
              <a:buNone/>
            </a:pPr>
            <a:endParaRPr lang="en-US" dirty="0"/>
          </a:p>
          <a:p>
            <a:pPr algn="just"/>
            <a:r>
              <a:rPr lang="en-US" dirty="0"/>
              <a:t>This produce the following </a:t>
            </a:r>
            <a:r>
              <a:rPr lang="en-US" dirty="0" smtClean="0"/>
              <a:t>results </a:t>
            </a:r>
            <a:r>
              <a:rPr lang="en-US" dirty="0"/>
              <a:t>−</a:t>
            </a:r>
          </a:p>
          <a:p>
            <a:pPr lvl="1" algn="just">
              <a:buNone/>
            </a:pPr>
            <a:r>
              <a:rPr lang="en-US" dirty="0"/>
              <a:t>['</a:t>
            </a:r>
            <a:r>
              <a:rPr lang="en-US" dirty="0" err="1"/>
              <a:t>abcd</a:t>
            </a:r>
            <a:r>
              <a:rPr lang="en-US" dirty="0"/>
              <a:t>', 786, 2.23, </a:t>
            </a:r>
            <a:r>
              <a:rPr lang="en-US" dirty="0" smtClean="0"/>
              <a:t>' </a:t>
            </a:r>
            <a:r>
              <a:rPr lang="en-US" dirty="0" err="1" smtClean="0"/>
              <a:t>nielit</a:t>
            </a:r>
            <a:r>
              <a:rPr lang="en-US" dirty="0" smtClean="0"/>
              <a:t> ', 70.2], </a:t>
            </a:r>
            <a:r>
              <a:rPr lang="en-US" dirty="0" err="1" smtClean="0"/>
              <a:t>abcd</a:t>
            </a:r>
            <a:r>
              <a:rPr lang="en-US" dirty="0" smtClean="0"/>
              <a:t>, [</a:t>
            </a:r>
            <a:r>
              <a:rPr lang="en-US" dirty="0"/>
              <a:t>786, 2.23</a:t>
            </a:r>
            <a:r>
              <a:rPr lang="en-US" dirty="0" smtClean="0"/>
              <a:t>], [</a:t>
            </a:r>
            <a:r>
              <a:rPr lang="en-US" dirty="0"/>
              <a:t>2.23, </a:t>
            </a:r>
            <a:r>
              <a:rPr lang="en-US" dirty="0" smtClean="0"/>
              <a:t>' </a:t>
            </a:r>
            <a:r>
              <a:rPr lang="en-US" dirty="0" err="1" smtClean="0"/>
              <a:t>nielit</a:t>
            </a:r>
            <a:r>
              <a:rPr lang="en-US" dirty="0" smtClean="0"/>
              <a:t> ', 70.2]</a:t>
            </a:r>
            <a:endParaRPr lang="en-US" dirty="0"/>
          </a:p>
          <a:p>
            <a:pPr lvl="1" algn="just">
              <a:buNone/>
            </a:pPr>
            <a:r>
              <a:rPr lang="en-US" dirty="0"/>
              <a:t>[123, </a:t>
            </a:r>
            <a:r>
              <a:rPr lang="en-US" dirty="0" smtClean="0"/>
              <a:t>' </a:t>
            </a:r>
            <a:r>
              <a:rPr lang="en-US" dirty="0" err="1" smtClean="0"/>
              <a:t>nielit</a:t>
            </a:r>
            <a:r>
              <a:rPr lang="en-US" dirty="0" smtClean="0"/>
              <a:t> ', </a:t>
            </a:r>
            <a:r>
              <a:rPr lang="en-US" dirty="0"/>
              <a:t>123, </a:t>
            </a:r>
            <a:r>
              <a:rPr lang="en-US" dirty="0" smtClean="0"/>
              <a:t>' </a:t>
            </a:r>
            <a:r>
              <a:rPr lang="en-US" dirty="0" err="1" smtClean="0"/>
              <a:t>nielit</a:t>
            </a:r>
            <a:r>
              <a:rPr lang="en-US" dirty="0" smtClean="0"/>
              <a:t> '], [</a:t>
            </a:r>
            <a:r>
              <a:rPr lang="en-US" dirty="0"/>
              <a:t>'</a:t>
            </a:r>
            <a:r>
              <a:rPr lang="en-US" dirty="0" err="1"/>
              <a:t>abcd</a:t>
            </a:r>
            <a:r>
              <a:rPr lang="en-US" dirty="0"/>
              <a:t>', 786, 2.23, </a:t>
            </a:r>
            <a:r>
              <a:rPr lang="en-US" dirty="0" smtClean="0"/>
              <a:t>' </a:t>
            </a:r>
            <a:r>
              <a:rPr lang="en-US" dirty="0" err="1" smtClean="0"/>
              <a:t>nielit</a:t>
            </a:r>
            <a:r>
              <a:rPr lang="en-US" dirty="0" smtClean="0"/>
              <a:t> ', 70.2, </a:t>
            </a:r>
            <a:r>
              <a:rPr lang="en-US" dirty="0"/>
              <a:t>123, </a:t>
            </a:r>
            <a:r>
              <a:rPr lang="en-US" dirty="0" smtClean="0"/>
              <a:t>' </a:t>
            </a:r>
            <a:r>
              <a:rPr lang="en-US" dirty="0" err="1" smtClean="0"/>
              <a:t>nielit</a:t>
            </a:r>
            <a:r>
              <a:rPr lang="en-US" dirty="0" smtClean="0"/>
              <a:t>’]</a:t>
            </a:r>
            <a:endParaRPr lang="en-US" dirty="0"/>
          </a:p>
          <a:p>
            <a:pPr algn="just"/>
            <a:endParaRPr lang="en-US" dirty="0"/>
          </a:p>
        </p:txBody>
      </p:sp>
    </p:spTree>
    <p:extLst>
      <p:ext uri="{BB962C8B-B14F-4D97-AF65-F5344CB8AC3E}">
        <p14:creationId xmlns:p14="http://schemas.microsoft.com/office/powerpoint/2010/main" val="2754270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221" y="175939"/>
            <a:ext cx="10061028" cy="370599"/>
          </a:xfrm>
        </p:spPr>
        <p:txBody>
          <a:bodyPr>
            <a:normAutofit fontScale="90000"/>
          </a:bodyPr>
          <a:lstStyle/>
          <a:p>
            <a:r>
              <a:rPr lang="en-US" dirty="0" smtClean="0"/>
              <a:t>Python Lists Examples</a:t>
            </a:r>
            <a:endParaRPr lang="en-US" dirty="0"/>
          </a:p>
        </p:txBody>
      </p:sp>
      <p:sp>
        <p:nvSpPr>
          <p:cNvPr id="3" name="Content Placeholder 2"/>
          <p:cNvSpPr>
            <a:spLocks noGrp="1"/>
          </p:cNvSpPr>
          <p:nvPr>
            <p:ph idx="1"/>
          </p:nvPr>
        </p:nvSpPr>
        <p:spPr>
          <a:xfrm>
            <a:off x="367861" y="840828"/>
            <a:ext cx="11319641" cy="5875282"/>
          </a:xfrm>
        </p:spPr>
        <p:txBody>
          <a:bodyPr>
            <a:normAutofit fontScale="77500" lnSpcReduction="20000"/>
          </a:bodyPr>
          <a:lstStyle/>
          <a:p>
            <a:r>
              <a:rPr lang="en-US" dirty="0" smtClean="0"/>
              <a:t>Iterating through lists:</a:t>
            </a:r>
          </a:p>
          <a:p>
            <a:pPr>
              <a:buNone/>
            </a:pPr>
            <a:r>
              <a:rPr lang="en-US" dirty="0" smtClean="0"/>
              <a:t>	for fruit in ['</a:t>
            </a:r>
            <a:r>
              <a:rPr lang="en-US" dirty="0" err="1" smtClean="0"/>
              <a:t>apple','banana','mango</a:t>
            </a:r>
            <a:r>
              <a:rPr lang="en-US" dirty="0" smtClean="0"/>
              <a:t>']:    </a:t>
            </a:r>
          </a:p>
          <a:p>
            <a:pPr>
              <a:buNone/>
            </a:pPr>
            <a:r>
              <a:rPr lang="en-US" dirty="0" smtClean="0"/>
              <a:t>		print("I </a:t>
            </a:r>
            <a:r>
              <a:rPr lang="en-US" dirty="0" err="1" smtClean="0"/>
              <a:t>like",fruit</a:t>
            </a:r>
            <a:r>
              <a:rPr lang="en-US" dirty="0" smtClean="0"/>
              <a:t>) # This will print I like apple, I like banana ,…….</a:t>
            </a:r>
          </a:p>
          <a:p>
            <a:r>
              <a:rPr lang="en-US" dirty="0" smtClean="0"/>
              <a:t>List Membership Test</a:t>
            </a:r>
          </a:p>
          <a:p>
            <a:pPr>
              <a:buNone/>
            </a:pPr>
            <a:r>
              <a:rPr lang="en-US" dirty="0" smtClean="0"/>
              <a:t>		</a:t>
            </a:r>
            <a:r>
              <a:rPr lang="en-US" dirty="0" err="1" smtClean="0"/>
              <a:t>my_list</a:t>
            </a:r>
            <a:r>
              <a:rPr lang="en-US" dirty="0" smtClean="0"/>
              <a:t> = ['</a:t>
            </a:r>
            <a:r>
              <a:rPr lang="en-US" dirty="0" err="1" smtClean="0"/>
              <a:t>p','r','o','b','l','e','m</a:t>
            </a:r>
            <a:r>
              <a:rPr lang="en-US" dirty="0" smtClean="0"/>
              <a:t>']</a:t>
            </a:r>
          </a:p>
          <a:p>
            <a:pPr>
              <a:buNone/>
            </a:pPr>
            <a:r>
              <a:rPr lang="en-US" dirty="0" smtClean="0"/>
              <a:t>		print('p' in </a:t>
            </a:r>
            <a:r>
              <a:rPr lang="en-US" dirty="0" err="1" smtClean="0"/>
              <a:t>my_list</a:t>
            </a:r>
            <a:r>
              <a:rPr lang="en-US" dirty="0" smtClean="0"/>
              <a:t>) # Output: True</a:t>
            </a:r>
          </a:p>
          <a:p>
            <a:pPr>
              <a:buNone/>
            </a:pPr>
            <a:r>
              <a:rPr lang="en-US" dirty="0" smtClean="0"/>
              <a:t>		print('a' in </a:t>
            </a:r>
            <a:r>
              <a:rPr lang="en-US" dirty="0" err="1" smtClean="0"/>
              <a:t>my_list</a:t>
            </a:r>
            <a:r>
              <a:rPr lang="en-US" dirty="0" smtClean="0"/>
              <a:t>) # Output: False</a:t>
            </a:r>
          </a:p>
          <a:p>
            <a:pPr>
              <a:buNone/>
            </a:pPr>
            <a:r>
              <a:rPr lang="en-US" dirty="0" smtClean="0"/>
              <a:t>		print('c' not in </a:t>
            </a:r>
            <a:r>
              <a:rPr lang="en-US" dirty="0" err="1" smtClean="0"/>
              <a:t>my_list</a:t>
            </a:r>
            <a:r>
              <a:rPr lang="en-US" dirty="0" smtClean="0"/>
              <a:t>) # Output: True</a:t>
            </a:r>
          </a:p>
          <a:p>
            <a:r>
              <a:rPr lang="en-US" dirty="0" smtClean="0"/>
              <a:t>Negative Indexing</a:t>
            </a:r>
          </a:p>
          <a:p>
            <a:pPr>
              <a:buNone/>
            </a:pPr>
            <a:r>
              <a:rPr lang="en-US" dirty="0" smtClean="0"/>
              <a:t>		</a:t>
            </a:r>
            <a:r>
              <a:rPr lang="en-US" dirty="0" err="1" smtClean="0"/>
              <a:t>my_list</a:t>
            </a:r>
            <a:r>
              <a:rPr lang="en-US" dirty="0" smtClean="0"/>
              <a:t> = ['</a:t>
            </a:r>
            <a:r>
              <a:rPr lang="en-US" dirty="0" err="1" smtClean="0"/>
              <a:t>p','r','o','b','e</a:t>
            </a:r>
            <a:r>
              <a:rPr lang="en-US" dirty="0" smtClean="0"/>
              <a:t>']</a:t>
            </a:r>
          </a:p>
          <a:p>
            <a:pPr>
              <a:buNone/>
            </a:pPr>
            <a:r>
              <a:rPr lang="en-US" dirty="0" smtClean="0"/>
              <a:t>		print(</a:t>
            </a:r>
            <a:r>
              <a:rPr lang="en-US" dirty="0" err="1" smtClean="0"/>
              <a:t>my_list</a:t>
            </a:r>
            <a:r>
              <a:rPr lang="en-US" dirty="0" smtClean="0"/>
              <a:t>[-1]) # Output: e</a:t>
            </a:r>
          </a:p>
          <a:p>
            <a:pPr>
              <a:buNone/>
            </a:pPr>
            <a:r>
              <a:rPr lang="en-US" dirty="0" smtClean="0"/>
              <a:t>		print(</a:t>
            </a:r>
            <a:r>
              <a:rPr lang="en-US" dirty="0" err="1" smtClean="0"/>
              <a:t>my_list</a:t>
            </a:r>
            <a:r>
              <a:rPr lang="en-US" dirty="0" smtClean="0"/>
              <a:t>[-5]) # Output: p</a:t>
            </a:r>
          </a:p>
          <a:p>
            <a:r>
              <a:rPr lang="en-US" dirty="0" smtClean="0"/>
              <a:t>Nested List</a:t>
            </a:r>
          </a:p>
          <a:p>
            <a:pPr lvl="1">
              <a:buNone/>
            </a:pPr>
            <a:r>
              <a:rPr lang="en-US" dirty="0" smtClean="0"/>
              <a:t>		</a:t>
            </a:r>
            <a:r>
              <a:rPr lang="en-US" dirty="0" err="1" smtClean="0"/>
              <a:t>n_list</a:t>
            </a:r>
            <a:r>
              <a:rPr lang="en-US" dirty="0" smtClean="0"/>
              <a:t> = ["Happy", [2,0,1,5]]</a:t>
            </a:r>
          </a:p>
          <a:p>
            <a:pPr lvl="1">
              <a:buNone/>
            </a:pPr>
            <a:r>
              <a:rPr lang="en-US" dirty="0" smtClean="0"/>
              <a:t>		# Nested indexing</a:t>
            </a:r>
          </a:p>
          <a:p>
            <a:pPr lvl="1">
              <a:buNone/>
            </a:pPr>
            <a:r>
              <a:rPr lang="en-US" dirty="0" smtClean="0"/>
              <a:t>		print(</a:t>
            </a:r>
            <a:r>
              <a:rPr lang="en-US" dirty="0" err="1" smtClean="0"/>
              <a:t>n_list</a:t>
            </a:r>
            <a:r>
              <a:rPr lang="en-US" dirty="0" smtClean="0"/>
              <a:t>[0][1]) # Output: a</a:t>
            </a:r>
          </a:p>
          <a:p>
            <a:pPr lvl="1">
              <a:buNone/>
            </a:pPr>
            <a:r>
              <a:rPr lang="en-US" dirty="0" smtClean="0"/>
              <a:t>		print(</a:t>
            </a:r>
            <a:r>
              <a:rPr lang="en-US" dirty="0" err="1" smtClean="0"/>
              <a:t>n_list</a:t>
            </a:r>
            <a:r>
              <a:rPr lang="en-US" dirty="0" smtClean="0"/>
              <a:t>[1][3]) # Output: 5</a:t>
            </a:r>
          </a:p>
          <a:p>
            <a:pPr lvl="1">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292255" cy="286516"/>
          </a:xfrm>
        </p:spPr>
        <p:txBody>
          <a:bodyPr>
            <a:normAutofit fontScale="90000"/>
          </a:bodyPr>
          <a:lstStyle/>
          <a:p>
            <a:pPr algn="ctr"/>
            <a:r>
              <a:rPr lang="en-US" b="1" dirty="0" smtClean="0"/>
              <a:t>Windows Installation</a:t>
            </a:r>
            <a:endParaRPr lang="en-US" dirty="0"/>
          </a:p>
        </p:txBody>
      </p:sp>
      <p:sp>
        <p:nvSpPr>
          <p:cNvPr id="3" name="Content Placeholder 2"/>
          <p:cNvSpPr>
            <a:spLocks noGrp="1"/>
          </p:cNvSpPr>
          <p:nvPr>
            <p:ph idx="1"/>
          </p:nvPr>
        </p:nvSpPr>
        <p:spPr>
          <a:xfrm>
            <a:off x="420413" y="504497"/>
            <a:ext cx="11372193" cy="6106510"/>
          </a:xfrm>
        </p:spPr>
        <p:txBody>
          <a:bodyPr>
            <a:noAutofit/>
          </a:bodyPr>
          <a:lstStyle/>
          <a:p>
            <a:pPr algn="just">
              <a:buNone/>
            </a:pPr>
            <a:r>
              <a:rPr lang="en-US" sz="3400" dirty="0" smtClean="0"/>
              <a:t>Here are the steps to install Python on Windows machine.</a:t>
            </a:r>
          </a:p>
          <a:p>
            <a:pPr algn="just"/>
            <a:r>
              <a:rPr lang="en-US" sz="3400" dirty="0" smtClean="0"/>
              <a:t>Open a Web browser and go to </a:t>
            </a:r>
            <a:r>
              <a:rPr lang="en-US" sz="3400" dirty="0" smtClean="0">
                <a:hlinkClick r:id="rId2"/>
              </a:rPr>
              <a:t>https://www.python.org/downloads/</a:t>
            </a:r>
            <a:r>
              <a:rPr lang="en-US" sz="3400" dirty="0" smtClean="0"/>
              <a:t>.</a:t>
            </a:r>
          </a:p>
          <a:p>
            <a:pPr algn="just"/>
            <a:r>
              <a:rPr lang="en-US" sz="3400" dirty="0" smtClean="0"/>
              <a:t>Follow the link for the Windows installer e.g. </a:t>
            </a:r>
            <a:r>
              <a:rPr lang="en-US" sz="3400" i="1" dirty="0" smtClean="0"/>
              <a:t>python-3.6.2</a:t>
            </a:r>
            <a:r>
              <a:rPr lang="en-US" sz="3400" dirty="0" smtClean="0"/>
              <a:t> file  </a:t>
            </a:r>
          </a:p>
          <a:p>
            <a:pPr algn="just"/>
            <a:r>
              <a:rPr lang="en-US" sz="3400" dirty="0" smtClean="0"/>
              <a:t>To use this installer e.g. </a:t>
            </a:r>
            <a:r>
              <a:rPr lang="en-US" sz="3400" i="1" dirty="0" smtClean="0"/>
              <a:t>python-3.6.2.exe</a:t>
            </a:r>
            <a:r>
              <a:rPr lang="en-US" sz="3400" dirty="0" smtClean="0"/>
              <a:t>, the Windows system must support Microsoft Installer 2.0. Save the installer file to your local machine</a:t>
            </a:r>
          </a:p>
          <a:p>
            <a:pPr algn="just"/>
            <a:r>
              <a:rPr lang="en-US" sz="3400" dirty="0" smtClean="0"/>
              <a:t>Run the downloaded file. </a:t>
            </a:r>
          </a:p>
          <a:p>
            <a:pPr algn="just"/>
            <a:r>
              <a:rPr lang="en-US" sz="3400" dirty="0" smtClean="0"/>
              <a:t>This brings up the Python install wizard, which is really easy to use. Just accept the default settings, wait until the install is finished, and you are done.</a:t>
            </a:r>
          </a:p>
          <a:p>
            <a:pPr algn="just"/>
            <a:endParaRPr lang="en-US" sz="3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821" y="599089"/>
            <a:ext cx="11456276" cy="6085489"/>
          </a:xfrm>
        </p:spPr>
        <p:txBody>
          <a:bodyPr>
            <a:normAutofit fontScale="92500" lnSpcReduction="20000"/>
          </a:bodyPr>
          <a:lstStyle/>
          <a:p>
            <a:pPr>
              <a:buNone/>
            </a:pPr>
            <a:r>
              <a:rPr lang="en-US" b="1" dirty="0" smtClean="0"/>
              <a:t>Examples:</a:t>
            </a:r>
          </a:p>
          <a:p>
            <a:pPr lvl="1">
              <a:buNone/>
            </a:pPr>
            <a:r>
              <a:rPr lang="en-US" dirty="0" err="1" smtClean="0"/>
              <a:t>my_list</a:t>
            </a:r>
            <a:r>
              <a:rPr lang="en-US" dirty="0" smtClean="0"/>
              <a:t> = [3, 8, 1, 6, 0, 8, 4]</a:t>
            </a:r>
          </a:p>
          <a:p>
            <a:pPr lvl="1">
              <a:buNone/>
            </a:pPr>
            <a:r>
              <a:rPr lang="en-US" dirty="0" smtClean="0"/>
              <a:t>print(</a:t>
            </a:r>
            <a:r>
              <a:rPr lang="en-US" dirty="0" err="1" smtClean="0"/>
              <a:t>my_list.index</a:t>
            </a:r>
            <a:r>
              <a:rPr lang="en-US" dirty="0" smtClean="0"/>
              <a:t>(8)) # Output: 1</a:t>
            </a:r>
          </a:p>
          <a:p>
            <a:pPr lvl="1">
              <a:buNone/>
            </a:pPr>
            <a:r>
              <a:rPr lang="en-US" dirty="0" smtClean="0"/>
              <a:t>print(</a:t>
            </a:r>
            <a:r>
              <a:rPr lang="en-US" dirty="0" err="1" smtClean="0"/>
              <a:t>my_list.count</a:t>
            </a:r>
            <a:r>
              <a:rPr lang="en-US" dirty="0" smtClean="0"/>
              <a:t>(8)) # Output: 2</a:t>
            </a:r>
          </a:p>
          <a:p>
            <a:pPr lvl="1">
              <a:buNone/>
            </a:pPr>
            <a:r>
              <a:rPr lang="en-US" dirty="0" err="1" smtClean="0"/>
              <a:t>my_list.sort</a:t>
            </a:r>
            <a:r>
              <a:rPr lang="en-US" dirty="0" smtClean="0"/>
              <a:t>()</a:t>
            </a:r>
          </a:p>
          <a:p>
            <a:pPr lvl="1">
              <a:buNone/>
            </a:pPr>
            <a:r>
              <a:rPr lang="en-US" dirty="0" smtClean="0"/>
              <a:t>print(</a:t>
            </a:r>
            <a:r>
              <a:rPr lang="en-US" dirty="0" err="1" smtClean="0"/>
              <a:t>my_list</a:t>
            </a:r>
            <a:r>
              <a:rPr lang="en-US" dirty="0" smtClean="0"/>
              <a:t>) # Output: [0, 1, 3, 4, 6, 8, 8]</a:t>
            </a:r>
          </a:p>
          <a:p>
            <a:pPr lvl="1">
              <a:buNone/>
            </a:pPr>
            <a:r>
              <a:rPr lang="en-US" dirty="0" err="1" smtClean="0"/>
              <a:t>my_list.reverse</a:t>
            </a:r>
            <a:r>
              <a:rPr lang="en-US" dirty="0" smtClean="0"/>
              <a:t>()</a:t>
            </a:r>
          </a:p>
          <a:p>
            <a:pPr lvl="1">
              <a:buNone/>
            </a:pPr>
            <a:r>
              <a:rPr lang="en-US" dirty="0" smtClean="0"/>
              <a:t>print(</a:t>
            </a:r>
            <a:r>
              <a:rPr lang="en-US" dirty="0" err="1" smtClean="0"/>
              <a:t>my_list</a:t>
            </a:r>
            <a:r>
              <a:rPr lang="en-US" dirty="0" smtClean="0"/>
              <a:t>) # Output: [8, 8, 6, 4, 3, 1, 0]</a:t>
            </a:r>
          </a:p>
          <a:p>
            <a:pPr>
              <a:buNone/>
            </a:pPr>
            <a:r>
              <a:rPr lang="en-US" b="1" dirty="0" smtClean="0"/>
              <a:t>Examples </a:t>
            </a:r>
            <a:r>
              <a:rPr lang="en-US" sz="2200" b="1" i="1" dirty="0" smtClean="0"/>
              <a:t>(Removing Elements from lists):</a:t>
            </a:r>
            <a:endParaRPr lang="en-US" i="1" dirty="0" smtClean="0"/>
          </a:p>
          <a:p>
            <a:pPr lvl="1">
              <a:buNone/>
            </a:pPr>
            <a:r>
              <a:rPr lang="en-US" dirty="0" err="1" smtClean="0"/>
              <a:t>my_list</a:t>
            </a:r>
            <a:r>
              <a:rPr lang="en-US" dirty="0" smtClean="0"/>
              <a:t> = ['</a:t>
            </a:r>
            <a:r>
              <a:rPr lang="en-US" dirty="0" err="1" smtClean="0"/>
              <a:t>p','r','o','b','l','e','m</a:t>
            </a:r>
            <a:r>
              <a:rPr lang="en-US" dirty="0" smtClean="0"/>
              <a:t>']</a:t>
            </a:r>
          </a:p>
          <a:p>
            <a:pPr lvl="1">
              <a:buNone/>
            </a:pPr>
            <a:r>
              <a:rPr lang="en-US" dirty="0" err="1" smtClean="0"/>
              <a:t>my_list.remove</a:t>
            </a:r>
            <a:r>
              <a:rPr lang="en-US" dirty="0" smtClean="0"/>
              <a:t>('p') # removes the first occurrence of ‘p’</a:t>
            </a:r>
          </a:p>
          <a:p>
            <a:pPr lvl="1">
              <a:buNone/>
            </a:pPr>
            <a:r>
              <a:rPr lang="en-US" dirty="0" smtClean="0"/>
              <a:t>print(</a:t>
            </a:r>
            <a:r>
              <a:rPr lang="en-US" dirty="0" err="1" smtClean="0"/>
              <a:t>my_list</a:t>
            </a:r>
            <a:r>
              <a:rPr lang="en-US" dirty="0" smtClean="0"/>
              <a:t>) # Output: ['r', 'o', 'b', 'l', 'e', 'm']</a:t>
            </a:r>
          </a:p>
          <a:p>
            <a:pPr lvl="1">
              <a:buNone/>
            </a:pPr>
            <a:r>
              <a:rPr lang="en-US" dirty="0" smtClean="0"/>
              <a:t>print(my_list.pop(1)) # Output: 'o‘</a:t>
            </a:r>
          </a:p>
          <a:p>
            <a:pPr lvl="1">
              <a:buNone/>
            </a:pPr>
            <a:r>
              <a:rPr lang="en-US" dirty="0" smtClean="0"/>
              <a:t>print(</a:t>
            </a:r>
            <a:r>
              <a:rPr lang="en-US" dirty="0" err="1" smtClean="0"/>
              <a:t>my_list</a:t>
            </a:r>
            <a:r>
              <a:rPr lang="en-US" dirty="0" smtClean="0"/>
              <a:t>) # Output: ['r', 'b', 'l', 'e', 'm']</a:t>
            </a:r>
          </a:p>
          <a:p>
            <a:pPr lvl="1">
              <a:buNone/>
            </a:pPr>
            <a:r>
              <a:rPr lang="en-US" dirty="0" smtClean="0"/>
              <a:t>print(my_list.pop()) # Output: 'm‘</a:t>
            </a:r>
          </a:p>
          <a:p>
            <a:pPr lvl="1">
              <a:buNone/>
            </a:pPr>
            <a:r>
              <a:rPr lang="en-US" dirty="0" smtClean="0"/>
              <a:t>print(</a:t>
            </a:r>
            <a:r>
              <a:rPr lang="en-US" dirty="0" err="1" smtClean="0"/>
              <a:t>my_list</a:t>
            </a:r>
            <a:r>
              <a:rPr lang="en-US" dirty="0" smtClean="0"/>
              <a:t>) # Output: ['r', 'b', 'l', 'e']</a:t>
            </a:r>
          </a:p>
          <a:p>
            <a:pPr lvl="1">
              <a:buNone/>
            </a:pPr>
            <a:r>
              <a:rPr lang="en-US" dirty="0" err="1"/>
              <a:t>c</a:t>
            </a:r>
            <a:r>
              <a:rPr lang="en-US" dirty="0" err="1" smtClean="0"/>
              <a:t>hr</a:t>
            </a:r>
            <a:r>
              <a:rPr lang="en-US" dirty="0" smtClean="0"/>
              <a:t>=</a:t>
            </a:r>
            <a:r>
              <a:rPr lang="en-US" dirty="0" err="1" smtClean="0"/>
              <a:t>mylist</a:t>
            </a:r>
            <a:r>
              <a:rPr lang="en-US" dirty="0" smtClean="0"/>
              <a:t>().pop(); print(</a:t>
            </a:r>
            <a:r>
              <a:rPr lang="en-US" dirty="0" err="1" smtClean="0"/>
              <a:t>chr</a:t>
            </a:r>
            <a:r>
              <a:rPr lang="en-US" dirty="0" smtClean="0"/>
              <a:t>)</a:t>
            </a:r>
          </a:p>
          <a:p>
            <a:pPr lvl="1">
              <a:buNone/>
            </a:pPr>
            <a:r>
              <a:rPr lang="en-US" dirty="0" err="1" smtClean="0"/>
              <a:t>my_list.clear</a:t>
            </a:r>
            <a:r>
              <a:rPr lang="en-US" dirty="0" smtClean="0"/>
              <a:t>()</a:t>
            </a:r>
          </a:p>
          <a:p>
            <a:pPr lvl="1">
              <a:buNone/>
            </a:pPr>
            <a:r>
              <a:rPr lang="en-US" dirty="0" smtClean="0"/>
              <a:t>print(</a:t>
            </a:r>
            <a:r>
              <a:rPr lang="en-US" dirty="0" err="1" smtClean="0"/>
              <a:t>my_list</a:t>
            </a:r>
            <a:r>
              <a:rPr lang="en-US" dirty="0" smtClean="0"/>
              <a:t>) ()# Output: []</a:t>
            </a:r>
            <a:endParaRPr lang="en-US" dirty="0"/>
          </a:p>
        </p:txBody>
      </p:sp>
      <p:sp>
        <p:nvSpPr>
          <p:cNvPr id="4" name="Title 1"/>
          <p:cNvSpPr>
            <a:spLocks noGrp="1"/>
          </p:cNvSpPr>
          <p:nvPr>
            <p:ph type="title"/>
          </p:nvPr>
        </p:nvSpPr>
        <p:spPr>
          <a:xfrm>
            <a:off x="859221" y="175939"/>
            <a:ext cx="10061028" cy="370599"/>
          </a:xfrm>
        </p:spPr>
        <p:txBody>
          <a:bodyPr>
            <a:normAutofit fontScale="90000"/>
          </a:bodyPr>
          <a:lstStyle/>
          <a:p>
            <a:r>
              <a:rPr lang="en-US" dirty="0" smtClean="0"/>
              <a:t>Python Lists Examples </a:t>
            </a:r>
            <a:r>
              <a:rPr lang="en-US" sz="4000" i="1" dirty="0" smtClean="0"/>
              <a:t>(Operations on Lists)</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759" y="672662"/>
            <a:ext cx="11435255" cy="5833241"/>
          </a:xfrm>
        </p:spPr>
        <p:txBody>
          <a:bodyPr>
            <a:normAutofit/>
          </a:bodyPr>
          <a:lstStyle/>
          <a:p>
            <a:pPr>
              <a:buNone/>
            </a:pPr>
            <a:r>
              <a:rPr lang="en-US" dirty="0" err="1" smtClean="0"/>
              <a:t>my_list</a:t>
            </a:r>
            <a:r>
              <a:rPr lang="en-US" dirty="0" smtClean="0"/>
              <a:t> = ['</a:t>
            </a:r>
            <a:r>
              <a:rPr lang="en-US" dirty="0" err="1" smtClean="0"/>
              <a:t>p','r','o','b','l','e','m</a:t>
            </a:r>
            <a:r>
              <a:rPr lang="en-US" dirty="0" smtClean="0"/>
              <a:t>']</a:t>
            </a:r>
          </a:p>
          <a:p>
            <a:pPr>
              <a:buNone/>
            </a:pPr>
            <a:r>
              <a:rPr lang="en-US" dirty="0" smtClean="0"/>
              <a:t>del </a:t>
            </a:r>
            <a:r>
              <a:rPr lang="en-US" dirty="0" err="1" smtClean="0"/>
              <a:t>my_list</a:t>
            </a:r>
            <a:r>
              <a:rPr lang="en-US" dirty="0" smtClean="0"/>
              <a:t>[2] # delete one item. Unlike pop it does not return any value</a:t>
            </a:r>
          </a:p>
          <a:p>
            <a:pPr>
              <a:buNone/>
            </a:pPr>
            <a:r>
              <a:rPr lang="en-US" dirty="0" smtClean="0"/>
              <a:t>print(</a:t>
            </a:r>
            <a:r>
              <a:rPr lang="en-US" dirty="0" err="1" smtClean="0"/>
              <a:t>my_list</a:t>
            </a:r>
            <a:r>
              <a:rPr lang="en-US" dirty="0" smtClean="0"/>
              <a:t>) # Output: ['p', 'r', 'b', 'l', 'e', 'm']</a:t>
            </a:r>
          </a:p>
          <a:p>
            <a:pPr>
              <a:buNone/>
            </a:pPr>
            <a:r>
              <a:rPr lang="en-US" dirty="0" smtClean="0"/>
              <a:t>del </a:t>
            </a:r>
            <a:r>
              <a:rPr lang="en-US" dirty="0" err="1" smtClean="0"/>
              <a:t>my_list</a:t>
            </a:r>
            <a:r>
              <a:rPr lang="en-US" dirty="0" smtClean="0"/>
              <a:t>[1:5] # delete multiple items from 2</a:t>
            </a:r>
            <a:r>
              <a:rPr lang="en-US" baseline="30000" dirty="0" smtClean="0"/>
              <a:t>nd</a:t>
            </a:r>
            <a:r>
              <a:rPr lang="en-US" dirty="0" smtClean="0"/>
              <a:t> </a:t>
            </a:r>
            <a:r>
              <a:rPr lang="en-US" dirty="0" err="1" smtClean="0"/>
              <a:t>upto</a:t>
            </a:r>
            <a:r>
              <a:rPr lang="en-US" dirty="0" smtClean="0"/>
              <a:t> 5</a:t>
            </a:r>
            <a:r>
              <a:rPr lang="en-US" baseline="30000" dirty="0" smtClean="0"/>
              <a:t>th</a:t>
            </a:r>
            <a:r>
              <a:rPr lang="en-US" dirty="0" smtClean="0"/>
              <a:t> element in the list</a:t>
            </a:r>
          </a:p>
          <a:p>
            <a:pPr>
              <a:buNone/>
            </a:pPr>
            <a:r>
              <a:rPr lang="en-US" dirty="0" smtClean="0"/>
              <a:t>print(</a:t>
            </a:r>
            <a:r>
              <a:rPr lang="en-US" dirty="0" err="1" smtClean="0"/>
              <a:t>my_list</a:t>
            </a:r>
            <a:r>
              <a:rPr lang="en-US" dirty="0" smtClean="0"/>
              <a:t>) # Output: ['p', 'm']</a:t>
            </a:r>
          </a:p>
          <a:p>
            <a:pPr>
              <a:buNone/>
            </a:pPr>
            <a:r>
              <a:rPr lang="en-US" dirty="0" smtClean="0"/>
              <a:t>del </a:t>
            </a:r>
            <a:r>
              <a:rPr lang="en-US" dirty="0" err="1" smtClean="0"/>
              <a:t>my_list</a:t>
            </a:r>
            <a:r>
              <a:rPr lang="en-US" dirty="0" smtClean="0"/>
              <a:t> # delete entire list</a:t>
            </a:r>
          </a:p>
          <a:p>
            <a:pPr>
              <a:buNone/>
            </a:pPr>
            <a:r>
              <a:rPr lang="en-US" dirty="0" smtClean="0"/>
              <a:t>print(</a:t>
            </a:r>
            <a:r>
              <a:rPr lang="en-US" dirty="0" err="1" smtClean="0"/>
              <a:t>my_list</a:t>
            </a:r>
            <a:r>
              <a:rPr lang="en-US" dirty="0" smtClean="0"/>
              <a:t>) # Error: List not defined</a:t>
            </a:r>
          </a:p>
          <a:p>
            <a:pPr>
              <a:buNone/>
            </a:pPr>
            <a:r>
              <a:rPr lang="en-US" dirty="0" err="1" smtClean="0"/>
              <a:t>my_list</a:t>
            </a:r>
            <a:r>
              <a:rPr lang="en-US" dirty="0" smtClean="0"/>
              <a:t>[1]=‘z’ # ‘will replace 2</a:t>
            </a:r>
            <a:r>
              <a:rPr lang="en-US" baseline="30000" dirty="0" smtClean="0"/>
              <a:t>nd</a:t>
            </a:r>
            <a:r>
              <a:rPr lang="en-US" dirty="0" smtClean="0"/>
              <a:t> element with ‘z’</a:t>
            </a:r>
          </a:p>
          <a:p>
            <a:pPr>
              <a:buNone/>
            </a:pPr>
            <a:r>
              <a:rPr lang="en-US" dirty="0" err="1" smtClean="0"/>
              <a:t>my_list</a:t>
            </a:r>
            <a:r>
              <a:rPr lang="en-US" dirty="0" smtClean="0"/>
              <a:t>[-2]=‘x’ # will replace 6</a:t>
            </a:r>
            <a:r>
              <a:rPr lang="en-US" baseline="30000" dirty="0" smtClean="0"/>
              <a:t>th</a:t>
            </a:r>
            <a:r>
              <a:rPr lang="en-US" dirty="0" smtClean="0"/>
              <a:t> element with ‘x’</a:t>
            </a:r>
          </a:p>
          <a:p>
            <a:pPr>
              <a:buNone/>
            </a:pPr>
            <a:endParaRPr lang="en-US" dirty="0"/>
          </a:p>
        </p:txBody>
      </p:sp>
      <p:sp>
        <p:nvSpPr>
          <p:cNvPr id="4" name="Title 1"/>
          <p:cNvSpPr>
            <a:spLocks noGrp="1"/>
          </p:cNvSpPr>
          <p:nvPr>
            <p:ph type="title"/>
          </p:nvPr>
        </p:nvSpPr>
        <p:spPr>
          <a:xfrm>
            <a:off x="859221" y="175939"/>
            <a:ext cx="10061028" cy="370599"/>
          </a:xfrm>
        </p:spPr>
        <p:txBody>
          <a:bodyPr>
            <a:normAutofit fontScale="90000"/>
          </a:bodyPr>
          <a:lstStyle/>
          <a:p>
            <a:r>
              <a:rPr lang="en-US" dirty="0" smtClean="0"/>
              <a:t>Python Lists Examples </a:t>
            </a:r>
            <a:r>
              <a:rPr lang="en-US" i="1" dirty="0" smtClean="0"/>
              <a:t>(Operations on Lists)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290" y="391619"/>
            <a:ext cx="11519338" cy="6291041"/>
          </a:xfrm>
        </p:spPr>
        <p:txBody>
          <a:bodyPr>
            <a:noAutofit/>
          </a:bodyPr>
          <a:lstStyle/>
          <a:p>
            <a:r>
              <a:rPr lang="en-US" sz="2000" dirty="0" smtClean="0"/>
              <a:t>Example:</a:t>
            </a:r>
          </a:p>
          <a:p>
            <a:pPr>
              <a:buNone/>
            </a:pPr>
            <a:r>
              <a:rPr lang="en-US" sz="1600" dirty="0" smtClean="0"/>
              <a:t>		</a:t>
            </a:r>
            <a:r>
              <a:rPr lang="en-US" sz="1800" dirty="0" smtClean="0"/>
              <a:t>pow2 = [] </a:t>
            </a:r>
          </a:p>
          <a:p>
            <a:pPr>
              <a:buNone/>
            </a:pPr>
            <a:r>
              <a:rPr lang="en-US" sz="1800" dirty="0" smtClean="0"/>
              <a:t>		</a:t>
            </a:r>
            <a:r>
              <a:rPr lang="en-US" sz="1800" b="1" dirty="0" smtClean="0"/>
              <a:t>for x in range(10): # We are using for loop here. range(10) gives values 0,1,2,3,………..9</a:t>
            </a:r>
          </a:p>
          <a:p>
            <a:pPr>
              <a:buNone/>
            </a:pPr>
            <a:r>
              <a:rPr lang="en-US" sz="1800" dirty="0" smtClean="0"/>
              <a:t>			pow2.</a:t>
            </a:r>
            <a:r>
              <a:rPr lang="en-US" sz="1800" b="1" dirty="0" smtClean="0">
                <a:solidFill>
                  <a:schemeClr val="accent2"/>
                </a:solidFill>
              </a:rPr>
              <a:t>append</a:t>
            </a:r>
            <a:r>
              <a:rPr lang="en-US" sz="1800" dirty="0" smtClean="0"/>
              <a:t>(2 ** x)</a:t>
            </a:r>
            <a:endParaRPr lang="en-US" sz="1600" dirty="0" smtClean="0"/>
          </a:p>
          <a:p>
            <a:r>
              <a:rPr lang="en-US" sz="2000" dirty="0" smtClean="0"/>
              <a:t>This is equivalent to</a:t>
            </a:r>
          </a:p>
          <a:p>
            <a:pPr lvl="1">
              <a:buNone/>
            </a:pPr>
            <a:r>
              <a:rPr lang="en-US" sz="1600" dirty="0" smtClean="0"/>
              <a:t>	</a:t>
            </a:r>
            <a:r>
              <a:rPr lang="en-US" sz="1600" b="1" dirty="0" smtClean="0"/>
              <a:t>pow2 = [2 ** x for x in range(10)] # Similar to Set Builder Form of constructing Sets</a:t>
            </a:r>
          </a:p>
          <a:p>
            <a:pPr lvl="1">
              <a:buNone/>
            </a:pPr>
            <a:r>
              <a:rPr lang="en-US" sz="1600" dirty="0" smtClean="0"/>
              <a:t>	print(pow2) # Output: [1, 2, 4, 8, 16, 32, 64, 128, 256, 512]</a:t>
            </a:r>
          </a:p>
          <a:p>
            <a:r>
              <a:rPr lang="en-US" sz="2000" dirty="0" smtClean="0"/>
              <a:t>Example:</a:t>
            </a:r>
          </a:p>
          <a:p>
            <a:pPr lvl="1">
              <a:buNone/>
            </a:pPr>
            <a:r>
              <a:rPr lang="en-US" sz="1600" dirty="0" smtClean="0"/>
              <a:t>pow2 = [2 ** x for x in range(10) </a:t>
            </a:r>
            <a:r>
              <a:rPr lang="en-US" sz="1600" b="1" dirty="0" smtClean="0">
                <a:solidFill>
                  <a:schemeClr val="accent2"/>
                </a:solidFill>
              </a:rPr>
              <a:t>if x &gt; 5</a:t>
            </a:r>
            <a:r>
              <a:rPr lang="en-US" sz="1600" dirty="0" smtClean="0"/>
              <a:t>]</a:t>
            </a:r>
          </a:p>
          <a:p>
            <a:pPr lvl="1">
              <a:buNone/>
            </a:pPr>
            <a:r>
              <a:rPr lang="en-US" sz="1600" dirty="0" smtClean="0"/>
              <a:t>Print(pow2) # [64, 128, 256, 512]</a:t>
            </a:r>
            <a:endParaRPr lang="en-US" sz="2000" dirty="0" smtClean="0"/>
          </a:p>
          <a:p>
            <a:r>
              <a:rPr lang="en-US" sz="2000" dirty="0" smtClean="0"/>
              <a:t>Example:</a:t>
            </a:r>
          </a:p>
          <a:p>
            <a:pPr marL="0" indent="0">
              <a:buNone/>
            </a:pPr>
            <a:r>
              <a:rPr lang="en-US" sz="2000" dirty="0" smtClean="0"/>
              <a:t>               </a:t>
            </a:r>
            <a:r>
              <a:rPr lang="en-US" sz="1800" dirty="0" smtClean="0"/>
              <a:t>odd = [x for x in range(20) </a:t>
            </a:r>
            <a:r>
              <a:rPr lang="en-US" sz="1800" b="1" dirty="0" smtClean="0">
                <a:solidFill>
                  <a:schemeClr val="accent2"/>
                </a:solidFill>
              </a:rPr>
              <a:t>if x % 2 == 1</a:t>
            </a:r>
            <a:r>
              <a:rPr lang="en-US" sz="1800" dirty="0" smtClean="0"/>
              <a:t>]</a:t>
            </a:r>
          </a:p>
          <a:p>
            <a:pPr>
              <a:buNone/>
            </a:pPr>
            <a:r>
              <a:rPr lang="en-US" sz="2000" dirty="0" smtClean="0"/>
              <a:t>              </a:t>
            </a:r>
            <a:r>
              <a:rPr lang="en-US" sz="1800" dirty="0" smtClean="0"/>
              <a:t>print(odd ) </a:t>
            </a:r>
            <a:r>
              <a:rPr lang="en-US" sz="1600" dirty="0" smtClean="0"/>
              <a:t># [1, 3, 5, 7, 9, 11, 13, 15, 17, 19]</a:t>
            </a:r>
          </a:p>
          <a:p>
            <a:r>
              <a:rPr lang="en-US" sz="2000" dirty="0" smtClean="0"/>
              <a:t>Example:</a:t>
            </a:r>
          </a:p>
          <a:p>
            <a:pPr>
              <a:buNone/>
            </a:pPr>
            <a:r>
              <a:rPr lang="en-US" sz="1600" dirty="0" smtClean="0"/>
              <a:t>		</a:t>
            </a:r>
            <a:r>
              <a:rPr lang="en-US" sz="1800" dirty="0" smtClean="0"/>
              <a:t>[</a:t>
            </a:r>
            <a:r>
              <a:rPr lang="en-US" sz="1800" dirty="0" err="1" smtClean="0"/>
              <a:t>x+y</a:t>
            </a:r>
            <a:r>
              <a:rPr lang="en-US" sz="1800" dirty="0" smtClean="0"/>
              <a:t> for x in ['Python ','C '] for y in ['Language', 'Programming']]</a:t>
            </a:r>
          </a:p>
          <a:p>
            <a:pPr>
              <a:buNone/>
            </a:pPr>
            <a:r>
              <a:rPr lang="en-US" sz="1800" dirty="0" smtClean="0"/>
              <a:t>		['Python Language', 'Python Programming', 'C Language', 'C Programming'] </a:t>
            </a:r>
          </a:p>
          <a:p>
            <a:r>
              <a:rPr lang="en-US" sz="1800" dirty="0" smtClean="0"/>
              <a:t>Example:</a:t>
            </a:r>
          </a:p>
          <a:p>
            <a:r>
              <a:rPr lang="en-US" sz="1800" dirty="0" smtClean="0"/>
              <a:t>              [</a:t>
            </a:r>
            <a:r>
              <a:rPr lang="en-US" sz="1800" dirty="0" err="1" smtClean="0"/>
              <a:t>a+b</a:t>
            </a:r>
            <a:r>
              <a:rPr lang="en-US" sz="1800" dirty="0" smtClean="0"/>
              <a:t> for a in [10,20] for b in [88,99]]  will print [98,109,108,119]</a:t>
            </a:r>
          </a:p>
          <a:p>
            <a:pPr lvl="2">
              <a:buNone/>
            </a:pPr>
            <a:endParaRPr lang="en-US" sz="1400" dirty="0" smtClean="0"/>
          </a:p>
          <a:p>
            <a:pPr lvl="1">
              <a:buNone/>
            </a:pPr>
            <a:endParaRPr lang="en-US" sz="1600" dirty="0" smtClean="0"/>
          </a:p>
          <a:p>
            <a:pPr>
              <a:buNone/>
            </a:pPr>
            <a:r>
              <a:rPr lang="en-US" sz="2000" dirty="0" smtClean="0"/>
              <a:t>		</a:t>
            </a:r>
            <a:endParaRPr lang="en-US" sz="1600" dirty="0" smtClean="0"/>
          </a:p>
        </p:txBody>
      </p:sp>
      <p:sp>
        <p:nvSpPr>
          <p:cNvPr id="4" name="Title 1"/>
          <p:cNvSpPr>
            <a:spLocks noGrp="1"/>
          </p:cNvSpPr>
          <p:nvPr>
            <p:ph type="title"/>
          </p:nvPr>
        </p:nvSpPr>
        <p:spPr>
          <a:xfrm>
            <a:off x="880242" y="31530"/>
            <a:ext cx="10933386" cy="360089"/>
          </a:xfrm>
        </p:spPr>
        <p:txBody>
          <a:bodyPr>
            <a:normAutofit fontScale="90000"/>
          </a:bodyPr>
          <a:lstStyle/>
          <a:p>
            <a:pPr algn="ctr"/>
            <a:r>
              <a:rPr lang="en-US" dirty="0" smtClean="0"/>
              <a:t>Python Lists Examples (</a:t>
            </a:r>
            <a:r>
              <a:rPr lang="en-US" i="1" dirty="0" smtClean="0"/>
              <a:t>Building lists through logic</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5940"/>
          </a:xfrm>
        </p:spPr>
        <p:txBody>
          <a:bodyPr>
            <a:noAutofit/>
          </a:bodyPr>
          <a:lstStyle/>
          <a:p>
            <a:pPr algn="ctr"/>
            <a:r>
              <a:rPr lang="en-US" b="1" dirty="0" smtClean="0"/>
              <a:t>Python </a:t>
            </a:r>
            <a:r>
              <a:rPr lang="en-US" b="1" dirty="0" err="1" smtClean="0"/>
              <a:t>Tuples</a:t>
            </a:r>
            <a:r>
              <a:rPr lang="en-US" b="1" dirty="0" smtClean="0"/>
              <a:t> (  </a:t>
            </a:r>
            <a:r>
              <a:rPr lang="en-US" i="1" dirty="0" smtClean="0"/>
              <a:t>i.e. enclosed within () </a:t>
            </a:r>
            <a:r>
              <a:rPr lang="en-US" b="1" dirty="0" smtClean="0"/>
              <a:t>)</a:t>
            </a:r>
            <a:endParaRPr lang="en-US" b="1" dirty="0"/>
          </a:p>
        </p:txBody>
      </p:sp>
      <p:sp>
        <p:nvSpPr>
          <p:cNvPr id="3" name="Content Placeholder 2"/>
          <p:cNvSpPr>
            <a:spLocks noGrp="1"/>
          </p:cNvSpPr>
          <p:nvPr>
            <p:ph idx="1"/>
          </p:nvPr>
        </p:nvSpPr>
        <p:spPr>
          <a:xfrm>
            <a:off x="399245" y="862884"/>
            <a:ext cx="11397803" cy="5885645"/>
          </a:xfrm>
        </p:spPr>
        <p:txBody>
          <a:bodyPr>
            <a:normAutofit fontScale="85000" lnSpcReduction="20000"/>
          </a:bodyPr>
          <a:lstStyle/>
          <a:p>
            <a:pPr algn="just"/>
            <a:r>
              <a:rPr lang="en-US" dirty="0" smtClean="0"/>
              <a:t>A </a:t>
            </a:r>
            <a:r>
              <a:rPr lang="en-US" dirty="0"/>
              <a:t>tuple is another sequence data type that is similar to the list. </a:t>
            </a:r>
            <a:endParaRPr lang="en-US" dirty="0" smtClean="0"/>
          </a:p>
          <a:p>
            <a:pPr algn="just"/>
            <a:r>
              <a:rPr lang="en-US" dirty="0" smtClean="0"/>
              <a:t>A </a:t>
            </a:r>
            <a:r>
              <a:rPr lang="en-US" dirty="0"/>
              <a:t>tuple consists of a number of values separated by commas. </a:t>
            </a:r>
            <a:endParaRPr lang="en-US" dirty="0" smtClean="0"/>
          </a:p>
          <a:p>
            <a:pPr algn="just"/>
            <a:r>
              <a:rPr lang="en-US" dirty="0" smtClean="0"/>
              <a:t>Unlike </a:t>
            </a:r>
            <a:r>
              <a:rPr lang="en-US" dirty="0"/>
              <a:t>lists, however, </a:t>
            </a:r>
            <a:r>
              <a:rPr lang="en-US" dirty="0">
                <a:solidFill>
                  <a:schemeClr val="accent2"/>
                </a:solidFill>
              </a:rPr>
              <a:t>tuples are enclosed within parentheses.</a:t>
            </a:r>
          </a:p>
          <a:p>
            <a:pPr algn="just"/>
            <a:r>
              <a:rPr lang="en-US" dirty="0"/>
              <a:t>The main differences between lists and tuples are: Lists are enclosed in brackets </a:t>
            </a:r>
            <a:r>
              <a:rPr lang="en-US" dirty="0" smtClean="0"/>
              <a:t> </a:t>
            </a:r>
            <a:r>
              <a:rPr lang="en-US" dirty="0"/>
              <a:t>[ ] </a:t>
            </a:r>
            <a:r>
              <a:rPr lang="en-US" dirty="0" smtClean="0"/>
              <a:t> </a:t>
            </a:r>
            <a:r>
              <a:rPr lang="en-US" dirty="0"/>
              <a:t>and their elements and size can be changed, while tuples are enclosed in parentheses </a:t>
            </a:r>
            <a:r>
              <a:rPr lang="en-US" dirty="0" smtClean="0"/>
              <a:t> </a:t>
            </a:r>
            <a:r>
              <a:rPr lang="en-US" dirty="0"/>
              <a:t>( ) </a:t>
            </a:r>
            <a:r>
              <a:rPr lang="en-US" dirty="0" smtClean="0"/>
              <a:t> </a:t>
            </a:r>
            <a:r>
              <a:rPr lang="en-US" dirty="0"/>
              <a:t>and cannot be updated. </a:t>
            </a:r>
            <a:endParaRPr lang="en-US" dirty="0" smtClean="0"/>
          </a:p>
          <a:p>
            <a:pPr algn="just"/>
            <a:r>
              <a:rPr lang="en-US" dirty="0" smtClean="0"/>
              <a:t>Tuples </a:t>
            </a:r>
            <a:r>
              <a:rPr lang="en-US" dirty="0"/>
              <a:t>can be thought of as </a:t>
            </a:r>
            <a:r>
              <a:rPr lang="en-US" b="1" dirty="0"/>
              <a:t>read-only</a:t>
            </a:r>
            <a:r>
              <a:rPr lang="en-US" dirty="0"/>
              <a:t> lists. For example −</a:t>
            </a:r>
          </a:p>
          <a:p>
            <a:pPr marL="457200" lvl="1" indent="0" algn="just">
              <a:buNone/>
            </a:pPr>
            <a:r>
              <a:rPr lang="en-US" dirty="0" smtClean="0"/>
              <a:t>tuple </a:t>
            </a:r>
            <a:r>
              <a:rPr lang="en-US" dirty="0"/>
              <a:t>= ( '</a:t>
            </a:r>
            <a:r>
              <a:rPr lang="en-US" dirty="0" err="1"/>
              <a:t>abcd</a:t>
            </a:r>
            <a:r>
              <a:rPr lang="en-US" dirty="0"/>
              <a:t>', 786 , 2.23, </a:t>
            </a:r>
            <a:r>
              <a:rPr lang="en-US" dirty="0" smtClean="0"/>
              <a:t>'</a:t>
            </a:r>
            <a:r>
              <a:rPr lang="en-US" dirty="0" err="1" smtClean="0"/>
              <a:t>nielit</a:t>
            </a:r>
            <a:r>
              <a:rPr lang="en-US" dirty="0" smtClean="0"/>
              <a:t>', </a:t>
            </a:r>
            <a:r>
              <a:rPr lang="en-US" dirty="0"/>
              <a:t>70.2  )</a:t>
            </a:r>
          </a:p>
          <a:p>
            <a:pPr marL="457200" lvl="1" indent="0" algn="just">
              <a:buNone/>
            </a:pPr>
            <a:r>
              <a:rPr lang="en-US" dirty="0" err="1"/>
              <a:t>tinytuple</a:t>
            </a:r>
            <a:r>
              <a:rPr lang="en-US" dirty="0"/>
              <a:t> = (123, </a:t>
            </a:r>
            <a:r>
              <a:rPr lang="en-US" dirty="0" smtClean="0"/>
              <a:t>'</a:t>
            </a:r>
            <a:r>
              <a:rPr lang="en-US" dirty="0" err="1" smtClean="0"/>
              <a:t>nielit</a:t>
            </a:r>
            <a:r>
              <a:rPr lang="en-US" dirty="0" smtClean="0"/>
              <a:t>')</a:t>
            </a:r>
            <a:endParaRPr lang="en-US" dirty="0"/>
          </a:p>
          <a:p>
            <a:pPr marL="457200" lvl="1" indent="0" algn="just">
              <a:buNone/>
            </a:pPr>
            <a:r>
              <a:rPr lang="en-US" dirty="0" smtClean="0"/>
              <a:t>print (</a:t>
            </a:r>
            <a:r>
              <a:rPr lang="en-US" dirty="0" err="1" smtClean="0"/>
              <a:t>tuple</a:t>
            </a:r>
            <a:r>
              <a:rPr lang="en-US" dirty="0" smtClean="0"/>
              <a:t>)           </a:t>
            </a:r>
            <a:r>
              <a:rPr lang="en-US" dirty="0"/>
              <a:t># Prints complete list</a:t>
            </a:r>
          </a:p>
          <a:p>
            <a:pPr marL="457200" lvl="1" indent="0" algn="just">
              <a:buNone/>
            </a:pPr>
            <a:r>
              <a:rPr lang="en-US" dirty="0"/>
              <a:t>print </a:t>
            </a:r>
            <a:r>
              <a:rPr lang="en-US" dirty="0" smtClean="0"/>
              <a:t>(</a:t>
            </a:r>
            <a:r>
              <a:rPr lang="en-US" dirty="0" err="1" smtClean="0"/>
              <a:t>tuple</a:t>
            </a:r>
            <a:r>
              <a:rPr lang="en-US" dirty="0" smtClean="0"/>
              <a:t>[0])        </a:t>
            </a:r>
            <a:r>
              <a:rPr lang="en-US" dirty="0"/>
              <a:t># Prints first element of the list</a:t>
            </a:r>
          </a:p>
          <a:p>
            <a:pPr marL="457200" lvl="1" indent="0" algn="just">
              <a:buNone/>
            </a:pPr>
            <a:r>
              <a:rPr lang="en-US" dirty="0"/>
              <a:t>print </a:t>
            </a:r>
            <a:r>
              <a:rPr lang="en-US" dirty="0" smtClean="0"/>
              <a:t>(</a:t>
            </a:r>
            <a:r>
              <a:rPr lang="en-US" dirty="0" err="1" smtClean="0"/>
              <a:t>tuple</a:t>
            </a:r>
            <a:r>
              <a:rPr lang="en-US" dirty="0" smtClean="0"/>
              <a:t>[1:3])      </a:t>
            </a:r>
            <a:r>
              <a:rPr lang="en-US" dirty="0"/>
              <a:t># Prints elements starting from 2nd till 3rd </a:t>
            </a:r>
          </a:p>
          <a:p>
            <a:pPr marL="457200" lvl="1" indent="0" algn="just">
              <a:buNone/>
            </a:pPr>
            <a:r>
              <a:rPr lang="en-US" dirty="0"/>
              <a:t>print </a:t>
            </a:r>
            <a:r>
              <a:rPr lang="en-US" dirty="0" smtClean="0"/>
              <a:t>(</a:t>
            </a:r>
            <a:r>
              <a:rPr lang="en-US" dirty="0" err="1" smtClean="0"/>
              <a:t>tuple</a:t>
            </a:r>
            <a:r>
              <a:rPr lang="en-US" dirty="0" smtClean="0"/>
              <a:t>[2:])       </a:t>
            </a:r>
            <a:r>
              <a:rPr lang="en-US" dirty="0"/>
              <a:t># Prints elements starting from 3rd element</a:t>
            </a:r>
          </a:p>
          <a:p>
            <a:pPr marL="457200" lvl="1" indent="0" algn="just">
              <a:buNone/>
            </a:pPr>
            <a:r>
              <a:rPr lang="en-US" dirty="0"/>
              <a:t>print </a:t>
            </a:r>
            <a:r>
              <a:rPr lang="en-US" dirty="0" smtClean="0"/>
              <a:t>(</a:t>
            </a:r>
            <a:r>
              <a:rPr lang="en-US" dirty="0" err="1" smtClean="0"/>
              <a:t>tinytuple</a:t>
            </a:r>
            <a:r>
              <a:rPr lang="en-US" dirty="0" smtClean="0"/>
              <a:t> </a:t>
            </a:r>
            <a:r>
              <a:rPr lang="en-US" dirty="0"/>
              <a:t>* </a:t>
            </a:r>
            <a:r>
              <a:rPr lang="en-US" dirty="0" smtClean="0"/>
              <a:t>2)   </a:t>
            </a:r>
            <a:r>
              <a:rPr lang="en-US" dirty="0"/>
              <a:t># Prints list two times</a:t>
            </a:r>
          </a:p>
          <a:p>
            <a:pPr marL="457200" lvl="1" indent="0" algn="just">
              <a:buNone/>
            </a:pPr>
            <a:r>
              <a:rPr lang="en-US" dirty="0"/>
              <a:t>print </a:t>
            </a:r>
            <a:r>
              <a:rPr lang="en-US" dirty="0" smtClean="0"/>
              <a:t>(</a:t>
            </a:r>
            <a:r>
              <a:rPr lang="en-US" dirty="0" err="1" smtClean="0"/>
              <a:t>tuple</a:t>
            </a:r>
            <a:r>
              <a:rPr lang="en-US" dirty="0" smtClean="0"/>
              <a:t> </a:t>
            </a:r>
            <a:r>
              <a:rPr lang="en-US" dirty="0"/>
              <a:t>+ </a:t>
            </a:r>
            <a:r>
              <a:rPr lang="en-US" dirty="0" err="1" smtClean="0"/>
              <a:t>tinytuple</a:t>
            </a:r>
            <a:r>
              <a:rPr lang="en-US" dirty="0" smtClean="0"/>
              <a:t>) </a:t>
            </a:r>
            <a:r>
              <a:rPr lang="en-US" dirty="0"/>
              <a:t># Prints concatenated </a:t>
            </a:r>
            <a:r>
              <a:rPr lang="en-US" dirty="0" smtClean="0"/>
              <a:t>lists</a:t>
            </a:r>
          </a:p>
          <a:p>
            <a:pPr marL="457200" lvl="1" indent="0" algn="just">
              <a:buNone/>
            </a:pPr>
            <a:r>
              <a:rPr lang="en-US" dirty="0" smtClean="0"/>
              <a:t>Print(</a:t>
            </a:r>
            <a:r>
              <a:rPr lang="en-US" dirty="0" err="1" smtClean="0"/>
              <a:t>tuple</a:t>
            </a:r>
            <a:r>
              <a:rPr lang="en-US" dirty="0" smtClean="0"/>
              <a:t>[2:-1])         #prints from 3</a:t>
            </a:r>
            <a:r>
              <a:rPr lang="en-US" baseline="30000" dirty="0" smtClean="0"/>
              <a:t>rd</a:t>
            </a:r>
            <a:r>
              <a:rPr lang="en-US" dirty="0" smtClean="0"/>
              <a:t> element till 2</a:t>
            </a:r>
            <a:r>
              <a:rPr lang="en-US" baseline="30000" dirty="0" smtClean="0"/>
              <a:t>nd</a:t>
            </a:r>
            <a:r>
              <a:rPr lang="en-US" dirty="0" smtClean="0"/>
              <a:t> last i.e. [2.23, ‘</a:t>
            </a:r>
            <a:r>
              <a:rPr lang="en-US" dirty="0" err="1" smtClean="0"/>
              <a:t>nielit</a:t>
            </a:r>
            <a:r>
              <a:rPr lang="en-US" dirty="0" smtClean="0"/>
              <a:t>’]</a:t>
            </a:r>
            <a:endParaRPr lang="en-US" dirty="0"/>
          </a:p>
          <a:p>
            <a:pPr algn="just"/>
            <a:r>
              <a:rPr lang="en-US" dirty="0"/>
              <a:t>This produce the following result −</a:t>
            </a:r>
          </a:p>
          <a:p>
            <a:pPr marL="457200" lvl="1" indent="0" algn="just">
              <a:buNone/>
            </a:pPr>
            <a:r>
              <a:rPr lang="en-US" dirty="0"/>
              <a:t>('</a:t>
            </a:r>
            <a:r>
              <a:rPr lang="en-US" dirty="0" err="1"/>
              <a:t>abcd</a:t>
            </a:r>
            <a:r>
              <a:rPr lang="en-US" dirty="0"/>
              <a:t>', 786, 2.23, </a:t>
            </a:r>
            <a:r>
              <a:rPr lang="en-US" dirty="0" smtClean="0"/>
              <a:t>'</a:t>
            </a:r>
            <a:r>
              <a:rPr lang="en-US" dirty="0" err="1" smtClean="0"/>
              <a:t>nielit</a:t>
            </a:r>
            <a:r>
              <a:rPr lang="en-US" dirty="0" smtClean="0"/>
              <a:t>', 70.2), </a:t>
            </a:r>
            <a:r>
              <a:rPr lang="en-US" dirty="0" err="1" smtClean="0"/>
              <a:t>abcd</a:t>
            </a:r>
            <a:r>
              <a:rPr lang="en-US" dirty="0" smtClean="0"/>
              <a:t>, (</a:t>
            </a:r>
            <a:r>
              <a:rPr lang="en-US" dirty="0"/>
              <a:t>786, 2.23</a:t>
            </a:r>
            <a:r>
              <a:rPr lang="en-US" dirty="0" smtClean="0"/>
              <a:t>), (</a:t>
            </a:r>
            <a:r>
              <a:rPr lang="en-US" dirty="0"/>
              <a:t>2.23, </a:t>
            </a:r>
            <a:r>
              <a:rPr lang="en-US" dirty="0" smtClean="0"/>
              <a:t>'</a:t>
            </a:r>
            <a:r>
              <a:rPr lang="en-US" dirty="0" err="1" smtClean="0"/>
              <a:t>nielit</a:t>
            </a:r>
            <a:r>
              <a:rPr lang="en-US" dirty="0" smtClean="0"/>
              <a:t>', 70.2)</a:t>
            </a:r>
            <a:endParaRPr lang="en-US" dirty="0"/>
          </a:p>
          <a:p>
            <a:pPr marL="457200" lvl="1" indent="0" algn="just">
              <a:buNone/>
            </a:pPr>
            <a:r>
              <a:rPr lang="en-US" dirty="0"/>
              <a:t>(123, </a:t>
            </a:r>
            <a:r>
              <a:rPr lang="en-US" dirty="0" smtClean="0"/>
              <a:t>'</a:t>
            </a:r>
            <a:r>
              <a:rPr lang="en-US" dirty="0" err="1" smtClean="0"/>
              <a:t>nielit</a:t>
            </a:r>
            <a:r>
              <a:rPr lang="en-US" dirty="0" smtClean="0"/>
              <a:t>', </a:t>
            </a:r>
            <a:r>
              <a:rPr lang="en-US" dirty="0"/>
              <a:t>123, </a:t>
            </a:r>
            <a:r>
              <a:rPr lang="en-US" dirty="0" smtClean="0"/>
              <a:t>'</a:t>
            </a:r>
            <a:r>
              <a:rPr lang="en-US" dirty="0" err="1" smtClean="0"/>
              <a:t>nielit</a:t>
            </a:r>
            <a:r>
              <a:rPr lang="en-US" dirty="0" smtClean="0"/>
              <a:t>'), (</a:t>
            </a:r>
            <a:r>
              <a:rPr lang="en-US" dirty="0"/>
              <a:t>'</a:t>
            </a:r>
            <a:r>
              <a:rPr lang="en-US" dirty="0" err="1"/>
              <a:t>abcd</a:t>
            </a:r>
            <a:r>
              <a:rPr lang="en-US" dirty="0"/>
              <a:t>', 786, 2.23, </a:t>
            </a:r>
            <a:r>
              <a:rPr lang="en-US" dirty="0" smtClean="0"/>
              <a:t>'</a:t>
            </a:r>
            <a:r>
              <a:rPr lang="en-US" dirty="0" err="1" smtClean="0"/>
              <a:t>nielit</a:t>
            </a:r>
            <a:r>
              <a:rPr lang="en-US" dirty="0" smtClean="0"/>
              <a:t>', 70.2, </a:t>
            </a:r>
            <a:r>
              <a:rPr lang="en-US" dirty="0"/>
              <a:t>123, </a:t>
            </a:r>
            <a:r>
              <a:rPr lang="en-US" dirty="0" smtClean="0"/>
              <a:t>'</a:t>
            </a:r>
            <a:r>
              <a:rPr lang="en-US" dirty="0" err="1" smtClean="0"/>
              <a:t>nielit</a:t>
            </a:r>
            <a:r>
              <a:rPr lang="en-US" dirty="0" smtClean="0"/>
              <a:t>')</a:t>
            </a:r>
            <a:endParaRPr lang="en-US" dirty="0"/>
          </a:p>
          <a:p>
            <a:pPr algn="just"/>
            <a:endParaRPr lang="en-US" dirty="0"/>
          </a:p>
        </p:txBody>
      </p:sp>
    </p:spTree>
    <p:extLst>
      <p:ext uri="{BB962C8B-B14F-4D97-AF65-F5344CB8AC3E}">
        <p14:creationId xmlns:p14="http://schemas.microsoft.com/office/powerpoint/2010/main" val="3722095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368971"/>
          </a:xfrm>
        </p:spPr>
        <p:txBody>
          <a:bodyPr>
            <a:normAutofit fontScale="90000"/>
          </a:bodyPr>
          <a:lstStyle/>
          <a:p>
            <a:pPr algn="ctr"/>
            <a:r>
              <a:rPr lang="en-US" b="1" dirty="0" smtClean="0"/>
              <a:t>Python </a:t>
            </a:r>
            <a:r>
              <a:rPr lang="en-US" b="1" dirty="0" err="1" smtClean="0"/>
              <a:t>Tuples</a:t>
            </a:r>
            <a:endParaRPr lang="en-US" dirty="0"/>
          </a:p>
        </p:txBody>
      </p:sp>
      <p:sp>
        <p:nvSpPr>
          <p:cNvPr id="3" name="Content Placeholder 2"/>
          <p:cNvSpPr>
            <a:spLocks noGrp="1"/>
          </p:cNvSpPr>
          <p:nvPr>
            <p:ph idx="1"/>
          </p:nvPr>
        </p:nvSpPr>
        <p:spPr>
          <a:xfrm>
            <a:off x="283335" y="669701"/>
            <a:ext cx="11070465" cy="5507262"/>
          </a:xfrm>
        </p:spPr>
        <p:txBody>
          <a:bodyPr>
            <a:normAutofit/>
          </a:bodyPr>
          <a:lstStyle/>
          <a:p>
            <a:pPr algn="just"/>
            <a:r>
              <a:rPr lang="en-US" sz="4000" dirty="0" smtClean="0"/>
              <a:t>The following code is invalid with tuple, because we attempted to update a tuple, which is not allowed. However similar case is </a:t>
            </a:r>
            <a:r>
              <a:rPr lang="en-US" sz="4000" dirty="0" smtClean="0">
                <a:solidFill>
                  <a:schemeClr val="accent2"/>
                </a:solidFill>
              </a:rPr>
              <a:t>possible</a:t>
            </a:r>
            <a:r>
              <a:rPr lang="en-US" sz="4000" dirty="0" smtClean="0"/>
              <a:t> with lists −</a:t>
            </a:r>
          </a:p>
          <a:p>
            <a:pPr marL="0" indent="0" algn="just">
              <a:buNone/>
            </a:pPr>
            <a:r>
              <a:rPr lang="en-US" sz="4000" dirty="0" smtClean="0"/>
              <a:t> </a:t>
            </a:r>
          </a:p>
          <a:p>
            <a:pPr marL="0" indent="0" algn="just">
              <a:buNone/>
            </a:pPr>
            <a:r>
              <a:rPr lang="en-US" sz="4000" dirty="0" smtClean="0"/>
              <a:t>tuple = ( '</a:t>
            </a:r>
            <a:r>
              <a:rPr lang="en-US" sz="4000" dirty="0" err="1" smtClean="0"/>
              <a:t>abcd</a:t>
            </a:r>
            <a:r>
              <a:rPr lang="en-US" sz="4000" dirty="0" smtClean="0"/>
              <a:t>', 786 , 2.23, 'john', 70.2  )</a:t>
            </a:r>
          </a:p>
          <a:p>
            <a:pPr marL="0" indent="0" algn="just">
              <a:buNone/>
            </a:pPr>
            <a:r>
              <a:rPr lang="en-US" sz="4000" dirty="0" smtClean="0"/>
              <a:t>list = [ '</a:t>
            </a:r>
            <a:r>
              <a:rPr lang="en-US" sz="4000" dirty="0" err="1" smtClean="0"/>
              <a:t>abcd</a:t>
            </a:r>
            <a:r>
              <a:rPr lang="en-US" sz="4000" dirty="0" smtClean="0"/>
              <a:t>', 786 , 2.23, 'john', 70.2  ]</a:t>
            </a:r>
          </a:p>
          <a:p>
            <a:pPr marL="0" indent="0" algn="just">
              <a:buNone/>
            </a:pPr>
            <a:r>
              <a:rPr lang="en-US" sz="4000" dirty="0" smtClean="0"/>
              <a:t>tuple[2] = 1000    # </a:t>
            </a:r>
            <a:r>
              <a:rPr lang="en-US" sz="4000" dirty="0" smtClean="0">
                <a:solidFill>
                  <a:srgbClr val="FFC000"/>
                </a:solidFill>
              </a:rPr>
              <a:t>Invalid</a:t>
            </a:r>
            <a:r>
              <a:rPr lang="en-US" sz="4000" dirty="0" smtClean="0"/>
              <a:t> syntax with tuple</a:t>
            </a:r>
          </a:p>
          <a:p>
            <a:pPr marL="0" indent="0" algn="just">
              <a:buNone/>
            </a:pPr>
            <a:r>
              <a:rPr lang="en-US" sz="4000" dirty="0" smtClean="0"/>
              <a:t>list[2] = 1000     # </a:t>
            </a:r>
            <a:r>
              <a:rPr lang="en-US" sz="4000" dirty="0" smtClean="0">
                <a:solidFill>
                  <a:schemeClr val="accent2"/>
                </a:solidFill>
              </a:rPr>
              <a:t>Valid</a:t>
            </a:r>
            <a:r>
              <a:rPr lang="en-US" sz="4000" dirty="0" smtClean="0"/>
              <a:t> syntax with list</a:t>
            </a:r>
          </a:p>
          <a:p>
            <a:pPr algn="just"/>
            <a:endParaRPr lang="en-US" sz="4000" dirty="0"/>
          </a:p>
        </p:txBody>
      </p:sp>
    </p:spTree>
    <p:extLst>
      <p:ext uri="{BB962C8B-B14F-4D97-AF65-F5344CB8AC3E}">
        <p14:creationId xmlns:p14="http://schemas.microsoft.com/office/powerpoint/2010/main" val="2402510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343214"/>
          </a:xfrm>
        </p:spPr>
        <p:txBody>
          <a:bodyPr>
            <a:normAutofit fontScale="90000"/>
          </a:bodyPr>
          <a:lstStyle/>
          <a:p>
            <a:r>
              <a:rPr lang="en-US" dirty="0" smtClean="0"/>
              <a:t>Python Dictionary </a:t>
            </a:r>
            <a:r>
              <a:rPr lang="en-US" b="1" dirty="0" smtClean="0"/>
              <a:t>(  </a:t>
            </a:r>
            <a:r>
              <a:rPr lang="en-US" i="1" dirty="0" smtClean="0"/>
              <a:t>i.e. enclosed within {} </a:t>
            </a:r>
            <a:r>
              <a:rPr lang="en-US" b="1" dirty="0" smtClean="0"/>
              <a:t>)</a:t>
            </a:r>
            <a:endParaRPr lang="en-US" dirty="0"/>
          </a:p>
        </p:txBody>
      </p:sp>
      <p:sp>
        <p:nvSpPr>
          <p:cNvPr id="3" name="Content Placeholder 2"/>
          <p:cNvSpPr>
            <a:spLocks noGrp="1"/>
          </p:cNvSpPr>
          <p:nvPr>
            <p:ph idx="1"/>
          </p:nvPr>
        </p:nvSpPr>
        <p:spPr>
          <a:xfrm>
            <a:off x="296213" y="695458"/>
            <a:ext cx="11695489" cy="6053071"/>
          </a:xfrm>
        </p:spPr>
        <p:txBody>
          <a:bodyPr>
            <a:noAutofit/>
          </a:bodyPr>
          <a:lstStyle/>
          <a:p>
            <a:pPr algn="just"/>
            <a:r>
              <a:rPr lang="en-US" dirty="0" smtClean="0"/>
              <a:t>Python's dictionaries </a:t>
            </a:r>
            <a:r>
              <a:rPr lang="en-US" dirty="0" smtClean="0">
                <a:solidFill>
                  <a:schemeClr val="accent2"/>
                </a:solidFill>
              </a:rPr>
              <a:t>consist </a:t>
            </a:r>
            <a:r>
              <a:rPr lang="en-US" dirty="0">
                <a:solidFill>
                  <a:schemeClr val="accent2"/>
                </a:solidFill>
              </a:rPr>
              <a:t>of key-value pairs</a:t>
            </a:r>
            <a:r>
              <a:rPr lang="en-US" dirty="0"/>
              <a:t>. </a:t>
            </a:r>
            <a:endParaRPr lang="en-US" dirty="0" smtClean="0"/>
          </a:p>
          <a:p>
            <a:pPr algn="just"/>
            <a:r>
              <a:rPr lang="en-US" dirty="0" smtClean="0"/>
              <a:t>A dictionary </a:t>
            </a:r>
            <a:r>
              <a:rPr lang="en-US" dirty="0" smtClean="0">
                <a:solidFill>
                  <a:schemeClr val="accent2"/>
                </a:solidFill>
              </a:rPr>
              <a:t>key</a:t>
            </a:r>
            <a:r>
              <a:rPr lang="en-US" dirty="0" smtClean="0"/>
              <a:t> can be almost any Python type, but are usually numbers or strings. </a:t>
            </a:r>
            <a:r>
              <a:rPr lang="en-US" dirty="0" smtClean="0">
                <a:solidFill>
                  <a:schemeClr val="accent2"/>
                </a:solidFill>
              </a:rPr>
              <a:t>Values</a:t>
            </a:r>
            <a:r>
              <a:rPr lang="en-US" dirty="0" smtClean="0"/>
              <a:t>, on the other hand, can be any arbitrary Python object.</a:t>
            </a:r>
          </a:p>
          <a:p>
            <a:pPr algn="just"/>
            <a:r>
              <a:rPr lang="en-US" dirty="0" smtClean="0"/>
              <a:t>Dictionaries </a:t>
            </a:r>
            <a:r>
              <a:rPr lang="en-US" dirty="0"/>
              <a:t>are enclosed by curly braces (</a:t>
            </a:r>
            <a:r>
              <a:rPr lang="en-US" dirty="0">
                <a:solidFill>
                  <a:schemeClr val="accent2"/>
                </a:solidFill>
              </a:rPr>
              <a:t>{ }</a:t>
            </a:r>
            <a:r>
              <a:rPr lang="en-US" dirty="0"/>
              <a:t>) and values can be assigned and accessed using square braces </a:t>
            </a:r>
            <a:r>
              <a:rPr lang="en-US" dirty="0" smtClean="0"/>
              <a:t>(</a:t>
            </a:r>
            <a:r>
              <a:rPr lang="en-US" dirty="0" smtClean="0">
                <a:solidFill>
                  <a:schemeClr val="accent2"/>
                </a:solidFill>
              </a:rPr>
              <a:t>[]</a:t>
            </a:r>
            <a:r>
              <a:rPr lang="en-US" dirty="0" smtClean="0"/>
              <a:t>) with the identifier. </a:t>
            </a:r>
          </a:p>
          <a:p>
            <a:pPr algn="just"/>
            <a:r>
              <a:rPr lang="en-US" dirty="0" smtClean="0"/>
              <a:t>For </a:t>
            </a:r>
            <a:r>
              <a:rPr lang="en-US" dirty="0"/>
              <a:t>example </a:t>
            </a:r>
            <a:r>
              <a:rPr lang="en-US" dirty="0" smtClean="0"/>
              <a:t>−</a:t>
            </a:r>
          </a:p>
          <a:p>
            <a:pPr marL="457200" lvl="1" indent="0" algn="just">
              <a:buNone/>
            </a:pPr>
            <a:r>
              <a:rPr lang="en-US" sz="2000" dirty="0" err="1"/>
              <a:t>tinydict</a:t>
            </a:r>
            <a:r>
              <a:rPr lang="en-US" sz="2000" dirty="0"/>
              <a:t> = {'name': 'john', 'code':6734,  '</a:t>
            </a:r>
            <a:r>
              <a:rPr lang="en-US" sz="2000" dirty="0" err="1"/>
              <a:t>dept</a:t>
            </a:r>
            <a:r>
              <a:rPr lang="en-US" sz="2000" dirty="0"/>
              <a:t>': </a:t>
            </a:r>
            <a:r>
              <a:rPr lang="en-US" sz="2000" dirty="0" smtClean="0"/>
              <a:t>'sales‘, 1:’1st</a:t>
            </a:r>
            <a:r>
              <a:rPr lang="en-US" sz="2000" baseline="30000" dirty="0" smtClean="0"/>
              <a:t>’</a:t>
            </a:r>
            <a:r>
              <a:rPr lang="en-US" sz="2000" dirty="0" smtClean="0"/>
              <a:t>}</a:t>
            </a:r>
            <a:endParaRPr lang="en-US" sz="2000" dirty="0"/>
          </a:p>
          <a:p>
            <a:pPr marL="457200" lvl="1" indent="0" algn="just">
              <a:buNone/>
            </a:pPr>
            <a:r>
              <a:rPr lang="en-US" sz="2000" dirty="0" smtClean="0"/>
              <a:t>print </a:t>
            </a:r>
            <a:r>
              <a:rPr lang="en-US" sz="2000" dirty="0"/>
              <a:t>(</a:t>
            </a:r>
            <a:r>
              <a:rPr lang="en-US" sz="2000" dirty="0" err="1"/>
              <a:t>tinydict</a:t>
            </a:r>
            <a:r>
              <a:rPr lang="en-US" sz="2000" dirty="0"/>
              <a:t> )         # Prints complete </a:t>
            </a:r>
            <a:r>
              <a:rPr lang="en-US" sz="2000" dirty="0" smtClean="0"/>
              <a:t>dictionary</a:t>
            </a:r>
          </a:p>
          <a:p>
            <a:pPr marL="457200" lvl="1" indent="0" algn="just">
              <a:buNone/>
            </a:pPr>
            <a:r>
              <a:rPr lang="en-US" sz="2000" dirty="0" smtClean="0"/>
              <a:t>print (</a:t>
            </a:r>
            <a:r>
              <a:rPr lang="en-US" sz="2000" dirty="0" err="1" smtClean="0"/>
              <a:t>tinydict</a:t>
            </a:r>
            <a:r>
              <a:rPr lang="en-US" sz="2000" dirty="0" smtClean="0"/>
              <a:t>[‘name’], </a:t>
            </a:r>
            <a:r>
              <a:rPr lang="en-US" sz="2000" dirty="0" err="1" smtClean="0"/>
              <a:t>tinydict</a:t>
            </a:r>
            <a:r>
              <a:rPr lang="en-US" sz="2000" dirty="0" smtClean="0"/>
              <a:t>[1])</a:t>
            </a:r>
            <a:endParaRPr lang="en-US" sz="2000" dirty="0"/>
          </a:p>
          <a:p>
            <a:pPr marL="457200" lvl="1" indent="0" algn="just">
              <a:buNone/>
            </a:pPr>
            <a:r>
              <a:rPr lang="en-US" sz="2000" b="1" dirty="0"/>
              <a:t>print (</a:t>
            </a:r>
            <a:r>
              <a:rPr lang="en-US" sz="2000" b="1" dirty="0" err="1"/>
              <a:t>tinydict.keys</a:t>
            </a:r>
            <a:r>
              <a:rPr lang="en-US" sz="2000" b="1" dirty="0"/>
              <a:t>())   </a:t>
            </a:r>
            <a:r>
              <a:rPr lang="en-US" sz="2000" dirty="0"/>
              <a:t># Prints all the keys i.e. values on left of ‘:’ for each pair</a:t>
            </a:r>
          </a:p>
          <a:p>
            <a:pPr marL="457200" lvl="1" indent="0" algn="just">
              <a:buNone/>
            </a:pPr>
            <a:r>
              <a:rPr lang="en-US" sz="2000" b="1" dirty="0"/>
              <a:t>print (</a:t>
            </a:r>
            <a:r>
              <a:rPr lang="en-US" sz="2000" b="1" dirty="0" err="1"/>
              <a:t>tinydict.values</a:t>
            </a:r>
            <a:r>
              <a:rPr lang="en-US" sz="2000" b="1" dirty="0"/>
              <a:t>() ) </a:t>
            </a:r>
            <a:r>
              <a:rPr lang="en-US" sz="2000" dirty="0"/>
              <a:t># Prints all the values i.e. values on right of ‘:’ for each pair</a:t>
            </a:r>
          </a:p>
          <a:p>
            <a:pPr algn="just"/>
            <a:r>
              <a:rPr lang="en-US" dirty="0"/>
              <a:t>This produce the following result −</a:t>
            </a:r>
          </a:p>
          <a:p>
            <a:pPr marL="457200" lvl="1" indent="0" algn="just">
              <a:buNone/>
            </a:pPr>
            <a:r>
              <a:rPr lang="en-US" sz="2000" dirty="0" smtClean="0"/>
              <a:t>{</a:t>
            </a:r>
            <a:r>
              <a:rPr lang="en-US" sz="2000" dirty="0"/>
              <a:t>'name': 'john', 'code':6734,  '</a:t>
            </a:r>
            <a:r>
              <a:rPr lang="en-US" sz="2000" dirty="0" err="1"/>
              <a:t>dept</a:t>
            </a:r>
            <a:r>
              <a:rPr lang="en-US" sz="2000" dirty="0"/>
              <a:t>': 'sales'}, </a:t>
            </a:r>
            <a:r>
              <a:rPr lang="en-US" sz="2000" dirty="0" err="1"/>
              <a:t>dict_keys</a:t>
            </a:r>
            <a:r>
              <a:rPr lang="en-US" sz="2000" dirty="0"/>
              <a:t>(['name', 'code', '</a:t>
            </a:r>
            <a:r>
              <a:rPr lang="en-US" sz="2000" dirty="0" err="1"/>
              <a:t>dept</a:t>
            </a:r>
            <a:r>
              <a:rPr lang="en-US" sz="2000" dirty="0"/>
              <a:t>']), </a:t>
            </a:r>
            <a:r>
              <a:rPr lang="en-US" sz="2000" dirty="0" err="1"/>
              <a:t>dict_values</a:t>
            </a:r>
            <a:r>
              <a:rPr lang="en-US" sz="2000" dirty="0"/>
              <a:t>(['john', 6734, 'sales</a:t>
            </a:r>
            <a:r>
              <a:rPr lang="en-US" sz="2000" dirty="0" smtClean="0"/>
              <a:t>'])</a:t>
            </a:r>
          </a:p>
          <a:p>
            <a:pPr algn="just"/>
            <a:endParaRPr lang="en-US" sz="2000" dirty="0"/>
          </a:p>
        </p:txBody>
      </p:sp>
    </p:spTree>
    <p:extLst>
      <p:ext uri="{BB962C8B-B14F-4D97-AF65-F5344CB8AC3E}">
        <p14:creationId xmlns:p14="http://schemas.microsoft.com/office/powerpoint/2010/main" val="2692537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343214"/>
          </a:xfrm>
        </p:spPr>
        <p:txBody>
          <a:bodyPr>
            <a:normAutofit fontScale="90000"/>
          </a:bodyPr>
          <a:lstStyle/>
          <a:p>
            <a:r>
              <a:rPr lang="en-US" dirty="0" smtClean="0"/>
              <a:t>Python Dictionary </a:t>
            </a:r>
            <a:r>
              <a:rPr lang="en-US" b="1" dirty="0" smtClean="0"/>
              <a:t>(  </a:t>
            </a:r>
            <a:r>
              <a:rPr lang="en-US" i="1" dirty="0" smtClean="0"/>
              <a:t>i.e. enclosed within {} </a:t>
            </a:r>
            <a:r>
              <a:rPr lang="en-US" b="1" dirty="0" smtClean="0"/>
              <a:t>)</a:t>
            </a:r>
            <a:endParaRPr lang="en-US" dirty="0"/>
          </a:p>
        </p:txBody>
      </p:sp>
      <p:sp>
        <p:nvSpPr>
          <p:cNvPr id="3" name="Content Placeholder 2"/>
          <p:cNvSpPr>
            <a:spLocks noGrp="1"/>
          </p:cNvSpPr>
          <p:nvPr>
            <p:ph idx="1"/>
          </p:nvPr>
        </p:nvSpPr>
        <p:spPr>
          <a:xfrm>
            <a:off x="296214" y="695458"/>
            <a:ext cx="11057586" cy="6053071"/>
          </a:xfrm>
        </p:spPr>
        <p:txBody>
          <a:bodyPr>
            <a:noAutofit/>
          </a:bodyPr>
          <a:lstStyle/>
          <a:p>
            <a:pPr lvl="1" algn="just"/>
            <a:r>
              <a:rPr lang="en-US" b="1" dirty="0" smtClean="0"/>
              <a:t>Example</a:t>
            </a:r>
            <a:r>
              <a:rPr lang="en-US" sz="2000" dirty="0" smtClean="0"/>
              <a:t> :</a:t>
            </a:r>
          </a:p>
          <a:p>
            <a:pPr marL="457200" lvl="1" indent="0" algn="just">
              <a:buNone/>
            </a:pPr>
            <a:r>
              <a:rPr lang="en-US" sz="2000" dirty="0" err="1" smtClean="0"/>
              <a:t>dict</a:t>
            </a:r>
            <a:r>
              <a:rPr lang="en-US" sz="2000" dirty="0" smtClean="0"/>
              <a:t> </a:t>
            </a:r>
            <a:r>
              <a:rPr lang="en-US" sz="2000" dirty="0"/>
              <a:t>= </a:t>
            </a:r>
            <a:r>
              <a:rPr lang="en-US" sz="2000" dirty="0" smtClean="0"/>
              <a:t>{}  #</a:t>
            </a:r>
            <a:r>
              <a:rPr lang="en-US" sz="2000" b="1" dirty="0" smtClean="0">
                <a:solidFill>
                  <a:schemeClr val="accent2"/>
                </a:solidFill>
              </a:rPr>
              <a:t>Empty</a:t>
            </a:r>
            <a:r>
              <a:rPr lang="en-US" sz="2000" dirty="0" smtClean="0"/>
              <a:t> Dictionary</a:t>
            </a:r>
            <a:endParaRPr lang="en-US" sz="2000" dirty="0"/>
          </a:p>
          <a:p>
            <a:pPr marL="457200" lvl="1" indent="0" algn="just">
              <a:buNone/>
            </a:pPr>
            <a:r>
              <a:rPr lang="en-US" sz="2000" dirty="0" err="1"/>
              <a:t>dict</a:t>
            </a:r>
            <a:r>
              <a:rPr lang="en-US" sz="2000" dirty="0"/>
              <a:t>['one'] = "This is </a:t>
            </a:r>
            <a:r>
              <a:rPr lang="en-US" sz="2000" dirty="0" smtClean="0"/>
              <a:t>one“ # A New Element is </a:t>
            </a:r>
            <a:r>
              <a:rPr lang="en-US" sz="2000" b="1" dirty="0" smtClean="0">
                <a:solidFill>
                  <a:schemeClr val="accent2"/>
                </a:solidFill>
              </a:rPr>
              <a:t>added</a:t>
            </a:r>
            <a:r>
              <a:rPr lang="en-US" sz="2000" dirty="0" smtClean="0"/>
              <a:t> to the Dictionary variable</a:t>
            </a:r>
            <a:endParaRPr lang="en-US" sz="2000" dirty="0"/>
          </a:p>
          <a:p>
            <a:pPr marL="457200" lvl="1" indent="0" algn="just">
              <a:buNone/>
            </a:pPr>
            <a:r>
              <a:rPr lang="en-US" sz="2000" dirty="0" err="1"/>
              <a:t>dict</a:t>
            </a:r>
            <a:r>
              <a:rPr lang="en-US" sz="2000" dirty="0"/>
              <a:t>[2]       = "This is two</a:t>
            </a:r>
            <a:r>
              <a:rPr lang="en-US" sz="2000" dirty="0" smtClean="0"/>
              <a:t>“</a:t>
            </a:r>
            <a:r>
              <a:rPr lang="en-US" sz="2000" dirty="0"/>
              <a:t># </a:t>
            </a:r>
            <a:r>
              <a:rPr lang="en-US" sz="2000" dirty="0" smtClean="0">
                <a:solidFill>
                  <a:schemeClr val="accent2"/>
                </a:solidFill>
              </a:rPr>
              <a:t>Another</a:t>
            </a:r>
            <a:r>
              <a:rPr lang="en-US" sz="2000" dirty="0" smtClean="0"/>
              <a:t> Element </a:t>
            </a:r>
            <a:r>
              <a:rPr lang="en-US" sz="2000" dirty="0"/>
              <a:t>is added to the Dictionary </a:t>
            </a:r>
            <a:r>
              <a:rPr lang="en-US" sz="2000" dirty="0" smtClean="0"/>
              <a:t>variable</a:t>
            </a:r>
          </a:p>
          <a:p>
            <a:pPr marL="457200" lvl="1" indent="0" algn="just">
              <a:buNone/>
            </a:pPr>
            <a:endParaRPr lang="en-US" sz="2000" dirty="0"/>
          </a:p>
          <a:p>
            <a:pPr marL="457200" lvl="1" indent="0" algn="just">
              <a:buNone/>
            </a:pPr>
            <a:r>
              <a:rPr lang="en-US" sz="2000" dirty="0"/>
              <a:t>Print(</a:t>
            </a:r>
            <a:r>
              <a:rPr lang="en-US" sz="2000" dirty="0" err="1"/>
              <a:t>dict</a:t>
            </a:r>
            <a:r>
              <a:rPr lang="en-US" sz="2000" dirty="0"/>
              <a:t>)    #This will print {'one‘: ‘This is one’,  2 : ’This is two’}</a:t>
            </a:r>
          </a:p>
          <a:p>
            <a:pPr marL="457200" lvl="1" indent="0" algn="just">
              <a:buNone/>
            </a:pPr>
            <a:r>
              <a:rPr lang="en-US" sz="2000" dirty="0"/>
              <a:t>Print ( </a:t>
            </a:r>
            <a:r>
              <a:rPr lang="en-US" sz="2000" dirty="0" err="1"/>
              <a:t>dict</a:t>
            </a:r>
            <a:r>
              <a:rPr lang="en-US" sz="2000" dirty="0"/>
              <a:t>['one'])       # Prints value for 'one' key</a:t>
            </a:r>
          </a:p>
          <a:p>
            <a:pPr marL="457200" lvl="1" indent="0" algn="just">
              <a:buNone/>
            </a:pPr>
            <a:r>
              <a:rPr lang="en-US" sz="2000" dirty="0"/>
              <a:t>print (</a:t>
            </a:r>
            <a:r>
              <a:rPr lang="en-US" sz="2000" dirty="0" err="1"/>
              <a:t>dict</a:t>
            </a:r>
            <a:r>
              <a:rPr lang="en-US" sz="2000" dirty="0"/>
              <a:t>[2])           # Prints value for 2 key</a:t>
            </a:r>
          </a:p>
          <a:p>
            <a:pPr marL="457200" lvl="1" indent="0" algn="just">
              <a:buNone/>
            </a:pPr>
            <a:endParaRPr lang="en-US" sz="2000" dirty="0"/>
          </a:p>
          <a:p>
            <a:pPr marL="457200" lvl="1" indent="0" algn="just">
              <a:buNone/>
            </a:pPr>
            <a:r>
              <a:rPr lang="en-US" sz="2000" dirty="0" smtClean="0"/>
              <a:t>for x in </a:t>
            </a:r>
            <a:r>
              <a:rPr lang="en-US" sz="2000" dirty="0" err="1" smtClean="0"/>
              <a:t>dict.keys</a:t>
            </a:r>
            <a:r>
              <a:rPr lang="en-US" sz="2000" dirty="0" smtClean="0"/>
              <a:t>() :</a:t>
            </a:r>
          </a:p>
          <a:p>
            <a:pPr marL="457200" lvl="1" indent="0" algn="just">
              <a:buNone/>
            </a:pPr>
            <a:r>
              <a:rPr lang="en-US" sz="2000" dirty="0"/>
              <a:t> </a:t>
            </a:r>
            <a:r>
              <a:rPr lang="en-US" sz="2000" dirty="0" smtClean="0"/>
              <a:t>  print(x)</a:t>
            </a:r>
          </a:p>
          <a:p>
            <a:pPr marL="457200" lvl="1" indent="0" algn="just">
              <a:buNone/>
            </a:pPr>
            <a:endParaRPr lang="en-US" sz="2000" dirty="0" smtClean="0"/>
          </a:p>
          <a:p>
            <a:pPr marL="457200" lvl="1" indent="0" algn="just">
              <a:buNone/>
            </a:pPr>
            <a:r>
              <a:rPr lang="en-US" sz="2000" dirty="0"/>
              <a:t>for x in </a:t>
            </a:r>
            <a:r>
              <a:rPr lang="en-US" sz="2000" dirty="0" err="1" smtClean="0"/>
              <a:t>dict.values</a:t>
            </a:r>
            <a:r>
              <a:rPr lang="en-US" sz="2000" dirty="0"/>
              <a:t>() :</a:t>
            </a:r>
          </a:p>
          <a:p>
            <a:pPr marL="457200" lvl="1" indent="0" algn="just">
              <a:buNone/>
            </a:pPr>
            <a:r>
              <a:rPr lang="en-US" sz="2000" dirty="0"/>
              <a:t>   print(x)</a:t>
            </a:r>
          </a:p>
          <a:p>
            <a:pPr marL="457200" lvl="1" indent="0" algn="just">
              <a:buNone/>
            </a:pPr>
            <a:endParaRPr lang="en-US" sz="2000" dirty="0" smtClean="0"/>
          </a:p>
          <a:p>
            <a:pPr marL="457200" lvl="1" indent="0" algn="just">
              <a:buNone/>
            </a:pPr>
            <a:r>
              <a:rPr lang="en-US" sz="2000" dirty="0" err="1" smtClean="0"/>
              <a:t>Lst</a:t>
            </a:r>
            <a:r>
              <a:rPr lang="en-US" sz="2000" dirty="0" smtClean="0"/>
              <a:t>=[x for x in </a:t>
            </a:r>
            <a:r>
              <a:rPr lang="en-US" sz="2000" dirty="0" err="1" smtClean="0"/>
              <a:t>dict.keys</a:t>
            </a:r>
            <a:r>
              <a:rPr lang="en-US" sz="2000" dirty="0" smtClean="0"/>
              <a:t>()] ; print(</a:t>
            </a:r>
            <a:r>
              <a:rPr lang="en-US" sz="2000" dirty="0" err="1" smtClean="0"/>
              <a:t>Lst</a:t>
            </a:r>
            <a:r>
              <a:rPr lang="en-US" sz="2000" dirty="0" smtClean="0"/>
              <a:t>)</a:t>
            </a:r>
          </a:p>
          <a:p>
            <a:pPr marL="457200" lvl="1" indent="0" algn="just">
              <a:buNone/>
            </a:pPr>
            <a:endParaRPr lang="en-US" sz="1600" dirty="0"/>
          </a:p>
          <a:p>
            <a:pPr algn="just"/>
            <a:r>
              <a:rPr lang="en-US" sz="2000" dirty="0"/>
              <a:t>Dictionaries have no concept of order among elements.</a:t>
            </a:r>
          </a:p>
        </p:txBody>
      </p:sp>
    </p:spTree>
    <p:extLst>
      <p:ext uri="{BB962C8B-B14F-4D97-AF65-F5344CB8AC3E}">
        <p14:creationId xmlns:p14="http://schemas.microsoft.com/office/powerpoint/2010/main" val="1651499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368971"/>
          </a:xfrm>
        </p:spPr>
        <p:txBody>
          <a:bodyPr>
            <a:normAutofit fontScale="90000"/>
          </a:bodyPr>
          <a:lstStyle/>
          <a:p>
            <a:pPr algn="ctr"/>
            <a:r>
              <a:rPr lang="en-US" b="1" dirty="0" smtClean="0">
                <a:solidFill>
                  <a:srgbClr val="FF0000"/>
                </a:solidFill>
              </a:rPr>
              <a:t>Decision making</a:t>
            </a:r>
            <a:endParaRPr lang="en-US" b="1" dirty="0">
              <a:solidFill>
                <a:srgbClr val="FF0000"/>
              </a:solidFill>
            </a:endParaRPr>
          </a:p>
        </p:txBody>
      </p:sp>
      <p:sp>
        <p:nvSpPr>
          <p:cNvPr id="3" name="Content Placeholder 2"/>
          <p:cNvSpPr>
            <a:spLocks noGrp="1"/>
          </p:cNvSpPr>
          <p:nvPr>
            <p:ph idx="1"/>
          </p:nvPr>
        </p:nvSpPr>
        <p:spPr>
          <a:xfrm>
            <a:off x="334851" y="525516"/>
            <a:ext cx="11519098" cy="6180083"/>
          </a:xfrm>
        </p:spPr>
        <p:txBody>
          <a:bodyPr>
            <a:noAutofit/>
          </a:bodyPr>
          <a:lstStyle/>
          <a:p>
            <a:pPr algn="just"/>
            <a:r>
              <a:rPr lang="en-US" sz="2400" dirty="0"/>
              <a:t>Decision making is anticipation of conditions occurring while execution of the program and specifying actions taken according to the conditions</a:t>
            </a:r>
            <a:r>
              <a:rPr lang="en-US" sz="2400" dirty="0" smtClean="0"/>
              <a:t>.</a:t>
            </a:r>
          </a:p>
          <a:p>
            <a:pPr marL="0" indent="0" algn="just">
              <a:buNone/>
            </a:pPr>
            <a:r>
              <a:rPr lang="en-US" sz="2400" b="1" dirty="0" smtClean="0"/>
              <a:t>Single </a:t>
            </a:r>
            <a:r>
              <a:rPr lang="en-US" sz="2400" b="1" dirty="0"/>
              <a:t>Statement Suites</a:t>
            </a:r>
          </a:p>
          <a:p>
            <a:pPr algn="just"/>
            <a:r>
              <a:rPr lang="en-US" sz="2400" dirty="0" smtClean="0"/>
              <a:t>Syntax :</a:t>
            </a:r>
          </a:p>
          <a:p>
            <a:pPr lvl="1" algn="just">
              <a:buNone/>
            </a:pPr>
            <a:r>
              <a:rPr lang="en-US" sz="2000" dirty="0" smtClean="0"/>
              <a:t>if condition: </a:t>
            </a:r>
          </a:p>
          <a:p>
            <a:pPr lvl="2" algn="just">
              <a:buNone/>
            </a:pPr>
            <a:r>
              <a:rPr lang="en-US" sz="1800" dirty="0" smtClean="0"/>
              <a:t>statement </a:t>
            </a:r>
          </a:p>
          <a:p>
            <a:pPr lvl="2" algn="just">
              <a:buNone/>
            </a:pPr>
            <a:r>
              <a:rPr lang="en-US" sz="1800" dirty="0" smtClean="0"/>
              <a:t>statement </a:t>
            </a:r>
          </a:p>
          <a:p>
            <a:pPr lvl="2" algn="just">
              <a:buNone/>
            </a:pPr>
            <a:r>
              <a:rPr lang="en-US" sz="1800" dirty="0" smtClean="0"/>
              <a:t># ... some more indented statements if necessary</a:t>
            </a:r>
          </a:p>
          <a:p>
            <a:pPr algn="just"/>
            <a:r>
              <a:rPr lang="en-US" sz="2400" dirty="0" smtClean="0"/>
              <a:t>If </a:t>
            </a:r>
            <a:r>
              <a:rPr lang="en-US" sz="2400" dirty="0"/>
              <a:t>the suite of an </a:t>
            </a:r>
            <a:r>
              <a:rPr lang="en-US" sz="2400" b="1" dirty="0"/>
              <a:t>if</a:t>
            </a:r>
            <a:r>
              <a:rPr lang="en-US" sz="2400" dirty="0"/>
              <a:t> clause consists only of a single line, it may go on the same line as the header statement.</a:t>
            </a:r>
          </a:p>
          <a:p>
            <a:pPr algn="just"/>
            <a:r>
              <a:rPr lang="en-US" sz="2400" dirty="0"/>
              <a:t>Here is an example of a </a:t>
            </a:r>
            <a:r>
              <a:rPr lang="en-US" sz="2400" b="1" dirty="0"/>
              <a:t>one-line if</a:t>
            </a:r>
            <a:r>
              <a:rPr lang="en-US" sz="2400" dirty="0"/>
              <a:t> clause −</a:t>
            </a:r>
          </a:p>
          <a:p>
            <a:pPr marL="457200" lvl="1" indent="0" algn="just">
              <a:buNone/>
            </a:pPr>
            <a:r>
              <a:rPr lang="en-US" sz="2000" dirty="0" err="1" smtClean="0"/>
              <a:t>var</a:t>
            </a:r>
            <a:r>
              <a:rPr lang="en-US" sz="2000" dirty="0" smtClean="0"/>
              <a:t> </a:t>
            </a:r>
            <a:r>
              <a:rPr lang="en-US" sz="2000" dirty="0"/>
              <a:t>= 100</a:t>
            </a:r>
          </a:p>
          <a:p>
            <a:pPr marL="457200" lvl="1" indent="0" algn="just">
              <a:buNone/>
            </a:pPr>
            <a:r>
              <a:rPr lang="en-US" sz="2000" dirty="0" smtClean="0"/>
              <a:t>if </a:t>
            </a:r>
            <a:r>
              <a:rPr lang="en-US" sz="2000" dirty="0"/>
              <a:t>( </a:t>
            </a:r>
            <a:r>
              <a:rPr lang="en-US" sz="2000" dirty="0" err="1"/>
              <a:t>var</a:t>
            </a:r>
            <a:r>
              <a:rPr lang="en-US" sz="2000" dirty="0"/>
              <a:t>  == 100 ) : print </a:t>
            </a:r>
            <a:r>
              <a:rPr lang="en-US" sz="2000" dirty="0" smtClean="0"/>
              <a:t>("</a:t>
            </a:r>
            <a:r>
              <a:rPr lang="en-US" sz="2000" dirty="0"/>
              <a:t>Value of expression is </a:t>
            </a:r>
            <a:r>
              <a:rPr lang="en-US" sz="2000" dirty="0" smtClean="0"/>
              <a:t>100“)</a:t>
            </a:r>
            <a:endParaRPr lang="en-US" sz="2000" dirty="0"/>
          </a:p>
          <a:p>
            <a:pPr marL="457200" lvl="1" indent="0" algn="just">
              <a:buNone/>
            </a:pPr>
            <a:r>
              <a:rPr lang="en-US" sz="2000" dirty="0" smtClean="0"/>
              <a:t>print ("</a:t>
            </a:r>
            <a:r>
              <a:rPr lang="en-US" sz="2000" dirty="0"/>
              <a:t>Good bye</a:t>
            </a:r>
            <a:r>
              <a:rPr lang="en-US" sz="2000" dirty="0" smtClean="0"/>
              <a:t>!“)</a:t>
            </a:r>
            <a:endParaRPr lang="en-US" sz="2000" dirty="0"/>
          </a:p>
          <a:p>
            <a:pPr algn="just"/>
            <a:r>
              <a:rPr lang="en-US" sz="2400" dirty="0"/>
              <a:t>When the above code is executed, it produces the following result −</a:t>
            </a:r>
          </a:p>
          <a:p>
            <a:pPr marL="457200" lvl="1" indent="0" algn="just">
              <a:buNone/>
            </a:pPr>
            <a:r>
              <a:rPr lang="en-US" sz="2000" dirty="0"/>
              <a:t>Value of expression is 100</a:t>
            </a:r>
          </a:p>
          <a:p>
            <a:pPr marL="457200" lvl="1" indent="0" algn="just">
              <a:buNone/>
            </a:pPr>
            <a:r>
              <a:rPr lang="en-US" sz="2000" dirty="0"/>
              <a:t>Good bye!</a:t>
            </a:r>
          </a:p>
          <a:p>
            <a:pPr algn="just"/>
            <a:endParaRPr lang="en-US" sz="2400" dirty="0"/>
          </a:p>
        </p:txBody>
      </p:sp>
    </p:spTree>
    <p:extLst>
      <p:ext uri="{BB962C8B-B14F-4D97-AF65-F5344CB8AC3E}">
        <p14:creationId xmlns:p14="http://schemas.microsoft.com/office/powerpoint/2010/main" val="2567591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Python uses </a:t>
            </a:r>
            <a:r>
              <a:rPr lang="en-US" dirty="0" err="1"/>
              <a:t>boolean</a:t>
            </a:r>
            <a:r>
              <a:rPr lang="en-US" dirty="0"/>
              <a:t> variables to evaluate conditions. The </a:t>
            </a:r>
            <a:r>
              <a:rPr lang="en-US" dirty="0" err="1"/>
              <a:t>boolean</a:t>
            </a:r>
            <a:r>
              <a:rPr lang="en-US" dirty="0"/>
              <a:t> values True and False are returned when an expression is compared or evaluated. For example</a:t>
            </a:r>
            <a:r>
              <a:rPr lang="en-US" dirty="0" smtClean="0"/>
              <a:t>:</a:t>
            </a:r>
          </a:p>
          <a:p>
            <a:pPr marL="0" indent="0">
              <a:buNone/>
            </a:pPr>
            <a:r>
              <a:rPr lang="en-US" dirty="0"/>
              <a:t>x = </a:t>
            </a:r>
            <a:r>
              <a:rPr lang="en-US" dirty="0" smtClean="0"/>
              <a:t>2</a:t>
            </a:r>
          </a:p>
          <a:p>
            <a:pPr marL="0" indent="0">
              <a:buNone/>
            </a:pPr>
            <a:r>
              <a:rPr lang="en-US" dirty="0" smtClean="0"/>
              <a:t>print(x </a:t>
            </a:r>
            <a:r>
              <a:rPr lang="en-US" dirty="0"/>
              <a:t>== 2) # prints out </a:t>
            </a:r>
            <a:r>
              <a:rPr lang="en-US" dirty="0" smtClean="0"/>
              <a:t>True</a:t>
            </a:r>
          </a:p>
          <a:p>
            <a:pPr marL="0" indent="0">
              <a:buNone/>
            </a:pPr>
            <a:r>
              <a:rPr lang="en-US" dirty="0" smtClean="0"/>
              <a:t>print(x </a:t>
            </a:r>
            <a:r>
              <a:rPr lang="en-US" dirty="0"/>
              <a:t>== 3) # prints out </a:t>
            </a:r>
            <a:r>
              <a:rPr lang="en-US" dirty="0" smtClean="0"/>
              <a:t>False</a:t>
            </a:r>
          </a:p>
          <a:p>
            <a:pPr marL="0" indent="0">
              <a:buNone/>
            </a:pPr>
            <a:r>
              <a:rPr lang="en-US" dirty="0" smtClean="0"/>
              <a:t>print(x </a:t>
            </a:r>
            <a:r>
              <a:rPr lang="en-US" dirty="0"/>
              <a:t>&lt; 3) # prints out True</a:t>
            </a:r>
            <a:endParaRPr lang="en-IN" dirty="0"/>
          </a:p>
        </p:txBody>
      </p:sp>
    </p:spTree>
    <p:extLst>
      <p:ext uri="{BB962C8B-B14F-4D97-AF65-F5344CB8AC3E}">
        <p14:creationId xmlns:p14="http://schemas.microsoft.com/office/powerpoint/2010/main" val="62896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t>
            </a:r>
            <a:r>
              <a:rPr lang="en-IN" dirty="0" err="1" smtClean="0"/>
              <a:t>and/Or</a:t>
            </a:r>
            <a:endParaRPr lang="en-IN" dirty="0"/>
          </a:p>
        </p:txBody>
      </p:sp>
      <p:sp>
        <p:nvSpPr>
          <p:cNvPr id="3" name="Content Placeholder 2"/>
          <p:cNvSpPr>
            <a:spLocks noGrp="1"/>
          </p:cNvSpPr>
          <p:nvPr>
            <p:ph idx="1"/>
          </p:nvPr>
        </p:nvSpPr>
        <p:spPr/>
        <p:txBody>
          <a:bodyPr/>
          <a:lstStyle/>
          <a:p>
            <a:r>
              <a:rPr lang="en-US" dirty="0"/>
              <a:t>The "and" and "or" </a:t>
            </a:r>
            <a:r>
              <a:rPr lang="en-US" dirty="0" err="1"/>
              <a:t>boolean</a:t>
            </a:r>
            <a:r>
              <a:rPr lang="en-US" dirty="0"/>
              <a:t> operators allow building complex </a:t>
            </a:r>
            <a:r>
              <a:rPr lang="en-US" dirty="0" err="1"/>
              <a:t>boolean</a:t>
            </a:r>
            <a:r>
              <a:rPr lang="en-US" dirty="0"/>
              <a:t> expressions, for example:</a:t>
            </a:r>
          </a:p>
          <a:p>
            <a:pPr marL="0" indent="0">
              <a:buNone/>
            </a:pPr>
            <a:r>
              <a:rPr lang="en-US" dirty="0" smtClean="0"/>
              <a:t>name </a:t>
            </a:r>
            <a:r>
              <a:rPr lang="en-US" dirty="0"/>
              <a:t>= "John"</a:t>
            </a:r>
          </a:p>
          <a:p>
            <a:pPr marL="0" indent="0">
              <a:buNone/>
            </a:pPr>
            <a:r>
              <a:rPr lang="en-US" dirty="0"/>
              <a:t>age = 23</a:t>
            </a:r>
          </a:p>
          <a:p>
            <a:pPr marL="0" indent="0">
              <a:buNone/>
            </a:pPr>
            <a:r>
              <a:rPr lang="en-US" dirty="0"/>
              <a:t>if name == "John" and age == 23:    </a:t>
            </a:r>
          </a:p>
          <a:p>
            <a:pPr marL="0" indent="0">
              <a:buNone/>
            </a:pPr>
            <a:r>
              <a:rPr lang="en-US" dirty="0"/>
              <a:t>	print("Your name is John, and you are also 23 years old.")</a:t>
            </a:r>
          </a:p>
          <a:p>
            <a:pPr marL="0" indent="0">
              <a:buNone/>
            </a:pPr>
            <a:r>
              <a:rPr lang="en-US" dirty="0"/>
              <a:t>if name == "John" or name == "Rick":</a:t>
            </a:r>
          </a:p>
          <a:p>
            <a:pPr marL="0" indent="0">
              <a:buNone/>
            </a:pPr>
            <a:r>
              <a:rPr lang="en-US" dirty="0"/>
              <a:t>    print("Your name is either John or Rick.")</a:t>
            </a:r>
            <a:endParaRPr lang="en-IN" dirty="0"/>
          </a:p>
        </p:txBody>
      </p:sp>
    </p:spTree>
    <p:extLst>
      <p:ext uri="{BB962C8B-B14F-4D97-AF65-F5344CB8AC3E}">
        <p14:creationId xmlns:p14="http://schemas.microsoft.com/office/powerpoint/2010/main" val="62523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165430"/>
            <a:ext cx="10515600" cy="265496"/>
          </a:xfrm>
        </p:spPr>
        <p:txBody>
          <a:bodyPr>
            <a:normAutofit fontScale="90000"/>
          </a:bodyPr>
          <a:lstStyle/>
          <a:p>
            <a:pPr algn="ctr"/>
            <a:r>
              <a:rPr lang="en-US" b="1" dirty="0" smtClean="0"/>
              <a:t>Setting up PATH</a:t>
            </a:r>
            <a:endParaRPr lang="en-US" dirty="0"/>
          </a:p>
        </p:txBody>
      </p:sp>
      <p:sp>
        <p:nvSpPr>
          <p:cNvPr id="3" name="Content Placeholder 2"/>
          <p:cNvSpPr>
            <a:spLocks noGrp="1"/>
          </p:cNvSpPr>
          <p:nvPr>
            <p:ph idx="1"/>
          </p:nvPr>
        </p:nvSpPr>
        <p:spPr>
          <a:xfrm>
            <a:off x="378372" y="735724"/>
            <a:ext cx="11435256" cy="5847956"/>
          </a:xfrm>
        </p:spPr>
        <p:txBody>
          <a:bodyPr>
            <a:normAutofit fontScale="85000" lnSpcReduction="20000"/>
          </a:bodyPr>
          <a:lstStyle/>
          <a:p>
            <a:pPr algn="just"/>
            <a:r>
              <a:rPr lang="en-US" dirty="0" smtClean="0"/>
              <a:t>Programs and other executable files can be in many directories, so operating systems provide a search path that lists the directories that the OS searches for executables.</a:t>
            </a:r>
          </a:p>
          <a:p>
            <a:pPr algn="just"/>
            <a:r>
              <a:rPr lang="en-US" dirty="0" smtClean="0"/>
              <a:t>The path is stored in an environment variable, which is a named string maintained by the operating system.  </a:t>
            </a:r>
          </a:p>
          <a:p>
            <a:pPr algn="just"/>
            <a:r>
              <a:rPr lang="en-US" dirty="0" smtClean="0"/>
              <a:t>The </a:t>
            </a:r>
            <a:r>
              <a:rPr lang="en-US" b="1" dirty="0" smtClean="0"/>
              <a:t>path</a:t>
            </a:r>
            <a:r>
              <a:rPr lang="en-US" dirty="0" smtClean="0"/>
              <a:t> variable is named as PATH in Unix or Path in Windows (Unix is </a:t>
            </a:r>
            <a:r>
              <a:rPr lang="en-US" dirty="0" err="1" smtClean="0"/>
              <a:t>casesensitive</a:t>
            </a:r>
            <a:r>
              <a:rPr lang="en-US" dirty="0" smtClean="0"/>
              <a:t>; Windows is not).</a:t>
            </a:r>
          </a:p>
          <a:p>
            <a:pPr>
              <a:buNone/>
            </a:pPr>
            <a:r>
              <a:rPr lang="en-US" dirty="0" smtClean="0"/>
              <a:t> </a:t>
            </a:r>
            <a:r>
              <a:rPr lang="en-US" b="1" dirty="0" smtClean="0"/>
              <a:t>Setting path at Windows</a:t>
            </a:r>
          </a:p>
          <a:p>
            <a:r>
              <a:rPr lang="en-US" dirty="0" smtClean="0"/>
              <a:t>To add the Python directory (e.g. C:\Python, C:\Users\NEA92\AppData\Local\Programs\ Python\Python36-32) to the path for a particular session in Windows −</a:t>
            </a:r>
          </a:p>
          <a:p>
            <a:pPr lvl="1"/>
            <a:r>
              <a:rPr lang="en-US" b="1" i="1" dirty="0" smtClean="0"/>
              <a:t>At the command prompt</a:t>
            </a:r>
            <a:r>
              <a:rPr lang="en-US" i="1" dirty="0" smtClean="0"/>
              <a:t> − type (e.g.) path= %path%;C:\Python and press Enter.</a:t>
            </a:r>
          </a:p>
          <a:p>
            <a:pPr>
              <a:buNone/>
            </a:pPr>
            <a:r>
              <a:rPr lang="en-US" b="1" dirty="0" smtClean="0"/>
              <a:t>PYTHONPATH</a:t>
            </a:r>
            <a:endParaRPr lang="en-US" dirty="0" smtClean="0"/>
          </a:p>
          <a:p>
            <a:r>
              <a:rPr lang="en-US" dirty="0" smtClean="0"/>
              <a:t>It has a role similar to PATH. </a:t>
            </a:r>
          </a:p>
          <a:p>
            <a:r>
              <a:rPr lang="en-US" dirty="0" smtClean="0"/>
              <a:t>This variable tells the Python interpreter where to locate the module files imported into a program </a:t>
            </a:r>
            <a:r>
              <a:rPr lang="en-US" dirty="0" smtClean="0">
                <a:solidFill>
                  <a:srgbClr val="FF0000"/>
                </a:solidFill>
              </a:rPr>
              <a:t>(e.g. D:\PythonProgs)</a:t>
            </a:r>
            <a:r>
              <a:rPr lang="en-US" dirty="0" smtClean="0"/>
              <a:t>.</a:t>
            </a:r>
          </a:p>
          <a:p>
            <a:r>
              <a:rPr lang="en-US" dirty="0" smtClean="0"/>
              <a:t>It should include the </a:t>
            </a:r>
            <a:r>
              <a:rPr lang="en-US" dirty="0" smtClean="0">
                <a:solidFill>
                  <a:schemeClr val="accent2"/>
                </a:solidFill>
              </a:rPr>
              <a:t>Python source library directory </a:t>
            </a:r>
            <a:r>
              <a:rPr lang="en-US" dirty="0" smtClean="0"/>
              <a:t>and the </a:t>
            </a:r>
            <a:r>
              <a:rPr lang="en-US" dirty="0" smtClean="0">
                <a:solidFill>
                  <a:schemeClr val="accent2"/>
                </a:solidFill>
              </a:rPr>
              <a:t>directories containing Python source code</a:t>
            </a:r>
            <a:r>
              <a:rPr lang="en-US" dirty="0" smtClean="0"/>
              <a:t>. </a:t>
            </a:r>
          </a:p>
          <a:p>
            <a:r>
              <a:rPr lang="en-US" dirty="0" smtClean="0"/>
              <a:t>PYTHONPATH is sometimes preset by the Python installer.</a:t>
            </a:r>
          </a:p>
          <a:p>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Opertors</a:t>
            </a:r>
            <a:r>
              <a:rPr lang="en-IN" dirty="0" smtClean="0"/>
              <a:t> in Conditions</a:t>
            </a:r>
            <a:endParaRPr lang="en-IN" dirty="0"/>
          </a:p>
        </p:txBody>
      </p:sp>
      <p:sp>
        <p:nvSpPr>
          <p:cNvPr id="3" name="Content Placeholder 2"/>
          <p:cNvSpPr>
            <a:spLocks noGrp="1"/>
          </p:cNvSpPr>
          <p:nvPr>
            <p:ph idx="1"/>
          </p:nvPr>
        </p:nvSpPr>
        <p:spPr/>
        <p:txBody>
          <a:bodyPr>
            <a:normAutofit lnSpcReduction="10000"/>
          </a:bodyPr>
          <a:lstStyle/>
          <a:p>
            <a:r>
              <a:rPr lang="en-US" b="1" dirty="0"/>
              <a:t>The "in" operator</a:t>
            </a:r>
            <a:endParaRPr lang="en-US" dirty="0" smtClean="0"/>
          </a:p>
          <a:p>
            <a:r>
              <a:rPr lang="en-US" dirty="0" smtClean="0"/>
              <a:t>The </a:t>
            </a:r>
            <a:r>
              <a:rPr lang="en-US" dirty="0"/>
              <a:t>"in" operator could be used to check if a specified object exists within an </a:t>
            </a:r>
            <a:r>
              <a:rPr lang="en-US" dirty="0" err="1"/>
              <a:t>iterable</a:t>
            </a:r>
            <a:r>
              <a:rPr lang="en-US" dirty="0"/>
              <a:t> object container, such as a list</a:t>
            </a:r>
            <a:r>
              <a:rPr lang="en-US" dirty="0" smtClean="0"/>
              <a:t>:</a:t>
            </a:r>
          </a:p>
          <a:p>
            <a:pPr marL="0" indent="0">
              <a:buNone/>
            </a:pPr>
            <a:r>
              <a:rPr lang="en-US" dirty="0"/>
              <a:t>name = "</a:t>
            </a:r>
            <a:r>
              <a:rPr lang="en-US" dirty="0" smtClean="0"/>
              <a:t>John“</a:t>
            </a:r>
          </a:p>
          <a:p>
            <a:pPr marL="0" indent="0">
              <a:buNone/>
            </a:pPr>
            <a:r>
              <a:rPr lang="en-US" dirty="0" smtClean="0"/>
              <a:t>if </a:t>
            </a:r>
            <a:r>
              <a:rPr lang="en-US" dirty="0"/>
              <a:t>name in ["John", "Rick"]:    print("Your name is either John or Rick.")</a:t>
            </a:r>
          </a:p>
          <a:p>
            <a:r>
              <a:rPr lang="en-IN" b="1" dirty="0"/>
              <a:t>The "not" </a:t>
            </a:r>
            <a:r>
              <a:rPr lang="en-IN" b="1" dirty="0" smtClean="0"/>
              <a:t>operator</a:t>
            </a:r>
          </a:p>
          <a:p>
            <a:pPr marL="0" indent="0">
              <a:buNone/>
            </a:pPr>
            <a:r>
              <a:rPr lang="en-US" dirty="0"/>
              <a:t>Using "not" before a </a:t>
            </a:r>
            <a:r>
              <a:rPr lang="en-US" dirty="0" err="1"/>
              <a:t>boolean</a:t>
            </a:r>
            <a:r>
              <a:rPr lang="en-US" dirty="0"/>
              <a:t> expression inverts it</a:t>
            </a:r>
            <a:r>
              <a:rPr lang="en-US" dirty="0" smtClean="0"/>
              <a:t>:</a:t>
            </a:r>
          </a:p>
          <a:p>
            <a:pPr marL="0" indent="0">
              <a:buNone/>
            </a:pPr>
            <a:r>
              <a:rPr lang="en-US" dirty="0"/>
              <a:t>print(not False) # Prints out </a:t>
            </a:r>
            <a:r>
              <a:rPr lang="en-US" dirty="0" smtClean="0"/>
              <a:t>True</a:t>
            </a:r>
          </a:p>
          <a:p>
            <a:pPr marL="0" indent="0">
              <a:buNone/>
            </a:pPr>
            <a:r>
              <a:rPr lang="en-US" dirty="0" smtClean="0"/>
              <a:t>print</a:t>
            </a:r>
            <a:r>
              <a:rPr lang="en-US" dirty="0"/>
              <a:t>((not False) == (False)) # Prints out False</a:t>
            </a:r>
            <a:endParaRPr lang="en-IN" dirty="0"/>
          </a:p>
          <a:p>
            <a:endParaRPr lang="en-IN" dirty="0"/>
          </a:p>
        </p:txBody>
      </p:sp>
    </p:spTree>
    <p:extLst>
      <p:ext uri="{BB962C8B-B14F-4D97-AF65-F5344CB8AC3E}">
        <p14:creationId xmlns:p14="http://schemas.microsoft.com/office/powerpoint/2010/main" val="1456303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794" y="0"/>
            <a:ext cx="10515600" cy="759482"/>
          </a:xfrm>
        </p:spPr>
        <p:txBody>
          <a:bodyPr/>
          <a:lstStyle/>
          <a:p>
            <a:r>
              <a:rPr lang="en-US" dirty="0" smtClean="0"/>
              <a:t>General form of the if statement</a:t>
            </a:r>
            <a:endParaRPr lang="en-US" dirty="0"/>
          </a:p>
        </p:txBody>
      </p:sp>
      <p:sp>
        <p:nvSpPr>
          <p:cNvPr id="3" name="Content Placeholder 2"/>
          <p:cNvSpPr>
            <a:spLocks noGrp="1"/>
          </p:cNvSpPr>
          <p:nvPr>
            <p:ph idx="1"/>
          </p:nvPr>
        </p:nvSpPr>
        <p:spPr>
          <a:xfrm>
            <a:off x="273269" y="683172"/>
            <a:ext cx="11592910" cy="6022428"/>
          </a:xfrm>
        </p:spPr>
        <p:txBody>
          <a:bodyPr>
            <a:normAutofit fontScale="92500" lnSpcReduction="20000"/>
          </a:bodyPr>
          <a:lstStyle/>
          <a:p>
            <a:r>
              <a:rPr lang="en-US" dirty="0" smtClean="0"/>
              <a:t>The general form of the if statement in Python looks like this:</a:t>
            </a:r>
          </a:p>
          <a:p>
            <a:pPr lvl="1">
              <a:buNone/>
            </a:pPr>
            <a:r>
              <a:rPr lang="en-US" dirty="0" smtClean="0"/>
              <a:t>if condition_1: </a:t>
            </a:r>
          </a:p>
          <a:p>
            <a:pPr lvl="2">
              <a:buNone/>
            </a:pPr>
            <a:r>
              <a:rPr lang="en-US" dirty="0" smtClean="0"/>
              <a:t>statement_block_1 </a:t>
            </a:r>
          </a:p>
          <a:p>
            <a:pPr lvl="1">
              <a:buNone/>
            </a:pPr>
            <a:r>
              <a:rPr lang="en-US" dirty="0" err="1" smtClean="0"/>
              <a:t>elif</a:t>
            </a:r>
            <a:r>
              <a:rPr lang="en-US" dirty="0" smtClean="0"/>
              <a:t> condition_2: </a:t>
            </a:r>
          </a:p>
          <a:p>
            <a:pPr lvl="2">
              <a:buNone/>
            </a:pPr>
            <a:r>
              <a:rPr lang="en-US" dirty="0" smtClean="0"/>
              <a:t>statement_block_2 </a:t>
            </a:r>
          </a:p>
          <a:p>
            <a:pPr lvl="1">
              <a:buNone/>
            </a:pPr>
            <a:r>
              <a:rPr lang="en-US" dirty="0" smtClean="0"/>
              <a:t>... </a:t>
            </a:r>
          </a:p>
          <a:p>
            <a:pPr lvl="1">
              <a:buNone/>
            </a:pPr>
            <a:r>
              <a:rPr lang="en-US" dirty="0" err="1" smtClean="0"/>
              <a:t>elif</a:t>
            </a:r>
            <a:r>
              <a:rPr lang="en-US" dirty="0" smtClean="0"/>
              <a:t> </a:t>
            </a:r>
            <a:r>
              <a:rPr lang="en-US" dirty="0" err="1" smtClean="0"/>
              <a:t>another_condition</a:t>
            </a:r>
            <a:r>
              <a:rPr lang="en-US" dirty="0" smtClean="0"/>
              <a:t>: </a:t>
            </a:r>
          </a:p>
          <a:p>
            <a:pPr lvl="2">
              <a:buNone/>
            </a:pPr>
            <a:r>
              <a:rPr lang="en-US" dirty="0" err="1" smtClean="0"/>
              <a:t>another_statement_block</a:t>
            </a:r>
            <a:endParaRPr lang="en-US" dirty="0" smtClean="0"/>
          </a:p>
          <a:p>
            <a:pPr lvl="1">
              <a:buNone/>
            </a:pPr>
            <a:r>
              <a:rPr lang="en-US" dirty="0" smtClean="0"/>
              <a:t>else: </a:t>
            </a:r>
          </a:p>
          <a:p>
            <a:pPr lvl="2">
              <a:buNone/>
            </a:pPr>
            <a:r>
              <a:rPr lang="en-US" dirty="0" err="1" smtClean="0"/>
              <a:t>else_block</a:t>
            </a:r>
            <a:r>
              <a:rPr lang="en-US" dirty="0" smtClean="0"/>
              <a:t> </a:t>
            </a:r>
          </a:p>
          <a:p>
            <a:r>
              <a:rPr lang="en-US" dirty="0" smtClean="0"/>
              <a:t>If the condition "condition_1" is True, the statements of the block statement_block_1 will be executed. </a:t>
            </a:r>
          </a:p>
          <a:p>
            <a:r>
              <a:rPr lang="en-US" dirty="0" smtClean="0"/>
              <a:t>If not, condition_2 will be evaluated. If condition_2 evaluates to True, statement_block_2 will be executed, </a:t>
            </a:r>
          </a:p>
          <a:p>
            <a:r>
              <a:rPr lang="en-US" dirty="0" smtClean="0"/>
              <a:t>if condition_2 is False, the other conditions of the following </a:t>
            </a:r>
            <a:r>
              <a:rPr lang="en-US" dirty="0" err="1" smtClean="0"/>
              <a:t>elif</a:t>
            </a:r>
            <a:r>
              <a:rPr lang="en-US" dirty="0" smtClean="0"/>
              <a:t> conditions will be checked, </a:t>
            </a:r>
          </a:p>
          <a:p>
            <a:r>
              <a:rPr lang="en-US" dirty="0" smtClean="0"/>
              <a:t>and finally if none of them has been evaluated to True, the indented block below the else keyword will be executed.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90" y="186450"/>
            <a:ext cx="11592910" cy="444171"/>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220717" y="641132"/>
            <a:ext cx="11729545" cy="5896302"/>
          </a:xfrm>
        </p:spPr>
        <p:txBody>
          <a:bodyPr>
            <a:normAutofit fontScale="92500" lnSpcReduction="10000"/>
          </a:bodyPr>
          <a:lstStyle/>
          <a:p>
            <a:r>
              <a:rPr lang="en-US" dirty="0" smtClean="0"/>
              <a:t>Consider the problem :</a:t>
            </a:r>
          </a:p>
          <a:p>
            <a:pPr lvl="1"/>
            <a:r>
              <a:rPr lang="en-US" dirty="0" smtClean="0"/>
              <a:t>A one year old dog roughly corresponds to a fourteen year old child </a:t>
            </a:r>
          </a:p>
          <a:p>
            <a:pPr lvl="1"/>
            <a:r>
              <a:rPr lang="en-US" dirty="0" smtClean="0"/>
              <a:t>A dog who is two years old corresponds to a 22 year old human </a:t>
            </a:r>
          </a:p>
          <a:p>
            <a:pPr lvl="1"/>
            <a:r>
              <a:rPr lang="en-US" dirty="0" smtClean="0"/>
              <a:t>Every further dog year corresponds to five human years </a:t>
            </a:r>
          </a:p>
          <a:p>
            <a:r>
              <a:rPr lang="en-US" dirty="0" smtClean="0"/>
              <a:t>The following Python script implements this "dog years algorithm": </a:t>
            </a:r>
          </a:p>
          <a:p>
            <a:pPr lvl="1">
              <a:buNone/>
            </a:pPr>
            <a:r>
              <a:rPr lang="en-US" dirty="0" smtClean="0"/>
              <a:t>age = </a:t>
            </a:r>
            <a:r>
              <a:rPr lang="en-US" dirty="0" err="1" smtClean="0"/>
              <a:t>int</a:t>
            </a:r>
            <a:r>
              <a:rPr lang="en-US" dirty="0" smtClean="0"/>
              <a:t>(input("Age of the dog: "))</a:t>
            </a:r>
          </a:p>
          <a:p>
            <a:pPr lvl="1">
              <a:buNone/>
            </a:pPr>
            <a:r>
              <a:rPr lang="en-US" dirty="0" smtClean="0"/>
              <a:t>if age &lt; 1:</a:t>
            </a:r>
          </a:p>
          <a:p>
            <a:pPr lvl="2">
              <a:buNone/>
            </a:pPr>
            <a:r>
              <a:rPr lang="en-US" dirty="0" smtClean="0"/>
              <a:t>print(“No Comparison with Humans")</a:t>
            </a:r>
          </a:p>
          <a:p>
            <a:pPr lvl="1">
              <a:buNone/>
            </a:pPr>
            <a:r>
              <a:rPr lang="en-US" dirty="0" err="1" smtClean="0"/>
              <a:t>elif</a:t>
            </a:r>
            <a:r>
              <a:rPr lang="en-US" dirty="0" smtClean="0"/>
              <a:t> age == 1: </a:t>
            </a:r>
          </a:p>
          <a:p>
            <a:pPr lvl="2">
              <a:buNone/>
            </a:pPr>
            <a:r>
              <a:rPr lang="en-US" dirty="0" smtClean="0"/>
              <a:t>print("about 14 human years")</a:t>
            </a:r>
          </a:p>
          <a:p>
            <a:pPr lvl="1">
              <a:buNone/>
            </a:pPr>
            <a:r>
              <a:rPr lang="en-US" dirty="0" err="1" smtClean="0"/>
              <a:t>elif</a:t>
            </a:r>
            <a:r>
              <a:rPr lang="en-US" dirty="0" smtClean="0"/>
              <a:t> age == 2: </a:t>
            </a:r>
          </a:p>
          <a:p>
            <a:pPr lvl="2">
              <a:buNone/>
            </a:pPr>
            <a:r>
              <a:rPr lang="en-US" dirty="0" smtClean="0"/>
              <a:t>print("about 22 human years")</a:t>
            </a:r>
          </a:p>
          <a:p>
            <a:pPr lvl="1">
              <a:buNone/>
            </a:pPr>
            <a:r>
              <a:rPr lang="en-US" dirty="0" err="1" smtClean="0"/>
              <a:t>elif</a:t>
            </a:r>
            <a:r>
              <a:rPr lang="en-US" dirty="0" smtClean="0"/>
              <a:t> age &gt; 2: </a:t>
            </a:r>
          </a:p>
          <a:p>
            <a:pPr lvl="2">
              <a:buNone/>
            </a:pPr>
            <a:r>
              <a:rPr lang="en-US" dirty="0" smtClean="0"/>
              <a:t>human = 22 + (age -2)*5 </a:t>
            </a:r>
          </a:p>
          <a:p>
            <a:pPr lvl="2">
              <a:buNone/>
            </a:pPr>
            <a:r>
              <a:rPr lang="en-US" dirty="0" smtClean="0"/>
              <a:t>print("Human years: ", human)</a:t>
            </a:r>
          </a:p>
          <a:p>
            <a:pPr lvl="1">
              <a:buNone/>
            </a:pPr>
            <a:r>
              <a:rPr lang="en-US" dirty="0" smtClean="0"/>
              <a:t>###</a:t>
            </a:r>
          </a:p>
          <a:p>
            <a:pPr lvl="1">
              <a:buNone/>
            </a:pPr>
            <a:r>
              <a:rPr lang="en-US" dirty="0" smtClean="0"/>
              <a:t>input('press Return&gt;')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404949"/>
            <a:ext cx="11040291" cy="5772014"/>
          </a:xfrm>
        </p:spPr>
        <p:txBody>
          <a:bodyPr>
            <a:noAutofit/>
          </a:bodyPr>
          <a:lstStyle/>
          <a:p>
            <a:pPr marL="0" indent="0">
              <a:buNone/>
            </a:pPr>
            <a:r>
              <a:rPr lang="en-US" sz="3200" u="sng" dirty="0" smtClean="0"/>
              <a:t>Consider the problem of finding next date from a given input date</a:t>
            </a:r>
          </a:p>
          <a:p>
            <a:pPr marL="0" indent="0">
              <a:buNone/>
            </a:pPr>
            <a:r>
              <a:rPr lang="en-US" sz="3200" dirty="0" smtClean="0"/>
              <a:t>year </a:t>
            </a:r>
            <a:r>
              <a:rPr lang="en-US" sz="3200" dirty="0"/>
              <a:t>= </a:t>
            </a:r>
            <a:r>
              <a:rPr lang="en-US" sz="3200" dirty="0" err="1"/>
              <a:t>int</a:t>
            </a:r>
            <a:r>
              <a:rPr lang="en-US" sz="3200" dirty="0"/>
              <a:t>(input("Input a year: "))</a:t>
            </a:r>
          </a:p>
          <a:p>
            <a:pPr marL="0" indent="0">
              <a:buNone/>
            </a:pPr>
            <a:r>
              <a:rPr lang="en-US" sz="3200" dirty="0" smtClean="0"/>
              <a:t>if </a:t>
            </a:r>
            <a:r>
              <a:rPr lang="en-US" sz="3200" dirty="0"/>
              <a:t>(year % 400 == </a:t>
            </a:r>
            <a:r>
              <a:rPr lang="en-US" sz="3200" dirty="0" smtClean="0"/>
              <a:t>0 or (</a:t>
            </a:r>
            <a:r>
              <a:rPr lang="en-US" sz="3200" dirty="0"/>
              <a:t>year % 100 </a:t>
            </a:r>
            <a:r>
              <a:rPr lang="en-US" sz="3200" dirty="0" smtClean="0"/>
              <a:t>!= 0 and </a:t>
            </a:r>
            <a:r>
              <a:rPr lang="en-US" sz="3200" dirty="0"/>
              <a:t>year % 4 == 0</a:t>
            </a:r>
            <a:r>
              <a:rPr lang="en-US" sz="3200" dirty="0" smtClean="0"/>
              <a:t>)):</a:t>
            </a:r>
            <a:endParaRPr lang="en-US" sz="3200" dirty="0"/>
          </a:p>
          <a:p>
            <a:pPr marL="0" indent="0">
              <a:buNone/>
            </a:pPr>
            <a:r>
              <a:rPr lang="en-US" sz="3200" dirty="0"/>
              <a:t>    </a:t>
            </a:r>
            <a:r>
              <a:rPr lang="en-US" sz="3200" dirty="0" err="1"/>
              <a:t>leap_year</a:t>
            </a:r>
            <a:r>
              <a:rPr lang="en-US" sz="3200" dirty="0"/>
              <a:t> = True</a:t>
            </a:r>
          </a:p>
          <a:p>
            <a:pPr marL="0" indent="0">
              <a:buNone/>
            </a:pPr>
            <a:r>
              <a:rPr lang="en-US" sz="3200" dirty="0" smtClean="0"/>
              <a:t>else</a:t>
            </a:r>
            <a:r>
              <a:rPr lang="en-US" sz="3200" dirty="0"/>
              <a:t>:</a:t>
            </a:r>
          </a:p>
          <a:p>
            <a:pPr marL="0" indent="0">
              <a:buNone/>
            </a:pPr>
            <a:r>
              <a:rPr lang="en-US" sz="3200" dirty="0"/>
              <a:t>    </a:t>
            </a:r>
            <a:r>
              <a:rPr lang="en-US" sz="3200" dirty="0" err="1"/>
              <a:t>leap_year</a:t>
            </a:r>
            <a:r>
              <a:rPr lang="en-US" sz="3200" dirty="0"/>
              <a:t> = False</a:t>
            </a:r>
          </a:p>
          <a:p>
            <a:pPr marL="0" indent="0">
              <a:buNone/>
            </a:pPr>
            <a:r>
              <a:rPr lang="en-US" sz="3200" dirty="0" smtClean="0"/>
              <a:t>month </a:t>
            </a:r>
            <a:r>
              <a:rPr lang="en-US" sz="3200" dirty="0"/>
              <a:t>= </a:t>
            </a:r>
            <a:r>
              <a:rPr lang="en-US" sz="3200" dirty="0" err="1"/>
              <a:t>int</a:t>
            </a:r>
            <a:r>
              <a:rPr lang="en-US" sz="3200" dirty="0"/>
              <a:t>(input("Input a month [1-12]: </a:t>
            </a:r>
            <a:r>
              <a:rPr lang="en-US" sz="3200" dirty="0" smtClean="0"/>
              <a:t>"))</a:t>
            </a:r>
            <a:endParaRPr lang="en-US" sz="3200" dirty="0"/>
          </a:p>
        </p:txBody>
      </p:sp>
    </p:spTree>
    <p:extLst>
      <p:ext uri="{BB962C8B-B14F-4D97-AF65-F5344CB8AC3E}">
        <p14:creationId xmlns:p14="http://schemas.microsoft.com/office/powerpoint/2010/main" val="3901809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52697"/>
            <a:ext cx="10935789" cy="5824266"/>
          </a:xfrm>
        </p:spPr>
        <p:txBody>
          <a:bodyPr>
            <a:noAutofit/>
          </a:bodyPr>
          <a:lstStyle/>
          <a:p>
            <a:pPr marL="0" indent="0">
              <a:buNone/>
            </a:pPr>
            <a:r>
              <a:rPr lang="en-US" sz="3200" dirty="0"/>
              <a:t>if month in (1, 3, 5, 7, 8, 10, 12):</a:t>
            </a:r>
          </a:p>
          <a:p>
            <a:pPr marL="0" indent="0">
              <a:buNone/>
            </a:pPr>
            <a:r>
              <a:rPr lang="en-US" sz="3200" dirty="0"/>
              <a:t>    </a:t>
            </a:r>
            <a:r>
              <a:rPr lang="en-US" sz="3200" dirty="0" err="1"/>
              <a:t>month_length</a:t>
            </a:r>
            <a:r>
              <a:rPr lang="en-US" sz="3200" dirty="0"/>
              <a:t> = 31</a:t>
            </a:r>
          </a:p>
          <a:p>
            <a:pPr marL="0" indent="0">
              <a:buNone/>
            </a:pPr>
            <a:r>
              <a:rPr lang="en-US" sz="3200" dirty="0" err="1"/>
              <a:t>elif</a:t>
            </a:r>
            <a:r>
              <a:rPr lang="en-US" sz="3200" dirty="0"/>
              <a:t> month == 2:</a:t>
            </a:r>
          </a:p>
          <a:p>
            <a:pPr marL="0" indent="0">
              <a:buNone/>
            </a:pPr>
            <a:r>
              <a:rPr lang="en-US" sz="3200" dirty="0"/>
              <a:t>    if </a:t>
            </a:r>
            <a:r>
              <a:rPr lang="en-US" sz="3200" dirty="0" err="1"/>
              <a:t>leap_year</a:t>
            </a:r>
            <a:r>
              <a:rPr lang="en-US" sz="3200" dirty="0"/>
              <a:t>:</a:t>
            </a:r>
          </a:p>
          <a:p>
            <a:pPr marL="0" indent="0">
              <a:buNone/>
            </a:pPr>
            <a:r>
              <a:rPr lang="en-US" sz="3200" dirty="0"/>
              <a:t>        </a:t>
            </a:r>
            <a:r>
              <a:rPr lang="en-US" sz="3200" dirty="0" err="1"/>
              <a:t>month_length</a:t>
            </a:r>
            <a:r>
              <a:rPr lang="en-US" sz="3200" dirty="0"/>
              <a:t> = 29</a:t>
            </a:r>
          </a:p>
          <a:p>
            <a:pPr marL="0" indent="0">
              <a:buNone/>
            </a:pPr>
            <a:r>
              <a:rPr lang="en-US" sz="3200" dirty="0"/>
              <a:t>    else:</a:t>
            </a:r>
          </a:p>
          <a:p>
            <a:pPr marL="0" indent="0">
              <a:buNone/>
            </a:pPr>
            <a:r>
              <a:rPr lang="en-US" sz="3200" dirty="0"/>
              <a:t>        </a:t>
            </a:r>
            <a:r>
              <a:rPr lang="en-US" sz="3200" dirty="0" err="1"/>
              <a:t>month_length</a:t>
            </a:r>
            <a:r>
              <a:rPr lang="en-US" sz="3200" dirty="0"/>
              <a:t> = 28</a:t>
            </a:r>
          </a:p>
          <a:p>
            <a:pPr marL="0" indent="0">
              <a:buNone/>
            </a:pPr>
            <a:r>
              <a:rPr lang="en-US" sz="3200" dirty="0"/>
              <a:t>else:</a:t>
            </a:r>
          </a:p>
          <a:p>
            <a:pPr marL="0" indent="0">
              <a:buNone/>
            </a:pPr>
            <a:r>
              <a:rPr lang="en-US" sz="3200" dirty="0"/>
              <a:t>    </a:t>
            </a:r>
            <a:r>
              <a:rPr lang="en-US" sz="3200" dirty="0" err="1"/>
              <a:t>month_length</a:t>
            </a:r>
            <a:r>
              <a:rPr lang="en-US" sz="3200" dirty="0"/>
              <a:t> = 30</a:t>
            </a:r>
          </a:p>
          <a:p>
            <a:pPr marL="0" indent="0">
              <a:buNone/>
            </a:pPr>
            <a:r>
              <a:rPr lang="en-US" sz="3200" dirty="0" smtClean="0"/>
              <a:t>day = </a:t>
            </a:r>
            <a:r>
              <a:rPr lang="en-US" sz="3200" dirty="0" err="1" smtClean="0"/>
              <a:t>int</a:t>
            </a:r>
            <a:r>
              <a:rPr lang="en-US" sz="3200" dirty="0" smtClean="0"/>
              <a:t>(input("Input a day [1-31]: "))</a:t>
            </a:r>
          </a:p>
          <a:p>
            <a:endParaRPr lang="en-IN" sz="3200" dirty="0"/>
          </a:p>
        </p:txBody>
      </p:sp>
    </p:spTree>
    <p:extLst>
      <p:ext uri="{BB962C8B-B14F-4D97-AF65-F5344CB8AC3E}">
        <p14:creationId xmlns:p14="http://schemas.microsoft.com/office/powerpoint/2010/main" val="5385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52696"/>
            <a:ext cx="10935789" cy="6257109"/>
          </a:xfrm>
        </p:spPr>
        <p:txBody>
          <a:bodyPr>
            <a:noAutofit/>
          </a:bodyPr>
          <a:lstStyle/>
          <a:p>
            <a:pPr marL="0" indent="0">
              <a:buNone/>
            </a:pPr>
            <a:r>
              <a:rPr lang="en-US" sz="3200" dirty="0" smtClean="0"/>
              <a:t>if day &lt; </a:t>
            </a:r>
            <a:r>
              <a:rPr lang="en-US" sz="3200" dirty="0" err="1" smtClean="0"/>
              <a:t>month_length</a:t>
            </a:r>
            <a:r>
              <a:rPr lang="en-US" sz="3200" dirty="0" smtClean="0"/>
              <a:t>:</a:t>
            </a:r>
          </a:p>
          <a:p>
            <a:pPr marL="0" indent="0">
              <a:buNone/>
            </a:pPr>
            <a:r>
              <a:rPr lang="en-US" sz="3200" dirty="0" smtClean="0"/>
              <a:t>    day += 1</a:t>
            </a:r>
          </a:p>
          <a:p>
            <a:pPr marL="0" indent="0">
              <a:buNone/>
            </a:pPr>
            <a:r>
              <a:rPr lang="en-US" sz="3200" dirty="0" smtClean="0"/>
              <a:t>else:</a:t>
            </a:r>
          </a:p>
          <a:p>
            <a:pPr marL="0" indent="0">
              <a:buNone/>
            </a:pPr>
            <a:r>
              <a:rPr lang="en-US" sz="3200" dirty="0" smtClean="0"/>
              <a:t>    day = 1</a:t>
            </a:r>
          </a:p>
          <a:p>
            <a:pPr marL="0" indent="0">
              <a:buNone/>
            </a:pPr>
            <a:r>
              <a:rPr lang="en-US" sz="3200" dirty="0" smtClean="0"/>
              <a:t>    if month == 12:</a:t>
            </a:r>
          </a:p>
          <a:p>
            <a:pPr marL="0" indent="0">
              <a:buNone/>
            </a:pPr>
            <a:r>
              <a:rPr lang="en-US" sz="3200" dirty="0" smtClean="0"/>
              <a:t>        month = 1</a:t>
            </a:r>
          </a:p>
          <a:p>
            <a:pPr marL="0" indent="0">
              <a:buNone/>
            </a:pPr>
            <a:r>
              <a:rPr lang="en-US" sz="3200" dirty="0" smtClean="0"/>
              <a:t>        year += 1</a:t>
            </a:r>
          </a:p>
          <a:p>
            <a:pPr marL="0" indent="0">
              <a:buNone/>
            </a:pPr>
            <a:r>
              <a:rPr lang="en-US" sz="3200" dirty="0" smtClean="0"/>
              <a:t>    else:</a:t>
            </a:r>
          </a:p>
          <a:p>
            <a:pPr marL="0" indent="0">
              <a:buNone/>
            </a:pPr>
            <a:r>
              <a:rPr lang="en-US" sz="3200" dirty="0" smtClean="0"/>
              <a:t>        month += 1</a:t>
            </a:r>
          </a:p>
          <a:p>
            <a:pPr marL="0" indent="0">
              <a:buNone/>
            </a:pPr>
            <a:r>
              <a:rPr lang="en-US" sz="3200" dirty="0" smtClean="0"/>
              <a:t>print("The next date is [</a:t>
            </a:r>
            <a:r>
              <a:rPr lang="en-US" sz="3200" dirty="0" err="1" smtClean="0"/>
              <a:t>yyyy</a:t>
            </a:r>
            <a:r>
              <a:rPr lang="en-US" sz="3200" dirty="0" smtClean="0"/>
              <a:t>-mm-</a:t>
            </a:r>
            <a:r>
              <a:rPr lang="en-US" sz="3200" dirty="0" err="1" smtClean="0"/>
              <a:t>dd</a:t>
            </a:r>
            <a:r>
              <a:rPr lang="en-US" sz="3200" dirty="0" smtClean="0"/>
              <a:t>] %d-%d-%d." % (year, month, day))</a:t>
            </a:r>
            <a:endParaRPr lang="en-IN" sz="3200" dirty="0" smtClean="0"/>
          </a:p>
        </p:txBody>
      </p:sp>
    </p:spTree>
    <p:extLst>
      <p:ext uri="{BB962C8B-B14F-4D97-AF65-F5344CB8AC3E}">
        <p14:creationId xmlns:p14="http://schemas.microsoft.com/office/powerpoint/2010/main" val="376999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62" y="207470"/>
            <a:ext cx="10515600" cy="444171"/>
          </a:xfrm>
        </p:spPr>
        <p:txBody>
          <a:bodyPr>
            <a:normAutofit fontScale="90000"/>
          </a:bodyPr>
          <a:lstStyle/>
          <a:p>
            <a:r>
              <a:rPr lang="en-US" dirty="0" smtClean="0"/>
              <a:t>Python Control Structures</a:t>
            </a:r>
            <a:endParaRPr lang="en-US" dirty="0"/>
          </a:p>
        </p:txBody>
      </p:sp>
      <p:sp>
        <p:nvSpPr>
          <p:cNvPr id="3" name="Content Placeholder 2"/>
          <p:cNvSpPr>
            <a:spLocks noGrp="1"/>
          </p:cNvSpPr>
          <p:nvPr>
            <p:ph idx="1"/>
          </p:nvPr>
        </p:nvSpPr>
        <p:spPr>
          <a:xfrm>
            <a:off x="178676" y="945931"/>
            <a:ext cx="11655972" cy="5559972"/>
          </a:xfrm>
        </p:spPr>
        <p:txBody>
          <a:bodyPr>
            <a:normAutofit lnSpcReduction="10000"/>
          </a:bodyPr>
          <a:lstStyle/>
          <a:p>
            <a:r>
              <a:rPr lang="en-US" dirty="0" smtClean="0"/>
              <a:t>Python loop types: </a:t>
            </a:r>
          </a:p>
          <a:p>
            <a:pPr lvl="1"/>
            <a:r>
              <a:rPr lang="en-US" dirty="0" smtClean="0"/>
              <a:t>while </a:t>
            </a:r>
          </a:p>
          <a:p>
            <a:pPr lvl="1"/>
            <a:r>
              <a:rPr lang="en-US" dirty="0" smtClean="0"/>
              <a:t>For </a:t>
            </a:r>
          </a:p>
          <a:p>
            <a:r>
              <a:rPr lang="en-US" dirty="0" smtClean="0"/>
              <a:t>Decision statements: </a:t>
            </a:r>
          </a:p>
          <a:p>
            <a:pPr lvl="1"/>
            <a:r>
              <a:rPr lang="en-US" dirty="0" smtClean="0"/>
              <a:t>If </a:t>
            </a:r>
          </a:p>
          <a:p>
            <a:r>
              <a:rPr lang="en-US" dirty="0" smtClean="0"/>
              <a:t>Related features: </a:t>
            </a:r>
          </a:p>
          <a:p>
            <a:pPr lvl="1"/>
            <a:r>
              <a:rPr lang="en-US" dirty="0" smtClean="0"/>
              <a:t>range( )      # a function used as a loop control </a:t>
            </a:r>
          </a:p>
          <a:p>
            <a:pPr lvl="1"/>
            <a:r>
              <a:rPr lang="en-US" dirty="0" smtClean="0"/>
              <a:t>break          # statements similar to those in C/C++ </a:t>
            </a:r>
          </a:p>
          <a:p>
            <a:pPr lvl="1"/>
            <a:r>
              <a:rPr lang="en-US" dirty="0" smtClean="0"/>
              <a:t>Continue</a:t>
            </a:r>
          </a:p>
          <a:p>
            <a:r>
              <a:rPr lang="en-US" dirty="0" smtClean="0"/>
              <a:t>All control structure statements must end with a colon (:)</a:t>
            </a:r>
          </a:p>
          <a:p>
            <a:r>
              <a:rPr lang="en-US" dirty="0" smtClean="0"/>
              <a:t>The first statement in the body of a loop must be indented.  </a:t>
            </a:r>
          </a:p>
          <a:p>
            <a:r>
              <a:rPr lang="en-US" dirty="0" smtClean="0"/>
              <a:t>All other statements must be indented by the same amount.</a:t>
            </a:r>
          </a:p>
          <a:p>
            <a:r>
              <a:rPr lang="en-US" dirty="0" smtClean="0"/>
              <a:t>To terminate a loop body, enter a blank line or “</a:t>
            </a:r>
            <a:r>
              <a:rPr lang="en-US" dirty="0" err="1" smtClean="0"/>
              <a:t>unindent</a:t>
            </a:r>
            <a:r>
              <a:rPr lang="en-US" dirty="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145"/>
            <a:ext cx="10515600" cy="536027"/>
          </a:xfrm>
        </p:spPr>
        <p:txBody>
          <a:bodyPr>
            <a:normAutofit fontScale="90000"/>
          </a:bodyPr>
          <a:lstStyle/>
          <a:p>
            <a:pPr algn="ctr"/>
            <a:r>
              <a:rPr lang="en-US" dirty="0" smtClean="0"/>
              <a:t>Loops in Python</a:t>
            </a:r>
            <a:endParaRPr lang="en-US" dirty="0"/>
          </a:p>
        </p:txBody>
      </p:sp>
      <p:sp>
        <p:nvSpPr>
          <p:cNvPr id="3" name="Content Placeholder 2"/>
          <p:cNvSpPr>
            <a:spLocks noGrp="1"/>
          </p:cNvSpPr>
          <p:nvPr>
            <p:ph idx="1"/>
          </p:nvPr>
        </p:nvSpPr>
        <p:spPr>
          <a:xfrm>
            <a:off x="199697" y="714703"/>
            <a:ext cx="11582400" cy="5917326"/>
          </a:xfrm>
        </p:spPr>
        <p:txBody>
          <a:bodyPr>
            <a:normAutofit fontScale="92500" lnSpcReduction="20000"/>
          </a:bodyPr>
          <a:lstStyle/>
          <a:p>
            <a:r>
              <a:rPr lang="en-US" dirty="0" smtClean="0"/>
              <a:t>Python supplies two different kinds of loops: </a:t>
            </a:r>
          </a:p>
          <a:p>
            <a:pPr lvl="1"/>
            <a:r>
              <a:rPr lang="en-US" dirty="0" smtClean="0"/>
              <a:t>the while loop and the for loop, </a:t>
            </a:r>
          </a:p>
          <a:p>
            <a:pPr lvl="1"/>
            <a:r>
              <a:rPr lang="en-US" dirty="0" smtClean="0"/>
              <a:t>which correspond to the condition-controlled loop and collection-controlled loop.</a:t>
            </a:r>
          </a:p>
          <a:p>
            <a:r>
              <a:rPr lang="en-US" dirty="0" smtClean="0"/>
              <a:t> Most loops contain a counter or more generally variables, which change their values in the course of calculation. </a:t>
            </a:r>
          </a:p>
          <a:p>
            <a:r>
              <a:rPr lang="en-US" dirty="0" smtClean="0"/>
              <a:t>These variables have to be initialized before the loop is started. </a:t>
            </a:r>
          </a:p>
          <a:p>
            <a:r>
              <a:rPr lang="en-US" dirty="0" smtClean="0"/>
              <a:t>The counter or other variables, which can be altered in the body of the loop, are contained in the condition. </a:t>
            </a:r>
          </a:p>
          <a:p>
            <a:r>
              <a:rPr lang="en-US" dirty="0" smtClean="0"/>
              <a:t>Before the body of the loop is executed, the condition is evaluated. If it evaluates to False, the while loop is finished. </a:t>
            </a:r>
          </a:p>
          <a:p>
            <a:r>
              <a:rPr lang="en-US" dirty="0" smtClean="0"/>
              <a:t>This means that the program flow will continue with the first statement after the while statement, i.e. on the same indentation level as the while loop. </a:t>
            </a:r>
          </a:p>
          <a:p>
            <a:r>
              <a:rPr lang="en-US" dirty="0" smtClean="0"/>
              <a:t>If the condition is evaluated to True, the body, - the indented block below the line with "while" - gets executed. </a:t>
            </a:r>
          </a:p>
          <a:p>
            <a:r>
              <a:rPr lang="en-US" dirty="0" smtClean="0"/>
              <a:t>After the body is finished, the condition will be evaluated again. </a:t>
            </a:r>
          </a:p>
          <a:p>
            <a:r>
              <a:rPr lang="en-US" dirty="0" smtClean="0"/>
              <a:t>The body of the loop will be executed as long as the condition yields True.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504" y="186451"/>
            <a:ext cx="11322268" cy="496722"/>
          </a:xfrm>
        </p:spPr>
        <p:txBody>
          <a:bodyPr>
            <a:normAutofit fontScale="90000"/>
          </a:bodyPr>
          <a:lstStyle/>
          <a:p>
            <a:r>
              <a:rPr lang="en-US" dirty="0" smtClean="0"/>
              <a:t>While Loop</a:t>
            </a:r>
            <a:endParaRPr lang="en-US" dirty="0"/>
          </a:p>
        </p:txBody>
      </p:sp>
      <p:sp>
        <p:nvSpPr>
          <p:cNvPr id="3" name="Content Placeholder 2"/>
          <p:cNvSpPr>
            <a:spLocks noGrp="1"/>
          </p:cNvSpPr>
          <p:nvPr>
            <p:ph idx="1"/>
          </p:nvPr>
        </p:nvSpPr>
        <p:spPr>
          <a:xfrm>
            <a:off x="283779" y="809297"/>
            <a:ext cx="11550869" cy="5812220"/>
          </a:xfrm>
        </p:spPr>
        <p:txBody>
          <a:bodyPr>
            <a:normAutofit fontScale="92500" lnSpcReduction="10000"/>
          </a:bodyPr>
          <a:lstStyle/>
          <a:p>
            <a:r>
              <a:rPr lang="en-US" dirty="0" smtClean="0"/>
              <a:t>The general syntax of a while loop looks like this:</a:t>
            </a:r>
            <a:br>
              <a:rPr lang="en-US" dirty="0" smtClean="0"/>
            </a:br>
            <a:r>
              <a:rPr lang="en-US" dirty="0" smtClean="0"/>
              <a:t>while condition: </a:t>
            </a:r>
          </a:p>
          <a:p>
            <a:pPr lvl="1">
              <a:buNone/>
            </a:pPr>
            <a:r>
              <a:rPr lang="en-US" dirty="0" smtClean="0"/>
              <a:t>statement_1 </a:t>
            </a:r>
          </a:p>
          <a:p>
            <a:pPr lvl="1">
              <a:buNone/>
            </a:pPr>
            <a:r>
              <a:rPr lang="en-US" dirty="0" smtClean="0"/>
              <a:t>... </a:t>
            </a:r>
          </a:p>
          <a:p>
            <a:pPr lvl="1">
              <a:buNone/>
            </a:pPr>
            <a:r>
              <a:rPr lang="en-US" dirty="0" err="1" smtClean="0"/>
              <a:t>statement_n</a:t>
            </a:r>
            <a:r>
              <a:rPr lang="en-US" dirty="0" smtClean="0"/>
              <a:t> </a:t>
            </a:r>
          </a:p>
          <a:p>
            <a:pPr>
              <a:buNone/>
            </a:pPr>
            <a:r>
              <a:rPr lang="en-US" dirty="0" smtClean="0"/>
              <a:t>    else: </a:t>
            </a:r>
          </a:p>
          <a:p>
            <a:pPr>
              <a:buNone/>
            </a:pPr>
            <a:r>
              <a:rPr lang="en-US" dirty="0" smtClean="0"/>
              <a:t>	   </a:t>
            </a:r>
            <a:r>
              <a:rPr lang="en-US" sz="2400" dirty="0" smtClean="0"/>
              <a:t>statement_1</a:t>
            </a:r>
          </a:p>
          <a:p>
            <a:pPr lvl="1">
              <a:buNone/>
            </a:pPr>
            <a:r>
              <a:rPr lang="en-US" dirty="0" smtClean="0"/>
              <a:t> ...</a:t>
            </a:r>
          </a:p>
          <a:p>
            <a:pPr lvl="1">
              <a:buNone/>
            </a:pPr>
            <a:r>
              <a:rPr lang="en-US" dirty="0" err="1" smtClean="0"/>
              <a:t>statement_n</a:t>
            </a:r>
            <a:endParaRPr lang="en-US" dirty="0" smtClean="0"/>
          </a:p>
          <a:p>
            <a:pPr lvl="1">
              <a:buNone/>
            </a:pPr>
            <a:endParaRPr lang="en-US" dirty="0" smtClean="0"/>
          </a:p>
          <a:p>
            <a:r>
              <a:rPr lang="en-US" dirty="0" smtClean="0"/>
              <a:t>A Simple Example with a While Loop</a:t>
            </a:r>
          </a:p>
          <a:p>
            <a:pPr lvl="1">
              <a:buNone/>
            </a:pPr>
            <a:r>
              <a:rPr lang="en-US" dirty="0" smtClean="0"/>
              <a:t>n = 100; s = 0; counter = 1 </a:t>
            </a:r>
          </a:p>
          <a:p>
            <a:pPr lvl="1">
              <a:buNone/>
            </a:pPr>
            <a:r>
              <a:rPr lang="en-US" dirty="0" smtClean="0"/>
              <a:t>while counter &lt;= n:</a:t>
            </a:r>
          </a:p>
          <a:p>
            <a:pPr lvl="2">
              <a:buNone/>
            </a:pPr>
            <a:r>
              <a:rPr lang="en-US" dirty="0" smtClean="0"/>
              <a:t> s = s + counter </a:t>
            </a:r>
          </a:p>
          <a:p>
            <a:pPr lvl="2">
              <a:buNone/>
            </a:pPr>
            <a:r>
              <a:rPr lang="en-US" dirty="0" smtClean="0"/>
              <a:t>counter += 1 </a:t>
            </a:r>
          </a:p>
          <a:p>
            <a:pPr lvl="1">
              <a:buNone/>
            </a:pPr>
            <a:r>
              <a:rPr lang="en-US" dirty="0" smtClean="0"/>
              <a:t>print("Sum of 1 until %d: %d" % (</a:t>
            </a:r>
            <a:r>
              <a:rPr lang="en-US" dirty="0" err="1" smtClean="0"/>
              <a:t>n,s</a:t>
            </a:r>
            <a:r>
              <a:rPr lang="en-US" dirty="0" smtClean="0"/>
              <a:t>))</a:t>
            </a:r>
            <a:endParaRPr lang="en-US" dirty="0"/>
          </a:p>
        </p:txBody>
      </p:sp>
      <p:pic>
        <p:nvPicPr>
          <p:cNvPr id="4" name="Picture 3" descr="while.png"/>
          <p:cNvPicPr>
            <a:picLocks noChangeAspect="1"/>
          </p:cNvPicPr>
          <p:nvPr/>
        </p:nvPicPr>
        <p:blipFill>
          <a:blip r:embed="rId2"/>
          <a:stretch>
            <a:fillRect/>
          </a:stretch>
        </p:blipFill>
        <p:spPr>
          <a:xfrm>
            <a:off x="6180082" y="1324593"/>
            <a:ext cx="5538952" cy="492906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454" y="256778"/>
            <a:ext cx="10515600" cy="670685"/>
          </a:xfrm>
        </p:spPr>
        <p:txBody>
          <a:bodyPr>
            <a:normAutofit fontScale="90000"/>
          </a:bodyPr>
          <a:lstStyle/>
          <a:p>
            <a:r>
              <a:rPr lang="en-IN" b="1" dirty="0" err="1" smtClean="0"/>
              <a:t>Input/Output</a:t>
            </a:r>
            <a:r>
              <a:rPr lang="en-IN" b="1" dirty="0" smtClean="0"/>
              <a:t> via Sys Module</a:t>
            </a:r>
            <a:endParaRPr lang="en-IN" b="1" dirty="0"/>
          </a:p>
        </p:txBody>
      </p:sp>
      <p:sp>
        <p:nvSpPr>
          <p:cNvPr id="5" name="Rectangle 4"/>
          <p:cNvSpPr/>
          <p:nvPr/>
        </p:nvSpPr>
        <p:spPr>
          <a:xfrm>
            <a:off x="261257" y="927463"/>
            <a:ext cx="11092543" cy="3970318"/>
          </a:xfrm>
          <a:prstGeom prst="rect">
            <a:avLst/>
          </a:prstGeom>
        </p:spPr>
        <p:txBody>
          <a:bodyPr wrap="square">
            <a:spAutoFit/>
          </a:bodyPr>
          <a:lstStyle/>
          <a:p>
            <a:pPr marL="457200" indent="-457200">
              <a:buFont typeface="Arial" panose="020B0604020202020204" pitchFamily="34" charset="0"/>
              <a:buChar char="•"/>
            </a:pPr>
            <a:r>
              <a:rPr lang="en-US" sz="2800" dirty="0" smtClean="0">
                <a:solidFill>
                  <a:srgbClr val="555555"/>
                </a:solidFill>
                <a:latin typeface="verdana" panose="020B0604030504040204" pitchFamily="34" charset="0"/>
              </a:rPr>
              <a:t>As in UNIX there are standard </a:t>
            </a:r>
            <a:r>
              <a:rPr lang="en-US" sz="2800" dirty="0">
                <a:solidFill>
                  <a:srgbClr val="555555"/>
                </a:solidFill>
                <a:latin typeface="verdana" panose="020B0604030504040204" pitchFamily="34" charset="0"/>
              </a:rPr>
              <a:t>streams, i.e. input, standard output and standard error. </a:t>
            </a:r>
            <a:endParaRPr lang="en-US" sz="2800" dirty="0" smtClean="0">
              <a:solidFill>
                <a:srgbClr val="555555"/>
              </a:solidFill>
              <a:latin typeface="verdana" panose="020B0604030504040204" pitchFamily="34" charset="0"/>
            </a:endParaRPr>
          </a:p>
          <a:p>
            <a:pPr marL="457200" indent="-457200">
              <a:buFont typeface="Arial" panose="020B0604020202020204" pitchFamily="34" charset="0"/>
              <a:buChar char="•"/>
            </a:pPr>
            <a:r>
              <a:rPr lang="en-US" sz="2800" dirty="0" smtClean="0">
                <a:solidFill>
                  <a:srgbClr val="555555"/>
                </a:solidFill>
                <a:latin typeface="verdana" panose="020B0604030504040204" pitchFamily="34" charset="0"/>
              </a:rPr>
              <a:t>They </a:t>
            </a:r>
            <a:r>
              <a:rPr lang="en-US" sz="2800" dirty="0">
                <a:solidFill>
                  <a:srgbClr val="555555"/>
                </a:solidFill>
                <a:latin typeface="verdana" panose="020B0604030504040204" pitchFamily="34" charset="0"/>
              </a:rPr>
              <a:t>are commonly abbreviated as </a:t>
            </a:r>
            <a:r>
              <a:rPr lang="en-US" sz="2800" dirty="0" err="1">
                <a:solidFill>
                  <a:srgbClr val="555555"/>
                </a:solidFill>
                <a:latin typeface="verdana" panose="020B0604030504040204" pitchFamily="34" charset="0"/>
              </a:rPr>
              <a:t>stdin</a:t>
            </a:r>
            <a:r>
              <a:rPr lang="en-US" sz="2800" dirty="0">
                <a:solidFill>
                  <a:srgbClr val="555555"/>
                </a:solidFill>
                <a:latin typeface="verdana" panose="020B0604030504040204" pitchFamily="34" charset="0"/>
              </a:rPr>
              <a:t>, </a:t>
            </a:r>
            <a:r>
              <a:rPr lang="en-US" sz="2800" dirty="0" err="1">
                <a:solidFill>
                  <a:srgbClr val="555555"/>
                </a:solidFill>
                <a:latin typeface="verdana" panose="020B0604030504040204" pitchFamily="34" charset="0"/>
              </a:rPr>
              <a:t>stdout</a:t>
            </a:r>
            <a:r>
              <a:rPr lang="en-US" sz="2800" dirty="0">
                <a:solidFill>
                  <a:srgbClr val="555555"/>
                </a:solidFill>
                <a:latin typeface="verdana" panose="020B0604030504040204" pitchFamily="34" charset="0"/>
              </a:rPr>
              <a:t>, </a:t>
            </a:r>
            <a:r>
              <a:rPr lang="en-US" sz="2800" dirty="0" err="1">
                <a:solidFill>
                  <a:srgbClr val="555555"/>
                </a:solidFill>
                <a:latin typeface="verdana" panose="020B0604030504040204" pitchFamily="34" charset="0"/>
              </a:rPr>
              <a:t>stderr</a:t>
            </a:r>
            <a:r>
              <a:rPr lang="en-US" sz="2800" dirty="0">
                <a:solidFill>
                  <a:srgbClr val="555555"/>
                </a:solidFill>
                <a:latin typeface="verdana" panose="020B0604030504040204" pitchFamily="34" charset="0"/>
              </a:rPr>
              <a:t>. </a:t>
            </a:r>
            <a:endParaRPr lang="en-US" sz="2800" dirty="0" smtClean="0">
              <a:solidFill>
                <a:srgbClr val="555555"/>
              </a:solidFill>
              <a:latin typeface="verdana" panose="020B0604030504040204" pitchFamily="34" charset="0"/>
            </a:endParaRPr>
          </a:p>
          <a:p>
            <a:pPr marL="457200" indent="-457200">
              <a:buFont typeface="Arial" panose="020B0604020202020204" pitchFamily="34" charset="0"/>
              <a:buChar char="•"/>
            </a:pPr>
            <a:r>
              <a:rPr lang="en-US" sz="2800" dirty="0" smtClean="0">
                <a:solidFill>
                  <a:srgbClr val="555555"/>
                </a:solidFill>
                <a:latin typeface="verdana" panose="020B0604030504040204" pitchFamily="34" charset="0"/>
              </a:rPr>
              <a:t>The </a:t>
            </a:r>
            <a:r>
              <a:rPr lang="en-US" sz="2800" dirty="0">
                <a:solidFill>
                  <a:srgbClr val="555555"/>
                </a:solidFill>
                <a:latin typeface="verdana" panose="020B0604030504040204" pitchFamily="34" charset="0"/>
              </a:rPr>
              <a:t>standard input (</a:t>
            </a:r>
            <a:r>
              <a:rPr lang="en-US" sz="2800" dirty="0" err="1">
                <a:solidFill>
                  <a:srgbClr val="555555"/>
                </a:solidFill>
                <a:latin typeface="verdana" panose="020B0604030504040204" pitchFamily="34" charset="0"/>
              </a:rPr>
              <a:t>stdin</a:t>
            </a:r>
            <a:r>
              <a:rPr lang="en-US" sz="2800" dirty="0">
                <a:solidFill>
                  <a:srgbClr val="555555"/>
                </a:solidFill>
                <a:latin typeface="verdana" panose="020B0604030504040204" pitchFamily="34" charset="0"/>
              </a:rPr>
              <a:t>) is normally connected to the keyboard, while the standard error and standard output go to the terminal (or window) in which you are working. </a:t>
            </a:r>
            <a:endParaRPr lang="en-US" sz="2800" dirty="0" smtClean="0">
              <a:solidFill>
                <a:srgbClr val="555555"/>
              </a:solidFill>
              <a:latin typeface="verdana" panose="020B0604030504040204" pitchFamily="34" charset="0"/>
            </a:endParaRPr>
          </a:p>
          <a:p>
            <a:pPr marL="457200" indent="-457200">
              <a:buFont typeface="Arial" panose="020B0604020202020204" pitchFamily="34" charset="0"/>
              <a:buChar char="•"/>
            </a:pPr>
            <a:r>
              <a:rPr lang="en-US" sz="2800" dirty="0" smtClean="0">
                <a:solidFill>
                  <a:srgbClr val="555555"/>
                </a:solidFill>
                <a:latin typeface="verdana" panose="020B0604030504040204" pitchFamily="34" charset="0"/>
              </a:rPr>
              <a:t>These </a:t>
            </a:r>
            <a:r>
              <a:rPr lang="en-US" sz="2800" dirty="0">
                <a:solidFill>
                  <a:srgbClr val="555555"/>
                </a:solidFill>
                <a:latin typeface="verdana" panose="020B0604030504040204" pitchFamily="34" charset="0"/>
              </a:rPr>
              <a:t>data streams can be accessed from Python via the objects of the sys module with the same names, i.e. </a:t>
            </a:r>
            <a:r>
              <a:rPr lang="en-US" sz="2800" dirty="0" err="1">
                <a:solidFill>
                  <a:srgbClr val="555555"/>
                </a:solidFill>
                <a:latin typeface="verdana" panose="020B0604030504040204" pitchFamily="34" charset="0"/>
              </a:rPr>
              <a:t>sys.stdin</a:t>
            </a:r>
            <a:r>
              <a:rPr lang="en-US" sz="2800" dirty="0">
                <a:solidFill>
                  <a:srgbClr val="555555"/>
                </a:solidFill>
                <a:latin typeface="verdana" panose="020B0604030504040204" pitchFamily="34" charset="0"/>
              </a:rPr>
              <a:t>, </a:t>
            </a:r>
            <a:r>
              <a:rPr lang="en-US" sz="2800" dirty="0" err="1">
                <a:solidFill>
                  <a:srgbClr val="555555"/>
                </a:solidFill>
                <a:latin typeface="verdana" panose="020B0604030504040204" pitchFamily="34" charset="0"/>
              </a:rPr>
              <a:t>sys.stdout</a:t>
            </a:r>
            <a:r>
              <a:rPr lang="en-US" sz="2800" dirty="0">
                <a:solidFill>
                  <a:srgbClr val="555555"/>
                </a:solidFill>
                <a:latin typeface="verdana" panose="020B0604030504040204" pitchFamily="34" charset="0"/>
              </a:rPr>
              <a:t> and </a:t>
            </a:r>
            <a:r>
              <a:rPr lang="en-US" sz="2800" dirty="0" err="1">
                <a:solidFill>
                  <a:srgbClr val="555555"/>
                </a:solidFill>
                <a:latin typeface="verdana" panose="020B0604030504040204" pitchFamily="34" charset="0"/>
              </a:rPr>
              <a:t>sys.stderr</a:t>
            </a:r>
            <a:endParaRPr lang="en-IN" sz="2800" dirty="0"/>
          </a:p>
        </p:txBody>
      </p:sp>
    </p:spTree>
    <p:extLst>
      <p:ext uri="{BB962C8B-B14F-4D97-AF65-F5344CB8AC3E}">
        <p14:creationId xmlns:p14="http://schemas.microsoft.com/office/powerpoint/2010/main" val="98707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039" y="151119"/>
            <a:ext cx="7666631" cy="416439"/>
          </a:xfrm>
        </p:spPr>
        <p:txBody>
          <a:bodyPr>
            <a:normAutofit fontScale="90000"/>
          </a:bodyPr>
          <a:lstStyle/>
          <a:p>
            <a:r>
              <a:rPr lang="en-US" sz="4800" b="1" dirty="0" smtClean="0"/>
              <a:t>Running Python</a:t>
            </a:r>
            <a:endParaRPr lang="en-US" sz="4800" b="1" dirty="0"/>
          </a:p>
        </p:txBody>
      </p:sp>
      <p:sp>
        <p:nvSpPr>
          <p:cNvPr id="3" name="Subtitle 2"/>
          <p:cNvSpPr>
            <a:spLocks noGrp="1"/>
          </p:cNvSpPr>
          <p:nvPr>
            <p:ph type="subTitle" idx="1"/>
          </p:nvPr>
        </p:nvSpPr>
        <p:spPr>
          <a:xfrm>
            <a:off x="232756" y="548640"/>
            <a:ext cx="11737571" cy="6096859"/>
          </a:xfrm>
        </p:spPr>
        <p:txBody>
          <a:bodyPr>
            <a:normAutofit lnSpcReduction="10000"/>
          </a:bodyPr>
          <a:lstStyle/>
          <a:p>
            <a:pPr algn="l"/>
            <a:r>
              <a:rPr lang="en-US" dirty="0" smtClean="0"/>
              <a:t>There are three different ways to start Python −</a:t>
            </a:r>
          </a:p>
          <a:p>
            <a:pPr marL="342900" indent="-342900" algn="just"/>
            <a:r>
              <a:rPr lang="en-US" b="1" dirty="0" smtClean="0"/>
              <a:t>Interactive Mode Programming</a:t>
            </a:r>
            <a:endParaRPr lang="en-US" dirty="0" smtClean="0"/>
          </a:p>
          <a:p>
            <a:pPr marL="342900" indent="-342900" algn="just">
              <a:buFont typeface="Arial" panose="020B0604020202020204" pitchFamily="34" charset="0"/>
              <a:buChar char="•"/>
            </a:pPr>
            <a:r>
              <a:rPr lang="en-US" dirty="0" smtClean="0"/>
              <a:t>Invoking </a:t>
            </a:r>
            <a:r>
              <a:rPr lang="en-US" dirty="0"/>
              <a:t>the interpreter without passing a script file as a parameter brings up the following prompt −</a:t>
            </a:r>
          </a:p>
          <a:p>
            <a:pPr algn="just"/>
            <a:r>
              <a:rPr lang="en-US" dirty="0" smtClean="0"/>
              <a:t>    Python</a:t>
            </a:r>
          </a:p>
          <a:p>
            <a:pPr algn="just"/>
            <a:endParaRPr lang="en-US" dirty="0"/>
          </a:p>
          <a:p>
            <a:pPr algn="just"/>
            <a:endParaRPr lang="en-US" dirty="0" smtClean="0"/>
          </a:p>
          <a:p>
            <a:pPr algn="just"/>
            <a:endParaRPr lang="en-US" dirty="0" smtClean="0"/>
          </a:p>
          <a:p>
            <a:pPr algn="just"/>
            <a:endParaRPr lang="en-US" dirty="0" smtClean="0"/>
          </a:p>
          <a:p>
            <a:pPr algn="just">
              <a:buFont typeface="Arial" pitchFamily="34" charset="0"/>
              <a:buChar char="•"/>
            </a:pPr>
            <a:r>
              <a:rPr lang="en-US" dirty="0" smtClean="0"/>
              <a:t>   Type </a:t>
            </a:r>
            <a:r>
              <a:rPr lang="en-US" dirty="0"/>
              <a:t>the following text at the Python </a:t>
            </a:r>
            <a:r>
              <a:rPr lang="en-US" dirty="0" smtClean="0"/>
              <a:t>prompt &gt;&gt;&gt; </a:t>
            </a:r>
            <a:r>
              <a:rPr lang="en-US" dirty="0"/>
              <a:t>and press the Enter</a:t>
            </a:r>
            <a:r>
              <a:rPr lang="en-US" dirty="0" smtClean="0"/>
              <a:t>:</a:t>
            </a:r>
          </a:p>
          <a:p>
            <a:pPr algn="just"/>
            <a:r>
              <a:rPr lang="en-US" dirty="0" smtClean="0"/>
              <a:t>	&gt;&gt;&gt; </a:t>
            </a:r>
            <a:r>
              <a:rPr lang="en-US" dirty="0"/>
              <a:t>print </a:t>
            </a:r>
            <a:r>
              <a:rPr lang="en-US" dirty="0" smtClean="0"/>
              <a:t>("</a:t>
            </a:r>
            <a:r>
              <a:rPr lang="en-US" dirty="0"/>
              <a:t>Hello, Python</a:t>
            </a:r>
            <a:r>
              <a:rPr lang="en-US" dirty="0" smtClean="0"/>
              <a:t>!“)</a:t>
            </a:r>
            <a:endParaRPr lang="en-US" dirty="0"/>
          </a:p>
          <a:p>
            <a:pPr algn="just"/>
            <a:r>
              <a:rPr lang="en-US" dirty="0" smtClean="0"/>
              <a:t>Note: If </a:t>
            </a:r>
            <a:r>
              <a:rPr lang="en-US" dirty="0"/>
              <a:t>you are running </a:t>
            </a:r>
            <a:r>
              <a:rPr lang="en-US" dirty="0" smtClean="0"/>
              <a:t>old version </a:t>
            </a:r>
            <a:r>
              <a:rPr lang="en-US" dirty="0"/>
              <a:t>of Python, then you would need to use print statement </a:t>
            </a:r>
            <a:r>
              <a:rPr lang="en-US" dirty="0" smtClean="0"/>
              <a:t>without </a:t>
            </a:r>
            <a:r>
              <a:rPr lang="en-US" dirty="0"/>
              <a:t>parenthesis as in </a:t>
            </a:r>
            <a:r>
              <a:rPr lang="en-US" b="1" dirty="0"/>
              <a:t>print </a:t>
            </a:r>
            <a:r>
              <a:rPr lang="en-US" b="1" dirty="0" smtClean="0"/>
              <a:t>"</a:t>
            </a:r>
            <a:r>
              <a:rPr lang="en-US" b="1" dirty="0"/>
              <a:t>Hello, Python</a:t>
            </a:r>
            <a:r>
              <a:rPr lang="en-US" b="1" dirty="0" smtClean="0"/>
              <a:t>!";</a:t>
            </a:r>
            <a:r>
              <a:rPr lang="en-US" dirty="0" smtClean="0"/>
              <a:t>.  This </a:t>
            </a:r>
            <a:r>
              <a:rPr lang="en-US" dirty="0"/>
              <a:t>produces the following result:</a:t>
            </a:r>
          </a:p>
          <a:p>
            <a:pPr algn="just"/>
            <a:r>
              <a:rPr lang="en-US" dirty="0" smtClean="0"/>
              <a:t>	Hello</a:t>
            </a:r>
            <a:r>
              <a:rPr lang="en-US" dirty="0"/>
              <a:t>, Python!</a:t>
            </a:r>
          </a:p>
          <a:p>
            <a:pPr algn="just"/>
            <a:endParaRPr lang="en-US" dirty="0"/>
          </a:p>
        </p:txBody>
      </p:sp>
      <p:sp>
        <p:nvSpPr>
          <p:cNvPr id="4" name="TextBox 3"/>
          <p:cNvSpPr txBox="1"/>
          <p:nvPr/>
        </p:nvSpPr>
        <p:spPr>
          <a:xfrm>
            <a:off x="698269" y="2560325"/>
            <a:ext cx="10723419" cy="1569660"/>
          </a:xfrm>
          <a:prstGeom prst="rect">
            <a:avLst/>
          </a:prstGeom>
          <a:solidFill>
            <a:schemeClr val="tx1"/>
          </a:solidFill>
        </p:spPr>
        <p:txBody>
          <a:bodyPr wrap="square" rtlCol="0">
            <a:spAutoFit/>
          </a:bodyPr>
          <a:lstStyle/>
          <a:p>
            <a:pPr algn="just"/>
            <a:r>
              <a:rPr lang="en-US" sz="2400" dirty="0" smtClean="0">
                <a:solidFill>
                  <a:schemeClr val="bg1"/>
                </a:solidFill>
              </a:rPr>
              <a:t>Python 3.6.2 (v 3.6.2 :5f33b5, July 8 2017, 04:14:43) [MSC v.1900 32 bit (Intel)] on win32</a:t>
            </a:r>
          </a:p>
          <a:p>
            <a:pPr algn="just"/>
            <a:r>
              <a:rPr lang="en-US" sz="2400" dirty="0" smtClean="0">
                <a:solidFill>
                  <a:schemeClr val="bg1"/>
                </a:solidFill>
              </a:rPr>
              <a:t>Type "help", "copyright", "credits" or "license" for more information.</a:t>
            </a:r>
          </a:p>
          <a:p>
            <a:pPr algn="just"/>
            <a:r>
              <a:rPr lang="en-US" sz="2400" dirty="0" smtClean="0">
                <a:solidFill>
                  <a:schemeClr val="bg1"/>
                </a:solidFill>
              </a:rPr>
              <a:t>&gt;&gt;&gt; </a:t>
            </a:r>
          </a:p>
        </p:txBody>
      </p:sp>
    </p:spTree>
    <p:extLst>
      <p:ext uri="{BB962C8B-B14F-4D97-AF65-F5344CB8AC3E}">
        <p14:creationId xmlns:p14="http://schemas.microsoft.com/office/powerpoint/2010/main" val="3861366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365760"/>
            <a:ext cx="11403874" cy="6309360"/>
          </a:xfrm>
        </p:spPr>
        <p:txBody>
          <a:bodyPr>
            <a:normAutofit fontScale="77500" lnSpcReduction="20000"/>
          </a:bodyPr>
          <a:lstStyle/>
          <a:p>
            <a:endParaRPr lang="en-US" dirty="0" smtClean="0"/>
          </a:p>
          <a:p>
            <a:r>
              <a:rPr lang="en-US" dirty="0" smtClean="0"/>
              <a:t>The </a:t>
            </a:r>
            <a:r>
              <a:rPr lang="en-US" dirty="0"/>
              <a:t>following example illustrates the usage of the standard data streams:</a:t>
            </a:r>
          </a:p>
          <a:p>
            <a:r>
              <a:rPr lang="en-US" dirty="0"/>
              <a:t>&gt;&gt;&gt; import sys</a:t>
            </a:r>
          </a:p>
          <a:p>
            <a:r>
              <a:rPr lang="en-US" dirty="0"/>
              <a:t>&gt;&gt;&gt; print </a:t>
            </a:r>
            <a:r>
              <a:rPr lang="en-US" dirty="0" smtClean="0"/>
              <a:t>("</a:t>
            </a:r>
            <a:r>
              <a:rPr lang="en-US" dirty="0"/>
              <a:t>Going via </a:t>
            </a:r>
            <a:r>
              <a:rPr lang="en-US" dirty="0" err="1" smtClean="0"/>
              <a:t>stdout</a:t>
            </a:r>
            <a:r>
              <a:rPr lang="en-US" dirty="0" smtClean="0"/>
              <a:t>“)</a:t>
            </a:r>
            <a:endParaRPr lang="en-US" dirty="0"/>
          </a:p>
          <a:p>
            <a:r>
              <a:rPr lang="en-US" dirty="0"/>
              <a:t>Going via </a:t>
            </a:r>
            <a:r>
              <a:rPr lang="en-US" dirty="0" err="1"/>
              <a:t>stdout</a:t>
            </a:r>
            <a:endParaRPr lang="en-US" dirty="0"/>
          </a:p>
          <a:p>
            <a:r>
              <a:rPr lang="en-US" dirty="0"/>
              <a:t>&gt;&gt;&gt; </a:t>
            </a:r>
            <a:r>
              <a:rPr lang="en-US" dirty="0" err="1"/>
              <a:t>sys.stdout.write</a:t>
            </a:r>
            <a:r>
              <a:rPr lang="en-US" dirty="0"/>
              <a:t>("Another way to do it!\n")</a:t>
            </a:r>
          </a:p>
          <a:p>
            <a:r>
              <a:rPr lang="en-US" dirty="0"/>
              <a:t>Another way to do it!</a:t>
            </a:r>
          </a:p>
          <a:p>
            <a:r>
              <a:rPr lang="en-US" dirty="0"/>
              <a:t>&gt;&gt;&gt; x = </a:t>
            </a:r>
            <a:r>
              <a:rPr lang="en-US" dirty="0" smtClean="0"/>
              <a:t>input</a:t>
            </a:r>
            <a:r>
              <a:rPr lang="en-US" dirty="0"/>
              <a:t>("read value via </a:t>
            </a:r>
            <a:r>
              <a:rPr lang="en-US" dirty="0" err="1"/>
              <a:t>stdin</a:t>
            </a:r>
            <a:r>
              <a:rPr lang="en-US" dirty="0"/>
              <a:t>: ")</a:t>
            </a:r>
          </a:p>
          <a:p>
            <a:r>
              <a:rPr lang="en-US" dirty="0"/>
              <a:t>read value via </a:t>
            </a:r>
            <a:r>
              <a:rPr lang="en-US" dirty="0" err="1"/>
              <a:t>stdin</a:t>
            </a:r>
            <a:r>
              <a:rPr lang="en-US" dirty="0"/>
              <a:t>: 42</a:t>
            </a:r>
          </a:p>
          <a:p>
            <a:r>
              <a:rPr lang="en-US" dirty="0"/>
              <a:t>&gt;&gt;&gt; print </a:t>
            </a:r>
            <a:r>
              <a:rPr lang="en-US" dirty="0" smtClean="0"/>
              <a:t>(x)</a:t>
            </a:r>
            <a:endParaRPr lang="en-US" dirty="0"/>
          </a:p>
          <a:p>
            <a:r>
              <a:rPr lang="en-US" dirty="0"/>
              <a:t>42</a:t>
            </a:r>
          </a:p>
          <a:p>
            <a:r>
              <a:rPr lang="en-US" dirty="0"/>
              <a:t>&gt;&gt;&gt; print </a:t>
            </a:r>
            <a:r>
              <a:rPr lang="en-US" dirty="0" smtClean="0"/>
              <a:t>("</a:t>
            </a:r>
            <a:r>
              <a:rPr lang="en-US" dirty="0"/>
              <a:t>type in value: </a:t>
            </a:r>
            <a:r>
              <a:rPr lang="en-US" dirty="0" smtClean="0"/>
              <a:t>“) </a:t>
            </a:r>
            <a:r>
              <a:rPr lang="en-US" dirty="0"/>
              <a:t>; </a:t>
            </a:r>
            <a:r>
              <a:rPr lang="en-US" dirty="0" err="1"/>
              <a:t>sys.stdin.readline</a:t>
            </a:r>
            <a:r>
              <a:rPr lang="en-US" dirty="0"/>
              <a:t>()[:-1]</a:t>
            </a:r>
          </a:p>
          <a:p>
            <a:r>
              <a:rPr lang="en-US" dirty="0"/>
              <a:t>type in value: 42</a:t>
            </a:r>
          </a:p>
          <a:p>
            <a:endParaRPr lang="en-US" dirty="0"/>
          </a:p>
          <a:p>
            <a:r>
              <a:rPr lang="en-US" dirty="0"/>
              <a:t>'42'</a:t>
            </a:r>
          </a:p>
          <a:p>
            <a:r>
              <a:rPr lang="en-US" dirty="0"/>
              <a:t>Note: ()[:-1] </a:t>
            </a:r>
            <a:r>
              <a:rPr lang="en-US" dirty="0" smtClean="0"/>
              <a:t> is used as the last character is ‘\n’ </a:t>
            </a:r>
          </a:p>
          <a:p>
            <a:r>
              <a:rPr lang="en-US" dirty="0" err="1" smtClean="0"/>
              <a:t>sys.stdin.readline</a:t>
            </a:r>
            <a:r>
              <a:rPr lang="en-US" dirty="0" smtClean="0"/>
              <a:t>() will read '42\n</a:t>
            </a:r>
            <a:r>
              <a:rPr lang="en-US" dirty="0"/>
              <a:t>'</a:t>
            </a:r>
            <a:endParaRPr lang="en-IN" dirty="0"/>
          </a:p>
        </p:txBody>
      </p:sp>
      <p:sp>
        <p:nvSpPr>
          <p:cNvPr id="4" name="Rectangle 3"/>
          <p:cNvSpPr/>
          <p:nvPr/>
        </p:nvSpPr>
        <p:spPr>
          <a:xfrm>
            <a:off x="2937158" y="0"/>
            <a:ext cx="3903761" cy="461665"/>
          </a:xfrm>
          <a:prstGeom prst="rect">
            <a:avLst/>
          </a:prstGeom>
        </p:spPr>
        <p:txBody>
          <a:bodyPr wrap="none">
            <a:spAutoFit/>
          </a:bodyPr>
          <a:lstStyle/>
          <a:p>
            <a:r>
              <a:rPr lang="en-IN" sz="2400" b="1" dirty="0" err="1"/>
              <a:t>Input/OutPut</a:t>
            </a:r>
            <a:r>
              <a:rPr lang="en-IN" sz="2400" b="1" dirty="0"/>
              <a:t> via Sys Module</a:t>
            </a:r>
          </a:p>
        </p:txBody>
      </p:sp>
    </p:spTree>
    <p:extLst>
      <p:ext uri="{BB962C8B-B14F-4D97-AF65-F5344CB8AC3E}">
        <p14:creationId xmlns:p14="http://schemas.microsoft.com/office/powerpoint/2010/main" val="118565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Usage of </a:t>
            </a:r>
            <a:r>
              <a:rPr lang="en-IN" dirty="0" err="1" smtClean="0"/>
              <a:t>sys.read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sys.read</a:t>
            </a:r>
            <a:r>
              <a:rPr lang="en-IN" dirty="0" smtClean="0"/>
              <a:t>(n) reads specified number of characters ‘n’ from standard input</a:t>
            </a:r>
          </a:p>
          <a:p>
            <a:r>
              <a:rPr lang="en-IN" dirty="0" smtClean="0"/>
              <a:t>c= </a:t>
            </a:r>
            <a:r>
              <a:rPr lang="en-IN" dirty="0" err="1" smtClean="0"/>
              <a:t>sys.read</a:t>
            </a:r>
            <a:r>
              <a:rPr lang="en-IN" dirty="0" smtClean="0"/>
              <a:t>(2) //It will read two characters from the keyboard</a:t>
            </a:r>
          </a:p>
          <a:p>
            <a:r>
              <a:rPr lang="en-IN" dirty="0" smtClean="0"/>
              <a:t>Suppose the above statement is executed, then input is asked from the terminal and ‘</a:t>
            </a:r>
            <a:r>
              <a:rPr lang="en-IN" dirty="0" err="1" smtClean="0"/>
              <a:t>qwer</a:t>
            </a:r>
            <a:r>
              <a:rPr lang="en-IN" dirty="0" smtClean="0"/>
              <a:t>’ is entered. Then c will have the value ‘</a:t>
            </a:r>
            <a:r>
              <a:rPr lang="en-IN" dirty="0" err="1" smtClean="0"/>
              <a:t>qw</a:t>
            </a:r>
            <a:r>
              <a:rPr lang="en-IN" dirty="0" smtClean="0"/>
              <a:t>’</a:t>
            </a:r>
          </a:p>
          <a:p>
            <a:r>
              <a:rPr lang="en-IN" dirty="0" smtClean="0"/>
              <a:t>Now execute the statement c=</a:t>
            </a:r>
            <a:r>
              <a:rPr lang="en-IN" dirty="0" err="1" smtClean="0"/>
              <a:t>sys.read</a:t>
            </a:r>
            <a:r>
              <a:rPr lang="en-IN" dirty="0" smtClean="0"/>
              <a:t>(1)  then c will have value ‘e’</a:t>
            </a:r>
          </a:p>
          <a:p>
            <a:r>
              <a:rPr lang="en-IN" dirty="0"/>
              <a:t>Now execute the statement </a:t>
            </a:r>
            <a:r>
              <a:rPr lang="en-IN" dirty="0" smtClean="0"/>
              <a:t>c=</a:t>
            </a:r>
            <a:r>
              <a:rPr lang="en-IN" dirty="0" err="1" smtClean="0"/>
              <a:t>sys.read</a:t>
            </a:r>
            <a:r>
              <a:rPr lang="en-IN" dirty="0" smtClean="0"/>
              <a:t>(2) again  </a:t>
            </a:r>
            <a:r>
              <a:rPr lang="en-IN" dirty="0"/>
              <a:t>then c will have value </a:t>
            </a:r>
            <a:r>
              <a:rPr lang="en-IN" dirty="0" smtClean="0"/>
              <a:t>‘r\n’</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3914485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759" y="914400"/>
            <a:ext cx="11719034" cy="5675586"/>
          </a:xfrm>
        </p:spPr>
        <p:txBody>
          <a:bodyPr/>
          <a:lstStyle/>
          <a:p>
            <a:r>
              <a:rPr lang="en-US" dirty="0" smtClean="0"/>
              <a:t>The following script shows how to read character by character from standard input (keyboard)with a while loop. </a:t>
            </a:r>
          </a:p>
          <a:p>
            <a:pPr lvl="1">
              <a:buNone/>
            </a:pPr>
            <a:r>
              <a:rPr lang="en-US" dirty="0" smtClean="0"/>
              <a:t>import sys </a:t>
            </a:r>
          </a:p>
          <a:p>
            <a:pPr lvl="1">
              <a:buNone/>
            </a:pPr>
            <a:r>
              <a:rPr lang="en-US" dirty="0" smtClean="0"/>
              <a:t>text = "" </a:t>
            </a:r>
          </a:p>
          <a:p>
            <a:pPr lvl="1">
              <a:buNone/>
            </a:pPr>
            <a:r>
              <a:rPr lang="en-US" dirty="0" smtClean="0"/>
              <a:t>while 1: # </a:t>
            </a:r>
            <a:r>
              <a:rPr lang="en-US" sz="2000" dirty="0" smtClean="0"/>
              <a:t>Use of 1 means infinite loop which has to be broken with break statement</a:t>
            </a:r>
            <a:endParaRPr lang="en-US" dirty="0" smtClean="0"/>
          </a:p>
          <a:p>
            <a:pPr lvl="2">
              <a:buNone/>
            </a:pPr>
            <a:r>
              <a:rPr lang="en-US" dirty="0" smtClean="0"/>
              <a:t>c = </a:t>
            </a:r>
            <a:r>
              <a:rPr lang="en-US" dirty="0" err="1" smtClean="0"/>
              <a:t>sys.stdin.read</a:t>
            </a:r>
            <a:r>
              <a:rPr lang="en-US" dirty="0" smtClean="0"/>
              <a:t>(1) </a:t>
            </a:r>
          </a:p>
          <a:p>
            <a:pPr lvl="2">
              <a:buNone/>
            </a:pPr>
            <a:r>
              <a:rPr lang="en-US" dirty="0" smtClean="0"/>
              <a:t>text = text + c </a:t>
            </a:r>
          </a:p>
          <a:p>
            <a:pPr lvl="2">
              <a:buNone/>
            </a:pPr>
            <a:r>
              <a:rPr lang="en-US" dirty="0" smtClean="0"/>
              <a:t>if c == '\n‘ : </a:t>
            </a:r>
          </a:p>
          <a:p>
            <a:pPr lvl="3">
              <a:buNone/>
            </a:pPr>
            <a:r>
              <a:rPr lang="en-US" dirty="0" smtClean="0"/>
              <a:t>break </a:t>
            </a:r>
          </a:p>
          <a:p>
            <a:pPr lvl="3">
              <a:buNone/>
            </a:pPr>
            <a:endParaRPr lang="en-US" dirty="0" smtClean="0"/>
          </a:p>
          <a:p>
            <a:pPr lvl="1">
              <a:buNone/>
            </a:pPr>
            <a:r>
              <a:rPr lang="en-US" dirty="0" smtClean="0"/>
              <a:t>print("Input: %s" % text)</a:t>
            </a:r>
          </a:p>
          <a:p>
            <a:pPr lvl="1">
              <a:buNone/>
            </a:pPr>
            <a:endParaRPr lang="en-US" dirty="0"/>
          </a:p>
          <a:p>
            <a:pPr lvl="1">
              <a:buNone/>
            </a:pPr>
            <a:r>
              <a:rPr lang="en-US" dirty="0" smtClean="0"/>
              <a:t>Note</a:t>
            </a:r>
            <a:r>
              <a:rPr lang="en-US" dirty="0"/>
              <a:t>: </a:t>
            </a:r>
            <a:r>
              <a:rPr lang="en-US" dirty="0" smtClean="0"/>
              <a:t> A </a:t>
            </a:r>
            <a:r>
              <a:rPr lang="en-US" dirty="0"/>
              <a:t>while loop's else part runs if no break </a:t>
            </a:r>
            <a:r>
              <a:rPr lang="en-US" dirty="0" smtClean="0"/>
              <a:t>occurs. </a:t>
            </a:r>
          </a:p>
          <a:p>
            <a:pPr lvl="1">
              <a:buNone/>
            </a:pPr>
            <a:r>
              <a:rPr lang="en-US" dirty="0" smtClean="0"/>
              <a:t>and </a:t>
            </a:r>
            <a:r>
              <a:rPr lang="en-US" dirty="0"/>
              <a:t>the condition is false</a:t>
            </a:r>
            <a:r>
              <a:rPr lang="en-US" dirty="0" smtClean="0"/>
              <a:t>. </a:t>
            </a:r>
            <a:endParaRPr lang="en-US" dirty="0"/>
          </a:p>
        </p:txBody>
      </p:sp>
      <p:pic>
        <p:nvPicPr>
          <p:cNvPr id="4" name="Picture 3" descr="while2.png"/>
          <p:cNvPicPr>
            <a:picLocks noChangeAspect="1"/>
          </p:cNvPicPr>
          <p:nvPr/>
        </p:nvPicPr>
        <p:blipFill>
          <a:blip r:embed="rId2"/>
          <a:stretch>
            <a:fillRect/>
          </a:stretch>
        </p:blipFill>
        <p:spPr>
          <a:xfrm>
            <a:off x="7442764" y="2942897"/>
            <a:ext cx="4265759" cy="3783724"/>
          </a:xfrm>
          <a:prstGeom prst="rect">
            <a:avLst/>
          </a:prstGeom>
        </p:spPr>
      </p:pic>
      <p:sp>
        <p:nvSpPr>
          <p:cNvPr id="5" name="Title 1"/>
          <p:cNvSpPr>
            <a:spLocks noGrp="1"/>
          </p:cNvSpPr>
          <p:nvPr>
            <p:ph type="title"/>
          </p:nvPr>
        </p:nvSpPr>
        <p:spPr>
          <a:xfrm>
            <a:off x="638504" y="186451"/>
            <a:ext cx="11322268" cy="496722"/>
          </a:xfrm>
        </p:spPr>
        <p:txBody>
          <a:bodyPr>
            <a:normAutofit fontScale="90000"/>
          </a:bodyPr>
          <a:lstStyle/>
          <a:p>
            <a:r>
              <a:rPr lang="en-US" dirty="0" smtClean="0"/>
              <a:t>While Loop with break statement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121721" cy="502276"/>
          </a:xfrm>
        </p:spPr>
        <p:txBody>
          <a:bodyPr>
            <a:noAutofit/>
          </a:bodyPr>
          <a:lstStyle/>
          <a:p>
            <a:pPr lvl="0" algn="ctr"/>
            <a:r>
              <a:rPr kumimoji="0" lang="en-US" altLang="en-US" sz="3200" b="1" i="0" u="none" strike="noStrike" cap="none" normalizeH="0" baseline="0" dirty="0" smtClean="0">
                <a:ln>
                  <a:noFill/>
                </a:ln>
                <a:solidFill>
                  <a:srgbClr val="121214"/>
                </a:solidFill>
                <a:effectLst/>
                <a:latin typeface="Verdana" panose="020B0604030504040204" pitchFamily="34" charset="0"/>
                <a:ea typeface="Times New Roman" panose="02020603050405020304" pitchFamily="18" charset="0"/>
                <a:cs typeface="Times New Roman" panose="02020603050405020304" pitchFamily="18" charset="0"/>
              </a:rPr>
              <a:t>Loop Control Statements</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638025"/>
              </p:ext>
            </p:extLst>
          </p:nvPr>
        </p:nvGraphicFramePr>
        <p:xfrm>
          <a:off x="450761" y="2228044"/>
          <a:ext cx="10972800" cy="4572381"/>
        </p:xfrm>
        <a:graphic>
          <a:graphicData uri="http://schemas.openxmlformats.org/drawingml/2006/table">
            <a:tbl>
              <a:tblPr firstRow="1" firstCol="1" bandRow="1">
                <a:tableStyleId>{5C22544A-7EE6-4342-B048-85BDC9FD1C3A}</a:tableStyleId>
              </a:tblPr>
              <a:tblGrid>
                <a:gridCol w="3270040">
                  <a:extLst>
                    <a:ext uri="{9D8B030D-6E8A-4147-A177-3AD203B41FA5}">
                      <a16:colId xmlns:a16="http://schemas.microsoft.com/office/drawing/2014/main" val="20000"/>
                    </a:ext>
                  </a:extLst>
                </a:gridCol>
                <a:gridCol w="7702760">
                  <a:extLst>
                    <a:ext uri="{9D8B030D-6E8A-4147-A177-3AD203B41FA5}">
                      <a16:colId xmlns:a16="http://schemas.microsoft.com/office/drawing/2014/main" val="20001"/>
                    </a:ext>
                  </a:extLst>
                </a:gridCol>
              </a:tblGrid>
              <a:tr h="258704">
                <a:tc>
                  <a:txBody>
                    <a:bodyPr/>
                    <a:lstStyle/>
                    <a:p>
                      <a:pPr marL="0" marR="0">
                        <a:lnSpc>
                          <a:spcPct val="107000"/>
                        </a:lnSpc>
                        <a:spcBef>
                          <a:spcPts val="0"/>
                        </a:spcBef>
                        <a:spcAft>
                          <a:spcPts val="1500"/>
                        </a:spcAft>
                      </a:pPr>
                      <a:r>
                        <a:rPr lang="en-US" sz="2700" dirty="0">
                          <a:effectLst/>
                        </a:rPr>
                        <a:t>Control Statement</a:t>
                      </a:r>
                      <a:endParaRPr lang="en-US" sz="27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1500"/>
                        </a:spcAft>
                      </a:pPr>
                      <a:r>
                        <a:rPr lang="en-US" sz="2700">
                          <a:effectLst/>
                        </a:rPr>
                        <a:t>Description</a:t>
                      </a:r>
                      <a:endParaRPr lang="en-US" sz="270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0"/>
                  </a:ext>
                </a:extLst>
              </a:tr>
              <a:tr h="398870">
                <a:tc>
                  <a:txBody>
                    <a:bodyPr/>
                    <a:lstStyle/>
                    <a:p>
                      <a:pPr marL="30480" marR="30480" algn="just">
                        <a:lnSpc>
                          <a:spcPts val="1800"/>
                        </a:lnSpc>
                        <a:spcBef>
                          <a:spcPts val="0"/>
                        </a:spcBef>
                        <a:spcAft>
                          <a:spcPts val="1200"/>
                        </a:spcAft>
                      </a:pPr>
                      <a:r>
                        <a:rPr lang="en-US" sz="2700" u="sng" dirty="0">
                          <a:effectLst/>
                          <a:hlinkClick r:id="rId2" tooltip="break statement in Python"/>
                        </a:rPr>
                        <a:t>break statement</a:t>
                      </a:r>
                      <a:endParaRPr lang="en-US" sz="27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0"/>
                        </a:spcAft>
                      </a:pPr>
                      <a:r>
                        <a:rPr lang="en-US" sz="2700">
                          <a:effectLst/>
                        </a:rPr>
                        <a:t>Terminates the loop statement and transfers execution to the statement immediately following the loop.</a:t>
                      </a:r>
                      <a:endParaRPr lang="en-US" sz="270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1"/>
                  </a:ext>
                </a:extLst>
              </a:tr>
              <a:tr h="398870">
                <a:tc>
                  <a:txBody>
                    <a:bodyPr/>
                    <a:lstStyle/>
                    <a:p>
                      <a:pPr marL="30480" marR="30480" algn="just">
                        <a:lnSpc>
                          <a:spcPts val="1800"/>
                        </a:lnSpc>
                        <a:spcBef>
                          <a:spcPts val="0"/>
                        </a:spcBef>
                        <a:spcAft>
                          <a:spcPts val="1200"/>
                        </a:spcAft>
                      </a:pPr>
                      <a:r>
                        <a:rPr lang="en-US" sz="2700" u="sng" dirty="0">
                          <a:effectLst/>
                          <a:hlinkClick r:id="rId3" tooltip="continue statement in Python"/>
                        </a:rPr>
                        <a:t>continue statement</a:t>
                      </a:r>
                      <a:endParaRPr lang="en-US" sz="2700" dirty="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0"/>
                        </a:spcAft>
                      </a:pPr>
                      <a:r>
                        <a:rPr lang="en-US" sz="2700">
                          <a:effectLst/>
                        </a:rPr>
                        <a:t>Causes the loop to skip the remainder of its body and immediately retest its condition prior to reiterating.</a:t>
                      </a:r>
                      <a:endParaRPr lang="en-US" sz="270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2"/>
                  </a:ext>
                </a:extLst>
              </a:tr>
              <a:tr h="398870">
                <a:tc>
                  <a:txBody>
                    <a:bodyPr/>
                    <a:lstStyle/>
                    <a:p>
                      <a:pPr marL="30480" marR="30480" algn="just">
                        <a:lnSpc>
                          <a:spcPts val="1800"/>
                        </a:lnSpc>
                        <a:spcBef>
                          <a:spcPts val="0"/>
                        </a:spcBef>
                        <a:spcAft>
                          <a:spcPts val="1200"/>
                        </a:spcAft>
                      </a:pPr>
                      <a:r>
                        <a:rPr lang="en-US" sz="2700" u="sng">
                          <a:effectLst/>
                          <a:hlinkClick r:id="rId4" tooltip="pass statement in Python"/>
                        </a:rPr>
                        <a:t>pass statement</a:t>
                      </a:r>
                      <a:endParaRPr lang="en-US" sz="2700">
                        <a:effectLst/>
                        <a:latin typeface="Calibri" panose="020F0502020204030204" pitchFamily="34" charset="0"/>
                        <a:ea typeface="Calibri" panose="020F0502020204030204" pitchFamily="34" charset="0"/>
                        <a:cs typeface="Mangal"/>
                      </a:endParaRPr>
                    </a:p>
                  </a:txBody>
                  <a:tcPr marL="76200" marR="76200" marT="76200" marB="76200"/>
                </a:tc>
                <a:tc>
                  <a:txBody>
                    <a:bodyPr/>
                    <a:lstStyle/>
                    <a:p>
                      <a:pPr marL="0" marR="0">
                        <a:lnSpc>
                          <a:spcPct val="107000"/>
                        </a:lnSpc>
                        <a:spcBef>
                          <a:spcPts val="0"/>
                        </a:spcBef>
                        <a:spcAft>
                          <a:spcPts val="0"/>
                        </a:spcAft>
                      </a:pPr>
                      <a:r>
                        <a:rPr lang="en-US" sz="2700" dirty="0">
                          <a:effectLst/>
                        </a:rPr>
                        <a:t>The pass statement in Python is used when a statement is required syntactically but you do not want any command or code to execute.</a:t>
                      </a:r>
                      <a:endParaRPr lang="en-US" sz="2700" dirty="0">
                        <a:effectLst/>
                        <a:latin typeface="Calibri" panose="020F0502020204030204" pitchFamily="34" charset="0"/>
                        <a:ea typeface="Calibri" panose="020F0502020204030204" pitchFamily="34" charset="0"/>
                        <a:cs typeface="Mangal"/>
                      </a:endParaRPr>
                    </a:p>
                  </a:txBody>
                  <a:tcPr marL="76200" marR="76200" marT="76200" marB="7620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482138" y="515390"/>
            <a:ext cx="102200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Loop control statements change execution from its normal sequence.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When execution leaves a scope, all automatic objects that were created in that scope are destroyed.</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Python supports the following control statements. Click the following links to check their detail.</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972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179" y="0"/>
            <a:ext cx="10515600" cy="654378"/>
          </a:xfrm>
        </p:spPr>
        <p:txBody>
          <a:bodyPr>
            <a:normAutofit fontScale="90000"/>
          </a:bodyPr>
          <a:lstStyle/>
          <a:p>
            <a:pPr algn="ctr"/>
            <a:r>
              <a:rPr lang="en-US" dirty="0" smtClean="0"/>
              <a:t>For Loop </a:t>
            </a:r>
            <a:endParaRPr lang="en-US" dirty="0"/>
          </a:p>
        </p:txBody>
      </p:sp>
      <p:sp>
        <p:nvSpPr>
          <p:cNvPr id="3" name="Content Placeholder 2"/>
          <p:cNvSpPr>
            <a:spLocks noGrp="1"/>
          </p:cNvSpPr>
          <p:nvPr>
            <p:ph idx="1"/>
          </p:nvPr>
        </p:nvSpPr>
        <p:spPr>
          <a:xfrm>
            <a:off x="220717" y="746234"/>
            <a:ext cx="11624442" cy="5801711"/>
          </a:xfrm>
        </p:spPr>
        <p:txBody>
          <a:bodyPr>
            <a:normAutofit fontScale="92500" lnSpcReduction="10000"/>
          </a:bodyPr>
          <a:lstStyle/>
          <a:p>
            <a:r>
              <a:rPr lang="en-US" dirty="0" smtClean="0"/>
              <a:t>The Python for loop is an </a:t>
            </a:r>
            <a:r>
              <a:rPr lang="en-US" dirty="0" err="1" smtClean="0"/>
              <a:t>iterator</a:t>
            </a:r>
            <a:r>
              <a:rPr lang="en-US" dirty="0" smtClean="0"/>
              <a:t> based loop. </a:t>
            </a:r>
          </a:p>
          <a:p>
            <a:r>
              <a:rPr lang="en-US" dirty="0" smtClean="0"/>
              <a:t>It steps through the items of lists, </a:t>
            </a:r>
            <a:r>
              <a:rPr lang="en-US" dirty="0" err="1" smtClean="0"/>
              <a:t>tuples</a:t>
            </a:r>
            <a:r>
              <a:rPr lang="en-US" dirty="0" smtClean="0"/>
              <a:t>, strings, the keys of dictionaries and other </a:t>
            </a:r>
            <a:r>
              <a:rPr lang="en-US" dirty="0" err="1" smtClean="0"/>
              <a:t>iterables</a:t>
            </a:r>
            <a:r>
              <a:rPr lang="en-US" dirty="0" smtClean="0"/>
              <a:t>.</a:t>
            </a:r>
          </a:p>
          <a:p>
            <a:r>
              <a:rPr lang="en-US" dirty="0" smtClean="0"/>
              <a:t>The Python for loop starts with the keyword "for" followed by an arbitrary variable name, which will hold the values of the following sequence object, which is stepped through. </a:t>
            </a:r>
          </a:p>
          <a:p>
            <a:r>
              <a:rPr lang="en-US" dirty="0" smtClean="0"/>
              <a:t>The general syntax looks like this: </a:t>
            </a:r>
            <a:br>
              <a:rPr lang="en-US" dirty="0" smtClean="0"/>
            </a:br>
            <a:r>
              <a:rPr lang="en-US" dirty="0" smtClean="0"/>
              <a:t>	for &lt;variable&gt; in &lt;sequence&gt;: </a:t>
            </a:r>
          </a:p>
          <a:p>
            <a:pPr>
              <a:buNone/>
            </a:pPr>
            <a:r>
              <a:rPr lang="en-US" dirty="0" smtClean="0"/>
              <a:t>                  	&lt;statements&gt; </a:t>
            </a:r>
          </a:p>
          <a:p>
            <a:pPr>
              <a:buNone/>
            </a:pPr>
            <a:r>
              <a:rPr lang="en-US" dirty="0" smtClean="0"/>
              <a:t>            else: </a:t>
            </a:r>
          </a:p>
          <a:p>
            <a:pPr>
              <a:buNone/>
            </a:pPr>
            <a:r>
              <a:rPr lang="en-US" dirty="0" smtClean="0"/>
              <a:t>                   	&lt;statements&gt;</a:t>
            </a:r>
          </a:p>
          <a:p>
            <a:r>
              <a:rPr lang="en-US" dirty="0" smtClean="0"/>
              <a:t>The items of the sequence object are assigned one after the other to the loop variable; to be precise the variable points to the items. For each item the loop body is executed.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165429"/>
            <a:ext cx="10515600" cy="559786"/>
          </a:xfrm>
        </p:spPr>
        <p:txBody>
          <a:bodyPr>
            <a:normAutofit fontScale="90000"/>
          </a:bodyPr>
          <a:lstStyle/>
          <a:p>
            <a:r>
              <a:rPr lang="en-US" dirty="0" smtClean="0"/>
              <a:t>Examples of For Loop</a:t>
            </a:r>
            <a:endParaRPr lang="en-US" dirty="0"/>
          </a:p>
        </p:txBody>
      </p:sp>
      <p:sp>
        <p:nvSpPr>
          <p:cNvPr id="3" name="Content Placeholder 2"/>
          <p:cNvSpPr>
            <a:spLocks noGrp="1"/>
          </p:cNvSpPr>
          <p:nvPr>
            <p:ph idx="1"/>
          </p:nvPr>
        </p:nvSpPr>
        <p:spPr>
          <a:xfrm>
            <a:off x="420414" y="809297"/>
            <a:ext cx="11403724" cy="5738648"/>
          </a:xfrm>
        </p:spPr>
        <p:txBody>
          <a:bodyPr/>
          <a:lstStyle/>
          <a:p>
            <a:r>
              <a:rPr lang="en-US" dirty="0" smtClean="0"/>
              <a:t>Example of a simple for loop in Python:</a:t>
            </a:r>
          </a:p>
          <a:p>
            <a:pPr>
              <a:buNone/>
            </a:pPr>
            <a:r>
              <a:rPr lang="en-US" dirty="0" smtClean="0"/>
              <a:t> &gt;&gt;&gt; languages = ["C", "C++", "Perl", "Python"]</a:t>
            </a:r>
          </a:p>
          <a:p>
            <a:pPr>
              <a:buNone/>
            </a:pPr>
            <a:r>
              <a:rPr lang="en-US" dirty="0" smtClean="0"/>
              <a:t> &gt;&gt;&gt; for x in languages:</a:t>
            </a:r>
          </a:p>
          <a:p>
            <a:pPr>
              <a:buNone/>
            </a:pPr>
            <a:r>
              <a:rPr lang="en-US" dirty="0" smtClean="0"/>
              <a:t> ... 	print(x) </a:t>
            </a:r>
          </a:p>
          <a:p>
            <a:pPr>
              <a:buNone/>
            </a:pPr>
            <a:r>
              <a:rPr lang="en-US" dirty="0" smtClean="0"/>
              <a:t> ... </a:t>
            </a:r>
          </a:p>
          <a:p>
            <a:pPr>
              <a:buNone/>
            </a:pPr>
            <a:r>
              <a:rPr lang="en-US" dirty="0" smtClean="0"/>
              <a:t>     C </a:t>
            </a:r>
          </a:p>
          <a:p>
            <a:pPr>
              <a:buNone/>
            </a:pPr>
            <a:r>
              <a:rPr lang="en-US" dirty="0" smtClean="0"/>
              <a:t>     C++</a:t>
            </a:r>
          </a:p>
          <a:p>
            <a:pPr>
              <a:buNone/>
            </a:pPr>
            <a:r>
              <a:rPr lang="en-US" dirty="0" smtClean="0"/>
              <a:t>     Perl</a:t>
            </a:r>
          </a:p>
          <a:p>
            <a:pPr>
              <a:buNone/>
            </a:pPr>
            <a:r>
              <a:rPr lang="en-US" dirty="0" smtClean="0"/>
              <a:t>     Python </a:t>
            </a:r>
          </a:p>
          <a:p>
            <a:pPr>
              <a:buNone/>
            </a:pPr>
            <a:r>
              <a:rPr lang="en-US" dirty="0" smtClean="0"/>
              <a:t> &gt;&gt;&gt;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10" y="0"/>
            <a:ext cx="10515600" cy="557048"/>
          </a:xfrm>
        </p:spPr>
        <p:txBody>
          <a:bodyPr>
            <a:normAutofit fontScale="90000"/>
          </a:bodyPr>
          <a:lstStyle/>
          <a:p>
            <a:pPr algn="ctr"/>
            <a:r>
              <a:rPr lang="en-US" b="1" dirty="0" smtClean="0"/>
              <a:t>The range() Function</a:t>
            </a:r>
            <a:endParaRPr lang="en-US" dirty="0"/>
          </a:p>
        </p:txBody>
      </p:sp>
      <p:sp>
        <p:nvSpPr>
          <p:cNvPr id="3" name="Content Placeholder 2"/>
          <p:cNvSpPr>
            <a:spLocks noGrp="1"/>
          </p:cNvSpPr>
          <p:nvPr>
            <p:ph idx="1"/>
          </p:nvPr>
        </p:nvSpPr>
        <p:spPr>
          <a:xfrm>
            <a:off x="336330" y="546539"/>
            <a:ext cx="11655973" cy="6127530"/>
          </a:xfrm>
        </p:spPr>
        <p:txBody>
          <a:bodyPr>
            <a:normAutofit fontScale="77500" lnSpcReduction="20000"/>
          </a:bodyPr>
          <a:lstStyle/>
          <a:p>
            <a:r>
              <a:rPr lang="en-US" dirty="0" smtClean="0"/>
              <a:t>The built-in function range() is the right function to iterate over a sequence of numbers. </a:t>
            </a:r>
          </a:p>
          <a:p>
            <a:r>
              <a:rPr lang="en-US" dirty="0" smtClean="0"/>
              <a:t>It generates an </a:t>
            </a:r>
            <a:r>
              <a:rPr lang="en-US" dirty="0" err="1" smtClean="0"/>
              <a:t>iterator</a:t>
            </a:r>
            <a:r>
              <a:rPr lang="en-US" dirty="0" smtClean="0"/>
              <a:t> of arithmetic progressions: </a:t>
            </a:r>
          </a:p>
          <a:p>
            <a:r>
              <a:rPr lang="en-US" dirty="0" smtClean="0"/>
              <a:t>range(n)  generates an </a:t>
            </a:r>
            <a:r>
              <a:rPr lang="en-US" dirty="0" err="1" smtClean="0"/>
              <a:t>iterator</a:t>
            </a:r>
            <a:r>
              <a:rPr lang="en-US" dirty="0" smtClean="0"/>
              <a:t> to progress the integer numbers starting with 0 and ending with (n -1). </a:t>
            </a:r>
          </a:p>
          <a:p>
            <a:r>
              <a:rPr lang="en-US" dirty="0" smtClean="0"/>
              <a:t>Example: </a:t>
            </a:r>
          </a:p>
          <a:p>
            <a:r>
              <a:rPr lang="en-US" dirty="0" smtClean="0"/>
              <a:t>&gt;&gt;&gt; range(10)</a:t>
            </a:r>
          </a:p>
          <a:p>
            <a:pPr>
              <a:buNone/>
            </a:pPr>
            <a:r>
              <a:rPr lang="en-US" dirty="0" smtClean="0"/>
              <a:t> 		range(0, 10) </a:t>
            </a:r>
          </a:p>
          <a:p>
            <a:r>
              <a:rPr lang="en-US" dirty="0" smtClean="0"/>
              <a:t>To produce the list with these numbers, we have to cast range() with the list()</a:t>
            </a:r>
          </a:p>
          <a:p>
            <a:r>
              <a:rPr lang="en-US" dirty="0" smtClean="0"/>
              <a:t>&gt;&gt;&gt; list(range(10))</a:t>
            </a:r>
          </a:p>
          <a:p>
            <a:pPr>
              <a:buNone/>
            </a:pPr>
            <a:r>
              <a:rPr lang="en-US" dirty="0" smtClean="0"/>
              <a:t>		[0, 1, 2, 3, 4, 5, 6, 7, 8, 9] </a:t>
            </a:r>
          </a:p>
          <a:p>
            <a:r>
              <a:rPr lang="en-US" dirty="0" smtClean="0"/>
              <a:t>range() can also be called with two arguments: range(begin, end) </a:t>
            </a:r>
          </a:p>
          <a:p>
            <a:r>
              <a:rPr lang="en-US" dirty="0" smtClean="0"/>
              <a:t>The above call produces the list </a:t>
            </a:r>
            <a:r>
              <a:rPr lang="en-US" dirty="0" err="1" smtClean="0"/>
              <a:t>iterator</a:t>
            </a:r>
            <a:r>
              <a:rPr lang="en-US" dirty="0" smtClean="0"/>
              <a:t> of numbers starting with begin (inclusive) and ending with one less than the number "end". </a:t>
            </a:r>
          </a:p>
          <a:p>
            <a:r>
              <a:rPr lang="en-US" dirty="0" smtClean="0"/>
              <a:t>Example: </a:t>
            </a:r>
          </a:p>
          <a:p>
            <a:pPr lvl="1">
              <a:buNone/>
            </a:pPr>
            <a:r>
              <a:rPr lang="en-US" dirty="0" smtClean="0"/>
              <a:t>&gt;&gt;&gt; range(4,10) </a:t>
            </a:r>
          </a:p>
          <a:p>
            <a:pPr lvl="1">
              <a:buNone/>
            </a:pPr>
            <a:r>
              <a:rPr lang="en-US" dirty="0" smtClean="0"/>
              <a:t>range(4, 10) </a:t>
            </a:r>
          </a:p>
          <a:p>
            <a:pPr lvl="1">
              <a:buNone/>
            </a:pPr>
            <a:r>
              <a:rPr lang="en-US" dirty="0" smtClean="0"/>
              <a:t>&gt;&gt;&gt; list(range(4,10)) </a:t>
            </a:r>
          </a:p>
          <a:p>
            <a:pPr lvl="1">
              <a:buNone/>
            </a:pPr>
            <a:r>
              <a:rPr lang="en-US" dirty="0" smtClean="0"/>
              <a:t>[4, 5, 6, 7, 8, 9] </a:t>
            </a:r>
          </a:p>
          <a:p>
            <a:pPr lvl="1">
              <a:buNone/>
            </a:pPr>
            <a:r>
              <a:rPr lang="en-US" dirty="0" smtClean="0"/>
              <a:t>&gt;&gt;&gt; </a:t>
            </a:r>
            <a:endParaRPr lang="en-US" dirty="0"/>
          </a:p>
        </p:txBody>
      </p:sp>
    </p:spTree>
    <p:extLst>
      <p:ext uri="{BB962C8B-B14F-4D97-AF65-F5344CB8AC3E}">
        <p14:creationId xmlns:p14="http://schemas.microsoft.com/office/powerpoint/2010/main" val="125777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09" y="133897"/>
            <a:ext cx="10515600" cy="538765"/>
          </a:xfrm>
        </p:spPr>
        <p:txBody>
          <a:bodyPr>
            <a:normAutofit fontScale="90000"/>
          </a:bodyPr>
          <a:lstStyle/>
          <a:p>
            <a:r>
              <a:rPr lang="en-US" dirty="0" smtClean="0"/>
              <a:t>Increment of range()</a:t>
            </a:r>
            <a:endParaRPr lang="en-US" dirty="0"/>
          </a:p>
        </p:txBody>
      </p:sp>
      <p:sp>
        <p:nvSpPr>
          <p:cNvPr id="3" name="Content Placeholder 2"/>
          <p:cNvSpPr>
            <a:spLocks noGrp="1"/>
          </p:cNvSpPr>
          <p:nvPr>
            <p:ph idx="1"/>
          </p:nvPr>
        </p:nvSpPr>
        <p:spPr>
          <a:xfrm>
            <a:off x="252248" y="651642"/>
            <a:ext cx="11571890" cy="6053958"/>
          </a:xfrm>
        </p:spPr>
        <p:txBody>
          <a:bodyPr>
            <a:normAutofit fontScale="92500" lnSpcReduction="10000"/>
          </a:bodyPr>
          <a:lstStyle/>
          <a:p>
            <a:pPr algn="just"/>
            <a:r>
              <a:rPr lang="en-US" dirty="0" smtClean="0"/>
              <a:t>So far the increment of range() has been 1. We can specify a different increment with a third argument. </a:t>
            </a:r>
          </a:p>
          <a:p>
            <a:pPr algn="just"/>
            <a:r>
              <a:rPr lang="en-US" dirty="0" smtClean="0"/>
              <a:t>The increment is called the "step". It can be both negative and positive, but not zero: range(</a:t>
            </a:r>
            <a:r>
              <a:rPr lang="en-US" dirty="0" err="1" smtClean="0"/>
              <a:t>begin,end</a:t>
            </a:r>
            <a:r>
              <a:rPr lang="en-US" dirty="0" smtClean="0"/>
              <a:t>, step) </a:t>
            </a:r>
          </a:p>
          <a:p>
            <a:r>
              <a:rPr lang="en-US" dirty="0" smtClean="0"/>
              <a:t>Example with step: </a:t>
            </a:r>
            <a:br>
              <a:rPr lang="en-US" dirty="0" smtClean="0"/>
            </a:br>
            <a:r>
              <a:rPr lang="en-US" dirty="0" smtClean="0"/>
              <a:t>&gt;&gt;&gt; list(range(4,50,5)) </a:t>
            </a:r>
          </a:p>
          <a:p>
            <a:pPr lvl="1">
              <a:buNone/>
            </a:pPr>
            <a:r>
              <a:rPr lang="en-US" dirty="0" smtClean="0"/>
              <a:t>[4, 9, 14, 19, 24, 29, 34, 39, 44, 49]</a:t>
            </a:r>
          </a:p>
          <a:p>
            <a:r>
              <a:rPr lang="en-US" dirty="0" smtClean="0"/>
              <a:t>It can be done backwards as well: </a:t>
            </a:r>
          </a:p>
          <a:p>
            <a:pPr lvl="1">
              <a:buNone/>
            </a:pPr>
            <a:r>
              <a:rPr lang="en-US" dirty="0" smtClean="0"/>
              <a:t>&gt;&gt;&gt; list(range(42,-12,-7)) </a:t>
            </a:r>
          </a:p>
          <a:p>
            <a:pPr lvl="2">
              <a:buNone/>
            </a:pPr>
            <a:r>
              <a:rPr lang="en-US" dirty="0" smtClean="0"/>
              <a:t>[42, 35, 28, 21, 14, 7, 0, -7] </a:t>
            </a:r>
          </a:p>
          <a:p>
            <a:pPr algn="just"/>
            <a:r>
              <a:rPr lang="en-US" dirty="0" smtClean="0"/>
              <a:t>The range() function is especially useful in combination with the for loop, as we can see in the following example. The range() function supplies the numbers from 1 to 100 for the </a:t>
            </a:r>
            <a:r>
              <a:rPr lang="en-US" i="1" u="sng" dirty="0" smtClean="0"/>
              <a:t>for loop </a:t>
            </a:r>
            <a:r>
              <a:rPr lang="en-US" dirty="0" smtClean="0"/>
              <a:t>to calculate the sum of these numbers: </a:t>
            </a:r>
          </a:p>
          <a:p>
            <a:pPr lvl="1">
              <a:buNone/>
            </a:pPr>
            <a:r>
              <a:rPr lang="en-US" dirty="0" smtClean="0"/>
              <a:t>n = 100 ; sum = 0</a:t>
            </a:r>
          </a:p>
          <a:p>
            <a:pPr lvl="1">
              <a:buNone/>
            </a:pPr>
            <a:r>
              <a:rPr lang="en-US" dirty="0" smtClean="0"/>
              <a:t> for counter in range(1,n+1): </a:t>
            </a:r>
          </a:p>
          <a:p>
            <a:pPr lvl="2">
              <a:buNone/>
            </a:pPr>
            <a:r>
              <a:rPr lang="en-US" dirty="0" smtClean="0"/>
              <a:t>sum = sum + counter </a:t>
            </a:r>
          </a:p>
          <a:p>
            <a:pPr lvl="1">
              <a:buNone/>
            </a:pPr>
            <a:r>
              <a:rPr lang="en-US" dirty="0" smtClean="0"/>
              <a:t>print("Sum of 1 until %d: %d" % (</a:t>
            </a:r>
            <a:r>
              <a:rPr lang="en-US" dirty="0" err="1" smtClean="0"/>
              <a:t>n,sum</a:t>
            </a:r>
            <a:r>
              <a:rPr lang="en-US" dirty="0" smtClean="0"/>
              <a:t>))</a:t>
            </a:r>
            <a:endParaRPr lang="en-US" dirty="0"/>
          </a:p>
        </p:txBody>
      </p:sp>
    </p:spTree>
    <p:extLst>
      <p:ext uri="{BB962C8B-B14F-4D97-AF65-F5344CB8AC3E}">
        <p14:creationId xmlns:p14="http://schemas.microsoft.com/office/powerpoint/2010/main" val="1134568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689" y="165430"/>
            <a:ext cx="10344808" cy="402130"/>
          </a:xfrm>
        </p:spPr>
        <p:txBody>
          <a:bodyPr>
            <a:normAutofit fontScale="90000"/>
          </a:bodyPr>
          <a:lstStyle/>
          <a:p>
            <a:r>
              <a:rPr lang="en-US" dirty="0" smtClean="0"/>
              <a:t>Example Range() function</a:t>
            </a:r>
            <a:endParaRPr lang="en-US" dirty="0"/>
          </a:p>
        </p:txBody>
      </p:sp>
      <p:sp>
        <p:nvSpPr>
          <p:cNvPr id="3" name="Content Placeholder 2"/>
          <p:cNvSpPr>
            <a:spLocks noGrp="1"/>
          </p:cNvSpPr>
          <p:nvPr>
            <p:ph idx="1"/>
          </p:nvPr>
        </p:nvSpPr>
        <p:spPr>
          <a:xfrm>
            <a:off x="346841" y="704193"/>
            <a:ext cx="11466787" cy="5791199"/>
          </a:xfrm>
        </p:spPr>
        <p:txBody>
          <a:bodyPr/>
          <a:lstStyle/>
          <a:p>
            <a:pPr algn="just"/>
            <a:r>
              <a:rPr lang="it-IT" dirty="0" smtClean="0"/>
              <a:t>Example: T</a:t>
            </a:r>
            <a:r>
              <a:rPr lang="en-US" dirty="0" smtClean="0"/>
              <a:t>here is a way to access both the index of an element and the element itself. The solution consists in using range() in combination with the length function </a:t>
            </a:r>
            <a:r>
              <a:rPr lang="en-US" dirty="0" err="1" smtClean="0"/>
              <a:t>len</a:t>
            </a:r>
            <a:r>
              <a:rPr lang="en-US" dirty="0" smtClean="0"/>
              <a:t>(): </a:t>
            </a:r>
            <a:endParaRPr lang="it-IT" dirty="0" smtClean="0"/>
          </a:p>
          <a:p>
            <a:pPr lvl="1">
              <a:buNone/>
            </a:pPr>
            <a:r>
              <a:rPr lang="it-IT" dirty="0" smtClean="0"/>
              <a:t>fibonacci = [0,1,1,2,3,5,8,13,21]</a:t>
            </a:r>
          </a:p>
          <a:p>
            <a:pPr lvl="1">
              <a:buNone/>
            </a:pPr>
            <a:r>
              <a:rPr lang="it-IT" dirty="0" smtClean="0"/>
              <a:t>for i in range(len(fibonacci)): </a:t>
            </a:r>
          </a:p>
          <a:p>
            <a:pPr lvl="2">
              <a:buNone/>
            </a:pPr>
            <a:r>
              <a:rPr lang="it-IT" dirty="0" smtClean="0"/>
              <a:t>print(i,fibonacci[i])</a:t>
            </a:r>
            <a:endParaRPr lang="en-US" dirty="0"/>
          </a:p>
        </p:txBody>
      </p:sp>
    </p:spTree>
    <p:extLst>
      <p:ext uri="{BB962C8B-B14F-4D97-AF65-F5344CB8AC3E}">
        <p14:creationId xmlns:p14="http://schemas.microsoft.com/office/powerpoint/2010/main" val="1323404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Else in For Loop</a:t>
            </a:r>
            <a:endParaRPr lang="en-IN" dirty="0"/>
          </a:p>
        </p:txBody>
      </p:sp>
      <p:sp>
        <p:nvSpPr>
          <p:cNvPr id="3" name="Content Placeholder 2"/>
          <p:cNvSpPr>
            <a:spLocks noGrp="1"/>
          </p:cNvSpPr>
          <p:nvPr>
            <p:ph idx="1"/>
          </p:nvPr>
        </p:nvSpPr>
        <p:spPr/>
        <p:txBody>
          <a:bodyPr>
            <a:normAutofit lnSpcReduction="10000"/>
          </a:bodyPr>
          <a:lstStyle/>
          <a:p>
            <a:r>
              <a:rPr lang="en-US" dirty="0"/>
              <a:t>The general syntax </a:t>
            </a:r>
            <a:r>
              <a:rPr lang="en-US" dirty="0" smtClean="0"/>
              <a:t>this</a:t>
            </a:r>
            <a:r>
              <a:rPr lang="en-US" dirty="0"/>
              <a:t>: </a:t>
            </a:r>
            <a:br>
              <a:rPr lang="en-US" dirty="0"/>
            </a:br>
            <a:r>
              <a:rPr lang="en-US" dirty="0"/>
              <a:t>	for &lt;variable&gt; in &lt;sequence&gt;: </a:t>
            </a:r>
          </a:p>
          <a:p>
            <a:pPr>
              <a:buNone/>
            </a:pPr>
            <a:r>
              <a:rPr lang="en-US" dirty="0"/>
              <a:t>                  	&lt;statements&gt; </a:t>
            </a:r>
          </a:p>
          <a:p>
            <a:pPr>
              <a:buNone/>
            </a:pPr>
            <a:r>
              <a:rPr lang="en-US" dirty="0"/>
              <a:t>            else: </a:t>
            </a:r>
          </a:p>
          <a:p>
            <a:pPr>
              <a:buNone/>
            </a:pPr>
            <a:r>
              <a:rPr lang="en-US" dirty="0"/>
              <a:t>                   	&lt;statements</a:t>
            </a:r>
            <a:r>
              <a:rPr lang="en-US" dirty="0" smtClean="0"/>
              <a:t>&gt;</a:t>
            </a:r>
          </a:p>
          <a:p>
            <a:r>
              <a:rPr lang="en-US" dirty="0"/>
              <a:t>The else block is special; </a:t>
            </a:r>
          </a:p>
          <a:p>
            <a:r>
              <a:rPr lang="en-US" dirty="0"/>
              <a:t>It will be executed only if the loop hasn't been "broken" by a break statement. </a:t>
            </a:r>
          </a:p>
          <a:p>
            <a:r>
              <a:rPr lang="en-US" dirty="0"/>
              <a:t>So it will only be executed, after all the items of the sequence in the header have been used.</a:t>
            </a:r>
          </a:p>
          <a:p>
            <a:pPr>
              <a:buNone/>
            </a:pPr>
            <a:endParaRPr lang="en-US" dirty="0"/>
          </a:p>
          <a:p>
            <a:endParaRPr lang="en-IN" dirty="0"/>
          </a:p>
        </p:txBody>
      </p:sp>
    </p:spTree>
    <p:extLst>
      <p:ext uri="{BB962C8B-B14F-4D97-AF65-F5344CB8AC3E}">
        <p14:creationId xmlns:p14="http://schemas.microsoft.com/office/powerpoint/2010/main" val="145301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496"/>
            <a:ext cx="9864144" cy="368971"/>
          </a:xfrm>
        </p:spPr>
        <p:txBody>
          <a:bodyPr>
            <a:normAutofit fontScale="90000"/>
          </a:bodyPr>
          <a:lstStyle/>
          <a:p>
            <a:pPr algn="ctr"/>
            <a:r>
              <a:rPr lang="en-US" b="1" dirty="0" smtClean="0"/>
              <a:t>Script Mode Programming</a:t>
            </a:r>
            <a:endParaRPr lang="en-US" b="1" dirty="0"/>
          </a:p>
        </p:txBody>
      </p:sp>
      <p:sp>
        <p:nvSpPr>
          <p:cNvPr id="3" name="Content Placeholder 2"/>
          <p:cNvSpPr>
            <a:spLocks noGrp="1"/>
          </p:cNvSpPr>
          <p:nvPr>
            <p:ph idx="1"/>
          </p:nvPr>
        </p:nvSpPr>
        <p:spPr>
          <a:xfrm>
            <a:off x="266007" y="714895"/>
            <a:ext cx="11504816" cy="5885409"/>
          </a:xfrm>
        </p:spPr>
        <p:txBody>
          <a:bodyPr>
            <a:normAutofit/>
          </a:bodyPr>
          <a:lstStyle/>
          <a:p>
            <a:pPr algn="just"/>
            <a:r>
              <a:rPr lang="en-US" sz="3100" dirty="0" smtClean="0"/>
              <a:t>Invoking </a:t>
            </a:r>
            <a:r>
              <a:rPr lang="en-US" sz="3100" dirty="0"/>
              <a:t>the interpreter with a script parameter begins execution of the script and continues until the script is finished</a:t>
            </a:r>
            <a:r>
              <a:rPr lang="en-US" sz="3100" dirty="0" smtClean="0"/>
              <a:t>.</a:t>
            </a:r>
          </a:p>
          <a:p>
            <a:pPr algn="just"/>
            <a:r>
              <a:rPr lang="en-US" sz="3100" dirty="0" smtClean="0"/>
              <a:t> </a:t>
            </a:r>
            <a:r>
              <a:rPr lang="en-US" sz="3100" dirty="0"/>
              <a:t>When the script is finished, the interpreter is no longer active.</a:t>
            </a:r>
          </a:p>
          <a:p>
            <a:pPr algn="just"/>
            <a:r>
              <a:rPr lang="en-US" sz="3100" dirty="0"/>
              <a:t>Let us write a simple Python program in a script. Python files have extension </a:t>
            </a:r>
            <a:r>
              <a:rPr lang="en-US" sz="3100" b="1" dirty="0"/>
              <a:t>.</a:t>
            </a:r>
            <a:r>
              <a:rPr lang="en-US" sz="3100" b="1" dirty="0" err="1"/>
              <a:t>py</a:t>
            </a:r>
            <a:r>
              <a:rPr lang="en-US" sz="3100" dirty="0"/>
              <a:t>. Type the following source code in a test.py file:</a:t>
            </a:r>
          </a:p>
          <a:p>
            <a:pPr marL="0" indent="0" algn="just">
              <a:buNone/>
            </a:pPr>
            <a:r>
              <a:rPr lang="en-US" sz="3100" dirty="0" smtClean="0"/>
              <a:t>	print ("</a:t>
            </a:r>
            <a:r>
              <a:rPr lang="en-US" sz="3100" dirty="0"/>
              <a:t>Hello, Python</a:t>
            </a:r>
            <a:r>
              <a:rPr lang="en-US" sz="3100" dirty="0" smtClean="0"/>
              <a:t>!“)</a:t>
            </a:r>
            <a:endParaRPr lang="en-US" sz="3100" dirty="0"/>
          </a:p>
          <a:p>
            <a:pPr algn="just"/>
            <a:r>
              <a:rPr lang="en-US" sz="3100" dirty="0"/>
              <a:t>We assume that you have Python interpreter set in PATH variable. Now, try to run this program as follows −</a:t>
            </a:r>
          </a:p>
          <a:p>
            <a:pPr marL="0" indent="0" algn="just">
              <a:buNone/>
            </a:pPr>
            <a:r>
              <a:rPr lang="en-US" sz="3100" dirty="0" smtClean="0"/>
              <a:t>	python </a:t>
            </a:r>
            <a:r>
              <a:rPr lang="en-US" sz="3100" dirty="0"/>
              <a:t>test.py</a:t>
            </a:r>
          </a:p>
          <a:p>
            <a:pPr algn="just"/>
            <a:r>
              <a:rPr lang="en-US" sz="3100" dirty="0"/>
              <a:t>This produces the following result:</a:t>
            </a:r>
          </a:p>
          <a:p>
            <a:pPr marL="0" indent="0" algn="just">
              <a:buNone/>
            </a:pPr>
            <a:r>
              <a:rPr lang="en-US" sz="3100" dirty="0" smtClean="0"/>
              <a:t>	Hello</a:t>
            </a:r>
            <a:r>
              <a:rPr lang="en-US" sz="3100" dirty="0"/>
              <a:t>, Python!</a:t>
            </a:r>
          </a:p>
        </p:txBody>
      </p:sp>
    </p:spTree>
    <p:extLst>
      <p:ext uri="{BB962C8B-B14F-4D97-AF65-F5344CB8AC3E}">
        <p14:creationId xmlns:p14="http://schemas.microsoft.com/office/powerpoint/2010/main" val="10015847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11" y="154919"/>
            <a:ext cx="10515600" cy="507234"/>
          </a:xfrm>
        </p:spPr>
        <p:txBody>
          <a:bodyPr>
            <a:normAutofit fontScale="90000"/>
          </a:bodyPr>
          <a:lstStyle/>
          <a:p>
            <a:r>
              <a:rPr lang="en-US" dirty="0" smtClean="0"/>
              <a:t>Examples of For Loop (Break Statement)</a:t>
            </a:r>
            <a:endParaRPr lang="en-US" dirty="0"/>
          </a:p>
        </p:txBody>
      </p:sp>
      <p:sp>
        <p:nvSpPr>
          <p:cNvPr id="3" name="Content Placeholder 2"/>
          <p:cNvSpPr>
            <a:spLocks noGrp="1"/>
          </p:cNvSpPr>
          <p:nvPr>
            <p:ph idx="1"/>
          </p:nvPr>
        </p:nvSpPr>
        <p:spPr>
          <a:xfrm>
            <a:off x="420414" y="798786"/>
            <a:ext cx="11403724" cy="5822731"/>
          </a:xfrm>
        </p:spPr>
        <p:txBody>
          <a:bodyPr>
            <a:normAutofit fontScale="62500" lnSpcReduction="20000"/>
          </a:bodyPr>
          <a:lstStyle/>
          <a:p>
            <a:r>
              <a:rPr lang="en-US" dirty="0" smtClean="0"/>
              <a:t>Example </a:t>
            </a:r>
          </a:p>
          <a:p>
            <a:pPr>
              <a:buNone/>
            </a:pPr>
            <a:r>
              <a:rPr lang="en-US" dirty="0" smtClean="0"/>
              <a:t>   edibles = ["ham", "</a:t>
            </a:r>
            <a:r>
              <a:rPr lang="en-US" dirty="0" err="1" smtClean="0"/>
              <a:t>spam","eggs","nuts</a:t>
            </a:r>
            <a:r>
              <a:rPr lang="en-US" dirty="0" smtClean="0"/>
              <a:t>"]</a:t>
            </a:r>
          </a:p>
          <a:p>
            <a:pPr>
              <a:buNone/>
            </a:pPr>
            <a:r>
              <a:rPr lang="en-US" dirty="0" smtClean="0"/>
              <a:t>   for food in edibles:</a:t>
            </a:r>
          </a:p>
          <a:p>
            <a:pPr>
              <a:buNone/>
            </a:pPr>
            <a:r>
              <a:rPr lang="en-US" dirty="0" smtClean="0"/>
              <a:t>		 if food == "spam": </a:t>
            </a:r>
          </a:p>
          <a:p>
            <a:pPr>
              <a:buNone/>
            </a:pPr>
            <a:r>
              <a:rPr lang="en-US" dirty="0" smtClean="0"/>
              <a:t>			print("No more spam please!") </a:t>
            </a:r>
          </a:p>
          <a:p>
            <a:pPr>
              <a:buNone/>
            </a:pPr>
            <a:r>
              <a:rPr lang="en-US" dirty="0" smtClean="0"/>
              <a:t>			break </a:t>
            </a:r>
          </a:p>
          <a:p>
            <a:pPr>
              <a:buNone/>
            </a:pPr>
            <a:r>
              <a:rPr lang="en-US" dirty="0" smtClean="0"/>
              <a:t>		print("Great, delicious " + food) </a:t>
            </a:r>
          </a:p>
          <a:p>
            <a:pPr>
              <a:buNone/>
            </a:pPr>
            <a:r>
              <a:rPr lang="en-US" dirty="0" smtClean="0"/>
              <a:t>	else: </a:t>
            </a:r>
          </a:p>
          <a:p>
            <a:pPr>
              <a:buNone/>
            </a:pPr>
            <a:r>
              <a:rPr lang="en-US" dirty="0" smtClean="0"/>
              <a:t>		print("I am so glad: No spam!")</a:t>
            </a:r>
          </a:p>
          <a:p>
            <a:pPr>
              <a:buNone/>
            </a:pPr>
            <a:r>
              <a:rPr lang="en-US" dirty="0" smtClean="0"/>
              <a:t>	print("Finally, I finished stuffing myself") </a:t>
            </a:r>
          </a:p>
          <a:p>
            <a:r>
              <a:rPr lang="en-US" dirty="0" smtClean="0"/>
              <a:t>If we call this script, we get the following result: </a:t>
            </a:r>
            <a:br>
              <a:rPr lang="en-US" dirty="0" smtClean="0"/>
            </a:br>
            <a:r>
              <a:rPr lang="en-US" dirty="0" smtClean="0"/>
              <a:t>$ python for.py </a:t>
            </a:r>
          </a:p>
          <a:p>
            <a:pPr lvl="1">
              <a:buNone/>
            </a:pPr>
            <a:r>
              <a:rPr lang="en-US" dirty="0" smtClean="0"/>
              <a:t>Great, delicious ham</a:t>
            </a:r>
          </a:p>
          <a:p>
            <a:pPr lvl="1">
              <a:buNone/>
            </a:pPr>
            <a:r>
              <a:rPr lang="en-US" dirty="0" smtClean="0"/>
              <a:t>No more spam please!</a:t>
            </a:r>
          </a:p>
          <a:p>
            <a:pPr lvl="1">
              <a:buNone/>
            </a:pPr>
            <a:r>
              <a:rPr lang="en-US" dirty="0" smtClean="0"/>
              <a:t>Finally, I finished stuffing myself </a:t>
            </a:r>
          </a:p>
          <a:p>
            <a:pPr>
              <a:buNone/>
            </a:pPr>
            <a:r>
              <a:rPr lang="en-US" dirty="0" smtClean="0"/>
              <a:t>	$</a:t>
            </a:r>
          </a:p>
          <a:p>
            <a:r>
              <a:rPr lang="en-US" dirty="0" smtClean="0"/>
              <a:t>If a break statement has to be executed in the program flow of the for loop, the loop will be exited and the program flow will continue with the first statement following the for loop, if there is any at all. </a:t>
            </a:r>
          </a:p>
          <a:p>
            <a:r>
              <a:rPr lang="en-US" dirty="0" smtClean="0"/>
              <a:t>Usually break statements are wrapped into conditional statements </a:t>
            </a:r>
            <a:br>
              <a:rPr lang="en-US" dirty="0" smtClean="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For Loop (Previous Ex Contd..)</a:t>
            </a:r>
            <a:endParaRPr lang="en-US" dirty="0"/>
          </a:p>
        </p:txBody>
      </p:sp>
      <p:sp>
        <p:nvSpPr>
          <p:cNvPr id="3" name="Content Placeholder 2"/>
          <p:cNvSpPr>
            <a:spLocks noGrp="1"/>
          </p:cNvSpPr>
          <p:nvPr>
            <p:ph idx="1"/>
          </p:nvPr>
        </p:nvSpPr>
        <p:spPr/>
        <p:txBody>
          <a:bodyPr/>
          <a:lstStyle/>
          <a:p>
            <a:r>
              <a:rPr lang="en-US" dirty="0" smtClean="0"/>
              <a:t>Removing "spam" from our list of edibles, we will gain the following output: </a:t>
            </a:r>
          </a:p>
          <a:p>
            <a:r>
              <a:rPr lang="en-US" dirty="0" smtClean="0"/>
              <a:t>$ python for.py</a:t>
            </a:r>
          </a:p>
          <a:p>
            <a:pPr lvl="1">
              <a:buNone/>
            </a:pPr>
            <a:r>
              <a:rPr lang="en-US" dirty="0" smtClean="0"/>
              <a:t>Great, delicious ham</a:t>
            </a:r>
          </a:p>
          <a:p>
            <a:pPr lvl="1">
              <a:buNone/>
            </a:pPr>
            <a:r>
              <a:rPr lang="en-US" dirty="0" smtClean="0"/>
              <a:t>Great, delicious eggs </a:t>
            </a:r>
          </a:p>
          <a:p>
            <a:pPr lvl="1">
              <a:buNone/>
            </a:pPr>
            <a:r>
              <a:rPr lang="en-US" dirty="0" smtClean="0"/>
              <a:t>Great, delicious nuts </a:t>
            </a:r>
          </a:p>
          <a:p>
            <a:pPr lvl="1">
              <a:buNone/>
            </a:pPr>
            <a:r>
              <a:rPr lang="en-US" dirty="0" smtClean="0"/>
              <a:t>I am so glad: No spam! </a:t>
            </a:r>
          </a:p>
          <a:p>
            <a:pPr lvl="1">
              <a:buNone/>
            </a:pPr>
            <a:r>
              <a:rPr lang="en-US" dirty="0" smtClean="0"/>
              <a:t>Finally, I finished stuffing myself </a:t>
            </a:r>
          </a:p>
          <a:p>
            <a:r>
              <a:rPr lang="en-US" dirty="0" smtClean="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919"/>
            <a:ext cx="10515600" cy="444171"/>
          </a:xfrm>
        </p:spPr>
        <p:txBody>
          <a:bodyPr>
            <a:normAutofit fontScale="90000"/>
          </a:bodyPr>
          <a:lstStyle/>
          <a:p>
            <a:r>
              <a:rPr lang="en-US" dirty="0" smtClean="0"/>
              <a:t>Examples of For Loop (Continue Statement)</a:t>
            </a:r>
            <a:endParaRPr lang="en-US" dirty="0"/>
          </a:p>
        </p:txBody>
      </p:sp>
      <p:sp>
        <p:nvSpPr>
          <p:cNvPr id="3" name="Content Placeholder 2"/>
          <p:cNvSpPr>
            <a:spLocks noGrp="1"/>
          </p:cNvSpPr>
          <p:nvPr>
            <p:ph idx="1"/>
          </p:nvPr>
        </p:nvSpPr>
        <p:spPr>
          <a:xfrm>
            <a:off x="283779" y="651642"/>
            <a:ext cx="11466787" cy="5980386"/>
          </a:xfrm>
        </p:spPr>
        <p:txBody>
          <a:bodyPr>
            <a:normAutofit fontScale="92500" lnSpcReduction="20000"/>
          </a:bodyPr>
          <a:lstStyle/>
          <a:p>
            <a:r>
              <a:rPr lang="en-US" dirty="0" smtClean="0"/>
              <a:t>In the following little script we use the continue statement to go on with our list of edibles, when we have encountered a spam item. </a:t>
            </a:r>
          </a:p>
          <a:p>
            <a:pPr lvl="1">
              <a:buNone/>
            </a:pPr>
            <a:r>
              <a:rPr lang="en-US" dirty="0" smtClean="0"/>
              <a:t>edibles = ["ham", "spam", "</a:t>
            </a:r>
            <a:r>
              <a:rPr lang="en-US" dirty="0" err="1" smtClean="0"/>
              <a:t>eggs","nuts</a:t>
            </a:r>
            <a:r>
              <a:rPr lang="en-US" dirty="0" smtClean="0"/>
              <a:t>"] </a:t>
            </a:r>
          </a:p>
          <a:p>
            <a:pPr lvl="1">
              <a:buNone/>
            </a:pPr>
            <a:r>
              <a:rPr lang="en-US" dirty="0" smtClean="0"/>
              <a:t>for food in edibles: </a:t>
            </a:r>
          </a:p>
          <a:p>
            <a:pPr lvl="2">
              <a:buNone/>
            </a:pPr>
            <a:r>
              <a:rPr lang="en-US" dirty="0" smtClean="0"/>
              <a:t>if food == "spam": </a:t>
            </a:r>
          </a:p>
          <a:p>
            <a:pPr lvl="3">
              <a:buNone/>
            </a:pPr>
            <a:r>
              <a:rPr lang="en-US" dirty="0" smtClean="0"/>
              <a:t>print("No more spam please!")</a:t>
            </a:r>
          </a:p>
          <a:p>
            <a:pPr lvl="3">
              <a:buNone/>
            </a:pPr>
            <a:r>
              <a:rPr lang="en-US" dirty="0" smtClean="0"/>
              <a:t>Continue</a:t>
            </a:r>
          </a:p>
          <a:p>
            <a:pPr lvl="2">
              <a:buNone/>
            </a:pPr>
            <a:r>
              <a:rPr lang="en-US" dirty="0" smtClean="0"/>
              <a:t>print("Great, delicious " + food) # here can be the code for enjoying our food :-)</a:t>
            </a:r>
          </a:p>
          <a:p>
            <a:pPr lvl="1">
              <a:buNone/>
            </a:pPr>
            <a:r>
              <a:rPr lang="en-US" dirty="0" smtClean="0"/>
              <a:t>else: </a:t>
            </a:r>
          </a:p>
          <a:p>
            <a:pPr lvl="2">
              <a:buNone/>
            </a:pPr>
            <a:r>
              <a:rPr lang="en-US" dirty="0" smtClean="0"/>
              <a:t>print("I am so glad: No spam!")</a:t>
            </a:r>
          </a:p>
          <a:p>
            <a:pPr lvl="1">
              <a:buNone/>
            </a:pPr>
            <a:r>
              <a:rPr lang="en-US" dirty="0" smtClean="0"/>
              <a:t>print("Finally, I finished stuffing myself")</a:t>
            </a:r>
          </a:p>
          <a:p>
            <a:r>
              <a:rPr lang="en-US" dirty="0" smtClean="0"/>
              <a:t>The output looks as follows: </a:t>
            </a:r>
          </a:p>
          <a:p>
            <a:pPr lvl="1"/>
            <a:r>
              <a:rPr lang="en-US" dirty="0" smtClean="0"/>
              <a:t>$ python for.py</a:t>
            </a:r>
          </a:p>
          <a:p>
            <a:pPr lvl="2">
              <a:buNone/>
            </a:pPr>
            <a:r>
              <a:rPr lang="en-US" dirty="0" smtClean="0"/>
              <a:t>Great, delicious ham</a:t>
            </a:r>
          </a:p>
          <a:p>
            <a:pPr lvl="2">
              <a:buNone/>
            </a:pPr>
            <a:r>
              <a:rPr lang="en-US" dirty="0" smtClean="0"/>
              <a:t>No more spam please!</a:t>
            </a:r>
          </a:p>
          <a:p>
            <a:pPr lvl="2">
              <a:buNone/>
            </a:pPr>
            <a:r>
              <a:rPr lang="en-US" dirty="0" smtClean="0"/>
              <a:t>Great, delicious eggs</a:t>
            </a:r>
          </a:p>
          <a:p>
            <a:pPr lvl="2">
              <a:buNone/>
            </a:pPr>
            <a:r>
              <a:rPr lang="en-US" dirty="0" smtClean="0"/>
              <a:t>Great, delicious nuts</a:t>
            </a:r>
          </a:p>
          <a:p>
            <a:pPr lvl="2">
              <a:buNone/>
            </a:pPr>
            <a:r>
              <a:rPr lang="en-US" dirty="0" smtClean="0"/>
              <a:t>I am so glad: No spam! </a:t>
            </a:r>
          </a:p>
          <a:p>
            <a:pPr lvl="2">
              <a:buNone/>
            </a:pPr>
            <a:r>
              <a:rPr lang="en-US" dirty="0" smtClean="0"/>
              <a:t>Finally, I finished stuffing myself </a:t>
            </a:r>
          </a:p>
          <a:p>
            <a:pPr lvl="1"/>
            <a:r>
              <a:rPr lang="en-US" dirty="0" smtClean="0"/>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232755"/>
            <a:ext cx="10709856" cy="399011"/>
          </a:xfrm>
        </p:spPr>
        <p:txBody>
          <a:bodyPr>
            <a:normAutofit fontScale="90000"/>
          </a:bodyPr>
          <a:lstStyle/>
          <a:p>
            <a:r>
              <a:rPr lang="en-US" dirty="0" smtClean="0"/>
              <a:t>Defining a Function</a:t>
            </a:r>
            <a:endParaRPr lang="en-US" dirty="0"/>
          </a:p>
        </p:txBody>
      </p:sp>
      <p:sp>
        <p:nvSpPr>
          <p:cNvPr id="3" name="Content Placeholder 2"/>
          <p:cNvSpPr>
            <a:spLocks noGrp="1"/>
          </p:cNvSpPr>
          <p:nvPr>
            <p:ph idx="1"/>
          </p:nvPr>
        </p:nvSpPr>
        <p:spPr>
          <a:xfrm>
            <a:off x="296213" y="772732"/>
            <a:ext cx="11655381" cy="5924282"/>
          </a:xfrm>
        </p:spPr>
        <p:txBody>
          <a:bodyPr>
            <a:noAutofit/>
          </a:bodyPr>
          <a:lstStyle/>
          <a:p>
            <a:pPr algn="just"/>
            <a:r>
              <a:rPr lang="en-US" sz="2400" dirty="0"/>
              <a:t>A function is a block of organized, reusable code that is used to perform a single, related action. Functions provide better modularity for your application and a high degree of code reusing.</a:t>
            </a:r>
          </a:p>
          <a:p>
            <a:pPr lvl="0" algn="just"/>
            <a:r>
              <a:rPr lang="en-US" sz="2400" dirty="0" smtClean="0"/>
              <a:t>Function </a:t>
            </a:r>
            <a:r>
              <a:rPr lang="en-US" sz="2400" dirty="0"/>
              <a:t>blocks begin with the keyword </a:t>
            </a:r>
            <a:r>
              <a:rPr lang="en-US" sz="2400" b="1" dirty="0"/>
              <a:t>def</a:t>
            </a:r>
            <a:r>
              <a:rPr lang="en-US" sz="2400" dirty="0"/>
              <a:t> followed by the function name and parentheses ( ( ) ).</a:t>
            </a:r>
          </a:p>
          <a:p>
            <a:pPr lvl="0" algn="just"/>
            <a:r>
              <a:rPr lang="en-US" sz="2400" dirty="0" smtClean="0"/>
              <a:t>The </a:t>
            </a:r>
            <a:r>
              <a:rPr lang="en-US" sz="2400" dirty="0"/>
              <a:t>first statement of a function can be </a:t>
            </a:r>
            <a:r>
              <a:rPr lang="en-US" sz="2400" dirty="0">
                <a:solidFill>
                  <a:schemeClr val="accent2"/>
                </a:solidFill>
              </a:rPr>
              <a:t>an optional statement </a:t>
            </a:r>
            <a:r>
              <a:rPr lang="en-US" sz="2400" dirty="0"/>
              <a:t>- the documentation string of the function or </a:t>
            </a:r>
            <a:r>
              <a:rPr lang="en-US" sz="2400" i="1" dirty="0" err="1"/>
              <a:t>docstring</a:t>
            </a:r>
            <a:r>
              <a:rPr lang="en-US" sz="2400" dirty="0"/>
              <a:t>.</a:t>
            </a:r>
          </a:p>
          <a:p>
            <a:pPr lvl="0" algn="just"/>
            <a:r>
              <a:rPr lang="en-US" sz="2400" dirty="0"/>
              <a:t>The code block within every function </a:t>
            </a:r>
            <a:r>
              <a:rPr lang="en-US" sz="2400" dirty="0">
                <a:solidFill>
                  <a:schemeClr val="accent2"/>
                </a:solidFill>
              </a:rPr>
              <a:t>starts with a colon (:) and is indented</a:t>
            </a:r>
            <a:r>
              <a:rPr lang="en-US" sz="2400" dirty="0"/>
              <a:t>.</a:t>
            </a:r>
          </a:p>
          <a:p>
            <a:pPr lvl="0" algn="just"/>
            <a:r>
              <a:rPr lang="en-US" sz="2400" dirty="0"/>
              <a:t>The statement return [expression] exits a function, optionally passing back an expression to the caller. A return statement with no arguments is the same as return None.</a:t>
            </a:r>
          </a:p>
          <a:p>
            <a:pPr algn="just"/>
            <a:r>
              <a:rPr lang="en-US" sz="2400" dirty="0"/>
              <a:t>Syntax</a:t>
            </a:r>
          </a:p>
          <a:p>
            <a:pPr marL="457200" lvl="1" indent="0" algn="just">
              <a:buNone/>
            </a:pPr>
            <a:r>
              <a:rPr lang="en-US" b="1" dirty="0">
                <a:solidFill>
                  <a:schemeClr val="accent2"/>
                </a:solidFill>
              </a:rPr>
              <a:t>def</a:t>
            </a:r>
            <a:r>
              <a:rPr lang="en-US" dirty="0"/>
              <a:t> </a:t>
            </a:r>
            <a:r>
              <a:rPr lang="en-US" dirty="0" err="1"/>
              <a:t>functionname</a:t>
            </a:r>
            <a:r>
              <a:rPr lang="en-US" dirty="0"/>
              <a:t>( parameters )</a:t>
            </a:r>
            <a:r>
              <a:rPr lang="en-US" b="1" dirty="0">
                <a:solidFill>
                  <a:schemeClr val="accent2"/>
                </a:solidFill>
              </a:rPr>
              <a:t>:</a:t>
            </a:r>
          </a:p>
          <a:p>
            <a:pPr marL="457200" lvl="1" indent="0" algn="just">
              <a:buNone/>
            </a:pPr>
            <a:r>
              <a:rPr lang="en-US" dirty="0"/>
              <a:t>   "</a:t>
            </a:r>
            <a:r>
              <a:rPr lang="en-US" dirty="0" err="1"/>
              <a:t>function_docstring</a:t>
            </a:r>
            <a:r>
              <a:rPr lang="en-US" dirty="0"/>
              <a:t>"</a:t>
            </a:r>
          </a:p>
          <a:p>
            <a:pPr marL="457200" lvl="1" indent="0" algn="just">
              <a:buNone/>
            </a:pPr>
            <a:r>
              <a:rPr lang="en-US" dirty="0"/>
              <a:t>   </a:t>
            </a:r>
            <a:r>
              <a:rPr lang="en-US" dirty="0" err="1"/>
              <a:t>function_suite</a:t>
            </a:r>
            <a:endParaRPr lang="en-US" dirty="0"/>
          </a:p>
          <a:p>
            <a:pPr marL="457200" lvl="1" indent="0" algn="just">
              <a:buNone/>
            </a:pPr>
            <a:r>
              <a:rPr lang="en-US" dirty="0"/>
              <a:t>   </a:t>
            </a:r>
            <a:r>
              <a:rPr lang="en-US" b="1" dirty="0">
                <a:solidFill>
                  <a:schemeClr val="accent2"/>
                </a:solidFill>
              </a:rPr>
              <a:t>return</a:t>
            </a:r>
            <a:r>
              <a:rPr lang="en-US" dirty="0"/>
              <a:t> [expression</a:t>
            </a:r>
            <a:r>
              <a:rPr lang="en-US" sz="2000" dirty="0" smtClean="0"/>
              <a:t>]</a:t>
            </a:r>
            <a:endParaRPr lang="en-US" sz="2000" dirty="0"/>
          </a:p>
        </p:txBody>
      </p:sp>
    </p:spTree>
    <p:extLst>
      <p:ext uri="{BB962C8B-B14F-4D97-AF65-F5344CB8AC3E}">
        <p14:creationId xmlns:p14="http://schemas.microsoft.com/office/powerpoint/2010/main" val="3954006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688"/>
            <a:ext cx="10515600" cy="317455"/>
          </a:xfrm>
        </p:spPr>
        <p:txBody>
          <a:bodyPr>
            <a:noAutofit/>
          </a:bodyPr>
          <a:lstStyle/>
          <a:p>
            <a:r>
              <a:rPr lang="en-US" b="1" dirty="0" smtClean="0"/>
              <a:t>Example</a:t>
            </a:r>
            <a:endParaRPr lang="en-US" b="1" dirty="0"/>
          </a:p>
        </p:txBody>
      </p:sp>
      <p:sp>
        <p:nvSpPr>
          <p:cNvPr id="3" name="Content Placeholder 2"/>
          <p:cNvSpPr>
            <a:spLocks noGrp="1"/>
          </p:cNvSpPr>
          <p:nvPr>
            <p:ph idx="1"/>
          </p:nvPr>
        </p:nvSpPr>
        <p:spPr>
          <a:xfrm>
            <a:off x="231820" y="669701"/>
            <a:ext cx="11565228" cy="5950040"/>
          </a:xfrm>
        </p:spPr>
        <p:txBody>
          <a:bodyPr>
            <a:normAutofit lnSpcReduction="10000"/>
          </a:bodyPr>
          <a:lstStyle/>
          <a:p>
            <a:pPr algn="just"/>
            <a:r>
              <a:rPr lang="en-US" dirty="0" smtClean="0"/>
              <a:t>The </a:t>
            </a:r>
            <a:r>
              <a:rPr lang="en-US" dirty="0"/>
              <a:t>following function takes a string as input parameter and prints it on standard screen.</a:t>
            </a:r>
          </a:p>
          <a:p>
            <a:pPr algn="just">
              <a:buNone/>
            </a:pPr>
            <a:r>
              <a:rPr lang="en-US" dirty="0" smtClean="0"/>
              <a:t>       # </a:t>
            </a:r>
            <a:r>
              <a:rPr lang="en-US" dirty="0"/>
              <a:t>Function definition is here</a:t>
            </a:r>
          </a:p>
          <a:p>
            <a:pPr marL="457200" lvl="1" indent="0" algn="just">
              <a:buNone/>
            </a:pPr>
            <a:r>
              <a:rPr lang="en-US" sz="3000" dirty="0">
                <a:solidFill>
                  <a:schemeClr val="accent2"/>
                </a:solidFill>
              </a:rPr>
              <a:t>def</a:t>
            </a:r>
            <a:r>
              <a:rPr lang="en-US" sz="3000" dirty="0"/>
              <a:t> </a:t>
            </a:r>
            <a:r>
              <a:rPr lang="en-US" sz="3000" b="1" dirty="0" err="1"/>
              <a:t>printme</a:t>
            </a:r>
            <a:r>
              <a:rPr lang="en-US" sz="3000" dirty="0"/>
              <a:t>( </a:t>
            </a:r>
            <a:r>
              <a:rPr lang="en-US" sz="3000" dirty="0" err="1"/>
              <a:t>str</a:t>
            </a:r>
            <a:r>
              <a:rPr lang="en-US" sz="3000" dirty="0"/>
              <a:t> )</a:t>
            </a:r>
            <a:r>
              <a:rPr lang="en-US" sz="3000" dirty="0">
                <a:solidFill>
                  <a:schemeClr val="accent2"/>
                </a:solidFill>
              </a:rPr>
              <a:t>:</a:t>
            </a:r>
          </a:p>
          <a:p>
            <a:pPr marL="457200" lvl="1" indent="0" algn="just">
              <a:buNone/>
            </a:pPr>
            <a:r>
              <a:rPr lang="en-US" sz="3000" dirty="0"/>
              <a:t>   "This prints a passed string into this function"</a:t>
            </a:r>
          </a:p>
          <a:p>
            <a:pPr marL="457200" lvl="1" indent="0" algn="just">
              <a:buNone/>
            </a:pPr>
            <a:r>
              <a:rPr lang="en-US" sz="3000" dirty="0"/>
              <a:t>   print </a:t>
            </a:r>
            <a:r>
              <a:rPr lang="en-US" sz="3000" dirty="0" smtClean="0"/>
              <a:t>(</a:t>
            </a:r>
            <a:r>
              <a:rPr lang="en-US" sz="3000" dirty="0" err="1" smtClean="0"/>
              <a:t>str</a:t>
            </a:r>
            <a:r>
              <a:rPr lang="en-US" sz="3000" dirty="0" smtClean="0"/>
              <a:t>)</a:t>
            </a:r>
            <a:endParaRPr lang="en-US" sz="3000" dirty="0"/>
          </a:p>
          <a:p>
            <a:pPr marL="457200" lvl="1" indent="0" algn="just">
              <a:buNone/>
            </a:pPr>
            <a:r>
              <a:rPr lang="en-US" sz="3000" dirty="0"/>
              <a:t>   </a:t>
            </a:r>
            <a:r>
              <a:rPr lang="en-US" sz="3000" dirty="0">
                <a:solidFill>
                  <a:schemeClr val="accent2"/>
                </a:solidFill>
              </a:rPr>
              <a:t>return;</a:t>
            </a:r>
          </a:p>
          <a:p>
            <a:pPr marL="457200" lvl="1" indent="0" algn="just">
              <a:buNone/>
            </a:pPr>
            <a:r>
              <a:rPr lang="en-US" dirty="0"/>
              <a:t> </a:t>
            </a:r>
            <a:r>
              <a:rPr lang="en-US" sz="2600" dirty="0" smtClean="0"/>
              <a:t># </a:t>
            </a:r>
            <a:r>
              <a:rPr lang="en-US" sz="2600" dirty="0"/>
              <a:t>Now you can call </a:t>
            </a:r>
            <a:r>
              <a:rPr lang="en-US" sz="2600" dirty="0" err="1"/>
              <a:t>printme</a:t>
            </a:r>
            <a:r>
              <a:rPr lang="en-US" sz="2600" dirty="0"/>
              <a:t> </a:t>
            </a:r>
            <a:r>
              <a:rPr lang="en-US" sz="2600" dirty="0" smtClean="0"/>
              <a:t>function</a:t>
            </a:r>
          </a:p>
          <a:p>
            <a:pPr marL="457200" lvl="1" indent="0" algn="just">
              <a:buNone/>
            </a:pPr>
            <a:endParaRPr lang="en-US" sz="2600" dirty="0"/>
          </a:p>
          <a:p>
            <a:pPr marL="457200" lvl="1" indent="0" algn="just">
              <a:buNone/>
            </a:pPr>
            <a:r>
              <a:rPr lang="en-US" sz="2600" b="1" dirty="0" err="1"/>
              <a:t>printme</a:t>
            </a:r>
            <a:r>
              <a:rPr lang="en-US" sz="2600" dirty="0"/>
              <a:t>("I'm first call to user defined function!")</a:t>
            </a:r>
          </a:p>
          <a:p>
            <a:pPr marL="457200" lvl="1" indent="0" algn="just">
              <a:buNone/>
            </a:pPr>
            <a:r>
              <a:rPr lang="en-US" sz="2600" dirty="0" err="1"/>
              <a:t>printme</a:t>
            </a:r>
            <a:r>
              <a:rPr lang="en-US" sz="2600" dirty="0"/>
              <a:t>("Again second call to the same function")</a:t>
            </a:r>
          </a:p>
          <a:p>
            <a:pPr algn="just"/>
            <a:r>
              <a:rPr lang="en-US" dirty="0"/>
              <a:t>When the above code is executed, it produces the following result −</a:t>
            </a:r>
          </a:p>
          <a:p>
            <a:pPr marL="457200" lvl="1" indent="0" algn="just">
              <a:buNone/>
            </a:pPr>
            <a:r>
              <a:rPr lang="en-US" dirty="0"/>
              <a:t>I'm first call to user defined function!</a:t>
            </a:r>
          </a:p>
          <a:p>
            <a:pPr marL="457200" lvl="1" indent="0" algn="just">
              <a:buNone/>
            </a:pPr>
            <a:r>
              <a:rPr lang="en-US" dirty="0"/>
              <a:t>Again second call to the same function</a:t>
            </a:r>
          </a:p>
          <a:p>
            <a:pPr algn="just"/>
            <a:endParaRPr lang="en-US" dirty="0"/>
          </a:p>
        </p:txBody>
      </p:sp>
    </p:spTree>
    <p:extLst>
      <p:ext uri="{BB962C8B-B14F-4D97-AF65-F5344CB8AC3E}">
        <p14:creationId xmlns:p14="http://schemas.microsoft.com/office/powerpoint/2010/main" val="7148277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7"/>
            <a:ext cx="10515600" cy="356092"/>
          </a:xfrm>
        </p:spPr>
        <p:txBody>
          <a:bodyPr>
            <a:normAutofit fontScale="90000"/>
          </a:bodyPr>
          <a:lstStyle/>
          <a:p>
            <a:r>
              <a:rPr lang="en-US" b="1" dirty="0" smtClean="0"/>
              <a:t>Function Arguments</a:t>
            </a:r>
            <a:endParaRPr lang="en-US" b="1" dirty="0"/>
          </a:p>
        </p:txBody>
      </p:sp>
      <p:sp>
        <p:nvSpPr>
          <p:cNvPr id="3" name="Content Placeholder 2"/>
          <p:cNvSpPr>
            <a:spLocks noGrp="1"/>
          </p:cNvSpPr>
          <p:nvPr>
            <p:ph idx="1"/>
          </p:nvPr>
        </p:nvSpPr>
        <p:spPr>
          <a:xfrm>
            <a:off x="232750" y="698268"/>
            <a:ext cx="11587947" cy="5752407"/>
          </a:xfrm>
        </p:spPr>
        <p:txBody>
          <a:bodyPr>
            <a:normAutofit lnSpcReduction="10000"/>
          </a:bodyPr>
          <a:lstStyle/>
          <a:p>
            <a:r>
              <a:rPr lang="en-US" sz="3200" dirty="0" smtClean="0"/>
              <a:t>You </a:t>
            </a:r>
            <a:r>
              <a:rPr lang="en-US" sz="3200" dirty="0"/>
              <a:t>can call a function by using the following types of formal arguments:</a:t>
            </a:r>
          </a:p>
          <a:p>
            <a:pPr lvl="1"/>
            <a:r>
              <a:rPr lang="en-US" sz="2800" dirty="0"/>
              <a:t>Required arguments</a:t>
            </a:r>
          </a:p>
          <a:p>
            <a:pPr lvl="1"/>
            <a:r>
              <a:rPr lang="en-US" sz="2800" dirty="0"/>
              <a:t>Keyword arguments</a:t>
            </a:r>
          </a:p>
          <a:p>
            <a:pPr lvl="1"/>
            <a:r>
              <a:rPr lang="en-US" sz="2800" dirty="0"/>
              <a:t>Default arguments</a:t>
            </a:r>
          </a:p>
          <a:p>
            <a:pPr lvl="1"/>
            <a:r>
              <a:rPr lang="en-US" sz="2800" dirty="0"/>
              <a:t>Variable-length arguments</a:t>
            </a:r>
          </a:p>
          <a:p>
            <a:pPr marL="0" indent="0">
              <a:buNone/>
            </a:pPr>
            <a:r>
              <a:rPr lang="en-US" sz="3200" b="1" dirty="0"/>
              <a:t>Required arguments</a:t>
            </a:r>
          </a:p>
          <a:p>
            <a:r>
              <a:rPr lang="en-US" sz="3200" dirty="0"/>
              <a:t>Required arguments are the arguments passed to a function in correct positional order. </a:t>
            </a:r>
            <a:endParaRPr lang="en-US" sz="3200" dirty="0" smtClean="0"/>
          </a:p>
          <a:p>
            <a:r>
              <a:rPr lang="en-US" sz="3200" dirty="0" smtClean="0"/>
              <a:t>Here</a:t>
            </a:r>
            <a:r>
              <a:rPr lang="en-US" sz="3200" dirty="0"/>
              <a:t>, the number of arguments in the function call should match exactly with the function definition</a:t>
            </a:r>
            <a:r>
              <a:rPr lang="en-US" sz="3200" dirty="0" smtClean="0"/>
              <a:t>.</a:t>
            </a:r>
          </a:p>
          <a:p>
            <a:r>
              <a:rPr lang="en-US" sz="3200" dirty="0" smtClean="0"/>
              <a:t>The functions discussed so far are with required </a:t>
            </a:r>
            <a:r>
              <a:rPr lang="en-US" sz="3200" dirty="0" err="1" smtClean="0"/>
              <a:t>arguements</a:t>
            </a:r>
            <a:endParaRPr lang="en-US" sz="3200" dirty="0"/>
          </a:p>
          <a:p>
            <a:endParaRPr lang="en-US" sz="3200" dirty="0"/>
          </a:p>
        </p:txBody>
      </p:sp>
    </p:spTree>
    <p:extLst>
      <p:ext uri="{BB962C8B-B14F-4D97-AF65-F5344CB8AC3E}">
        <p14:creationId xmlns:p14="http://schemas.microsoft.com/office/powerpoint/2010/main" val="436448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972"/>
            <a:ext cx="10515600" cy="356092"/>
          </a:xfrm>
        </p:spPr>
        <p:txBody>
          <a:bodyPr>
            <a:normAutofit fontScale="90000"/>
          </a:bodyPr>
          <a:lstStyle/>
          <a:p>
            <a:r>
              <a:rPr lang="en-US" b="1" dirty="0" smtClean="0"/>
              <a:t>Keyword arguments</a:t>
            </a:r>
            <a:endParaRPr lang="en-US" b="1" dirty="0"/>
          </a:p>
        </p:txBody>
      </p:sp>
      <p:sp>
        <p:nvSpPr>
          <p:cNvPr id="3" name="Content Placeholder 2"/>
          <p:cNvSpPr>
            <a:spLocks noGrp="1"/>
          </p:cNvSpPr>
          <p:nvPr>
            <p:ph idx="1"/>
          </p:nvPr>
        </p:nvSpPr>
        <p:spPr>
          <a:xfrm>
            <a:off x="257577" y="627017"/>
            <a:ext cx="11590434" cy="6005603"/>
          </a:xfrm>
        </p:spPr>
        <p:txBody>
          <a:bodyPr>
            <a:normAutofit fontScale="85000" lnSpcReduction="20000"/>
          </a:bodyPr>
          <a:lstStyle/>
          <a:p>
            <a:pPr marL="0" indent="0" algn="just">
              <a:buNone/>
            </a:pPr>
            <a:r>
              <a:rPr lang="en-US" dirty="0" smtClean="0"/>
              <a:t>Examine the following function call:-</a:t>
            </a:r>
          </a:p>
          <a:p>
            <a:pPr marL="0" indent="0" algn="just">
              <a:buNone/>
            </a:pPr>
            <a:r>
              <a:rPr lang="en-US" dirty="0" smtClean="0"/>
              <a:t>def </a:t>
            </a:r>
            <a:r>
              <a:rPr lang="en-US" dirty="0" err="1"/>
              <a:t>printme</a:t>
            </a:r>
            <a:r>
              <a:rPr lang="en-US" dirty="0"/>
              <a:t>( </a:t>
            </a:r>
            <a:r>
              <a:rPr lang="en-US" dirty="0" err="1"/>
              <a:t>str</a:t>
            </a:r>
            <a:r>
              <a:rPr lang="en-US" dirty="0"/>
              <a:t> ):</a:t>
            </a:r>
          </a:p>
          <a:p>
            <a:pPr marL="0" indent="0" algn="just">
              <a:buNone/>
            </a:pPr>
            <a:r>
              <a:rPr lang="en-US" dirty="0"/>
              <a:t>   "This prints a passed string into this function"</a:t>
            </a:r>
          </a:p>
          <a:p>
            <a:pPr marL="0" indent="0" algn="just">
              <a:buNone/>
            </a:pPr>
            <a:r>
              <a:rPr lang="en-US" dirty="0"/>
              <a:t>   print </a:t>
            </a:r>
            <a:r>
              <a:rPr lang="en-US" dirty="0" err="1"/>
              <a:t>str</a:t>
            </a:r>
            <a:endParaRPr lang="en-US" dirty="0"/>
          </a:p>
          <a:p>
            <a:pPr marL="0" indent="0" algn="just">
              <a:buNone/>
            </a:pPr>
            <a:r>
              <a:rPr lang="en-US" dirty="0"/>
              <a:t>   return;</a:t>
            </a:r>
          </a:p>
          <a:p>
            <a:pPr marL="0" indent="0" algn="just">
              <a:buNone/>
            </a:pPr>
            <a:endParaRPr lang="en-US" dirty="0" smtClean="0"/>
          </a:p>
          <a:p>
            <a:pPr marL="0" indent="0" algn="just">
              <a:buNone/>
            </a:pPr>
            <a:r>
              <a:rPr lang="en-US" dirty="0" smtClean="0"/>
              <a:t># </a:t>
            </a:r>
            <a:r>
              <a:rPr lang="en-US" dirty="0"/>
              <a:t>Now you can call </a:t>
            </a:r>
            <a:r>
              <a:rPr lang="en-US" dirty="0" err="1"/>
              <a:t>printme</a:t>
            </a:r>
            <a:r>
              <a:rPr lang="en-US" dirty="0"/>
              <a:t> function</a:t>
            </a:r>
          </a:p>
          <a:p>
            <a:pPr marL="0" indent="0" algn="just">
              <a:buNone/>
            </a:pPr>
            <a:r>
              <a:rPr lang="en-US" dirty="0" err="1"/>
              <a:t>printme</a:t>
            </a:r>
            <a:r>
              <a:rPr lang="en-US" dirty="0"/>
              <a:t>( </a:t>
            </a:r>
            <a:r>
              <a:rPr lang="en-US" dirty="0" err="1"/>
              <a:t>str</a:t>
            </a:r>
            <a:r>
              <a:rPr lang="en-US" dirty="0"/>
              <a:t> = "My string")</a:t>
            </a:r>
          </a:p>
          <a:p>
            <a:pPr algn="just"/>
            <a:r>
              <a:rPr lang="en-US" dirty="0" smtClean="0"/>
              <a:t>Keyword </a:t>
            </a:r>
            <a:r>
              <a:rPr lang="en-US" dirty="0"/>
              <a:t>arguments are related to the function calls. </a:t>
            </a:r>
            <a:endParaRPr lang="en-US" dirty="0" smtClean="0"/>
          </a:p>
          <a:p>
            <a:pPr algn="just"/>
            <a:r>
              <a:rPr lang="en-US" dirty="0" smtClean="0"/>
              <a:t>When </a:t>
            </a:r>
            <a:r>
              <a:rPr lang="en-US" dirty="0"/>
              <a:t>you use keyword arguments in a function call, the caller identifies the arguments by the parameter name.</a:t>
            </a:r>
          </a:p>
          <a:p>
            <a:pPr algn="just"/>
            <a:r>
              <a:rPr lang="en-US" dirty="0"/>
              <a:t>This allows you </a:t>
            </a:r>
            <a:r>
              <a:rPr lang="en-US" dirty="0" smtClean="0"/>
              <a:t>place </a:t>
            </a:r>
            <a:r>
              <a:rPr lang="en-US" dirty="0"/>
              <a:t>them out of order because the Python interpreter is able to use the keywords provided to match the values with parameters. </a:t>
            </a:r>
            <a:endParaRPr lang="en-US" dirty="0" smtClean="0"/>
          </a:p>
          <a:p>
            <a:pPr algn="just"/>
            <a:r>
              <a:rPr lang="en-US" dirty="0" smtClean="0"/>
              <a:t>You </a:t>
            </a:r>
            <a:r>
              <a:rPr lang="en-US" dirty="0"/>
              <a:t>can </a:t>
            </a:r>
            <a:r>
              <a:rPr lang="en-US" dirty="0" smtClean="0"/>
              <a:t>make </a:t>
            </a:r>
            <a:r>
              <a:rPr lang="en-US" dirty="0"/>
              <a:t>keyword calls to the </a:t>
            </a:r>
            <a:r>
              <a:rPr lang="en-US" i="1" dirty="0" err="1"/>
              <a:t>printme</a:t>
            </a:r>
            <a:r>
              <a:rPr lang="en-US" i="1" dirty="0"/>
              <a:t>()</a:t>
            </a:r>
            <a:r>
              <a:rPr lang="en-US" dirty="0"/>
              <a:t> function in the </a:t>
            </a:r>
            <a:r>
              <a:rPr lang="en-US" dirty="0" smtClean="0"/>
              <a:t>way discussed above</a:t>
            </a:r>
          </a:p>
          <a:p>
            <a:pPr algn="just"/>
            <a:r>
              <a:rPr lang="en-US" dirty="0"/>
              <a:t>When the above code is executed, it produces the following result −</a:t>
            </a:r>
          </a:p>
          <a:p>
            <a:pPr marL="0" indent="0" algn="just">
              <a:buNone/>
            </a:pPr>
            <a:r>
              <a:rPr lang="en-US" dirty="0"/>
              <a:t>	My string</a:t>
            </a:r>
          </a:p>
          <a:p>
            <a:pPr algn="just"/>
            <a:endParaRPr lang="en-US" dirty="0" smtClean="0"/>
          </a:p>
          <a:p>
            <a:pPr algn="just"/>
            <a:endParaRPr lang="en-US" dirty="0"/>
          </a:p>
        </p:txBody>
      </p:sp>
    </p:spTree>
    <p:extLst>
      <p:ext uri="{BB962C8B-B14F-4D97-AF65-F5344CB8AC3E}">
        <p14:creationId xmlns:p14="http://schemas.microsoft.com/office/powerpoint/2010/main" val="39017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278819"/>
          </a:xfrm>
        </p:spPr>
        <p:txBody>
          <a:bodyPr>
            <a:normAutofit fontScale="90000"/>
          </a:bodyPr>
          <a:lstStyle/>
          <a:p>
            <a:r>
              <a:rPr lang="en-US" b="1" dirty="0" smtClean="0"/>
              <a:t>Keyword arguments Example</a:t>
            </a:r>
            <a:endParaRPr lang="en-US" dirty="0"/>
          </a:p>
        </p:txBody>
      </p:sp>
      <p:sp>
        <p:nvSpPr>
          <p:cNvPr id="3" name="Content Placeholder 2"/>
          <p:cNvSpPr>
            <a:spLocks noGrp="1"/>
          </p:cNvSpPr>
          <p:nvPr>
            <p:ph idx="1"/>
          </p:nvPr>
        </p:nvSpPr>
        <p:spPr>
          <a:xfrm>
            <a:off x="257577" y="580720"/>
            <a:ext cx="11646248" cy="6014433"/>
          </a:xfrm>
        </p:spPr>
        <p:txBody>
          <a:bodyPr>
            <a:normAutofit/>
          </a:bodyPr>
          <a:lstStyle/>
          <a:p>
            <a:pPr algn="just"/>
            <a:r>
              <a:rPr lang="en-US" dirty="0" smtClean="0"/>
              <a:t>The </a:t>
            </a:r>
            <a:r>
              <a:rPr lang="en-US" dirty="0"/>
              <a:t>following example gives more clear picture. </a:t>
            </a:r>
            <a:r>
              <a:rPr lang="en-US" dirty="0">
                <a:solidFill>
                  <a:schemeClr val="accent2"/>
                </a:solidFill>
              </a:rPr>
              <a:t>Note that the order of parameters does not matter.</a:t>
            </a:r>
          </a:p>
          <a:p>
            <a:pPr marL="457200" lvl="1" indent="0" algn="just">
              <a:buNone/>
            </a:pPr>
            <a:endParaRPr lang="en-US" dirty="0" smtClean="0"/>
          </a:p>
          <a:p>
            <a:pPr marL="457200" lvl="1" indent="0" algn="just">
              <a:buNone/>
            </a:pPr>
            <a:r>
              <a:rPr lang="en-US" dirty="0" smtClean="0"/>
              <a:t>def </a:t>
            </a:r>
            <a:r>
              <a:rPr lang="en-US" dirty="0" err="1"/>
              <a:t>printinfo</a:t>
            </a:r>
            <a:r>
              <a:rPr lang="en-US" dirty="0"/>
              <a:t>( name, age ):</a:t>
            </a:r>
          </a:p>
          <a:p>
            <a:pPr marL="457200" lvl="1" indent="0" algn="just">
              <a:buNone/>
            </a:pPr>
            <a:r>
              <a:rPr lang="en-US" dirty="0"/>
              <a:t>   "This prints a passed info into this function"</a:t>
            </a:r>
          </a:p>
          <a:p>
            <a:pPr marL="457200" lvl="1" indent="0" algn="just">
              <a:buNone/>
            </a:pPr>
            <a:r>
              <a:rPr lang="en-US" dirty="0"/>
              <a:t>   print </a:t>
            </a:r>
            <a:r>
              <a:rPr lang="en-US" dirty="0" smtClean="0"/>
              <a:t>("</a:t>
            </a:r>
            <a:r>
              <a:rPr lang="en-US" dirty="0"/>
              <a:t>Name: ", </a:t>
            </a:r>
            <a:r>
              <a:rPr lang="en-US" dirty="0" smtClean="0"/>
              <a:t>name)</a:t>
            </a:r>
            <a:endParaRPr lang="en-US" dirty="0"/>
          </a:p>
          <a:p>
            <a:pPr marL="457200" lvl="1" indent="0" algn="just">
              <a:buNone/>
            </a:pPr>
            <a:r>
              <a:rPr lang="en-US" dirty="0"/>
              <a:t>   print </a:t>
            </a:r>
            <a:r>
              <a:rPr lang="en-US" dirty="0" smtClean="0"/>
              <a:t>("</a:t>
            </a:r>
            <a:r>
              <a:rPr lang="en-US" dirty="0"/>
              <a:t>Age </a:t>
            </a:r>
            <a:r>
              <a:rPr lang="en-US" dirty="0" smtClean="0"/>
              <a:t>“:, age)</a:t>
            </a:r>
            <a:endParaRPr lang="en-US" dirty="0"/>
          </a:p>
          <a:p>
            <a:pPr marL="457200" lvl="1" indent="0" algn="just">
              <a:buNone/>
            </a:pPr>
            <a:r>
              <a:rPr lang="en-US" dirty="0"/>
              <a:t>   return;</a:t>
            </a:r>
          </a:p>
          <a:p>
            <a:pPr algn="just"/>
            <a:r>
              <a:rPr lang="en-US" dirty="0"/>
              <a:t> </a:t>
            </a:r>
            <a:r>
              <a:rPr lang="en-US" dirty="0" smtClean="0"/>
              <a:t>Now </a:t>
            </a:r>
            <a:r>
              <a:rPr lang="en-US" dirty="0"/>
              <a:t>you can call </a:t>
            </a:r>
            <a:r>
              <a:rPr lang="en-US" dirty="0" err="1"/>
              <a:t>printinfo</a:t>
            </a:r>
            <a:r>
              <a:rPr lang="en-US" dirty="0"/>
              <a:t> function</a:t>
            </a:r>
          </a:p>
          <a:p>
            <a:pPr marL="0" indent="0" algn="just">
              <a:buNone/>
            </a:pPr>
            <a:r>
              <a:rPr lang="en-US" dirty="0" smtClean="0"/>
              <a:t>	</a:t>
            </a:r>
            <a:r>
              <a:rPr lang="en-US" dirty="0" err="1" smtClean="0"/>
              <a:t>printinfo</a:t>
            </a:r>
            <a:r>
              <a:rPr lang="en-US" dirty="0"/>
              <a:t>( age=50, name="</a:t>
            </a:r>
            <a:r>
              <a:rPr lang="en-US" dirty="0" err="1"/>
              <a:t>miki</a:t>
            </a:r>
            <a:r>
              <a:rPr lang="en-US" dirty="0"/>
              <a:t>" )</a:t>
            </a:r>
          </a:p>
          <a:p>
            <a:pPr algn="just"/>
            <a:r>
              <a:rPr lang="en-US" dirty="0"/>
              <a:t>When the above code is executed, it produces the following result −</a:t>
            </a:r>
          </a:p>
          <a:p>
            <a:pPr marL="457200" lvl="1" indent="0" algn="just">
              <a:buNone/>
            </a:pPr>
            <a:r>
              <a:rPr lang="en-US" dirty="0"/>
              <a:t>Name:  </a:t>
            </a:r>
            <a:r>
              <a:rPr lang="en-US" dirty="0" err="1"/>
              <a:t>miki</a:t>
            </a:r>
            <a:endParaRPr lang="en-US" dirty="0"/>
          </a:p>
          <a:p>
            <a:pPr marL="457200" lvl="1" indent="0" algn="just">
              <a:buNone/>
            </a:pPr>
            <a:r>
              <a:rPr lang="en-US" dirty="0" smtClean="0"/>
              <a:t>Age:  </a:t>
            </a:r>
            <a:r>
              <a:rPr lang="en-US" dirty="0"/>
              <a:t>50</a:t>
            </a:r>
          </a:p>
          <a:p>
            <a:pPr algn="just"/>
            <a:endParaRPr lang="en-US" dirty="0"/>
          </a:p>
        </p:txBody>
      </p:sp>
    </p:spTree>
    <p:extLst>
      <p:ext uri="{BB962C8B-B14F-4D97-AF65-F5344CB8AC3E}">
        <p14:creationId xmlns:p14="http://schemas.microsoft.com/office/powerpoint/2010/main" val="18818203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133306"/>
            <a:ext cx="10515600" cy="548337"/>
          </a:xfrm>
        </p:spPr>
        <p:txBody>
          <a:bodyPr>
            <a:normAutofit fontScale="90000"/>
          </a:bodyPr>
          <a:lstStyle/>
          <a:p>
            <a:pPr algn="ctr"/>
            <a:r>
              <a:rPr lang="en-US" b="1" dirty="0" smtClean="0"/>
              <a:t>Default arguments</a:t>
            </a:r>
            <a:endParaRPr lang="en-US" b="1" dirty="0"/>
          </a:p>
        </p:txBody>
      </p:sp>
      <p:sp>
        <p:nvSpPr>
          <p:cNvPr id="3" name="Content Placeholder 2"/>
          <p:cNvSpPr>
            <a:spLocks noGrp="1"/>
          </p:cNvSpPr>
          <p:nvPr>
            <p:ph idx="1"/>
          </p:nvPr>
        </p:nvSpPr>
        <p:spPr>
          <a:xfrm>
            <a:off x="360607" y="721217"/>
            <a:ext cx="11487955" cy="5937160"/>
          </a:xfrm>
        </p:spPr>
        <p:txBody>
          <a:bodyPr>
            <a:normAutofit fontScale="92500" lnSpcReduction="10000"/>
          </a:bodyPr>
          <a:lstStyle/>
          <a:p>
            <a:pPr algn="just"/>
            <a:r>
              <a:rPr lang="en-US" dirty="0" smtClean="0"/>
              <a:t>A </a:t>
            </a:r>
            <a:r>
              <a:rPr lang="en-US" dirty="0"/>
              <a:t>default argument is an argument that assumes a default value </a:t>
            </a:r>
            <a:r>
              <a:rPr lang="en-US" dirty="0">
                <a:solidFill>
                  <a:schemeClr val="accent2"/>
                </a:solidFill>
              </a:rPr>
              <a:t>if a value is not provided in the function call for that argument</a:t>
            </a:r>
            <a:r>
              <a:rPr lang="en-US" dirty="0"/>
              <a:t>. The following example gives an idea on default arguments, it prints default age if it is not passed −</a:t>
            </a:r>
          </a:p>
          <a:p>
            <a:pPr marL="457200" lvl="1" indent="0" algn="just">
              <a:buNone/>
            </a:pPr>
            <a:r>
              <a:rPr lang="en-US" dirty="0" smtClean="0"/>
              <a:t>def </a:t>
            </a:r>
            <a:r>
              <a:rPr lang="en-US" dirty="0" err="1"/>
              <a:t>printinfo</a:t>
            </a:r>
            <a:r>
              <a:rPr lang="en-US" dirty="0"/>
              <a:t>( name, age = 35 ):</a:t>
            </a:r>
          </a:p>
          <a:p>
            <a:pPr marL="457200" lvl="1" indent="0" algn="just">
              <a:buNone/>
            </a:pPr>
            <a:r>
              <a:rPr lang="en-US" dirty="0"/>
              <a:t>   "This prints a passed info into this function"</a:t>
            </a:r>
          </a:p>
          <a:p>
            <a:pPr marL="457200" lvl="1" indent="0" algn="just">
              <a:buNone/>
            </a:pPr>
            <a:r>
              <a:rPr lang="en-US" dirty="0"/>
              <a:t>   print </a:t>
            </a:r>
            <a:r>
              <a:rPr lang="en-US" dirty="0" smtClean="0"/>
              <a:t>("</a:t>
            </a:r>
            <a:r>
              <a:rPr lang="en-US" dirty="0"/>
              <a:t>Name: ", </a:t>
            </a:r>
            <a:r>
              <a:rPr lang="en-US" dirty="0" smtClean="0"/>
              <a:t>name)</a:t>
            </a:r>
          </a:p>
          <a:p>
            <a:pPr marL="457200" lvl="1" indent="0" algn="just">
              <a:buNone/>
            </a:pPr>
            <a:r>
              <a:rPr lang="en-US" dirty="0" smtClean="0"/>
              <a:t>   print ("Age ", age)</a:t>
            </a:r>
          </a:p>
          <a:p>
            <a:pPr marL="457200" lvl="1" indent="0" algn="just">
              <a:buNone/>
            </a:pPr>
            <a:r>
              <a:rPr lang="en-US" dirty="0" smtClean="0"/>
              <a:t>   </a:t>
            </a:r>
            <a:r>
              <a:rPr lang="en-US" dirty="0"/>
              <a:t>return;</a:t>
            </a:r>
          </a:p>
          <a:p>
            <a:pPr algn="just"/>
            <a:r>
              <a:rPr lang="en-US" dirty="0"/>
              <a:t> </a:t>
            </a:r>
            <a:r>
              <a:rPr lang="en-US" dirty="0" smtClean="0"/>
              <a:t>Now </a:t>
            </a:r>
            <a:r>
              <a:rPr lang="en-US" dirty="0"/>
              <a:t>you can call </a:t>
            </a:r>
            <a:r>
              <a:rPr lang="en-US" dirty="0" err="1"/>
              <a:t>printinfo</a:t>
            </a:r>
            <a:r>
              <a:rPr lang="en-US" dirty="0"/>
              <a:t> function</a:t>
            </a:r>
          </a:p>
          <a:p>
            <a:pPr marL="457200" lvl="1" indent="0" algn="just">
              <a:buNone/>
            </a:pPr>
            <a:r>
              <a:rPr lang="en-US" dirty="0" err="1" smtClean="0"/>
              <a:t>i</a:t>
            </a:r>
            <a:r>
              <a:rPr lang="en-US" dirty="0" smtClean="0"/>
              <a:t>) </a:t>
            </a:r>
            <a:r>
              <a:rPr lang="en-US" dirty="0" err="1" smtClean="0"/>
              <a:t>printinfo</a:t>
            </a:r>
            <a:r>
              <a:rPr lang="en-US" dirty="0"/>
              <a:t>( age=50, name="</a:t>
            </a:r>
            <a:r>
              <a:rPr lang="en-US" dirty="0" err="1"/>
              <a:t>miki</a:t>
            </a:r>
            <a:r>
              <a:rPr lang="en-US" dirty="0"/>
              <a:t>" )</a:t>
            </a:r>
          </a:p>
          <a:p>
            <a:pPr marL="457200" lvl="1" indent="0" algn="just">
              <a:buNone/>
            </a:pPr>
            <a:r>
              <a:rPr lang="en-US" dirty="0" smtClean="0"/>
              <a:t>ii) </a:t>
            </a:r>
            <a:r>
              <a:rPr lang="en-US" dirty="0" err="1" smtClean="0"/>
              <a:t>printinfo</a:t>
            </a:r>
            <a:r>
              <a:rPr lang="en-US" dirty="0"/>
              <a:t>( </a:t>
            </a:r>
            <a:r>
              <a:rPr lang="en-US" dirty="0">
                <a:solidFill>
                  <a:schemeClr val="accent2"/>
                </a:solidFill>
              </a:rPr>
              <a:t>name="</a:t>
            </a:r>
            <a:r>
              <a:rPr lang="en-US" dirty="0" err="1">
                <a:solidFill>
                  <a:schemeClr val="accent2"/>
                </a:solidFill>
              </a:rPr>
              <a:t>miki</a:t>
            </a:r>
            <a:r>
              <a:rPr lang="en-US" dirty="0">
                <a:solidFill>
                  <a:schemeClr val="accent2"/>
                </a:solidFill>
              </a:rPr>
              <a:t>" </a:t>
            </a:r>
            <a:r>
              <a:rPr lang="en-US" dirty="0"/>
              <a:t>)</a:t>
            </a:r>
          </a:p>
          <a:p>
            <a:pPr algn="just"/>
            <a:r>
              <a:rPr lang="en-US" dirty="0"/>
              <a:t>When the above code is executed, it produces the following result −</a:t>
            </a:r>
          </a:p>
          <a:p>
            <a:pPr marL="457200" lvl="1" indent="0" algn="just">
              <a:buNone/>
            </a:pPr>
            <a:r>
              <a:rPr lang="en-US" dirty="0" err="1" smtClean="0"/>
              <a:t>i</a:t>
            </a:r>
            <a:r>
              <a:rPr lang="en-US" dirty="0" smtClean="0"/>
              <a:t>)  Name</a:t>
            </a:r>
            <a:r>
              <a:rPr lang="en-US" dirty="0"/>
              <a:t>:  </a:t>
            </a:r>
            <a:r>
              <a:rPr lang="en-US" dirty="0" err="1"/>
              <a:t>miki</a:t>
            </a:r>
            <a:endParaRPr lang="en-US" dirty="0"/>
          </a:p>
          <a:p>
            <a:pPr marL="457200" lvl="1" indent="0" algn="just">
              <a:buNone/>
            </a:pPr>
            <a:r>
              <a:rPr lang="en-US" dirty="0" smtClean="0"/>
              <a:t>    Age  </a:t>
            </a:r>
            <a:r>
              <a:rPr lang="en-US" dirty="0"/>
              <a:t>50</a:t>
            </a:r>
          </a:p>
          <a:p>
            <a:pPr marL="457200" lvl="1" indent="0" algn="just">
              <a:buNone/>
            </a:pPr>
            <a:r>
              <a:rPr lang="en-US" dirty="0" smtClean="0"/>
              <a:t>ii) Name</a:t>
            </a:r>
            <a:r>
              <a:rPr lang="en-US" dirty="0"/>
              <a:t>:  </a:t>
            </a:r>
            <a:r>
              <a:rPr lang="en-US" dirty="0" err="1"/>
              <a:t>miki</a:t>
            </a:r>
            <a:endParaRPr lang="en-US" dirty="0"/>
          </a:p>
          <a:p>
            <a:pPr marL="457200" lvl="1" indent="0" algn="just">
              <a:buNone/>
            </a:pPr>
            <a:r>
              <a:rPr lang="en-US" dirty="0" smtClean="0">
                <a:solidFill>
                  <a:schemeClr val="accent2"/>
                </a:solidFill>
              </a:rPr>
              <a:t>    Age  </a:t>
            </a:r>
            <a:r>
              <a:rPr lang="en-US" dirty="0">
                <a:solidFill>
                  <a:schemeClr val="accent2"/>
                </a:solidFill>
              </a:rPr>
              <a:t>35</a:t>
            </a:r>
          </a:p>
          <a:p>
            <a:pPr algn="just"/>
            <a:endParaRPr lang="en-US" dirty="0"/>
          </a:p>
        </p:txBody>
      </p:sp>
    </p:spTree>
    <p:extLst>
      <p:ext uri="{BB962C8B-B14F-4D97-AF65-F5344CB8AC3E}">
        <p14:creationId xmlns:p14="http://schemas.microsoft.com/office/powerpoint/2010/main" val="136448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p:txBody>
          <a:bodyPr/>
          <a:lstStyle/>
          <a:p>
            <a:endParaRPr lang="hi-IN"/>
          </a:p>
        </p:txBody>
      </p:sp>
    </p:spTree>
    <p:extLst>
      <p:ext uri="{BB962C8B-B14F-4D97-AF65-F5344CB8AC3E}">
        <p14:creationId xmlns:p14="http://schemas.microsoft.com/office/powerpoint/2010/main" val="306018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
            <a:ext cx="10515600" cy="618186"/>
          </a:xfrm>
        </p:spPr>
        <p:txBody>
          <a:bodyPr>
            <a:noAutofit/>
          </a:bodyPr>
          <a:lstStyle/>
          <a:p>
            <a:pPr algn="ctr"/>
            <a:r>
              <a:rPr lang="en-US" sz="4000" b="1" dirty="0" smtClean="0"/>
              <a:t>Python Identifiers</a:t>
            </a:r>
            <a:endParaRPr lang="en-US" sz="4000" b="1" dirty="0"/>
          </a:p>
        </p:txBody>
      </p:sp>
      <p:sp>
        <p:nvSpPr>
          <p:cNvPr id="3" name="Content Placeholder 2"/>
          <p:cNvSpPr>
            <a:spLocks noGrp="1"/>
          </p:cNvSpPr>
          <p:nvPr>
            <p:ph idx="1"/>
          </p:nvPr>
        </p:nvSpPr>
        <p:spPr>
          <a:xfrm>
            <a:off x="332509" y="565265"/>
            <a:ext cx="11388436" cy="6018415"/>
          </a:xfrm>
        </p:spPr>
        <p:txBody>
          <a:bodyPr>
            <a:noAutofit/>
          </a:bodyPr>
          <a:lstStyle/>
          <a:p>
            <a:pPr algn="just"/>
            <a:r>
              <a:rPr lang="en-US" sz="3200" dirty="0" smtClean="0"/>
              <a:t>A </a:t>
            </a:r>
            <a:r>
              <a:rPr lang="en-US" sz="3200" dirty="0"/>
              <a:t>Python identifier is a name used to identify a variable, function, class, module or other object. </a:t>
            </a:r>
            <a:endParaRPr lang="en-US" sz="3200" dirty="0" smtClean="0"/>
          </a:p>
          <a:p>
            <a:pPr algn="just"/>
            <a:r>
              <a:rPr lang="en-US" sz="3200" dirty="0" smtClean="0"/>
              <a:t>An </a:t>
            </a:r>
            <a:r>
              <a:rPr lang="en-US" sz="3200" dirty="0"/>
              <a:t>identifier starts with a letter A to Z or a to z or an underscore (_) followed by zero or more letters, underscores and digits (0 to 9).</a:t>
            </a:r>
          </a:p>
          <a:p>
            <a:pPr algn="just"/>
            <a:r>
              <a:rPr lang="en-US" sz="3200" dirty="0"/>
              <a:t>Python does not allow punctuation characters such as @, $, and % within identifiers. </a:t>
            </a:r>
            <a:endParaRPr lang="en-US" sz="3200" dirty="0" smtClean="0"/>
          </a:p>
          <a:p>
            <a:pPr algn="just"/>
            <a:r>
              <a:rPr lang="en-US" sz="3200" dirty="0" smtClean="0"/>
              <a:t>Python </a:t>
            </a:r>
            <a:r>
              <a:rPr lang="en-US" sz="3200" dirty="0"/>
              <a:t>is a case sensitive programming language. Thus, </a:t>
            </a:r>
            <a:r>
              <a:rPr lang="en-US" sz="3200" b="1" dirty="0"/>
              <a:t>Manpower</a:t>
            </a:r>
            <a:r>
              <a:rPr lang="en-US" sz="3200" dirty="0"/>
              <a:t> and </a:t>
            </a:r>
            <a:r>
              <a:rPr lang="en-US" sz="3200" b="1" dirty="0"/>
              <a:t>manpower</a:t>
            </a:r>
            <a:r>
              <a:rPr lang="en-US" sz="3200" dirty="0"/>
              <a:t> are two different identifiers in Python</a:t>
            </a:r>
            <a:r>
              <a:rPr lang="en-US" sz="3200" dirty="0" smtClean="0"/>
              <a:t>.</a:t>
            </a:r>
          </a:p>
          <a:p>
            <a:pPr marL="0" indent="0" algn="just">
              <a:buNone/>
            </a:pPr>
            <a:endParaRPr lang="en-US" sz="3200" dirty="0"/>
          </a:p>
        </p:txBody>
      </p:sp>
    </p:spTree>
    <p:extLst>
      <p:ext uri="{BB962C8B-B14F-4D97-AF65-F5344CB8AC3E}">
        <p14:creationId xmlns:p14="http://schemas.microsoft.com/office/powerpoint/2010/main" val="34586574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406202"/>
          </a:xfrm>
        </p:spPr>
        <p:txBody>
          <a:bodyPr>
            <a:normAutofit fontScale="90000"/>
          </a:bodyPr>
          <a:lstStyle/>
          <a:p>
            <a:pPr algn="ctr"/>
            <a:r>
              <a:rPr lang="en-US" b="1" dirty="0" smtClean="0"/>
              <a:t>Variable-length arguments</a:t>
            </a:r>
            <a:endParaRPr lang="en-US" b="1" dirty="0"/>
          </a:p>
        </p:txBody>
      </p:sp>
      <p:sp>
        <p:nvSpPr>
          <p:cNvPr id="3" name="Content Placeholder 2"/>
          <p:cNvSpPr>
            <a:spLocks noGrp="1"/>
          </p:cNvSpPr>
          <p:nvPr>
            <p:ph idx="1"/>
          </p:nvPr>
        </p:nvSpPr>
        <p:spPr>
          <a:xfrm>
            <a:off x="283335" y="631064"/>
            <a:ext cx="11655380" cy="6040191"/>
          </a:xfrm>
        </p:spPr>
        <p:txBody>
          <a:bodyPr>
            <a:normAutofit/>
          </a:bodyPr>
          <a:lstStyle/>
          <a:p>
            <a:pPr algn="just"/>
            <a:r>
              <a:rPr lang="en-US" dirty="0" smtClean="0"/>
              <a:t>You </a:t>
            </a:r>
            <a:r>
              <a:rPr lang="en-US" dirty="0"/>
              <a:t>may need to process a function for </a:t>
            </a:r>
            <a:r>
              <a:rPr lang="en-US" dirty="0">
                <a:solidFill>
                  <a:schemeClr val="accent2"/>
                </a:solidFill>
              </a:rPr>
              <a:t>more arguments than you specified </a:t>
            </a:r>
            <a:r>
              <a:rPr lang="en-US" dirty="0"/>
              <a:t>while defining the </a:t>
            </a:r>
            <a:r>
              <a:rPr lang="en-US" dirty="0" smtClean="0"/>
              <a:t>function e.g. in print function.</a:t>
            </a:r>
          </a:p>
          <a:p>
            <a:pPr algn="just"/>
            <a:r>
              <a:rPr lang="en-US" dirty="0" smtClean="0"/>
              <a:t>These </a:t>
            </a:r>
            <a:r>
              <a:rPr lang="en-US" dirty="0"/>
              <a:t>arguments are called </a:t>
            </a:r>
            <a:r>
              <a:rPr lang="en-US" i="1" dirty="0" smtClean="0"/>
              <a:t>variable-length </a:t>
            </a:r>
            <a:r>
              <a:rPr lang="en-US" dirty="0" smtClean="0"/>
              <a:t>arguments </a:t>
            </a:r>
            <a:r>
              <a:rPr lang="en-US" dirty="0"/>
              <a:t>and </a:t>
            </a:r>
            <a:r>
              <a:rPr lang="en-US" b="1" dirty="0"/>
              <a:t>are not named </a:t>
            </a:r>
            <a:r>
              <a:rPr lang="en-US" dirty="0"/>
              <a:t>in the function definition, </a:t>
            </a:r>
            <a:r>
              <a:rPr lang="en-US" u="sng" dirty="0"/>
              <a:t>unlike </a:t>
            </a:r>
            <a:r>
              <a:rPr lang="en-US" u="sng" dirty="0" smtClean="0"/>
              <a:t>required, keyword </a:t>
            </a:r>
            <a:r>
              <a:rPr lang="en-US" u="sng" dirty="0"/>
              <a:t>and default arguments</a:t>
            </a:r>
            <a:r>
              <a:rPr lang="en-US" dirty="0"/>
              <a:t>.</a:t>
            </a:r>
          </a:p>
          <a:p>
            <a:pPr algn="just"/>
            <a:r>
              <a:rPr lang="en-US" dirty="0" smtClean="0"/>
              <a:t>Consider the following example </a:t>
            </a:r>
            <a:r>
              <a:rPr lang="en-US" dirty="0"/>
              <a:t>−</a:t>
            </a:r>
          </a:p>
          <a:p>
            <a:pPr algn="just"/>
            <a:r>
              <a:rPr lang="en-US" dirty="0" smtClean="0"/>
              <a:t># </a:t>
            </a:r>
            <a:r>
              <a:rPr lang="en-US" dirty="0"/>
              <a:t>Function definition is here</a:t>
            </a:r>
          </a:p>
          <a:p>
            <a:pPr marL="457200" lvl="1" indent="0" algn="just">
              <a:buNone/>
            </a:pPr>
            <a:r>
              <a:rPr lang="en-US" dirty="0"/>
              <a:t>def </a:t>
            </a:r>
            <a:r>
              <a:rPr lang="en-US" dirty="0" err="1"/>
              <a:t>printinfo</a:t>
            </a:r>
            <a:r>
              <a:rPr lang="en-US" dirty="0"/>
              <a:t>( arg1</a:t>
            </a:r>
            <a:r>
              <a:rPr lang="en-US" dirty="0">
                <a:solidFill>
                  <a:schemeClr val="accent2"/>
                </a:solidFill>
              </a:rPr>
              <a:t>, *</a:t>
            </a:r>
            <a:r>
              <a:rPr lang="en-US" dirty="0" err="1">
                <a:solidFill>
                  <a:schemeClr val="accent2"/>
                </a:solidFill>
              </a:rPr>
              <a:t>vartuple</a:t>
            </a:r>
            <a:r>
              <a:rPr lang="en-US" dirty="0">
                <a:solidFill>
                  <a:schemeClr val="accent2"/>
                </a:solidFill>
              </a:rPr>
              <a:t> </a:t>
            </a:r>
            <a:r>
              <a:rPr lang="en-US" dirty="0"/>
              <a:t>):</a:t>
            </a:r>
          </a:p>
          <a:p>
            <a:pPr marL="457200" lvl="1" indent="0" algn="just">
              <a:buNone/>
            </a:pPr>
            <a:r>
              <a:rPr lang="en-US" dirty="0"/>
              <a:t>   "This prints a variable passed arguments"</a:t>
            </a:r>
          </a:p>
          <a:p>
            <a:pPr marL="457200" lvl="1" indent="0" algn="just">
              <a:buNone/>
            </a:pPr>
            <a:r>
              <a:rPr lang="en-US" dirty="0"/>
              <a:t>   print </a:t>
            </a:r>
            <a:r>
              <a:rPr lang="en-US" dirty="0" smtClean="0"/>
              <a:t>("</a:t>
            </a:r>
            <a:r>
              <a:rPr lang="en-US" dirty="0"/>
              <a:t>Output is: </a:t>
            </a:r>
            <a:r>
              <a:rPr lang="en-US" dirty="0" smtClean="0"/>
              <a:t>“)</a:t>
            </a:r>
            <a:endParaRPr lang="en-US" dirty="0"/>
          </a:p>
          <a:p>
            <a:pPr marL="457200" lvl="1" indent="0" algn="just">
              <a:buNone/>
            </a:pPr>
            <a:r>
              <a:rPr lang="en-US" dirty="0"/>
              <a:t>   print </a:t>
            </a:r>
            <a:r>
              <a:rPr lang="en-US" dirty="0" smtClean="0"/>
              <a:t>(arg1)</a:t>
            </a:r>
          </a:p>
          <a:p>
            <a:pPr marL="457200" lvl="1" indent="0" algn="just">
              <a:buNone/>
            </a:pPr>
            <a:r>
              <a:rPr lang="en-US" dirty="0"/>
              <a:t> </a:t>
            </a:r>
            <a:r>
              <a:rPr lang="en-US" dirty="0" smtClean="0"/>
              <a:t>  for </a:t>
            </a:r>
            <a:r>
              <a:rPr lang="en-US" dirty="0" err="1"/>
              <a:t>var</a:t>
            </a:r>
            <a:r>
              <a:rPr lang="en-US" dirty="0"/>
              <a:t> in </a:t>
            </a:r>
            <a:r>
              <a:rPr lang="en-US" dirty="0" err="1"/>
              <a:t>vartuple</a:t>
            </a:r>
            <a:r>
              <a:rPr lang="en-US" dirty="0"/>
              <a:t>:</a:t>
            </a:r>
          </a:p>
          <a:p>
            <a:pPr marL="457200" lvl="1" indent="0" algn="just">
              <a:buNone/>
            </a:pPr>
            <a:r>
              <a:rPr lang="en-US" dirty="0"/>
              <a:t>      print </a:t>
            </a:r>
            <a:r>
              <a:rPr lang="en-US" dirty="0" smtClean="0"/>
              <a:t>(</a:t>
            </a:r>
            <a:r>
              <a:rPr lang="en-US" dirty="0" err="1" smtClean="0"/>
              <a:t>var</a:t>
            </a:r>
            <a:r>
              <a:rPr lang="en-US" dirty="0" smtClean="0"/>
              <a:t>)</a:t>
            </a:r>
            <a:endParaRPr lang="en-US" dirty="0"/>
          </a:p>
          <a:p>
            <a:pPr marL="457200" lvl="1" indent="0" algn="just">
              <a:buNone/>
            </a:pPr>
            <a:r>
              <a:rPr lang="en-US" dirty="0"/>
              <a:t>   return</a:t>
            </a:r>
            <a:r>
              <a:rPr lang="en-US" dirty="0" smtClean="0"/>
              <a:t>;</a:t>
            </a:r>
            <a:endParaRPr lang="en-US" dirty="0"/>
          </a:p>
        </p:txBody>
      </p:sp>
    </p:spTree>
    <p:extLst>
      <p:ext uri="{BB962C8B-B14F-4D97-AF65-F5344CB8AC3E}">
        <p14:creationId xmlns:p14="http://schemas.microsoft.com/office/powerpoint/2010/main" val="1763867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496"/>
            <a:ext cx="10284229" cy="549275"/>
          </a:xfrm>
        </p:spPr>
        <p:txBody>
          <a:bodyPr>
            <a:normAutofit fontScale="90000"/>
          </a:bodyPr>
          <a:lstStyle/>
          <a:p>
            <a:r>
              <a:rPr lang="en-US" b="1" dirty="0" smtClean="0"/>
              <a:t>Variable-length arguments Example</a:t>
            </a:r>
            <a:endParaRPr lang="en-US" dirty="0"/>
          </a:p>
        </p:txBody>
      </p:sp>
      <p:sp>
        <p:nvSpPr>
          <p:cNvPr id="3" name="Content Placeholder 2"/>
          <p:cNvSpPr>
            <a:spLocks noGrp="1"/>
          </p:cNvSpPr>
          <p:nvPr>
            <p:ph idx="1"/>
          </p:nvPr>
        </p:nvSpPr>
        <p:spPr>
          <a:xfrm>
            <a:off x="248194" y="1047404"/>
            <a:ext cx="11691257" cy="5453149"/>
          </a:xfrm>
        </p:spPr>
        <p:txBody>
          <a:bodyPr>
            <a:noAutofit/>
          </a:bodyPr>
          <a:lstStyle/>
          <a:p>
            <a:r>
              <a:rPr lang="en-US" sz="3200" dirty="0" smtClean="0"/>
              <a:t>Now you can call </a:t>
            </a:r>
            <a:r>
              <a:rPr lang="en-US" sz="3200" dirty="0" err="1" smtClean="0"/>
              <a:t>printinfo</a:t>
            </a:r>
            <a:r>
              <a:rPr lang="en-US" sz="3200" dirty="0" smtClean="0"/>
              <a:t> function</a:t>
            </a:r>
          </a:p>
          <a:p>
            <a:pPr lvl="1">
              <a:buNone/>
            </a:pPr>
            <a:r>
              <a:rPr lang="en-US" sz="2800" dirty="0" err="1" smtClean="0"/>
              <a:t>i</a:t>
            </a:r>
            <a:r>
              <a:rPr lang="en-US" sz="2800" dirty="0" smtClean="0"/>
              <a:t>)  </a:t>
            </a:r>
            <a:r>
              <a:rPr lang="en-US" sz="2800" dirty="0" err="1" smtClean="0"/>
              <a:t>printinfo</a:t>
            </a:r>
            <a:r>
              <a:rPr lang="en-US" sz="2800" dirty="0" smtClean="0"/>
              <a:t>( 10 )</a:t>
            </a:r>
          </a:p>
          <a:p>
            <a:pPr lvl="1">
              <a:buNone/>
            </a:pPr>
            <a:r>
              <a:rPr lang="en-US" sz="2800" dirty="0" smtClean="0"/>
              <a:t>ii) </a:t>
            </a:r>
            <a:r>
              <a:rPr lang="en-US" sz="2800" dirty="0" err="1" smtClean="0"/>
              <a:t>printinfo</a:t>
            </a:r>
            <a:r>
              <a:rPr lang="en-US" sz="2800" dirty="0" smtClean="0"/>
              <a:t>( 70, 60, 50 )</a:t>
            </a:r>
          </a:p>
          <a:p>
            <a:r>
              <a:rPr lang="en-US" sz="3200" dirty="0" smtClean="0"/>
              <a:t>When the above code is executed, it produces the following result : </a:t>
            </a:r>
          </a:p>
          <a:p>
            <a:r>
              <a:rPr lang="en-US" sz="3200" dirty="0" smtClean="0"/>
              <a:t>Output is</a:t>
            </a:r>
            <a:r>
              <a:rPr lang="en-US" sz="3200" dirty="0"/>
              <a:t>: (Here </a:t>
            </a:r>
            <a:r>
              <a:rPr lang="en-US" sz="3200" dirty="0">
                <a:solidFill>
                  <a:schemeClr val="accent2">
                    <a:lumMod val="60000"/>
                    <a:lumOff val="40000"/>
                  </a:schemeClr>
                </a:solidFill>
              </a:rPr>
              <a:t>arg1</a:t>
            </a:r>
            <a:r>
              <a:rPr lang="en-US" sz="3200" dirty="0"/>
              <a:t> is </a:t>
            </a:r>
            <a:r>
              <a:rPr lang="en-US" sz="3200" dirty="0" smtClean="0"/>
              <a:t>10, </a:t>
            </a:r>
            <a:r>
              <a:rPr lang="en-US" sz="3200" dirty="0" smtClean="0">
                <a:solidFill>
                  <a:schemeClr val="accent1">
                    <a:lumMod val="75000"/>
                  </a:schemeClr>
                </a:solidFill>
              </a:rPr>
              <a:t>no</a:t>
            </a:r>
            <a:r>
              <a:rPr lang="en-US" sz="3200" dirty="0" smtClean="0"/>
              <a:t> </a:t>
            </a:r>
            <a:r>
              <a:rPr lang="en-US" sz="3200" dirty="0"/>
              <a:t>values are assigned to </a:t>
            </a:r>
            <a:r>
              <a:rPr lang="en-US" sz="3200" dirty="0" err="1">
                <a:solidFill>
                  <a:schemeClr val="accent2">
                    <a:lumMod val="60000"/>
                    <a:lumOff val="40000"/>
                  </a:schemeClr>
                </a:solidFill>
              </a:rPr>
              <a:t>vartuple</a:t>
            </a:r>
            <a:r>
              <a:rPr lang="en-US" sz="3200" dirty="0"/>
              <a:t> )</a:t>
            </a:r>
            <a:endParaRPr lang="en-US" sz="3200" dirty="0" smtClean="0"/>
          </a:p>
          <a:p>
            <a:pPr>
              <a:buNone/>
            </a:pPr>
            <a:r>
              <a:rPr lang="en-US" sz="3200" dirty="0" smtClean="0"/>
              <a:t>	10</a:t>
            </a:r>
          </a:p>
          <a:p>
            <a:r>
              <a:rPr lang="en-US" sz="3200" dirty="0" smtClean="0"/>
              <a:t>Output is: (Here </a:t>
            </a:r>
            <a:r>
              <a:rPr lang="en-US" sz="3200" dirty="0" smtClean="0">
                <a:solidFill>
                  <a:schemeClr val="accent2">
                    <a:lumMod val="60000"/>
                    <a:lumOff val="40000"/>
                  </a:schemeClr>
                </a:solidFill>
              </a:rPr>
              <a:t>arg1</a:t>
            </a:r>
            <a:r>
              <a:rPr lang="en-US" sz="3200" dirty="0" smtClean="0"/>
              <a:t> is 70 other values are assigned to </a:t>
            </a:r>
            <a:r>
              <a:rPr lang="en-US" sz="3200" dirty="0" err="1" smtClean="0">
                <a:solidFill>
                  <a:schemeClr val="accent2">
                    <a:lumMod val="60000"/>
                    <a:lumOff val="40000"/>
                  </a:schemeClr>
                </a:solidFill>
              </a:rPr>
              <a:t>vartuple</a:t>
            </a:r>
            <a:r>
              <a:rPr lang="en-US" sz="3200" dirty="0" smtClean="0"/>
              <a:t> )</a:t>
            </a:r>
          </a:p>
          <a:p>
            <a:pPr lvl="1">
              <a:buNone/>
            </a:pPr>
            <a:r>
              <a:rPr lang="en-US" sz="2800" dirty="0" smtClean="0"/>
              <a:t>70 </a:t>
            </a:r>
          </a:p>
          <a:p>
            <a:pPr lvl="1">
              <a:buNone/>
            </a:pPr>
            <a:r>
              <a:rPr lang="en-US" sz="2800" dirty="0" smtClean="0"/>
              <a:t>60</a:t>
            </a:r>
          </a:p>
          <a:p>
            <a:pPr lvl="1">
              <a:buNone/>
            </a:pPr>
            <a:r>
              <a:rPr lang="en-US" sz="2800" dirty="0" smtClean="0"/>
              <a:t>50</a:t>
            </a:r>
          </a:p>
          <a:p>
            <a:endParaRPr lang="en-US" sz="3200" dirty="0"/>
          </a:p>
        </p:txBody>
      </p:sp>
    </p:spTree>
    <p:extLst>
      <p:ext uri="{BB962C8B-B14F-4D97-AF65-F5344CB8AC3E}">
        <p14:creationId xmlns:p14="http://schemas.microsoft.com/office/powerpoint/2010/main" val="33898743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561"/>
            <a:ext cx="10515600" cy="692966"/>
          </a:xfrm>
        </p:spPr>
        <p:txBody>
          <a:bodyPr>
            <a:normAutofit fontScale="90000"/>
          </a:bodyPr>
          <a:lstStyle/>
          <a:p>
            <a:r>
              <a:rPr lang="en-IN" dirty="0" smtClean="0"/>
              <a:t>Syntax of variable arguments</a:t>
            </a:r>
            <a:endParaRPr lang="en-IN" dirty="0"/>
          </a:p>
        </p:txBody>
      </p:sp>
      <p:sp>
        <p:nvSpPr>
          <p:cNvPr id="3" name="Content Placeholder 2"/>
          <p:cNvSpPr>
            <a:spLocks noGrp="1"/>
          </p:cNvSpPr>
          <p:nvPr>
            <p:ph idx="1"/>
          </p:nvPr>
        </p:nvSpPr>
        <p:spPr>
          <a:xfrm>
            <a:off x="470263" y="1045029"/>
            <a:ext cx="11469188" cy="5551714"/>
          </a:xfrm>
        </p:spPr>
        <p:txBody>
          <a:bodyPr>
            <a:normAutofit/>
          </a:bodyPr>
          <a:lstStyle/>
          <a:p>
            <a:pPr algn="just"/>
            <a:r>
              <a:rPr lang="en-US" sz="3600" dirty="0"/>
              <a:t>Syntax for a function with non-keyword variable arguments is this </a:t>
            </a:r>
          </a:p>
          <a:p>
            <a:pPr marL="457200" lvl="1" indent="0" algn="just">
              <a:buNone/>
            </a:pPr>
            <a:r>
              <a:rPr lang="en-US" sz="3200" dirty="0"/>
              <a:t>def </a:t>
            </a:r>
            <a:r>
              <a:rPr lang="en-US" sz="3200" dirty="0" err="1"/>
              <a:t>functionname</a:t>
            </a:r>
            <a:r>
              <a:rPr lang="en-US" sz="3200" dirty="0"/>
              <a:t>([</a:t>
            </a:r>
            <a:r>
              <a:rPr lang="en-US" sz="3200" dirty="0" err="1"/>
              <a:t>formal_args</a:t>
            </a:r>
            <a:r>
              <a:rPr lang="en-US" sz="3200" dirty="0"/>
              <a:t>,] </a:t>
            </a:r>
            <a:r>
              <a:rPr lang="en-US" sz="3200" dirty="0">
                <a:solidFill>
                  <a:schemeClr val="accent2"/>
                </a:solidFill>
              </a:rPr>
              <a:t>*</a:t>
            </a:r>
            <a:r>
              <a:rPr lang="en-US" sz="3200" dirty="0" err="1">
                <a:solidFill>
                  <a:schemeClr val="accent2"/>
                </a:solidFill>
              </a:rPr>
              <a:t>var_args_tuple</a:t>
            </a:r>
            <a:r>
              <a:rPr lang="en-US" sz="3200" dirty="0">
                <a:solidFill>
                  <a:schemeClr val="accent2"/>
                </a:solidFill>
              </a:rPr>
              <a:t> </a:t>
            </a:r>
            <a:r>
              <a:rPr lang="en-US" sz="3200" dirty="0"/>
              <a:t>):</a:t>
            </a:r>
          </a:p>
          <a:p>
            <a:pPr marL="457200" lvl="1" indent="0" algn="just">
              <a:buNone/>
            </a:pPr>
            <a:r>
              <a:rPr lang="en-US" sz="3200" dirty="0"/>
              <a:t>   "</a:t>
            </a:r>
            <a:r>
              <a:rPr lang="en-US" sz="3200" dirty="0" err="1"/>
              <a:t>function_docstring</a:t>
            </a:r>
            <a:r>
              <a:rPr lang="en-US" sz="3200" dirty="0"/>
              <a:t>"</a:t>
            </a:r>
          </a:p>
          <a:p>
            <a:pPr marL="457200" lvl="1" indent="0" algn="just">
              <a:buNone/>
            </a:pPr>
            <a:r>
              <a:rPr lang="en-US" sz="3200" dirty="0"/>
              <a:t>   </a:t>
            </a:r>
            <a:r>
              <a:rPr lang="en-US" sz="3200" dirty="0" err="1"/>
              <a:t>function_suite</a:t>
            </a:r>
            <a:endParaRPr lang="en-US" sz="3200" dirty="0"/>
          </a:p>
          <a:p>
            <a:pPr marL="457200" lvl="1" indent="0" algn="just">
              <a:buNone/>
            </a:pPr>
            <a:r>
              <a:rPr lang="en-US" sz="3200" dirty="0"/>
              <a:t>   return [expression]</a:t>
            </a:r>
          </a:p>
          <a:p>
            <a:pPr algn="just"/>
            <a:r>
              <a:rPr lang="en-US" sz="3600" dirty="0"/>
              <a:t>An asterisk (*) is placed before the variable name that holds the values of </a:t>
            </a:r>
            <a:r>
              <a:rPr lang="en-US" sz="3600" dirty="0">
                <a:solidFill>
                  <a:schemeClr val="accent2"/>
                </a:solidFill>
              </a:rPr>
              <a:t>all </a:t>
            </a:r>
            <a:r>
              <a:rPr lang="en-US" sz="3600" dirty="0" err="1">
                <a:solidFill>
                  <a:schemeClr val="accent2"/>
                </a:solidFill>
              </a:rPr>
              <a:t>nonkeyword</a:t>
            </a:r>
            <a:r>
              <a:rPr lang="en-US" sz="3600" dirty="0">
                <a:solidFill>
                  <a:schemeClr val="accent2"/>
                </a:solidFill>
              </a:rPr>
              <a:t> variable arguments</a:t>
            </a:r>
            <a:r>
              <a:rPr lang="en-US" sz="3600" dirty="0"/>
              <a:t>. </a:t>
            </a:r>
          </a:p>
          <a:p>
            <a:pPr algn="just"/>
            <a:r>
              <a:rPr lang="en-US" sz="3600" dirty="0"/>
              <a:t>This tuple remains empty if no additional arguments are specified during the function call.</a:t>
            </a:r>
            <a:endParaRPr lang="en-IN" sz="3600" dirty="0"/>
          </a:p>
        </p:txBody>
      </p:sp>
    </p:spTree>
    <p:extLst>
      <p:ext uri="{BB962C8B-B14F-4D97-AF65-F5344CB8AC3E}">
        <p14:creationId xmlns:p14="http://schemas.microsoft.com/office/powerpoint/2010/main" val="41535177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03867"/>
            <a:ext cx="10515600" cy="601527"/>
          </a:xfrm>
        </p:spPr>
        <p:txBody>
          <a:bodyPr>
            <a:normAutofit fontScale="90000"/>
          </a:bodyPr>
          <a:lstStyle/>
          <a:p>
            <a:pPr algn="ctr"/>
            <a:r>
              <a:rPr lang="en-IN" b="1" dirty="0" smtClean="0"/>
              <a:t>Python filter() function</a:t>
            </a:r>
            <a:endParaRPr lang="en-IN" b="1" dirty="0"/>
          </a:p>
        </p:txBody>
      </p:sp>
      <p:sp>
        <p:nvSpPr>
          <p:cNvPr id="3" name="Content Placeholder 2"/>
          <p:cNvSpPr>
            <a:spLocks noGrp="1"/>
          </p:cNvSpPr>
          <p:nvPr>
            <p:ph idx="1"/>
          </p:nvPr>
        </p:nvSpPr>
        <p:spPr>
          <a:xfrm>
            <a:off x="184731" y="705394"/>
            <a:ext cx="11885349" cy="5982789"/>
          </a:xfrm>
        </p:spPr>
        <p:txBody>
          <a:bodyPr>
            <a:normAutofit fontScale="92500" lnSpcReduction="20000"/>
          </a:bodyPr>
          <a:lstStyle/>
          <a:p>
            <a:pPr eaLnBrk="0" fontAlgn="base" hangingPunct="0">
              <a:lnSpc>
                <a:spcPct val="100000"/>
              </a:lnSpc>
              <a:spcBef>
                <a:spcPct val="0"/>
              </a:spcBef>
              <a:spcAft>
                <a:spcPct val="0"/>
              </a:spcAft>
            </a:pPr>
            <a:r>
              <a:rPr lang="en-US" altLang="en-US" dirty="0">
                <a:solidFill>
                  <a:srgbClr val="252830"/>
                </a:solidFill>
                <a:latin typeface="Open Sans"/>
              </a:rPr>
              <a:t>In simple words, the filter() method filters the given </a:t>
            </a:r>
            <a:r>
              <a:rPr lang="en-US" altLang="en-US" dirty="0" err="1">
                <a:solidFill>
                  <a:srgbClr val="252830"/>
                </a:solidFill>
                <a:latin typeface="Open Sans"/>
              </a:rPr>
              <a:t>iterable</a:t>
            </a:r>
            <a:r>
              <a:rPr lang="en-US" altLang="en-US" dirty="0">
                <a:solidFill>
                  <a:srgbClr val="252830"/>
                </a:solidFill>
                <a:latin typeface="Open Sans"/>
              </a:rPr>
              <a:t> with the help of a function that tests each element in the </a:t>
            </a:r>
            <a:r>
              <a:rPr lang="en-US" altLang="en-US" dirty="0" err="1">
                <a:solidFill>
                  <a:srgbClr val="252830"/>
                </a:solidFill>
                <a:latin typeface="Open Sans"/>
              </a:rPr>
              <a:t>iterable</a:t>
            </a:r>
            <a:r>
              <a:rPr lang="en-US" altLang="en-US" dirty="0">
                <a:solidFill>
                  <a:srgbClr val="252830"/>
                </a:solidFill>
                <a:latin typeface="Open Sans"/>
              </a:rPr>
              <a:t> to be true or not</a:t>
            </a:r>
            <a:r>
              <a:rPr lang="en-US" altLang="en-US" dirty="0" smtClean="0">
                <a:solidFill>
                  <a:srgbClr val="252830"/>
                </a:solidFill>
                <a:latin typeface="Open Sans"/>
              </a:rPr>
              <a:t>.</a:t>
            </a:r>
          </a:p>
          <a:p>
            <a:pPr eaLnBrk="0" fontAlgn="base" hangingPunct="0">
              <a:lnSpc>
                <a:spcPct val="100000"/>
              </a:lnSpc>
              <a:spcBef>
                <a:spcPct val="0"/>
              </a:spcBef>
              <a:spcAft>
                <a:spcPct val="0"/>
              </a:spcAft>
            </a:pPr>
            <a:endParaRPr lang="en-US" altLang="en-US" sz="2400" dirty="0"/>
          </a:p>
          <a:p>
            <a:pPr eaLnBrk="0" fontAlgn="base" hangingPunct="0">
              <a:lnSpc>
                <a:spcPct val="100000"/>
              </a:lnSpc>
              <a:spcBef>
                <a:spcPct val="0"/>
              </a:spcBef>
              <a:spcAft>
                <a:spcPct val="0"/>
              </a:spcAft>
            </a:pPr>
            <a:r>
              <a:rPr lang="en-US" altLang="en-US" dirty="0">
                <a:solidFill>
                  <a:srgbClr val="252830"/>
                </a:solidFill>
                <a:latin typeface="Open Sans"/>
              </a:rPr>
              <a:t>The syntax of filter() method is:</a:t>
            </a:r>
            <a:endParaRPr lang="en-US" altLang="en-US" sz="2400" dirty="0">
              <a:solidFill>
                <a:srgbClr val="25283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2400" i="1" dirty="0" smtClean="0">
                <a:solidFill>
                  <a:srgbClr val="252830"/>
                </a:solidFill>
                <a:latin typeface="Consolas" panose="020B0609020204030204" pitchFamily="49" charset="0"/>
              </a:rPr>
              <a:t>	filter(function</a:t>
            </a:r>
            <a:r>
              <a:rPr lang="en-US" altLang="en-US" sz="2400" i="1" dirty="0">
                <a:solidFill>
                  <a:srgbClr val="252830"/>
                </a:solidFill>
                <a:latin typeface="Consolas" panose="020B0609020204030204" pitchFamily="49" charset="0"/>
              </a:rPr>
              <a:t>, </a:t>
            </a:r>
            <a:r>
              <a:rPr lang="en-US" altLang="en-US" sz="2400" i="1" dirty="0" err="1">
                <a:solidFill>
                  <a:srgbClr val="252830"/>
                </a:solidFill>
                <a:latin typeface="Consolas" panose="020B0609020204030204" pitchFamily="49" charset="0"/>
              </a:rPr>
              <a:t>iterable</a:t>
            </a:r>
            <a:r>
              <a:rPr lang="en-US" altLang="en-US" sz="2400" i="1" dirty="0">
                <a:solidFill>
                  <a:srgbClr val="252830"/>
                </a:solidFill>
                <a:latin typeface="Consolas" panose="020B0609020204030204" pitchFamily="49" charset="0"/>
              </a:rPr>
              <a:t>)</a:t>
            </a:r>
            <a:r>
              <a:rPr lang="en-US" altLang="en-US" sz="2400" dirty="0"/>
              <a:t> </a:t>
            </a:r>
            <a:endParaRPr lang="en-US" altLang="en-US" sz="4000" dirty="0">
              <a:latin typeface="Arial" panose="020B0604020202020204" pitchFamily="34" charset="0"/>
            </a:endParaRPr>
          </a:p>
          <a:p>
            <a:r>
              <a:rPr lang="en-US" b="1" dirty="0" smtClean="0"/>
              <a:t>filter</a:t>
            </a:r>
            <a:r>
              <a:rPr lang="en-US" b="1" dirty="0"/>
              <a:t>() </a:t>
            </a:r>
            <a:r>
              <a:rPr lang="en-US" b="1" dirty="0" smtClean="0"/>
              <a:t>Parameters:</a:t>
            </a:r>
            <a:endParaRPr lang="en-US" b="1" dirty="0"/>
          </a:p>
          <a:p>
            <a:r>
              <a:rPr lang="en-US" dirty="0"/>
              <a:t>The filter() method takes two parameters:</a:t>
            </a:r>
          </a:p>
          <a:p>
            <a:r>
              <a:rPr lang="en-US" b="1" dirty="0"/>
              <a:t>function</a:t>
            </a:r>
            <a:r>
              <a:rPr lang="en-US" dirty="0"/>
              <a:t> - function that tests if elements of an </a:t>
            </a:r>
            <a:r>
              <a:rPr lang="en-US" dirty="0" err="1"/>
              <a:t>iterable</a:t>
            </a:r>
            <a:r>
              <a:rPr lang="en-US" dirty="0"/>
              <a:t> returns true or false</a:t>
            </a:r>
            <a:br>
              <a:rPr lang="en-US" dirty="0"/>
            </a:br>
            <a:r>
              <a:rPr lang="en-US" b="1" dirty="0" err="1" smtClean="0"/>
              <a:t>iterable</a:t>
            </a:r>
            <a:r>
              <a:rPr lang="en-US" dirty="0"/>
              <a:t> - </a:t>
            </a:r>
            <a:r>
              <a:rPr lang="en-US" dirty="0" err="1"/>
              <a:t>iterable</a:t>
            </a:r>
            <a:r>
              <a:rPr lang="en-US" dirty="0"/>
              <a:t> which is to be filtered, could be </a:t>
            </a:r>
            <a:r>
              <a:rPr lang="en-US" dirty="0">
                <a:hlinkClick r:id="rId2" tooltip="Python sets"/>
              </a:rPr>
              <a:t>sets</a:t>
            </a:r>
            <a:r>
              <a:rPr lang="en-US" dirty="0"/>
              <a:t>, </a:t>
            </a:r>
            <a:r>
              <a:rPr lang="en-US" dirty="0">
                <a:hlinkClick r:id="rId3" tooltip="Python lists"/>
              </a:rPr>
              <a:t>lists</a:t>
            </a:r>
            <a:r>
              <a:rPr lang="en-US" dirty="0"/>
              <a:t>, </a:t>
            </a:r>
            <a:r>
              <a:rPr lang="en-US" dirty="0">
                <a:hlinkClick r:id="rId4" tooltip="Python tuples"/>
              </a:rPr>
              <a:t>tuples</a:t>
            </a:r>
            <a:r>
              <a:rPr lang="en-US" dirty="0"/>
              <a:t>, or containers of any iterators</a:t>
            </a:r>
          </a:p>
          <a:p>
            <a:r>
              <a:rPr lang="en-US" b="1" dirty="0"/>
              <a:t>Return value from filter</a:t>
            </a:r>
            <a:r>
              <a:rPr lang="en-US" b="1" dirty="0" smtClean="0"/>
              <a:t>():</a:t>
            </a:r>
            <a:endParaRPr lang="en-US" b="1" dirty="0"/>
          </a:p>
          <a:p>
            <a:r>
              <a:rPr lang="en-US" dirty="0"/>
              <a:t>The filter() method returns an iterator that passed the function check for each element in the </a:t>
            </a:r>
            <a:r>
              <a:rPr lang="en-US" dirty="0" err="1"/>
              <a:t>iterable</a:t>
            </a:r>
            <a:r>
              <a:rPr lang="en-US" dirty="0" smtClean="0"/>
              <a:t>.</a:t>
            </a:r>
          </a:p>
          <a:p>
            <a:pPr eaLnBrk="0" fontAlgn="base" hangingPunct="0">
              <a:lnSpc>
                <a:spcPct val="100000"/>
              </a:lnSpc>
              <a:spcBef>
                <a:spcPct val="0"/>
              </a:spcBef>
              <a:spcAft>
                <a:spcPct val="0"/>
              </a:spcAft>
            </a:pPr>
            <a:r>
              <a:rPr lang="en-US" altLang="en-US" b="1" dirty="0"/>
              <a:t>The filter() method is equivalent to:</a:t>
            </a:r>
          </a:p>
          <a:p>
            <a:pPr marL="0" lvl="0" indent="0" eaLnBrk="0" fontAlgn="base" hangingPunct="0">
              <a:lnSpc>
                <a:spcPct val="100000"/>
              </a:lnSpc>
              <a:spcBef>
                <a:spcPct val="0"/>
              </a:spcBef>
              <a:spcAft>
                <a:spcPct val="0"/>
              </a:spcAft>
              <a:buNone/>
            </a:pPr>
            <a:r>
              <a:rPr lang="en-US" altLang="en-US" dirty="0"/>
              <a:t># when function is defined </a:t>
            </a:r>
          </a:p>
          <a:p>
            <a:pPr marL="0" lvl="0" indent="0" eaLnBrk="0" fontAlgn="base" hangingPunct="0">
              <a:lnSpc>
                <a:spcPct val="100000"/>
              </a:lnSpc>
              <a:spcBef>
                <a:spcPct val="0"/>
              </a:spcBef>
              <a:spcAft>
                <a:spcPct val="0"/>
              </a:spcAft>
              <a:buNone/>
            </a:pPr>
            <a:r>
              <a:rPr lang="en-US" altLang="en-US" dirty="0"/>
              <a:t>(element for element in </a:t>
            </a:r>
            <a:r>
              <a:rPr lang="en-US" altLang="en-US" dirty="0" err="1"/>
              <a:t>iterable</a:t>
            </a:r>
            <a:r>
              <a:rPr lang="en-US" altLang="en-US" dirty="0"/>
              <a:t> if (function(element) ==True))</a:t>
            </a:r>
            <a:endParaRPr lang="en-US" dirty="0"/>
          </a:p>
          <a:p>
            <a:endParaRPr lang="en-US" dirty="0"/>
          </a:p>
          <a:p>
            <a:endParaRPr lang="en-IN" dirty="0"/>
          </a:p>
        </p:txBody>
      </p:sp>
      <p:sp>
        <p:nvSpPr>
          <p:cNvPr id="6" name="Rectangle 3"/>
          <p:cNvSpPr>
            <a:spLocks noChangeArrowheads="1"/>
          </p:cNvSpPr>
          <p:nvPr/>
        </p:nvSpPr>
        <p:spPr bwMode="auto">
          <a:xfrm>
            <a:off x="0" y="-74663"/>
            <a:ext cx="184731" cy="60652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437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653777"/>
          </a:xfrm>
        </p:spPr>
        <p:txBody>
          <a:bodyPr>
            <a:normAutofit fontScale="90000"/>
          </a:bodyPr>
          <a:lstStyle/>
          <a:p>
            <a:pPr algn="ctr"/>
            <a:r>
              <a:rPr lang="en-IN" b="1" dirty="0" smtClean="0"/>
              <a:t>Filter list Example</a:t>
            </a:r>
            <a:endParaRPr lang="en-IN" b="1" dirty="0"/>
          </a:p>
        </p:txBody>
      </p:sp>
      <p:sp>
        <p:nvSpPr>
          <p:cNvPr id="3" name="Content Placeholder 2"/>
          <p:cNvSpPr>
            <a:spLocks noGrp="1"/>
          </p:cNvSpPr>
          <p:nvPr>
            <p:ph idx="1"/>
          </p:nvPr>
        </p:nvSpPr>
        <p:spPr>
          <a:xfrm>
            <a:off x="418011" y="822960"/>
            <a:ext cx="11236235" cy="5969091"/>
          </a:xfrm>
        </p:spPr>
        <p:txBody>
          <a:bodyPr>
            <a:normAutofit fontScale="92500" lnSpcReduction="20000"/>
          </a:bodyPr>
          <a:lstStyle/>
          <a:p>
            <a:r>
              <a:rPr lang="en-IN" dirty="0"/>
              <a:t># list of alphabets</a:t>
            </a:r>
          </a:p>
          <a:p>
            <a:pPr marL="0" indent="0">
              <a:buNone/>
            </a:pPr>
            <a:r>
              <a:rPr lang="en-IN" dirty="0"/>
              <a:t>alphabets = ['a', 'b', 'd', 'e', '</a:t>
            </a:r>
            <a:r>
              <a:rPr lang="en-IN" dirty="0" err="1"/>
              <a:t>i</a:t>
            </a:r>
            <a:r>
              <a:rPr lang="en-IN" dirty="0"/>
              <a:t>', 'j', 'o']</a:t>
            </a:r>
          </a:p>
          <a:p>
            <a:pPr marL="0" indent="0">
              <a:buNone/>
            </a:pPr>
            <a:r>
              <a:rPr lang="en-IN" dirty="0"/>
              <a:t># function that filters vowels</a:t>
            </a:r>
          </a:p>
          <a:p>
            <a:pPr marL="0" indent="0">
              <a:buNone/>
            </a:pPr>
            <a:r>
              <a:rPr lang="en-IN" dirty="0" err="1"/>
              <a:t>def</a:t>
            </a:r>
            <a:r>
              <a:rPr lang="en-IN" dirty="0"/>
              <a:t> </a:t>
            </a:r>
            <a:r>
              <a:rPr lang="en-IN" dirty="0" err="1"/>
              <a:t>filterVowels</a:t>
            </a:r>
            <a:r>
              <a:rPr lang="en-IN" dirty="0"/>
              <a:t>(alphabet):    </a:t>
            </a:r>
          </a:p>
          <a:p>
            <a:pPr marL="0" indent="0">
              <a:buNone/>
            </a:pPr>
            <a:r>
              <a:rPr lang="en-IN" dirty="0"/>
              <a:t> vowels = ['a', 'e', '</a:t>
            </a:r>
            <a:r>
              <a:rPr lang="en-IN" dirty="0" err="1"/>
              <a:t>i</a:t>
            </a:r>
            <a:r>
              <a:rPr lang="en-IN" dirty="0"/>
              <a:t>', 'o', 'u']</a:t>
            </a:r>
          </a:p>
          <a:p>
            <a:pPr marL="0" indent="0">
              <a:buNone/>
            </a:pPr>
            <a:r>
              <a:rPr lang="en-IN" dirty="0"/>
              <a:t> if(alphabet in vowels):</a:t>
            </a:r>
          </a:p>
          <a:p>
            <a:pPr marL="0" indent="0">
              <a:buNone/>
            </a:pPr>
            <a:r>
              <a:rPr lang="en-IN" dirty="0"/>
              <a:t>   return True    </a:t>
            </a:r>
          </a:p>
          <a:p>
            <a:pPr marL="0" indent="0">
              <a:buNone/>
            </a:pPr>
            <a:r>
              <a:rPr lang="en-IN" dirty="0"/>
              <a:t> else:        </a:t>
            </a:r>
          </a:p>
          <a:p>
            <a:pPr marL="0" indent="0">
              <a:buNone/>
            </a:pPr>
            <a:r>
              <a:rPr lang="en-IN" dirty="0"/>
              <a:t>   return False</a:t>
            </a:r>
          </a:p>
          <a:p>
            <a:pPr marL="0" indent="0">
              <a:buNone/>
            </a:pPr>
            <a:r>
              <a:rPr lang="en-IN" dirty="0" err="1"/>
              <a:t>filteredVowels</a:t>
            </a:r>
            <a:r>
              <a:rPr lang="en-IN" dirty="0"/>
              <a:t> = filter(</a:t>
            </a:r>
            <a:r>
              <a:rPr lang="en-IN" dirty="0" err="1"/>
              <a:t>filterVowels</a:t>
            </a:r>
            <a:r>
              <a:rPr lang="en-IN" dirty="0"/>
              <a:t>, alphabets)</a:t>
            </a:r>
          </a:p>
          <a:p>
            <a:pPr marL="0" indent="0">
              <a:buNone/>
            </a:pPr>
            <a:r>
              <a:rPr lang="en-IN" dirty="0"/>
              <a:t>print('The filtered vowels are:')</a:t>
            </a:r>
          </a:p>
          <a:p>
            <a:pPr marL="0" indent="0">
              <a:buNone/>
            </a:pPr>
            <a:r>
              <a:rPr lang="en-IN" dirty="0"/>
              <a:t>for vowel in </a:t>
            </a:r>
            <a:r>
              <a:rPr lang="en-IN" dirty="0" err="1"/>
              <a:t>filteredVowels</a:t>
            </a:r>
            <a:r>
              <a:rPr lang="en-IN" dirty="0"/>
              <a:t>:    </a:t>
            </a:r>
          </a:p>
          <a:p>
            <a:pPr marL="0" indent="0">
              <a:buNone/>
            </a:pPr>
            <a:r>
              <a:rPr lang="en-IN" dirty="0"/>
              <a:t> print(vowel</a:t>
            </a:r>
            <a:r>
              <a:rPr lang="en-IN" dirty="0" smtClean="0"/>
              <a:t>)</a:t>
            </a:r>
          </a:p>
          <a:p>
            <a:pPr eaLnBrk="0" fontAlgn="base" hangingPunct="0">
              <a:lnSpc>
                <a:spcPct val="100000"/>
              </a:lnSpc>
              <a:spcBef>
                <a:spcPct val="0"/>
              </a:spcBef>
              <a:spcAft>
                <a:spcPct val="0"/>
              </a:spcAft>
            </a:pPr>
            <a:r>
              <a:rPr lang="en-US" altLang="en-US" dirty="0">
                <a:solidFill>
                  <a:srgbClr val="252830"/>
                </a:solidFill>
                <a:latin typeface="Open Sans"/>
              </a:rPr>
              <a:t>When you run the program, the output will be:</a:t>
            </a:r>
            <a:endParaRPr lang="en-US" altLang="en-US" sz="2400" dirty="0">
              <a:solidFill>
                <a:srgbClr val="25283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2400" dirty="0">
                <a:solidFill>
                  <a:srgbClr val="252830"/>
                </a:solidFill>
                <a:latin typeface="Consolas" panose="020B0609020204030204" pitchFamily="49" charset="0"/>
              </a:rPr>
              <a:t>The filtered vowels are: a e </a:t>
            </a:r>
            <a:r>
              <a:rPr lang="en-US" altLang="en-US" sz="2400" dirty="0" err="1">
                <a:solidFill>
                  <a:srgbClr val="252830"/>
                </a:solidFill>
                <a:latin typeface="Consolas" panose="020B0609020204030204" pitchFamily="49" charset="0"/>
              </a:rPr>
              <a:t>i</a:t>
            </a:r>
            <a:r>
              <a:rPr lang="en-US" altLang="en-US" sz="2400" dirty="0">
                <a:solidFill>
                  <a:srgbClr val="252830"/>
                </a:solidFill>
                <a:latin typeface="Consolas" panose="020B0609020204030204" pitchFamily="49" charset="0"/>
              </a:rPr>
              <a:t> o</a:t>
            </a:r>
            <a:r>
              <a:rPr lang="en-US" altLang="en-US" sz="2400" dirty="0"/>
              <a:t> </a:t>
            </a:r>
            <a:endParaRPr lang="en-US" altLang="en-US" sz="4000" dirty="0">
              <a:latin typeface="Arial" panose="020B0604020202020204" pitchFamily="34" charset="0"/>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272290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677"/>
            <a:ext cx="10515600" cy="510086"/>
          </a:xfrm>
        </p:spPr>
        <p:txBody>
          <a:bodyPr>
            <a:normAutofit fontScale="90000"/>
          </a:bodyPr>
          <a:lstStyle/>
          <a:p>
            <a:pPr algn="ctr"/>
            <a:r>
              <a:rPr lang="en-IN" b="1" dirty="0" smtClean="0"/>
              <a:t>Use of None in place of Function</a:t>
            </a:r>
            <a:endParaRPr lang="en-IN" b="1" dirty="0"/>
          </a:p>
        </p:txBody>
      </p:sp>
      <p:sp>
        <p:nvSpPr>
          <p:cNvPr id="3" name="Content Placeholder 2"/>
          <p:cNvSpPr>
            <a:spLocks noGrp="1"/>
          </p:cNvSpPr>
          <p:nvPr>
            <p:ph idx="1"/>
          </p:nvPr>
        </p:nvSpPr>
        <p:spPr>
          <a:xfrm>
            <a:off x="287383" y="623890"/>
            <a:ext cx="11652068" cy="6155732"/>
          </a:xfrm>
        </p:spPr>
        <p:txBody>
          <a:bodyPr>
            <a:noAutofit/>
          </a:bodyPr>
          <a:lstStyle/>
          <a:p>
            <a:r>
              <a:rPr lang="en-US" dirty="0">
                <a:latin typeface="Arial" panose="020B0604020202020204" pitchFamily="34" charset="0"/>
                <a:cs typeface="Arial" panose="020B0604020202020204" pitchFamily="34" charset="0"/>
              </a:rPr>
              <a:t>If None, the function defaults to Identity function - which returns false if any elements are </a:t>
            </a:r>
            <a:r>
              <a:rPr lang="en-US" dirty="0" smtClean="0">
                <a:latin typeface="Arial" panose="020B0604020202020204" pitchFamily="34" charset="0"/>
                <a:cs typeface="Arial" panose="020B0604020202020204" pitchFamily="34" charset="0"/>
              </a:rPr>
              <a:t>false otherwise returns True</a:t>
            </a:r>
          </a:p>
          <a:p>
            <a:pPr eaLnBrk="0" fontAlgn="base" hangingPunct="0">
              <a:lnSpc>
                <a:spcPct val="100000"/>
              </a:lnSpc>
              <a:spcBef>
                <a:spcPct val="0"/>
              </a:spcBef>
              <a:spcAft>
                <a:spcPct val="0"/>
              </a:spcAft>
            </a:pPr>
            <a:r>
              <a:rPr lang="en-US" altLang="en-US" dirty="0" smtClean="0">
                <a:solidFill>
                  <a:srgbClr val="252830"/>
                </a:solidFill>
                <a:latin typeface="Arial" panose="020B0604020202020204" pitchFamily="34" charset="0"/>
                <a:cs typeface="Arial" panose="020B0604020202020204" pitchFamily="34" charset="0"/>
              </a:rPr>
              <a:t>The </a:t>
            </a:r>
            <a:r>
              <a:rPr lang="en-US" altLang="en-US" dirty="0">
                <a:solidFill>
                  <a:srgbClr val="252830"/>
                </a:solidFill>
                <a:latin typeface="Arial" panose="020B0604020202020204" pitchFamily="34" charset="0"/>
                <a:cs typeface="Arial" panose="020B0604020202020204" pitchFamily="34" charset="0"/>
              </a:rPr>
              <a:t>filter() method </a:t>
            </a:r>
            <a:r>
              <a:rPr lang="en-US" altLang="en-US" dirty="0" smtClean="0">
                <a:solidFill>
                  <a:srgbClr val="252830"/>
                </a:solidFill>
                <a:latin typeface="Arial" panose="020B0604020202020204" pitchFamily="34" charset="0"/>
                <a:cs typeface="Arial" panose="020B0604020202020204" pitchFamily="34" charset="0"/>
              </a:rPr>
              <a:t>(</a:t>
            </a:r>
            <a:r>
              <a:rPr lang="en-US" altLang="en-US" dirty="0">
                <a:solidFill>
                  <a:srgbClr val="252830"/>
                </a:solidFill>
                <a:latin typeface="Arial" panose="020B0604020202020204" pitchFamily="34" charset="0"/>
                <a:cs typeface="Arial" panose="020B0604020202020204" pitchFamily="34" charset="0"/>
              </a:rPr>
              <a:t>when function is None </a:t>
            </a:r>
            <a:r>
              <a:rPr lang="en-US" altLang="en-US" dirty="0" smtClean="0">
                <a:solidFill>
                  <a:srgbClr val="252830"/>
                </a:solidFill>
                <a:latin typeface="Arial" panose="020B0604020202020204" pitchFamily="34" charset="0"/>
                <a:cs typeface="Arial" panose="020B0604020202020204" pitchFamily="34" charset="0"/>
              </a:rPr>
              <a:t>) is </a:t>
            </a:r>
            <a:r>
              <a:rPr lang="en-US" altLang="en-US" dirty="0">
                <a:solidFill>
                  <a:srgbClr val="252830"/>
                </a:solidFill>
                <a:latin typeface="Arial" panose="020B0604020202020204" pitchFamily="34" charset="0"/>
                <a:cs typeface="Arial" panose="020B0604020202020204" pitchFamily="34" charset="0"/>
              </a:rPr>
              <a:t>equivalent to:</a:t>
            </a:r>
          </a:p>
          <a:p>
            <a:pPr marL="0" lvl="0" indent="0" eaLnBrk="0" fontAlgn="base" hangingPunct="0">
              <a:lnSpc>
                <a:spcPct val="100000"/>
              </a:lnSpc>
              <a:spcBef>
                <a:spcPct val="0"/>
              </a:spcBef>
              <a:spcAft>
                <a:spcPct val="0"/>
              </a:spcAft>
              <a:buNone/>
            </a:pPr>
            <a:r>
              <a:rPr lang="en-US" altLang="en-US" dirty="0" smtClean="0">
                <a:solidFill>
                  <a:srgbClr val="252830"/>
                </a:solidFill>
                <a:latin typeface="Arial" panose="020B0604020202020204" pitchFamily="34" charset="0"/>
                <a:cs typeface="Arial" panose="020B0604020202020204" pitchFamily="34" charset="0"/>
              </a:rPr>
              <a:t># the </a:t>
            </a:r>
            <a:r>
              <a:rPr lang="en-US" altLang="en-US" dirty="0" err="1" smtClean="0">
                <a:solidFill>
                  <a:srgbClr val="252830"/>
                </a:solidFill>
                <a:latin typeface="Arial" panose="020B0604020202020204" pitchFamily="34" charset="0"/>
                <a:cs typeface="Arial" panose="020B0604020202020204" pitchFamily="34" charset="0"/>
              </a:rPr>
              <a:t>iterable</a:t>
            </a:r>
            <a:r>
              <a:rPr lang="en-US" altLang="en-US" dirty="0" smtClean="0">
                <a:solidFill>
                  <a:srgbClr val="252830"/>
                </a:solidFill>
                <a:latin typeface="Arial" panose="020B0604020202020204" pitchFamily="34" charset="0"/>
                <a:cs typeface="Arial" panose="020B0604020202020204" pitchFamily="34" charset="0"/>
              </a:rPr>
              <a:t> is:</a:t>
            </a:r>
          </a:p>
          <a:p>
            <a:pPr marL="0" lvl="0" indent="0" eaLnBrk="0" fontAlgn="base" hangingPunct="0">
              <a:lnSpc>
                <a:spcPct val="100000"/>
              </a:lnSpc>
              <a:spcBef>
                <a:spcPct val="0"/>
              </a:spcBef>
              <a:spcAft>
                <a:spcPct val="0"/>
              </a:spcAft>
              <a:buNone/>
            </a:pPr>
            <a:r>
              <a:rPr lang="en-US" altLang="en-US" sz="2400" dirty="0" smtClean="0">
                <a:solidFill>
                  <a:srgbClr val="252830"/>
                </a:solidFill>
                <a:latin typeface="Arial" panose="020B0604020202020204" pitchFamily="34" charset="0"/>
                <a:cs typeface="Arial" panose="020B0604020202020204" pitchFamily="34" charset="0"/>
              </a:rPr>
              <a:t>(</a:t>
            </a:r>
            <a:r>
              <a:rPr lang="en-US" altLang="en-US" sz="2400" dirty="0">
                <a:solidFill>
                  <a:srgbClr val="252830"/>
                </a:solidFill>
                <a:latin typeface="Arial" panose="020B0604020202020204" pitchFamily="34" charset="0"/>
                <a:cs typeface="Arial" panose="020B0604020202020204" pitchFamily="34" charset="0"/>
              </a:rPr>
              <a:t>element for element in </a:t>
            </a:r>
            <a:r>
              <a:rPr lang="en-US" altLang="en-US" sz="2400" dirty="0" err="1">
                <a:solidFill>
                  <a:srgbClr val="252830"/>
                </a:solidFill>
                <a:latin typeface="Arial" panose="020B0604020202020204" pitchFamily="34" charset="0"/>
                <a:cs typeface="Arial" panose="020B0604020202020204" pitchFamily="34" charset="0"/>
              </a:rPr>
              <a:t>iterable</a:t>
            </a:r>
            <a:r>
              <a:rPr lang="en-US" altLang="en-US" sz="2400" dirty="0">
                <a:solidFill>
                  <a:srgbClr val="252830"/>
                </a:solidFill>
                <a:latin typeface="Arial" panose="020B0604020202020204" pitchFamily="34" charset="0"/>
                <a:cs typeface="Arial" panose="020B0604020202020204" pitchFamily="34" charset="0"/>
              </a:rPr>
              <a:t> if </a:t>
            </a:r>
            <a:r>
              <a:rPr lang="en-US" altLang="en-US" sz="2400" dirty="0" smtClean="0">
                <a:solidFill>
                  <a:srgbClr val="252830"/>
                </a:solidFill>
                <a:latin typeface="Arial" panose="020B0604020202020204" pitchFamily="34" charset="0"/>
                <a:cs typeface="Arial" panose="020B0604020202020204" pitchFamily="34" charset="0"/>
              </a:rPr>
              <a:t>element != False)</a:t>
            </a:r>
            <a:r>
              <a:rPr lang="en-US" altLang="en-US" sz="2400" dirty="0" smtClean="0">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sz="2400"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dirty="0">
                <a:solidFill>
                  <a:schemeClr val="tx2">
                    <a:lumMod val="60000"/>
                    <a:lumOff val="40000"/>
                  </a:schemeClr>
                </a:solidFill>
                <a:latin typeface="Arial" panose="020B0604020202020204" pitchFamily="34" charset="0"/>
                <a:cs typeface="Arial" panose="020B0604020202020204" pitchFamily="34" charset="0"/>
              </a:rPr>
              <a:t># random list</a:t>
            </a:r>
          </a:p>
          <a:p>
            <a:pPr marL="0" lvl="0" indent="0" eaLnBrk="0" fontAlgn="base" hangingPunct="0">
              <a:lnSpc>
                <a:spcPct val="100000"/>
              </a:lnSpc>
              <a:spcBef>
                <a:spcPct val="0"/>
              </a:spcBef>
              <a:spcAft>
                <a:spcPct val="0"/>
              </a:spcAft>
              <a:buNone/>
            </a:pPr>
            <a:r>
              <a:rPr lang="en-US" altLang="en-US" sz="2400" dirty="0" err="1">
                <a:solidFill>
                  <a:schemeClr val="tx2">
                    <a:lumMod val="60000"/>
                    <a:lumOff val="40000"/>
                  </a:schemeClr>
                </a:solidFill>
                <a:latin typeface="Arial" panose="020B0604020202020204" pitchFamily="34" charset="0"/>
                <a:cs typeface="Arial" panose="020B0604020202020204" pitchFamily="34" charset="0"/>
              </a:rPr>
              <a:t>randomList</a:t>
            </a:r>
            <a:r>
              <a:rPr lang="en-US" altLang="en-US" sz="2400" dirty="0">
                <a:solidFill>
                  <a:schemeClr val="tx2">
                    <a:lumMod val="60000"/>
                    <a:lumOff val="40000"/>
                  </a:schemeClr>
                </a:solidFill>
                <a:latin typeface="Arial" panose="020B0604020202020204" pitchFamily="34" charset="0"/>
                <a:cs typeface="Arial" panose="020B0604020202020204" pitchFamily="34" charset="0"/>
              </a:rPr>
              <a:t> = [1, 'a', 0, False, True, '0']</a:t>
            </a:r>
          </a:p>
          <a:p>
            <a:pPr marL="0" lvl="0" indent="0" eaLnBrk="0" fontAlgn="base" hangingPunct="0">
              <a:lnSpc>
                <a:spcPct val="100000"/>
              </a:lnSpc>
              <a:spcBef>
                <a:spcPct val="0"/>
              </a:spcBef>
              <a:spcAft>
                <a:spcPct val="0"/>
              </a:spcAft>
              <a:buNone/>
            </a:pPr>
            <a:r>
              <a:rPr lang="en-US" altLang="en-US" sz="2400" dirty="0" err="1">
                <a:solidFill>
                  <a:schemeClr val="tx2">
                    <a:lumMod val="60000"/>
                    <a:lumOff val="40000"/>
                  </a:schemeClr>
                </a:solidFill>
                <a:latin typeface="Arial" panose="020B0604020202020204" pitchFamily="34" charset="0"/>
                <a:cs typeface="Arial" panose="020B0604020202020204" pitchFamily="34" charset="0"/>
              </a:rPr>
              <a:t>filteredList</a:t>
            </a:r>
            <a:r>
              <a:rPr lang="en-US" altLang="en-US" sz="2400" dirty="0">
                <a:solidFill>
                  <a:schemeClr val="tx2">
                    <a:lumMod val="60000"/>
                    <a:lumOff val="40000"/>
                  </a:schemeClr>
                </a:solidFill>
                <a:latin typeface="Arial" panose="020B0604020202020204" pitchFamily="34" charset="0"/>
                <a:cs typeface="Arial" panose="020B0604020202020204" pitchFamily="34" charset="0"/>
              </a:rPr>
              <a:t> = filter(None, </a:t>
            </a:r>
            <a:r>
              <a:rPr lang="en-US" altLang="en-US" sz="2400" dirty="0" err="1">
                <a:solidFill>
                  <a:schemeClr val="tx2">
                    <a:lumMod val="60000"/>
                    <a:lumOff val="40000"/>
                  </a:schemeClr>
                </a:solidFill>
                <a:latin typeface="Arial" panose="020B0604020202020204" pitchFamily="34" charset="0"/>
                <a:cs typeface="Arial" panose="020B0604020202020204" pitchFamily="34" charset="0"/>
              </a:rPr>
              <a:t>randomList</a:t>
            </a:r>
            <a:r>
              <a:rPr lang="en-US" altLang="en-US" sz="2400" dirty="0">
                <a:solidFill>
                  <a:schemeClr val="tx2">
                    <a:lumMod val="60000"/>
                    <a:lumOff val="40000"/>
                  </a:schemeClr>
                </a:solidFill>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r>
              <a:rPr lang="en-US" altLang="en-US" sz="2400" dirty="0">
                <a:solidFill>
                  <a:schemeClr val="tx2">
                    <a:lumMod val="60000"/>
                    <a:lumOff val="40000"/>
                  </a:schemeClr>
                </a:solidFill>
                <a:latin typeface="Arial" panose="020B0604020202020204" pitchFamily="34" charset="0"/>
                <a:cs typeface="Arial" panose="020B0604020202020204" pitchFamily="34" charset="0"/>
              </a:rPr>
              <a:t>print('The filtered elements are:')</a:t>
            </a:r>
          </a:p>
          <a:p>
            <a:pPr marL="0" lvl="0" indent="0" eaLnBrk="0" fontAlgn="base" hangingPunct="0">
              <a:lnSpc>
                <a:spcPct val="100000"/>
              </a:lnSpc>
              <a:spcBef>
                <a:spcPct val="0"/>
              </a:spcBef>
              <a:spcAft>
                <a:spcPct val="0"/>
              </a:spcAft>
              <a:buNone/>
            </a:pPr>
            <a:r>
              <a:rPr lang="en-US" altLang="en-US" sz="2400" dirty="0">
                <a:solidFill>
                  <a:schemeClr val="tx2">
                    <a:lumMod val="60000"/>
                    <a:lumOff val="40000"/>
                  </a:schemeClr>
                </a:solidFill>
                <a:latin typeface="Arial" panose="020B0604020202020204" pitchFamily="34" charset="0"/>
                <a:cs typeface="Arial" panose="020B0604020202020204" pitchFamily="34" charset="0"/>
              </a:rPr>
              <a:t>for element in </a:t>
            </a:r>
            <a:r>
              <a:rPr lang="en-US" altLang="en-US" sz="2400" dirty="0" err="1">
                <a:solidFill>
                  <a:schemeClr val="tx2">
                    <a:lumMod val="60000"/>
                    <a:lumOff val="40000"/>
                  </a:schemeClr>
                </a:solidFill>
                <a:latin typeface="Arial" panose="020B0604020202020204" pitchFamily="34" charset="0"/>
                <a:cs typeface="Arial" panose="020B0604020202020204" pitchFamily="34" charset="0"/>
              </a:rPr>
              <a:t>filteredList</a:t>
            </a:r>
            <a:r>
              <a:rPr lang="en-US" altLang="en-US" sz="2400" dirty="0">
                <a:solidFill>
                  <a:schemeClr val="tx2">
                    <a:lumMod val="60000"/>
                    <a:lumOff val="40000"/>
                  </a:schemeClr>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sz="2400" dirty="0">
                <a:solidFill>
                  <a:schemeClr val="tx2">
                    <a:lumMod val="60000"/>
                    <a:lumOff val="40000"/>
                  </a:schemeClr>
                </a:solidFill>
                <a:latin typeface="Arial" panose="020B0604020202020204" pitchFamily="34" charset="0"/>
                <a:cs typeface="Arial" panose="020B0604020202020204" pitchFamily="34" charset="0"/>
              </a:rPr>
              <a:t> print(element</a:t>
            </a:r>
            <a:r>
              <a:rPr lang="en-US" altLang="en-US" sz="2400" dirty="0" smtClean="0">
                <a:solidFill>
                  <a:schemeClr val="tx2">
                    <a:lumMod val="60000"/>
                    <a:lumOff val="40000"/>
                  </a:schemeClr>
                </a:solidFill>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2400" i="1" dirty="0" smtClean="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rgbClr val="252830"/>
                </a:solidFill>
                <a:latin typeface="Consolas" panose="020B0609020204030204" pitchFamily="49" charset="0"/>
              </a:rPr>
              <a:t>Output: The </a:t>
            </a:r>
            <a:r>
              <a:rPr lang="en-US" altLang="en-US" dirty="0">
                <a:solidFill>
                  <a:srgbClr val="252830"/>
                </a:solidFill>
                <a:latin typeface="Consolas" panose="020B0609020204030204" pitchFamily="49" charset="0"/>
              </a:rPr>
              <a:t>filtered elements are: 1 a True 0</a:t>
            </a:r>
            <a:r>
              <a:rPr lang="en-US" altLang="en-US" dirty="0"/>
              <a:t> </a:t>
            </a:r>
            <a:endParaRPr lang="en-US" altLang="en-US" dirty="0" smtClean="0"/>
          </a:p>
          <a:p>
            <a:pPr lvl="0" eaLnBrk="0" fontAlgn="base" hangingPunct="0">
              <a:lnSpc>
                <a:spcPct val="100000"/>
              </a:lnSpc>
              <a:spcBef>
                <a:spcPct val="0"/>
              </a:spcBef>
              <a:spcAft>
                <a:spcPct val="0"/>
              </a:spcAft>
            </a:pPr>
            <a:r>
              <a:rPr lang="en-US" altLang="en-US" dirty="0">
                <a:solidFill>
                  <a:srgbClr val="252830"/>
                </a:solidFill>
                <a:latin typeface="Arial" panose="020B0604020202020204" pitchFamily="34" charset="0"/>
                <a:ea typeface="Calibri" panose="020F0502020204030204" pitchFamily="34" charset="0"/>
                <a:cs typeface="Arial" panose="020B0604020202020204" pitchFamily="34" charset="0"/>
              </a:rPr>
              <a:t>When we loop through the final</a:t>
            </a:r>
            <a:r>
              <a:rPr lang="en-US" altLang="en-US" dirty="0">
                <a:solidFill>
                  <a:srgbClr val="252830"/>
                </a:solidFill>
                <a:latin typeface="Calibri" panose="020F0502020204030204" pitchFamily="34" charset="0"/>
                <a:ea typeface="Calibri" panose="020F0502020204030204" pitchFamily="34" charset="0"/>
                <a:cs typeface="Arial" panose="020B0604020202020204" pitchFamily="34" charset="0"/>
              </a:rPr>
              <a:t> </a:t>
            </a:r>
            <a:r>
              <a:rPr lang="en-US" altLang="en-US" sz="2000" dirty="0" err="1">
                <a:solidFill>
                  <a:srgbClr val="252830"/>
                </a:solidFill>
                <a:latin typeface="Consolas" panose="020B0609020204030204" pitchFamily="49" charset="0"/>
                <a:ea typeface="Calibri" panose="020F0502020204030204" pitchFamily="34" charset="0"/>
                <a:cs typeface="Times New Roman" panose="02020603050405020304" pitchFamily="18" charset="0"/>
              </a:rPr>
              <a:t>filteredList</a:t>
            </a:r>
            <a:r>
              <a:rPr lang="en-US" altLang="en-US" dirty="0">
                <a:solidFill>
                  <a:srgbClr val="252830"/>
                </a:solidFill>
                <a:latin typeface="Arial" panose="020B0604020202020204" pitchFamily="34" charset="0"/>
                <a:ea typeface="Calibri" panose="020F0502020204030204" pitchFamily="34" charset="0"/>
                <a:cs typeface="Arial" panose="020B0604020202020204" pitchFamily="34" charset="0"/>
              </a:rPr>
              <a:t>, we get the elements which are true:</a:t>
            </a:r>
            <a:r>
              <a:rPr lang="en-US" altLang="en-US" dirty="0">
                <a:solidFill>
                  <a:srgbClr val="252830"/>
                </a:solidFill>
                <a:latin typeface="Calibri" panose="020F0502020204030204" pitchFamily="34" charset="0"/>
                <a:ea typeface="Calibri" panose="020F0502020204030204" pitchFamily="34" charset="0"/>
                <a:cs typeface="Arial" panose="020B0604020202020204" pitchFamily="34" charset="0"/>
              </a:rPr>
              <a:t> </a:t>
            </a:r>
            <a:r>
              <a:rPr lang="en-US" altLang="en-US" sz="2000" dirty="0">
                <a:solidFill>
                  <a:srgbClr val="252830"/>
                </a:solidFill>
                <a:latin typeface="Consolas" panose="020B0609020204030204" pitchFamily="49" charset="0"/>
                <a:ea typeface="Calibri" panose="020F0502020204030204" pitchFamily="34" charset="0"/>
                <a:cs typeface="Courier New" panose="02070309020205020404" pitchFamily="49" charset="0"/>
              </a:rPr>
              <a:t>1, a, True and '0'</a:t>
            </a:r>
            <a:r>
              <a:rPr lang="en-US" altLang="en-US" dirty="0">
                <a:solidFill>
                  <a:srgbClr val="252830"/>
                </a:solidFill>
                <a:latin typeface="Calibri" panose="020F0502020204030204" pitchFamily="34" charset="0"/>
                <a:ea typeface="Calibri" panose="020F0502020204030204" pitchFamily="34" charset="0"/>
                <a:cs typeface="Arial" panose="020B0604020202020204" pitchFamily="34" charset="0"/>
              </a:rPr>
              <a:t> </a:t>
            </a:r>
            <a:r>
              <a:rPr lang="en-US" altLang="en-US" dirty="0">
                <a:solidFill>
                  <a:srgbClr val="252830"/>
                </a:solidFill>
                <a:latin typeface="Arial" panose="020B0604020202020204" pitchFamily="34" charset="0"/>
                <a:ea typeface="Calibri" panose="020F0502020204030204" pitchFamily="34" charset="0"/>
                <a:cs typeface="Arial" panose="020B0604020202020204" pitchFamily="34" charset="0"/>
              </a:rPr>
              <a:t>('0' as a string is also true).</a:t>
            </a:r>
            <a:endParaRPr lang="en-US" altLang="en-US" sz="4400" dirty="0">
              <a:latin typeface="Arial" panose="020B0604020202020204" pitchFamily="34" charset="0"/>
            </a:endParaRPr>
          </a:p>
          <a:p>
            <a:pPr eaLnBrk="0" fontAlgn="base" hangingPunct="0">
              <a:lnSpc>
                <a:spcPct val="100000"/>
              </a:lnSpc>
              <a:spcBef>
                <a:spcPct val="0"/>
              </a:spcBef>
              <a:spcAft>
                <a:spcPct val="0"/>
              </a:spcAft>
            </a:pPr>
            <a:endParaRPr lang="en-US" altLang="en-US" dirty="0" smtClean="0"/>
          </a:p>
          <a:p>
            <a:pPr eaLnBrk="0" fontAlgn="base" hangingPunct="0">
              <a:lnSpc>
                <a:spcPct val="100000"/>
              </a:lnSpc>
              <a:spcBef>
                <a:spcPct val="0"/>
              </a:spcBef>
              <a:spcAft>
                <a:spcPct val="0"/>
              </a:spcAft>
            </a:pPr>
            <a:endParaRPr lang="en-US" altLang="en-US" sz="4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0" y="9975"/>
            <a:ext cx="184731" cy="43724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344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459124"/>
          </a:xfrm>
        </p:spPr>
        <p:txBody>
          <a:bodyPr>
            <a:normAutofit fontScale="90000"/>
          </a:bodyPr>
          <a:lstStyle/>
          <a:p>
            <a:pPr algn="ctr"/>
            <a:r>
              <a:rPr lang="en-US" b="1" dirty="0" smtClean="0"/>
              <a:t>The </a:t>
            </a:r>
            <a:r>
              <a:rPr lang="en-US" b="1" i="1" dirty="0" smtClean="0"/>
              <a:t>Anonymous</a:t>
            </a:r>
            <a:r>
              <a:rPr lang="en-US" b="1" dirty="0" smtClean="0"/>
              <a:t> Functions</a:t>
            </a:r>
            <a:endParaRPr lang="en-US" b="1" dirty="0"/>
          </a:p>
        </p:txBody>
      </p:sp>
      <p:sp>
        <p:nvSpPr>
          <p:cNvPr id="3" name="Content Placeholder 2"/>
          <p:cNvSpPr>
            <a:spLocks noGrp="1"/>
          </p:cNvSpPr>
          <p:nvPr>
            <p:ph idx="1"/>
          </p:nvPr>
        </p:nvSpPr>
        <p:spPr>
          <a:xfrm>
            <a:off x="399011" y="764770"/>
            <a:ext cx="11405062" cy="5769033"/>
          </a:xfrm>
        </p:spPr>
        <p:txBody>
          <a:bodyPr>
            <a:normAutofit/>
          </a:bodyPr>
          <a:lstStyle/>
          <a:p>
            <a:pPr algn="just"/>
            <a:r>
              <a:rPr lang="en-US" dirty="0" smtClean="0"/>
              <a:t>These </a:t>
            </a:r>
            <a:r>
              <a:rPr lang="en-US" dirty="0"/>
              <a:t>functions are called anonymous because they are </a:t>
            </a:r>
            <a:r>
              <a:rPr lang="en-US" dirty="0">
                <a:solidFill>
                  <a:schemeClr val="accent2"/>
                </a:solidFill>
              </a:rPr>
              <a:t>not declared </a:t>
            </a:r>
            <a:r>
              <a:rPr lang="en-US" dirty="0"/>
              <a:t>in the standard manner by using the </a:t>
            </a:r>
            <a:r>
              <a:rPr lang="en-US" i="1" dirty="0"/>
              <a:t>def</a:t>
            </a:r>
            <a:r>
              <a:rPr lang="en-US" dirty="0"/>
              <a:t> keyword. </a:t>
            </a:r>
            <a:endParaRPr lang="en-US" dirty="0" smtClean="0"/>
          </a:p>
          <a:p>
            <a:pPr algn="just"/>
            <a:r>
              <a:rPr lang="en-US" dirty="0" smtClean="0"/>
              <a:t>You </a:t>
            </a:r>
            <a:r>
              <a:rPr lang="en-US" dirty="0"/>
              <a:t>can use the </a:t>
            </a:r>
            <a:r>
              <a:rPr lang="en-US" i="1" dirty="0">
                <a:solidFill>
                  <a:schemeClr val="accent2"/>
                </a:solidFill>
              </a:rPr>
              <a:t>lambda</a:t>
            </a:r>
            <a:r>
              <a:rPr lang="en-US" dirty="0"/>
              <a:t> keyword to create </a:t>
            </a:r>
            <a:r>
              <a:rPr lang="en-US" dirty="0">
                <a:solidFill>
                  <a:schemeClr val="accent1">
                    <a:lumMod val="75000"/>
                  </a:schemeClr>
                </a:solidFill>
              </a:rPr>
              <a:t>small</a:t>
            </a:r>
            <a:r>
              <a:rPr lang="en-US" dirty="0"/>
              <a:t> anonymous functions.</a:t>
            </a:r>
          </a:p>
          <a:p>
            <a:pPr lvl="0" algn="just"/>
            <a:r>
              <a:rPr lang="en-US" dirty="0"/>
              <a:t>Lambda forms can take any number of arguments but return just one value in the form of an expression. </a:t>
            </a:r>
            <a:endParaRPr lang="en-US" dirty="0" smtClean="0"/>
          </a:p>
          <a:p>
            <a:pPr algn="just"/>
            <a:r>
              <a:rPr lang="en-US" dirty="0" smtClean="0"/>
              <a:t>Following </a:t>
            </a:r>
            <a:r>
              <a:rPr lang="en-US" dirty="0"/>
              <a:t>is the example to show how </a:t>
            </a:r>
            <a:r>
              <a:rPr lang="en-US" i="1" dirty="0"/>
              <a:t>lambda</a:t>
            </a:r>
            <a:r>
              <a:rPr lang="en-US" dirty="0"/>
              <a:t> form of function works −</a:t>
            </a:r>
          </a:p>
          <a:p>
            <a:pPr marL="0" indent="0" algn="just">
              <a:buNone/>
            </a:pPr>
            <a:r>
              <a:rPr lang="en-US" i="1" dirty="0"/>
              <a:t># Function definition is here</a:t>
            </a:r>
          </a:p>
          <a:p>
            <a:pPr marL="0" indent="0" algn="just">
              <a:buNone/>
            </a:pPr>
            <a:r>
              <a:rPr lang="en-US" i="1" dirty="0"/>
              <a:t>sum </a:t>
            </a:r>
            <a:r>
              <a:rPr lang="en-US" i="1" dirty="0">
                <a:solidFill>
                  <a:schemeClr val="accent2"/>
                </a:solidFill>
              </a:rPr>
              <a:t>= </a:t>
            </a:r>
            <a:r>
              <a:rPr lang="en-US" i="1" dirty="0"/>
              <a:t>lambda </a:t>
            </a:r>
            <a:r>
              <a:rPr lang="en-US" i="1" u="sng" dirty="0"/>
              <a:t>arg1, arg2</a:t>
            </a:r>
            <a:r>
              <a:rPr lang="en-US" i="1" dirty="0"/>
              <a:t>: arg1 + arg2</a:t>
            </a:r>
            <a:r>
              <a:rPr lang="en-US" i="1" dirty="0" smtClean="0"/>
              <a:t>;</a:t>
            </a:r>
          </a:p>
          <a:p>
            <a:pPr marL="0" indent="0" algn="just"/>
            <a:r>
              <a:rPr lang="en-US" dirty="0"/>
              <a:t>Now you can call sum as a function</a:t>
            </a:r>
          </a:p>
          <a:p>
            <a:pPr marL="0" indent="0" algn="just">
              <a:buNone/>
            </a:pPr>
            <a:r>
              <a:rPr lang="en-US" dirty="0"/>
              <a:t>print ("Value of total : ", sum( 10, 20 ))</a:t>
            </a:r>
          </a:p>
          <a:p>
            <a:pPr marL="0" indent="0" algn="just">
              <a:buNone/>
            </a:pPr>
            <a:r>
              <a:rPr lang="en-US" dirty="0"/>
              <a:t>print ("Value of total : ", sum( 20, 20 ))</a:t>
            </a:r>
          </a:p>
          <a:p>
            <a:pPr marL="0" indent="0" algn="just">
              <a:buNone/>
            </a:pPr>
            <a:endParaRPr lang="en-US" i="1" dirty="0"/>
          </a:p>
          <a:p>
            <a:pPr marL="0" lvl="0" indent="0" algn="just">
              <a:buNone/>
            </a:pPr>
            <a:endParaRPr lang="en-US" dirty="0"/>
          </a:p>
          <a:p>
            <a:pPr algn="just"/>
            <a:endParaRPr lang="en-US" dirty="0"/>
          </a:p>
        </p:txBody>
      </p:sp>
    </p:spTree>
    <p:extLst>
      <p:ext uri="{BB962C8B-B14F-4D97-AF65-F5344CB8AC3E}">
        <p14:creationId xmlns:p14="http://schemas.microsoft.com/office/powerpoint/2010/main" val="17729187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175788"/>
          </a:xfrm>
        </p:spPr>
        <p:txBody>
          <a:bodyPr>
            <a:normAutofit fontScale="90000"/>
          </a:bodyPr>
          <a:lstStyle/>
          <a:p>
            <a:pPr algn="ctr"/>
            <a:r>
              <a:rPr lang="en-US" b="1" i="1" dirty="0" smtClean="0"/>
              <a:t>lambda</a:t>
            </a:r>
            <a:r>
              <a:rPr lang="en-US" b="1" dirty="0" smtClean="0"/>
              <a:t> functions</a:t>
            </a:r>
            <a:endParaRPr lang="en-US" b="1" dirty="0"/>
          </a:p>
        </p:txBody>
      </p:sp>
      <p:sp>
        <p:nvSpPr>
          <p:cNvPr id="3" name="Content Placeholder 2"/>
          <p:cNvSpPr>
            <a:spLocks noGrp="1"/>
          </p:cNvSpPr>
          <p:nvPr>
            <p:ph idx="1"/>
          </p:nvPr>
        </p:nvSpPr>
        <p:spPr>
          <a:xfrm>
            <a:off x="412124" y="592428"/>
            <a:ext cx="11358698" cy="6024503"/>
          </a:xfrm>
        </p:spPr>
        <p:txBody>
          <a:bodyPr>
            <a:normAutofit fontScale="92500" lnSpcReduction="10000"/>
          </a:bodyPr>
          <a:lstStyle/>
          <a:p>
            <a:pPr marL="0" indent="0" algn="just"/>
            <a:r>
              <a:rPr lang="en-US" dirty="0"/>
              <a:t> </a:t>
            </a:r>
            <a:r>
              <a:rPr lang="en-US" dirty="0" smtClean="0"/>
              <a:t>When </a:t>
            </a:r>
            <a:r>
              <a:rPr lang="en-US" dirty="0"/>
              <a:t>the above code is executed, it produces the following result −</a:t>
            </a:r>
          </a:p>
          <a:p>
            <a:pPr marL="0" indent="0" algn="just">
              <a:buNone/>
            </a:pPr>
            <a:r>
              <a:rPr lang="en-US" dirty="0"/>
              <a:t>Value of total :  30</a:t>
            </a:r>
          </a:p>
          <a:p>
            <a:pPr marL="0" indent="0" algn="just">
              <a:buNone/>
            </a:pPr>
            <a:r>
              <a:rPr lang="en-US" dirty="0"/>
              <a:t>Value of total :  </a:t>
            </a:r>
            <a:r>
              <a:rPr lang="en-US" dirty="0" smtClean="0"/>
              <a:t>40</a:t>
            </a:r>
          </a:p>
          <a:p>
            <a:pPr lvl="0" algn="just"/>
            <a:r>
              <a:rPr lang="en-US" dirty="0" smtClean="0"/>
              <a:t>An anonymous function cannot be a direct call to print because lambda requires an expression</a:t>
            </a:r>
          </a:p>
          <a:p>
            <a:pPr lvl="0" algn="just"/>
            <a:r>
              <a:rPr lang="en-US" dirty="0" smtClean="0"/>
              <a:t>Lambda functions have their own local namespace and </a:t>
            </a:r>
            <a:r>
              <a:rPr lang="en-US" b="1" dirty="0" smtClean="0"/>
              <a:t>cannot</a:t>
            </a:r>
            <a:r>
              <a:rPr lang="en-US" dirty="0" smtClean="0"/>
              <a:t> access variables other than those in their parameter list and those in the global namespace.</a:t>
            </a:r>
          </a:p>
          <a:p>
            <a:pPr lvl="0" algn="just"/>
            <a:r>
              <a:rPr lang="en-US" dirty="0" smtClean="0"/>
              <a:t>Although it appears that lambda's are a one-line version of a function, they are not equivalent to inline statements in C or C++, whose purpose is by passing function stack allocation during invocation for performance reasons.</a:t>
            </a:r>
          </a:p>
          <a:p>
            <a:pPr algn="just"/>
            <a:r>
              <a:rPr lang="en-US" b="1" dirty="0"/>
              <a:t>Syntax</a:t>
            </a:r>
          </a:p>
          <a:p>
            <a:pPr algn="just"/>
            <a:r>
              <a:rPr lang="en-US" dirty="0"/>
              <a:t>The syntax of </a:t>
            </a:r>
            <a:r>
              <a:rPr lang="en-US" i="1" dirty="0"/>
              <a:t>lambda</a:t>
            </a:r>
            <a:r>
              <a:rPr lang="en-US" dirty="0"/>
              <a:t> functions contains only a single statement, which is as follows −</a:t>
            </a:r>
          </a:p>
          <a:p>
            <a:pPr marL="0" indent="0" algn="just">
              <a:buNone/>
            </a:pPr>
            <a:r>
              <a:rPr lang="en-US" dirty="0"/>
              <a:t>	lambda [arg1 [,arg2,.....</a:t>
            </a:r>
            <a:r>
              <a:rPr lang="en-US" dirty="0" err="1"/>
              <a:t>argn</a:t>
            </a:r>
            <a:r>
              <a:rPr lang="en-US" dirty="0"/>
              <a:t>]]:</a:t>
            </a:r>
            <a:r>
              <a:rPr lang="en-US" dirty="0" smtClean="0"/>
              <a:t>expression</a:t>
            </a:r>
          </a:p>
          <a:p>
            <a:pPr marL="0" lvl="0" indent="0" algn="just">
              <a:buNone/>
            </a:pPr>
            <a:r>
              <a:rPr lang="en-US" i="1" dirty="0" smtClean="0"/>
              <a:t>Note: They </a:t>
            </a:r>
            <a:r>
              <a:rPr lang="en-US" i="1" dirty="0"/>
              <a:t>cannot contain commands or multiple expressions.</a:t>
            </a:r>
          </a:p>
          <a:p>
            <a:pPr marL="0" indent="0" algn="just">
              <a:buNone/>
            </a:pPr>
            <a:endParaRPr lang="en-US" dirty="0"/>
          </a:p>
          <a:p>
            <a:pPr lvl="0" algn="just"/>
            <a:endParaRPr lang="en-US" dirty="0" smtClean="0"/>
          </a:p>
          <a:p>
            <a:pPr marL="0" indent="0" algn="just">
              <a:buNone/>
            </a:pPr>
            <a:endParaRPr lang="en-US" dirty="0"/>
          </a:p>
          <a:p>
            <a:pPr algn="just"/>
            <a:endParaRPr lang="en-US" dirty="0"/>
          </a:p>
        </p:txBody>
      </p:sp>
    </p:spTree>
    <p:extLst>
      <p:ext uri="{BB962C8B-B14F-4D97-AF65-F5344CB8AC3E}">
        <p14:creationId xmlns:p14="http://schemas.microsoft.com/office/powerpoint/2010/main" val="40932996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11" y="165428"/>
            <a:ext cx="10515600" cy="528255"/>
          </a:xfrm>
        </p:spPr>
        <p:txBody>
          <a:bodyPr>
            <a:normAutofit fontScale="90000"/>
          </a:bodyPr>
          <a:lstStyle/>
          <a:p>
            <a:r>
              <a:rPr lang="en-US" b="1" i="1" dirty="0" smtClean="0"/>
              <a:t>lambda</a:t>
            </a:r>
            <a:r>
              <a:rPr lang="en-US" b="1" dirty="0" smtClean="0"/>
              <a:t> functions Example</a:t>
            </a:r>
            <a:endParaRPr lang="en-US" dirty="0"/>
          </a:p>
        </p:txBody>
      </p:sp>
      <p:sp>
        <p:nvSpPr>
          <p:cNvPr id="3" name="Content Placeholder 2"/>
          <p:cNvSpPr>
            <a:spLocks noGrp="1"/>
          </p:cNvSpPr>
          <p:nvPr>
            <p:ph idx="1"/>
          </p:nvPr>
        </p:nvSpPr>
        <p:spPr>
          <a:xfrm>
            <a:off x="378823" y="693684"/>
            <a:ext cx="11455825" cy="6007562"/>
          </a:xfrm>
        </p:spPr>
        <p:txBody>
          <a:bodyPr>
            <a:noAutofit/>
          </a:bodyPr>
          <a:lstStyle/>
          <a:p>
            <a:r>
              <a:rPr lang="fr-FR" dirty="0" err="1" smtClean="0"/>
              <a:t>Example</a:t>
            </a:r>
            <a:r>
              <a:rPr lang="fr-FR" dirty="0" smtClean="0"/>
              <a:t> 2: The </a:t>
            </a:r>
            <a:r>
              <a:rPr lang="fr-FR" dirty="0" err="1" smtClean="0"/>
              <a:t>following</a:t>
            </a:r>
            <a:r>
              <a:rPr lang="fr-FR" dirty="0" smtClean="0"/>
              <a:t> </a:t>
            </a:r>
            <a:r>
              <a:rPr lang="fr-FR" dirty="0" err="1" smtClean="0"/>
              <a:t>function</a:t>
            </a:r>
            <a:r>
              <a:rPr lang="fr-FR" dirty="0" smtClean="0"/>
              <a:t> </a:t>
            </a:r>
          </a:p>
          <a:p>
            <a:pPr>
              <a:buNone/>
            </a:pPr>
            <a:r>
              <a:rPr lang="fr-FR" dirty="0" smtClean="0"/>
              <a:t>		double = lambda x: x * 2</a:t>
            </a:r>
          </a:p>
          <a:p>
            <a:r>
              <a:rPr lang="fr-FR" b="1" dirty="0" smtClean="0">
                <a:solidFill>
                  <a:schemeClr val="accent2">
                    <a:lumMod val="60000"/>
                    <a:lumOff val="40000"/>
                  </a:schemeClr>
                </a:solidFill>
              </a:rPr>
              <a:t>Is </a:t>
            </a:r>
            <a:r>
              <a:rPr lang="fr-FR" b="1" dirty="0" err="1" smtClean="0">
                <a:solidFill>
                  <a:schemeClr val="accent2">
                    <a:lumMod val="60000"/>
                    <a:lumOff val="40000"/>
                  </a:schemeClr>
                </a:solidFill>
              </a:rPr>
              <a:t>same</a:t>
            </a:r>
            <a:r>
              <a:rPr lang="fr-FR" b="1" dirty="0" smtClean="0">
                <a:solidFill>
                  <a:schemeClr val="accent2">
                    <a:lumMod val="60000"/>
                    <a:lumOff val="40000"/>
                  </a:schemeClr>
                </a:solidFill>
              </a:rPr>
              <a:t> as </a:t>
            </a:r>
          </a:p>
          <a:p>
            <a:pPr>
              <a:buNone/>
            </a:pPr>
            <a:r>
              <a:rPr lang="en-US" dirty="0" smtClean="0"/>
              <a:t>		def double(x): </a:t>
            </a:r>
          </a:p>
          <a:p>
            <a:pPr>
              <a:buNone/>
            </a:pPr>
            <a:r>
              <a:rPr lang="en-US" dirty="0" smtClean="0"/>
              <a:t>			return x * 2</a:t>
            </a:r>
          </a:p>
          <a:p>
            <a:r>
              <a:rPr lang="en-US" dirty="0" smtClean="0"/>
              <a:t>Example 3: </a:t>
            </a:r>
          </a:p>
          <a:p>
            <a:pPr>
              <a:buNone/>
            </a:pPr>
            <a:r>
              <a:rPr lang="en-US" dirty="0" smtClean="0"/>
              <a:t>	# Program to filter out only the even items from a list</a:t>
            </a:r>
          </a:p>
          <a:p>
            <a:pPr>
              <a:buNone/>
            </a:pPr>
            <a:r>
              <a:rPr lang="en-US" dirty="0" smtClean="0"/>
              <a:t>	</a:t>
            </a:r>
            <a:r>
              <a:rPr lang="en-US" dirty="0" err="1" smtClean="0"/>
              <a:t>my_list</a:t>
            </a:r>
            <a:r>
              <a:rPr lang="en-US" dirty="0" smtClean="0"/>
              <a:t> = [1, 5, 4, 6, 8, 11, 3, 12]</a:t>
            </a:r>
          </a:p>
          <a:p>
            <a:pPr>
              <a:buNone/>
            </a:pPr>
            <a:r>
              <a:rPr lang="en-US" dirty="0" smtClean="0"/>
              <a:t>	</a:t>
            </a:r>
            <a:r>
              <a:rPr lang="en-US" dirty="0" err="1" smtClean="0"/>
              <a:t>new_list</a:t>
            </a:r>
            <a:r>
              <a:rPr lang="en-US" dirty="0" smtClean="0"/>
              <a:t> = filter(lambda x: (x%2 == 0) , </a:t>
            </a:r>
            <a:r>
              <a:rPr lang="en-US" dirty="0" err="1" smtClean="0"/>
              <a:t>my_list</a:t>
            </a:r>
            <a:r>
              <a:rPr lang="en-US" dirty="0" smtClean="0"/>
              <a:t>)</a:t>
            </a:r>
          </a:p>
          <a:p>
            <a:pPr>
              <a:buNone/>
            </a:pPr>
            <a:r>
              <a:rPr lang="en-US" dirty="0" smtClean="0"/>
              <a:t>    for x in </a:t>
            </a:r>
            <a:r>
              <a:rPr lang="en-US" dirty="0" err="1" smtClean="0"/>
              <a:t>new_list</a:t>
            </a:r>
            <a:r>
              <a:rPr lang="en-US" dirty="0" smtClean="0"/>
              <a:t>:</a:t>
            </a:r>
          </a:p>
          <a:p>
            <a:pPr>
              <a:buNone/>
            </a:pPr>
            <a:r>
              <a:rPr lang="en-US" dirty="0"/>
              <a:t> </a:t>
            </a:r>
            <a:r>
              <a:rPr lang="en-US" dirty="0" smtClean="0"/>
              <a:t>        print (x)</a:t>
            </a:r>
          </a:p>
          <a:p>
            <a:pPr>
              <a:buNone/>
            </a:pPr>
            <a:r>
              <a:rPr lang="en-US" dirty="0" smtClean="0"/>
              <a:t>	# Output: 4, 6, 8, 12</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558"/>
            <a:ext cx="10515600" cy="301081"/>
          </a:xfrm>
        </p:spPr>
        <p:txBody>
          <a:bodyPr>
            <a:normAutofit fontScale="90000"/>
          </a:bodyPr>
          <a:lstStyle/>
          <a:p>
            <a:r>
              <a:rPr lang="en-IN" dirty="0" smtClean="0"/>
              <a:t>Using own filter function</a:t>
            </a:r>
            <a:endParaRPr lang="en-IN" dirty="0"/>
          </a:p>
        </p:txBody>
      </p:sp>
      <p:sp>
        <p:nvSpPr>
          <p:cNvPr id="3" name="Content Placeholder 2"/>
          <p:cNvSpPr>
            <a:spLocks noGrp="1"/>
          </p:cNvSpPr>
          <p:nvPr>
            <p:ph idx="1"/>
          </p:nvPr>
        </p:nvSpPr>
        <p:spPr>
          <a:xfrm>
            <a:off x="169817" y="927463"/>
            <a:ext cx="11821886" cy="5249500"/>
          </a:xfrm>
        </p:spPr>
        <p:txBody>
          <a:bodyPr>
            <a:normAutofit fontScale="92500" lnSpcReduction="10000"/>
          </a:bodyPr>
          <a:lstStyle/>
          <a:p>
            <a:pPr marL="0" indent="0">
              <a:buNone/>
            </a:pPr>
            <a:r>
              <a:rPr lang="en-US" dirty="0"/>
              <a:t>def filter1(</a:t>
            </a:r>
            <a:r>
              <a:rPr lang="en-US" dirty="0" err="1"/>
              <a:t>fn,lst</a:t>
            </a:r>
            <a:r>
              <a:rPr lang="en-US" dirty="0" smtClean="0"/>
              <a:t>): </a:t>
            </a:r>
            <a:r>
              <a:rPr lang="en-US" sz="2200" dirty="0" smtClean="0"/>
              <a:t>#Here the function filter1 calls another function </a:t>
            </a:r>
            <a:r>
              <a:rPr lang="en-US" sz="2200" dirty="0" err="1" smtClean="0"/>
              <a:t>fn</a:t>
            </a:r>
            <a:r>
              <a:rPr lang="en-US" sz="2200" dirty="0" smtClean="0"/>
              <a:t> which is passed as an argument</a:t>
            </a:r>
            <a:endParaRPr lang="en-US" sz="2200" dirty="0"/>
          </a:p>
          <a:p>
            <a:pPr marL="0" indent="0">
              <a:buNone/>
            </a:pPr>
            <a:r>
              <a:rPr lang="en-US" dirty="0"/>
              <a:t>    </a:t>
            </a:r>
            <a:r>
              <a:rPr lang="en-US" dirty="0" err="1"/>
              <a:t>newLst</a:t>
            </a:r>
            <a:r>
              <a:rPr lang="en-US" dirty="0"/>
              <a:t>=[]</a:t>
            </a:r>
          </a:p>
          <a:p>
            <a:pPr marL="0" indent="0">
              <a:buNone/>
            </a:pPr>
            <a:r>
              <a:rPr lang="en-US" dirty="0"/>
              <a:t>    for l in </a:t>
            </a:r>
            <a:r>
              <a:rPr lang="en-US" dirty="0" err="1"/>
              <a:t>lst</a:t>
            </a:r>
            <a:r>
              <a:rPr lang="en-US" dirty="0"/>
              <a:t>:</a:t>
            </a:r>
          </a:p>
          <a:p>
            <a:pPr marL="0" indent="0">
              <a:buNone/>
            </a:pPr>
            <a:r>
              <a:rPr lang="en-US" dirty="0"/>
              <a:t>        if </a:t>
            </a:r>
            <a:r>
              <a:rPr lang="en-US" dirty="0" err="1"/>
              <a:t>fn</a:t>
            </a:r>
            <a:r>
              <a:rPr lang="en-US" dirty="0"/>
              <a:t>(l)==True:</a:t>
            </a:r>
          </a:p>
          <a:p>
            <a:pPr marL="0" indent="0">
              <a:buNone/>
            </a:pPr>
            <a:r>
              <a:rPr lang="en-US" dirty="0"/>
              <a:t>            </a:t>
            </a:r>
            <a:r>
              <a:rPr lang="en-US" dirty="0" err="1"/>
              <a:t>newLst.append</a:t>
            </a:r>
            <a:r>
              <a:rPr lang="en-US" dirty="0"/>
              <a:t>(l)</a:t>
            </a:r>
          </a:p>
          <a:p>
            <a:pPr marL="0" indent="0">
              <a:buNone/>
            </a:pPr>
            <a:endParaRPr lang="en-US" dirty="0"/>
          </a:p>
          <a:p>
            <a:pPr marL="0" indent="0">
              <a:buNone/>
            </a:pPr>
            <a:r>
              <a:rPr lang="en-US" dirty="0"/>
              <a:t>    return </a:t>
            </a:r>
            <a:r>
              <a:rPr lang="en-US" dirty="0" err="1" smtClean="0"/>
              <a:t>newLst</a:t>
            </a:r>
            <a:endParaRPr lang="en-US" dirty="0" smtClean="0"/>
          </a:p>
          <a:p>
            <a:pPr marL="0" indent="0">
              <a:buNone/>
            </a:pPr>
            <a:endParaRPr lang="en-US" dirty="0" smtClean="0"/>
          </a:p>
          <a:p>
            <a:pPr marL="0" indent="0">
              <a:buNone/>
            </a:pPr>
            <a:r>
              <a:rPr lang="en-IN" dirty="0"/>
              <a:t>list=[1,2,3,4,5,6]</a:t>
            </a:r>
          </a:p>
          <a:p>
            <a:pPr marL="0" indent="0">
              <a:buNone/>
            </a:pPr>
            <a:r>
              <a:rPr lang="en-IN" dirty="0" smtClean="0"/>
              <a:t>list2=filter1(lambda </a:t>
            </a:r>
            <a:r>
              <a:rPr lang="en-IN" dirty="0"/>
              <a:t>x: (x%2==0), list)</a:t>
            </a:r>
          </a:p>
          <a:p>
            <a:pPr marL="0" indent="0">
              <a:buNone/>
            </a:pPr>
            <a:r>
              <a:rPr lang="en-IN" dirty="0"/>
              <a:t>print(list2)</a:t>
            </a:r>
          </a:p>
        </p:txBody>
      </p:sp>
    </p:spTree>
    <p:extLst>
      <p:ext uri="{BB962C8B-B14F-4D97-AF65-F5344CB8AC3E}">
        <p14:creationId xmlns:p14="http://schemas.microsoft.com/office/powerpoint/2010/main" val="394672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0"/>
            <a:ext cx="10515600" cy="561703"/>
          </a:xfrm>
        </p:spPr>
        <p:txBody>
          <a:bodyPr>
            <a:normAutofit fontScale="90000"/>
          </a:bodyPr>
          <a:lstStyle/>
          <a:p>
            <a:pPr algn="ctr"/>
            <a:r>
              <a:rPr lang="en-US" b="1" dirty="0"/>
              <a:t>Reserved Words :</a:t>
            </a:r>
            <a:endParaRPr lang="hi-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8895366"/>
              </p:ext>
            </p:extLst>
          </p:nvPr>
        </p:nvGraphicFramePr>
        <p:xfrm>
          <a:off x="483325" y="1685110"/>
          <a:ext cx="10802985" cy="4820192"/>
        </p:xfrm>
        <a:graphic>
          <a:graphicData uri="http://schemas.openxmlformats.org/drawingml/2006/table">
            <a:tbl>
              <a:tblPr/>
              <a:tblGrid>
                <a:gridCol w="2160597">
                  <a:extLst>
                    <a:ext uri="{9D8B030D-6E8A-4147-A177-3AD203B41FA5}">
                      <a16:colId xmlns:a16="http://schemas.microsoft.com/office/drawing/2014/main" val="4001949385"/>
                    </a:ext>
                  </a:extLst>
                </a:gridCol>
                <a:gridCol w="2160597">
                  <a:extLst>
                    <a:ext uri="{9D8B030D-6E8A-4147-A177-3AD203B41FA5}">
                      <a16:colId xmlns:a16="http://schemas.microsoft.com/office/drawing/2014/main" val="18535216"/>
                    </a:ext>
                  </a:extLst>
                </a:gridCol>
                <a:gridCol w="2160597">
                  <a:extLst>
                    <a:ext uri="{9D8B030D-6E8A-4147-A177-3AD203B41FA5}">
                      <a16:colId xmlns:a16="http://schemas.microsoft.com/office/drawing/2014/main" val="3778796252"/>
                    </a:ext>
                  </a:extLst>
                </a:gridCol>
                <a:gridCol w="2160597">
                  <a:extLst>
                    <a:ext uri="{9D8B030D-6E8A-4147-A177-3AD203B41FA5}">
                      <a16:colId xmlns:a16="http://schemas.microsoft.com/office/drawing/2014/main" val="2675863709"/>
                    </a:ext>
                  </a:extLst>
                </a:gridCol>
                <a:gridCol w="2160597">
                  <a:extLst>
                    <a:ext uri="{9D8B030D-6E8A-4147-A177-3AD203B41FA5}">
                      <a16:colId xmlns:a16="http://schemas.microsoft.com/office/drawing/2014/main" val="3964389765"/>
                    </a:ext>
                  </a:extLst>
                </a:gridCol>
              </a:tblGrid>
              <a:tr h="602524">
                <a:tc gridSpan="5">
                  <a:txBody>
                    <a:bodyPr/>
                    <a:lstStyle/>
                    <a:p>
                      <a:r>
                        <a:rPr lang="en-US"/>
                        <a:t>Keywords in Python</a:t>
                      </a:r>
                    </a:p>
                  </a:txBody>
                  <a:tcPr anchor="ctr"/>
                </a:tc>
                <a:tc hMerge="1">
                  <a:txBody>
                    <a:bodyPr/>
                    <a:lstStyle/>
                    <a:p>
                      <a:endParaRPr lang="hi-IN"/>
                    </a:p>
                  </a:txBody>
                  <a:tcPr/>
                </a:tc>
                <a:tc hMerge="1">
                  <a:txBody>
                    <a:bodyPr/>
                    <a:lstStyle/>
                    <a:p>
                      <a:endParaRPr lang="hi-IN"/>
                    </a:p>
                  </a:txBody>
                  <a:tcPr/>
                </a:tc>
                <a:tc hMerge="1">
                  <a:txBody>
                    <a:bodyPr/>
                    <a:lstStyle/>
                    <a:p>
                      <a:endParaRPr lang="hi-IN"/>
                    </a:p>
                  </a:txBody>
                  <a:tcPr/>
                </a:tc>
                <a:tc hMerge="1">
                  <a:txBody>
                    <a:bodyPr/>
                    <a:lstStyle/>
                    <a:p>
                      <a:endParaRPr lang="hi-IN"/>
                    </a:p>
                  </a:txBody>
                  <a:tcPr/>
                </a:tc>
                <a:extLst>
                  <a:ext uri="{0D108BD9-81ED-4DB2-BD59-A6C34878D82A}">
                    <a16:rowId xmlns:a16="http://schemas.microsoft.com/office/drawing/2014/main" val="855864544"/>
                  </a:ext>
                </a:extLst>
              </a:tr>
              <a:tr h="602524">
                <a:tc>
                  <a:txBody>
                    <a:bodyPr/>
                    <a:lstStyle/>
                    <a:p>
                      <a:r>
                        <a:rPr lang="en-US"/>
                        <a:t>False</a:t>
                      </a:r>
                    </a:p>
                  </a:txBody>
                  <a:tcPr anchor="ctr">
                    <a:lnL>
                      <a:noFill/>
                    </a:lnL>
                    <a:lnR>
                      <a:noFill/>
                    </a:lnR>
                    <a:lnB>
                      <a:noFill/>
                    </a:lnB>
                  </a:tcPr>
                </a:tc>
                <a:tc>
                  <a:txBody>
                    <a:bodyPr/>
                    <a:lstStyle/>
                    <a:p>
                      <a:r>
                        <a:rPr lang="en-US"/>
                        <a:t>class</a:t>
                      </a:r>
                    </a:p>
                  </a:txBody>
                  <a:tcPr anchor="ctr">
                    <a:lnL>
                      <a:noFill/>
                    </a:lnL>
                    <a:lnR>
                      <a:noFill/>
                    </a:lnR>
                    <a:lnT>
                      <a:noFill/>
                    </a:lnT>
                    <a:lnB>
                      <a:noFill/>
                    </a:lnB>
                  </a:tcPr>
                </a:tc>
                <a:tc>
                  <a:txBody>
                    <a:bodyPr/>
                    <a:lstStyle/>
                    <a:p>
                      <a:r>
                        <a:rPr lang="en-US"/>
                        <a:t>finally</a:t>
                      </a:r>
                    </a:p>
                  </a:txBody>
                  <a:tcPr anchor="ctr">
                    <a:lnL>
                      <a:noFill/>
                    </a:lnL>
                    <a:lnR>
                      <a:noFill/>
                    </a:lnR>
                    <a:lnT>
                      <a:noFill/>
                    </a:lnT>
                    <a:lnB>
                      <a:noFill/>
                    </a:lnB>
                  </a:tcPr>
                </a:tc>
                <a:tc>
                  <a:txBody>
                    <a:bodyPr/>
                    <a:lstStyle/>
                    <a:p>
                      <a:r>
                        <a:rPr lang="en-US"/>
                        <a:t>is</a:t>
                      </a:r>
                    </a:p>
                  </a:txBody>
                  <a:tcPr anchor="ctr">
                    <a:lnL>
                      <a:noFill/>
                    </a:lnL>
                    <a:lnR>
                      <a:noFill/>
                    </a:lnR>
                    <a:lnT>
                      <a:noFill/>
                    </a:lnT>
                    <a:lnB>
                      <a:noFill/>
                    </a:lnB>
                  </a:tcPr>
                </a:tc>
                <a:tc>
                  <a:txBody>
                    <a:bodyPr/>
                    <a:lstStyle/>
                    <a:p>
                      <a:r>
                        <a:rPr lang="en-US"/>
                        <a:t>return</a:t>
                      </a:r>
                    </a:p>
                  </a:txBody>
                  <a:tcPr anchor="ctr">
                    <a:lnL>
                      <a:noFill/>
                    </a:lnL>
                    <a:lnR>
                      <a:noFill/>
                    </a:lnR>
                    <a:lnT>
                      <a:noFill/>
                    </a:lnT>
                    <a:lnB>
                      <a:noFill/>
                    </a:lnB>
                  </a:tcPr>
                </a:tc>
                <a:extLst>
                  <a:ext uri="{0D108BD9-81ED-4DB2-BD59-A6C34878D82A}">
                    <a16:rowId xmlns:a16="http://schemas.microsoft.com/office/drawing/2014/main" val="1310667277"/>
                  </a:ext>
                </a:extLst>
              </a:tr>
              <a:tr h="602524">
                <a:tc>
                  <a:txBody>
                    <a:bodyPr/>
                    <a:lstStyle/>
                    <a:p>
                      <a:r>
                        <a:rPr lang="en-US"/>
                        <a:t>None</a:t>
                      </a:r>
                    </a:p>
                  </a:txBody>
                  <a:tcPr anchor="ctr">
                    <a:lnL>
                      <a:noFill/>
                    </a:lnL>
                    <a:lnR>
                      <a:noFill/>
                    </a:lnR>
                    <a:lnT>
                      <a:noFill/>
                    </a:lnT>
                    <a:lnB>
                      <a:noFill/>
                    </a:lnB>
                  </a:tcPr>
                </a:tc>
                <a:tc>
                  <a:txBody>
                    <a:bodyPr/>
                    <a:lstStyle/>
                    <a:p>
                      <a:r>
                        <a:rPr lang="en-US"/>
                        <a:t>continue</a:t>
                      </a:r>
                    </a:p>
                  </a:txBody>
                  <a:tcPr anchor="ctr">
                    <a:lnL>
                      <a:noFill/>
                    </a:lnL>
                    <a:lnR>
                      <a:noFill/>
                    </a:lnR>
                    <a:lnT>
                      <a:noFill/>
                    </a:lnT>
                    <a:lnB>
                      <a:noFill/>
                    </a:lnB>
                  </a:tcPr>
                </a:tc>
                <a:tc>
                  <a:txBody>
                    <a:bodyPr/>
                    <a:lstStyle/>
                    <a:p>
                      <a:r>
                        <a:rPr lang="en-US"/>
                        <a:t>for</a:t>
                      </a:r>
                    </a:p>
                  </a:txBody>
                  <a:tcPr anchor="ctr">
                    <a:lnL>
                      <a:noFill/>
                    </a:lnL>
                    <a:lnR>
                      <a:noFill/>
                    </a:lnR>
                    <a:lnT>
                      <a:noFill/>
                    </a:lnT>
                    <a:lnB>
                      <a:noFill/>
                    </a:lnB>
                  </a:tcPr>
                </a:tc>
                <a:tc>
                  <a:txBody>
                    <a:bodyPr/>
                    <a:lstStyle/>
                    <a:p>
                      <a:r>
                        <a:rPr lang="en-US"/>
                        <a:t>lambda</a:t>
                      </a:r>
                    </a:p>
                  </a:txBody>
                  <a:tcPr anchor="ctr">
                    <a:lnL>
                      <a:noFill/>
                    </a:lnL>
                    <a:lnR>
                      <a:noFill/>
                    </a:lnR>
                    <a:lnT>
                      <a:noFill/>
                    </a:lnT>
                    <a:lnB>
                      <a:noFill/>
                    </a:lnB>
                  </a:tcPr>
                </a:tc>
                <a:tc>
                  <a:txBody>
                    <a:bodyPr/>
                    <a:lstStyle/>
                    <a:p>
                      <a:r>
                        <a:rPr lang="en-US"/>
                        <a:t>try</a:t>
                      </a:r>
                    </a:p>
                  </a:txBody>
                  <a:tcPr anchor="ctr">
                    <a:lnL>
                      <a:noFill/>
                    </a:lnL>
                    <a:lnR>
                      <a:noFill/>
                    </a:lnR>
                    <a:lnT>
                      <a:noFill/>
                    </a:lnT>
                    <a:lnB>
                      <a:noFill/>
                    </a:lnB>
                  </a:tcPr>
                </a:tc>
                <a:extLst>
                  <a:ext uri="{0D108BD9-81ED-4DB2-BD59-A6C34878D82A}">
                    <a16:rowId xmlns:a16="http://schemas.microsoft.com/office/drawing/2014/main" val="3975958930"/>
                  </a:ext>
                </a:extLst>
              </a:tr>
              <a:tr h="602524">
                <a:tc>
                  <a:txBody>
                    <a:bodyPr/>
                    <a:lstStyle/>
                    <a:p>
                      <a:r>
                        <a:rPr lang="en-US"/>
                        <a:t>True</a:t>
                      </a:r>
                    </a:p>
                  </a:txBody>
                  <a:tcPr anchor="ctr">
                    <a:lnL>
                      <a:noFill/>
                    </a:lnL>
                    <a:lnR>
                      <a:noFill/>
                    </a:lnR>
                    <a:lnT>
                      <a:noFill/>
                    </a:lnT>
                    <a:lnB>
                      <a:noFill/>
                    </a:lnB>
                  </a:tcPr>
                </a:tc>
                <a:tc>
                  <a:txBody>
                    <a:bodyPr/>
                    <a:lstStyle/>
                    <a:p>
                      <a:r>
                        <a:rPr lang="en-US"/>
                        <a:t>def</a:t>
                      </a:r>
                    </a:p>
                  </a:txBody>
                  <a:tcPr anchor="ctr">
                    <a:lnL>
                      <a:noFill/>
                    </a:lnL>
                    <a:lnR>
                      <a:noFill/>
                    </a:lnR>
                    <a:lnT>
                      <a:noFill/>
                    </a:lnT>
                    <a:lnB>
                      <a:noFill/>
                    </a:lnB>
                  </a:tcPr>
                </a:tc>
                <a:tc>
                  <a:txBody>
                    <a:bodyPr/>
                    <a:lstStyle/>
                    <a:p>
                      <a:r>
                        <a:rPr lang="en-US"/>
                        <a:t>from</a:t>
                      </a:r>
                    </a:p>
                  </a:txBody>
                  <a:tcPr anchor="ctr">
                    <a:lnL>
                      <a:noFill/>
                    </a:lnL>
                    <a:lnR>
                      <a:noFill/>
                    </a:lnR>
                    <a:lnT>
                      <a:noFill/>
                    </a:lnT>
                    <a:lnB>
                      <a:noFill/>
                    </a:lnB>
                  </a:tcPr>
                </a:tc>
                <a:tc>
                  <a:txBody>
                    <a:bodyPr/>
                    <a:lstStyle/>
                    <a:p>
                      <a:r>
                        <a:rPr lang="en-US"/>
                        <a:t>nonlocal</a:t>
                      </a:r>
                    </a:p>
                  </a:txBody>
                  <a:tcPr anchor="ctr">
                    <a:lnL>
                      <a:noFill/>
                    </a:lnL>
                    <a:lnR>
                      <a:noFill/>
                    </a:lnR>
                    <a:lnT>
                      <a:noFill/>
                    </a:lnT>
                    <a:lnB>
                      <a:noFill/>
                    </a:lnB>
                  </a:tcPr>
                </a:tc>
                <a:tc>
                  <a:txBody>
                    <a:bodyPr/>
                    <a:lstStyle/>
                    <a:p>
                      <a:r>
                        <a:rPr lang="en-US"/>
                        <a:t>while</a:t>
                      </a:r>
                    </a:p>
                  </a:txBody>
                  <a:tcPr anchor="ctr">
                    <a:lnL>
                      <a:noFill/>
                    </a:lnL>
                    <a:lnR>
                      <a:noFill/>
                    </a:lnR>
                    <a:lnT>
                      <a:noFill/>
                    </a:lnT>
                    <a:lnB>
                      <a:noFill/>
                    </a:lnB>
                  </a:tcPr>
                </a:tc>
                <a:extLst>
                  <a:ext uri="{0D108BD9-81ED-4DB2-BD59-A6C34878D82A}">
                    <a16:rowId xmlns:a16="http://schemas.microsoft.com/office/drawing/2014/main" val="1306651338"/>
                  </a:ext>
                </a:extLst>
              </a:tr>
              <a:tr h="602524">
                <a:tc>
                  <a:txBody>
                    <a:bodyPr/>
                    <a:lstStyle/>
                    <a:p>
                      <a:r>
                        <a:rPr lang="en-US"/>
                        <a:t>and</a:t>
                      </a:r>
                    </a:p>
                  </a:txBody>
                  <a:tcPr anchor="ctr">
                    <a:lnL>
                      <a:noFill/>
                    </a:lnL>
                    <a:lnR>
                      <a:noFill/>
                    </a:lnR>
                    <a:lnT>
                      <a:noFill/>
                    </a:lnT>
                    <a:lnB>
                      <a:noFill/>
                    </a:lnB>
                  </a:tcPr>
                </a:tc>
                <a:tc>
                  <a:txBody>
                    <a:bodyPr/>
                    <a:lstStyle/>
                    <a:p>
                      <a:r>
                        <a:rPr lang="en-US"/>
                        <a:t>del</a:t>
                      </a:r>
                    </a:p>
                  </a:txBody>
                  <a:tcPr anchor="ctr">
                    <a:lnL>
                      <a:noFill/>
                    </a:lnL>
                    <a:lnR>
                      <a:noFill/>
                    </a:lnR>
                    <a:lnT>
                      <a:noFill/>
                    </a:lnT>
                    <a:lnB>
                      <a:noFill/>
                    </a:lnB>
                  </a:tcPr>
                </a:tc>
                <a:tc>
                  <a:txBody>
                    <a:bodyPr/>
                    <a:lstStyle/>
                    <a:p>
                      <a:r>
                        <a:rPr lang="en-US"/>
                        <a:t>global</a:t>
                      </a:r>
                    </a:p>
                  </a:txBody>
                  <a:tcPr anchor="ctr">
                    <a:lnL>
                      <a:noFill/>
                    </a:lnL>
                    <a:lnR>
                      <a:noFill/>
                    </a:lnR>
                    <a:lnT>
                      <a:noFill/>
                    </a:lnT>
                    <a:lnB>
                      <a:noFill/>
                    </a:lnB>
                  </a:tcPr>
                </a:tc>
                <a:tc>
                  <a:txBody>
                    <a:bodyPr/>
                    <a:lstStyle/>
                    <a:p>
                      <a:r>
                        <a:rPr lang="en-US"/>
                        <a:t>not</a:t>
                      </a:r>
                    </a:p>
                  </a:txBody>
                  <a:tcPr anchor="ctr">
                    <a:lnL>
                      <a:noFill/>
                    </a:lnL>
                    <a:lnR>
                      <a:noFill/>
                    </a:lnR>
                    <a:lnT>
                      <a:noFill/>
                    </a:lnT>
                    <a:lnB>
                      <a:noFill/>
                    </a:lnB>
                  </a:tcPr>
                </a:tc>
                <a:tc>
                  <a:txBody>
                    <a:bodyPr/>
                    <a:lstStyle/>
                    <a:p>
                      <a:r>
                        <a:rPr lang="en-US"/>
                        <a:t>with</a:t>
                      </a:r>
                    </a:p>
                  </a:txBody>
                  <a:tcPr anchor="ctr">
                    <a:lnL>
                      <a:noFill/>
                    </a:lnL>
                    <a:lnR>
                      <a:noFill/>
                    </a:lnR>
                    <a:lnT>
                      <a:noFill/>
                    </a:lnT>
                    <a:lnB>
                      <a:noFill/>
                    </a:lnB>
                  </a:tcPr>
                </a:tc>
                <a:extLst>
                  <a:ext uri="{0D108BD9-81ED-4DB2-BD59-A6C34878D82A}">
                    <a16:rowId xmlns:a16="http://schemas.microsoft.com/office/drawing/2014/main" val="2656744439"/>
                  </a:ext>
                </a:extLst>
              </a:tr>
              <a:tr h="602524">
                <a:tc>
                  <a:txBody>
                    <a:bodyPr/>
                    <a:lstStyle/>
                    <a:p>
                      <a:r>
                        <a:rPr lang="en-US"/>
                        <a:t>as</a:t>
                      </a:r>
                    </a:p>
                  </a:txBody>
                  <a:tcPr anchor="ctr">
                    <a:lnL>
                      <a:noFill/>
                    </a:lnL>
                    <a:lnR>
                      <a:noFill/>
                    </a:lnR>
                    <a:lnT>
                      <a:noFill/>
                    </a:lnT>
                    <a:lnB>
                      <a:noFill/>
                    </a:lnB>
                  </a:tcPr>
                </a:tc>
                <a:tc>
                  <a:txBody>
                    <a:bodyPr/>
                    <a:lstStyle/>
                    <a:p>
                      <a:r>
                        <a:rPr lang="en-US"/>
                        <a:t>elif</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or</a:t>
                      </a:r>
                    </a:p>
                  </a:txBody>
                  <a:tcPr anchor="ctr">
                    <a:lnL>
                      <a:noFill/>
                    </a:lnL>
                    <a:lnR>
                      <a:noFill/>
                    </a:lnR>
                    <a:lnT>
                      <a:noFill/>
                    </a:lnT>
                    <a:lnB>
                      <a:noFill/>
                    </a:lnB>
                  </a:tcPr>
                </a:tc>
                <a:tc>
                  <a:txBody>
                    <a:bodyPr/>
                    <a:lstStyle/>
                    <a:p>
                      <a:r>
                        <a:rPr lang="en-US"/>
                        <a:t>yield</a:t>
                      </a:r>
                    </a:p>
                  </a:txBody>
                  <a:tcPr anchor="ctr">
                    <a:lnL>
                      <a:noFill/>
                    </a:lnL>
                    <a:lnR>
                      <a:noFill/>
                    </a:lnR>
                    <a:lnT>
                      <a:noFill/>
                    </a:lnT>
                    <a:lnB>
                      <a:noFill/>
                    </a:lnB>
                  </a:tcPr>
                </a:tc>
                <a:extLst>
                  <a:ext uri="{0D108BD9-81ED-4DB2-BD59-A6C34878D82A}">
                    <a16:rowId xmlns:a16="http://schemas.microsoft.com/office/drawing/2014/main" val="938981212"/>
                  </a:ext>
                </a:extLst>
              </a:tr>
              <a:tr h="602524">
                <a:tc>
                  <a:txBody>
                    <a:bodyPr/>
                    <a:lstStyle/>
                    <a:p>
                      <a:r>
                        <a:rPr lang="en-US"/>
                        <a:t>assert</a:t>
                      </a:r>
                    </a:p>
                  </a:txBody>
                  <a:tcPr anchor="ctr">
                    <a:lnL>
                      <a:noFill/>
                    </a:lnL>
                    <a:lnR>
                      <a:noFill/>
                    </a:lnR>
                    <a:lnT>
                      <a:noFill/>
                    </a:lnT>
                    <a:lnB>
                      <a:noFill/>
                    </a:lnB>
                  </a:tcPr>
                </a:tc>
                <a:tc>
                  <a:txBody>
                    <a:bodyPr/>
                    <a:lstStyle/>
                    <a:p>
                      <a:r>
                        <a:rPr lang="en-US"/>
                        <a:t>else</a:t>
                      </a:r>
                    </a:p>
                  </a:txBody>
                  <a:tcPr anchor="ctr">
                    <a:lnL>
                      <a:noFill/>
                    </a:lnL>
                    <a:lnR>
                      <a:noFill/>
                    </a:lnR>
                    <a:lnT>
                      <a:noFill/>
                    </a:lnT>
                    <a:lnB>
                      <a:noFill/>
                    </a:lnB>
                  </a:tcPr>
                </a:tc>
                <a:tc>
                  <a:txBody>
                    <a:bodyPr/>
                    <a:lstStyle/>
                    <a:p>
                      <a:r>
                        <a:rPr lang="en-US"/>
                        <a:t>import</a:t>
                      </a:r>
                    </a:p>
                  </a:txBody>
                  <a:tcPr anchor="ctr">
                    <a:lnL>
                      <a:noFill/>
                    </a:lnL>
                    <a:lnR>
                      <a:noFill/>
                    </a:lnR>
                    <a:lnT>
                      <a:noFill/>
                    </a:lnT>
                    <a:lnB>
                      <a:noFill/>
                    </a:lnB>
                  </a:tcPr>
                </a:tc>
                <a:tc>
                  <a:txBody>
                    <a:bodyPr/>
                    <a:lstStyle/>
                    <a:p>
                      <a:r>
                        <a:rPr lang="en-US"/>
                        <a:t>pass</a:t>
                      </a:r>
                    </a:p>
                  </a:txBody>
                  <a:tcPr anchor="ctr">
                    <a:lnL>
                      <a:noFill/>
                    </a:lnL>
                    <a:lnR>
                      <a:noFill/>
                    </a:lnR>
                    <a:lnT>
                      <a:noFill/>
                    </a:lnT>
                    <a:lnB>
                      <a:noFill/>
                    </a:lnB>
                  </a:tcPr>
                </a:tc>
                <a:tc>
                  <a:txBody>
                    <a:bodyPr/>
                    <a:lstStyle/>
                    <a:p>
                      <a:r>
                        <a:rPr lang="hi-IN"/>
                        <a:t> </a:t>
                      </a:r>
                    </a:p>
                  </a:txBody>
                  <a:tcPr anchor="ctr">
                    <a:lnL>
                      <a:noFill/>
                    </a:lnL>
                    <a:lnR>
                      <a:noFill/>
                    </a:lnR>
                    <a:lnT>
                      <a:noFill/>
                    </a:lnT>
                    <a:lnB>
                      <a:noFill/>
                    </a:lnB>
                  </a:tcPr>
                </a:tc>
                <a:extLst>
                  <a:ext uri="{0D108BD9-81ED-4DB2-BD59-A6C34878D82A}">
                    <a16:rowId xmlns:a16="http://schemas.microsoft.com/office/drawing/2014/main" val="578206368"/>
                  </a:ext>
                </a:extLst>
              </a:tr>
              <a:tr h="602524">
                <a:tc>
                  <a:txBody>
                    <a:bodyPr/>
                    <a:lstStyle/>
                    <a:p>
                      <a:r>
                        <a:rPr lang="en-US"/>
                        <a:t>break</a:t>
                      </a:r>
                    </a:p>
                  </a:txBody>
                  <a:tcPr anchor="ctr">
                    <a:lnL>
                      <a:noFill/>
                    </a:lnL>
                    <a:lnR>
                      <a:noFill/>
                    </a:lnR>
                    <a:lnT>
                      <a:noFill/>
                    </a:lnT>
                    <a:lnB>
                      <a:noFill/>
                    </a:lnB>
                  </a:tcPr>
                </a:tc>
                <a:tc>
                  <a:txBody>
                    <a:bodyPr/>
                    <a:lstStyle/>
                    <a:p>
                      <a:r>
                        <a:rPr lang="en-US"/>
                        <a:t>except</a:t>
                      </a:r>
                    </a:p>
                  </a:txBody>
                  <a:tcPr anchor="ctr">
                    <a:lnL>
                      <a:noFill/>
                    </a:lnL>
                    <a:lnR>
                      <a:noFill/>
                    </a:lnR>
                    <a:lnT>
                      <a:noFill/>
                    </a:lnT>
                    <a:lnB>
                      <a:noFill/>
                    </a:lnB>
                  </a:tcPr>
                </a:tc>
                <a:tc>
                  <a:txBody>
                    <a:bodyPr/>
                    <a:lstStyle/>
                    <a:p>
                      <a:r>
                        <a:rPr lang="en-US"/>
                        <a:t>in</a:t>
                      </a:r>
                    </a:p>
                  </a:txBody>
                  <a:tcPr anchor="ctr">
                    <a:lnL>
                      <a:noFill/>
                    </a:lnL>
                    <a:lnR>
                      <a:noFill/>
                    </a:lnR>
                    <a:lnT>
                      <a:noFill/>
                    </a:lnT>
                    <a:lnB>
                      <a:noFill/>
                    </a:lnB>
                  </a:tcPr>
                </a:tc>
                <a:tc>
                  <a:txBody>
                    <a:bodyPr/>
                    <a:lstStyle/>
                    <a:p>
                      <a:r>
                        <a:rPr lang="en-US"/>
                        <a:t>raise</a:t>
                      </a:r>
                    </a:p>
                  </a:txBody>
                  <a:tcPr anchor="ctr">
                    <a:lnL>
                      <a:noFill/>
                    </a:lnL>
                    <a:lnR>
                      <a:noFill/>
                    </a:lnR>
                    <a:lnT>
                      <a:noFill/>
                    </a:lnT>
                    <a:lnB>
                      <a:noFill/>
                    </a:lnB>
                  </a:tcPr>
                </a:tc>
                <a:tc>
                  <a:txBody>
                    <a:bodyPr/>
                    <a:lstStyle/>
                    <a:p>
                      <a:r>
                        <a:rPr lang="hi-IN" dirty="0"/>
                        <a:t> </a:t>
                      </a:r>
                    </a:p>
                  </a:txBody>
                  <a:tcPr anchor="ctr">
                    <a:lnL>
                      <a:noFill/>
                    </a:lnL>
                    <a:lnR>
                      <a:noFill/>
                    </a:lnR>
                    <a:lnT>
                      <a:noFill/>
                    </a:lnT>
                    <a:lnB>
                      <a:noFill/>
                    </a:lnB>
                  </a:tcPr>
                </a:tc>
                <a:extLst>
                  <a:ext uri="{0D108BD9-81ED-4DB2-BD59-A6C34878D82A}">
                    <a16:rowId xmlns:a16="http://schemas.microsoft.com/office/drawing/2014/main" val="1703171786"/>
                  </a:ext>
                </a:extLst>
              </a:tr>
            </a:tbl>
          </a:graphicData>
        </a:graphic>
      </p:graphicFrame>
      <p:sp>
        <p:nvSpPr>
          <p:cNvPr id="5" name="Rectangle 4"/>
          <p:cNvSpPr/>
          <p:nvPr/>
        </p:nvSpPr>
        <p:spPr>
          <a:xfrm>
            <a:off x="483326" y="679269"/>
            <a:ext cx="11456125" cy="830997"/>
          </a:xfrm>
          <a:prstGeom prst="rect">
            <a:avLst/>
          </a:prstGeom>
        </p:spPr>
        <p:txBody>
          <a:bodyPr wrap="square">
            <a:spAutoFit/>
          </a:bodyPr>
          <a:lstStyle/>
          <a:p>
            <a:pPr algn="just"/>
            <a:r>
              <a:rPr lang="en-US" sz="2400" b="1" dirty="0"/>
              <a:t>Reserved Words : </a:t>
            </a:r>
            <a:r>
              <a:rPr lang="en-US" sz="2400" dirty="0"/>
              <a:t>Python maintains a list of Python keywords. These are reserved words and you cannot use them as constant or variable or any other identifier names. </a:t>
            </a:r>
          </a:p>
        </p:txBody>
      </p:sp>
    </p:spTree>
    <p:extLst>
      <p:ext uri="{BB962C8B-B14F-4D97-AF65-F5344CB8AC3E}">
        <p14:creationId xmlns:p14="http://schemas.microsoft.com/office/powerpoint/2010/main" val="179048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971"/>
          </a:xfrm>
        </p:spPr>
        <p:txBody>
          <a:bodyPr>
            <a:noAutofit/>
          </a:bodyPr>
          <a:lstStyle/>
          <a:p>
            <a:pPr algn="ctr"/>
            <a:r>
              <a:rPr lang="en-US" sz="4800" b="1" dirty="0" smtClean="0"/>
              <a:t>Lines and Indentation</a:t>
            </a:r>
            <a:endParaRPr lang="en-US" sz="4800" b="1" dirty="0"/>
          </a:p>
        </p:txBody>
      </p:sp>
      <p:sp>
        <p:nvSpPr>
          <p:cNvPr id="3" name="Content Placeholder 2"/>
          <p:cNvSpPr>
            <a:spLocks noGrp="1"/>
          </p:cNvSpPr>
          <p:nvPr>
            <p:ph idx="1"/>
          </p:nvPr>
        </p:nvSpPr>
        <p:spPr>
          <a:xfrm>
            <a:off x="400318" y="936982"/>
            <a:ext cx="11332336" cy="5553969"/>
          </a:xfrm>
        </p:spPr>
        <p:txBody>
          <a:bodyPr>
            <a:normAutofit fontScale="85000" lnSpcReduction="20000"/>
          </a:bodyPr>
          <a:lstStyle/>
          <a:p>
            <a:pPr algn="just"/>
            <a:r>
              <a:rPr lang="en-US" dirty="0" smtClean="0"/>
              <a:t>Python </a:t>
            </a:r>
            <a:r>
              <a:rPr lang="en-US" dirty="0"/>
              <a:t>provides </a:t>
            </a:r>
            <a:r>
              <a:rPr lang="en-US" b="1" u="sng" dirty="0"/>
              <a:t>no braces </a:t>
            </a:r>
            <a:r>
              <a:rPr lang="en-US" dirty="0"/>
              <a:t>to indicate blocks of code for class and function definitions or flow control. </a:t>
            </a:r>
            <a:endParaRPr lang="en-US" dirty="0" smtClean="0"/>
          </a:p>
          <a:p>
            <a:pPr algn="just"/>
            <a:r>
              <a:rPr lang="en-US" dirty="0" smtClean="0"/>
              <a:t>Blocks </a:t>
            </a:r>
            <a:r>
              <a:rPr lang="en-US" dirty="0"/>
              <a:t>of code are denoted </a:t>
            </a:r>
            <a:r>
              <a:rPr lang="en-US" b="1" u="sng" dirty="0"/>
              <a:t>by line indentation</a:t>
            </a:r>
            <a:r>
              <a:rPr lang="en-US" dirty="0"/>
              <a:t>, which is rigidly enforced.</a:t>
            </a:r>
          </a:p>
          <a:p>
            <a:pPr algn="just"/>
            <a:r>
              <a:rPr lang="en-US" dirty="0"/>
              <a:t>The number of spaces in the indentation is variable, but all statements within the block must be indented the same amount. </a:t>
            </a:r>
            <a:endParaRPr lang="en-US" dirty="0" smtClean="0"/>
          </a:p>
          <a:p>
            <a:pPr algn="just"/>
            <a:r>
              <a:rPr lang="en-US" dirty="0" smtClean="0"/>
              <a:t>For </a:t>
            </a:r>
            <a:r>
              <a:rPr lang="en-US" dirty="0"/>
              <a:t>example −</a:t>
            </a:r>
          </a:p>
          <a:p>
            <a:pPr marL="457200" lvl="1" indent="0" algn="just">
              <a:buNone/>
            </a:pPr>
            <a:r>
              <a:rPr lang="en-US" sz="2800" dirty="0"/>
              <a:t>if True:</a:t>
            </a:r>
          </a:p>
          <a:p>
            <a:pPr marL="457200" lvl="1" indent="0" algn="just">
              <a:buNone/>
            </a:pPr>
            <a:r>
              <a:rPr lang="en-US" sz="2800" dirty="0"/>
              <a:t>    print </a:t>
            </a:r>
            <a:r>
              <a:rPr lang="en-US" sz="2800" dirty="0" smtClean="0"/>
              <a:t>("True“)</a:t>
            </a:r>
            <a:endParaRPr lang="en-US" sz="2800" dirty="0"/>
          </a:p>
          <a:p>
            <a:pPr marL="457200" lvl="1" indent="0" algn="just">
              <a:buNone/>
            </a:pPr>
            <a:r>
              <a:rPr lang="en-US" sz="2800" dirty="0"/>
              <a:t>else:</a:t>
            </a:r>
          </a:p>
          <a:p>
            <a:pPr marL="457200" lvl="1" indent="0" algn="just">
              <a:buNone/>
            </a:pPr>
            <a:r>
              <a:rPr lang="en-US" sz="2800" dirty="0"/>
              <a:t>  </a:t>
            </a:r>
            <a:r>
              <a:rPr lang="en-US" sz="2800" dirty="0" smtClean="0"/>
              <a:t>  print ("False“)</a:t>
            </a:r>
          </a:p>
          <a:p>
            <a:pPr algn="just">
              <a:buNone/>
            </a:pPr>
            <a:r>
              <a:rPr lang="en-US" b="1" dirty="0"/>
              <a:t>Multi-Line Statements</a:t>
            </a:r>
            <a:endParaRPr lang="en-US" sz="1200" b="1" dirty="0"/>
          </a:p>
          <a:p>
            <a:pPr algn="just"/>
            <a:r>
              <a:rPr lang="en-US" dirty="0"/>
              <a:t>Statements in Python typically end with a new line. Python does, however, allow the use of the </a:t>
            </a:r>
            <a:r>
              <a:rPr lang="en-US" b="1" u="sng" dirty="0"/>
              <a:t>line continuation character (\) </a:t>
            </a:r>
            <a:r>
              <a:rPr lang="en-US" dirty="0"/>
              <a:t>to denote that the line should continue. For example −</a:t>
            </a:r>
            <a:endParaRPr lang="en-US" sz="2400" dirty="0"/>
          </a:p>
          <a:p>
            <a:pPr marL="457200" lvl="1" indent="0" algn="just">
              <a:buNone/>
            </a:pPr>
            <a:r>
              <a:rPr lang="en-US" sz="2800" dirty="0"/>
              <a:t>total = </a:t>
            </a:r>
            <a:r>
              <a:rPr lang="en-US" sz="2800" dirty="0" err="1"/>
              <a:t>item_one</a:t>
            </a:r>
            <a:r>
              <a:rPr lang="en-US" sz="2800" dirty="0"/>
              <a:t> + \</a:t>
            </a:r>
            <a:endParaRPr lang="en-US" sz="3800" dirty="0"/>
          </a:p>
          <a:p>
            <a:pPr marL="457200" lvl="1" indent="0" algn="just">
              <a:buNone/>
            </a:pPr>
            <a:r>
              <a:rPr lang="en-US" sz="2800" dirty="0"/>
              <a:t>        </a:t>
            </a:r>
            <a:r>
              <a:rPr lang="en-US" sz="2800" dirty="0" err="1"/>
              <a:t>item_two</a:t>
            </a:r>
            <a:r>
              <a:rPr lang="en-US" sz="2800" dirty="0"/>
              <a:t> + \</a:t>
            </a:r>
            <a:endParaRPr lang="en-US" sz="3800" dirty="0"/>
          </a:p>
          <a:p>
            <a:pPr marL="457200" lvl="1" indent="0" algn="just">
              <a:buNone/>
            </a:pPr>
            <a:r>
              <a:rPr lang="en-US" sz="2800" dirty="0"/>
              <a:t>        </a:t>
            </a:r>
            <a:r>
              <a:rPr lang="en-US" sz="2800" dirty="0" err="1"/>
              <a:t>item_three</a:t>
            </a:r>
            <a:endParaRPr lang="en-US" sz="3800" dirty="0"/>
          </a:p>
          <a:p>
            <a:pPr marL="457200" lvl="1" indent="0" algn="just">
              <a:buNone/>
            </a:pPr>
            <a:endParaRPr lang="en-US" dirty="0"/>
          </a:p>
          <a:p>
            <a:pPr algn="just"/>
            <a:endParaRPr lang="en-US" dirty="0"/>
          </a:p>
        </p:txBody>
      </p:sp>
    </p:spTree>
    <p:extLst>
      <p:ext uri="{BB962C8B-B14F-4D97-AF65-F5344CB8AC3E}">
        <p14:creationId xmlns:p14="http://schemas.microsoft.com/office/powerpoint/2010/main" val="2528091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49" y="864524"/>
            <a:ext cx="11804073" cy="5769032"/>
          </a:xfrm>
        </p:spPr>
        <p:txBody>
          <a:bodyPr>
            <a:normAutofit lnSpcReduction="10000"/>
          </a:bodyPr>
          <a:lstStyle/>
          <a:p>
            <a:pPr algn="just"/>
            <a:r>
              <a:rPr lang="en-US" sz="3600" dirty="0"/>
              <a:t>Statements contained within the [], {}, or () brackets </a:t>
            </a:r>
            <a:r>
              <a:rPr lang="en-US" sz="3200" b="1" dirty="0"/>
              <a:t>do not need </a:t>
            </a:r>
            <a:r>
              <a:rPr lang="en-US" sz="3600" dirty="0"/>
              <a:t>to use the line continuation character. For example −</a:t>
            </a:r>
          </a:p>
          <a:p>
            <a:pPr marL="457200" lvl="1" indent="0" algn="just">
              <a:buNone/>
            </a:pPr>
            <a:r>
              <a:rPr lang="en-US" sz="3600" dirty="0"/>
              <a:t>days = ['Monday', 'Tuesday', 'Wednesday',</a:t>
            </a:r>
          </a:p>
          <a:p>
            <a:pPr marL="457200" lvl="1" indent="0" algn="just">
              <a:buNone/>
            </a:pPr>
            <a:r>
              <a:rPr lang="en-US" sz="3600" dirty="0"/>
              <a:t>        'Thursday', 'Friday</a:t>
            </a:r>
            <a:r>
              <a:rPr lang="en-US" sz="3200" dirty="0" smtClean="0"/>
              <a:t>']</a:t>
            </a:r>
          </a:p>
          <a:p>
            <a:pPr marL="0" indent="0" algn="just">
              <a:buNone/>
            </a:pPr>
            <a:r>
              <a:rPr lang="en-US" sz="3600" b="1" dirty="0"/>
              <a:t>Multiple Statements on a Single Line</a:t>
            </a:r>
            <a:endParaRPr lang="en-US" sz="1600" b="1" dirty="0"/>
          </a:p>
          <a:p>
            <a:pPr algn="just"/>
            <a:r>
              <a:rPr lang="en-US" sz="3600" dirty="0"/>
              <a:t>The </a:t>
            </a:r>
            <a:r>
              <a:rPr lang="en-US" sz="3200" b="1" dirty="0"/>
              <a:t>semicolon ( ; ) </a:t>
            </a:r>
            <a:r>
              <a:rPr lang="en-US" sz="3600" dirty="0"/>
              <a:t>allows multiple statements on the single line given that neither statement starts a new code block</a:t>
            </a:r>
            <a:r>
              <a:rPr lang="en-US" sz="3600" dirty="0" smtClean="0"/>
              <a:t>.</a:t>
            </a:r>
          </a:p>
          <a:p>
            <a:pPr algn="just"/>
            <a:r>
              <a:rPr lang="en-US" sz="3600" dirty="0" smtClean="0"/>
              <a:t> </a:t>
            </a:r>
            <a:r>
              <a:rPr lang="en-US" sz="3600" dirty="0"/>
              <a:t>Here is a sample snip using the semicolon −</a:t>
            </a:r>
            <a:endParaRPr lang="en-US" sz="3200" dirty="0"/>
          </a:p>
          <a:p>
            <a:pPr marL="0" indent="0" algn="just">
              <a:buNone/>
            </a:pPr>
            <a:r>
              <a:rPr lang="en-US" sz="3600" dirty="0" smtClean="0"/>
              <a:t>	x </a:t>
            </a:r>
            <a:r>
              <a:rPr lang="en-US" sz="3600" dirty="0"/>
              <a:t>= </a:t>
            </a:r>
            <a:r>
              <a:rPr lang="en-US" sz="3600" dirty="0" smtClean="0"/>
              <a:t>‘NIELIT'; print(x </a:t>
            </a:r>
            <a:r>
              <a:rPr lang="en-US" sz="3600" dirty="0"/>
              <a:t>+ '\n</a:t>
            </a:r>
            <a:r>
              <a:rPr lang="en-US" sz="3600" dirty="0" smtClean="0"/>
              <a:t>')</a:t>
            </a:r>
          </a:p>
          <a:p>
            <a:pPr marL="0" indent="0" algn="just">
              <a:buNone/>
            </a:pPr>
            <a:r>
              <a:rPr lang="en-US" sz="3600" dirty="0" smtClean="0"/>
              <a:t>   It will print NIELIT</a:t>
            </a:r>
            <a:endParaRPr lang="en-US" sz="4400" dirty="0"/>
          </a:p>
          <a:p>
            <a:pPr marL="457200" lvl="1" indent="0" algn="just">
              <a:buNone/>
            </a:pPr>
            <a:endParaRPr lang="en-US" sz="3200" dirty="0"/>
          </a:p>
          <a:p>
            <a:pPr algn="just"/>
            <a:endParaRPr lang="en-US" sz="3600" dirty="0"/>
          </a:p>
        </p:txBody>
      </p:sp>
      <p:sp>
        <p:nvSpPr>
          <p:cNvPr id="4" name="Title 1"/>
          <p:cNvSpPr>
            <a:spLocks noGrp="1"/>
          </p:cNvSpPr>
          <p:nvPr>
            <p:ph type="title"/>
          </p:nvPr>
        </p:nvSpPr>
        <p:spPr>
          <a:xfrm>
            <a:off x="838200" y="365125"/>
            <a:ext cx="10515600" cy="368971"/>
          </a:xfrm>
        </p:spPr>
        <p:txBody>
          <a:bodyPr>
            <a:noAutofit/>
          </a:bodyPr>
          <a:lstStyle/>
          <a:p>
            <a:pPr algn="ctr"/>
            <a:r>
              <a:rPr lang="en-US" sz="4800" b="1" dirty="0" smtClean="0"/>
              <a:t>Lines and Indentation</a:t>
            </a:r>
            <a:endParaRPr lang="en-US" sz="4800" b="1" dirty="0"/>
          </a:p>
        </p:txBody>
      </p:sp>
    </p:spTree>
    <p:extLst>
      <p:ext uri="{BB962C8B-B14F-4D97-AF65-F5344CB8AC3E}">
        <p14:creationId xmlns:p14="http://schemas.microsoft.com/office/powerpoint/2010/main" val="108795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4817</TotalTime>
  <Words>5443</Words>
  <Application>Microsoft Office PowerPoint</Application>
  <PresentationFormat>Widescreen</PresentationFormat>
  <Paragraphs>869</Paragraphs>
  <Slides>69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Calibri</vt:lpstr>
      <vt:lpstr>Calibri Light</vt:lpstr>
      <vt:lpstr>Consolas</vt:lpstr>
      <vt:lpstr>Courier New</vt:lpstr>
      <vt:lpstr>Mangal</vt:lpstr>
      <vt:lpstr>Open Sans</vt:lpstr>
      <vt:lpstr>Times New Roman</vt:lpstr>
      <vt:lpstr>Verdana</vt:lpstr>
      <vt:lpstr>Verdana</vt:lpstr>
      <vt:lpstr>Office Theme</vt:lpstr>
      <vt:lpstr>Getting Python</vt:lpstr>
      <vt:lpstr>Windows Installation</vt:lpstr>
      <vt:lpstr>Setting up PATH</vt:lpstr>
      <vt:lpstr>Running Python</vt:lpstr>
      <vt:lpstr>Script Mode Programming</vt:lpstr>
      <vt:lpstr>Python Identifiers</vt:lpstr>
      <vt:lpstr>Reserved Words :</vt:lpstr>
      <vt:lpstr>Lines and Indentation</vt:lpstr>
      <vt:lpstr>Lines and Indentation</vt:lpstr>
      <vt:lpstr>Quotation in Python</vt:lpstr>
      <vt:lpstr>Quotation in Python</vt:lpstr>
      <vt:lpstr>Assigning Values to Variables</vt:lpstr>
      <vt:lpstr>Multiple Assignment</vt:lpstr>
      <vt:lpstr>Standard Data Types</vt:lpstr>
      <vt:lpstr>Python Numbers</vt:lpstr>
      <vt:lpstr>Python Numbers</vt:lpstr>
      <vt:lpstr>Python Strings</vt:lpstr>
      <vt:lpstr>Python Lists (  i.e. enclosed within [] )</vt:lpstr>
      <vt:lpstr>Python Lists Examples</vt:lpstr>
      <vt:lpstr>Python Lists Examples (Operations on Lists)</vt:lpstr>
      <vt:lpstr>Python Lists Examples (Operations on Lists)</vt:lpstr>
      <vt:lpstr>Python Lists Examples (Building lists through logic)</vt:lpstr>
      <vt:lpstr>Python Tuples (  i.e. enclosed within () )</vt:lpstr>
      <vt:lpstr>Python Tuples</vt:lpstr>
      <vt:lpstr>Python Dictionary (  i.e. enclosed within {} )</vt:lpstr>
      <vt:lpstr>Python Dictionary (  i.e. enclosed within {} )</vt:lpstr>
      <vt:lpstr>Decision making</vt:lpstr>
      <vt:lpstr>PowerPoint Presentation</vt:lpstr>
      <vt:lpstr>Using and/Or</vt:lpstr>
      <vt:lpstr>Opertors in Conditions</vt:lpstr>
      <vt:lpstr>General form of the if statement</vt:lpstr>
      <vt:lpstr>Example</vt:lpstr>
      <vt:lpstr>PowerPoint Presentation</vt:lpstr>
      <vt:lpstr>PowerPoint Presentation</vt:lpstr>
      <vt:lpstr>PowerPoint Presentation</vt:lpstr>
      <vt:lpstr>Python Control Structures</vt:lpstr>
      <vt:lpstr>Loops in Python</vt:lpstr>
      <vt:lpstr>While Loop</vt:lpstr>
      <vt:lpstr>Input/Output via Sys Module</vt:lpstr>
      <vt:lpstr>PowerPoint Presentation</vt:lpstr>
      <vt:lpstr>Usage of sys.read()</vt:lpstr>
      <vt:lpstr>While Loop with break statement</vt:lpstr>
      <vt:lpstr>Loop Control Statements</vt:lpstr>
      <vt:lpstr>For Loop </vt:lpstr>
      <vt:lpstr>Examples of For Loop</vt:lpstr>
      <vt:lpstr>The range() Function</vt:lpstr>
      <vt:lpstr>Increment of range()</vt:lpstr>
      <vt:lpstr>Example Range() function</vt:lpstr>
      <vt:lpstr>Use of Else in For Loop</vt:lpstr>
      <vt:lpstr>Examples of For Loop (Break Statement)</vt:lpstr>
      <vt:lpstr>Examples of For Loop (Previous Ex Contd..)</vt:lpstr>
      <vt:lpstr>Examples of For Loop (Continue Statement)</vt:lpstr>
      <vt:lpstr>Defining a Function</vt:lpstr>
      <vt:lpstr>Example</vt:lpstr>
      <vt:lpstr>Function Arguments</vt:lpstr>
      <vt:lpstr>Keyword arguments</vt:lpstr>
      <vt:lpstr>Keyword arguments Example</vt:lpstr>
      <vt:lpstr>Default arguments</vt:lpstr>
      <vt:lpstr>PowerPoint Presentation</vt:lpstr>
      <vt:lpstr>Variable-length arguments</vt:lpstr>
      <vt:lpstr>Variable-length arguments Example</vt:lpstr>
      <vt:lpstr>Syntax of variable arguments</vt:lpstr>
      <vt:lpstr>Python filter() function</vt:lpstr>
      <vt:lpstr>Filter list Example</vt:lpstr>
      <vt:lpstr>Use of None in place of Function</vt:lpstr>
      <vt:lpstr>The Anonymous Functions</vt:lpstr>
      <vt:lpstr>lambda functions</vt:lpstr>
      <vt:lpstr>lambda functions Example</vt:lpstr>
      <vt:lpstr>Using own filter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Mode Programming</dc:title>
  <dc:creator>Gunankitjit Singh</dc:creator>
  <cp:lastModifiedBy>Tejinder Singh Bawa</cp:lastModifiedBy>
  <cp:revision>497</cp:revision>
  <dcterms:created xsi:type="dcterms:W3CDTF">2017-10-09T09:22:45Z</dcterms:created>
  <dcterms:modified xsi:type="dcterms:W3CDTF">2019-06-10T08:31:16Z</dcterms:modified>
</cp:coreProperties>
</file>