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3" r:id="rId6"/>
    <p:sldId id="264" r:id="rId7"/>
    <p:sldId id="265" r:id="rId8"/>
    <p:sldId id="267" r:id="rId9"/>
    <p:sldId id="272" r:id="rId10"/>
    <p:sldId id="273" r:id="rId11"/>
    <p:sldId id="274" r:id="rId12"/>
    <p:sldId id="275" r:id="rId13"/>
    <p:sldId id="276" r:id="rId14"/>
    <p:sldId id="277" r:id="rId15"/>
    <p:sldId id="269" r:id="rId16"/>
    <p:sldId id="280" r:id="rId17"/>
    <p:sldId id="279" r:id="rId18"/>
    <p:sldId id="271" r:id="rId19"/>
    <p:sldId id="266" r:id="rId20"/>
    <p:sldId id="268" r:id="rId21"/>
  </p:sldIdLst>
  <p:sldSz cx="12192000" cy="6858000"/>
  <p:notesSz cx="6858000" cy="9144000"/>
  <p:defaultText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5431DF3-451B-4D66-BFCE-3E6471AB0F02}">
          <p14:sldIdLst>
            <p14:sldId id="256"/>
            <p14:sldId id="257"/>
            <p14:sldId id="258"/>
            <p14:sldId id="261"/>
            <p14:sldId id="263"/>
            <p14:sldId id="264"/>
            <p14:sldId id="265"/>
            <p14:sldId id="267"/>
            <p14:sldId id="272"/>
            <p14:sldId id="273"/>
            <p14:sldId id="274"/>
            <p14:sldId id="275"/>
            <p14:sldId id="276"/>
            <p14:sldId id="277"/>
            <p14:sldId id="269"/>
            <p14:sldId id="280"/>
            <p14:sldId id="279"/>
          </p14:sldIdLst>
        </p14:section>
        <p14:section name="Untitled Section" id="{E4041CE2-CA0A-4D5D-A480-2D8E901B47F8}">
          <p14:sldIdLst>
            <p14:sldId id="271"/>
            <p14:sldId id="266"/>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hi-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hi-IN"/>
          </a:p>
        </p:txBody>
      </p:sp>
      <p:sp>
        <p:nvSpPr>
          <p:cNvPr id="4" name="Date Placeholder 3"/>
          <p:cNvSpPr>
            <a:spLocks noGrp="1"/>
          </p:cNvSpPr>
          <p:nvPr>
            <p:ph type="dt" sz="half" idx="10"/>
          </p:nvPr>
        </p:nvSpPr>
        <p:spPr/>
        <p:txBody>
          <a:bodyPr/>
          <a:lstStyle/>
          <a:p>
            <a:fld id="{C75A22D8-2F80-49C2-A9DA-66F0F0A03358}" type="datetimeFigureOut">
              <a:rPr lang="hi-IN" smtClean="0"/>
              <a:t>शनिवार, 8 आषाढ़ 1941</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C7EAC57D-7F3B-4E21-858F-14C2212A4F08}" type="slidenum">
              <a:rPr lang="hi-IN" smtClean="0"/>
              <a:t>‹#›</a:t>
            </a:fld>
            <a:endParaRPr lang="hi-IN"/>
          </a:p>
        </p:txBody>
      </p:sp>
    </p:spTree>
    <p:extLst>
      <p:ext uri="{BB962C8B-B14F-4D97-AF65-F5344CB8AC3E}">
        <p14:creationId xmlns:p14="http://schemas.microsoft.com/office/powerpoint/2010/main" val="3265903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i-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i-IN"/>
          </a:p>
        </p:txBody>
      </p:sp>
      <p:sp>
        <p:nvSpPr>
          <p:cNvPr id="4" name="Date Placeholder 3"/>
          <p:cNvSpPr>
            <a:spLocks noGrp="1"/>
          </p:cNvSpPr>
          <p:nvPr>
            <p:ph type="dt" sz="half" idx="10"/>
          </p:nvPr>
        </p:nvSpPr>
        <p:spPr/>
        <p:txBody>
          <a:bodyPr/>
          <a:lstStyle/>
          <a:p>
            <a:fld id="{C75A22D8-2F80-49C2-A9DA-66F0F0A03358}" type="datetimeFigureOut">
              <a:rPr lang="hi-IN" smtClean="0"/>
              <a:t>शनिवार, 8 आषाढ़ 1941</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C7EAC57D-7F3B-4E21-858F-14C2212A4F08}" type="slidenum">
              <a:rPr lang="hi-IN" smtClean="0"/>
              <a:t>‹#›</a:t>
            </a:fld>
            <a:endParaRPr lang="hi-IN"/>
          </a:p>
        </p:txBody>
      </p:sp>
    </p:spTree>
    <p:extLst>
      <p:ext uri="{BB962C8B-B14F-4D97-AF65-F5344CB8AC3E}">
        <p14:creationId xmlns:p14="http://schemas.microsoft.com/office/powerpoint/2010/main" val="3571963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hi-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i-IN"/>
          </a:p>
        </p:txBody>
      </p:sp>
      <p:sp>
        <p:nvSpPr>
          <p:cNvPr id="4" name="Date Placeholder 3"/>
          <p:cNvSpPr>
            <a:spLocks noGrp="1"/>
          </p:cNvSpPr>
          <p:nvPr>
            <p:ph type="dt" sz="half" idx="10"/>
          </p:nvPr>
        </p:nvSpPr>
        <p:spPr/>
        <p:txBody>
          <a:bodyPr/>
          <a:lstStyle/>
          <a:p>
            <a:fld id="{C75A22D8-2F80-49C2-A9DA-66F0F0A03358}" type="datetimeFigureOut">
              <a:rPr lang="hi-IN" smtClean="0"/>
              <a:t>शनिवार, 8 आषाढ़ 1941</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C7EAC57D-7F3B-4E21-858F-14C2212A4F08}" type="slidenum">
              <a:rPr lang="hi-IN" smtClean="0"/>
              <a:t>‹#›</a:t>
            </a:fld>
            <a:endParaRPr lang="hi-IN"/>
          </a:p>
        </p:txBody>
      </p:sp>
    </p:spTree>
    <p:extLst>
      <p:ext uri="{BB962C8B-B14F-4D97-AF65-F5344CB8AC3E}">
        <p14:creationId xmlns:p14="http://schemas.microsoft.com/office/powerpoint/2010/main" val="4011409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i-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i-IN"/>
          </a:p>
        </p:txBody>
      </p:sp>
      <p:sp>
        <p:nvSpPr>
          <p:cNvPr id="4" name="Date Placeholder 3"/>
          <p:cNvSpPr>
            <a:spLocks noGrp="1"/>
          </p:cNvSpPr>
          <p:nvPr>
            <p:ph type="dt" sz="half" idx="10"/>
          </p:nvPr>
        </p:nvSpPr>
        <p:spPr/>
        <p:txBody>
          <a:bodyPr/>
          <a:lstStyle/>
          <a:p>
            <a:fld id="{C75A22D8-2F80-49C2-A9DA-66F0F0A03358}" type="datetimeFigureOut">
              <a:rPr lang="hi-IN" smtClean="0"/>
              <a:t>शनिवार, 8 आषाढ़ 1941</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C7EAC57D-7F3B-4E21-858F-14C2212A4F08}" type="slidenum">
              <a:rPr lang="hi-IN" smtClean="0"/>
              <a:t>‹#›</a:t>
            </a:fld>
            <a:endParaRPr lang="hi-IN"/>
          </a:p>
        </p:txBody>
      </p:sp>
    </p:spTree>
    <p:extLst>
      <p:ext uri="{BB962C8B-B14F-4D97-AF65-F5344CB8AC3E}">
        <p14:creationId xmlns:p14="http://schemas.microsoft.com/office/powerpoint/2010/main" val="3239612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hi-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5A22D8-2F80-49C2-A9DA-66F0F0A03358}" type="datetimeFigureOut">
              <a:rPr lang="hi-IN" smtClean="0"/>
              <a:t>शनिवार, 8 आषाढ़ 1941</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C7EAC57D-7F3B-4E21-858F-14C2212A4F08}" type="slidenum">
              <a:rPr lang="hi-IN" smtClean="0"/>
              <a:t>‹#›</a:t>
            </a:fld>
            <a:endParaRPr lang="hi-IN"/>
          </a:p>
        </p:txBody>
      </p:sp>
    </p:spTree>
    <p:extLst>
      <p:ext uri="{BB962C8B-B14F-4D97-AF65-F5344CB8AC3E}">
        <p14:creationId xmlns:p14="http://schemas.microsoft.com/office/powerpoint/2010/main" val="2163998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i-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i-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i-IN"/>
          </a:p>
        </p:txBody>
      </p:sp>
      <p:sp>
        <p:nvSpPr>
          <p:cNvPr id="5" name="Date Placeholder 4"/>
          <p:cNvSpPr>
            <a:spLocks noGrp="1"/>
          </p:cNvSpPr>
          <p:nvPr>
            <p:ph type="dt" sz="half" idx="10"/>
          </p:nvPr>
        </p:nvSpPr>
        <p:spPr/>
        <p:txBody>
          <a:bodyPr/>
          <a:lstStyle/>
          <a:p>
            <a:fld id="{C75A22D8-2F80-49C2-A9DA-66F0F0A03358}" type="datetimeFigureOut">
              <a:rPr lang="hi-IN" smtClean="0"/>
              <a:t>शनिवार, 8 आषाढ़ 1941</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C7EAC57D-7F3B-4E21-858F-14C2212A4F08}" type="slidenum">
              <a:rPr lang="hi-IN" smtClean="0"/>
              <a:t>‹#›</a:t>
            </a:fld>
            <a:endParaRPr lang="hi-IN"/>
          </a:p>
        </p:txBody>
      </p:sp>
    </p:spTree>
    <p:extLst>
      <p:ext uri="{BB962C8B-B14F-4D97-AF65-F5344CB8AC3E}">
        <p14:creationId xmlns:p14="http://schemas.microsoft.com/office/powerpoint/2010/main" val="275036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hi-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i-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i-IN"/>
          </a:p>
        </p:txBody>
      </p:sp>
      <p:sp>
        <p:nvSpPr>
          <p:cNvPr id="7" name="Date Placeholder 6"/>
          <p:cNvSpPr>
            <a:spLocks noGrp="1"/>
          </p:cNvSpPr>
          <p:nvPr>
            <p:ph type="dt" sz="half" idx="10"/>
          </p:nvPr>
        </p:nvSpPr>
        <p:spPr/>
        <p:txBody>
          <a:bodyPr/>
          <a:lstStyle/>
          <a:p>
            <a:fld id="{C75A22D8-2F80-49C2-A9DA-66F0F0A03358}" type="datetimeFigureOut">
              <a:rPr lang="hi-IN" smtClean="0"/>
              <a:t>शनिवार, 8 आषाढ़ 1941</a:t>
            </a:fld>
            <a:endParaRPr lang="hi-IN"/>
          </a:p>
        </p:txBody>
      </p:sp>
      <p:sp>
        <p:nvSpPr>
          <p:cNvPr id="8" name="Footer Placeholder 7"/>
          <p:cNvSpPr>
            <a:spLocks noGrp="1"/>
          </p:cNvSpPr>
          <p:nvPr>
            <p:ph type="ftr" sz="quarter" idx="11"/>
          </p:nvPr>
        </p:nvSpPr>
        <p:spPr/>
        <p:txBody>
          <a:bodyPr/>
          <a:lstStyle/>
          <a:p>
            <a:endParaRPr lang="hi-IN"/>
          </a:p>
        </p:txBody>
      </p:sp>
      <p:sp>
        <p:nvSpPr>
          <p:cNvPr id="9" name="Slide Number Placeholder 8"/>
          <p:cNvSpPr>
            <a:spLocks noGrp="1"/>
          </p:cNvSpPr>
          <p:nvPr>
            <p:ph type="sldNum" sz="quarter" idx="12"/>
          </p:nvPr>
        </p:nvSpPr>
        <p:spPr/>
        <p:txBody>
          <a:bodyPr/>
          <a:lstStyle/>
          <a:p>
            <a:fld id="{C7EAC57D-7F3B-4E21-858F-14C2212A4F08}" type="slidenum">
              <a:rPr lang="hi-IN" smtClean="0"/>
              <a:t>‹#›</a:t>
            </a:fld>
            <a:endParaRPr lang="hi-IN"/>
          </a:p>
        </p:txBody>
      </p:sp>
    </p:spTree>
    <p:extLst>
      <p:ext uri="{BB962C8B-B14F-4D97-AF65-F5344CB8AC3E}">
        <p14:creationId xmlns:p14="http://schemas.microsoft.com/office/powerpoint/2010/main" val="3404453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i-IN"/>
          </a:p>
        </p:txBody>
      </p:sp>
      <p:sp>
        <p:nvSpPr>
          <p:cNvPr id="3" name="Date Placeholder 2"/>
          <p:cNvSpPr>
            <a:spLocks noGrp="1"/>
          </p:cNvSpPr>
          <p:nvPr>
            <p:ph type="dt" sz="half" idx="10"/>
          </p:nvPr>
        </p:nvSpPr>
        <p:spPr/>
        <p:txBody>
          <a:bodyPr/>
          <a:lstStyle/>
          <a:p>
            <a:fld id="{C75A22D8-2F80-49C2-A9DA-66F0F0A03358}" type="datetimeFigureOut">
              <a:rPr lang="hi-IN" smtClean="0"/>
              <a:t>शनिवार, 8 आषाढ़ 1941</a:t>
            </a:fld>
            <a:endParaRPr lang="hi-IN"/>
          </a:p>
        </p:txBody>
      </p:sp>
      <p:sp>
        <p:nvSpPr>
          <p:cNvPr id="4" name="Footer Placeholder 3"/>
          <p:cNvSpPr>
            <a:spLocks noGrp="1"/>
          </p:cNvSpPr>
          <p:nvPr>
            <p:ph type="ftr" sz="quarter" idx="11"/>
          </p:nvPr>
        </p:nvSpPr>
        <p:spPr/>
        <p:txBody>
          <a:bodyPr/>
          <a:lstStyle/>
          <a:p>
            <a:endParaRPr lang="hi-IN"/>
          </a:p>
        </p:txBody>
      </p:sp>
      <p:sp>
        <p:nvSpPr>
          <p:cNvPr id="5" name="Slide Number Placeholder 4"/>
          <p:cNvSpPr>
            <a:spLocks noGrp="1"/>
          </p:cNvSpPr>
          <p:nvPr>
            <p:ph type="sldNum" sz="quarter" idx="12"/>
          </p:nvPr>
        </p:nvSpPr>
        <p:spPr/>
        <p:txBody>
          <a:bodyPr/>
          <a:lstStyle/>
          <a:p>
            <a:fld id="{C7EAC57D-7F3B-4E21-858F-14C2212A4F08}" type="slidenum">
              <a:rPr lang="hi-IN" smtClean="0"/>
              <a:t>‹#›</a:t>
            </a:fld>
            <a:endParaRPr lang="hi-IN"/>
          </a:p>
        </p:txBody>
      </p:sp>
    </p:spTree>
    <p:extLst>
      <p:ext uri="{BB962C8B-B14F-4D97-AF65-F5344CB8AC3E}">
        <p14:creationId xmlns:p14="http://schemas.microsoft.com/office/powerpoint/2010/main" val="1395021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5A22D8-2F80-49C2-A9DA-66F0F0A03358}" type="datetimeFigureOut">
              <a:rPr lang="hi-IN" smtClean="0"/>
              <a:t>शनिवार, 8 आषाढ़ 1941</a:t>
            </a:fld>
            <a:endParaRPr lang="hi-IN"/>
          </a:p>
        </p:txBody>
      </p:sp>
      <p:sp>
        <p:nvSpPr>
          <p:cNvPr id="3" name="Footer Placeholder 2"/>
          <p:cNvSpPr>
            <a:spLocks noGrp="1"/>
          </p:cNvSpPr>
          <p:nvPr>
            <p:ph type="ftr" sz="quarter" idx="11"/>
          </p:nvPr>
        </p:nvSpPr>
        <p:spPr/>
        <p:txBody>
          <a:bodyPr/>
          <a:lstStyle/>
          <a:p>
            <a:endParaRPr lang="hi-IN"/>
          </a:p>
        </p:txBody>
      </p:sp>
      <p:sp>
        <p:nvSpPr>
          <p:cNvPr id="4" name="Slide Number Placeholder 3"/>
          <p:cNvSpPr>
            <a:spLocks noGrp="1"/>
          </p:cNvSpPr>
          <p:nvPr>
            <p:ph type="sldNum" sz="quarter" idx="12"/>
          </p:nvPr>
        </p:nvSpPr>
        <p:spPr/>
        <p:txBody>
          <a:bodyPr/>
          <a:lstStyle/>
          <a:p>
            <a:fld id="{C7EAC57D-7F3B-4E21-858F-14C2212A4F08}" type="slidenum">
              <a:rPr lang="hi-IN" smtClean="0"/>
              <a:t>‹#›</a:t>
            </a:fld>
            <a:endParaRPr lang="hi-IN"/>
          </a:p>
        </p:txBody>
      </p:sp>
    </p:spTree>
    <p:extLst>
      <p:ext uri="{BB962C8B-B14F-4D97-AF65-F5344CB8AC3E}">
        <p14:creationId xmlns:p14="http://schemas.microsoft.com/office/powerpoint/2010/main" val="2968224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i-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i-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5A22D8-2F80-49C2-A9DA-66F0F0A03358}" type="datetimeFigureOut">
              <a:rPr lang="hi-IN" smtClean="0"/>
              <a:t>शनिवार, 8 आषाढ़ 1941</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C7EAC57D-7F3B-4E21-858F-14C2212A4F08}" type="slidenum">
              <a:rPr lang="hi-IN" smtClean="0"/>
              <a:t>‹#›</a:t>
            </a:fld>
            <a:endParaRPr lang="hi-IN"/>
          </a:p>
        </p:txBody>
      </p:sp>
    </p:spTree>
    <p:extLst>
      <p:ext uri="{BB962C8B-B14F-4D97-AF65-F5344CB8AC3E}">
        <p14:creationId xmlns:p14="http://schemas.microsoft.com/office/powerpoint/2010/main" val="1097899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i-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i-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5A22D8-2F80-49C2-A9DA-66F0F0A03358}" type="datetimeFigureOut">
              <a:rPr lang="hi-IN" smtClean="0"/>
              <a:t>शनिवार, 8 आषाढ़ 1941</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C7EAC57D-7F3B-4E21-858F-14C2212A4F08}" type="slidenum">
              <a:rPr lang="hi-IN" smtClean="0"/>
              <a:t>‹#›</a:t>
            </a:fld>
            <a:endParaRPr lang="hi-IN"/>
          </a:p>
        </p:txBody>
      </p:sp>
    </p:spTree>
    <p:extLst>
      <p:ext uri="{BB962C8B-B14F-4D97-AF65-F5344CB8AC3E}">
        <p14:creationId xmlns:p14="http://schemas.microsoft.com/office/powerpoint/2010/main" val="704079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hi-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i-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5A22D8-2F80-49C2-A9DA-66F0F0A03358}" type="datetimeFigureOut">
              <a:rPr lang="hi-IN" smtClean="0"/>
              <a:t>शनिवार, 8 आषाढ़ 1941</a:t>
            </a:fld>
            <a:endParaRPr lang="hi-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i-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EAC57D-7F3B-4E21-858F-14C2212A4F08}" type="slidenum">
              <a:rPr lang="hi-IN" smtClean="0"/>
              <a:t>‹#›</a:t>
            </a:fld>
            <a:endParaRPr lang="hi-IN"/>
          </a:p>
        </p:txBody>
      </p:sp>
    </p:spTree>
    <p:extLst>
      <p:ext uri="{BB962C8B-B14F-4D97-AF65-F5344CB8AC3E}">
        <p14:creationId xmlns:p14="http://schemas.microsoft.com/office/powerpoint/2010/main" val="2865608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s://newonlinecourses.science.psu.edu/stat501/print/book/export/html/25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newonlinecourses.science.psu.edu/stat501/sites/onlinecourses.science.psu.edu.stat501/files/data/student_height_weight/index.tx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image" Target="../media/image5.png"/><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7"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30.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7"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3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5577" y="193110"/>
            <a:ext cx="10289177" cy="708227"/>
          </a:xfrm>
        </p:spPr>
        <p:txBody>
          <a:bodyPr>
            <a:normAutofit fontScale="90000"/>
          </a:bodyPr>
          <a:lstStyle/>
          <a:p>
            <a:r>
              <a:rPr lang="hi-IN" altLang="hi-IN" dirty="0">
                <a:solidFill>
                  <a:srgbClr val="000000"/>
                </a:solidFill>
                <a:latin typeface="Times New Roman" panose="02020603050405020304" pitchFamily="18" charset="0"/>
                <a:cs typeface="Times New Roman" panose="02020603050405020304" pitchFamily="18" charset="0"/>
              </a:rPr>
              <a:t>What is Simple Linear Regression</a:t>
            </a:r>
            <a:r>
              <a:rPr lang="hi-IN" altLang="hi-IN" dirty="0" smtClean="0">
                <a:solidFill>
                  <a:srgbClr val="000000"/>
                </a:solidFill>
                <a:latin typeface="Times New Roman" panose="02020603050405020304" pitchFamily="18" charset="0"/>
                <a:cs typeface="Times New Roman" panose="02020603050405020304" pitchFamily="18" charset="0"/>
              </a:rPr>
              <a:t>?</a:t>
            </a:r>
            <a:endParaRPr lang="hi-IN" dirty="0"/>
          </a:p>
        </p:txBody>
      </p:sp>
      <p:sp>
        <p:nvSpPr>
          <p:cNvPr id="3" name="Subtitle 2"/>
          <p:cNvSpPr>
            <a:spLocks noGrp="1"/>
          </p:cNvSpPr>
          <p:nvPr>
            <p:ph type="subTitle" idx="1"/>
          </p:nvPr>
        </p:nvSpPr>
        <p:spPr>
          <a:xfrm>
            <a:off x="365760" y="901337"/>
            <a:ext cx="9972787" cy="4356463"/>
          </a:xfrm>
        </p:spPr>
        <p:txBody>
          <a:bodyPr>
            <a:normAutofit/>
          </a:bodyPr>
          <a:lstStyle/>
          <a:p>
            <a:pPr marL="342900" lvl="0" indent="-342900" algn="just" eaLnBrk="0" fontAlgn="base" hangingPunct="0">
              <a:lnSpc>
                <a:spcPct val="100000"/>
              </a:lnSpc>
              <a:spcBef>
                <a:spcPct val="0"/>
              </a:spcBef>
              <a:spcAft>
                <a:spcPct val="0"/>
              </a:spcAft>
              <a:buFont typeface="Arial" panose="020B0604020202020204" pitchFamily="34" charset="0"/>
              <a:buChar char="•"/>
            </a:pPr>
            <a:r>
              <a:rPr lang="hi-IN" altLang="hi-IN" b="1" dirty="0" smtClean="0">
                <a:solidFill>
                  <a:srgbClr val="000000"/>
                </a:solidFill>
                <a:latin typeface="Times New Roman" panose="02020603050405020304" pitchFamily="18" charset="0"/>
                <a:cs typeface="Times New Roman" panose="02020603050405020304" pitchFamily="18" charset="0"/>
              </a:rPr>
              <a:t>Simple </a:t>
            </a:r>
            <a:r>
              <a:rPr lang="hi-IN" altLang="hi-IN" b="1" dirty="0">
                <a:solidFill>
                  <a:srgbClr val="000000"/>
                </a:solidFill>
                <a:latin typeface="Times New Roman" panose="02020603050405020304" pitchFamily="18" charset="0"/>
                <a:cs typeface="Times New Roman" panose="02020603050405020304" pitchFamily="18" charset="0"/>
              </a:rPr>
              <a:t>linear regression</a:t>
            </a:r>
            <a:r>
              <a:rPr lang="hi-IN" altLang="hi-IN" dirty="0">
                <a:solidFill>
                  <a:srgbClr val="000000"/>
                </a:solidFill>
                <a:latin typeface="Times New Roman" panose="02020603050405020304" pitchFamily="18" charset="0"/>
                <a:cs typeface="Times New Roman" panose="02020603050405020304" pitchFamily="18" charset="0"/>
              </a:rPr>
              <a:t> is a statistical method that allows us to summarize and study relationships between two continuous (quantitative) variables:</a:t>
            </a:r>
          </a:p>
          <a:p>
            <a:pPr lvl="1" algn="just" eaLnBrk="0" fontAlgn="base" hangingPunct="0">
              <a:lnSpc>
                <a:spcPct val="100000"/>
              </a:lnSpc>
              <a:spcBef>
                <a:spcPct val="0"/>
              </a:spcBef>
              <a:spcAft>
                <a:spcPct val="0"/>
              </a:spcAft>
              <a:buFontTx/>
              <a:buChar char="•"/>
            </a:pPr>
            <a:r>
              <a:rPr lang="hi-IN" altLang="hi-IN" sz="2200" dirty="0">
                <a:solidFill>
                  <a:srgbClr val="000000"/>
                </a:solidFill>
                <a:latin typeface="Times New Roman" panose="02020603050405020304" pitchFamily="18" charset="0"/>
                <a:cs typeface="Times New Roman" panose="02020603050405020304" pitchFamily="18" charset="0"/>
              </a:rPr>
              <a:t>One variable, denoted </a:t>
            </a:r>
            <a:r>
              <a:rPr lang="hi-IN" altLang="hi-IN" sz="2200" i="1" dirty="0">
                <a:solidFill>
                  <a:srgbClr val="000000"/>
                </a:solidFill>
                <a:latin typeface="Times New Roman" panose="02020603050405020304" pitchFamily="18" charset="0"/>
                <a:cs typeface="Times New Roman" panose="02020603050405020304" pitchFamily="18" charset="0"/>
              </a:rPr>
              <a:t>x</a:t>
            </a:r>
            <a:r>
              <a:rPr lang="hi-IN" altLang="hi-IN" sz="2200" dirty="0">
                <a:solidFill>
                  <a:srgbClr val="000000"/>
                </a:solidFill>
                <a:latin typeface="Times New Roman" panose="02020603050405020304" pitchFamily="18" charset="0"/>
                <a:cs typeface="Times New Roman" panose="02020603050405020304" pitchFamily="18" charset="0"/>
              </a:rPr>
              <a:t>, is regarded as the </a:t>
            </a:r>
            <a:r>
              <a:rPr lang="hi-IN" altLang="hi-IN" sz="2200" b="1" dirty="0">
                <a:solidFill>
                  <a:srgbClr val="000000"/>
                </a:solidFill>
                <a:latin typeface="Times New Roman" panose="02020603050405020304" pitchFamily="18" charset="0"/>
                <a:cs typeface="Times New Roman" panose="02020603050405020304" pitchFamily="18" charset="0"/>
              </a:rPr>
              <a:t>predictor</a:t>
            </a:r>
            <a:r>
              <a:rPr lang="hi-IN" altLang="hi-IN" sz="2200" dirty="0">
                <a:solidFill>
                  <a:srgbClr val="000000"/>
                </a:solidFill>
                <a:latin typeface="Times New Roman" panose="02020603050405020304" pitchFamily="18" charset="0"/>
                <a:cs typeface="Times New Roman" panose="02020603050405020304" pitchFamily="18" charset="0"/>
              </a:rPr>
              <a:t>, </a:t>
            </a:r>
            <a:r>
              <a:rPr lang="hi-IN" altLang="hi-IN" sz="2200" b="1" dirty="0">
                <a:solidFill>
                  <a:srgbClr val="000000"/>
                </a:solidFill>
                <a:latin typeface="Times New Roman" panose="02020603050405020304" pitchFamily="18" charset="0"/>
                <a:cs typeface="Times New Roman" panose="02020603050405020304" pitchFamily="18" charset="0"/>
              </a:rPr>
              <a:t>explanatory</a:t>
            </a:r>
            <a:r>
              <a:rPr lang="hi-IN" altLang="hi-IN" sz="2200" dirty="0">
                <a:solidFill>
                  <a:srgbClr val="000000"/>
                </a:solidFill>
                <a:latin typeface="Times New Roman" panose="02020603050405020304" pitchFamily="18" charset="0"/>
                <a:cs typeface="Times New Roman" panose="02020603050405020304" pitchFamily="18" charset="0"/>
              </a:rPr>
              <a:t>, or </a:t>
            </a:r>
            <a:r>
              <a:rPr lang="hi-IN" altLang="hi-IN" sz="2200" b="1" dirty="0">
                <a:solidFill>
                  <a:srgbClr val="000000"/>
                </a:solidFill>
                <a:latin typeface="Times New Roman" panose="02020603050405020304" pitchFamily="18" charset="0"/>
                <a:cs typeface="Times New Roman" panose="02020603050405020304" pitchFamily="18" charset="0"/>
              </a:rPr>
              <a:t>independent</a:t>
            </a:r>
            <a:r>
              <a:rPr lang="hi-IN" altLang="hi-IN" sz="2200" dirty="0">
                <a:solidFill>
                  <a:srgbClr val="000000"/>
                </a:solidFill>
                <a:latin typeface="Times New Roman" panose="02020603050405020304" pitchFamily="18" charset="0"/>
                <a:cs typeface="Times New Roman" panose="02020603050405020304" pitchFamily="18" charset="0"/>
              </a:rPr>
              <a:t> variable. </a:t>
            </a:r>
          </a:p>
          <a:p>
            <a:pPr lvl="1" algn="just" eaLnBrk="0" fontAlgn="base" hangingPunct="0">
              <a:lnSpc>
                <a:spcPct val="100000"/>
              </a:lnSpc>
              <a:spcBef>
                <a:spcPct val="0"/>
              </a:spcBef>
              <a:spcAft>
                <a:spcPct val="0"/>
              </a:spcAft>
              <a:buFontTx/>
              <a:buChar char="•"/>
            </a:pPr>
            <a:r>
              <a:rPr lang="hi-IN" altLang="hi-IN" sz="2200" dirty="0">
                <a:solidFill>
                  <a:srgbClr val="000000"/>
                </a:solidFill>
                <a:latin typeface="Times New Roman" panose="02020603050405020304" pitchFamily="18" charset="0"/>
                <a:cs typeface="Times New Roman" panose="02020603050405020304" pitchFamily="18" charset="0"/>
              </a:rPr>
              <a:t>The other variable, denoted </a:t>
            </a:r>
            <a:r>
              <a:rPr lang="hi-IN" altLang="hi-IN" sz="2200" i="1" dirty="0">
                <a:solidFill>
                  <a:srgbClr val="000000"/>
                </a:solidFill>
                <a:latin typeface="Times New Roman" panose="02020603050405020304" pitchFamily="18" charset="0"/>
                <a:cs typeface="Times New Roman" panose="02020603050405020304" pitchFamily="18" charset="0"/>
              </a:rPr>
              <a:t>y</a:t>
            </a:r>
            <a:r>
              <a:rPr lang="hi-IN" altLang="hi-IN" sz="2200" dirty="0">
                <a:solidFill>
                  <a:srgbClr val="000000"/>
                </a:solidFill>
                <a:latin typeface="Times New Roman" panose="02020603050405020304" pitchFamily="18" charset="0"/>
                <a:cs typeface="Times New Roman" panose="02020603050405020304" pitchFamily="18" charset="0"/>
              </a:rPr>
              <a:t>, is regarded as the </a:t>
            </a:r>
            <a:r>
              <a:rPr lang="hi-IN" altLang="hi-IN" sz="2200" b="1" dirty="0">
                <a:solidFill>
                  <a:srgbClr val="000000"/>
                </a:solidFill>
                <a:latin typeface="Times New Roman" panose="02020603050405020304" pitchFamily="18" charset="0"/>
                <a:cs typeface="Times New Roman" panose="02020603050405020304" pitchFamily="18" charset="0"/>
              </a:rPr>
              <a:t>response</a:t>
            </a:r>
            <a:r>
              <a:rPr lang="hi-IN" altLang="hi-IN" sz="2200" dirty="0">
                <a:solidFill>
                  <a:srgbClr val="000000"/>
                </a:solidFill>
                <a:latin typeface="Times New Roman" panose="02020603050405020304" pitchFamily="18" charset="0"/>
                <a:cs typeface="Times New Roman" panose="02020603050405020304" pitchFamily="18" charset="0"/>
              </a:rPr>
              <a:t>, </a:t>
            </a:r>
            <a:r>
              <a:rPr lang="hi-IN" altLang="hi-IN" sz="2200" b="1" dirty="0">
                <a:solidFill>
                  <a:srgbClr val="000000"/>
                </a:solidFill>
                <a:latin typeface="Times New Roman" panose="02020603050405020304" pitchFamily="18" charset="0"/>
                <a:cs typeface="Times New Roman" panose="02020603050405020304" pitchFamily="18" charset="0"/>
              </a:rPr>
              <a:t>outcome</a:t>
            </a:r>
            <a:r>
              <a:rPr lang="hi-IN" altLang="hi-IN" sz="2200" dirty="0">
                <a:solidFill>
                  <a:srgbClr val="000000"/>
                </a:solidFill>
                <a:latin typeface="Times New Roman" panose="02020603050405020304" pitchFamily="18" charset="0"/>
                <a:cs typeface="Times New Roman" panose="02020603050405020304" pitchFamily="18" charset="0"/>
              </a:rPr>
              <a:t>, or </a:t>
            </a:r>
            <a:r>
              <a:rPr lang="hi-IN" altLang="hi-IN" sz="2200" b="1" dirty="0">
                <a:solidFill>
                  <a:srgbClr val="000000"/>
                </a:solidFill>
                <a:latin typeface="Times New Roman" panose="02020603050405020304" pitchFamily="18" charset="0"/>
                <a:cs typeface="Times New Roman" panose="02020603050405020304" pitchFamily="18" charset="0"/>
              </a:rPr>
              <a:t>dependent</a:t>
            </a:r>
            <a:r>
              <a:rPr lang="hi-IN" altLang="hi-IN" sz="2200" dirty="0">
                <a:solidFill>
                  <a:srgbClr val="000000"/>
                </a:solidFill>
                <a:latin typeface="Times New Roman" panose="02020603050405020304" pitchFamily="18" charset="0"/>
                <a:cs typeface="Times New Roman" panose="02020603050405020304" pitchFamily="18" charset="0"/>
              </a:rPr>
              <a:t> variable. </a:t>
            </a:r>
          </a:p>
          <a:p>
            <a:pPr marL="342900" lvl="0" indent="-342900" algn="just" eaLnBrk="0" fontAlgn="base" hangingPunct="0">
              <a:lnSpc>
                <a:spcPct val="100000"/>
              </a:lnSpc>
              <a:spcBef>
                <a:spcPct val="0"/>
              </a:spcBef>
              <a:spcAft>
                <a:spcPct val="0"/>
              </a:spcAft>
              <a:buFont typeface="Arial" panose="020B0604020202020204" pitchFamily="34" charset="0"/>
              <a:buChar char="•"/>
            </a:pPr>
            <a:r>
              <a:rPr lang="hi-IN" altLang="hi-IN" dirty="0" smtClean="0">
                <a:solidFill>
                  <a:srgbClr val="000000"/>
                </a:solidFill>
                <a:latin typeface="Times New Roman" panose="02020603050405020304" pitchFamily="18" charset="0"/>
                <a:cs typeface="Times New Roman" panose="02020603050405020304" pitchFamily="18" charset="0"/>
              </a:rPr>
              <a:t>Simple </a:t>
            </a:r>
            <a:r>
              <a:rPr lang="hi-IN" altLang="hi-IN" dirty="0">
                <a:solidFill>
                  <a:srgbClr val="000000"/>
                </a:solidFill>
                <a:latin typeface="Times New Roman" panose="02020603050405020304" pitchFamily="18" charset="0"/>
                <a:cs typeface="Times New Roman" panose="02020603050405020304" pitchFamily="18" charset="0"/>
              </a:rPr>
              <a:t>linear regression gets its adjective "simple," because it concerns the study of only one predictor variable. </a:t>
            </a:r>
            <a:endParaRPr lang="hi-IN" altLang="hi-IN" dirty="0" smtClean="0">
              <a:solidFill>
                <a:srgbClr val="000000"/>
              </a:solidFill>
              <a:latin typeface="Times New Roman" panose="02020603050405020304" pitchFamily="18" charset="0"/>
              <a:cs typeface="Times New Roman" panose="02020603050405020304" pitchFamily="18" charset="0"/>
            </a:endParaRPr>
          </a:p>
          <a:p>
            <a:pPr marL="342900" lvl="0" indent="-342900" algn="just" eaLnBrk="0" fontAlgn="base" hangingPunct="0">
              <a:lnSpc>
                <a:spcPct val="100000"/>
              </a:lnSpc>
              <a:spcBef>
                <a:spcPct val="0"/>
              </a:spcBef>
              <a:spcAft>
                <a:spcPct val="0"/>
              </a:spcAft>
              <a:buFont typeface="Arial" panose="020B0604020202020204" pitchFamily="34" charset="0"/>
              <a:buChar char="•"/>
            </a:pPr>
            <a:r>
              <a:rPr lang="hi-IN" altLang="hi-IN" dirty="0" smtClean="0">
                <a:solidFill>
                  <a:srgbClr val="000000"/>
                </a:solidFill>
                <a:latin typeface="Times New Roman" panose="02020603050405020304" pitchFamily="18" charset="0"/>
                <a:cs typeface="Times New Roman" panose="02020603050405020304" pitchFamily="18" charset="0"/>
              </a:rPr>
              <a:t>In </a:t>
            </a:r>
            <a:r>
              <a:rPr lang="hi-IN" altLang="hi-IN" dirty="0">
                <a:solidFill>
                  <a:srgbClr val="000000"/>
                </a:solidFill>
                <a:latin typeface="Times New Roman" panose="02020603050405020304" pitchFamily="18" charset="0"/>
                <a:cs typeface="Times New Roman" panose="02020603050405020304" pitchFamily="18" charset="0"/>
              </a:rPr>
              <a:t>contrast, multiple linear regression, </a:t>
            </a:r>
            <a:r>
              <a:rPr lang="hi-IN" altLang="hi-IN" dirty="0" smtClean="0">
                <a:solidFill>
                  <a:srgbClr val="000000"/>
                </a:solidFill>
                <a:latin typeface="Times New Roman" panose="02020603050405020304" pitchFamily="18" charset="0"/>
                <a:cs typeface="Times New Roman" panose="02020603050405020304" pitchFamily="18" charset="0"/>
              </a:rPr>
              <a:t>gets </a:t>
            </a:r>
            <a:r>
              <a:rPr lang="hi-IN" altLang="hi-IN" dirty="0">
                <a:solidFill>
                  <a:srgbClr val="000000"/>
                </a:solidFill>
                <a:latin typeface="Times New Roman" panose="02020603050405020304" pitchFamily="18" charset="0"/>
                <a:cs typeface="Times New Roman" panose="02020603050405020304" pitchFamily="18" charset="0"/>
              </a:rPr>
              <a:t>its adjective "multiple," because it concerns the study of two or more predictor variables.</a:t>
            </a:r>
            <a:endParaRPr lang="hi-IN" altLang="hi-IN" dirty="0">
              <a:solidFill>
                <a:srgbClr val="004D96"/>
              </a:solidFill>
              <a:latin typeface="Times New Roman" panose="02020603050405020304" pitchFamily="18" charset="0"/>
              <a:cs typeface="Times New Roman" panose="02020603050405020304" pitchFamily="18" charset="0"/>
            </a:endParaRPr>
          </a:p>
          <a:p>
            <a:pPr algn="just"/>
            <a:endParaRPr lang="hi-IN" dirty="0"/>
          </a:p>
        </p:txBody>
      </p:sp>
      <p:sp>
        <p:nvSpPr>
          <p:cNvPr id="4" name="Rectangle 1"/>
          <p:cNvSpPr>
            <a:spLocks noChangeArrowheads="1"/>
          </p:cNvSpPr>
          <p:nvPr/>
        </p:nvSpPr>
        <p:spPr bwMode="auto">
          <a:xfrm>
            <a:off x="0" y="143961"/>
            <a:ext cx="11752729"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i-IN" altLang="hi-IN" sz="1100" b="0" i="0" u="none" strike="noStrike" cap="none" normalizeH="0" baseline="0" dirty="0" smtClean="0">
              <a:ln>
                <a:noFill/>
              </a:ln>
              <a:solidFill>
                <a:srgbClr val="004D96"/>
              </a:solidFill>
              <a:effectLst/>
              <a:latin typeface="Times New Roman" panose="02020603050405020304" pitchFamily="18" charset="0"/>
              <a:cs typeface="Times New Roman" panose="02020603050405020304" pitchFamily="18" charset="0"/>
            </a:endParaRPr>
          </a:p>
        </p:txBody>
      </p:sp>
      <p:pic>
        <p:nvPicPr>
          <p:cNvPr id="1026" name="Picture 2" descr="Printer-friendly version">
            <a:hlinkClick r:id="rId2" tooltip="Display a printer-friendly version of this pag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344488"/>
            <a:ext cx="146909" cy="15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9287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13954"/>
          </a:xfrm>
        </p:spPr>
        <p:txBody>
          <a:bodyPr>
            <a:normAutofit fontScale="90000"/>
          </a:bodyPr>
          <a:lstStyle/>
          <a:p>
            <a:pPr algn="ctr"/>
            <a:r>
              <a:rPr lang="en-US" b="1" dirty="0" smtClean="0">
                <a:latin typeface="Bahnschrift SemiBold Condensed" panose="020B0502040204020203" pitchFamily="34" charset="0"/>
              </a:rPr>
              <a:t>Using Linear Regression from </a:t>
            </a:r>
            <a:r>
              <a:rPr lang="en-US" b="1" dirty="0" err="1" smtClean="0">
                <a:latin typeface="Bahnschrift SemiBold Condensed" panose="020B0502040204020203" pitchFamily="34" charset="0"/>
              </a:rPr>
              <a:t>sklearn</a:t>
            </a:r>
            <a:endParaRPr lang="hi-IN" b="1" dirty="0">
              <a:latin typeface="Bahnschrift SemiBold Condensed" panose="020B0502040204020203" pitchFamily="34" charset="0"/>
            </a:endParaRPr>
          </a:p>
        </p:txBody>
      </p:sp>
      <p:sp>
        <p:nvSpPr>
          <p:cNvPr id="3" name="Content Placeholder 2"/>
          <p:cNvSpPr>
            <a:spLocks noGrp="1"/>
          </p:cNvSpPr>
          <p:nvPr>
            <p:ph idx="1"/>
          </p:nvPr>
        </p:nvSpPr>
        <p:spPr>
          <a:xfrm>
            <a:off x="182880" y="1005840"/>
            <a:ext cx="11795760" cy="5603966"/>
          </a:xfrm>
        </p:spPr>
        <p:txBody>
          <a:bodyPr>
            <a:normAutofit/>
          </a:bodyPr>
          <a:lstStyle/>
          <a:p>
            <a:pPr algn="just"/>
            <a:r>
              <a:rPr lang="en-US" dirty="0" smtClean="0"/>
              <a:t>Next step is to pass known X values and corresponding y values</a:t>
            </a:r>
          </a:p>
          <a:p>
            <a:pPr algn="just"/>
            <a:r>
              <a:rPr lang="en-US" dirty="0" smtClean="0"/>
              <a:t>In general the known X and y values are divided into two parts </a:t>
            </a:r>
            <a:r>
              <a:rPr lang="en-US" dirty="0" err="1" smtClean="0"/>
              <a:t>viz</a:t>
            </a:r>
            <a:r>
              <a:rPr lang="en-US" dirty="0" smtClean="0"/>
              <a:t> training part and test part in some ratio like 80:20, 75:25, </a:t>
            </a:r>
            <a:r>
              <a:rPr lang="en-US" dirty="0" err="1" smtClean="0"/>
              <a:t>etc</a:t>
            </a:r>
            <a:endParaRPr lang="en-US" dirty="0" smtClean="0"/>
          </a:p>
          <a:p>
            <a:pPr algn="just"/>
            <a:r>
              <a:rPr lang="en-US" dirty="0" smtClean="0"/>
              <a:t>The algorithm is first trained with the given the training  set with its known values</a:t>
            </a:r>
          </a:p>
          <a:p>
            <a:pPr algn="just"/>
            <a:r>
              <a:rPr lang="en-US" dirty="0" smtClean="0"/>
              <a:t>Then the values in the test part is given to the trained algorithm and values predicted by the trained algorithm are stored in some variables.</a:t>
            </a:r>
          </a:p>
          <a:p>
            <a:pPr algn="just"/>
            <a:r>
              <a:rPr lang="en-US" dirty="0" smtClean="0"/>
              <a:t>The predicted values from test part are compared with the known test values for finding the accuracy level.</a:t>
            </a:r>
          </a:p>
          <a:p>
            <a:pPr algn="just"/>
            <a:endParaRPr lang="en-US" dirty="0" smtClean="0"/>
          </a:p>
          <a:p>
            <a:pPr algn="just"/>
            <a:endParaRPr lang="en-US" sz="3200" i="1" dirty="0"/>
          </a:p>
          <a:p>
            <a:endParaRPr lang="hi-IN" sz="3200" i="1" dirty="0"/>
          </a:p>
        </p:txBody>
      </p:sp>
    </p:spTree>
    <p:extLst>
      <p:ext uri="{BB962C8B-B14F-4D97-AF65-F5344CB8AC3E}">
        <p14:creationId xmlns:p14="http://schemas.microsoft.com/office/powerpoint/2010/main" val="23119589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13954"/>
          </a:xfrm>
        </p:spPr>
        <p:txBody>
          <a:bodyPr>
            <a:normAutofit fontScale="90000"/>
          </a:bodyPr>
          <a:lstStyle/>
          <a:p>
            <a:pPr algn="ctr"/>
            <a:r>
              <a:rPr lang="en-US" b="1" dirty="0" err="1"/>
              <a:t>sklearn.model_selection.train_test_split</a:t>
            </a:r>
            <a:endParaRPr lang="hi-IN" b="1" dirty="0">
              <a:latin typeface="Bahnschrift SemiBold Condensed" panose="020B0502040204020203" pitchFamily="34" charset="0"/>
            </a:endParaRPr>
          </a:p>
        </p:txBody>
      </p:sp>
      <p:sp>
        <p:nvSpPr>
          <p:cNvPr id="3" name="Content Placeholder 2"/>
          <p:cNvSpPr>
            <a:spLocks noGrp="1"/>
          </p:cNvSpPr>
          <p:nvPr>
            <p:ph idx="1"/>
          </p:nvPr>
        </p:nvSpPr>
        <p:spPr>
          <a:xfrm>
            <a:off x="182880" y="613954"/>
            <a:ext cx="11913326" cy="5995852"/>
          </a:xfrm>
        </p:spPr>
        <p:txBody>
          <a:bodyPr>
            <a:normAutofit fontScale="77500" lnSpcReduction="20000"/>
          </a:bodyPr>
          <a:lstStyle/>
          <a:p>
            <a:pPr algn="just"/>
            <a:r>
              <a:rPr lang="en-US" b="1" dirty="0" smtClean="0"/>
              <a:t>Syntax: </a:t>
            </a:r>
            <a:r>
              <a:rPr lang="en-US" b="1" i="1" dirty="0" err="1" smtClean="0"/>
              <a:t>sklearn.model_selection.train_test_split</a:t>
            </a:r>
            <a:r>
              <a:rPr lang="en-US" b="1" i="1" dirty="0"/>
              <a:t>(*arrays, **options</a:t>
            </a:r>
            <a:r>
              <a:rPr lang="en-US" b="1" i="1" dirty="0" smtClean="0"/>
              <a:t>)</a:t>
            </a:r>
          </a:p>
          <a:p>
            <a:pPr algn="just"/>
            <a:r>
              <a:rPr lang="en-US" b="1" dirty="0"/>
              <a:t>Parameters</a:t>
            </a:r>
            <a:r>
              <a:rPr lang="en-US" dirty="0"/>
              <a:t>:</a:t>
            </a:r>
          </a:p>
          <a:p>
            <a:pPr marL="0" indent="0" algn="just">
              <a:buNone/>
            </a:pPr>
            <a:r>
              <a:rPr lang="en-US" b="1" dirty="0"/>
              <a:t>*arrays : sequence of </a:t>
            </a:r>
            <a:r>
              <a:rPr lang="en-US" b="1" dirty="0" err="1"/>
              <a:t>indexables</a:t>
            </a:r>
            <a:r>
              <a:rPr lang="en-US" b="1" dirty="0"/>
              <a:t> with same length / shape[0]</a:t>
            </a:r>
          </a:p>
          <a:p>
            <a:pPr algn="just"/>
            <a:r>
              <a:rPr lang="en-US" dirty="0"/>
              <a:t>Allowed inputs are lists, </a:t>
            </a:r>
            <a:r>
              <a:rPr lang="en-US" dirty="0" err="1"/>
              <a:t>numpy</a:t>
            </a:r>
            <a:r>
              <a:rPr lang="en-US" dirty="0"/>
              <a:t> arrays, </a:t>
            </a:r>
            <a:r>
              <a:rPr lang="en-US" dirty="0" err="1"/>
              <a:t>scipy</a:t>
            </a:r>
            <a:r>
              <a:rPr lang="en-US" dirty="0"/>
              <a:t>-sparse matrices or pandas </a:t>
            </a:r>
            <a:r>
              <a:rPr lang="en-US" dirty="0" err="1"/>
              <a:t>dataframes</a:t>
            </a:r>
            <a:r>
              <a:rPr lang="en-US" dirty="0"/>
              <a:t>.</a:t>
            </a:r>
          </a:p>
          <a:p>
            <a:pPr marL="0" indent="0" algn="just">
              <a:buNone/>
            </a:pPr>
            <a:r>
              <a:rPr lang="en-US" b="1" dirty="0" err="1"/>
              <a:t>test_size</a:t>
            </a:r>
            <a:r>
              <a:rPr lang="en-US" b="1" dirty="0"/>
              <a:t> : float, </a:t>
            </a:r>
            <a:r>
              <a:rPr lang="en-US" b="1" dirty="0" err="1"/>
              <a:t>int</a:t>
            </a:r>
            <a:r>
              <a:rPr lang="en-US" b="1" dirty="0"/>
              <a:t> or None, optional (default=None)</a:t>
            </a:r>
          </a:p>
          <a:p>
            <a:pPr algn="just"/>
            <a:r>
              <a:rPr lang="en-US" dirty="0"/>
              <a:t>If float, should be between 0.0 and 1.0 and represent the proportion of the dataset to include in the test split. If </a:t>
            </a:r>
            <a:r>
              <a:rPr lang="en-US" dirty="0" err="1"/>
              <a:t>int</a:t>
            </a:r>
            <a:r>
              <a:rPr lang="en-US" dirty="0"/>
              <a:t>, represents the absolute number of test samples. If None, the value is set to the complement of the train size. If </a:t>
            </a:r>
            <a:r>
              <a:rPr lang="en-US" dirty="0" err="1"/>
              <a:t>train_size</a:t>
            </a:r>
            <a:r>
              <a:rPr lang="en-US" dirty="0"/>
              <a:t> is also None, it will be set to 0.25.</a:t>
            </a:r>
          </a:p>
          <a:p>
            <a:pPr marL="0" indent="0" algn="just">
              <a:buNone/>
            </a:pPr>
            <a:r>
              <a:rPr lang="en-US" b="1" dirty="0" err="1"/>
              <a:t>train_size</a:t>
            </a:r>
            <a:r>
              <a:rPr lang="en-US" b="1" dirty="0"/>
              <a:t> : float, </a:t>
            </a:r>
            <a:r>
              <a:rPr lang="en-US" b="1" dirty="0" err="1"/>
              <a:t>int</a:t>
            </a:r>
            <a:r>
              <a:rPr lang="en-US" b="1" dirty="0"/>
              <a:t>, or None, (default=None)</a:t>
            </a:r>
          </a:p>
          <a:p>
            <a:pPr algn="just"/>
            <a:r>
              <a:rPr lang="en-US" dirty="0"/>
              <a:t>If float, should be between 0.0 and 1.0 and represent the proportion of the dataset to include in the train split. If </a:t>
            </a:r>
            <a:r>
              <a:rPr lang="en-US" dirty="0" err="1"/>
              <a:t>int</a:t>
            </a:r>
            <a:r>
              <a:rPr lang="en-US" dirty="0"/>
              <a:t>, represents the absolute number of train samples. If None, the value is automatically set to the complement of the test size.</a:t>
            </a:r>
          </a:p>
          <a:p>
            <a:pPr marL="0" indent="0" algn="just">
              <a:buNone/>
            </a:pPr>
            <a:r>
              <a:rPr lang="en-US" b="1" dirty="0" err="1"/>
              <a:t>random_state</a:t>
            </a:r>
            <a:r>
              <a:rPr lang="en-US" b="1" dirty="0"/>
              <a:t> : </a:t>
            </a:r>
            <a:r>
              <a:rPr lang="en-US" b="1" dirty="0" err="1"/>
              <a:t>int</a:t>
            </a:r>
            <a:r>
              <a:rPr lang="en-US" b="1" dirty="0"/>
              <a:t>, </a:t>
            </a:r>
            <a:r>
              <a:rPr lang="en-US" b="1" dirty="0" err="1"/>
              <a:t>RandomState</a:t>
            </a:r>
            <a:r>
              <a:rPr lang="en-US" b="1" dirty="0"/>
              <a:t> instance or None, optional (default=None)</a:t>
            </a:r>
          </a:p>
          <a:p>
            <a:pPr algn="just"/>
            <a:r>
              <a:rPr lang="en-US" dirty="0"/>
              <a:t>If </a:t>
            </a:r>
            <a:r>
              <a:rPr lang="en-US" dirty="0" err="1"/>
              <a:t>int</a:t>
            </a:r>
            <a:r>
              <a:rPr lang="en-US" dirty="0"/>
              <a:t>, </a:t>
            </a:r>
            <a:r>
              <a:rPr lang="en-US" dirty="0" err="1"/>
              <a:t>random_state</a:t>
            </a:r>
            <a:r>
              <a:rPr lang="en-US" dirty="0"/>
              <a:t> is the </a:t>
            </a:r>
            <a:r>
              <a:rPr lang="en-US" dirty="0">
                <a:solidFill>
                  <a:schemeClr val="accent2"/>
                </a:solidFill>
              </a:rPr>
              <a:t>seed</a:t>
            </a:r>
            <a:r>
              <a:rPr lang="en-US" dirty="0"/>
              <a:t> used by the random number generator; If </a:t>
            </a:r>
            <a:r>
              <a:rPr lang="en-US" dirty="0" err="1"/>
              <a:t>RandomState</a:t>
            </a:r>
            <a:r>
              <a:rPr lang="en-US" dirty="0"/>
              <a:t> instance, </a:t>
            </a:r>
            <a:r>
              <a:rPr lang="en-US" dirty="0" err="1"/>
              <a:t>random_state</a:t>
            </a:r>
            <a:r>
              <a:rPr lang="en-US" dirty="0"/>
              <a:t> is the random number generator; If None, the random number generator is the </a:t>
            </a:r>
            <a:r>
              <a:rPr lang="en-US" dirty="0" err="1"/>
              <a:t>RandomState</a:t>
            </a:r>
            <a:r>
              <a:rPr lang="en-US" dirty="0"/>
              <a:t> instance used by </a:t>
            </a:r>
            <a:r>
              <a:rPr lang="en-US" dirty="0" err="1"/>
              <a:t>np.random</a:t>
            </a:r>
            <a:r>
              <a:rPr lang="en-US" dirty="0" smtClean="0"/>
              <a:t>.</a:t>
            </a:r>
          </a:p>
          <a:p>
            <a:pPr marL="0" indent="0" algn="just">
              <a:buNone/>
            </a:pPr>
            <a:r>
              <a:rPr lang="en-US" b="1" dirty="0"/>
              <a:t>shuffle : </a:t>
            </a:r>
            <a:r>
              <a:rPr lang="en-US" b="1" dirty="0" err="1"/>
              <a:t>boolean</a:t>
            </a:r>
            <a:r>
              <a:rPr lang="en-US" b="1" dirty="0"/>
              <a:t>, optional (default=True)</a:t>
            </a:r>
          </a:p>
          <a:p>
            <a:pPr algn="just"/>
            <a:r>
              <a:rPr lang="en-US" dirty="0"/>
              <a:t>Whether or not to shuffle the data before splitting. </a:t>
            </a:r>
            <a:endParaRPr lang="en-US" sz="3200" i="1" dirty="0"/>
          </a:p>
          <a:p>
            <a:endParaRPr lang="hi-IN" sz="3200" i="1" dirty="0"/>
          </a:p>
        </p:txBody>
      </p:sp>
    </p:spTree>
    <p:extLst>
      <p:ext uri="{BB962C8B-B14F-4D97-AF65-F5344CB8AC3E}">
        <p14:creationId xmlns:p14="http://schemas.microsoft.com/office/powerpoint/2010/main" val="18927191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0"/>
            <a:ext cx="11612880" cy="744583"/>
          </a:xfrm>
        </p:spPr>
        <p:txBody>
          <a:bodyPr/>
          <a:lstStyle/>
          <a:p>
            <a:pPr algn="ctr"/>
            <a:r>
              <a:rPr lang="en-US" b="1" dirty="0" err="1"/>
              <a:t>sklearn.model_selection.train_test_split</a:t>
            </a:r>
            <a:endParaRPr lang="hi-IN" dirty="0"/>
          </a:p>
        </p:txBody>
      </p:sp>
      <p:sp>
        <p:nvSpPr>
          <p:cNvPr id="3" name="Content Placeholder 2"/>
          <p:cNvSpPr>
            <a:spLocks noGrp="1"/>
          </p:cNvSpPr>
          <p:nvPr>
            <p:ph idx="1"/>
          </p:nvPr>
        </p:nvSpPr>
        <p:spPr>
          <a:xfrm>
            <a:off x="209006" y="744583"/>
            <a:ext cx="11769634" cy="5432380"/>
          </a:xfrm>
        </p:spPr>
        <p:txBody>
          <a:bodyPr/>
          <a:lstStyle/>
          <a:p>
            <a:pPr marL="0" indent="0">
              <a:buNone/>
            </a:pPr>
            <a:r>
              <a:rPr lang="en-US" b="1" dirty="0" smtClean="0"/>
              <a:t>Examples:</a:t>
            </a:r>
          </a:p>
          <a:p>
            <a:pPr marL="457200" lvl="1" indent="0">
              <a:buNone/>
            </a:pPr>
            <a:r>
              <a:rPr lang="en-US" sz="2800" i="1" dirty="0" err="1" smtClean="0"/>
              <a:t>X_train</a:t>
            </a:r>
            <a:r>
              <a:rPr lang="en-US" sz="2800" i="1" dirty="0"/>
              <a:t>, </a:t>
            </a:r>
            <a:r>
              <a:rPr lang="en-US" sz="2800" i="1" dirty="0" err="1"/>
              <a:t>X_test</a:t>
            </a:r>
            <a:r>
              <a:rPr lang="en-US" sz="2800" i="1" dirty="0"/>
              <a:t>, </a:t>
            </a:r>
            <a:r>
              <a:rPr lang="en-US" sz="2800" i="1" dirty="0" err="1"/>
              <a:t>y_train</a:t>
            </a:r>
            <a:r>
              <a:rPr lang="en-US" sz="2800" i="1" dirty="0"/>
              <a:t>, </a:t>
            </a:r>
            <a:r>
              <a:rPr lang="en-US" sz="2800" i="1" dirty="0" err="1"/>
              <a:t>y_test</a:t>
            </a:r>
            <a:r>
              <a:rPr lang="en-US" sz="2800" i="1" dirty="0"/>
              <a:t> = </a:t>
            </a:r>
            <a:r>
              <a:rPr lang="en-US" sz="2800" i="1" dirty="0" err="1" smtClean="0"/>
              <a:t>train_test_split</a:t>
            </a:r>
            <a:r>
              <a:rPr lang="en-US" sz="2800" i="1" dirty="0" smtClean="0"/>
              <a:t>(</a:t>
            </a:r>
            <a:r>
              <a:rPr lang="en-US" sz="2800" i="1" dirty="0" err="1" smtClean="0"/>
              <a:t>X,y</a:t>
            </a:r>
            <a:r>
              <a:rPr lang="en-US" sz="2800" i="1" dirty="0" smtClean="0"/>
              <a:t>)</a:t>
            </a:r>
          </a:p>
          <a:p>
            <a:pPr marL="457200" lvl="1" indent="0">
              <a:buNone/>
            </a:pPr>
            <a:r>
              <a:rPr lang="en-US" sz="2800" i="1" dirty="0" err="1" smtClean="0"/>
              <a:t>X_train</a:t>
            </a:r>
            <a:r>
              <a:rPr lang="en-US" sz="2800" i="1" dirty="0"/>
              <a:t>, </a:t>
            </a:r>
            <a:r>
              <a:rPr lang="en-US" sz="2800" i="1" dirty="0" err="1"/>
              <a:t>X_test</a:t>
            </a:r>
            <a:r>
              <a:rPr lang="en-US" sz="2800" i="1" dirty="0"/>
              <a:t>, </a:t>
            </a:r>
            <a:r>
              <a:rPr lang="en-US" sz="2800" i="1" dirty="0" err="1"/>
              <a:t>y_train</a:t>
            </a:r>
            <a:r>
              <a:rPr lang="en-US" sz="2800" i="1" dirty="0"/>
              <a:t>, </a:t>
            </a:r>
            <a:r>
              <a:rPr lang="en-US" sz="2800" i="1" dirty="0" err="1"/>
              <a:t>y_test</a:t>
            </a:r>
            <a:r>
              <a:rPr lang="en-US" sz="2800" i="1" dirty="0"/>
              <a:t> = </a:t>
            </a:r>
            <a:r>
              <a:rPr lang="en-US" sz="2800" i="1" dirty="0" err="1" smtClean="0"/>
              <a:t>train_test_split</a:t>
            </a:r>
            <a:r>
              <a:rPr lang="en-US" sz="2800" i="1" dirty="0" smtClean="0"/>
              <a:t>(</a:t>
            </a:r>
            <a:r>
              <a:rPr lang="en-US" sz="2800" i="1" dirty="0" err="1" smtClean="0"/>
              <a:t>X,y</a:t>
            </a:r>
            <a:r>
              <a:rPr lang="en-US" sz="2800" i="1" dirty="0" smtClean="0"/>
              <a:t>, </a:t>
            </a:r>
            <a:r>
              <a:rPr lang="en-US" sz="2800" i="1" dirty="0" err="1" smtClean="0"/>
              <a:t>random_state</a:t>
            </a:r>
            <a:r>
              <a:rPr lang="en-US" sz="2800" i="1" dirty="0" smtClean="0"/>
              <a:t>=10)</a:t>
            </a:r>
          </a:p>
          <a:p>
            <a:pPr marL="457200" lvl="1" indent="0">
              <a:buNone/>
            </a:pPr>
            <a:r>
              <a:rPr lang="en-US" sz="2800" i="1" dirty="0" err="1" smtClean="0"/>
              <a:t>X_train</a:t>
            </a:r>
            <a:r>
              <a:rPr lang="en-US" sz="2800" i="1" dirty="0"/>
              <a:t>, </a:t>
            </a:r>
            <a:r>
              <a:rPr lang="en-US" sz="2800" i="1" dirty="0" err="1"/>
              <a:t>X_test</a:t>
            </a:r>
            <a:r>
              <a:rPr lang="en-US" sz="2800" i="1" dirty="0"/>
              <a:t>, </a:t>
            </a:r>
            <a:r>
              <a:rPr lang="en-US" sz="2800" i="1" dirty="0" err="1"/>
              <a:t>y_train</a:t>
            </a:r>
            <a:r>
              <a:rPr lang="en-US" sz="2800" i="1" dirty="0"/>
              <a:t>, </a:t>
            </a:r>
            <a:r>
              <a:rPr lang="en-US" sz="2800" i="1" dirty="0" err="1"/>
              <a:t>y_test</a:t>
            </a:r>
            <a:r>
              <a:rPr lang="en-US" sz="2800" i="1" dirty="0"/>
              <a:t> = </a:t>
            </a:r>
            <a:r>
              <a:rPr lang="en-US" sz="2800" i="1" dirty="0" err="1"/>
              <a:t>train_test_split</a:t>
            </a:r>
            <a:r>
              <a:rPr lang="en-US" sz="2800" i="1" dirty="0"/>
              <a:t>(</a:t>
            </a:r>
            <a:r>
              <a:rPr lang="en-US" sz="2800" i="1" dirty="0" err="1"/>
              <a:t>X,y</a:t>
            </a:r>
            <a:r>
              <a:rPr lang="en-US" sz="2800" i="1" dirty="0"/>
              <a:t>, </a:t>
            </a:r>
            <a:r>
              <a:rPr lang="en-US" sz="2800" i="1" dirty="0" err="1" smtClean="0"/>
              <a:t>random_state</a:t>
            </a:r>
            <a:r>
              <a:rPr lang="en-US" sz="2800" i="1" dirty="0" smtClean="0"/>
              <a:t>=20 </a:t>
            </a:r>
            <a:r>
              <a:rPr lang="en-US" sz="2800" i="1" dirty="0" err="1" smtClean="0"/>
              <a:t>test_size</a:t>
            </a:r>
            <a:r>
              <a:rPr lang="en-US" sz="2800" i="1" dirty="0" smtClean="0"/>
              <a:t>=.3)</a:t>
            </a:r>
          </a:p>
          <a:p>
            <a:pPr marL="457200" lvl="1" indent="0">
              <a:buNone/>
            </a:pPr>
            <a:r>
              <a:rPr lang="en-US" sz="2800" i="1" dirty="0" err="1"/>
              <a:t>X_train</a:t>
            </a:r>
            <a:r>
              <a:rPr lang="en-US" sz="2800" i="1" dirty="0"/>
              <a:t>, </a:t>
            </a:r>
            <a:r>
              <a:rPr lang="en-US" sz="2800" i="1" dirty="0" err="1"/>
              <a:t>X_test</a:t>
            </a:r>
            <a:r>
              <a:rPr lang="en-US" sz="2800" i="1" dirty="0"/>
              <a:t>, </a:t>
            </a:r>
            <a:r>
              <a:rPr lang="en-US" sz="2800" i="1" dirty="0" err="1"/>
              <a:t>y_train</a:t>
            </a:r>
            <a:r>
              <a:rPr lang="en-US" sz="2800" i="1" dirty="0"/>
              <a:t>, </a:t>
            </a:r>
            <a:r>
              <a:rPr lang="en-US" sz="2800" i="1" dirty="0" err="1"/>
              <a:t>y_test</a:t>
            </a:r>
            <a:r>
              <a:rPr lang="en-US" sz="2800" i="1" dirty="0"/>
              <a:t> = </a:t>
            </a:r>
            <a:r>
              <a:rPr lang="en-US" sz="2800" i="1" dirty="0" err="1"/>
              <a:t>train_test_split</a:t>
            </a:r>
            <a:r>
              <a:rPr lang="en-US" sz="2800" i="1" dirty="0"/>
              <a:t>(</a:t>
            </a:r>
            <a:r>
              <a:rPr lang="en-US" sz="2800" i="1" dirty="0" err="1"/>
              <a:t>X,y</a:t>
            </a:r>
            <a:r>
              <a:rPr lang="en-US" sz="2800" i="1" dirty="0"/>
              <a:t>, </a:t>
            </a:r>
            <a:r>
              <a:rPr lang="en-US" sz="2800" i="1" dirty="0" err="1" smtClean="0"/>
              <a:t>random_state</a:t>
            </a:r>
            <a:r>
              <a:rPr lang="en-US" sz="2800" i="1" dirty="0" smtClean="0"/>
              <a:t>=13 </a:t>
            </a:r>
            <a:r>
              <a:rPr lang="en-US" sz="2800" i="1" dirty="0" err="1" smtClean="0"/>
              <a:t>test_size</a:t>
            </a:r>
            <a:r>
              <a:rPr lang="en-US" sz="2800" i="1" dirty="0" smtClean="0"/>
              <a:t>=10,train_size=20</a:t>
            </a:r>
            <a:r>
              <a:rPr lang="en-US" sz="2800" i="1" dirty="0"/>
              <a:t>)</a:t>
            </a:r>
          </a:p>
          <a:p>
            <a:endParaRPr lang="en-US" dirty="0"/>
          </a:p>
          <a:p>
            <a:endParaRPr lang="hi-IN" dirty="0"/>
          </a:p>
        </p:txBody>
      </p:sp>
    </p:spTree>
    <p:extLst>
      <p:ext uri="{BB962C8B-B14F-4D97-AF65-F5344CB8AC3E}">
        <p14:creationId xmlns:p14="http://schemas.microsoft.com/office/powerpoint/2010/main" val="33955728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13954"/>
          </a:xfrm>
        </p:spPr>
        <p:txBody>
          <a:bodyPr>
            <a:normAutofit fontScale="90000"/>
          </a:bodyPr>
          <a:lstStyle/>
          <a:p>
            <a:pPr algn="ctr"/>
            <a:r>
              <a:rPr lang="en-US" b="1" dirty="0" smtClean="0">
                <a:solidFill>
                  <a:schemeClr val="accent4"/>
                </a:solidFill>
              </a:rPr>
              <a:t>Fit</a:t>
            </a:r>
            <a:r>
              <a:rPr lang="en-US" b="1" dirty="0" smtClean="0"/>
              <a:t> method of Linear Regression</a:t>
            </a:r>
            <a:endParaRPr lang="hi-IN" b="1" dirty="0">
              <a:latin typeface="Bahnschrift SemiBold Condensed" panose="020B0502040204020203" pitchFamily="34" charset="0"/>
            </a:endParaRPr>
          </a:p>
        </p:txBody>
      </p:sp>
      <p:sp>
        <p:nvSpPr>
          <p:cNvPr id="3" name="Content Placeholder 2"/>
          <p:cNvSpPr>
            <a:spLocks noGrp="1"/>
          </p:cNvSpPr>
          <p:nvPr>
            <p:ph idx="1"/>
          </p:nvPr>
        </p:nvSpPr>
        <p:spPr>
          <a:xfrm>
            <a:off x="182880" y="613954"/>
            <a:ext cx="11913326" cy="5995852"/>
          </a:xfrm>
        </p:spPr>
        <p:txBody>
          <a:bodyPr>
            <a:normAutofit/>
          </a:bodyPr>
          <a:lstStyle/>
          <a:p>
            <a:pPr algn="just"/>
            <a:r>
              <a:rPr lang="en-US" b="1" dirty="0" smtClean="0"/>
              <a:t>Syntax</a:t>
            </a:r>
            <a:r>
              <a:rPr lang="en-US" b="1" dirty="0"/>
              <a:t>: fit(self, X, y, </a:t>
            </a:r>
            <a:r>
              <a:rPr lang="en-US" b="1" dirty="0" err="1"/>
              <a:t>sample_weight</a:t>
            </a:r>
            <a:r>
              <a:rPr lang="en-US" b="1" dirty="0"/>
              <a:t>=None)</a:t>
            </a:r>
          </a:p>
          <a:p>
            <a:pPr algn="just"/>
            <a:r>
              <a:rPr lang="en-US" dirty="0" smtClean="0"/>
              <a:t>Fits (i.e. trains) the linear </a:t>
            </a:r>
            <a:r>
              <a:rPr lang="en-US" dirty="0"/>
              <a:t>model.</a:t>
            </a:r>
          </a:p>
          <a:p>
            <a:pPr marL="0" indent="0" algn="just">
              <a:buNone/>
            </a:pPr>
            <a:r>
              <a:rPr lang="en-US" b="1" dirty="0" smtClean="0"/>
              <a:t>Parameters</a:t>
            </a:r>
            <a:r>
              <a:rPr lang="en-US" b="1" dirty="0"/>
              <a:t>:</a:t>
            </a:r>
          </a:p>
          <a:p>
            <a:pPr marL="0" indent="0" algn="just">
              <a:buNone/>
            </a:pPr>
            <a:r>
              <a:rPr lang="en-US" b="1" dirty="0"/>
              <a:t>X : array-like or sparse matrix, shape (</a:t>
            </a:r>
            <a:r>
              <a:rPr lang="en-US" b="1" dirty="0" err="1"/>
              <a:t>n_samples</a:t>
            </a:r>
            <a:r>
              <a:rPr lang="en-US" b="1" dirty="0"/>
              <a:t>, </a:t>
            </a:r>
            <a:r>
              <a:rPr lang="en-US" b="1" dirty="0" err="1"/>
              <a:t>n_features</a:t>
            </a:r>
            <a:r>
              <a:rPr lang="en-US" b="1" dirty="0"/>
              <a:t>)</a:t>
            </a:r>
          </a:p>
          <a:p>
            <a:pPr algn="just"/>
            <a:r>
              <a:rPr lang="en-US" dirty="0"/>
              <a:t>Training data</a:t>
            </a:r>
          </a:p>
          <a:p>
            <a:pPr marL="0" indent="0" algn="just">
              <a:buNone/>
            </a:pPr>
            <a:r>
              <a:rPr lang="en-US" b="1" dirty="0"/>
              <a:t>y : </a:t>
            </a:r>
            <a:r>
              <a:rPr lang="en-US" b="1" dirty="0" err="1"/>
              <a:t>array_like</a:t>
            </a:r>
            <a:r>
              <a:rPr lang="en-US" b="1" dirty="0"/>
              <a:t>, shape (</a:t>
            </a:r>
            <a:r>
              <a:rPr lang="en-US" b="1" dirty="0" err="1"/>
              <a:t>n_samples</a:t>
            </a:r>
            <a:r>
              <a:rPr lang="en-US" b="1" dirty="0"/>
              <a:t>, </a:t>
            </a:r>
            <a:r>
              <a:rPr lang="en-US" b="1" dirty="0" err="1"/>
              <a:t>n_targets</a:t>
            </a:r>
            <a:r>
              <a:rPr lang="en-US" b="1" dirty="0"/>
              <a:t>)</a:t>
            </a:r>
          </a:p>
          <a:p>
            <a:pPr algn="just"/>
            <a:r>
              <a:rPr lang="en-US" dirty="0"/>
              <a:t>Target values. Will be cast to X’s </a:t>
            </a:r>
            <a:r>
              <a:rPr lang="en-US" dirty="0" err="1"/>
              <a:t>dtype</a:t>
            </a:r>
            <a:r>
              <a:rPr lang="en-US" dirty="0"/>
              <a:t> if necessary</a:t>
            </a:r>
          </a:p>
          <a:p>
            <a:pPr marL="0" indent="0" algn="just">
              <a:buNone/>
            </a:pPr>
            <a:r>
              <a:rPr lang="en-US" b="1" dirty="0" err="1"/>
              <a:t>sample_weight</a:t>
            </a:r>
            <a:r>
              <a:rPr lang="en-US" b="1" dirty="0"/>
              <a:t> : </a:t>
            </a:r>
            <a:r>
              <a:rPr lang="en-US" b="1" dirty="0" err="1"/>
              <a:t>numpy</a:t>
            </a:r>
            <a:r>
              <a:rPr lang="en-US" b="1" dirty="0"/>
              <a:t> array of shape [</a:t>
            </a:r>
            <a:r>
              <a:rPr lang="en-US" b="1" dirty="0" err="1"/>
              <a:t>n_samples</a:t>
            </a:r>
            <a:r>
              <a:rPr lang="en-US" b="1" dirty="0"/>
              <a:t>]</a:t>
            </a:r>
          </a:p>
          <a:p>
            <a:pPr algn="just"/>
            <a:r>
              <a:rPr lang="en-US" dirty="0"/>
              <a:t>Individual weights for each sample</a:t>
            </a:r>
            <a:r>
              <a:rPr lang="en-US" dirty="0" smtClean="0"/>
              <a:t>. </a:t>
            </a:r>
            <a:endParaRPr lang="en-US" sz="3200" i="1" dirty="0"/>
          </a:p>
          <a:p>
            <a:endParaRPr lang="hi-IN" sz="3200" i="1" dirty="0"/>
          </a:p>
        </p:txBody>
      </p:sp>
    </p:spTree>
    <p:extLst>
      <p:ext uri="{BB962C8B-B14F-4D97-AF65-F5344CB8AC3E}">
        <p14:creationId xmlns:p14="http://schemas.microsoft.com/office/powerpoint/2010/main" val="32765342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13954"/>
          </a:xfrm>
        </p:spPr>
        <p:txBody>
          <a:bodyPr>
            <a:normAutofit fontScale="90000"/>
          </a:bodyPr>
          <a:lstStyle/>
          <a:p>
            <a:pPr algn="ctr"/>
            <a:r>
              <a:rPr lang="en-US" b="1" dirty="0" smtClean="0">
                <a:solidFill>
                  <a:schemeClr val="accent4"/>
                </a:solidFill>
              </a:rPr>
              <a:t>predict</a:t>
            </a:r>
            <a:r>
              <a:rPr lang="en-US" b="1" dirty="0" smtClean="0"/>
              <a:t> method of Linear Regression</a:t>
            </a:r>
            <a:endParaRPr lang="hi-IN" b="1" dirty="0">
              <a:latin typeface="Bahnschrift SemiBold Condensed" panose="020B0502040204020203" pitchFamily="34" charset="0"/>
            </a:endParaRPr>
          </a:p>
        </p:txBody>
      </p:sp>
      <p:sp>
        <p:nvSpPr>
          <p:cNvPr id="3" name="Content Placeholder 2"/>
          <p:cNvSpPr>
            <a:spLocks noGrp="1"/>
          </p:cNvSpPr>
          <p:nvPr>
            <p:ph idx="1"/>
          </p:nvPr>
        </p:nvSpPr>
        <p:spPr>
          <a:xfrm>
            <a:off x="182880" y="613954"/>
            <a:ext cx="11913326" cy="5995852"/>
          </a:xfrm>
        </p:spPr>
        <p:txBody>
          <a:bodyPr>
            <a:normAutofit/>
          </a:bodyPr>
          <a:lstStyle/>
          <a:p>
            <a:pPr algn="just"/>
            <a:r>
              <a:rPr lang="en-US" b="1" dirty="0" smtClean="0"/>
              <a:t>Syntax</a:t>
            </a:r>
            <a:r>
              <a:rPr lang="en-US" b="1" dirty="0"/>
              <a:t>: </a:t>
            </a:r>
            <a:r>
              <a:rPr lang="en-US" sz="3200" b="1" i="1" dirty="0" smtClean="0"/>
              <a:t>predict(self</a:t>
            </a:r>
            <a:r>
              <a:rPr lang="en-US" sz="3200" b="1" i="1" dirty="0"/>
              <a:t>, X)</a:t>
            </a:r>
          </a:p>
          <a:p>
            <a:r>
              <a:rPr lang="en-US" sz="3200" dirty="0" smtClean="0"/>
              <a:t>Predicts </a:t>
            </a:r>
            <a:r>
              <a:rPr lang="en-US" sz="3200" dirty="0"/>
              <a:t>using the linear model</a:t>
            </a:r>
          </a:p>
          <a:p>
            <a:r>
              <a:rPr lang="en-US" sz="3200" b="1" i="1" dirty="0" smtClean="0"/>
              <a:t>Parameters</a:t>
            </a:r>
            <a:r>
              <a:rPr lang="en-US" sz="3200" b="1" i="1" dirty="0"/>
              <a:t>:</a:t>
            </a:r>
          </a:p>
          <a:p>
            <a:pPr marL="0" indent="0">
              <a:buNone/>
            </a:pPr>
            <a:r>
              <a:rPr lang="en-US" sz="3200" b="1" i="1" dirty="0"/>
              <a:t>X : </a:t>
            </a:r>
            <a:r>
              <a:rPr lang="en-US" sz="3200" b="1" i="1" dirty="0" err="1"/>
              <a:t>array_like</a:t>
            </a:r>
            <a:r>
              <a:rPr lang="en-US" sz="3200" b="1" i="1" dirty="0"/>
              <a:t> or sparse matrix, shape (</a:t>
            </a:r>
            <a:r>
              <a:rPr lang="en-US" sz="3200" b="1" i="1" dirty="0" err="1"/>
              <a:t>n_samples</a:t>
            </a:r>
            <a:r>
              <a:rPr lang="en-US" sz="3200" b="1" i="1" dirty="0"/>
              <a:t>, </a:t>
            </a:r>
            <a:r>
              <a:rPr lang="en-US" sz="3200" b="1" i="1" dirty="0" err="1"/>
              <a:t>n_features</a:t>
            </a:r>
            <a:r>
              <a:rPr lang="en-US" sz="3200" b="1" i="1" dirty="0"/>
              <a:t>)</a:t>
            </a:r>
          </a:p>
          <a:p>
            <a:r>
              <a:rPr lang="en-US" sz="3200" dirty="0"/>
              <a:t>Samples.</a:t>
            </a:r>
          </a:p>
          <a:p>
            <a:pPr marL="0" indent="0">
              <a:buNone/>
            </a:pPr>
            <a:r>
              <a:rPr lang="en-US" sz="3200" b="1" dirty="0"/>
              <a:t>Returns:</a:t>
            </a:r>
          </a:p>
          <a:p>
            <a:pPr marL="0" indent="0">
              <a:buNone/>
            </a:pPr>
            <a:r>
              <a:rPr lang="en-US" sz="3200" b="1" dirty="0"/>
              <a:t>C : array, shape (</a:t>
            </a:r>
            <a:r>
              <a:rPr lang="en-US" sz="3200" b="1" dirty="0" err="1"/>
              <a:t>n_samples</a:t>
            </a:r>
            <a:r>
              <a:rPr lang="en-US" sz="3200" b="1" dirty="0"/>
              <a:t>,)</a:t>
            </a:r>
          </a:p>
          <a:p>
            <a:r>
              <a:rPr lang="en-US" sz="3200" dirty="0"/>
              <a:t>Returns predicted values.</a:t>
            </a:r>
            <a:endParaRPr lang="hi-IN" sz="3200" dirty="0"/>
          </a:p>
        </p:txBody>
      </p:sp>
    </p:spTree>
    <p:extLst>
      <p:ext uri="{BB962C8B-B14F-4D97-AF65-F5344CB8AC3E}">
        <p14:creationId xmlns:p14="http://schemas.microsoft.com/office/powerpoint/2010/main" val="14176886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27017"/>
          </a:xfrm>
        </p:spPr>
        <p:txBody>
          <a:bodyPr>
            <a:normAutofit fontScale="90000"/>
          </a:bodyPr>
          <a:lstStyle/>
          <a:p>
            <a:r>
              <a:rPr lang="en-US" b="1" dirty="0"/>
              <a:t>What Is Goodness-of-Fit for a Linear Model?</a:t>
            </a:r>
            <a:endParaRPr lang="hi-IN" dirty="0"/>
          </a:p>
        </p:txBody>
      </p:sp>
      <p:sp>
        <p:nvSpPr>
          <p:cNvPr id="3" name="Content Placeholder 2"/>
          <p:cNvSpPr>
            <a:spLocks noGrp="1"/>
          </p:cNvSpPr>
          <p:nvPr>
            <p:ph idx="1"/>
          </p:nvPr>
        </p:nvSpPr>
        <p:spPr>
          <a:xfrm>
            <a:off x="300445" y="718457"/>
            <a:ext cx="11599817" cy="5969726"/>
          </a:xfrm>
        </p:spPr>
        <p:txBody>
          <a:bodyPr/>
          <a:lstStyle/>
          <a:p>
            <a:r>
              <a:rPr lang="en-US" dirty="0"/>
              <a:t>Linear regression calculates an equation that minimizes the distance between the fitted line and all of the data points. Technically, ordinary least squares (OLS) regression minimizes the sum of the squared residuals.</a:t>
            </a:r>
          </a:p>
          <a:p>
            <a:r>
              <a:rPr lang="en-US" dirty="0"/>
              <a:t>In general, a model fits the data well if the differences between the observed values and the model's predicted values are </a:t>
            </a:r>
            <a:r>
              <a:rPr lang="en-US" dirty="0" smtClean="0"/>
              <a:t>small.</a:t>
            </a:r>
            <a:endParaRPr lang="en-US" dirty="0"/>
          </a:p>
          <a:p>
            <a:endParaRPr lang="hi-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3790" y="2991394"/>
            <a:ext cx="4220342" cy="2845389"/>
          </a:xfrm>
          <a:prstGeom prst="rect">
            <a:avLst/>
          </a:prstGeom>
        </p:spPr>
      </p:pic>
    </p:spTree>
    <p:extLst>
      <p:ext uri="{BB962C8B-B14F-4D97-AF65-F5344CB8AC3E}">
        <p14:creationId xmlns:p14="http://schemas.microsoft.com/office/powerpoint/2010/main" val="3168862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554"/>
            <a:ext cx="10515600" cy="497023"/>
          </a:xfrm>
        </p:spPr>
        <p:txBody>
          <a:bodyPr>
            <a:normAutofit fontScale="90000"/>
          </a:bodyPr>
          <a:lstStyle/>
          <a:p>
            <a:pPr algn="ctr"/>
            <a:r>
              <a:rPr lang="en-US" dirty="0">
                <a:latin typeface="Bahnschrift SemiBold Condensed" panose="020B0502040204020203" pitchFamily="34" charset="0"/>
              </a:rPr>
              <a:t>R-squared</a:t>
            </a:r>
            <a:endParaRPr lang="hi-IN" dirty="0">
              <a:latin typeface="Bahnschrift SemiBold Condensed" panose="020B0502040204020203" pitchFamily="34" charset="0"/>
            </a:endParaRPr>
          </a:p>
        </p:txBody>
      </p:sp>
      <p:sp>
        <p:nvSpPr>
          <p:cNvPr id="3" name="Content Placeholder 2"/>
          <p:cNvSpPr>
            <a:spLocks noGrp="1"/>
          </p:cNvSpPr>
          <p:nvPr>
            <p:ph idx="1"/>
          </p:nvPr>
        </p:nvSpPr>
        <p:spPr>
          <a:xfrm>
            <a:off x="352697" y="822961"/>
            <a:ext cx="11001103" cy="2834639"/>
          </a:xfrm>
        </p:spPr>
        <p:txBody>
          <a:bodyPr>
            <a:normAutofit fontScale="92500" lnSpcReduction="10000"/>
          </a:bodyPr>
          <a:lstStyle/>
          <a:p>
            <a:pPr algn="just"/>
            <a:r>
              <a:rPr lang="en-US" dirty="0" smtClean="0"/>
              <a:t>R-squared </a:t>
            </a:r>
            <a:r>
              <a:rPr lang="en-US" dirty="0"/>
              <a:t>is a goodness-of-fit measure for linear regression models. </a:t>
            </a:r>
            <a:endParaRPr lang="en-US" dirty="0" smtClean="0"/>
          </a:p>
          <a:p>
            <a:pPr algn="just"/>
            <a:r>
              <a:rPr lang="en-US" dirty="0"/>
              <a:t>R-squared evaluates the scatter of the data points around the fitted regression line</a:t>
            </a:r>
            <a:r>
              <a:rPr lang="en-US" dirty="0" smtClean="0"/>
              <a:t>.</a:t>
            </a:r>
          </a:p>
          <a:p>
            <a:pPr algn="just"/>
            <a:r>
              <a:rPr lang="en-US" dirty="0"/>
              <a:t>For the same data set, higher R-squared values represent smaller differences between the observed data and the fitted values.</a:t>
            </a:r>
          </a:p>
          <a:p>
            <a:pPr algn="just"/>
            <a:r>
              <a:rPr lang="en-US" dirty="0"/>
              <a:t>R-squared is the percentage of the dependent variable variation that a linear model explains</a:t>
            </a:r>
            <a:r>
              <a:rPr lang="en-US" dirty="0" smtClean="0"/>
              <a: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421" y="3657600"/>
            <a:ext cx="3165430" cy="666206"/>
          </a:xfrm>
          <a:prstGeom prst="rect">
            <a:avLst/>
          </a:prstGeom>
        </p:spPr>
      </p:pic>
      <p:pic>
        <p:nvPicPr>
          <p:cNvPr id="6" name="Picture 5"/>
          <p:cNvPicPr>
            <a:picLocks noChangeAspect="1"/>
          </p:cNvPicPr>
          <p:nvPr/>
        </p:nvPicPr>
        <p:blipFill>
          <a:blip r:embed="rId3"/>
          <a:stretch>
            <a:fillRect/>
          </a:stretch>
        </p:blipFill>
        <p:spPr>
          <a:xfrm>
            <a:off x="2746261" y="4700043"/>
            <a:ext cx="2896893" cy="1075989"/>
          </a:xfrm>
          <a:prstGeom prst="rect">
            <a:avLst/>
          </a:prstGeom>
        </p:spPr>
      </p:pic>
    </p:spTree>
    <p:extLst>
      <p:ext uri="{BB962C8B-B14F-4D97-AF65-F5344CB8AC3E}">
        <p14:creationId xmlns:p14="http://schemas.microsoft.com/office/powerpoint/2010/main" val="16564028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13954"/>
          </a:xfrm>
        </p:spPr>
        <p:txBody>
          <a:bodyPr>
            <a:normAutofit fontScale="90000"/>
          </a:bodyPr>
          <a:lstStyle/>
          <a:p>
            <a:pPr algn="ctr"/>
            <a:r>
              <a:rPr lang="en-US" b="1" dirty="0" smtClean="0">
                <a:solidFill>
                  <a:schemeClr val="accent4"/>
                </a:solidFill>
              </a:rPr>
              <a:t>score </a:t>
            </a:r>
            <a:r>
              <a:rPr lang="en-US" b="1" dirty="0" smtClean="0"/>
              <a:t>method of Linear Regression</a:t>
            </a:r>
            <a:endParaRPr lang="hi-IN" b="1" dirty="0">
              <a:latin typeface="Bahnschrift SemiBold Condensed" panose="020B0502040204020203" pitchFamily="34" charset="0"/>
            </a:endParaRPr>
          </a:p>
        </p:txBody>
      </p:sp>
      <p:sp>
        <p:nvSpPr>
          <p:cNvPr id="3" name="Content Placeholder 2"/>
          <p:cNvSpPr>
            <a:spLocks noGrp="1"/>
          </p:cNvSpPr>
          <p:nvPr>
            <p:ph idx="1"/>
          </p:nvPr>
        </p:nvSpPr>
        <p:spPr>
          <a:xfrm>
            <a:off x="182880" y="613954"/>
            <a:ext cx="11913326" cy="5995852"/>
          </a:xfrm>
        </p:spPr>
        <p:txBody>
          <a:bodyPr>
            <a:normAutofit lnSpcReduction="10000"/>
          </a:bodyPr>
          <a:lstStyle/>
          <a:p>
            <a:pPr algn="just"/>
            <a:r>
              <a:rPr lang="en-US" b="1" dirty="0" smtClean="0"/>
              <a:t>Syntax: </a:t>
            </a:r>
            <a:r>
              <a:rPr lang="en-US" b="1" i="1" dirty="0" smtClean="0"/>
              <a:t>score(self</a:t>
            </a:r>
            <a:r>
              <a:rPr lang="en-US" b="1" i="1" dirty="0"/>
              <a:t>, X, y, </a:t>
            </a:r>
            <a:r>
              <a:rPr lang="en-US" b="1" i="1" dirty="0" err="1"/>
              <a:t>sample_weight</a:t>
            </a:r>
            <a:r>
              <a:rPr lang="en-US" b="1" i="1" dirty="0"/>
              <a:t>=None)</a:t>
            </a:r>
          </a:p>
          <a:p>
            <a:pPr algn="just"/>
            <a:r>
              <a:rPr lang="en-US" dirty="0" smtClean="0"/>
              <a:t>Returns </a:t>
            </a:r>
            <a:r>
              <a:rPr lang="en-US" dirty="0"/>
              <a:t>the coefficient of determination R^2 of the prediction.</a:t>
            </a:r>
          </a:p>
          <a:p>
            <a:pPr algn="just"/>
            <a:r>
              <a:rPr lang="en-US" b="1" dirty="0" smtClean="0"/>
              <a:t>Parameters</a:t>
            </a:r>
            <a:r>
              <a:rPr lang="en-US" b="1" dirty="0"/>
              <a:t>:</a:t>
            </a:r>
          </a:p>
          <a:p>
            <a:pPr marL="0" indent="0" algn="just">
              <a:buNone/>
            </a:pPr>
            <a:r>
              <a:rPr lang="en-US" b="1" i="1" dirty="0"/>
              <a:t>X : array-like, shape = (</a:t>
            </a:r>
            <a:r>
              <a:rPr lang="en-US" b="1" i="1" dirty="0" err="1"/>
              <a:t>n_samples</a:t>
            </a:r>
            <a:r>
              <a:rPr lang="en-US" b="1" i="1" dirty="0"/>
              <a:t>, </a:t>
            </a:r>
            <a:r>
              <a:rPr lang="en-US" b="1" i="1" dirty="0" err="1"/>
              <a:t>n_features</a:t>
            </a:r>
            <a:r>
              <a:rPr lang="en-US" b="1" i="1" dirty="0"/>
              <a:t>)</a:t>
            </a:r>
          </a:p>
          <a:p>
            <a:pPr algn="just"/>
            <a:r>
              <a:rPr lang="en-US" dirty="0"/>
              <a:t>Test samples. </a:t>
            </a:r>
            <a:r>
              <a:rPr lang="en-US" dirty="0" smtClean="0"/>
              <a:t> </a:t>
            </a:r>
            <a:endParaRPr lang="en-US" dirty="0"/>
          </a:p>
          <a:p>
            <a:pPr marL="0" indent="0" algn="just">
              <a:buNone/>
            </a:pPr>
            <a:r>
              <a:rPr lang="en-US" b="1" dirty="0"/>
              <a:t>y : array-like, shape = (</a:t>
            </a:r>
            <a:r>
              <a:rPr lang="en-US" b="1" dirty="0" err="1"/>
              <a:t>n_samples</a:t>
            </a:r>
            <a:r>
              <a:rPr lang="en-US" b="1" dirty="0"/>
              <a:t>) or (</a:t>
            </a:r>
            <a:r>
              <a:rPr lang="en-US" b="1" dirty="0" err="1"/>
              <a:t>n_samples</a:t>
            </a:r>
            <a:r>
              <a:rPr lang="en-US" b="1" dirty="0"/>
              <a:t>, </a:t>
            </a:r>
            <a:r>
              <a:rPr lang="en-US" b="1" dirty="0" err="1"/>
              <a:t>n_outputs</a:t>
            </a:r>
            <a:r>
              <a:rPr lang="en-US" b="1" dirty="0"/>
              <a:t>)</a:t>
            </a:r>
          </a:p>
          <a:p>
            <a:pPr algn="just"/>
            <a:r>
              <a:rPr lang="en-US" dirty="0"/>
              <a:t>True values for X.</a:t>
            </a:r>
          </a:p>
          <a:p>
            <a:pPr marL="0" indent="0" algn="just">
              <a:buNone/>
            </a:pPr>
            <a:r>
              <a:rPr lang="en-US" b="1" i="1" dirty="0" err="1"/>
              <a:t>sample_weight</a:t>
            </a:r>
            <a:r>
              <a:rPr lang="en-US" b="1" i="1" dirty="0"/>
              <a:t> : array-like, shape = [</a:t>
            </a:r>
            <a:r>
              <a:rPr lang="en-US" b="1" i="1" dirty="0" err="1"/>
              <a:t>n_samples</a:t>
            </a:r>
            <a:r>
              <a:rPr lang="en-US" b="1" i="1" dirty="0"/>
              <a:t>], optional</a:t>
            </a:r>
          </a:p>
          <a:p>
            <a:pPr algn="just"/>
            <a:r>
              <a:rPr lang="en-US" dirty="0"/>
              <a:t>Sample </a:t>
            </a:r>
            <a:r>
              <a:rPr lang="en-US" dirty="0" smtClean="0"/>
              <a:t>weights, if any.</a:t>
            </a:r>
            <a:endParaRPr lang="en-US" dirty="0"/>
          </a:p>
          <a:p>
            <a:pPr algn="just"/>
            <a:r>
              <a:rPr lang="en-US" b="1" dirty="0"/>
              <a:t>Returns:</a:t>
            </a:r>
          </a:p>
          <a:p>
            <a:pPr algn="just"/>
            <a:r>
              <a:rPr lang="en-US" b="1" dirty="0"/>
              <a:t>score : </a:t>
            </a:r>
            <a:r>
              <a:rPr lang="en-US" dirty="0"/>
              <a:t>float</a:t>
            </a:r>
          </a:p>
          <a:p>
            <a:pPr algn="just"/>
            <a:r>
              <a:rPr lang="en-US" dirty="0"/>
              <a:t>R^2 of </a:t>
            </a:r>
            <a:r>
              <a:rPr lang="en-US" dirty="0" smtClean="0"/>
              <a:t>predict(X</a:t>
            </a:r>
            <a:r>
              <a:rPr lang="en-US" dirty="0"/>
              <a:t>) </a:t>
            </a:r>
            <a:r>
              <a:rPr lang="en-US" dirty="0" err="1"/>
              <a:t>wrt</a:t>
            </a:r>
            <a:r>
              <a:rPr lang="en-US" dirty="0"/>
              <a:t>. y.</a:t>
            </a:r>
            <a:endParaRPr lang="hi-IN" sz="3200" dirty="0"/>
          </a:p>
        </p:txBody>
      </p:sp>
    </p:spTree>
    <p:extLst>
      <p:ext uri="{BB962C8B-B14F-4D97-AF65-F5344CB8AC3E}">
        <p14:creationId xmlns:p14="http://schemas.microsoft.com/office/powerpoint/2010/main" val="7412898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20"/>
            <a:ext cx="10515600" cy="405584"/>
          </a:xfrm>
        </p:spPr>
        <p:txBody>
          <a:bodyPr>
            <a:normAutofit fontScale="90000"/>
          </a:bodyPr>
          <a:lstStyle/>
          <a:p>
            <a:pPr algn="ctr"/>
            <a:r>
              <a:rPr lang="en-US" dirty="0"/>
              <a:t>Visual Representation of R-squared</a:t>
            </a:r>
          </a:p>
        </p:txBody>
      </p:sp>
      <p:sp>
        <p:nvSpPr>
          <p:cNvPr id="3" name="Content Placeholder 2"/>
          <p:cNvSpPr>
            <a:spLocks noGrp="1"/>
          </p:cNvSpPr>
          <p:nvPr>
            <p:ph idx="1"/>
          </p:nvPr>
        </p:nvSpPr>
        <p:spPr>
          <a:xfrm>
            <a:off x="156754" y="561704"/>
            <a:ext cx="11730446" cy="6113416"/>
          </a:xfrm>
        </p:spPr>
        <p:txBody>
          <a:bodyPr/>
          <a:lstStyle/>
          <a:p>
            <a:r>
              <a:rPr lang="en-US" dirty="0" smtClean="0"/>
              <a:t>To </a:t>
            </a:r>
            <a:r>
              <a:rPr lang="en-US" dirty="0"/>
              <a:t>visually demonstrate how R-squared values represent the scatter around the regression line, you can plot the fitted values by observed values.</a:t>
            </a:r>
          </a:p>
          <a:p>
            <a:pPr algn="just"/>
            <a:endParaRPr lang="hi-IN" dirty="0"/>
          </a:p>
        </p:txBody>
      </p:sp>
      <p:sp>
        <p:nvSpPr>
          <p:cNvPr id="6" name="Rectangle 5"/>
          <p:cNvSpPr/>
          <p:nvPr/>
        </p:nvSpPr>
        <p:spPr>
          <a:xfrm>
            <a:off x="287383" y="3709851"/>
            <a:ext cx="11338560" cy="3108543"/>
          </a:xfrm>
          <a:prstGeom prst="rect">
            <a:avLst/>
          </a:prstGeom>
        </p:spPr>
        <p:txBody>
          <a:bodyPr wrap="square">
            <a:spAutoFit/>
          </a:bodyPr>
          <a:lstStyle/>
          <a:p>
            <a:pPr marL="285750" indent="-285750" algn="just">
              <a:buFont typeface="Arial" panose="020B0604020202020204" pitchFamily="34" charset="0"/>
              <a:buChar char="•"/>
            </a:pPr>
            <a:r>
              <a:rPr lang="en-US" sz="2800" dirty="0"/>
              <a:t>The R-squared for the regression model on the left is 15%, and for the model on the right it is 85%. </a:t>
            </a:r>
            <a:endParaRPr lang="en-US" sz="2800" dirty="0" smtClean="0"/>
          </a:p>
          <a:p>
            <a:pPr marL="285750" indent="-285750" algn="just">
              <a:buFont typeface="Arial" panose="020B0604020202020204" pitchFamily="34" charset="0"/>
              <a:buChar char="•"/>
            </a:pPr>
            <a:r>
              <a:rPr lang="en-US" sz="2800" dirty="0" smtClean="0"/>
              <a:t>When </a:t>
            </a:r>
            <a:r>
              <a:rPr lang="en-US" sz="2800" dirty="0"/>
              <a:t>a regression model accounts for more of the variance, the data points are closer to the regression line. </a:t>
            </a:r>
            <a:endParaRPr lang="en-US" sz="2800" dirty="0" smtClean="0"/>
          </a:p>
          <a:p>
            <a:pPr marL="285750" indent="-285750" algn="just">
              <a:buFont typeface="Arial" panose="020B0604020202020204" pitchFamily="34" charset="0"/>
              <a:buChar char="•"/>
            </a:pPr>
            <a:r>
              <a:rPr lang="en-US" sz="2800" dirty="0" smtClean="0"/>
              <a:t>In </a:t>
            </a:r>
            <a:r>
              <a:rPr lang="en-US" sz="2800" dirty="0"/>
              <a:t>practice, you’ll never see a regression model with an R2 of 100%. In that case, the fitted values equal the data values and, consequently, all of the observations fall exactly on the regression line.</a:t>
            </a:r>
            <a:endParaRPr lang="hi-IN" sz="28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83" y="1539775"/>
            <a:ext cx="5364480" cy="217007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50695"/>
            <a:ext cx="5382762" cy="1915882"/>
          </a:xfrm>
          <a:prstGeom prst="rect">
            <a:avLst/>
          </a:prstGeom>
        </p:spPr>
      </p:pic>
    </p:spTree>
    <p:extLst>
      <p:ext uri="{BB962C8B-B14F-4D97-AF65-F5344CB8AC3E}">
        <p14:creationId xmlns:p14="http://schemas.microsoft.com/office/powerpoint/2010/main" val="2491233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869"/>
            <a:ext cx="10515600" cy="784406"/>
          </a:xfrm>
        </p:spPr>
        <p:txBody>
          <a:bodyPr/>
          <a:lstStyle/>
          <a:p>
            <a:r>
              <a:rPr lang="en-US" b="1" dirty="0"/>
              <a:t>Explained Variance Score</a:t>
            </a:r>
            <a:endParaRPr lang="hi-IN" dirty="0"/>
          </a:p>
        </p:txBody>
      </p:sp>
      <p:sp>
        <p:nvSpPr>
          <p:cNvPr id="3" name="Content Placeholder 2"/>
          <p:cNvSpPr>
            <a:spLocks noGrp="1"/>
          </p:cNvSpPr>
          <p:nvPr>
            <p:ph idx="1"/>
          </p:nvPr>
        </p:nvSpPr>
        <p:spPr>
          <a:xfrm>
            <a:off x="274320" y="888275"/>
            <a:ext cx="11704319" cy="5288688"/>
          </a:xfrm>
        </p:spPr>
        <p:txBody>
          <a:bodyPr/>
          <a:lstStyle/>
          <a:p>
            <a:pPr algn="just"/>
            <a:r>
              <a:rPr lang="en-US" dirty="0" smtClean="0"/>
              <a:t>We </a:t>
            </a:r>
            <a:r>
              <a:rPr lang="en-US" dirty="0"/>
              <a:t>determine accuracy score using </a:t>
            </a:r>
            <a:r>
              <a:rPr lang="en-US" b="1" dirty="0"/>
              <a:t>Explained Variance Score</a:t>
            </a:r>
            <a:r>
              <a:rPr lang="en-US" dirty="0"/>
              <a:t>.</a:t>
            </a:r>
            <a:br>
              <a:rPr lang="en-US" dirty="0"/>
            </a:br>
            <a:r>
              <a:rPr lang="en-US" dirty="0"/>
              <a:t>We define</a:t>
            </a:r>
            <a:r>
              <a:rPr lang="en-US" dirty="0" smtClean="0"/>
              <a:t>:</a:t>
            </a:r>
          </a:p>
          <a:p>
            <a:pPr marL="0" indent="0">
              <a:buNone/>
            </a:pPr>
            <a:r>
              <a:rPr lang="en-US" dirty="0" smtClean="0"/>
              <a:t>       </a:t>
            </a:r>
            <a:r>
              <a:rPr lang="en-US" dirty="0" err="1" smtClean="0"/>
              <a:t>explained_variance_score</a:t>
            </a:r>
            <a:r>
              <a:rPr lang="en-US" dirty="0" smtClean="0"/>
              <a:t> </a:t>
            </a:r>
            <a:r>
              <a:rPr lang="en-US" dirty="0"/>
              <a:t>= 1 – </a:t>
            </a:r>
            <a:r>
              <a:rPr lang="en-US" dirty="0" err="1"/>
              <a:t>Var</a:t>
            </a:r>
            <a:r>
              <a:rPr lang="en-US" dirty="0"/>
              <a:t>{y – y’}/</a:t>
            </a:r>
            <a:r>
              <a:rPr lang="en-US" dirty="0" err="1"/>
              <a:t>Var</a:t>
            </a:r>
            <a:r>
              <a:rPr lang="en-US" dirty="0"/>
              <a:t>{y</a:t>
            </a:r>
            <a:r>
              <a:rPr lang="en-US" dirty="0" smtClean="0"/>
              <a:t>}</a:t>
            </a:r>
          </a:p>
          <a:p>
            <a:pPr marL="0" indent="0">
              <a:buNone/>
            </a:pPr>
            <a:r>
              <a:rPr lang="en-US" dirty="0" smtClean="0"/>
              <a:t>where </a:t>
            </a:r>
            <a:r>
              <a:rPr lang="en-US" dirty="0"/>
              <a:t>y’ is the estimated target output, y the corresponding (correct) target output, and </a:t>
            </a:r>
            <a:r>
              <a:rPr lang="en-US" dirty="0" err="1"/>
              <a:t>Var</a:t>
            </a:r>
            <a:r>
              <a:rPr lang="en-US" dirty="0"/>
              <a:t> is Variance, the square of the standard deviation</a:t>
            </a:r>
            <a:r>
              <a:rPr lang="en-US" dirty="0" smtClean="0"/>
              <a:t>.</a:t>
            </a:r>
          </a:p>
          <a:p>
            <a:r>
              <a:rPr lang="en-US" dirty="0" smtClean="0"/>
              <a:t>The </a:t>
            </a:r>
            <a:r>
              <a:rPr lang="en-US" dirty="0"/>
              <a:t>best possible score is 1.0, lower values are worse.</a:t>
            </a:r>
            <a:endParaRPr lang="hi-IN" dirty="0"/>
          </a:p>
        </p:txBody>
      </p:sp>
    </p:spTree>
    <p:extLst>
      <p:ext uri="{BB962C8B-B14F-4D97-AF65-F5344CB8AC3E}">
        <p14:creationId xmlns:p14="http://schemas.microsoft.com/office/powerpoint/2010/main" val="1748712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3405" y="0"/>
            <a:ext cx="9969137" cy="600891"/>
          </a:xfrm>
        </p:spPr>
        <p:txBody>
          <a:bodyPr>
            <a:normAutofit fontScale="90000"/>
          </a:bodyPr>
          <a:lstStyle/>
          <a:p>
            <a:pPr algn="ctr"/>
            <a:r>
              <a:rPr lang="en-US" b="1" dirty="0"/>
              <a:t>What is the "Best Fitting Line</a:t>
            </a:r>
            <a:r>
              <a:rPr lang="en-US" b="1" dirty="0" smtClean="0"/>
              <a:t>"?</a:t>
            </a:r>
            <a:endParaRPr lang="hi-IN" b="1" dirty="0"/>
          </a:p>
        </p:txBody>
      </p:sp>
      <p:sp>
        <p:nvSpPr>
          <p:cNvPr id="3" name="Content Placeholder 2"/>
          <p:cNvSpPr>
            <a:spLocks noGrp="1"/>
          </p:cNvSpPr>
          <p:nvPr>
            <p:ph idx="1"/>
          </p:nvPr>
        </p:nvSpPr>
        <p:spPr>
          <a:xfrm>
            <a:off x="195943" y="600891"/>
            <a:ext cx="11691257" cy="3069772"/>
          </a:xfrm>
        </p:spPr>
        <p:txBody>
          <a:bodyPr>
            <a:normAutofit fontScale="92500" lnSpcReduction="10000"/>
          </a:bodyPr>
          <a:lstStyle/>
          <a:p>
            <a:r>
              <a:rPr lang="en-US" dirty="0"/>
              <a:t>Since we are interested in summarizing the trend between two quantitative variables, the </a:t>
            </a:r>
            <a:r>
              <a:rPr lang="en-US" dirty="0" smtClean="0"/>
              <a:t>natural </a:t>
            </a:r>
            <a:r>
              <a:rPr lang="en-US" dirty="0"/>
              <a:t>question arises — "what is the best fitting line</a:t>
            </a:r>
            <a:r>
              <a:rPr lang="en-US" dirty="0" smtClean="0"/>
              <a:t>?“</a:t>
            </a:r>
          </a:p>
          <a:p>
            <a:r>
              <a:rPr lang="en-US" dirty="0"/>
              <a:t>Looking at the plot below, which line — the solid line or the dashed line — do you think best summarizes the trend between height and weight</a:t>
            </a:r>
            <a:r>
              <a:rPr lang="en-US" dirty="0" smtClean="0"/>
              <a:t>?</a:t>
            </a:r>
          </a:p>
          <a:p>
            <a:r>
              <a:rPr lang="en-US" dirty="0"/>
              <a:t>you can try it now on a set of heights (</a:t>
            </a:r>
            <a:r>
              <a:rPr lang="en-US" i="1" dirty="0"/>
              <a:t>x</a:t>
            </a:r>
            <a:r>
              <a:rPr lang="en-US" dirty="0"/>
              <a:t>) and weights (</a:t>
            </a:r>
            <a:r>
              <a:rPr lang="en-US" i="1" dirty="0"/>
              <a:t>y</a:t>
            </a:r>
            <a:r>
              <a:rPr lang="en-US" dirty="0"/>
              <a:t>) of 10 students, (</a:t>
            </a:r>
            <a:r>
              <a:rPr lang="en-US" dirty="0">
                <a:hlinkClick r:id="rId2"/>
              </a:rPr>
              <a:t>student_height_weight.txt)</a:t>
            </a:r>
            <a:r>
              <a:rPr lang="en-US" dirty="0"/>
              <a:t>.   Looking at the plot below, which line — the solid line or the dashed line — do you think best summarizes the trend between height and weight?</a:t>
            </a:r>
            <a:endParaRPr lang="hi-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2973" y="3357153"/>
            <a:ext cx="6350000" cy="3218361"/>
          </a:xfrm>
          <a:prstGeom prst="rect">
            <a:avLst/>
          </a:prstGeom>
        </p:spPr>
      </p:pic>
    </p:spTree>
    <p:extLst>
      <p:ext uri="{BB962C8B-B14F-4D97-AF65-F5344CB8AC3E}">
        <p14:creationId xmlns:p14="http://schemas.microsoft.com/office/powerpoint/2010/main" val="36965637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0085" y="104503"/>
            <a:ext cx="10382795" cy="561703"/>
          </a:xfrm>
        </p:spPr>
        <p:txBody>
          <a:bodyPr>
            <a:normAutofit fontScale="90000"/>
          </a:bodyPr>
          <a:lstStyle/>
          <a:p>
            <a:r>
              <a:rPr lang="en-US" dirty="0"/>
              <a:t>Gradient Descent in Linear </a:t>
            </a:r>
            <a:r>
              <a:rPr lang="en-US" dirty="0" smtClean="0"/>
              <a:t>Regression</a:t>
            </a:r>
            <a:endParaRPr lang="hi-IN" dirty="0"/>
          </a:p>
        </p:txBody>
      </p:sp>
      <p:sp>
        <p:nvSpPr>
          <p:cNvPr id="3" name="Content Placeholder 2"/>
          <p:cNvSpPr>
            <a:spLocks noGrp="1"/>
          </p:cNvSpPr>
          <p:nvPr>
            <p:ph idx="1"/>
          </p:nvPr>
        </p:nvSpPr>
        <p:spPr>
          <a:xfrm>
            <a:off x="143691" y="666206"/>
            <a:ext cx="11625943" cy="5969725"/>
          </a:xfrm>
        </p:spPr>
        <p:txBody>
          <a:bodyPr>
            <a:normAutofit fontScale="85000" lnSpcReduction="10000"/>
          </a:bodyPr>
          <a:lstStyle/>
          <a:p>
            <a:pPr algn="just" fontAlgn="base"/>
            <a:r>
              <a:rPr lang="en-US" dirty="0"/>
              <a:t>Gradient Descent is the process of minimizing a function by following the gradients of the cost function</a:t>
            </a:r>
            <a:r>
              <a:rPr lang="en-US" dirty="0" smtClean="0"/>
              <a:t>.</a:t>
            </a:r>
          </a:p>
          <a:p>
            <a:pPr algn="just" fontAlgn="base"/>
            <a:r>
              <a:rPr lang="en-US" dirty="0" smtClean="0"/>
              <a:t>In </a:t>
            </a:r>
            <a:r>
              <a:rPr lang="en-US" dirty="0"/>
              <a:t>linear regression, the model targets to get the best-fit regression line to predict the value of y based on the given input value (x). </a:t>
            </a:r>
            <a:endParaRPr lang="en-US" dirty="0" smtClean="0"/>
          </a:p>
          <a:p>
            <a:pPr algn="just" fontAlgn="base"/>
            <a:r>
              <a:rPr lang="en-US" dirty="0"/>
              <a:t>This involves knowing the form of the cost as well as the derivative so that from a given point you know the gradient and can move in that direction, e.g. downhill towards the minimum value.</a:t>
            </a:r>
            <a:endParaRPr lang="en-US" dirty="0" smtClean="0"/>
          </a:p>
          <a:p>
            <a:pPr algn="just" fontAlgn="base"/>
            <a:r>
              <a:rPr lang="en-US" dirty="0" smtClean="0"/>
              <a:t>While </a:t>
            </a:r>
            <a:r>
              <a:rPr lang="en-US" dirty="0"/>
              <a:t>training the model, the model calculates the cost function which measures the Root Mean Squared error between the predicted value (</a:t>
            </a:r>
            <a:r>
              <a:rPr lang="en-US" dirty="0" err="1"/>
              <a:t>pred</a:t>
            </a:r>
            <a:r>
              <a:rPr lang="en-US" dirty="0"/>
              <a:t>) and true value (y). </a:t>
            </a:r>
            <a:endParaRPr lang="en-US" dirty="0" smtClean="0"/>
          </a:p>
          <a:p>
            <a:pPr algn="just" fontAlgn="base"/>
            <a:r>
              <a:rPr lang="en-US" dirty="0" smtClean="0"/>
              <a:t>To </a:t>
            </a:r>
            <a:r>
              <a:rPr lang="en-US" dirty="0"/>
              <a:t>minimize the cost function, the model needs to have the best value of θ</a:t>
            </a:r>
            <a:r>
              <a:rPr lang="en-US" baseline="-25000" dirty="0"/>
              <a:t>1</a:t>
            </a:r>
            <a:r>
              <a:rPr lang="en-US" dirty="0"/>
              <a:t> and θ</a:t>
            </a:r>
            <a:r>
              <a:rPr lang="en-US" baseline="-25000" dirty="0"/>
              <a:t>2</a:t>
            </a:r>
            <a:r>
              <a:rPr lang="en-US" dirty="0" smtClean="0"/>
              <a:t>.</a:t>
            </a:r>
          </a:p>
          <a:p>
            <a:pPr algn="just" fontAlgn="base"/>
            <a:r>
              <a:rPr lang="en-US" dirty="0" smtClean="0"/>
              <a:t>Initially </a:t>
            </a:r>
            <a:r>
              <a:rPr lang="en-US" dirty="0"/>
              <a:t>model selects θ</a:t>
            </a:r>
            <a:r>
              <a:rPr lang="en-US" baseline="-25000" dirty="0"/>
              <a:t>1</a:t>
            </a:r>
            <a:r>
              <a:rPr lang="en-US" dirty="0"/>
              <a:t> and θ</a:t>
            </a:r>
            <a:r>
              <a:rPr lang="en-US" baseline="-25000" dirty="0"/>
              <a:t>2</a:t>
            </a:r>
            <a:r>
              <a:rPr lang="en-US" dirty="0"/>
              <a:t> values randomly and then </a:t>
            </a:r>
            <a:r>
              <a:rPr lang="en-US" dirty="0" err="1"/>
              <a:t>itertively</a:t>
            </a:r>
            <a:r>
              <a:rPr lang="en-US" dirty="0"/>
              <a:t> update these value in order to minimize the cost function </a:t>
            </a:r>
            <a:r>
              <a:rPr lang="en-US" dirty="0" err="1"/>
              <a:t>untill</a:t>
            </a:r>
            <a:r>
              <a:rPr lang="en-US" dirty="0"/>
              <a:t> it reaches the minimum. </a:t>
            </a:r>
            <a:endParaRPr lang="en-US" dirty="0" smtClean="0"/>
          </a:p>
          <a:p>
            <a:pPr algn="just" fontAlgn="base"/>
            <a:r>
              <a:rPr lang="en-US" dirty="0" smtClean="0"/>
              <a:t>By </a:t>
            </a:r>
            <a:r>
              <a:rPr lang="en-US" dirty="0"/>
              <a:t>the time model achieves the minimum cost function, it will have the best θ</a:t>
            </a:r>
            <a:r>
              <a:rPr lang="en-US" baseline="-25000" dirty="0"/>
              <a:t>1</a:t>
            </a:r>
            <a:r>
              <a:rPr lang="en-US" dirty="0"/>
              <a:t> and θ</a:t>
            </a:r>
            <a:r>
              <a:rPr lang="en-US" baseline="-25000" dirty="0"/>
              <a:t>2</a:t>
            </a:r>
            <a:r>
              <a:rPr lang="en-US" dirty="0"/>
              <a:t> values. </a:t>
            </a:r>
            <a:endParaRPr lang="en-US" dirty="0" smtClean="0"/>
          </a:p>
          <a:p>
            <a:pPr algn="just" fontAlgn="base"/>
            <a:r>
              <a:rPr lang="en-US" dirty="0" smtClean="0"/>
              <a:t>Using </a:t>
            </a:r>
            <a:r>
              <a:rPr lang="en-US" dirty="0"/>
              <a:t>these finally updated values of θ</a:t>
            </a:r>
            <a:r>
              <a:rPr lang="en-US" baseline="-25000" dirty="0"/>
              <a:t>1</a:t>
            </a:r>
            <a:r>
              <a:rPr lang="en-US" dirty="0"/>
              <a:t> and θ</a:t>
            </a:r>
            <a:r>
              <a:rPr lang="en-US" baseline="-25000" dirty="0"/>
              <a:t>2</a:t>
            </a:r>
            <a:r>
              <a:rPr lang="en-US" dirty="0"/>
              <a:t> in the hypothesis equation of linear equation, model predicts the value of x in the best manner it can.</a:t>
            </a:r>
            <a:br>
              <a:rPr lang="en-US" dirty="0"/>
            </a:br>
            <a:r>
              <a:rPr lang="en-US" dirty="0"/>
              <a:t>Therefore, the question arises – </a:t>
            </a:r>
            <a:r>
              <a:rPr lang="en-US" b="1" dirty="0"/>
              <a:t>How θ</a:t>
            </a:r>
            <a:r>
              <a:rPr lang="en-US" b="1" baseline="-25000" dirty="0"/>
              <a:t>1</a:t>
            </a:r>
            <a:r>
              <a:rPr lang="en-US" b="1" dirty="0"/>
              <a:t> and θ</a:t>
            </a:r>
            <a:r>
              <a:rPr lang="en-US" b="1" baseline="-25000" dirty="0"/>
              <a:t>2</a:t>
            </a:r>
            <a:r>
              <a:rPr lang="en-US" b="1" dirty="0"/>
              <a:t> values get updated ?</a:t>
            </a:r>
            <a:endParaRPr lang="en-US" dirty="0"/>
          </a:p>
          <a:p>
            <a:pPr algn="just"/>
            <a:endParaRPr lang="hi-IN" dirty="0"/>
          </a:p>
        </p:txBody>
      </p:sp>
    </p:spTree>
    <p:extLst>
      <p:ext uri="{BB962C8B-B14F-4D97-AF65-F5344CB8AC3E}">
        <p14:creationId xmlns:p14="http://schemas.microsoft.com/office/powerpoint/2010/main" val="24108125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82246"/>
            <a:ext cx="10515600" cy="405584"/>
          </a:xfrm>
        </p:spPr>
        <p:txBody>
          <a:bodyPr>
            <a:normAutofit fontScale="90000"/>
          </a:bodyPr>
          <a:lstStyle/>
          <a:p>
            <a:endParaRPr lang="hi-IN" dirty="0"/>
          </a:p>
        </p:txBody>
      </p:sp>
      <mc:AlternateContent xmlns:mc="http://schemas.openxmlformats.org/markup-compatibility/2006" xmlns:a14="http://schemas.microsoft.com/office/drawing/2010/main">
        <mc:Choice Requires="a14">
          <p:sp>
            <p:nvSpPr>
              <p:cNvPr id="4" name="Rectangle 3"/>
              <p:cNvSpPr/>
              <p:nvPr/>
            </p:nvSpPr>
            <p:spPr>
              <a:xfrm>
                <a:off x="404950" y="718457"/>
                <a:ext cx="10948850" cy="1569660"/>
              </a:xfrm>
              <a:prstGeom prst="rect">
                <a:avLst/>
              </a:prstGeom>
            </p:spPr>
            <p:txBody>
              <a:bodyPr wrap="square">
                <a:spAutoFit/>
              </a:bodyPr>
              <a:lstStyle/>
              <a:p>
                <a:r>
                  <a:rPr lang="en-US" sz="2400" dirty="0">
                    <a:solidFill>
                      <a:srgbClr val="000000"/>
                    </a:solidFill>
                    <a:latin typeface="times new roman" panose="02020603050405020304" pitchFamily="18" charset="0"/>
                  </a:rPr>
                  <a:t>we first need to introduce some common notation:</a:t>
                </a:r>
              </a:p>
              <a:p>
                <a:pPr>
                  <a:buFont typeface="Arial" panose="020B0604020202020204" pitchFamily="34" charset="0"/>
                  <a:buChar char="•"/>
                </a:pPr>
                <a14:m>
                  <m:oMath xmlns:m="http://schemas.openxmlformats.org/officeDocument/2006/math">
                    <m:sSub>
                      <m:sSubPr>
                        <m:ctrlPr>
                          <a:rPr lang="en-US" sz="2400" i="1" dirty="0" smtClean="0">
                            <a:solidFill>
                              <a:srgbClr val="000000"/>
                            </a:solidFill>
                            <a:latin typeface="Cambria Math" panose="02040503050406030204" pitchFamily="18" charset="0"/>
                          </a:rPr>
                        </m:ctrlPr>
                      </m:sSubPr>
                      <m:e>
                        <m:r>
                          <a:rPr lang="en-US" sz="2400" i="1" dirty="0" err="1" smtClean="0">
                            <a:solidFill>
                              <a:srgbClr val="000000"/>
                            </a:solidFill>
                            <a:latin typeface="Cambria Math" panose="02040503050406030204" pitchFamily="18" charset="0"/>
                          </a:rPr>
                          <m:t>𝑦</m:t>
                        </m:r>
                      </m:e>
                      <m:sub>
                        <m:r>
                          <a:rPr lang="en-US" sz="2400" i="1" dirty="0" err="1" smtClean="0">
                            <a:solidFill>
                              <a:srgbClr val="000000"/>
                            </a:solidFill>
                            <a:latin typeface="Cambria Math" panose="02040503050406030204" pitchFamily="18" charset="0"/>
                          </a:rPr>
                          <m:t>𝑖</m:t>
                        </m:r>
                      </m:sub>
                    </m:sSub>
                  </m:oMath>
                </a14:m>
                <a:r>
                  <a:rPr lang="en-US" sz="2400" dirty="0" smtClean="0">
                    <a:solidFill>
                      <a:srgbClr val="000000"/>
                    </a:solidFill>
                    <a:latin typeface="times new roman" panose="02020603050405020304" pitchFamily="18" charset="0"/>
                  </a:rPr>
                  <a:t> </a:t>
                </a:r>
                <a:r>
                  <a:rPr lang="en-US" sz="2400" dirty="0">
                    <a:solidFill>
                      <a:srgbClr val="000000"/>
                    </a:solidFill>
                    <a:latin typeface="times new roman" panose="02020603050405020304" pitchFamily="18" charset="0"/>
                  </a:rPr>
                  <a:t>denotes the observed response for experimental unit </a:t>
                </a:r>
                <a:r>
                  <a:rPr lang="en-US" sz="2400" i="1" dirty="0" err="1">
                    <a:solidFill>
                      <a:srgbClr val="000000"/>
                    </a:solidFill>
                    <a:latin typeface="times new roman" panose="02020603050405020304" pitchFamily="18" charset="0"/>
                  </a:rPr>
                  <a:t>i</a:t>
                </a:r>
                <a:endParaRPr lang="en-US" sz="2400" dirty="0">
                  <a:solidFill>
                    <a:srgbClr val="000000"/>
                  </a:solidFill>
                  <a:latin typeface="times new roman" panose="02020603050405020304" pitchFamily="18" charset="0"/>
                </a:endParaRPr>
              </a:p>
              <a:p>
                <a:pPr>
                  <a:buFont typeface="Arial" panose="020B0604020202020204" pitchFamily="34" charset="0"/>
                  <a:buChar char="•"/>
                </a:pPr>
                <a14:m>
                  <m:oMath xmlns:m="http://schemas.openxmlformats.org/officeDocument/2006/math">
                    <m:sSub>
                      <m:sSubPr>
                        <m:ctrlPr>
                          <a:rPr lang="en-US" sz="2400" i="1" dirty="0" smtClean="0">
                            <a:solidFill>
                              <a:srgbClr val="000000"/>
                            </a:solidFill>
                            <a:latin typeface="Cambria Math" panose="02040503050406030204" pitchFamily="18" charset="0"/>
                          </a:rPr>
                        </m:ctrlPr>
                      </m:sSubPr>
                      <m:e>
                        <m:r>
                          <a:rPr lang="en-US" sz="2400" i="1" dirty="0" smtClean="0">
                            <a:solidFill>
                              <a:srgbClr val="000000"/>
                            </a:solidFill>
                            <a:latin typeface="Cambria Math" panose="02040503050406030204" pitchFamily="18" charset="0"/>
                          </a:rPr>
                          <m:t>𝑥</m:t>
                        </m:r>
                      </m:e>
                      <m:sub>
                        <m:r>
                          <a:rPr lang="en-US" sz="2400" i="1" dirty="0" smtClean="0">
                            <a:solidFill>
                              <a:srgbClr val="000000"/>
                            </a:solidFill>
                            <a:latin typeface="Cambria Math" panose="02040503050406030204" pitchFamily="18" charset="0"/>
                          </a:rPr>
                          <m:t>𝑖</m:t>
                        </m:r>
                      </m:sub>
                    </m:sSub>
                  </m:oMath>
                </a14:m>
                <a:r>
                  <a:rPr lang="en-US" sz="2400" dirty="0" smtClean="0">
                    <a:solidFill>
                      <a:srgbClr val="000000"/>
                    </a:solidFill>
                    <a:latin typeface="times new roman" panose="02020603050405020304" pitchFamily="18" charset="0"/>
                  </a:rPr>
                  <a:t> </a:t>
                </a:r>
                <a:r>
                  <a:rPr lang="en-US" sz="2400" dirty="0">
                    <a:solidFill>
                      <a:srgbClr val="000000"/>
                    </a:solidFill>
                    <a:latin typeface="times new roman" panose="02020603050405020304" pitchFamily="18" charset="0"/>
                  </a:rPr>
                  <a:t>denotes the predictor value for experimental unit </a:t>
                </a:r>
                <a:r>
                  <a:rPr lang="en-US" sz="2400" i="1" dirty="0" err="1">
                    <a:solidFill>
                      <a:srgbClr val="000000"/>
                    </a:solidFill>
                    <a:latin typeface="times new roman" panose="02020603050405020304" pitchFamily="18" charset="0"/>
                  </a:rPr>
                  <a:t>i</a:t>
                </a:r>
                <a:endParaRPr lang="en-US" sz="2400" dirty="0">
                  <a:solidFill>
                    <a:srgbClr val="000000"/>
                  </a:solidFill>
                  <a:latin typeface="times new roman" panose="02020603050405020304" pitchFamily="18" charset="0"/>
                </a:endParaRPr>
              </a:p>
              <a:p>
                <a:pPr>
                  <a:buFont typeface="Arial" panose="020B0604020202020204" pitchFamily="34" charset="0"/>
                  <a:buChar char="•"/>
                </a:pPr>
                <a14:m>
                  <m:oMath xmlns:m="http://schemas.openxmlformats.org/officeDocument/2006/math">
                    <m:sSub>
                      <m:sSubPr>
                        <m:ctrlPr>
                          <a:rPr lang="en-US" sz="2400" i="1" dirty="0" smtClean="0">
                            <a:solidFill>
                              <a:srgbClr val="000000"/>
                            </a:solidFill>
                            <a:latin typeface="Cambria Math" panose="02040503050406030204" pitchFamily="18" charset="0"/>
                          </a:rPr>
                        </m:ctrlPr>
                      </m:sSubPr>
                      <m:e>
                        <m:acc>
                          <m:accPr>
                            <m:chr m:val="̂"/>
                            <m:ctrlPr>
                              <a:rPr lang="en-US" sz="2400" i="1" dirty="0" smtClean="0">
                                <a:solidFill>
                                  <a:srgbClr val="000000"/>
                                </a:solidFill>
                                <a:latin typeface="Cambria Math" panose="02040503050406030204" pitchFamily="18" charset="0"/>
                              </a:rPr>
                            </m:ctrlPr>
                          </m:accPr>
                          <m:e>
                            <m:r>
                              <a:rPr lang="en-US" sz="2400" i="1" dirty="0" smtClean="0">
                                <a:solidFill>
                                  <a:srgbClr val="000000"/>
                                </a:solidFill>
                                <a:latin typeface="Cambria Math" panose="02040503050406030204" pitchFamily="18" charset="0"/>
                              </a:rPr>
                              <m:t>𝑦</m:t>
                            </m:r>
                          </m:e>
                        </m:acc>
                      </m:e>
                      <m:sub>
                        <m:r>
                          <a:rPr lang="en-US" sz="2400" i="1" dirty="0" smtClean="0">
                            <a:solidFill>
                              <a:srgbClr val="000000"/>
                            </a:solidFill>
                            <a:latin typeface="Cambria Math" panose="02040503050406030204" pitchFamily="18" charset="0"/>
                          </a:rPr>
                          <m:t>𝑖</m:t>
                        </m:r>
                      </m:sub>
                    </m:sSub>
                  </m:oMath>
                </a14:m>
                <a:r>
                  <a:rPr lang="en-US" sz="2400" dirty="0">
                    <a:solidFill>
                      <a:srgbClr val="000000"/>
                    </a:solidFill>
                    <a:latin typeface="times new roman" panose="02020603050405020304" pitchFamily="18" charset="0"/>
                  </a:rPr>
                  <a:t>is the predicted response (or fitted value) for experimental unit </a:t>
                </a:r>
                <a:r>
                  <a:rPr lang="en-US" sz="2400" i="1" dirty="0" err="1" smtClean="0">
                    <a:solidFill>
                      <a:srgbClr val="000000"/>
                    </a:solidFill>
                    <a:latin typeface="times new roman" panose="02020603050405020304" pitchFamily="18" charset="0"/>
                  </a:rPr>
                  <a:t>i</a:t>
                </a:r>
                <a:endParaRPr lang="en-US" sz="2400" dirty="0">
                  <a:solidFill>
                    <a:srgbClr val="000000"/>
                  </a:solidFill>
                  <a:latin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404950" y="718457"/>
                <a:ext cx="10948850" cy="1569660"/>
              </a:xfrm>
              <a:prstGeom prst="rect">
                <a:avLst/>
              </a:prstGeom>
              <a:blipFill>
                <a:blip r:embed="rId3"/>
                <a:stretch>
                  <a:fillRect l="-835" t="-3113" b="-8171"/>
                </a:stretch>
              </a:blipFill>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43691" y="2288117"/>
                <a:ext cx="11821886" cy="4093428"/>
              </a:xfrm>
              <a:prstGeom prst="rect">
                <a:avLst/>
              </a:prstGeom>
            </p:spPr>
            <p:txBody>
              <a:bodyPr wrap="square">
                <a:spAutoFit/>
              </a:bodyPr>
              <a:lstStyle/>
              <a:p>
                <a:pPr marL="285750" indent="-285750">
                  <a:buFont typeface="Arial" panose="020B0604020202020204" pitchFamily="34" charset="0"/>
                  <a:buChar char="•"/>
                </a:pPr>
                <a:r>
                  <a:rPr lang="en-US" sz="2000" dirty="0" smtClean="0">
                    <a:solidFill>
                      <a:srgbClr val="000000"/>
                    </a:solidFill>
                    <a:latin typeface="times new roman" panose="02020603050405020304" pitchFamily="18" charset="0"/>
                  </a:rPr>
                  <a:t>A line that fits the data "</a:t>
                </a:r>
                <a:r>
                  <a:rPr lang="en-US" sz="2000" b="1" dirty="0">
                    <a:solidFill>
                      <a:srgbClr val="000000"/>
                    </a:solidFill>
                    <a:latin typeface="times new roman" panose="02020603050405020304" pitchFamily="18" charset="0"/>
                  </a:rPr>
                  <a:t>best</a:t>
                </a:r>
                <a:r>
                  <a:rPr lang="en-US" sz="2000" dirty="0">
                    <a:solidFill>
                      <a:srgbClr val="000000"/>
                    </a:solidFill>
                    <a:latin typeface="times new roman" panose="02020603050405020304" pitchFamily="18" charset="0"/>
                  </a:rPr>
                  <a:t>" will be one for which the </a:t>
                </a:r>
                <a:r>
                  <a:rPr lang="en-US" sz="2000" b="1" i="1" dirty="0">
                    <a:solidFill>
                      <a:srgbClr val="000000"/>
                    </a:solidFill>
                    <a:latin typeface="times new roman" panose="02020603050405020304" pitchFamily="18" charset="0"/>
                  </a:rPr>
                  <a:t>n</a:t>
                </a:r>
                <a:r>
                  <a:rPr lang="en-US" sz="2000" b="1" dirty="0">
                    <a:solidFill>
                      <a:srgbClr val="000000"/>
                    </a:solidFill>
                    <a:latin typeface="times new roman" panose="02020603050405020304" pitchFamily="18" charset="0"/>
                  </a:rPr>
                  <a:t> prediction errors — </a:t>
                </a:r>
                <a:r>
                  <a:rPr lang="en-US" sz="2000" dirty="0">
                    <a:solidFill>
                      <a:srgbClr val="000000"/>
                    </a:solidFill>
                    <a:latin typeface="times new roman" panose="02020603050405020304" pitchFamily="18" charset="0"/>
                  </a:rPr>
                  <a:t>one for each observed data point</a:t>
                </a:r>
                <a:r>
                  <a:rPr lang="en-US" sz="2000" b="1" dirty="0">
                    <a:solidFill>
                      <a:srgbClr val="000000"/>
                    </a:solidFill>
                    <a:latin typeface="times new roman" panose="02020603050405020304" pitchFamily="18" charset="0"/>
                  </a:rPr>
                  <a:t> — are as small as possible in some overall sense</a:t>
                </a:r>
                <a:r>
                  <a:rPr lang="en-US" sz="2000" dirty="0">
                    <a:solidFill>
                      <a:srgbClr val="000000"/>
                    </a:solidFill>
                    <a:latin typeface="times new roman" panose="02020603050405020304" pitchFamily="18" charset="0"/>
                  </a:rPr>
                  <a:t>. </a:t>
                </a:r>
                <a:endParaRPr lang="en-US" sz="2000" dirty="0" smtClean="0">
                  <a:solidFill>
                    <a:srgbClr val="000000"/>
                  </a:solidFill>
                  <a:latin typeface="times new roman" panose="02020603050405020304" pitchFamily="18" charset="0"/>
                </a:endParaRPr>
              </a:p>
              <a:p>
                <a:pPr marL="285750" indent="-285750">
                  <a:buFont typeface="Arial" panose="020B0604020202020204" pitchFamily="34" charset="0"/>
                  <a:buChar char="•"/>
                </a:pPr>
                <a:r>
                  <a:rPr lang="en-US" sz="2000" dirty="0" smtClean="0">
                    <a:solidFill>
                      <a:srgbClr val="000000"/>
                    </a:solidFill>
                    <a:latin typeface="times new roman" panose="02020603050405020304" pitchFamily="18" charset="0"/>
                  </a:rPr>
                  <a:t>One </a:t>
                </a:r>
                <a:r>
                  <a:rPr lang="en-US" sz="2000" dirty="0">
                    <a:solidFill>
                      <a:srgbClr val="000000"/>
                    </a:solidFill>
                    <a:latin typeface="times new roman" panose="02020603050405020304" pitchFamily="18" charset="0"/>
                  </a:rPr>
                  <a:t>way to achieve this goal is to invoke the "</a:t>
                </a:r>
                <a:r>
                  <a:rPr lang="en-US" sz="2000" b="1" dirty="0">
                    <a:solidFill>
                      <a:srgbClr val="000000"/>
                    </a:solidFill>
                    <a:latin typeface="times new roman" panose="02020603050405020304" pitchFamily="18" charset="0"/>
                  </a:rPr>
                  <a:t>least squares criterion</a:t>
                </a:r>
                <a:r>
                  <a:rPr lang="en-US" sz="2000" dirty="0">
                    <a:solidFill>
                      <a:srgbClr val="000000"/>
                    </a:solidFill>
                    <a:latin typeface="times new roman" panose="02020603050405020304" pitchFamily="18" charset="0"/>
                  </a:rPr>
                  <a:t>," which says to "minimize the sum of the squared prediction errors." </a:t>
                </a:r>
                <a:endParaRPr lang="en-US" sz="2000" dirty="0" smtClean="0">
                  <a:solidFill>
                    <a:srgbClr val="000000"/>
                  </a:solidFill>
                  <a:latin typeface="times new roman" panose="02020603050405020304" pitchFamily="18" charset="0"/>
                </a:endParaRPr>
              </a:p>
              <a:p>
                <a:pPr>
                  <a:buFont typeface="Arial" panose="020B0604020202020204" pitchFamily="34" charset="0"/>
                  <a:buChar char="•"/>
                </a:pPr>
                <a:r>
                  <a:rPr lang="en-US" sz="2000" dirty="0" smtClean="0">
                    <a:solidFill>
                      <a:srgbClr val="000000"/>
                    </a:solidFill>
                    <a:latin typeface="times new roman" panose="02020603050405020304" pitchFamily="18" charset="0"/>
                  </a:rPr>
                  <a:t>The </a:t>
                </a:r>
                <a:r>
                  <a:rPr lang="en-US" sz="2000" dirty="0">
                    <a:solidFill>
                      <a:srgbClr val="000000"/>
                    </a:solidFill>
                    <a:latin typeface="times new roman" panose="02020603050405020304" pitchFamily="18" charset="0"/>
                  </a:rPr>
                  <a:t>equation of the best fitting line is</a:t>
                </a:r>
                <a:r>
                  <a:rPr lang="en-US" sz="2000" dirty="0" smtClean="0">
                    <a:solidFill>
                      <a:srgbClr val="000000"/>
                    </a:solidFill>
                    <a:latin typeface="times new roman" panose="02020603050405020304" pitchFamily="18" charset="0"/>
                  </a:rPr>
                  <a:t>:</a:t>
                </a:r>
                <a14:m>
                  <m:oMath xmlns:m="http://schemas.openxmlformats.org/officeDocument/2006/math">
                    <m:sSub>
                      <m:sSubPr>
                        <m:ctrlPr>
                          <a:rPr lang="en-US" sz="2000" i="1" dirty="0" smtClean="0">
                            <a:solidFill>
                              <a:srgbClr val="000000"/>
                            </a:solidFill>
                            <a:latin typeface="Cambria Math" panose="02040503050406030204" pitchFamily="18" charset="0"/>
                          </a:rPr>
                        </m:ctrlPr>
                      </m:sSubPr>
                      <m:e>
                        <m:acc>
                          <m:accPr>
                            <m:chr m:val="̂"/>
                            <m:ctrlPr>
                              <a:rPr lang="en-US" sz="2000" i="1" dirty="0" smtClean="0">
                                <a:solidFill>
                                  <a:srgbClr val="000000"/>
                                </a:solidFill>
                                <a:latin typeface="Cambria Math" panose="02040503050406030204" pitchFamily="18" charset="0"/>
                              </a:rPr>
                            </m:ctrlPr>
                          </m:accPr>
                          <m:e>
                            <m:r>
                              <a:rPr lang="en-US" sz="2000" i="1" dirty="0" smtClean="0">
                                <a:solidFill>
                                  <a:srgbClr val="000000"/>
                                </a:solidFill>
                                <a:latin typeface="Cambria Math" panose="02040503050406030204" pitchFamily="18" charset="0"/>
                              </a:rPr>
                              <m:t>𝑦</m:t>
                            </m:r>
                          </m:e>
                        </m:acc>
                      </m:e>
                      <m:sub>
                        <m:r>
                          <a:rPr lang="en-US" sz="2000" i="1" dirty="0" smtClean="0">
                            <a:solidFill>
                              <a:srgbClr val="000000"/>
                            </a:solidFill>
                            <a:latin typeface="Cambria Math" panose="02040503050406030204" pitchFamily="18" charset="0"/>
                          </a:rPr>
                          <m:t>𝑖</m:t>
                        </m:r>
                      </m:sub>
                    </m:sSub>
                    <m:r>
                      <a:rPr lang="en-US" sz="2000" i="0" dirty="0" smtClean="0">
                        <a:solidFill>
                          <a:srgbClr val="000000"/>
                        </a:solidFill>
                        <a:latin typeface="Cambria Math" panose="02040503050406030204" pitchFamily="18" charset="0"/>
                      </a:rPr>
                      <m:t>=</m:t>
                    </m:r>
                    <m:sSub>
                      <m:sSubPr>
                        <m:ctrlPr>
                          <a:rPr lang="en-US" sz="2000" i="1" dirty="0" smtClean="0">
                            <a:solidFill>
                              <a:srgbClr val="000000"/>
                            </a:solidFill>
                            <a:latin typeface="Cambria Math" panose="02040503050406030204" pitchFamily="18" charset="0"/>
                          </a:rPr>
                        </m:ctrlPr>
                      </m:sSubPr>
                      <m:e>
                        <m:r>
                          <a:rPr lang="en-US" sz="2000" i="1" dirty="0" smtClean="0">
                            <a:solidFill>
                              <a:srgbClr val="000000"/>
                            </a:solidFill>
                            <a:latin typeface="Cambria Math" panose="02040503050406030204" pitchFamily="18" charset="0"/>
                          </a:rPr>
                          <m:t>𝑏</m:t>
                        </m:r>
                      </m:e>
                      <m:sub>
                        <m:r>
                          <a:rPr lang="en-US" sz="2000" i="0" dirty="0" smtClean="0">
                            <a:solidFill>
                              <a:srgbClr val="000000"/>
                            </a:solidFill>
                            <a:latin typeface="Cambria Math" panose="02040503050406030204" pitchFamily="18" charset="0"/>
                          </a:rPr>
                          <m:t>0</m:t>
                        </m:r>
                      </m:sub>
                    </m:sSub>
                    <m:r>
                      <a:rPr lang="en-US" sz="2000" i="0" dirty="0" smtClean="0">
                        <a:solidFill>
                          <a:srgbClr val="000000"/>
                        </a:solidFill>
                        <a:latin typeface="Cambria Math" panose="02040503050406030204" pitchFamily="18" charset="0"/>
                      </a:rPr>
                      <m:t>+</m:t>
                    </m:r>
                    <m:sSub>
                      <m:sSubPr>
                        <m:ctrlPr>
                          <a:rPr lang="en-US" sz="2000" i="1" dirty="0" smtClean="0">
                            <a:solidFill>
                              <a:srgbClr val="000000"/>
                            </a:solidFill>
                            <a:latin typeface="Cambria Math" panose="02040503050406030204" pitchFamily="18" charset="0"/>
                          </a:rPr>
                        </m:ctrlPr>
                      </m:sSubPr>
                      <m:e>
                        <m:r>
                          <a:rPr lang="en-US" sz="2000" i="1" dirty="0" smtClean="0">
                            <a:solidFill>
                              <a:srgbClr val="000000"/>
                            </a:solidFill>
                            <a:latin typeface="Cambria Math" panose="02040503050406030204" pitchFamily="18" charset="0"/>
                          </a:rPr>
                          <m:t>𝑏</m:t>
                        </m:r>
                      </m:e>
                      <m:sub>
                        <m:r>
                          <a:rPr lang="en-US" sz="2000" i="0" dirty="0" smtClean="0">
                            <a:solidFill>
                              <a:srgbClr val="000000"/>
                            </a:solidFill>
                            <a:latin typeface="Cambria Math" panose="02040503050406030204" pitchFamily="18" charset="0"/>
                          </a:rPr>
                          <m:t>1</m:t>
                        </m:r>
                      </m:sub>
                    </m:sSub>
                    <m:sSub>
                      <m:sSubPr>
                        <m:ctrlPr>
                          <a:rPr lang="en-US" sz="2000" i="1" dirty="0" smtClean="0">
                            <a:solidFill>
                              <a:srgbClr val="000000"/>
                            </a:solidFill>
                            <a:latin typeface="Cambria Math" panose="02040503050406030204" pitchFamily="18" charset="0"/>
                          </a:rPr>
                        </m:ctrlPr>
                      </m:sSubPr>
                      <m:e>
                        <m:r>
                          <a:rPr lang="en-US" sz="2000" i="1" dirty="0" smtClean="0">
                            <a:solidFill>
                              <a:srgbClr val="000000"/>
                            </a:solidFill>
                            <a:latin typeface="Cambria Math" panose="02040503050406030204" pitchFamily="18" charset="0"/>
                          </a:rPr>
                          <m:t>𝑥</m:t>
                        </m:r>
                      </m:e>
                      <m:sub>
                        <m:r>
                          <a:rPr lang="en-US" sz="2000" i="1" dirty="0" smtClean="0">
                            <a:solidFill>
                              <a:srgbClr val="000000"/>
                            </a:solidFill>
                            <a:latin typeface="Cambria Math" panose="02040503050406030204" pitchFamily="18" charset="0"/>
                          </a:rPr>
                          <m:t>𝑖</m:t>
                        </m:r>
                      </m:sub>
                    </m:sSub>
                  </m:oMath>
                </a14:m>
                <a:endParaRPr lang="en-US" sz="2000" dirty="0" smtClean="0">
                  <a:solidFill>
                    <a:srgbClr val="000000"/>
                  </a:solidFill>
                  <a:latin typeface="times new roman" panose="02020603050405020304" pitchFamily="18" charset="0"/>
                </a:endParaRPr>
              </a:p>
              <a:p>
                <a:pPr>
                  <a:buFont typeface="Arial" panose="020B0604020202020204" pitchFamily="34" charset="0"/>
                  <a:buChar char="•"/>
                </a:pPr>
                <a:r>
                  <a:rPr lang="en-US" sz="2000" dirty="0" smtClean="0">
                    <a:solidFill>
                      <a:srgbClr val="000000"/>
                    </a:solidFill>
                    <a:latin typeface="times new roman" panose="02020603050405020304" pitchFamily="18" charset="0"/>
                  </a:rPr>
                  <a:t>We </a:t>
                </a:r>
                <a:r>
                  <a:rPr lang="en-US" sz="2000" dirty="0">
                    <a:solidFill>
                      <a:srgbClr val="000000"/>
                    </a:solidFill>
                    <a:latin typeface="times new roman" panose="02020603050405020304" pitchFamily="18" charset="0"/>
                  </a:rPr>
                  <a:t>just need to find the values </a:t>
                </a:r>
                <a:r>
                  <a:rPr lang="en-US" sz="2000" i="1" dirty="0">
                    <a:solidFill>
                      <a:srgbClr val="000000"/>
                    </a:solidFill>
                    <a:latin typeface="times new roman" panose="02020603050405020304" pitchFamily="18" charset="0"/>
                  </a:rPr>
                  <a:t>b</a:t>
                </a:r>
                <a:r>
                  <a:rPr lang="en-US" sz="2000" baseline="-25000" dirty="0">
                    <a:solidFill>
                      <a:srgbClr val="000000"/>
                    </a:solidFill>
                    <a:latin typeface="times new roman" panose="02020603050405020304" pitchFamily="18" charset="0"/>
                  </a:rPr>
                  <a:t>0</a:t>
                </a:r>
                <a:r>
                  <a:rPr lang="en-US" sz="2000" dirty="0">
                    <a:solidFill>
                      <a:srgbClr val="000000"/>
                    </a:solidFill>
                    <a:latin typeface="times new roman" panose="02020603050405020304" pitchFamily="18" charset="0"/>
                  </a:rPr>
                  <a:t> and </a:t>
                </a:r>
                <a:r>
                  <a:rPr lang="en-US" sz="2000" i="1" dirty="0">
                    <a:solidFill>
                      <a:srgbClr val="000000"/>
                    </a:solidFill>
                    <a:latin typeface="times new roman" panose="02020603050405020304" pitchFamily="18" charset="0"/>
                  </a:rPr>
                  <a:t>b</a:t>
                </a:r>
                <a:r>
                  <a:rPr lang="en-US" sz="2000" baseline="-25000" dirty="0">
                    <a:solidFill>
                      <a:srgbClr val="000000"/>
                    </a:solidFill>
                    <a:latin typeface="times new roman" panose="02020603050405020304" pitchFamily="18" charset="0"/>
                  </a:rPr>
                  <a:t>1</a:t>
                </a:r>
                <a:r>
                  <a:rPr lang="en-US" sz="2000" dirty="0">
                    <a:solidFill>
                      <a:srgbClr val="000000"/>
                    </a:solidFill>
                    <a:latin typeface="times new roman" panose="02020603050405020304" pitchFamily="18" charset="0"/>
                  </a:rPr>
                  <a:t> that make the sum of the squared prediction errors the smallest it can be.</a:t>
                </a:r>
              </a:p>
              <a:p>
                <a:pPr>
                  <a:buFont typeface="Arial" panose="020B0604020202020204" pitchFamily="34" charset="0"/>
                  <a:buChar char="•"/>
                </a:pPr>
                <a:r>
                  <a:rPr lang="en-US" sz="2000" dirty="0">
                    <a:solidFill>
                      <a:srgbClr val="000000"/>
                    </a:solidFill>
                    <a:latin typeface="times new roman" panose="02020603050405020304" pitchFamily="18" charset="0"/>
                  </a:rPr>
                  <a:t>That is, we need to find the values </a:t>
                </a:r>
                <a:r>
                  <a:rPr lang="en-US" sz="2000" i="1" dirty="0">
                    <a:solidFill>
                      <a:srgbClr val="000000"/>
                    </a:solidFill>
                    <a:latin typeface="times new roman" panose="02020603050405020304" pitchFamily="18" charset="0"/>
                  </a:rPr>
                  <a:t>b</a:t>
                </a:r>
                <a:r>
                  <a:rPr lang="en-US" sz="2000" baseline="-25000" dirty="0">
                    <a:solidFill>
                      <a:srgbClr val="000000"/>
                    </a:solidFill>
                    <a:latin typeface="times new roman" panose="02020603050405020304" pitchFamily="18" charset="0"/>
                  </a:rPr>
                  <a:t>0</a:t>
                </a:r>
                <a:r>
                  <a:rPr lang="en-US" sz="2000" dirty="0">
                    <a:solidFill>
                      <a:srgbClr val="000000"/>
                    </a:solidFill>
                    <a:latin typeface="times new roman" panose="02020603050405020304" pitchFamily="18" charset="0"/>
                  </a:rPr>
                  <a:t> and </a:t>
                </a:r>
                <a:r>
                  <a:rPr lang="en-US" sz="2000" i="1" dirty="0">
                    <a:solidFill>
                      <a:srgbClr val="000000"/>
                    </a:solidFill>
                    <a:latin typeface="times new roman" panose="02020603050405020304" pitchFamily="18" charset="0"/>
                  </a:rPr>
                  <a:t>b</a:t>
                </a:r>
                <a:r>
                  <a:rPr lang="en-US" sz="2000" baseline="-25000" dirty="0">
                    <a:solidFill>
                      <a:srgbClr val="000000"/>
                    </a:solidFill>
                    <a:latin typeface="times new roman" panose="02020603050405020304" pitchFamily="18" charset="0"/>
                  </a:rPr>
                  <a:t>1</a:t>
                </a:r>
                <a:r>
                  <a:rPr lang="en-US" sz="2000" dirty="0">
                    <a:solidFill>
                      <a:srgbClr val="000000"/>
                    </a:solidFill>
                    <a:latin typeface="times new roman" panose="02020603050405020304" pitchFamily="18" charset="0"/>
                  </a:rPr>
                  <a:t> that minimize: </a:t>
                </a:r>
                <a:endParaRPr lang="en-US" sz="2000" dirty="0" smtClean="0">
                  <a:solidFill>
                    <a:srgbClr val="000000"/>
                  </a:solidFill>
                  <a:latin typeface="times new roman" panose="02020603050405020304" pitchFamily="18" charset="0"/>
                </a:endParaRPr>
              </a:p>
              <a:p>
                <a:pPr>
                  <a:buFont typeface="Arial" panose="020B0604020202020204" pitchFamily="34" charset="0"/>
                  <a:buChar char="•"/>
                </a:pPr>
                <a:r>
                  <a:rPr lang="en-US" sz="2000" dirty="0" smtClean="0"/>
                  <a:t>(</a:t>
                </a:r>
                <a:r>
                  <a:rPr lang="en-US" sz="2000" dirty="0"/>
                  <a:t>that is, take the derivative with respect to </a:t>
                </a:r>
                <a:r>
                  <a:rPr lang="en-US" sz="2000" i="1" dirty="0"/>
                  <a:t>b</a:t>
                </a:r>
                <a:r>
                  <a:rPr lang="en-US" sz="2000" baseline="-25000" dirty="0"/>
                  <a:t>0</a:t>
                </a:r>
                <a:r>
                  <a:rPr lang="en-US" sz="2000" dirty="0"/>
                  <a:t> and </a:t>
                </a:r>
                <a:r>
                  <a:rPr lang="en-US" sz="2000" i="1" dirty="0"/>
                  <a:t>b</a:t>
                </a:r>
                <a:r>
                  <a:rPr lang="en-US" sz="2000" baseline="-25000" dirty="0"/>
                  <a:t>1</a:t>
                </a:r>
                <a:r>
                  <a:rPr lang="en-US" sz="2000" dirty="0"/>
                  <a:t>, set to 0, and solve for </a:t>
                </a:r>
                <a:r>
                  <a:rPr lang="en-US" sz="2000" i="1" dirty="0"/>
                  <a:t>b</a:t>
                </a:r>
                <a:r>
                  <a:rPr lang="en-US" sz="2000" baseline="-25000" dirty="0"/>
                  <a:t>0</a:t>
                </a:r>
                <a:r>
                  <a:rPr lang="en-US" sz="2000" dirty="0"/>
                  <a:t> and </a:t>
                </a:r>
                <a:r>
                  <a:rPr lang="en-US" sz="2000" i="1" dirty="0"/>
                  <a:t>b</a:t>
                </a:r>
                <a:r>
                  <a:rPr lang="en-US" sz="2000" baseline="-25000" dirty="0"/>
                  <a:t>1</a:t>
                </a:r>
                <a:r>
                  <a:rPr lang="en-US" sz="2000" dirty="0"/>
                  <a:t>) and get the "</a:t>
                </a:r>
                <a:r>
                  <a:rPr lang="en-US" sz="2000" b="1" dirty="0"/>
                  <a:t>least squares estimates</a:t>
                </a:r>
                <a:r>
                  <a:rPr lang="en-US" sz="2000" dirty="0"/>
                  <a:t>" for </a:t>
                </a:r>
                <a:r>
                  <a:rPr lang="en-US" sz="2000" i="1" dirty="0"/>
                  <a:t>b</a:t>
                </a:r>
                <a:r>
                  <a:rPr lang="en-US" sz="2000" baseline="-25000" dirty="0"/>
                  <a:t>0 </a:t>
                </a:r>
                <a:r>
                  <a:rPr lang="en-US" sz="2000" dirty="0"/>
                  <a:t>and </a:t>
                </a:r>
                <a:r>
                  <a:rPr lang="en-US" sz="2000" i="1" dirty="0"/>
                  <a:t>b</a:t>
                </a:r>
                <a:r>
                  <a:rPr lang="en-US" sz="2000" baseline="-25000" dirty="0"/>
                  <a:t>1</a:t>
                </a:r>
                <a:r>
                  <a:rPr lang="en-US" sz="2000" dirty="0" smtClean="0"/>
                  <a:t>:</a:t>
                </a:r>
              </a:p>
              <a:p>
                <a:pPr/>
                <a14:m>
                  <m:oMathPara xmlns:m="http://schemas.openxmlformats.org/officeDocument/2006/math">
                    <m:oMathParaPr>
                      <m:jc m:val="centerGroup"/>
                    </m:oMathParaPr>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                   </m:t>
                          </m:r>
                          <m:r>
                            <a:rPr lang="en-US" sz="2000" i="1" dirty="0">
                              <a:latin typeface="Cambria Math" panose="02040503050406030204" pitchFamily="18" charset="0"/>
                            </a:rPr>
                            <m:t>𝑏</m:t>
                          </m:r>
                        </m:e>
                        <m:sub>
                          <m:r>
                            <a:rPr lang="en-US" sz="2000" dirty="0">
                              <a:latin typeface="Cambria Math" panose="02040503050406030204" pitchFamily="18" charset="0"/>
                            </a:rPr>
                            <m:t>0</m:t>
                          </m:r>
                        </m:sub>
                      </m:sSub>
                      <m:r>
                        <a:rPr lang="en-US" sz="2000" dirty="0">
                          <a:latin typeface="Cambria Math" panose="02040503050406030204" pitchFamily="18" charset="0"/>
                        </a:rPr>
                        <m:t>=</m:t>
                      </m:r>
                      <m:acc>
                        <m:accPr>
                          <m:chr m:val="̅"/>
                          <m:ctrlPr>
                            <a:rPr lang="en-US" sz="2000" i="1" dirty="0">
                              <a:latin typeface="Cambria Math" panose="02040503050406030204" pitchFamily="18" charset="0"/>
                            </a:rPr>
                          </m:ctrlPr>
                        </m:accPr>
                        <m:e>
                          <m:r>
                            <a:rPr lang="en-US" sz="2000" i="1" dirty="0">
                              <a:latin typeface="Cambria Math" panose="02040503050406030204" pitchFamily="18" charset="0"/>
                            </a:rPr>
                            <m:t>𝑦</m:t>
                          </m:r>
                        </m:e>
                      </m:acc>
                      <m:r>
                        <a:rPr lang="en-US" sz="2000" dirty="0">
                          <a:latin typeface="Cambria Math" panose="02040503050406030204" pitchFamily="18" charset="0"/>
                        </a:rPr>
                        <m:t>−</m:t>
                      </m:r>
                      <m:acc>
                        <m:accPr>
                          <m:chr m:val="̅"/>
                          <m:ctrlPr>
                            <a:rPr lang="en-US" sz="2000" i="1" dirty="0">
                              <a:latin typeface="Cambria Math" panose="02040503050406030204" pitchFamily="18" charset="0"/>
                            </a:rPr>
                          </m:ctrlPr>
                        </m:accPr>
                        <m:e>
                          <m:r>
                            <a:rPr lang="en-US" sz="2000" i="1" dirty="0">
                              <a:latin typeface="Cambria Math" panose="02040503050406030204" pitchFamily="18" charset="0"/>
                            </a:rPr>
                            <m:t>𝑥</m:t>
                          </m:r>
                        </m:e>
                      </m:acc>
                    </m:oMath>
                  </m:oMathPara>
                </a14:m>
                <a:endParaRPr lang="en-US" sz="2000" dirty="0" smtClean="0"/>
              </a:p>
              <a:p>
                <a:endParaRPr lang="en-US" sz="2000" dirty="0"/>
              </a:p>
              <a:p>
                <a:r>
                  <a:rPr lang="en-US" sz="2000" dirty="0" smtClean="0"/>
                  <a:t>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𝑏</m:t>
                        </m:r>
                      </m:e>
                      <m:sub>
                        <m:r>
                          <a:rPr lang="en-US" sz="2000" dirty="0">
                            <a:latin typeface="Cambria Math" panose="02040503050406030204" pitchFamily="18" charset="0"/>
                          </a:rPr>
                          <m:t>1</m:t>
                        </m:r>
                      </m:sub>
                    </m:sSub>
                  </m:oMath>
                </a14:m>
                <a:r>
                  <a:rPr lang="en-US" sz="2000" dirty="0" smtClean="0"/>
                  <a:t> =</a:t>
                </a: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 </m:t>
                      </m:r>
                    </m:oMath>
                  </m:oMathPara>
                </a14:m>
                <a:endParaRPr lang="en-US" sz="2000" dirty="0" smtClean="0"/>
              </a:p>
            </p:txBody>
          </p:sp>
        </mc:Choice>
        <mc:Fallback xmlns="">
          <p:sp>
            <p:nvSpPr>
              <p:cNvPr id="6" name="Rectangle 5"/>
              <p:cNvSpPr>
                <a:spLocks noRot="1" noChangeAspect="1" noMove="1" noResize="1" noEditPoints="1" noAdjustHandles="1" noChangeArrowheads="1" noChangeShapeType="1" noTextEdit="1"/>
              </p:cNvSpPr>
              <p:nvPr/>
            </p:nvSpPr>
            <p:spPr>
              <a:xfrm>
                <a:off x="143691" y="2288117"/>
                <a:ext cx="11821886" cy="4093428"/>
              </a:xfrm>
              <a:prstGeom prst="rect">
                <a:avLst/>
              </a:prstGeom>
              <a:blipFill>
                <a:blip r:embed="rId4"/>
                <a:stretch>
                  <a:fillRect l="-567" t="-744" r="-877"/>
                </a:stretch>
              </a:blipFill>
            </p:spPr>
            <p:txBody>
              <a:bodyPr/>
              <a:lstStyle/>
              <a:p>
                <a:r>
                  <a:rPr lang="hi-IN">
                    <a:noFill/>
                  </a:rPr>
                  <a:t> </a:t>
                </a:r>
              </a:p>
            </p:txBody>
          </p:sp>
        </mc:Fallback>
      </mc:AlternateContent>
      <p:graphicFrame>
        <p:nvGraphicFramePr>
          <p:cNvPr id="7" name="Object 6"/>
          <p:cNvGraphicFramePr>
            <a:graphicFrameLocks noChangeAspect="1"/>
          </p:cNvGraphicFramePr>
          <p:nvPr>
            <p:extLst>
              <p:ext uri="{D42A27DB-BD31-4B8C-83A1-F6EECF244321}">
                <p14:modId xmlns:p14="http://schemas.microsoft.com/office/powerpoint/2010/main" val="1363184364"/>
              </p:ext>
            </p:extLst>
          </p:nvPr>
        </p:nvGraphicFramePr>
        <p:xfrm>
          <a:off x="6409508" y="4090424"/>
          <a:ext cx="2144713" cy="436562"/>
        </p:xfrm>
        <a:graphic>
          <a:graphicData uri="http://schemas.openxmlformats.org/presentationml/2006/ole">
            <mc:AlternateContent xmlns:mc="http://schemas.openxmlformats.org/markup-compatibility/2006">
              <mc:Choice xmlns:v="urn:schemas-microsoft-com:vml" Requires="v">
                <p:oleObj spid="_x0000_s1096" name="Equation" r:id="rId5" imgW="1562040" imgH="317160" progId="Equation.3">
                  <p:embed/>
                </p:oleObj>
              </mc:Choice>
              <mc:Fallback>
                <p:oleObj name="Equation" r:id="rId5" imgW="1562040" imgH="317160" progId="Equation.3">
                  <p:embed/>
                  <p:pic>
                    <p:nvPicPr>
                      <p:cNvPr id="4" name="Object 3"/>
                      <p:cNvPicPr/>
                      <p:nvPr/>
                    </p:nvPicPr>
                    <p:blipFill>
                      <a:blip r:embed="rId6"/>
                      <a:stretch>
                        <a:fillRect/>
                      </a:stretch>
                    </p:blipFill>
                    <p:spPr>
                      <a:xfrm>
                        <a:off x="6409508" y="4090424"/>
                        <a:ext cx="2144713" cy="436562"/>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850180749"/>
              </p:ext>
            </p:extLst>
          </p:nvPr>
        </p:nvGraphicFramePr>
        <p:xfrm>
          <a:off x="1968680" y="5369993"/>
          <a:ext cx="1675855" cy="1011552"/>
        </p:xfrm>
        <a:graphic>
          <a:graphicData uri="http://schemas.openxmlformats.org/presentationml/2006/ole">
            <mc:AlternateContent xmlns:mc="http://schemas.openxmlformats.org/markup-compatibility/2006">
              <mc:Choice xmlns:v="urn:schemas-microsoft-com:vml" Requires="v">
                <p:oleObj spid="_x0000_s1097" name="Equation" r:id="rId7" imgW="1409400" imgH="850680" progId="Equation.3">
                  <p:embed/>
                </p:oleObj>
              </mc:Choice>
              <mc:Fallback>
                <p:oleObj name="Equation" r:id="rId7" imgW="1409400" imgH="850680" progId="Equation.3">
                  <p:embed/>
                  <p:pic>
                    <p:nvPicPr>
                      <p:cNvPr id="0" name=""/>
                      <p:cNvPicPr/>
                      <p:nvPr/>
                    </p:nvPicPr>
                    <p:blipFill>
                      <a:blip r:embed="rId8"/>
                      <a:stretch>
                        <a:fillRect/>
                      </a:stretch>
                    </p:blipFill>
                    <p:spPr>
                      <a:xfrm>
                        <a:off x="1968680" y="5369993"/>
                        <a:ext cx="1675855" cy="1011552"/>
                      </a:xfrm>
                      <a:prstGeom prst="rect">
                        <a:avLst/>
                      </a:prstGeom>
                    </p:spPr>
                  </p:pic>
                </p:oleObj>
              </mc:Fallback>
            </mc:AlternateContent>
          </a:graphicData>
        </a:graphic>
      </p:graphicFrame>
    </p:spTree>
    <p:extLst>
      <p:ext uri="{BB962C8B-B14F-4D97-AF65-F5344CB8AC3E}">
        <p14:creationId xmlns:p14="http://schemas.microsoft.com/office/powerpoint/2010/main" val="26134512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421983" cy="444137"/>
          </a:xfrm>
        </p:spPr>
        <p:txBody>
          <a:bodyPr>
            <a:normAutofit fontScale="90000"/>
          </a:bodyPr>
          <a:lstStyle/>
          <a:p>
            <a:pPr algn="ctr"/>
            <a:r>
              <a:rPr lang="en-US" b="1" dirty="0"/>
              <a:t>Multiple linear </a:t>
            </a:r>
            <a:r>
              <a:rPr lang="en-US" b="1" dirty="0" smtClean="0"/>
              <a:t>regression</a:t>
            </a:r>
            <a:endParaRPr lang="hi-IN" dirty="0"/>
          </a:p>
        </p:txBody>
      </p:sp>
      <p:sp>
        <p:nvSpPr>
          <p:cNvPr id="3" name="Content Placeholder 2"/>
          <p:cNvSpPr>
            <a:spLocks noGrp="1"/>
          </p:cNvSpPr>
          <p:nvPr>
            <p:ph idx="1"/>
          </p:nvPr>
        </p:nvSpPr>
        <p:spPr>
          <a:xfrm>
            <a:off x="300446" y="627017"/>
            <a:ext cx="11053354" cy="5549946"/>
          </a:xfrm>
        </p:spPr>
        <p:txBody>
          <a:bodyPr/>
          <a:lstStyle/>
          <a:p>
            <a:pPr algn="just" fontAlgn="base"/>
            <a:r>
              <a:rPr lang="en-US" dirty="0" smtClean="0"/>
              <a:t>Multiple </a:t>
            </a:r>
            <a:r>
              <a:rPr lang="en-US" dirty="0"/>
              <a:t>linear regression attempts to model the relationship between </a:t>
            </a:r>
            <a:r>
              <a:rPr lang="en-US" b="1" dirty="0"/>
              <a:t>two or more features</a:t>
            </a:r>
            <a:r>
              <a:rPr lang="en-US" dirty="0"/>
              <a:t> and a response by fitting a linear equation to observed data.</a:t>
            </a:r>
          </a:p>
          <a:p>
            <a:pPr algn="just" fontAlgn="base"/>
            <a:r>
              <a:rPr lang="en-US" dirty="0"/>
              <a:t>Clearly, it is nothing but an extension of Simple linear regression.</a:t>
            </a:r>
          </a:p>
          <a:p>
            <a:pPr fontAlgn="base"/>
            <a:r>
              <a:rPr lang="en-US" dirty="0"/>
              <a:t>Consider a dataset with </a:t>
            </a:r>
            <a:r>
              <a:rPr lang="en-US" b="1" dirty="0"/>
              <a:t>p</a:t>
            </a:r>
            <a:r>
              <a:rPr lang="en-US" dirty="0"/>
              <a:t> features(or independent variables) and one response(or dependent variable</a:t>
            </a:r>
            <a:r>
              <a:rPr lang="en-US" dirty="0" smtClean="0"/>
              <a:t>).</a:t>
            </a:r>
            <a:r>
              <a:rPr lang="en-US" dirty="0"/>
              <a:t/>
            </a:r>
            <a:br>
              <a:rPr lang="en-US" dirty="0"/>
            </a:br>
            <a:r>
              <a:rPr lang="en-US" dirty="0"/>
              <a:t>Also, the dataset contains </a:t>
            </a:r>
            <a:r>
              <a:rPr lang="en-US" b="1" dirty="0"/>
              <a:t>n</a:t>
            </a:r>
            <a:r>
              <a:rPr lang="en-US" dirty="0"/>
              <a:t> rows/observations.</a:t>
            </a:r>
          </a:p>
          <a:p>
            <a:pPr algn="just" fontAlgn="base"/>
            <a:r>
              <a:rPr lang="en-US" dirty="0"/>
              <a:t>We </a:t>
            </a:r>
            <a:r>
              <a:rPr lang="en-US" dirty="0" smtClean="0"/>
              <a:t>define regression equation as follows:-</a:t>
            </a:r>
            <a:endParaRPr lang="en-US" dirty="0"/>
          </a:p>
          <a:p>
            <a:pPr algn="just"/>
            <a:endParaRPr lang="hi-IN" dirty="0"/>
          </a:p>
        </p:txBody>
      </p:sp>
    </p:spTree>
    <p:extLst>
      <p:ext uri="{BB962C8B-B14F-4D97-AF65-F5344CB8AC3E}">
        <p14:creationId xmlns:p14="http://schemas.microsoft.com/office/powerpoint/2010/main" val="9736529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3509" y="248194"/>
                <a:ext cx="11040291" cy="5915706"/>
              </a:xfrm>
            </p:spPr>
            <p:txBody>
              <a:bodyPr/>
              <a:lstStyle/>
              <a:p>
                <a:r>
                  <a:rPr lang="en-US" dirty="0" smtClean="0"/>
                  <a:t>The </a:t>
                </a:r>
                <a:r>
                  <a:rPr lang="en-US" b="1" dirty="0" smtClean="0"/>
                  <a:t>regression line</a:t>
                </a:r>
                <a:r>
                  <a:rPr lang="en-US" dirty="0" smtClean="0"/>
                  <a:t> for </a:t>
                </a:r>
                <a:r>
                  <a:rPr lang="en-US" b="1" dirty="0" smtClean="0"/>
                  <a:t>p</a:t>
                </a:r>
                <a:r>
                  <a:rPr lang="en-US" dirty="0" smtClean="0"/>
                  <a:t> features is represented as:</a:t>
                </a:r>
              </a:p>
              <a:p>
                <a:pPr fontAlgn="base"/>
                <a:endParaRPr lang="en-US" dirty="0" smtClean="0"/>
              </a:p>
              <a:p>
                <a:pPr fontAlgn="base"/>
                <a:r>
                  <a:rPr lang="en-US" dirty="0" smtClean="0"/>
                  <a:t>where </a:t>
                </a:r>
                <a:r>
                  <a:rPr lang="en-US" dirty="0"/>
                  <a:t>h(</a:t>
                </a:r>
                <a14:m>
                  <m:oMath xmlns:m="http://schemas.openxmlformats.org/officeDocument/2006/math">
                    <m:sSub>
                      <m:sSubPr>
                        <m:ctrlPr>
                          <a:rPr lang="en-US" i="1" dirty="0" smtClean="0">
                            <a:latin typeface="Cambria Math" panose="02040503050406030204" pitchFamily="18" charset="0"/>
                          </a:rPr>
                        </m:ctrlPr>
                      </m:sSubPr>
                      <m:e>
                        <m:r>
                          <a:rPr lang="en-US" i="1" dirty="0" err="1">
                            <a:latin typeface="Cambria Math" panose="02040503050406030204" pitchFamily="18" charset="0"/>
                          </a:rPr>
                          <m:t>𝑥</m:t>
                        </m:r>
                      </m:e>
                      <m:sub>
                        <m:r>
                          <a:rPr lang="en-US" i="1" dirty="0" err="1">
                            <a:latin typeface="Cambria Math" panose="02040503050406030204" pitchFamily="18" charset="0"/>
                          </a:rPr>
                          <m:t>𝑖</m:t>
                        </m:r>
                      </m:sub>
                    </m:sSub>
                  </m:oMath>
                </a14:m>
                <a:r>
                  <a:rPr lang="en-US" dirty="0"/>
                  <a:t>) is </a:t>
                </a:r>
                <a:r>
                  <a:rPr lang="en-US" b="1" dirty="0"/>
                  <a:t>predicted response value</a:t>
                </a:r>
                <a:r>
                  <a:rPr lang="en-US" dirty="0"/>
                  <a:t> for </a:t>
                </a:r>
                <a:r>
                  <a:rPr lang="en-US" dirty="0" err="1"/>
                  <a:t>ith</a:t>
                </a:r>
                <a:r>
                  <a:rPr lang="en-US" dirty="0"/>
                  <a:t> observation and b_0, b_1, …, </a:t>
                </a:r>
                <a:r>
                  <a:rPr lang="en-US" dirty="0" err="1"/>
                  <a:t>b_p</a:t>
                </a:r>
                <a:r>
                  <a:rPr lang="en-US" dirty="0"/>
                  <a:t> are the </a:t>
                </a:r>
                <a:r>
                  <a:rPr lang="en-US" b="1" dirty="0"/>
                  <a:t>regression coefficients</a:t>
                </a:r>
                <a:r>
                  <a:rPr lang="en-US" dirty="0"/>
                  <a:t>.</a:t>
                </a:r>
              </a:p>
              <a:p>
                <a:pPr fontAlgn="base"/>
                <a:r>
                  <a:rPr lang="en-US" dirty="0"/>
                  <a:t>Also, we can write</a:t>
                </a:r>
                <a:r>
                  <a:rPr lang="en-US" dirty="0" smtClean="0"/>
                  <a:t>:</a:t>
                </a:r>
              </a:p>
              <a:p>
                <a:pPr fontAlgn="base"/>
                <a:endParaRPr lang="en-US" dirty="0" smtClean="0"/>
              </a:p>
              <a:p>
                <a:pPr fontAlgn="base"/>
                <a:endParaRPr lang="en-US" dirty="0"/>
              </a:p>
              <a:p>
                <a:pPr fontAlgn="base"/>
                <a:r>
                  <a:rPr lang="en-US" dirty="0" smtClean="0"/>
                  <a:t>where     represents </a:t>
                </a:r>
                <a:r>
                  <a:rPr lang="en-US" b="1" dirty="0"/>
                  <a:t>residual error</a:t>
                </a:r>
                <a:r>
                  <a:rPr lang="en-US" dirty="0"/>
                  <a:t> in </a:t>
                </a:r>
                <a:r>
                  <a:rPr lang="en-US" dirty="0" err="1"/>
                  <a:t>ith</a:t>
                </a:r>
                <a:r>
                  <a:rPr lang="en-US" dirty="0"/>
                  <a:t> observation</a:t>
                </a:r>
                <a:r>
                  <a:rPr lang="en-US" dirty="0" smtClean="0"/>
                  <a:t>.</a:t>
                </a:r>
              </a:p>
              <a:p>
                <a:pPr fontAlgn="base"/>
                <a:endParaRPr lang="en-US" dirty="0"/>
              </a:p>
              <a:p>
                <a:endParaRPr lang="en-US" dirty="0" smtClean="0"/>
              </a:p>
              <a:p>
                <a:endParaRPr lang="hi-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3509" y="248194"/>
                <a:ext cx="11040291" cy="5915706"/>
              </a:xfrm>
              <a:blipFill>
                <a:blip r:embed="rId6"/>
                <a:stretch>
                  <a:fillRect l="-993" t="-1753" r="-1545"/>
                </a:stretch>
              </a:blipFill>
            </p:spPr>
            <p:txBody>
              <a:bodyPr/>
              <a:lstStyle/>
              <a:p>
                <a:r>
                  <a:rPr lang="hi-IN">
                    <a:noFill/>
                  </a:rPr>
                  <a:t> </a:t>
                </a:r>
              </a:p>
            </p:txBody>
          </p:sp>
        </mc:Fallback>
      </mc:AlternateContent>
      <p:pic>
        <p:nvPicPr>
          <p:cNvPr id="4" name="Picture 3"/>
          <p:cNvPicPr>
            <a:picLocks noChangeAspect="1"/>
          </p:cNvPicPr>
          <p:nvPr/>
        </p:nvPicPr>
        <p:blipFill>
          <a:blip r:embed="rId7"/>
          <a:stretch>
            <a:fillRect/>
          </a:stretch>
        </p:blipFill>
        <p:spPr>
          <a:xfrm>
            <a:off x="2442347" y="800644"/>
            <a:ext cx="4352925" cy="266700"/>
          </a:xfrm>
          <a:prstGeom prst="rect">
            <a:avLst/>
          </a:prstGeom>
        </p:spPr>
      </p:pic>
      <p:pic>
        <p:nvPicPr>
          <p:cNvPr id="5" name="Picture 4"/>
          <p:cNvPicPr>
            <a:picLocks noChangeAspect="1"/>
          </p:cNvPicPr>
          <p:nvPr/>
        </p:nvPicPr>
        <p:blipFill>
          <a:blip r:embed="rId8"/>
          <a:stretch>
            <a:fillRect/>
          </a:stretch>
        </p:blipFill>
        <p:spPr>
          <a:xfrm>
            <a:off x="2147072" y="2613998"/>
            <a:ext cx="5195231" cy="1001623"/>
          </a:xfrm>
          <a:prstGeom prst="rect">
            <a:avLst/>
          </a:prstGeom>
        </p:spPr>
      </p:pic>
      <p:pic>
        <p:nvPicPr>
          <p:cNvPr id="7" name="Picture 6"/>
          <p:cNvPicPr>
            <a:picLocks noChangeAspect="1"/>
          </p:cNvPicPr>
          <p:nvPr/>
        </p:nvPicPr>
        <p:blipFill>
          <a:blip r:embed="rId9"/>
          <a:stretch>
            <a:fillRect/>
          </a:stretch>
        </p:blipFill>
        <p:spPr>
          <a:xfrm>
            <a:off x="1585370" y="3822655"/>
            <a:ext cx="295275" cy="238125"/>
          </a:xfrm>
          <a:prstGeom prst="rect">
            <a:avLst/>
          </a:prstGeom>
        </p:spPr>
      </p:pic>
      <p:sp>
        <p:nvSpPr>
          <p:cNvPr id="6" name="Rectangle 5"/>
          <p:cNvSpPr/>
          <p:nvPr/>
        </p:nvSpPr>
        <p:spPr>
          <a:xfrm>
            <a:off x="422365" y="4571729"/>
            <a:ext cx="11425645" cy="646331"/>
          </a:xfrm>
          <a:prstGeom prst="rect">
            <a:avLst/>
          </a:prstGeom>
        </p:spPr>
        <p:txBody>
          <a:bodyPr wrap="square">
            <a:spAutoFit/>
          </a:bodyPr>
          <a:lstStyle/>
          <a:p>
            <a:r>
              <a:rPr lang="en-US" dirty="0" smtClean="0">
                <a:solidFill>
                  <a:srgbClr val="333333"/>
                </a:solidFill>
                <a:latin typeface="Helvetica Neue"/>
              </a:rPr>
              <a:t>Note: An </a:t>
            </a:r>
            <a:r>
              <a:rPr lang="en-US" dirty="0">
                <a:solidFill>
                  <a:srgbClr val="333333"/>
                </a:solidFill>
                <a:latin typeface="Helvetica Neue"/>
              </a:rPr>
              <a:t>increase of feature </a:t>
            </a:r>
            <a:r>
              <a:rPr lang="en-US" dirty="0" err="1" smtClean="0">
                <a:solidFill>
                  <a:srgbClr val="333333"/>
                </a:solidFill>
                <a:latin typeface="MJXc-TeX-math-I"/>
              </a:rPr>
              <a:t>xk</a:t>
            </a:r>
            <a:r>
              <a:rPr lang="en-US" dirty="0">
                <a:solidFill>
                  <a:srgbClr val="333333"/>
                </a:solidFill>
                <a:latin typeface="Helvetica Neue"/>
              </a:rPr>
              <a:t> by one unit increases the prediction for y by </a:t>
            </a:r>
            <a:r>
              <a:rPr lang="en-US" dirty="0" smtClean="0">
                <a:solidFill>
                  <a:srgbClr val="333333"/>
                </a:solidFill>
                <a:latin typeface="MJXc-TeX-math-I"/>
              </a:rPr>
              <a:t>βk</a:t>
            </a:r>
            <a:r>
              <a:rPr lang="en-US" dirty="0">
                <a:solidFill>
                  <a:srgbClr val="333333"/>
                </a:solidFill>
                <a:latin typeface="Helvetica Neue"/>
              </a:rPr>
              <a:t> units when all other feature values remain fixed.</a:t>
            </a:r>
            <a:endParaRPr lang="hi-IN" dirty="0"/>
          </a:p>
        </p:txBody>
      </p:sp>
    </p:spTree>
    <p:extLst>
      <p:ext uri="{BB962C8B-B14F-4D97-AF65-F5344CB8AC3E}">
        <p14:creationId xmlns:p14="http://schemas.microsoft.com/office/powerpoint/2010/main" val="2325393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0273" y="188163"/>
            <a:ext cx="10515600" cy="4351338"/>
          </a:xfrm>
        </p:spPr>
        <p:txBody>
          <a:bodyPr/>
          <a:lstStyle/>
          <a:p>
            <a:r>
              <a:rPr lang="en-US" dirty="0"/>
              <a:t>We can generalize our linear model a little bit more by representing feature matrix </a:t>
            </a:r>
            <a:r>
              <a:rPr lang="en-US" b="1" dirty="0"/>
              <a:t>X</a:t>
            </a:r>
            <a:r>
              <a:rPr lang="en-US" dirty="0"/>
              <a:t> as:</a:t>
            </a:r>
            <a:br>
              <a:rPr lang="en-US" dirty="0"/>
            </a:br>
            <a:endParaRPr lang="hi-IN" dirty="0"/>
          </a:p>
        </p:txBody>
      </p:sp>
      <p:pic>
        <p:nvPicPr>
          <p:cNvPr id="4" name="Picture 3"/>
          <p:cNvPicPr>
            <a:picLocks noChangeAspect="1"/>
          </p:cNvPicPr>
          <p:nvPr/>
        </p:nvPicPr>
        <p:blipFill>
          <a:blip r:embed="rId2"/>
          <a:stretch>
            <a:fillRect/>
          </a:stretch>
        </p:blipFill>
        <p:spPr>
          <a:xfrm>
            <a:off x="2424520" y="1087072"/>
            <a:ext cx="2828925" cy="1371600"/>
          </a:xfrm>
          <a:prstGeom prst="rect">
            <a:avLst/>
          </a:prstGeom>
        </p:spPr>
      </p:pic>
      <p:sp>
        <p:nvSpPr>
          <p:cNvPr id="5" name="Rectangle 4"/>
          <p:cNvSpPr/>
          <p:nvPr/>
        </p:nvSpPr>
        <p:spPr>
          <a:xfrm>
            <a:off x="550273" y="2736923"/>
            <a:ext cx="8617132" cy="369332"/>
          </a:xfrm>
          <a:prstGeom prst="rect">
            <a:avLst/>
          </a:prstGeom>
        </p:spPr>
        <p:txBody>
          <a:bodyPr wrap="square">
            <a:spAutoFit/>
          </a:bodyPr>
          <a:lstStyle/>
          <a:p>
            <a:r>
              <a:rPr lang="en-US" dirty="0">
                <a:latin typeface="Roboto"/>
              </a:rPr>
              <a:t>So now, the linear model can be expressed in terms of matrices as:</a:t>
            </a:r>
            <a:endParaRPr lang="hi-IN" dirty="0"/>
          </a:p>
        </p:txBody>
      </p:sp>
      <p:pic>
        <p:nvPicPr>
          <p:cNvPr id="6" name="Picture 5"/>
          <p:cNvPicPr>
            <a:picLocks noChangeAspect="1"/>
          </p:cNvPicPr>
          <p:nvPr/>
        </p:nvPicPr>
        <p:blipFill>
          <a:blip r:embed="rId3"/>
          <a:stretch>
            <a:fillRect/>
          </a:stretch>
        </p:blipFill>
        <p:spPr>
          <a:xfrm>
            <a:off x="3588748" y="3295754"/>
            <a:ext cx="1266825" cy="238125"/>
          </a:xfrm>
          <a:prstGeom prst="rect">
            <a:avLst/>
          </a:prstGeom>
        </p:spPr>
      </p:pic>
      <p:sp>
        <p:nvSpPr>
          <p:cNvPr id="7" name="Rectangle 6"/>
          <p:cNvSpPr/>
          <p:nvPr/>
        </p:nvSpPr>
        <p:spPr>
          <a:xfrm>
            <a:off x="550273" y="3860591"/>
            <a:ext cx="877163" cy="369332"/>
          </a:xfrm>
          <a:prstGeom prst="rect">
            <a:avLst/>
          </a:prstGeom>
        </p:spPr>
        <p:txBody>
          <a:bodyPr wrap="none">
            <a:spAutoFit/>
          </a:bodyPr>
          <a:lstStyle/>
          <a:p>
            <a:r>
              <a:rPr lang="en-US" dirty="0">
                <a:latin typeface="Roboto"/>
              </a:rPr>
              <a:t>where,</a:t>
            </a:r>
            <a:endParaRPr lang="hi-IN" dirty="0"/>
          </a:p>
        </p:txBody>
      </p:sp>
      <p:pic>
        <p:nvPicPr>
          <p:cNvPr id="8" name="Picture 7"/>
          <p:cNvPicPr>
            <a:picLocks noChangeAspect="1"/>
          </p:cNvPicPr>
          <p:nvPr/>
        </p:nvPicPr>
        <p:blipFill>
          <a:blip r:embed="rId4"/>
          <a:stretch>
            <a:fillRect/>
          </a:stretch>
        </p:blipFill>
        <p:spPr>
          <a:xfrm>
            <a:off x="2424520" y="4105054"/>
            <a:ext cx="990600" cy="1524000"/>
          </a:xfrm>
          <a:prstGeom prst="rect">
            <a:avLst/>
          </a:prstGeom>
        </p:spPr>
      </p:pic>
      <p:pic>
        <p:nvPicPr>
          <p:cNvPr id="9" name="Picture 8"/>
          <p:cNvPicPr>
            <a:picLocks noChangeAspect="1"/>
          </p:cNvPicPr>
          <p:nvPr/>
        </p:nvPicPr>
        <p:blipFill>
          <a:blip r:embed="rId5"/>
          <a:stretch>
            <a:fillRect/>
          </a:stretch>
        </p:blipFill>
        <p:spPr>
          <a:xfrm>
            <a:off x="4412204" y="4114929"/>
            <a:ext cx="952500" cy="1524000"/>
          </a:xfrm>
          <a:prstGeom prst="rect">
            <a:avLst/>
          </a:prstGeom>
        </p:spPr>
      </p:pic>
    </p:spTree>
    <p:extLst>
      <p:ext uri="{BB962C8B-B14F-4D97-AF65-F5344CB8AC3E}">
        <p14:creationId xmlns:p14="http://schemas.microsoft.com/office/powerpoint/2010/main" val="1801745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24691" y="222607"/>
                <a:ext cx="10515600" cy="4351338"/>
              </a:xfrm>
            </p:spPr>
            <p:txBody>
              <a:bodyPr>
                <a:normAutofit fontScale="92500" lnSpcReduction="10000"/>
              </a:bodyPr>
              <a:lstStyle/>
              <a:p>
                <a:pPr fontAlgn="base"/>
                <a:r>
                  <a:rPr lang="en-US" dirty="0" smtClean="0"/>
                  <a:t>Now, we determine </a:t>
                </a:r>
                <a:r>
                  <a:rPr lang="en-US" b="1" dirty="0"/>
                  <a:t>estimate of b</a:t>
                </a:r>
                <a:r>
                  <a:rPr lang="en-US" dirty="0"/>
                  <a:t>, i.e. </a:t>
                </a: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rPr>
                          <m:t>𝛽</m:t>
                        </m:r>
                      </m:e>
                    </m:acc>
                  </m:oMath>
                </a14:m>
                <a:r>
                  <a:rPr lang="en-US" dirty="0" smtClean="0"/>
                  <a:t> </a:t>
                </a:r>
                <a:r>
                  <a:rPr lang="en-US" dirty="0"/>
                  <a:t>using </a:t>
                </a:r>
                <a:r>
                  <a:rPr lang="en-US" b="1" dirty="0"/>
                  <a:t>Least Squares method</a:t>
                </a:r>
                <a:r>
                  <a:rPr lang="en-US" dirty="0"/>
                  <a:t>.</a:t>
                </a:r>
              </a:p>
              <a:p>
                <a:pPr fontAlgn="base"/>
                <a:r>
                  <a:rPr lang="en-US" dirty="0"/>
                  <a:t>As already explained, Least Squares method tends to determine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𝛽</m:t>
                        </m:r>
                      </m:e>
                    </m:acc>
                  </m:oMath>
                </a14:m>
                <a:r>
                  <a:rPr lang="en-US" dirty="0"/>
                  <a:t> for which total residual error is minimized.</a:t>
                </a:r>
              </a:p>
              <a:p>
                <a:pPr fontAlgn="base"/>
                <a:r>
                  <a:rPr lang="en-US" dirty="0"/>
                  <a:t>We present the result directly here</a:t>
                </a:r>
                <a:r>
                  <a:rPr lang="en-US" dirty="0" smtClean="0"/>
                  <a:t>:</a:t>
                </a:r>
              </a:p>
              <a:p>
                <a:pPr fontAlgn="base"/>
                <a:endParaRPr lang="en-US" dirty="0"/>
              </a:p>
              <a:p>
                <a:pPr fontAlgn="base"/>
                <a:r>
                  <a:rPr lang="en-US" dirty="0"/>
                  <a:t>where ‘ represents the transpose of the matrix while -1 represents the matrix inverse.</a:t>
                </a:r>
              </a:p>
              <a:p>
                <a:pPr fontAlgn="base"/>
                <a:r>
                  <a:rPr lang="en-US" dirty="0"/>
                  <a:t>Knowing the least square estimates,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𝛽</m:t>
                        </m:r>
                      </m:e>
                    </m:acc>
                  </m:oMath>
                </a14:m>
                <a:r>
                  <a:rPr lang="en-US" dirty="0"/>
                  <a:t>, the multiple linear regression model can now be estimated as</a:t>
                </a:r>
                <a:r>
                  <a:rPr lang="en-US" dirty="0" smtClean="0"/>
                  <a:t>:</a:t>
                </a:r>
              </a:p>
              <a:p>
                <a:pPr fontAlgn="base"/>
                <a:r>
                  <a:rPr lang="en-US" dirty="0"/>
                  <a:t>where </a:t>
                </a:r>
                <a:r>
                  <a:rPr lang="en-US" dirty="0" smtClean="0"/>
                  <a:t>    is </a:t>
                </a:r>
                <a:r>
                  <a:rPr lang="en-US" b="1" dirty="0"/>
                  <a:t>estimated response vector</a:t>
                </a:r>
                <a:r>
                  <a:rPr lang="en-US" dirty="0"/>
                  <a:t>.</a:t>
                </a:r>
              </a:p>
              <a:p>
                <a:pPr fontAlgn="base"/>
                <a:endParaRPr lang="en-US" dirty="0"/>
              </a:p>
              <a:p>
                <a:endParaRPr lang="hi-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24691" y="222607"/>
                <a:ext cx="10515600" cy="4351338"/>
              </a:xfrm>
              <a:blipFill>
                <a:blip r:embed="rId6"/>
                <a:stretch>
                  <a:fillRect l="-870" t="-2665" b="-18093"/>
                </a:stretch>
              </a:blipFill>
            </p:spPr>
            <p:txBody>
              <a:bodyPr/>
              <a:lstStyle/>
              <a:p>
                <a:r>
                  <a:rPr lang="hi-IN">
                    <a:noFill/>
                  </a:rPr>
                  <a:t> </a:t>
                </a:r>
              </a:p>
            </p:txBody>
          </p:sp>
        </mc:Fallback>
      </mc:AlternateContent>
      <p:pic>
        <p:nvPicPr>
          <p:cNvPr id="4" name="Picture 3"/>
          <p:cNvPicPr>
            <a:picLocks noChangeAspect="1"/>
          </p:cNvPicPr>
          <p:nvPr/>
        </p:nvPicPr>
        <p:blipFill>
          <a:blip r:embed="rId7"/>
          <a:stretch>
            <a:fillRect/>
          </a:stretch>
        </p:blipFill>
        <p:spPr>
          <a:xfrm>
            <a:off x="3267751" y="1873242"/>
            <a:ext cx="2919690" cy="486615"/>
          </a:xfrm>
          <a:prstGeom prst="rect">
            <a:avLst/>
          </a:prstGeom>
        </p:spPr>
      </p:pic>
      <p:pic>
        <p:nvPicPr>
          <p:cNvPr id="5" name="Picture 4"/>
          <p:cNvPicPr>
            <a:picLocks noChangeAspect="1"/>
          </p:cNvPicPr>
          <p:nvPr/>
        </p:nvPicPr>
        <p:blipFill>
          <a:blip r:embed="rId8"/>
          <a:stretch>
            <a:fillRect/>
          </a:stretch>
        </p:blipFill>
        <p:spPr>
          <a:xfrm>
            <a:off x="5564778" y="3413331"/>
            <a:ext cx="1245326" cy="444560"/>
          </a:xfrm>
          <a:prstGeom prst="rect">
            <a:avLst/>
          </a:prstGeom>
        </p:spPr>
      </p:pic>
      <p:pic>
        <p:nvPicPr>
          <p:cNvPr id="6" name="Picture 5"/>
          <p:cNvPicPr>
            <a:picLocks noChangeAspect="1"/>
          </p:cNvPicPr>
          <p:nvPr/>
        </p:nvPicPr>
        <p:blipFill>
          <a:blip r:embed="rId9"/>
          <a:stretch>
            <a:fillRect/>
          </a:stretch>
        </p:blipFill>
        <p:spPr>
          <a:xfrm>
            <a:off x="1753418" y="3857891"/>
            <a:ext cx="212544" cy="347799"/>
          </a:xfrm>
          <a:prstGeom prst="rect">
            <a:avLst/>
          </a:prstGeom>
        </p:spPr>
      </p:pic>
    </p:spTree>
    <p:extLst>
      <p:ext uri="{BB962C8B-B14F-4D97-AF65-F5344CB8AC3E}">
        <p14:creationId xmlns:p14="http://schemas.microsoft.com/office/powerpoint/2010/main" val="17033034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566" y="156120"/>
            <a:ext cx="10515600" cy="497024"/>
          </a:xfrm>
        </p:spPr>
        <p:txBody>
          <a:bodyPr>
            <a:normAutofit fontScale="90000"/>
          </a:bodyPr>
          <a:lstStyle/>
          <a:p>
            <a:pPr algn="ctr"/>
            <a:r>
              <a:rPr lang="en-US" b="1" dirty="0"/>
              <a:t>Applications</a:t>
            </a:r>
            <a:r>
              <a:rPr lang="en-US" b="1" dirty="0" smtClean="0"/>
              <a:t>:</a:t>
            </a:r>
            <a:endParaRPr lang="hi-IN" dirty="0"/>
          </a:p>
        </p:txBody>
      </p:sp>
      <p:sp>
        <p:nvSpPr>
          <p:cNvPr id="3" name="Content Placeholder 2"/>
          <p:cNvSpPr>
            <a:spLocks noGrp="1"/>
          </p:cNvSpPr>
          <p:nvPr>
            <p:ph idx="1"/>
          </p:nvPr>
        </p:nvSpPr>
        <p:spPr>
          <a:xfrm>
            <a:off x="182880" y="783770"/>
            <a:ext cx="11704320" cy="5799909"/>
          </a:xfrm>
        </p:spPr>
        <p:txBody>
          <a:bodyPr>
            <a:normAutofit fontScale="92500" lnSpcReduction="10000"/>
          </a:bodyPr>
          <a:lstStyle/>
          <a:p>
            <a:pPr algn="just" fontAlgn="base"/>
            <a:r>
              <a:rPr lang="en-US" b="1" dirty="0" smtClean="0"/>
              <a:t>1</a:t>
            </a:r>
            <a:r>
              <a:rPr lang="en-US" b="1" dirty="0"/>
              <a:t>. Trend lines:</a:t>
            </a:r>
            <a:r>
              <a:rPr lang="en-US" dirty="0"/>
              <a:t> A trend line represents the variation in some quantitative data with passage of time (like GDP, oil prices, etc.). </a:t>
            </a:r>
            <a:endParaRPr lang="en-US" dirty="0" smtClean="0"/>
          </a:p>
          <a:p>
            <a:pPr algn="just" fontAlgn="base"/>
            <a:r>
              <a:rPr lang="en-US" dirty="0" smtClean="0"/>
              <a:t>These </a:t>
            </a:r>
            <a:r>
              <a:rPr lang="en-US" dirty="0"/>
              <a:t>trends usually follow a linear relationship</a:t>
            </a:r>
            <a:r>
              <a:rPr lang="en-US" dirty="0" smtClean="0"/>
              <a:t>.</a:t>
            </a:r>
          </a:p>
          <a:p>
            <a:pPr algn="just" fontAlgn="base"/>
            <a:r>
              <a:rPr lang="en-US" dirty="0" smtClean="0"/>
              <a:t>Hence</a:t>
            </a:r>
            <a:r>
              <a:rPr lang="en-US" dirty="0"/>
              <a:t>, linear regression can be applied to predict future values. </a:t>
            </a:r>
            <a:endParaRPr lang="en-US" dirty="0" smtClean="0"/>
          </a:p>
          <a:p>
            <a:pPr algn="just" fontAlgn="base"/>
            <a:r>
              <a:rPr lang="en-US" dirty="0" smtClean="0"/>
              <a:t>However</a:t>
            </a:r>
            <a:r>
              <a:rPr lang="en-US" dirty="0"/>
              <a:t>, this method suffers from a lack of scientific validity in cases where other potential changes can affect the data.</a:t>
            </a:r>
          </a:p>
          <a:p>
            <a:pPr algn="just" fontAlgn="base"/>
            <a:r>
              <a:rPr lang="en-US" b="1" dirty="0"/>
              <a:t>2. Economics:</a:t>
            </a:r>
            <a:r>
              <a:rPr lang="en-US" dirty="0"/>
              <a:t> Linear regression is the predominant empirical tool in economics. </a:t>
            </a:r>
            <a:endParaRPr lang="en-US" dirty="0" smtClean="0"/>
          </a:p>
          <a:p>
            <a:pPr algn="just" fontAlgn="base"/>
            <a:r>
              <a:rPr lang="en-US" dirty="0" smtClean="0"/>
              <a:t>For </a:t>
            </a:r>
            <a:r>
              <a:rPr lang="en-US" dirty="0"/>
              <a:t>example, it is used to predict consumption spending, fixed investment spending, inventory investment, purchases of a country’s exports, spending on imports, the demand to hold liquid assets, labor demand, and labor supply.</a:t>
            </a:r>
          </a:p>
          <a:p>
            <a:pPr algn="just" fontAlgn="base"/>
            <a:r>
              <a:rPr lang="en-US" b="1" dirty="0"/>
              <a:t>3. Finance:</a:t>
            </a:r>
            <a:r>
              <a:rPr lang="en-US" dirty="0"/>
              <a:t> Capital price asset model uses linear regression to analyze and quantify the systematic risks of an investment.</a:t>
            </a:r>
          </a:p>
          <a:p>
            <a:pPr algn="just" fontAlgn="base"/>
            <a:r>
              <a:rPr lang="en-US" b="1" dirty="0"/>
              <a:t>4. Biology:</a:t>
            </a:r>
            <a:r>
              <a:rPr lang="en-US" dirty="0"/>
              <a:t> Linear regression is used to model causal relationships between parameters in biological systems.</a:t>
            </a:r>
          </a:p>
          <a:p>
            <a:pPr algn="just"/>
            <a:endParaRPr lang="hi-IN" dirty="0"/>
          </a:p>
        </p:txBody>
      </p:sp>
    </p:spTree>
    <p:extLst>
      <p:ext uri="{BB962C8B-B14F-4D97-AF65-F5344CB8AC3E}">
        <p14:creationId xmlns:p14="http://schemas.microsoft.com/office/powerpoint/2010/main" val="13116129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66205"/>
          </a:xfrm>
        </p:spPr>
        <p:txBody>
          <a:bodyPr>
            <a:normAutofit fontScale="90000"/>
          </a:bodyPr>
          <a:lstStyle/>
          <a:p>
            <a:pPr algn="ctr"/>
            <a:r>
              <a:rPr lang="en-US" dirty="0">
                <a:latin typeface="Bahnschrift SemiBold Condensed" panose="020B0502040204020203" pitchFamily="34" charset="0"/>
              </a:rPr>
              <a:t>Generalized Linear </a:t>
            </a:r>
            <a:r>
              <a:rPr lang="en-US" dirty="0" smtClean="0">
                <a:latin typeface="Bahnschrift SemiBold Condensed" panose="020B0502040204020203" pitchFamily="34" charset="0"/>
              </a:rPr>
              <a:t>Models</a:t>
            </a:r>
            <a:endParaRPr lang="hi-IN" dirty="0">
              <a:latin typeface="Bahnschrift SemiBold Condensed" panose="020B0502040204020203" pitchFamily="34" charset="0"/>
            </a:endParaRPr>
          </a:p>
        </p:txBody>
      </p:sp>
      <p:sp>
        <p:nvSpPr>
          <p:cNvPr id="3" name="Content Placeholder 2"/>
          <p:cNvSpPr>
            <a:spLocks noGrp="1"/>
          </p:cNvSpPr>
          <p:nvPr>
            <p:ph idx="1"/>
          </p:nvPr>
        </p:nvSpPr>
        <p:spPr>
          <a:xfrm>
            <a:off x="287383" y="796835"/>
            <a:ext cx="11632474" cy="5826035"/>
          </a:xfrm>
        </p:spPr>
        <p:txBody>
          <a:bodyPr>
            <a:normAutofit fontScale="92500" lnSpcReduction="10000"/>
          </a:bodyPr>
          <a:lstStyle/>
          <a:p>
            <a:pPr algn="just"/>
            <a:r>
              <a:rPr lang="en-US" dirty="0" smtClean="0"/>
              <a:t>Linear Models in </a:t>
            </a:r>
            <a:r>
              <a:rPr lang="en-US" dirty="0" err="1" smtClean="0"/>
              <a:t>sklearn</a:t>
            </a:r>
            <a:r>
              <a:rPr lang="en-US" dirty="0" smtClean="0"/>
              <a:t> are a </a:t>
            </a:r>
            <a:r>
              <a:rPr lang="en-US" dirty="0"/>
              <a:t>set of </a:t>
            </a:r>
            <a:r>
              <a:rPr lang="en-US" dirty="0" smtClean="0"/>
              <a:t>methods </a:t>
            </a:r>
            <a:r>
              <a:rPr lang="en-US" dirty="0"/>
              <a:t>intended for regression in which the target value is expected to be a linear combination of the features. In mathematical notation, </a:t>
            </a:r>
            <a:r>
              <a:rPr lang="en-US" dirty="0" smtClean="0"/>
              <a:t>if y^ is </a:t>
            </a:r>
            <a:r>
              <a:rPr lang="en-US" dirty="0"/>
              <a:t>the predicted value</a:t>
            </a:r>
            <a:r>
              <a:rPr lang="en-US" dirty="0" smtClean="0"/>
              <a:t>.</a:t>
            </a:r>
            <a:endParaRPr lang="en-US" dirty="0"/>
          </a:p>
          <a:p>
            <a:pPr marL="457200" lvl="1" indent="0">
              <a:buNone/>
            </a:pPr>
            <a:r>
              <a:rPr lang="en-US" sz="2800" b="1" i="1" dirty="0"/>
              <a:t>y^(</a:t>
            </a:r>
            <a:r>
              <a:rPr lang="en-US" sz="2800" b="1" i="1" dirty="0" err="1"/>
              <a:t>w,x</a:t>
            </a:r>
            <a:r>
              <a:rPr lang="en-US" sz="2800" b="1" i="1" dirty="0"/>
              <a:t>)=w0+w1x1+...+</a:t>
            </a:r>
            <a:r>
              <a:rPr lang="en-US" sz="2800" b="1" i="1" dirty="0" err="1"/>
              <a:t>wpxp</a:t>
            </a:r>
            <a:endParaRPr lang="en-US" sz="2800" b="1" i="1" dirty="0"/>
          </a:p>
          <a:p>
            <a:r>
              <a:rPr lang="en-US" dirty="0"/>
              <a:t>Across the module, we designate the vector </a:t>
            </a:r>
            <a:r>
              <a:rPr lang="en-US" dirty="0" smtClean="0"/>
              <a:t>w</a:t>
            </a:r>
            <a:r>
              <a:rPr lang="en-US" dirty="0"/>
              <a:t>=(w1,...,</a:t>
            </a:r>
            <a:r>
              <a:rPr lang="en-US" dirty="0" err="1"/>
              <a:t>wp</a:t>
            </a:r>
            <a:r>
              <a:rPr lang="en-US" dirty="0" smtClean="0"/>
              <a:t>) as </a:t>
            </a:r>
            <a:r>
              <a:rPr lang="en-US" dirty="0" err="1">
                <a:solidFill>
                  <a:schemeClr val="accent2"/>
                </a:solidFill>
              </a:rPr>
              <a:t>coef</a:t>
            </a:r>
            <a:r>
              <a:rPr lang="en-US" dirty="0">
                <a:solidFill>
                  <a:schemeClr val="accent2"/>
                </a:solidFill>
              </a:rPr>
              <a:t>_</a:t>
            </a:r>
            <a:r>
              <a:rPr lang="en-US" dirty="0"/>
              <a:t> and </a:t>
            </a:r>
          </a:p>
          <a:p>
            <a:pPr marL="0" indent="0">
              <a:buNone/>
            </a:pPr>
            <a:r>
              <a:rPr lang="en-US" dirty="0" smtClean="0"/>
              <a:t>W0 as </a:t>
            </a:r>
            <a:r>
              <a:rPr lang="en-US" dirty="0">
                <a:solidFill>
                  <a:schemeClr val="accent2"/>
                </a:solidFill>
              </a:rPr>
              <a:t>intercept</a:t>
            </a:r>
            <a:r>
              <a:rPr lang="en-US" dirty="0" smtClean="0">
                <a:solidFill>
                  <a:schemeClr val="accent2"/>
                </a:solidFill>
              </a:rPr>
              <a:t>_</a:t>
            </a:r>
            <a:r>
              <a:rPr lang="en-US" dirty="0" smtClean="0"/>
              <a:t>.</a:t>
            </a:r>
          </a:p>
          <a:p>
            <a:pPr marL="0" indent="0">
              <a:buNone/>
            </a:pPr>
            <a:r>
              <a:rPr lang="en-US" b="1" dirty="0" smtClean="0"/>
              <a:t>Programming Steps for Machine Learning</a:t>
            </a:r>
            <a:endParaRPr lang="en-US" b="1" dirty="0"/>
          </a:p>
          <a:p>
            <a:r>
              <a:rPr lang="en-US" dirty="0" smtClean="0"/>
              <a:t>Read the physical data from secondary storage and label the feature Data as X and outcome data as y</a:t>
            </a:r>
          </a:p>
          <a:p>
            <a:r>
              <a:rPr lang="en-US" dirty="0" smtClean="0"/>
              <a:t>To import the corresponding library we issue the command:</a:t>
            </a:r>
          </a:p>
          <a:p>
            <a:pPr marL="457200" lvl="1" indent="0">
              <a:buNone/>
            </a:pPr>
            <a:r>
              <a:rPr lang="en-US" sz="2800" b="1" i="1" dirty="0"/>
              <a:t>from </a:t>
            </a:r>
            <a:r>
              <a:rPr lang="en-US" sz="2800" b="1" i="1" dirty="0" err="1"/>
              <a:t>sklearn</a:t>
            </a:r>
            <a:r>
              <a:rPr lang="en-US" sz="2800" b="1" i="1" dirty="0"/>
              <a:t> import </a:t>
            </a:r>
            <a:r>
              <a:rPr lang="en-US" sz="2800" b="1" i="1" dirty="0" err="1"/>
              <a:t>linear_model</a:t>
            </a:r>
            <a:r>
              <a:rPr lang="en-US" sz="2800" b="1" i="1" dirty="0"/>
              <a:t> </a:t>
            </a:r>
            <a:endParaRPr lang="en-US" sz="2800" b="1" i="1" dirty="0" smtClean="0"/>
          </a:p>
          <a:p>
            <a:r>
              <a:rPr lang="en-US" sz="3200" i="1" dirty="0" smtClean="0"/>
              <a:t>Next we create </a:t>
            </a:r>
            <a:r>
              <a:rPr lang="en-US" sz="3200" i="1" dirty="0" err="1" smtClean="0">
                <a:solidFill>
                  <a:schemeClr val="accent2"/>
                </a:solidFill>
              </a:rPr>
              <a:t>LinearRegression</a:t>
            </a:r>
            <a:r>
              <a:rPr lang="en-US" sz="3200" i="1" dirty="0" smtClean="0"/>
              <a:t> object by issuing the following command:</a:t>
            </a:r>
          </a:p>
          <a:p>
            <a:pPr marL="457200" lvl="1" indent="0">
              <a:buNone/>
            </a:pPr>
            <a:r>
              <a:rPr lang="en-US" sz="2800" b="1" i="1" dirty="0" err="1"/>
              <a:t>reg</a:t>
            </a:r>
            <a:r>
              <a:rPr lang="en-US" sz="2800" b="1" i="1" dirty="0"/>
              <a:t> = </a:t>
            </a:r>
            <a:r>
              <a:rPr lang="en-US" sz="2800" b="1" i="1" dirty="0" err="1"/>
              <a:t>linear_model.LinearRegression</a:t>
            </a:r>
            <a:r>
              <a:rPr lang="en-US" sz="2800" b="1" i="1" dirty="0"/>
              <a:t>()</a:t>
            </a:r>
            <a:endParaRPr lang="en-US" sz="3200" b="1" i="1" dirty="0"/>
          </a:p>
          <a:p>
            <a:endParaRPr lang="hi-IN" sz="3200" i="1" dirty="0"/>
          </a:p>
        </p:txBody>
      </p:sp>
    </p:spTree>
    <p:extLst>
      <p:ext uri="{BB962C8B-B14F-4D97-AF65-F5344CB8AC3E}">
        <p14:creationId xmlns:p14="http://schemas.microsoft.com/office/powerpoint/2010/main" val="390905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1178</TotalTime>
  <Words>1760</Words>
  <Application>Microsoft Office PowerPoint</Application>
  <PresentationFormat>Widescreen</PresentationFormat>
  <Paragraphs>153</Paragraphs>
  <Slides>20</Slides>
  <Notes>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33" baseType="lpstr">
      <vt:lpstr>Arial</vt:lpstr>
      <vt:lpstr>Bahnschrift SemiBold Condensed</vt:lpstr>
      <vt:lpstr>Calibri</vt:lpstr>
      <vt:lpstr>Calibri Light</vt:lpstr>
      <vt:lpstr>Cambria Math</vt:lpstr>
      <vt:lpstr>Helvetica Neue</vt:lpstr>
      <vt:lpstr>Mangal</vt:lpstr>
      <vt:lpstr>MJXc-TeX-math-I</vt:lpstr>
      <vt:lpstr>Roboto</vt:lpstr>
      <vt:lpstr>Times New Roman</vt:lpstr>
      <vt:lpstr>Times New Roman</vt:lpstr>
      <vt:lpstr>Office Theme</vt:lpstr>
      <vt:lpstr>Equation</vt:lpstr>
      <vt:lpstr>What is Simple Linear Regression?</vt:lpstr>
      <vt:lpstr>What is the "Best Fitting Line"?</vt:lpstr>
      <vt:lpstr>PowerPoint Presentation</vt:lpstr>
      <vt:lpstr>Multiple linear regression</vt:lpstr>
      <vt:lpstr>PowerPoint Presentation</vt:lpstr>
      <vt:lpstr>PowerPoint Presentation</vt:lpstr>
      <vt:lpstr>PowerPoint Presentation</vt:lpstr>
      <vt:lpstr>Applications:</vt:lpstr>
      <vt:lpstr>Generalized Linear Models</vt:lpstr>
      <vt:lpstr>Using Linear Regression from sklearn</vt:lpstr>
      <vt:lpstr>sklearn.model_selection.train_test_split</vt:lpstr>
      <vt:lpstr>sklearn.model_selection.train_test_split</vt:lpstr>
      <vt:lpstr>Fit method of Linear Regression</vt:lpstr>
      <vt:lpstr>predict method of Linear Regression</vt:lpstr>
      <vt:lpstr>What Is Goodness-of-Fit for a Linear Model?</vt:lpstr>
      <vt:lpstr>R-squared</vt:lpstr>
      <vt:lpstr>score method of Linear Regression</vt:lpstr>
      <vt:lpstr>Visual Representation of R-squared</vt:lpstr>
      <vt:lpstr>Explained Variance Score</vt:lpstr>
      <vt:lpstr>Gradient Descent in Linear Regression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Simple Linear Regression?</dc:title>
  <dc:creator>Tejinder Singh Bawa</dc:creator>
  <cp:lastModifiedBy>Gunankitjit Singh</cp:lastModifiedBy>
  <cp:revision>73</cp:revision>
  <dcterms:created xsi:type="dcterms:W3CDTF">2019-05-09T12:14:34Z</dcterms:created>
  <dcterms:modified xsi:type="dcterms:W3CDTF">2019-06-28T20:56:46Z</dcterms:modified>
</cp:coreProperties>
</file>