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Georgia" panose="02040502050405020303" pitchFamily="18" charset="0"/>
      <p:regular r:id="rId37"/>
      <p:bold r:id="rId38"/>
      <p:italic r:id="rId39"/>
      <p:boldItalic r:id="rId40"/>
    </p:embeddedFont>
    <p:embeddedFont>
      <p:font typeface="Nunito" panose="020B0604020202020204" charset="0"/>
      <p:regular r:id="rId41"/>
      <p:bold r:id="rId42"/>
      <p:italic r:id="rId43"/>
      <p:boldItalic r:id="rId44"/>
    </p:embeddedFont>
    <p:embeddedFont>
      <p:font typeface="Robot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79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61787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3119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563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339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05140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48107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24816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80116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18328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36946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35152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5326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81522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95071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0523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54611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6094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2680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392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61706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1583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34118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85034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04497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10979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62105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3293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74925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4544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951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2595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15184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8257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2147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41637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bmcbioinformatics.biomedcentral.com/articles/10.1186/1471-2105-7-S1-S11"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Logistic_func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41075" y="0"/>
            <a:ext cx="8520600" cy="34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sz="1800" b="1"/>
              <a:t>What is Machine Learning</a:t>
            </a:r>
            <a:endParaRPr sz="1800" b="1"/>
          </a:p>
        </p:txBody>
      </p:sp>
      <p:sp>
        <p:nvSpPr>
          <p:cNvPr id="55" name="Shape 55"/>
          <p:cNvSpPr txBox="1">
            <a:spLocks noGrp="1"/>
          </p:cNvSpPr>
          <p:nvPr>
            <p:ph type="subTitle" idx="1"/>
          </p:nvPr>
        </p:nvSpPr>
        <p:spPr>
          <a:xfrm>
            <a:off x="141250" y="341400"/>
            <a:ext cx="8691000" cy="4719600"/>
          </a:xfrm>
          <a:prstGeom prst="rect">
            <a:avLst/>
          </a:prstGeom>
        </p:spPr>
        <p:txBody>
          <a:bodyPr spcFirstLastPara="1" wrap="square" lIns="91425" tIns="91425" rIns="91425" bIns="91425" anchor="t" anchorCtr="0">
            <a:noAutofit/>
          </a:bodyPr>
          <a:lstStyle/>
          <a:p>
            <a:pPr marL="457200" lvl="0" indent="-368300" algn="just" rtl="0">
              <a:lnSpc>
                <a:spcPct val="115000"/>
              </a:lnSpc>
              <a:spcBef>
                <a:spcPts val="0"/>
              </a:spcBef>
              <a:spcAft>
                <a:spcPts val="0"/>
              </a:spcAft>
              <a:buSzPts val="2200"/>
              <a:buChar char="●"/>
            </a:pPr>
            <a:r>
              <a:rPr lang="en-GB" sz="2200">
                <a:solidFill>
                  <a:srgbClr val="707070"/>
                </a:solidFill>
              </a:rPr>
              <a:t>Machine learning is an application of artificial intelligence (AI) that provides systems the ability to automatically learn and improve from experience without being explicitly programmed.</a:t>
            </a:r>
            <a:endParaRPr sz="2200">
              <a:solidFill>
                <a:srgbClr val="707070"/>
              </a:solidFill>
            </a:endParaRPr>
          </a:p>
          <a:p>
            <a:pPr marL="457200" lvl="0" indent="-368300" algn="just" rtl="0">
              <a:lnSpc>
                <a:spcPct val="115000"/>
              </a:lnSpc>
              <a:spcBef>
                <a:spcPts val="0"/>
              </a:spcBef>
              <a:spcAft>
                <a:spcPts val="0"/>
              </a:spcAft>
              <a:buSzPts val="2200"/>
              <a:buChar char="●"/>
            </a:pPr>
            <a:r>
              <a:rPr lang="en-GB" sz="2200" b="1">
                <a:solidFill>
                  <a:srgbClr val="707070"/>
                </a:solidFill>
              </a:rPr>
              <a:t>Machine learning focuses on the development of computer programs</a:t>
            </a:r>
            <a:r>
              <a:rPr lang="en-GB" sz="2200">
                <a:solidFill>
                  <a:srgbClr val="707070"/>
                </a:solidFill>
              </a:rPr>
              <a:t> that can access data and use it learn for themselves.</a:t>
            </a:r>
            <a:endParaRPr sz="2200">
              <a:solidFill>
                <a:srgbClr val="707070"/>
              </a:solidFill>
            </a:endParaRPr>
          </a:p>
          <a:p>
            <a:pPr marL="457200" lvl="0" indent="-368300" algn="just" rtl="0">
              <a:lnSpc>
                <a:spcPct val="115000"/>
              </a:lnSpc>
              <a:spcBef>
                <a:spcPts val="0"/>
              </a:spcBef>
              <a:spcAft>
                <a:spcPts val="0"/>
              </a:spcAft>
              <a:buSzPts val="2200"/>
              <a:buChar char="●"/>
            </a:pPr>
            <a:r>
              <a:rPr lang="en-GB" sz="2200">
                <a:solidFill>
                  <a:srgbClr val="707070"/>
                </a:solidFill>
              </a:rPr>
              <a:t>The process of learning begins with observations or data, such as examples, direct experience, or instruction, in order to look for patterns in data and make better decisions in the future based on the examples that we provide. </a:t>
            </a:r>
            <a:endParaRPr sz="2200">
              <a:solidFill>
                <a:srgbClr val="707070"/>
              </a:solidFill>
            </a:endParaRPr>
          </a:p>
          <a:p>
            <a:pPr marL="457200" lvl="0" indent="-368300" algn="just" rtl="0">
              <a:lnSpc>
                <a:spcPct val="115000"/>
              </a:lnSpc>
              <a:spcBef>
                <a:spcPts val="0"/>
              </a:spcBef>
              <a:spcAft>
                <a:spcPts val="0"/>
              </a:spcAft>
              <a:buSzPts val="2200"/>
              <a:buChar char="●"/>
            </a:pPr>
            <a:r>
              <a:rPr lang="en-GB" sz="2200" b="1">
                <a:solidFill>
                  <a:srgbClr val="707070"/>
                </a:solidFill>
              </a:rPr>
              <a:t>The primary aim is to allow the computers learn automatically</a:t>
            </a:r>
            <a:r>
              <a:rPr lang="en-GB" sz="2200">
                <a:solidFill>
                  <a:srgbClr val="707070"/>
                </a:solidFill>
              </a:rPr>
              <a:t> without human intervention or assistance and adjust actions accordingly.</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96825" y="-85100"/>
            <a:ext cx="8520600" cy="368700"/>
          </a:xfrm>
          <a:prstGeom prst="rect">
            <a:avLst/>
          </a:prstGeom>
        </p:spPr>
        <p:txBody>
          <a:bodyPr spcFirstLastPara="1" wrap="square" lIns="91425" tIns="91425" rIns="91425" bIns="91425" anchor="t" anchorCtr="0">
            <a:noAutofit/>
          </a:bodyPr>
          <a:lstStyle/>
          <a:p>
            <a:pPr marL="0" lvl="0" indent="0" rtl="0">
              <a:lnSpc>
                <a:spcPct val="115000"/>
              </a:lnSpc>
              <a:spcBef>
                <a:spcPts val="1800"/>
              </a:spcBef>
              <a:spcAft>
                <a:spcPts val="400"/>
              </a:spcAft>
              <a:buClr>
                <a:schemeClr val="dk1"/>
              </a:buClr>
              <a:buSzPts val="1100"/>
              <a:buFont typeface="Arial"/>
              <a:buNone/>
            </a:pPr>
            <a:r>
              <a:rPr lang="en-GB" sz="1700" b="1"/>
              <a:t>2. Logistic Regression</a:t>
            </a:r>
            <a:endParaRPr/>
          </a:p>
        </p:txBody>
      </p:sp>
      <p:pic>
        <p:nvPicPr>
          <p:cNvPr id="110" name="Shape 110"/>
          <p:cNvPicPr preferRelativeResize="0"/>
          <p:nvPr/>
        </p:nvPicPr>
        <p:blipFill>
          <a:blip r:embed="rId3">
            <a:alphaModFix/>
          </a:blip>
          <a:stretch>
            <a:fillRect/>
          </a:stretch>
        </p:blipFill>
        <p:spPr>
          <a:xfrm>
            <a:off x="4546575" y="716675"/>
            <a:ext cx="2857500" cy="1228725"/>
          </a:xfrm>
          <a:prstGeom prst="rect">
            <a:avLst/>
          </a:prstGeom>
          <a:noFill/>
          <a:ln>
            <a:noFill/>
          </a:ln>
        </p:spPr>
      </p:pic>
      <p:sp>
        <p:nvSpPr>
          <p:cNvPr id="111" name="Shape 111"/>
          <p:cNvSpPr txBox="1"/>
          <p:nvPr/>
        </p:nvSpPr>
        <p:spPr>
          <a:xfrm>
            <a:off x="3862488" y="1159975"/>
            <a:ext cx="576000" cy="36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800" b="1"/>
              <a:t>i.e.</a:t>
            </a:r>
            <a:endParaRPr sz="1800" b="1"/>
          </a:p>
        </p:txBody>
      </p:sp>
      <p:pic>
        <p:nvPicPr>
          <p:cNvPr id="112" name="Shape 112"/>
          <p:cNvPicPr preferRelativeResize="0"/>
          <p:nvPr/>
        </p:nvPicPr>
        <p:blipFill>
          <a:blip r:embed="rId4">
            <a:alphaModFix/>
          </a:blip>
          <a:stretch>
            <a:fillRect/>
          </a:stretch>
        </p:blipFill>
        <p:spPr>
          <a:xfrm>
            <a:off x="741250" y="716675"/>
            <a:ext cx="2857500" cy="1228725"/>
          </a:xfrm>
          <a:prstGeom prst="rect">
            <a:avLst/>
          </a:prstGeom>
          <a:noFill/>
          <a:ln>
            <a:noFill/>
          </a:ln>
        </p:spPr>
      </p:pic>
      <p:sp>
        <p:nvSpPr>
          <p:cNvPr id="113" name="Shape 113"/>
          <p:cNvSpPr txBox="1"/>
          <p:nvPr/>
        </p:nvSpPr>
        <p:spPr>
          <a:xfrm>
            <a:off x="176450" y="2022100"/>
            <a:ext cx="8520600" cy="3000000"/>
          </a:xfrm>
          <a:prstGeom prst="rect">
            <a:avLst/>
          </a:prstGeom>
          <a:noFill/>
          <a:ln>
            <a:noFill/>
          </a:ln>
        </p:spPr>
        <p:txBody>
          <a:bodyPr spcFirstLastPara="1" wrap="square" lIns="91425" tIns="91425" rIns="91425" bIns="91425" anchor="ctr" anchorCtr="0">
            <a:noAutofit/>
          </a:bodyPr>
          <a:lstStyle/>
          <a:p>
            <a:pPr marL="0" lvl="0" indent="0" rtl="0">
              <a:lnSpc>
                <a:spcPct val="120000"/>
              </a:lnSpc>
              <a:spcBef>
                <a:spcPts val="0"/>
              </a:spcBef>
              <a:spcAft>
                <a:spcPts val="0"/>
              </a:spcAft>
              <a:buNone/>
            </a:pPr>
            <a:r>
              <a:rPr lang="en-GB" sz="1800" b="1">
                <a:solidFill>
                  <a:schemeClr val="dk1"/>
                </a:solidFill>
                <a:highlight>
                  <a:srgbClr val="FFFFFF"/>
                </a:highlight>
                <a:latin typeface="Nunito"/>
                <a:ea typeface="Nunito"/>
                <a:cs typeface="Nunito"/>
                <a:sym typeface="Nunito"/>
              </a:rPr>
              <a:t>Logistic Regression Assumptions</a:t>
            </a:r>
            <a:endParaRPr sz="1800" b="1">
              <a:solidFill>
                <a:schemeClr val="dk1"/>
              </a:solidFill>
              <a:highlight>
                <a:srgbClr val="FFFFFF"/>
              </a:highlight>
              <a:latin typeface="Nunito"/>
              <a:ea typeface="Nunito"/>
              <a:cs typeface="Nunito"/>
              <a:sym typeface="Nunito"/>
            </a:endParaRPr>
          </a:p>
          <a:p>
            <a:pPr marL="0" lvl="0" indent="0" rtl="0">
              <a:lnSpc>
                <a:spcPct val="115000"/>
              </a:lnSpc>
              <a:spcBef>
                <a:spcPts val="1100"/>
              </a:spcBef>
              <a:spcAft>
                <a:spcPts val="0"/>
              </a:spcAft>
              <a:buNone/>
            </a:pPr>
            <a:r>
              <a:rPr lang="en-GB" sz="1800">
                <a:solidFill>
                  <a:schemeClr val="dk1"/>
                </a:solidFill>
                <a:highlight>
                  <a:srgbClr val="FFFFFF"/>
                </a:highlight>
                <a:latin typeface="Roboto"/>
                <a:ea typeface="Roboto"/>
                <a:cs typeface="Roboto"/>
                <a:sym typeface="Roboto"/>
              </a:rPr>
              <a:t>The important assumptions of the logistic regression model include:</a:t>
            </a:r>
            <a:endParaRPr sz="1800">
              <a:solidFill>
                <a:schemeClr val="dk1"/>
              </a:solidFill>
              <a:highlight>
                <a:srgbClr val="FFFFFF"/>
              </a:highlight>
              <a:latin typeface="Roboto"/>
              <a:ea typeface="Roboto"/>
              <a:cs typeface="Roboto"/>
              <a:sym typeface="Roboto"/>
            </a:endParaRPr>
          </a:p>
          <a:p>
            <a:pPr marL="889000" lvl="0" indent="-342900" rtl="0">
              <a:lnSpc>
                <a:spcPct val="180000"/>
              </a:lnSpc>
              <a:spcBef>
                <a:spcPts val="1500"/>
              </a:spcBef>
              <a:spcAft>
                <a:spcPts val="0"/>
              </a:spcAft>
              <a:buClr>
                <a:schemeClr val="dk1"/>
              </a:buClr>
              <a:buSzPts val="1800"/>
              <a:buChar char="●"/>
            </a:pPr>
            <a:r>
              <a:rPr lang="en-GB" sz="1800">
                <a:solidFill>
                  <a:schemeClr val="dk1"/>
                </a:solidFill>
                <a:highlight>
                  <a:srgbClr val="FFFFFF"/>
                </a:highlight>
              </a:rPr>
              <a:t>Target variable is binary</a:t>
            </a:r>
            <a:endParaRPr sz="1800">
              <a:solidFill>
                <a:schemeClr val="dk1"/>
              </a:solidFill>
              <a:highlight>
                <a:srgbClr val="FFFFFF"/>
              </a:highlight>
            </a:endParaRPr>
          </a:p>
          <a:p>
            <a:pPr marL="889000" lvl="0" indent="-342900" rtl="0">
              <a:lnSpc>
                <a:spcPct val="180000"/>
              </a:lnSpc>
              <a:spcBef>
                <a:spcPts val="0"/>
              </a:spcBef>
              <a:spcAft>
                <a:spcPts val="0"/>
              </a:spcAft>
              <a:buClr>
                <a:schemeClr val="dk1"/>
              </a:buClr>
              <a:buSzPts val="1800"/>
              <a:buChar char="●"/>
            </a:pPr>
            <a:r>
              <a:rPr lang="en-GB" sz="1800">
                <a:solidFill>
                  <a:schemeClr val="dk1"/>
                </a:solidFill>
                <a:highlight>
                  <a:srgbClr val="FFFFFF"/>
                </a:highlight>
              </a:rPr>
              <a:t>Predictive features are interval (continuous) or categorical</a:t>
            </a:r>
            <a:endParaRPr sz="1800">
              <a:solidFill>
                <a:schemeClr val="dk1"/>
              </a:solidFill>
              <a:highlight>
                <a:srgbClr val="FFFFFF"/>
              </a:highlight>
            </a:endParaRPr>
          </a:p>
          <a:p>
            <a:pPr marL="889000" lvl="0" indent="-342900" rtl="0">
              <a:lnSpc>
                <a:spcPct val="180000"/>
              </a:lnSpc>
              <a:spcBef>
                <a:spcPts val="0"/>
              </a:spcBef>
              <a:spcAft>
                <a:spcPts val="0"/>
              </a:spcAft>
              <a:buClr>
                <a:schemeClr val="dk1"/>
              </a:buClr>
              <a:buSzPts val="1800"/>
              <a:buChar char="●"/>
            </a:pPr>
            <a:r>
              <a:rPr lang="en-GB" sz="1800">
                <a:solidFill>
                  <a:schemeClr val="dk1"/>
                </a:solidFill>
                <a:highlight>
                  <a:srgbClr val="FFFFFF"/>
                </a:highlight>
              </a:rPr>
              <a:t>Features are independent of one another</a:t>
            </a:r>
            <a:endParaRPr sz="1800">
              <a:solidFill>
                <a:schemeClr val="dk1"/>
              </a:solidFill>
              <a:highlight>
                <a:srgbClr val="FFFFFF"/>
              </a:highlight>
            </a:endParaRPr>
          </a:p>
          <a:p>
            <a:pPr marL="889000" lvl="0" indent="-342900" rtl="0">
              <a:lnSpc>
                <a:spcPct val="180000"/>
              </a:lnSpc>
              <a:spcBef>
                <a:spcPts val="0"/>
              </a:spcBef>
              <a:spcAft>
                <a:spcPts val="0"/>
              </a:spcAft>
              <a:buClr>
                <a:schemeClr val="dk1"/>
              </a:buClr>
              <a:buSzPts val="1800"/>
              <a:buChar char="●"/>
            </a:pPr>
            <a:r>
              <a:rPr lang="en-GB" sz="1800">
                <a:solidFill>
                  <a:schemeClr val="dk1"/>
                </a:solidFill>
                <a:highlight>
                  <a:srgbClr val="FFFFFF"/>
                </a:highlight>
              </a:rPr>
              <a:t>Sample size is adequate – Rule of thumb: 50 records per predictor</a:t>
            </a:r>
            <a:endParaRPr sz="18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000700"/>
            <a:ext cx="8520600" cy="784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a:t>For large negative values and large positive values, the value returned is near zero and near 1 respectively.</a:t>
            </a:r>
            <a:endParaRPr sz="1800"/>
          </a:p>
        </p:txBody>
      </p:sp>
      <p:pic>
        <p:nvPicPr>
          <p:cNvPr id="119" name="Shape 119" descr="Logistic_Regression"/>
          <p:cNvPicPr preferRelativeResize="0"/>
          <p:nvPr/>
        </p:nvPicPr>
        <p:blipFill>
          <a:blip r:embed="rId3">
            <a:alphaModFix/>
          </a:blip>
          <a:stretch>
            <a:fillRect/>
          </a:stretch>
        </p:blipFill>
        <p:spPr>
          <a:xfrm>
            <a:off x="1441925" y="0"/>
            <a:ext cx="5056100" cy="384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57125"/>
            <a:ext cx="8520600" cy="572700"/>
          </a:xfrm>
          <a:prstGeom prst="rect">
            <a:avLst/>
          </a:prstGeom>
        </p:spPr>
        <p:txBody>
          <a:bodyPr spcFirstLastPara="1" wrap="square" lIns="91425" tIns="91425" rIns="91425" bIns="91425" anchor="t" anchorCtr="0">
            <a:noAutofit/>
          </a:bodyPr>
          <a:lstStyle/>
          <a:p>
            <a:pPr marL="0" lvl="0" indent="0" algn="ctr" rtl="0">
              <a:lnSpc>
                <a:spcPct val="120000"/>
              </a:lnSpc>
              <a:spcBef>
                <a:spcPts val="0"/>
              </a:spcBef>
              <a:spcAft>
                <a:spcPts val="1100"/>
              </a:spcAft>
              <a:buClr>
                <a:schemeClr val="dk1"/>
              </a:buClr>
              <a:buSzPts val="1100"/>
              <a:buFont typeface="Arial"/>
              <a:buNone/>
            </a:pPr>
            <a:r>
              <a:rPr lang="en-GB" sz="2400">
                <a:highlight>
                  <a:srgbClr val="FFFFFF"/>
                </a:highlight>
                <a:latin typeface="Nunito"/>
                <a:ea typeface="Nunito"/>
                <a:cs typeface="Nunito"/>
                <a:sym typeface="Nunito"/>
              </a:rPr>
              <a:t>Uses for Logistic Regression</a:t>
            </a:r>
            <a:endParaRPr/>
          </a:p>
        </p:txBody>
      </p:sp>
      <p:sp>
        <p:nvSpPr>
          <p:cNvPr id="125" name="Shape 125"/>
          <p:cNvSpPr txBox="1">
            <a:spLocks noGrp="1"/>
          </p:cNvSpPr>
          <p:nvPr>
            <p:ph type="body" idx="1"/>
          </p:nvPr>
        </p:nvSpPr>
        <p:spPr>
          <a:xfrm>
            <a:off x="100200" y="407000"/>
            <a:ext cx="8943600" cy="4627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GB" sz="2200">
                <a:solidFill>
                  <a:schemeClr val="dk1"/>
                </a:solidFill>
                <a:highlight>
                  <a:srgbClr val="FFFFFF"/>
                </a:highlight>
                <a:latin typeface="Roboto"/>
                <a:ea typeface="Roboto"/>
                <a:cs typeface="Roboto"/>
                <a:sym typeface="Roboto"/>
              </a:rPr>
              <a:t>A few things you can do with logistic regression include:</a:t>
            </a:r>
            <a:endParaRPr sz="2200">
              <a:solidFill>
                <a:schemeClr val="dk1"/>
              </a:solidFill>
              <a:highlight>
                <a:srgbClr val="FFFFFF"/>
              </a:highlight>
              <a:latin typeface="Roboto"/>
              <a:ea typeface="Roboto"/>
              <a:cs typeface="Roboto"/>
              <a:sym typeface="Roboto"/>
            </a:endParaRPr>
          </a:p>
          <a:p>
            <a:pPr marL="889000" lvl="0" indent="-368300" rtl="0">
              <a:lnSpc>
                <a:spcPct val="180000"/>
              </a:lnSpc>
              <a:spcBef>
                <a:spcPts val="1500"/>
              </a:spcBef>
              <a:spcAft>
                <a:spcPts val="0"/>
              </a:spcAft>
              <a:buClr>
                <a:schemeClr val="dk1"/>
              </a:buClr>
              <a:buSzPts val="2200"/>
              <a:buChar char="●"/>
            </a:pPr>
            <a:r>
              <a:rPr lang="en-GB" sz="2200">
                <a:solidFill>
                  <a:schemeClr val="dk1"/>
                </a:solidFill>
                <a:highlight>
                  <a:srgbClr val="FFFFFF"/>
                </a:highlight>
              </a:rPr>
              <a:t>You can use logistic regression to predict whether a customer  will convert (READ: buy or sign-up) to an offer. (will not convert – 0 / will convert – 1)</a:t>
            </a:r>
            <a:endParaRPr sz="2200">
              <a:solidFill>
                <a:schemeClr val="dk1"/>
              </a:solidFill>
              <a:highlight>
                <a:srgbClr val="FFFFFF"/>
              </a:highlight>
            </a:endParaRPr>
          </a:p>
          <a:p>
            <a:pPr marL="889000" lvl="0" indent="-368300" rtl="0">
              <a:lnSpc>
                <a:spcPct val="180000"/>
              </a:lnSpc>
              <a:spcBef>
                <a:spcPts val="0"/>
              </a:spcBef>
              <a:spcAft>
                <a:spcPts val="0"/>
              </a:spcAft>
              <a:buClr>
                <a:schemeClr val="dk1"/>
              </a:buClr>
              <a:buSzPts val="2200"/>
              <a:buChar char="●"/>
            </a:pPr>
            <a:r>
              <a:rPr lang="en-GB" sz="2200">
                <a:solidFill>
                  <a:schemeClr val="dk1"/>
                </a:solidFill>
                <a:highlight>
                  <a:srgbClr val="FFFFFF"/>
                </a:highlight>
              </a:rPr>
              <a:t>You can use logistic regression to predict and preempt customer churn. (will not drop service – 0 / will drop service – 1)</a:t>
            </a:r>
            <a:endParaRPr sz="2200">
              <a:solidFill>
                <a:schemeClr val="dk1"/>
              </a:solidFill>
              <a:highlight>
                <a:srgbClr val="FFFFFF"/>
              </a:highlight>
            </a:endParaRPr>
          </a:p>
          <a:p>
            <a:pPr marL="889000" lvl="0" indent="-368300" rtl="0">
              <a:lnSpc>
                <a:spcPct val="180000"/>
              </a:lnSpc>
              <a:spcBef>
                <a:spcPts val="0"/>
              </a:spcBef>
              <a:spcAft>
                <a:spcPts val="0"/>
              </a:spcAft>
              <a:buClr>
                <a:schemeClr val="dk1"/>
              </a:buClr>
              <a:buSzPts val="2200"/>
              <a:buChar char="●"/>
            </a:pPr>
            <a:r>
              <a:rPr lang="en-GB" sz="2200">
                <a:solidFill>
                  <a:schemeClr val="dk1"/>
                </a:solidFill>
                <a:highlight>
                  <a:srgbClr val="FFFFFF"/>
                </a:highlight>
              </a:rPr>
              <a:t>You can use logistic regression in clinical testing to predict whether a new drug will cure the average patient. (will not cure – 0 / will cure -1)</a:t>
            </a:r>
            <a:endParaRPr sz="22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96825" y="-85100"/>
            <a:ext cx="8520600" cy="368700"/>
          </a:xfrm>
          <a:prstGeom prst="rect">
            <a:avLst/>
          </a:prstGeom>
        </p:spPr>
        <p:txBody>
          <a:bodyPr spcFirstLastPara="1" wrap="square" lIns="91425" tIns="91425" rIns="91425" bIns="91425" anchor="t" anchorCtr="0">
            <a:noAutofit/>
          </a:bodyPr>
          <a:lstStyle/>
          <a:p>
            <a:pPr marL="0" lvl="0" indent="0" rtl="0">
              <a:lnSpc>
                <a:spcPct val="115000"/>
              </a:lnSpc>
              <a:spcBef>
                <a:spcPts val="1800"/>
              </a:spcBef>
              <a:spcAft>
                <a:spcPts val="400"/>
              </a:spcAft>
              <a:buClr>
                <a:schemeClr val="dk1"/>
              </a:buClr>
              <a:buSzPts val="1100"/>
              <a:buFont typeface="Arial"/>
              <a:buNone/>
            </a:pPr>
            <a:r>
              <a:rPr lang="en-GB" sz="1700" b="1"/>
              <a:t>Logistic Regression</a:t>
            </a:r>
            <a:endParaRPr/>
          </a:p>
        </p:txBody>
      </p:sp>
      <p:sp>
        <p:nvSpPr>
          <p:cNvPr id="131" name="Shape 131"/>
          <p:cNvSpPr txBox="1">
            <a:spLocks noGrp="1"/>
          </p:cNvSpPr>
          <p:nvPr>
            <p:ph type="body" idx="1"/>
          </p:nvPr>
        </p:nvSpPr>
        <p:spPr>
          <a:xfrm>
            <a:off x="132375" y="567300"/>
            <a:ext cx="8700000" cy="4472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GB">
                <a:solidFill>
                  <a:schemeClr val="dk1"/>
                </a:solidFill>
              </a:rPr>
              <a:t>Let’s say you are being given wide range of puzzles / quizzes in an attempt to understand which subjects you are good at. </a:t>
            </a:r>
            <a:endParaRPr>
              <a:solidFill>
                <a:schemeClr val="dk1"/>
              </a:solidFill>
            </a:endParaRPr>
          </a:p>
          <a:p>
            <a:pPr marL="457200" lvl="0" indent="-342900" algn="just" rtl="0">
              <a:spcBef>
                <a:spcPts val="0"/>
              </a:spcBef>
              <a:spcAft>
                <a:spcPts val="0"/>
              </a:spcAft>
              <a:buSzPts val="1800"/>
              <a:buChar char="●"/>
            </a:pPr>
            <a:r>
              <a:rPr lang="en-GB">
                <a:solidFill>
                  <a:schemeClr val="dk1"/>
                </a:solidFill>
              </a:rPr>
              <a:t>The outcome to this study would be something like this – if you are given a trignometry based tenth grade problem, you are 70% likely to solve it. On the other hand, if it is grade fifth history question, the probability of getting an answer is only 30%. </a:t>
            </a:r>
            <a:endParaRPr>
              <a:solidFill>
                <a:schemeClr val="dk1"/>
              </a:solidFill>
            </a:endParaRPr>
          </a:p>
          <a:p>
            <a:pPr marL="457200" lvl="0" indent="-342900" algn="just" rtl="0">
              <a:spcBef>
                <a:spcPts val="0"/>
              </a:spcBef>
              <a:spcAft>
                <a:spcPts val="0"/>
              </a:spcAft>
              <a:buSzPts val="1800"/>
              <a:buChar char="●"/>
            </a:pPr>
            <a:r>
              <a:rPr lang="en-GB">
                <a:solidFill>
                  <a:schemeClr val="dk1"/>
                </a:solidFill>
              </a:rPr>
              <a:t>This is what Logistic Regression provides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Shape 137"/>
          <p:cNvSpPr txBox="1">
            <a:spLocks noGrp="1"/>
          </p:cNvSpPr>
          <p:nvPr>
            <p:ph type="body" idx="1"/>
          </p:nvPr>
        </p:nvSpPr>
        <p:spPr>
          <a:xfrm>
            <a:off x="235400" y="712925"/>
            <a:ext cx="8596800" cy="42423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Char char="●"/>
            </a:pPr>
            <a:r>
              <a:rPr lang="en-GB" sz="2200"/>
              <a:t>The log odds of the outcome is modeled as a linear combination of the predictor variables.</a:t>
            </a:r>
            <a:endParaRPr sz="2200"/>
          </a:p>
          <a:p>
            <a:pPr marL="457200" lvl="0" indent="-368300" algn="just" rtl="0">
              <a:spcBef>
                <a:spcPts val="0"/>
              </a:spcBef>
              <a:spcAft>
                <a:spcPts val="0"/>
              </a:spcAft>
              <a:buSzPts val="2200"/>
              <a:buChar char="●"/>
            </a:pPr>
            <a:r>
              <a:rPr lang="en-GB" sz="2200"/>
              <a:t>odds= p/ (1-p) = probability of event occurrence / probability of not event occurrence</a:t>
            </a:r>
            <a:endParaRPr sz="2200"/>
          </a:p>
          <a:p>
            <a:pPr marL="457200" lvl="0" indent="-368300" algn="just" rtl="0">
              <a:spcBef>
                <a:spcPts val="0"/>
              </a:spcBef>
              <a:spcAft>
                <a:spcPts val="0"/>
              </a:spcAft>
              <a:buSzPts val="2200"/>
              <a:buChar char="●"/>
            </a:pPr>
            <a:r>
              <a:rPr lang="en-GB" sz="2200"/>
              <a:t>ln(odds) = ln(p/(1-p))</a:t>
            </a:r>
            <a:endParaRPr sz="2200"/>
          </a:p>
          <a:p>
            <a:pPr marL="457200" lvl="0" indent="-368300" algn="just" rtl="0">
              <a:spcBef>
                <a:spcPts val="0"/>
              </a:spcBef>
              <a:spcAft>
                <a:spcPts val="0"/>
              </a:spcAft>
              <a:buSzPts val="2200"/>
              <a:buChar char="●"/>
            </a:pPr>
            <a:r>
              <a:rPr lang="en-GB" sz="2200"/>
              <a:t>logit(p) = ln(p/(1-p)) = b0+b1X1+b2X2+b3X3....+bkXk</a:t>
            </a:r>
            <a:endParaRPr sz="2200"/>
          </a:p>
          <a:p>
            <a:pPr marL="457200" lvl="0" indent="-368300" algn="just" rtl="0">
              <a:spcBef>
                <a:spcPts val="0"/>
              </a:spcBef>
              <a:spcAft>
                <a:spcPts val="0"/>
              </a:spcAft>
              <a:buSzPts val="2200"/>
              <a:buChar char="●"/>
            </a:pPr>
            <a:r>
              <a:rPr lang="en-GB" sz="2200"/>
              <a:t>Above, p is the probability of presence of the characteristic of interest. </a:t>
            </a:r>
            <a:endParaRPr sz="2200"/>
          </a:p>
          <a:p>
            <a:pPr marL="457200" lvl="0" indent="-368300" algn="just">
              <a:spcBef>
                <a:spcPts val="0"/>
              </a:spcBef>
              <a:spcAft>
                <a:spcPts val="0"/>
              </a:spcAft>
              <a:buSzPts val="2200"/>
              <a:buChar char="●"/>
            </a:pPr>
            <a:r>
              <a:rPr lang="en-GB" sz="2200"/>
              <a:t>It chooses parameters that maximize the likelihood of observing the sample values rather than that minimize the sum of squared errors (like in ordinary regression).</a:t>
            </a:r>
            <a:br>
              <a:rPr lang="en-GB" sz="2200"/>
            </a:b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r>
              <a:rPr lang="en-GB" sz="1800" b="1">
                <a:solidFill>
                  <a:schemeClr val="dk2"/>
                </a:solidFill>
              </a:rPr>
              <a:t>Decision Tree</a:t>
            </a:r>
            <a:endParaRPr b="1"/>
          </a:p>
        </p:txBody>
      </p:sp>
      <p:sp>
        <p:nvSpPr>
          <p:cNvPr id="143" name="Shape 143"/>
          <p:cNvSpPr txBox="1">
            <a:spLocks noGrp="1"/>
          </p:cNvSpPr>
          <p:nvPr>
            <p:ph type="body" idx="1"/>
          </p:nvPr>
        </p:nvSpPr>
        <p:spPr>
          <a:xfrm>
            <a:off x="151275" y="520025"/>
            <a:ext cx="8793000" cy="44532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Char char="●"/>
            </a:pPr>
            <a:r>
              <a:rPr lang="en-GB" sz="2200"/>
              <a:t>It is a type of supervised learning algorithm that is mostly used for classification problems.</a:t>
            </a:r>
            <a:endParaRPr sz="2200"/>
          </a:p>
          <a:p>
            <a:pPr marL="457200" lvl="0" indent="-368300" algn="just" rtl="0">
              <a:spcBef>
                <a:spcPts val="0"/>
              </a:spcBef>
              <a:spcAft>
                <a:spcPts val="0"/>
              </a:spcAft>
              <a:buSzPts val="2200"/>
              <a:buChar char="●"/>
            </a:pPr>
            <a:r>
              <a:rPr lang="en-GB" sz="2200"/>
              <a:t>It works for both categorical and continuous dependent variables. </a:t>
            </a:r>
            <a:endParaRPr sz="2200"/>
          </a:p>
          <a:p>
            <a:pPr marL="457200" lvl="0" indent="-368300" algn="just" rtl="0">
              <a:spcBef>
                <a:spcPts val="0"/>
              </a:spcBef>
              <a:spcAft>
                <a:spcPts val="0"/>
              </a:spcAft>
              <a:buSzPts val="2200"/>
              <a:buChar char="●"/>
            </a:pPr>
            <a:r>
              <a:rPr lang="en-GB" sz="2200"/>
              <a:t>In this algorithm, we split the population into two or more homogeneous sets.</a:t>
            </a:r>
            <a:endParaRPr sz="2200"/>
          </a:p>
          <a:p>
            <a:pPr marL="457200" lvl="0" indent="-368300" algn="just">
              <a:spcBef>
                <a:spcPts val="0"/>
              </a:spcBef>
              <a:spcAft>
                <a:spcPts val="0"/>
              </a:spcAft>
              <a:buSzPts val="2200"/>
              <a:buChar char="●"/>
            </a:pPr>
            <a:r>
              <a:rPr lang="en-GB" sz="2200"/>
              <a:t>This is done based on most significant attributes/ independent variables to make as distinct groups as possible. </a:t>
            </a:r>
            <a:br>
              <a:rPr lang="en-GB" sz="2200"/>
            </a:b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66175"/>
            <a:ext cx="8520600" cy="6525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1400"/>
              <a:t>In the image below,  population is classified into four different groups based on multiple attributes to identify ‘if they will play or not’.</a:t>
            </a:r>
            <a:endParaRPr sz="1400"/>
          </a:p>
        </p:txBody>
      </p:sp>
      <p:pic>
        <p:nvPicPr>
          <p:cNvPr id="149" name="Shape 149" descr="IkBzK"/>
          <p:cNvPicPr preferRelativeResize="0"/>
          <p:nvPr/>
        </p:nvPicPr>
        <p:blipFill>
          <a:blip r:embed="rId3">
            <a:alphaModFix/>
          </a:blip>
          <a:stretch>
            <a:fillRect/>
          </a:stretch>
        </p:blipFill>
        <p:spPr>
          <a:xfrm>
            <a:off x="1542275" y="1103925"/>
            <a:ext cx="5192365"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96800" y="3177500"/>
            <a:ext cx="8520600" cy="17778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GB" sz="1800"/>
              <a:t>So, every time you split the room with a wall, you are trying to create 2 different populations with in the same room. </a:t>
            </a:r>
            <a:endParaRPr sz="1800"/>
          </a:p>
          <a:p>
            <a:pPr marL="457200" lvl="0" indent="-342900" algn="just" rtl="0">
              <a:lnSpc>
                <a:spcPct val="115000"/>
              </a:lnSpc>
              <a:spcBef>
                <a:spcPts val="0"/>
              </a:spcBef>
              <a:spcAft>
                <a:spcPts val="0"/>
              </a:spcAft>
              <a:buSzPts val="1800"/>
              <a:buChar char="●"/>
            </a:pPr>
            <a:r>
              <a:rPr lang="en-GB" sz="1800"/>
              <a:t>Decision trees work in very similar fashion by dividing a population in as different groups as possible.</a:t>
            </a:r>
            <a:endParaRPr sz="1800"/>
          </a:p>
        </p:txBody>
      </p:sp>
      <p:pic>
        <p:nvPicPr>
          <p:cNvPr id="155" name="Shape 155" descr="download"/>
          <p:cNvPicPr preferRelativeResize="0"/>
          <p:nvPr/>
        </p:nvPicPr>
        <p:blipFill>
          <a:blip r:embed="rId3">
            <a:alphaModFix/>
          </a:blip>
          <a:stretch>
            <a:fillRect/>
          </a:stretch>
        </p:blipFill>
        <p:spPr>
          <a:xfrm>
            <a:off x="2081225" y="706850"/>
            <a:ext cx="3686175" cy="2209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58975" y="123550"/>
            <a:ext cx="8520600" cy="254700"/>
          </a:xfrm>
          <a:prstGeom prst="rect">
            <a:avLst/>
          </a:prstGeom>
        </p:spPr>
        <p:txBody>
          <a:bodyPr spcFirstLastPara="1" wrap="square" lIns="91425" tIns="91425" rIns="91425" bIns="91425" anchor="t" anchorCtr="0">
            <a:noAutofit/>
          </a:bodyPr>
          <a:lstStyle/>
          <a:p>
            <a:pPr marL="0" lvl="0" indent="0" rtl="0">
              <a:lnSpc>
                <a:spcPct val="115000"/>
              </a:lnSpc>
              <a:spcBef>
                <a:spcPts val="1800"/>
              </a:spcBef>
              <a:spcAft>
                <a:spcPts val="0"/>
              </a:spcAft>
              <a:buClr>
                <a:schemeClr val="dk1"/>
              </a:buClr>
              <a:buSzPts val="1100"/>
              <a:buFont typeface="Arial"/>
              <a:buNone/>
            </a:pPr>
            <a:r>
              <a:rPr lang="en-GB" sz="1700" b="1"/>
              <a:t>4. SVM (Support Vector Machine)</a:t>
            </a:r>
            <a:endParaRPr sz="1700" b="1"/>
          </a:p>
          <a:p>
            <a:pPr marL="0" lvl="0" indent="0">
              <a:spcBef>
                <a:spcPts val="400"/>
              </a:spcBef>
              <a:spcAft>
                <a:spcPts val="0"/>
              </a:spcAft>
              <a:buNone/>
            </a:pPr>
            <a:endParaRPr sz="1700" b="1"/>
          </a:p>
        </p:txBody>
      </p:sp>
      <p:sp>
        <p:nvSpPr>
          <p:cNvPr id="161" name="Shape 161"/>
          <p:cNvSpPr txBox="1">
            <a:spLocks noGrp="1"/>
          </p:cNvSpPr>
          <p:nvPr>
            <p:ph type="body" idx="1"/>
          </p:nvPr>
        </p:nvSpPr>
        <p:spPr>
          <a:xfrm>
            <a:off x="311700" y="794225"/>
            <a:ext cx="8520600" cy="42315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chemeClr val="dk1"/>
              </a:buClr>
              <a:buSzPts val="2200"/>
              <a:buChar char="●"/>
            </a:pPr>
            <a:r>
              <a:rPr lang="en-GB" sz="2200">
                <a:solidFill>
                  <a:schemeClr val="dk1"/>
                </a:solidFill>
              </a:rPr>
              <a:t>It is a classification method. </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In this algorithm, we plot each data item as a point in n-dimensional space (where n is number of features you have) with the value of each feature being the value of a particular coordinate.</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For example, if we only had two features like Height and Hair length of an individual, we’d first plot these two variables in two dimensional space where each point has two co-ordinates. </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These co-ordinates are known as </a:t>
            </a:r>
            <a:r>
              <a:rPr lang="en-GB" sz="2200" b="1">
                <a:solidFill>
                  <a:schemeClr val="dk1"/>
                </a:solidFill>
              </a:rPr>
              <a:t>Support Vectors</a:t>
            </a:r>
            <a:endParaRPr sz="2200">
              <a:solidFill>
                <a:schemeClr val="dk1"/>
              </a:solidFill>
            </a:endParaRPr>
          </a:p>
          <a:p>
            <a:pPr marL="0" lvl="0" indent="0">
              <a:spcBef>
                <a:spcPts val="0"/>
              </a:spcBef>
              <a:spcAft>
                <a:spcPts val="1600"/>
              </a:spcAft>
              <a:buNone/>
            </a:pP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67" name="Shape 167" descr="SVM1"/>
          <p:cNvPicPr preferRelativeResize="0"/>
          <p:nvPr/>
        </p:nvPicPr>
        <p:blipFill>
          <a:blip r:embed="rId3">
            <a:alphaModFix/>
          </a:blip>
          <a:stretch>
            <a:fillRect/>
          </a:stretch>
        </p:blipFill>
        <p:spPr>
          <a:xfrm>
            <a:off x="677300" y="284300"/>
            <a:ext cx="8067825" cy="3619300"/>
          </a:xfrm>
          <a:prstGeom prst="rect">
            <a:avLst/>
          </a:prstGeom>
          <a:noFill/>
          <a:ln>
            <a:noFill/>
          </a:ln>
        </p:spPr>
      </p:pic>
      <p:sp>
        <p:nvSpPr>
          <p:cNvPr id="168" name="Shape 168"/>
          <p:cNvSpPr txBox="1"/>
          <p:nvPr/>
        </p:nvSpPr>
        <p:spPr>
          <a:xfrm>
            <a:off x="124025" y="3903600"/>
            <a:ext cx="8858100" cy="1117200"/>
          </a:xfrm>
          <a:prstGeom prst="rect">
            <a:avLst/>
          </a:prstGeom>
          <a:noFill/>
          <a:ln>
            <a:noFill/>
          </a:ln>
        </p:spPr>
        <p:txBody>
          <a:bodyPr spcFirstLastPara="1" wrap="square" lIns="91425" tIns="91425" rIns="91425" bIns="91425" anchor="ctr" anchorCtr="0">
            <a:noAutofit/>
          </a:bodyPr>
          <a:lstStyle/>
          <a:p>
            <a:pPr marL="457200" lvl="0" indent="-355600" algn="just" rtl="0">
              <a:lnSpc>
                <a:spcPct val="115000"/>
              </a:lnSpc>
              <a:spcBef>
                <a:spcPts val="0"/>
              </a:spcBef>
              <a:spcAft>
                <a:spcPts val="0"/>
              </a:spcAft>
              <a:buClr>
                <a:schemeClr val="dk1"/>
              </a:buClr>
              <a:buSzPts val="2000"/>
              <a:buChar char="●"/>
            </a:pPr>
            <a:r>
              <a:rPr lang="en-GB" sz="2000">
                <a:solidFill>
                  <a:schemeClr val="dk1"/>
                </a:solidFill>
              </a:rPr>
              <a:t>Now, we will find some </a:t>
            </a:r>
            <a:r>
              <a:rPr lang="en-GB" sz="2000" i="1">
                <a:solidFill>
                  <a:schemeClr val="dk1"/>
                </a:solidFill>
              </a:rPr>
              <a:t>line</a:t>
            </a:r>
            <a:r>
              <a:rPr lang="en-GB" sz="2000">
                <a:solidFill>
                  <a:schemeClr val="dk1"/>
                </a:solidFill>
              </a:rPr>
              <a:t> that splits the data between the two differently classified groups of data. </a:t>
            </a:r>
            <a:endParaRPr sz="2000">
              <a:solidFill>
                <a:schemeClr val="dk1"/>
              </a:solidFill>
            </a:endParaRPr>
          </a:p>
          <a:p>
            <a:pPr marL="457200" lvl="0" indent="-355600" algn="just" rtl="0">
              <a:lnSpc>
                <a:spcPct val="115000"/>
              </a:lnSpc>
              <a:spcBef>
                <a:spcPts val="0"/>
              </a:spcBef>
              <a:spcAft>
                <a:spcPts val="0"/>
              </a:spcAft>
              <a:buClr>
                <a:schemeClr val="dk1"/>
              </a:buClr>
              <a:buSzPts val="2000"/>
              <a:buChar char="●"/>
            </a:pPr>
            <a:r>
              <a:rPr lang="en-GB" sz="2000">
                <a:solidFill>
                  <a:schemeClr val="dk1"/>
                </a:solidFill>
              </a:rPr>
              <a:t>This will be the line such that the distances from the closest point in each of the two groups will be farthest away.</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453525" y="82175"/>
            <a:ext cx="8520600" cy="408900"/>
          </a:xfrm>
          <a:prstGeom prst="rect">
            <a:avLst/>
          </a:prstGeom>
        </p:spPr>
        <p:txBody>
          <a:bodyPr spcFirstLastPara="1" wrap="square" lIns="91425" tIns="91425" rIns="91425" bIns="91425" anchor="b" anchorCtr="0">
            <a:noAutofit/>
          </a:bodyPr>
          <a:lstStyle/>
          <a:p>
            <a:pPr marL="0" lvl="0" indent="0" rtl="0">
              <a:lnSpc>
                <a:spcPct val="110000"/>
              </a:lnSpc>
              <a:spcBef>
                <a:spcPts val="1500"/>
              </a:spcBef>
              <a:spcAft>
                <a:spcPts val="800"/>
              </a:spcAft>
              <a:buNone/>
            </a:pPr>
            <a:r>
              <a:rPr lang="en-GB" sz="2200" b="1"/>
              <a:t>Some machine learning methods</a:t>
            </a:r>
            <a:endParaRPr sz="2200"/>
          </a:p>
        </p:txBody>
      </p:sp>
      <p:sp>
        <p:nvSpPr>
          <p:cNvPr id="61" name="Shape 61"/>
          <p:cNvSpPr txBox="1">
            <a:spLocks noGrp="1"/>
          </p:cNvSpPr>
          <p:nvPr>
            <p:ph type="subTitle" idx="1"/>
          </p:nvPr>
        </p:nvSpPr>
        <p:spPr>
          <a:xfrm>
            <a:off x="264750" y="306025"/>
            <a:ext cx="8575800" cy="45351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sz="1800">
                <a:solidFill>
                  <a:srgbClr val="707070"/>
                </a:solidFill>
              </a:rPr>
              <a:t>Machine learning algorithms are often categorized as supervised or unsupervised.</a:t>
            </a:r>
            <a:endParaRPr sz="1800"/>
          </a:p>
          <a:p>
            <a:pPr marL="457200" lvl="0" indent="-342900" algn="just" rtl="0">
              <a:spcBef>
                <a:spcPts val="0"/>
              </a:spcBef>
              <a:spcAft>
                <a:spcPts val="0"/>
              </a:spcAft>
              <a:buSzPts val="1800"/>
              <a:buChar char="●"/>
            </a:pPr>
            <a:r>
              <a:rPr lang="en-GB" sz="1800"/>
              <a:t>Broadly, there are 3 types of Machine Learning Algorithms.</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n-GB" sz="1800" b="1"/>
              <a:t>1. Supervised Learning</a:t>
            </a:r>
            <a:endParaRPr sz="1800" b="1"/>
          </a:p>
          <a:p>
            <a:pPr marL="457200" lvl="0" indent="-342900" algn="just" rtl="0">
              <a:spcBef>
                <a:spcPts val="0"/>
              </a:spcBef>
              <a:spcAft>
                <a:spcPts val="0"/>
              </a:spcAft>
              <a:buSzPts val="1800"/>
              <a:buChar char="●"/>
            </a:pPr>
            <a:r>
              <a:rPr lang="en-GB" sz="1800"/>
              <a:t>This algorithm consist of a target / outcome variable (or dependent variable) which is to be predicted from a given set of predictors (independent variables).</a:t>
            </a:r>
            <a:endParaRPr sz="1800"/>
          </a:p>
          <a:p>
            <a:pPr marL="457200" lvl="0" indent="-342900" algn="just" rtl="0">
              <a:spcBef>
                <a:spcPts val="0"/>
              </a:spcBef>
              <a:spcAft>
                <a:spcPts val="0"/>
              </a:spcAft>
              <a:buSzPts val="1800"/>
              <a:buChar char="●"/>
            </a:pPr>
            <a:r>
              <a:rPr lang="en-GB" sz="1800"/>
              <a:t>Using these set of variables, we generate a function that map inputs to desired outputs. </a:t>
            </a:r>
            <a:endParaRPr sz="1800"/>
          </a:p>
          <a:p>
            <a:pPr marL="457200" lvl="0" indent="-342900" algn="just" rtl="0">
              <a:spcBef>
                <a:spcPts val="0"/>
              </a:spcBef>
              <a:spcAft>
                <a:spcPts val="0"/>
              </a:spcAft>
              <a:buSzPts val="1800"/>
              <a:buChar char="●"/>
            </a:pPr>
            <a:r>
              <a:rPr lang="en-GB" sz="1800"/>
              <a:t>The training process continues until the model achieves a desired level of accuracy on the training data. </a:t>
            </a:r>
            <a:endParaRPr sz="1800"/>
          </a:p>
          <a:p>
            <a:pPr marL="457200" lvl="0" indent="-342900" algn="just" rtl="0">
              <a:spcBef>
                <a:spcPts val="0"/>
              </a:spcBef>
              <a:spcAft>
                <a:spcPts val="0"/>
              </a:spcAft>
              <a:buSzPts val="1800"/>
              <a:buChar char="●"/>
            </a:pPr>
            <a:r>
              <a:rPr lang="en-GB" sz="1800"/>
              <a:t>Examples of Supervised Learning: Regression, Decision Tree, KNN, Logistic Regression, Random Forest, etc.</a:t>
            </a:r>
            <a:br>
              <a:rPr lang="en-GB" sz="1800"/>
            </a:b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49525" y="66825"/>
            <a:ext cx="8520600" cy="25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pic>
        <p:nvPicPr>
          <p:cNvPr id="174" name="Shape 174" descr="SVM2"/>
          <p:cNvPicPr preferRelativeResize="0"/>
          <p:nvPr/>
        </p:nvPicPr>
        <p:blipFill>
          <a:blip r:embed="rId3">
            <a:alphaModFix/>
          </a:blip>
          <a:stretch>
            <a:fillRect/>
          </a:stretch>
        </p:blipFill>
        <p:spPr>
          <a:xfrm>
            <a:off x="162400" y="271925"/>
            <a:ext cx="8876975" cy="3067425"/>
          </a:xfrm>
          <a:prstGeom prst="rect">
            <a:avLst/>
          </a:prstGeom>
          <a:noFill/>
          <a:ln>
            <a:noFill/>
          </a:ln>
        </p:spPr>
      </p:pic>
      <p:sp>
        <p:nvSpPr>
          <p:cNvPr id="175" name="Shape 175"/>
          <p:cNvSpPr txBox="1"/>
          <p:nvPr/>
        </p:nvSpPr>
        <p:spPr>
          <a:xfrm>
            <a:off x="435500" y="3425075"/>
            <a:ext cx="8434500" cy="1624200"/>
          </a:xfrm>
          <a:prstGeom prst="rect">
            <a:avLst/>
          </a:prstGeom>
          <a:noFill/>
          <a:ln>
            <a:noFill/>
          </a:ln>
        </p:spPr>
        <p:txBody>
          <a:bodyPr spcFirstLastPara="1" wrap="square" lIns="91425" tIns="91425" rIns="91425" bIns="91425" anchor="ctr" anchorCtr="0">
            <a:noAutofit/>
          </a:bodyPr>
          <a:lstStyle/>
          <a:p>
            <a:pPr marL="457200" lvl="0" indent="-342900" algn="just" rtl="0">
              <a:lnSpc>
                <a:spcPct val="115000"/>
              </a:lnSpc>
              <a:spcBef>
                <a:spcPts val="0"/>
              </a:spcBef>
              <a:spcAft>
                <a:spcPts val="0"/>
              </a:spcAft>
              <a:buClr>
                <a:schemeClr val="dk1"/>
              </a:buClr>
              <a:buSzPts val="1800"/>
              <a:buChar char="●"/>
            </a:pPr>
            <a:r>
              <a:rPr lang="en-GB" sz="1800">
                <a:solidFill>
                  <a:schemeClr val="dk1"/>
                </a:solidFill>
              </a:rPr>
              <a:t>In the example shown above, the line which splits the data into two differently classified groups is the </a:t>
            </a:r>
            <a:r>
              <a:rPr lang="en-GB" sz="1800" i="1">
                <a:solidFill>
                  <a:schemeClr val="dk1"/>
                </a:solidFill>
              </a:rPr>
              <a:t>green </a:t>
            </a:r>
            <a:r>
              <a:rPr lang="en-GB" sz="1800">
                <a:solidFill>
                  <a:schemeClr val="dk1"/>
                </a:solidFill>
              </a:rPr>
              <a:t>line, since the two closest points are the farthest apart from the line. This line is our  classifier. </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n-GB" sz="1800">
                <a:solidFill>
                  <a:schemeClr val="dk1"/>
                </a:solidFill>
              </a:rPr>
              <a:t>Then, depending on where the testing data lands on either side of the line, that’s what class we can classify the new data as.</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txBox="1">
            <a:spLocks noGrp="1"/>
          </p:cNvSpPr>
          <p:nvPr>
            <p:ph type="body" idx="1"/>
          </p:nvPr>
        </p:nvSpPr>
        <p:spPr>
          <a:xfrm>
            <a:off x="311700" y="894525"/>
            <a:ext cx="8520600" cy="367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2200" b="1">
                <a:solidFill>
                  <a:schemeClr val="dk1"/>
                </a:solidFill>
              </a:rPr>
              <a:t>Think of this algorithm as playing JezzBall in n-dimensional space. The tweaks in the game are:</a:t>
            </a:r>
            <a:endParaRPr sz="2200" b="1">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You can draw lines / planes at any angles (rather than just horizontal or vertical as in classic game)</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The objective of the game is to segregate balls of different colors in different rooms.</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And the balls are not moving.</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1860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7" name="Shape 187"/>
          <p:cNvSpPr txBox="1">
            <a:spLocks noGrp="1"/>
          </p:cNvSpPr>
          <p:nvPr>
            <p:ph type="body" idx="1"/>
          </p:nvPr>
        </p:nvSpPr>
        <p:spPr>
          <a:xfrm>
            <a:off x="188325" y="823900"/>
            <a:ext cx="8850900" cy="4154700"/>
          </a:xfrm>
          <a:prstGeom prst="rect">
            <a:avLst/>
          </a:prstGeom>
        </p:spPr>
        <p:txBody>
          <a:bodyPr spcFirstLastPara="1" wrap="square" lIns="91425" tIns="91425" rIns="91425" bIns="91425" anchor="t" anchorCtr="0">
            <a:noAutofit/>
          </a:bodyPr>
          <a:lstStyle/>
          <a:p>
            <a:pPr marL="0" lvl="0" indent="0" rtl="0">
              <a:lnSpc>
                <a:spcPct val="130000"/>
              </a:lnSpc>
              <a:spcBef>
                <a:spcPts val="0"/>
              </a:spcBef>
              <a:spcAft>
                <a:spcPts val="0"/>
              </a:spcAft>
              <a:buClr>
                <a:schemeClr val="dk1"/>
              </a:buClr>
              <a:buSzPts val="1100"/>
              <a:buFont typeface="Arial"/>
              <a:buNone/>
            </a:pPr>
            <a:r>
              <a:rPr lang="en-GB" sz="2000" b="1">
                <a:solidFill>
                  <a:srgbClr val="111111"/>
                </a:solidFill>
                <a:latin typeface="Roboto"/>
                <a:ea typeface="Roboto"/>
                <a:cs typeface="Roboto"/>
                <a:sym typeface="Roboto"/>
              </a:rPr>
              <a:t>SVM</a:t>
            </a:r>
            <a:r>
              <a:rPr lang="en-GB" sz="2000">
                <a:solidFill>
                  <a:srgbClr val="111111"/>
                </a:solidFill>
                <a:latin typeface="Roboto"/>
                <a:ea typeface="Roboto"/>
                <a:cs typeface="Roboto"/>
                <a:sym typeface="Roboto"/>
              </a:rPr>
              <a:t> </a:t>
            </a:r>
            <a:r>
              <a:rPr lang="en-GB" sz="2000" b="1">
                <a:solidFill>
                  <a:srgbClr val="111111"/>
                </a:solidFill>
                <a:latin typeface="Roboto"/>
                <a:ea typeface="Roboto"/>
                <a:cs typeface="Roboto"/>
                <a:sym typeface="Roboto"/>
              </a:rPr>
              <a:t>is a suitable classifier in following cases:</a:t>
            </a:r>
            <a:endParaRPr sz="2000" b="1">
              <a:solidFill>
                <a:srgbClr val="111111"/>
              </a:solidFill>
              <a:latin typeface="Roboto"/>
              <a:ea typeface="Roboto"/>
              <a:cs typeface="Roboto"/>
              <a:sym typeface="Roboto"/>
            </a:endParaRPr>
          </a:p>
          <a:p>
            <a:pPr marL="0" lvl="0" indent="0" rtl="0">
              <a:lnSpc>
                <a:spcPct val="130000"/>
              </a:lnSpc>
              <a:spcBef>
                <a:spcPts val="1100"/>
              </a:spcBef>
              <a:spcAft>
                <a:spcPts val="0"/>
              </a:spcAft>
              <a:buClr>
                <a:schemeClr val="dk1"/>
              </a:buClr>
              <a:buSzPts val="1100"/>
              <a:buFont typeface="Arial"/>
              <a:buNone/>
            </a:pPr>
            <a:r>
              <a:rPr lang="en-GB" sz="2000">
                <a:solidFill>
                  <a:srgbClr val="111111"/>
                </a:solidFill>
                <a:latin typeface="Roboto"/>
                <a:ea typeface="Roboto"/>
                <a:cs typeface="Roboto"/>
                <a:sym typeface="Roboto"/>
              </a:rPr>
              <a:t>1) When number of features (variables) and number of training data is very large (say millions of features and millions of instances (data)).</a:t>
            </a:r>
            <a:endParaRPr sz="2000">
              <a:solidFill>
                <a:srgbClr val="111111"/>
              </a:solidFill>
              <a:latin typeface="Roboto"/>
              <a:ea typeface="Roboto"/>
              <a:cs typeface="Roboto"/>
              <a:sym typeface="Roboto"/>
            </a:endParaRPr>
          </a:p>
          <a:p>
            <a:pPr marL="0" lvl="0" indent="0" rtl="0">
              <a:lnSpc>
                <a:spcPct val="130000"/>
              </a:lnSpc>
              <a:spcBef>
                <a:spcPts val="1100"/>
              </a:spcBef>
              <a:spcAft>
                <a:spcPts val="0"/>
              </a:spcAft>
              <a:buClr>
                <a:schemeClr val="dk1"/>
              </a:buClr>
              <a:buSzPts val="1100"/>
              <a:buFont typeface="Arial"/>
              <a:buNone/>
            </a:pPr>
            <a:r>
              <a:rPr lang="en-GB" sz="2000">
                <a:solidFill>
                  <a:srgbClr val="111111"/>
                </a:solidFill>
                <a:latin typeface="Roboto"/>
                <a:ea typeface="Roboto"/>
                <a:cs typeface="Roboto"/>
                <a:sym typeface="Roboto"/>
              </a:rPr>
              <a:t>2) When sparsity in the problem is very high, i.e., most of the features have zero value.</a:t>
            </a:r>
            <a:endParaRPr sz="2000">
              <a:solidFill>
                <a:srgbClr val="111111"/>
              </a:solidFill>
              <a:latin typeface="Roboto"/>
              <a:ea typeface="Roboto"/>
              <a:cs typeface="Roboto"/>
              <a:sym typeface="Roboto"/>
            </a:endParaRPr>
          </a:p>
          <a:p>
            <a:pPr marL="0" lvl="0" indent="0" rtl="0">
              <a:lnSpc>
                <a:spcPct val="130000"/>
              </a:lnSpc>
              <a:spcBef>
                <a:spcPts val="1100"/>
              </a:spcBef>
              <a:spcAft>
                <a:spcPts val="0"/>
              </a:spcAft>
              <a:buClr>
                <a:schemeClr val="dk1"/>
              </a:buClr>
              <a:buSzPts val="1100"/>
              <a:buFont typeface="Arial"/>
              <a:buNone/>
            </a:pPr>
            <a:r>
              <a:rPr lang="en-GB" sz="2000">
                <a:solidFill>
                  <a:srgbClr val="111111"/>
                </a:solidFill>
                <a:latin typeface="Roboto"/>
                <a:ea typeface="Roboto"/>
                <a:cs typeface="Roboto"/>
                <a:sym typeface="Roboto"/>
              </a:rPr>
              <a:t>3) It is the best for document classification problems where sparsity is high and features/instances are also very high.</a:t>
            </a:r>
            <a:endParaRPr sz="2000">
              <a:solidFill>
                <a:srgbClr val="111111"/>
              </a:solidFill>
              <a:latin typeface="Roboto"/>
              <a:ea typeface="Roboto"/>
              <a:cs typeface="Roboto"/>
              <a:sym typeface="Roboto"/>
            </a:endParaRPr>
          </a:p>
          <a:p>
            <a:pPr marL="0" lvl="0" indent="0" rtl="0">
              <a:lnSpc>
                <a:spcPct val="130000"/>
              </a:lnSpc>
              <a:spcBef>
                <a:spcPts val="1100"/>
              </a:spcBef>
              <a:spcAft>
                <a:spcPts val="1100"/>
              </a:spcAft>
              <a:buNone/>
            </a:pPr>
            <a:r>
              <a:rPr lang="en-GB" sz="2000">
                <a:solidFill>
                  <a:srgbClr val="111111"/>
                </a:solidFill>
                <a:latin typeface="Roboto"/>
                <a:ea typeface="Roboto"/>
                <a:cs typeface="Roboto"/>
                <a:sym typeface="Roboto"/>
              </a:rPr>
              <a:t>4) It also performs very well for problems like image classification, genes classsification, drug disambiguation etc. where number of features are high.</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77875" y="161375"/>
            <a:ext cx="8520600" cy="391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r>
              <a:rPr lang="en-GB" sz="1800" b="1">
                <a:solidFill>
                  <a:schemeClr val="dk2"/>
                </a:solidFill>
              </a:rPr>
              <a:t>5. Naive Bayes</a:t>
            </a:r>
            <a:endParaRPr b="1"/>
          </a:p>
        </p:txBody>
      </p:sp>
      <p:sp>
        <p:nvSpPr>
          <p:cNvPr id="193" name="Shape 193"/>
          <p:cNvSpPr txBox="1">
            <a:spLocks noGrp="1"/>
          </p:cNvSpPr>
          <p:nvPr>
            <p:ph type="body" idx="1"/>
          </p:nvPr>
        </p:nvSpPr>
        <p:spPr>
          <a:xfrm>
            <a:off x="255275" y="605125"/>
            <a:ext cx="8745900" cy="4425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GB"/>
              <a:t>In simple terms, a Naive Bayes classifier assumes that the presence of a particular feature in a class is unrelated to the presence of any other feature.</a:t>
            </a:r>
            <a:endParaRPr/>
          </a:p>
          <a:p>
            <a:pPr marL="457200" lvl="0" indent="-342900" algn="just" rtl="0">
              <a:spcBef>
                <a:spcPts val="0"/>
              </a:spcBef>
              <a:spcAft>
                <a:spcPts val="0"/>
              </a:spcAft>
              <a:buSzPts val="1800"/>
              <a:buChar char="●"/>
            </a:pPr>
            <a:r>
              <a:rPr lang="en-GB"/>
              <a:t>For example, a fruit may be considered to be an apple if it is red, round, and about 3 inches in diameter. Even if these features depend on each other or upon the existence of the other features, a naive Bayes classifier would consider all of these properties to independently contribute to the probability that this fruit is an apple.</a:t>
            </a:r>
            <a:endParaRPr/>
          </a:p>
          <a:p>
            <a:pPr marL="457200" lvl="0" indent="-342900" algn="just" rtl="0">
              <a:spcBef>
                <a:spcPts val="0"/>
              </a:spcBef>
              <a:spcAft>
                <a:spcPts val="0"/>
              </a:spcAft>
              <a:buSzPts val="1800"/>
              <a:buChar char="●"/>
            </a:pPr>
            <a:r>
              <a:rPr lang="en-GB"/>
              <a:t>Naive Bayesian model is easy to build and particularly useful for very large data sets. </a:t>
            </a:r>
            <a:endParaRPr/>
          </a:p>
          <a:p>
            <a:pPr marL="457200" lvl="0" indent="-342900" algn="just" rtl="0">
              <a:spcBef>
                <a:spcPts val="0"/>
              </a:spcBef>
              <a:spcAft>
                <a:spcPts val="0"/>
              </a:spcAft>
              <a:buSzPts val="1800"/>
              <a:buChar char="●"/>
            </a:pPr>
            <a:r>
              <a:rPr lang="en-GB"/>
              <a:t>It is a classification technique based on Bayes’ theorem with an assumption of independence between predictors. </a:t>
            </a:r>
            <a:endParaRPr/>
          </a:p>
          <a:p>
            <a:pPr marL="457200" lvl="0" indent="-342900" algn="just" rtl="0">
              <a:spcBef>
                <a:spcPts val="0"/>
              </a:spcBef>
              <a:spcAft>
                <a:spcPts val="0"/>
              </a:spcAft>
              <a:buSzPts val="1800"/>
              <a:buChar char="●"/>
            </a:pPr>
            <a:r>
              <a:rPr lang="en-GB"/>
              <a:t>It is used in spam filtering, rating classification, sentiment detection,etc</a:t>
            </a:r>
            <a:br>
              <a:rPr lang="en-GB"/>
            </a:b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GB" sz="1400" b="1"/>
              <a:t>Bayes theorem:</a:t>
            </a:r>
            <a:endParaRPr sz="1400" b="1"/>
          </a:p>
          <a:p>
            <a:pPr marL="0" lvl="0" indent="0">
              <a:spcBef>
                <a:spcPts val="0"/>
              </a:spcBef>
              <a:spcAft>
                <a:spcPts val="0"/>
              </a:spcAft>
              <a:buNone/>
            </a:pPr>
            <a:endParaRPr sz="1400" b="1"/>
          </a:p>
        </p:txBody>
      </p:sp>
      <p:pic>
        <p:nvPicPr>
          <p:cNvPr id="199" name="Shape 199"/>
          <p:cNvPicPr preferRelativeResize="0"/>
          <p:nvPr/>
        </p:nvPicPr>
        <p:blipFill>
          <a:blip r:embed="rId3">
            <a:alphaModFix/>
          </a:blip>
          <a:stretch>
            <a:fillRect/>
          </a:stretch>
        </p:blipFill>
        <p:spPr>
          <a:xfrm>
            <a:off x="742925" y="1017725"/>
            <a:ext cx="7637326" cy="3702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Shape 204" descr="Bayes_4"/>
          <p:cNvPicPr preferRelativeResize="0"/>
          <p:nvPr/>
        </p:nvPicPr>
        <p:blipFill>
          <a:blip r:embed="rId3">
            <a:alphaModFix/>
          </a:blip>
          <a:stretch>
            <a:fillRect/>
          </a:stretch>
        </p:blipFill>
        <p:spPr>
          <a:xfrm>
            <a:off x="152400" y="1659575"/>
            <a:ext cx="8621725" cy="3228650"/>
          </a:xfrm>
          <a:prstGeom prst="rect">
            <a:avLst/>
          </a:prstGeom>
          <a:noFill/>
          <a:ln>
            <a:noFill/>
          </a:ln>
        </p:spPr>
      </p:pic>
      <p:sp>
        <p:nvSpPr>
          <p:cNvPr id="205" name="Shape 205"/>
          <p:cNvSpPr txBox="1"/>
          <p:nvPr/>
        </p:nvSpPr>
        <p:spPr>
          <a:xfrm>
            <a:off x="258925" y="117725"/>
            <a:ext cx="8768700" cy="790800"/>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Clr>
                <a:schemeClr val="dk2"/>
              </a:buClr>
              <a:buSzPts val="2000"/>
              <a:buChar char="●"/>
            </a:pPr>
            <a:r>
              <a:rPr lang="en-GB" sz="2000" b="1">
                <a:solidFill>
                  <a:schemeClr val="dk2"/>
                </a:solidFill>
              </a:rPr>
              <a:t>Example:</a:t>
            </a:r>
            <a:r>
              <a:rPr lang="en-GB" sz="2000">
                <a:solidFill>
                  <a:schemeClr val="dk2"/>
                </a:solidFill>
              </a:rPr>
              <a:t> Below I have a training data set of weather and corresponding target variable ‘Play’. </a:t>
            </a:r>
            <a:endParaRPr sz="2000">
              <a:solidFill>
                <a:schemeClr val="dk2"/>
              </a:solidFill>
            </a:endParaRPr>
          </a:p>
          <a:p>
            <a:pPr marL="457200" lvl="0" indent="-355600" algn="just" rtl="0">
              <a:lnSpc>
                <a:spcPct val="115000"/>
              </a:lnSpc>
              <a:spcBef>
                <a:spcPts val="0"/>
              </a:spcBef>
              <a:spcAft>
                <a:spcPts val="0"/>
              </a:spcAft>
              <a:buClr>
                <a:schemeClr val="dk2"/>
              </a:buClr>
              <a:buSzPts val="2000"/>
              <a:buChar char="●"/>
            </a:pPr>
            <a:r>
              <a:rPr lang="en-GB" sz="2000">
                <a:solidFill>
                  <a:schemeClr val="dk2"/>
                </a:solidFill>
              </a:rPr>
              <a:t>Now, we need to classify whether players will play or not based on weather condition. </a:t>
            </a:r>
            <a:endParaRPr sz="2000">
              <a:solidFill>
                <a:schemeClr val="dk2"/>
              </a:solidFill>
            </a:endParaRPr>
          </a:p>
          <a:p>
            <a:pPr marL="0" lvl="0" indent="0" rtl="0">
              <a:spcBef>
                <a:spcPts val="16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82325" y="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1" name="Shape 211"/>
          <p:cNvSpPr txBox="1">
            <a:spLocks noGrp="1"/>
          </p:cNvSpPr>
          <p:nvPr>
            <p:ph type="body" idx="1"/>
          </p:nvPr>
        </p:nvSpPr>
        <p:spPr>
          <a:xfrm>
            <a:off x="311700" y="659125"/>
            <a:ext cx="8727600" cy="43197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SzPts val="2000"/>
              <a:buChar char="●"/>
            </a:pPr>
            <a:r>
              <a:rPr lang="en-GB" sz="2000"/>
              <a:t>Let’s follow the below steps to perform it.</a:t>
            </a:r>
            <a:br>
              <a:rPr lang="en-GB" sz="2000"/>
            </a:br>
            <a:r>
              <a:rPr lang="en-GB" sz="2000"/>
              <a:t>Step 1: Convert the data set to frequency table</a:t>
            </a:r>
            <a:br>
              <a:rPr lang="en-GB" sz="2000"/>
            </a:br>
            <a:r>
              <a:rPr lang="en-GB" sz="2000"/>
              <a:t>Step 2: Create Likelihood table by finding the probabilities like Overcast probability = 0.29 and probability of playing is 0.64.</a:t>
            </a:r>
            <a:endParaRPr sz="2000"/>
          </a:p>
          <a:p>
            <a:pPr marL="457200" lvl="0" indent="-355600" algn="just" rtl="0">
              <a:spcBef>
                <a:spcPts val="0"/>
              </a:spcBef>
              <a:spcAft>
                <a:spcPts val="0"/>
              </a:spcAft>
              <a:buSzPts val="2000"/>
              <a:buChar char="●"/>
            </a:pPr>
            <a:r>
              <a:rPr lang="en-GB" sz="2000">
                <a:solidFill>
                  <a:schemeClr val="dk1"/>
                </a:solidFill>
              </a:rPr>
              <a:t>Step 3: Now, use Naive Bayesian equation to calculate the posterior probability for each class. </a:t>
            </a:r>
            <a:endParaRPr sz="2000">
              <a:solidFill>
                <a:schemeClr val="dk1"/>
              </a:solidFill>
            </a:endParaRPr>
          </a:p>
          <a:p>
            <a:pPr marL="457200" lvl="0" indent="-355600" algn="just" rtl="0">
              <a:spcBef>
                <a:spcPts val="0"/>
              </a:spcBef>
              <a:spcAft>
                <a:spcPts val="0"/>
              </a:spcAft>
              <a:buSzPts val="2000"/>
              <a:buChar char="●"/>
            </a:pPr>
            <a:r>
              <a:rPr lang="en-GB" sz="2000">
                <a:solidFill>
                  <a:schemeClr val="dk1"/>
                </a:solidFill>
              </a:rPr>
              <a:t>The class with the highest posterior probability is the outcome of prediction.</a:t>
            </a:r>
            <a:endParaRPr sz="2000">
              <a:solidFill>
                <a:schemeClr val="dk1"/>
              </a:solidFill>
            </a:endParaRPr>
          </a:p>
          <a:p>
            <a:pPr marL="0" lvl="0" indent="0" algn="just">
              <a:spcBef>
                <a:spcPts val="0"/>
              </a:spcBef>
              <a:spcAft>
                <a:spcPts val="1600"/>
              </a:spcAft>
              <a:buNone/>
            </a:pPr>
            <a:r>
              <a:rPr lang="en-GB" sz="2000"/>
              <a:t/>
            </a:r>
            <a:br>
              <a:rPr lang="en-GB" sz="2000"/>
            </a:b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3975"/>
            <a:ext cx="8520600" cy="396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2400"/>
          </a:p>
        </p:txBody>
      </p:sp>
      <p:sp>
        <p:nvSpPr>
          <p:cNvPr id="217" name="Shape 217"/>
          <p:cNvSpPr txBox="1">
            <a:spLocks noGrp="1"/>
          </p:cNvSpPr>
          <p:nvPr>
            <p:ph type="body" idx="1"/>
          </p:nvPr>
        </p:nvSpPr>
        <p:spPr>
          <a:xfrm>
            <a:off x="223625" y="500475"/>
            <a:ext cx="8757000" cy="46431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Char char="●"/>
            </a:pPr>
            <a:r>
              <a:rPr lang="en-GB" sz="2200"/>
              <a:t>Problem: Players will play if weather is sunny, is this statement is correct?</a:t>
            </a:r>
            <a:endParaRPr sz="2200"/>
          </a:p>
          <a:p>
            <a:pPr marL="457200" lvl="0" indent="-368300" algn="just" rtl="0">
              <a:spcBef>
                <a:spcPts val="0"/>
              </a:spcBef>
              <a:spcAft>
                <a:spcPts val="0"/>
              </a:spcAft>
              <a:buSzPts val="2200"/>
              <a:buChar char="●"/>
            </a:pPr>
            <a:r>
              <a:rPr lang="en-GB" sz="2200"/>
              <a:t>We can solve it using above discussed method, </a:t>
            </a:r>
            <a:endParaRPr sz="2200"/>
          </a:p>
          <a:p>
            <a:pPr marL="457200" lvl="0" indent="-368300" algn="just" rtl="0">
              <a:spcBef>
                <a:spcPts val="0"/>
              </a:spcBef>
              <a:spcAft>
                <a:spcPts val="0"/>
              </a:spcAft>
              <a:buSzPts val="2200"/>
              <a:buChar char="●"/>
            </a:pPr>
            <a:r>
              <a:rPr lang="en-GB" sz="2200"/>
              <a:t>so P(Yes | Sunny) = P( Sunny | Yes) * P(Yes) / P (Sunny)</a:t>
            </a:r>
            <a:endParaRPr sz="2200"/>
          </a:p>
          <a:p>
            <a:pPr marL="457200" lvl="0" indent="-368300" algn="just" rtl="0">
              <a:spcBef>
                <a:spcPts val="0"/>
              </a:spcBef>
              <a:spcAft>
                <a:spcPts val="0"/>
              </a:spcAft>
              <a:buSzPts val="2200"/>
              <a:buChar char="●"/>
            </a:pPr>
            <a:r>
              <a:rPr lang="en-GB" sz="2200"/>
              <a:t>Here we have P (Sunny |Yes) = 3/9 = 0.33, P(Sunny) = 5/14 = 0.36, P( Yes)= 9/14 = 0.64</a:t>
            </a:r>
            <a:endParaRPr sz="2200"/>
          </a:p>
          <a:p>
            <a:pPr marL="457200" lvl="0" indent="-368300" algn="just" rtl="0">
              <a:spcBef>
                <a:spcPts val="0"/>
              </a:spcBef>
              <a:spcAft>
                <a:spcPts val="0"/>
              </a:spcAft>
              <a:buSzPts val="2200"/>
              <a:buChar char="●"/>
            </a:pPr>
            <a:r>
              <a:rPr lang="en-GB" sz="2200"/>
              <a:t>Now, P (Yes | Sunny) = 0.33 * 0.64 / 0.36 = 0.60, which has higher probability.</a:t>
            </a:r>
            <a:endParaRPr sz="2200"/>
          </a:p>
          <a:p>
            <a:pPr marL="457200" lvl="0" indent="-368300" algn="just" rtl="0">
              <a:spcBef>
                <a:spcPts val="0"/>
              </a:spcBef>
              <a:spcAft>
                <a:spcPts val="0"/>
              </a:spcAft>
              <a:buSzPts val="2200"/>
              <a:buChar char="●"/>
            </a:pPr>
            <a:r>
              <a:rPr lang="en-GB" sz="2200"/>
              <a:t>Naive Bayes uses a similar method to predict the probability of different class based on various attributes. </a:t>
            </a:r>
            <a:endParaRPr sz="2200"/>
          </a:p>
          <a:p>
            <a:pPr marL="457200" lvl="0" indent="-368300" algn="just">
              <a:spcBef>
                <a:spcPts val="0"/>
              </a:spcBef>
              <a:spcAft>
                <a:spcPts val="0"/>
              </a:spcAft>
              <a:buSzPts val="2200"/>
              <a:buChar char="●"/>
            </a:pPr>
            <a:r>
              <a:rPr lang="en-GB" sz="2200"/>
              <a:t>This algorithm is mostly used in text classification and with problems having multiple classes.</a:t>
            </a:r>
            <a:br>
              <a:rPr lang="en-GB" sz="2200"/>
            </a:b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260200"/>
            <a:ext cx="8520600" cy="3870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400"/>
              </a:spcAft>
              <a:buClr>
                <a:schemeClr val="dk1"/>
              </a:buClr>
              <a:buSzPts val="1100"/>
              <a:buFont typeface="Arial"/>
              <a:buNone/>
            </a:pPr>
            <a:r>
              <a:rPr lang="en-GB" sz="1700" b="1"/>
              <a:t>6. kNN (k- Nearest Neighbors)</a:t>
            </a:r>
            <a:endParaRPr/>
          </a:p>
        </p:txBody>
      </p:sp>
      <p:sp>
        <p:nvSpPr>
          <p:cNvPr id="223" name="Shape 223"/>
          <p:cNvSpPr txBox="1">
            <a:spLocks noGrp="1"/>
          </p:cNvSpPr>
          <p:nvPr>
            <p:ph type="body" idx="1"/>
          </p:nvPr>
        </p:nvSpPr>
        <p:spPr>
          <a:xfrm>
            <a:off x="176550" y="347525"/>
            <a:ext cx="8815800" cy="46902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chemeClr val="dk1"/>
              </a:buClr>
              <a:buSzPts val="2200"/>
              <a:buChar char="●"/>
            </a:pPr>
            <a:r>
              <a:rPr lang="en-GB" sz="2200">
                <a:solidFill>
                  <a:schemeClr val="dk1"/>
                </a:solidFill>
              </a:rPr>
              <a:t>It can be used for both classification and regression problems. </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However, it is more widely used in classification problems in the industry. </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If K = 1, then the case is simply assigned to the class of its nearest neighbor. </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K nearest neighbors is a simple algorithm that stores all available cases and classifies new cases by a majority vote of its k neighbors. </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The case being assigned to the class is most common amongst its K nearest neighbors measured by a distance function.</a:t>
            </a:r>
            <a:endParaRPr sz="2200">
              <a:solidFill>
                <a:schemeClr val="dk1"/>
              </a:solidFill>
            </a:endParaRPr>
          </a:p>
          <a:p>
            <a:pPr marL="457200" lvl="0" indent="-368300" algn="just" rtl="0">
              <a:spcBef>
                <a:spcPts val="0"/>
              </a:spcBef>
              <a:spcAft>
                <a:spcPts val="0"/>
              </a:spcAft>
              <a:buClr>
                <a:schemeClr val="dk1"/>
              </a:buClr>
              <a:buSzPts val="2200"/>
              <a:buChar char="●"/>
            </a:pPr>
            <a:r>
              <a:rPr lang="en-GB" sz="2200">
                <a:solidFill>
                  <a:schemeClr val="dk1"/>
                </a:solidFill>
              </a:rPr>
              <a:t>KNN can easily be mapped to our real lives.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31600"/>
            <a:ext cx="8520600" cy="3870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400"/>
              </a:spcAft>
              <a:buClr>
                <a:schemeClr val="dk1"/>
              </a:buClr>
              <a:buSzPts val="1100"/>
              <a:buFont typeface="Arial"/>
              <a:buNone/>
            </a:pPr>
            <a:r>
              <a:rPr lang="en-GB" sz="2400" b="1"/>
              <a:t>6. kNN (k- Nearest Neighbors)</a:t>
            </a:r>
            <a:endParaRPr sz="2400"/>
          </a:p>
        </p:txBody>
      </p:sp>
      <p:sp>
        <p:nvSpPr>
          <p:cNvPr id="229" name="Shape 229"/>
          <p:cNvSpPr txBox="1">
            <a:spLocks noGrp="1"/>
          </p:cNvSpPr>
          <p:nvPr>
            <p:ph type="body" idx="1"/>
          </p:nvPr>
        </p:nvSpPr>
        <p:spPr>
          <a:xfrm>
            <a:off x="311700" y="800350"/>
            <a:ext cx="8563200" cy="43431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chemeClr val="dk1"/>
              </a:buClr>
              <a:buSzPts val="2000"/>
              <a:buChar char="●"/>
            </a:pPr>
            <a:r>
              <a:rPr lang="en-GB" sz="2000">
                <a:solidFill>
                  <a:schemeClr val="dk1"/>
                </a:solidFill>
              </a:rPr>
              <a:t>If you want to learn about a person, of whom you have no information, you might like to find out about his close friends and the circles he moves in and gain access to his/her information!</a:t>
            </a:r>
            <a:endParaRPr sz="2000">
              <a:solidFill>
                <a:schemeClr val="dk1"/>
              </a:solidFill>
            </a:endParaRPr>
          </a:p>
          <a:p>
            <a:pPr marL="457200" lvl="0" indent="-355600" algn="just" rtl="0">
              <a:spcBef>
                <a:spcPts val="0"/>
              </a:spcBef>
              <a:spcAft>
                <a:spcPts val="0"/>
              </a:spcAft>
              <a:buClr>
                <a:schemeClr val="dk1"/>
              </a:buClr>
              <a:buSzPts val="2000"/>
              <a:buChar char="●"/>
            </a:pPr>
            <a:r>
              <a:rPr lang="en-GB" sz="2000">
                <a:solidFill>
                  <a:schemeClr val="dk1"/>
                </a:solidFill>
                <a:highlight>
                  <a:srgbClr val="FFFFFF"/>
                </a:highlight>
              </a:rPr>
              <a:t>KNN is used in a variety of applications such as economic forecasting, data compression and genetics. </a:t>
            </a:r>
            <a:endParaRPr sz="2000">
              <a:solidFill>
                <a:schemeClr val="dk1"/>
              </a:solidFill>
              <a:highlight>
                <a:srgbClr val="FFFFFF"/>
              </a:highlight>
            </a:endParaRPr>
          </a:p>
          <a:p>
            <a:pPr marL="457200" lvl="0" indent="-355600" algn="just" rtl="0">
              <a:spcBef>
                <a:spcPts val="0"/>
              </a:spcBef>
              <a:spcAft>
                <a:spcPts val="0"/>
              </a:spcAft>
              <a:buClr>
                <a:schemeClr val="dk1"/>
              </a:buClr>
              <a:buSzPts val="2000"/>
              <a:buChar char="●"/>
            </a:pPr>
            <a:r>
              <a:rPr lang="en-GB" sz="2000">
                <a:solidFill>
                  <a:schemeClr val="dk1"/>
                </a:solidFill>
                <a:highlight>
                  <a:srgbClr val="FFFFFF"/>
                </a:highlight>
              </a:rPr>
              <a:t>For example, KNN was leveraged in a 2006 </a:t>
            </a:r>
            <a:r>
              <a:rPr lang="en-GB" sz="2000" u="sng">
                <a:solidFill>
                  <a:srgbClr val="205CAA"/>
                </a:solidFill>
                <a:highlight>
                  <a:srgbClr val="FFFFFF"/>
                </a:highlight>
                <a:hlinkClick r:id="rId3"/>
              </a:rPr>
              <a:t>study</a:t>
            </a:r>
            <a:r>
              <a:rPr lang="en-GB" sz="2000">
                <a:solidFill>
                  <a:schemeClr val="dk1"/>
                </a:solidFill>
                <a:highlight>
                  <a:srgbClr val="FFFFFF"/>
                </a:highlight>
              </a:rPr>
              <a:t> of functional genomics for the assignment of genes based on their expression profiles.</a:t>
            </a:r>
            <a:endParaRPr sz="2000">
              <a:solidFill>
                <a:schemeClr val="dk1"/>
              </a:solidFill>
            </a:endParaRPr>
          </a:p>
          <a:p>
            <a:pPr marL="457200" lvl="0" indent="-355600" algn="just" rtl="0">
              <a:spcBef>
                <a:spcPts val="0"/>
              </a:spcBef>
              <a:spcAft>
                <a:spcPts val="0"/>
              </a:spcAft>
              <a:buClr>
                <a:schemeClr val="dk1"/>
              </a:buClr>
              <a:buSzPts val="2000"/>
              <a:buChar char="●"/>
            </a:pPr>
            <a:r>
              <a:rPr lang="en-GB" sz="2000">
                <a:solidFill>
                  <a:schemeClr val="dk1"/>
                </a:solidFill>
              </a:rPr>
              <a:t>Distance functions used can be Euclidean, Manhattan, Minkowski and Hamming distance. </a:t>
            </a:r>
            <a:endParaRPr sz="2000">
              <a:solidFill>
                <a:schemeClr val="dk1"/>
              </a:solidFill>
            </a:endParaRPr>
          </a:p>
          <a:p>
            <a:pPr marL="457200" lvl="0" indent="-355600" algn="just" rtl="0">
              <a:spcBef>
                <a:spcPts val="0"/>
              </a:spcBef>
              <a:spcAft>
                <a:spcPts val="0"/>
              </a:spcAft>
              <a:buClr>
                <a:schemeClr val="dk1"/>
              </a:buClr>
              <a:buSzPts val="2000"/>
              <a:buChar char="●"/>
            </a:pPr>
            <a:r>
              <a:rPr lang="en-GB" sz="2000">
                <a:solidFill>
                  <a:schemeClr val="dk1"/>
                </a:solidFill>
              </a:rPr>
              <a:t>First three functions are used for continuous function and fourth one (Hamming) for categorical variables.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311700" y="193250"/>
            <a:ext cx="8520600" cy="371100"/>
          </a:xfrm>
          <a:prstGeom prst="rect">
            <a:avLst/>
          </a:prstGeom>
        </p:spPr>
        <p:txBody>
          <a:bodyPr spcFirstLastPara="1" wrap="square" lIns="91425" tIns="91425" rIns="91425" bIns="91425" anchor="b" anchorCtr="0">
            <a:noAutofit/>
          </a:bodyPr>
          <a:lstStyle/>
          <a:p>
            <a:pPr marL="0" lvl="0" indent="0" rtl="0">
              <a:lnSpc>
                <a:spcPct val="110000"/>
              </a:lnSpc>
              <a:spcBef>
                <a:spcPts val="1500"/>
              </a:spcBef>
              <a:spcAft>
                <a:spcPts val="800"/>
              </a:spcAft>
              <a:buClr>
                <a:schemeClr val="dk1"/>
              </a:buClr>
              <a:buSzPts val="1100"/>
              <a:buFont typeface="Arial"/>
              <a:buNone/>
            </a:pPr>
            <a:r>
              <a:rPr lang="en-GB" sz="2200" b="1"/>
              <a:t>Some machine learning methods</a:t>
            </a:r>
            <a:endParaRPr/>
          </a:p>
        </p:txBody>
      </p:sp>
      <p:sp>
        <p:nvSpPr>
          <p:cNvPr id="67" name="Shape 67"/>
          <p:cNvSpPr txBox="1">
            <a:spLocks noGrp="1"/>
          </p:cNvSpPr>
          <p:nvPr>
            <p:ph type="subTitle" idx="1"/>
          </p:nvPr>
        </p:nvSpPr>
        <p:spPr>
          <a:xfrm>
            <a:off x="211800" y="193250"/>
            <a:ext cx="8804100" cy="4832400"/>
          </a:xfrm>
          <a:prstGeom prst="rect">
            <a:avLst/>
          </a:prstGeom>
        </p:spPr>
        <p:txBody>
          <a:bodyPr spcFirstLastPara="1" wrap="square" lIns="91425" tIns="91425" rIns="91425" bIns="91425" anchor="t" anchorCtr="0">
            <a:noAutofit/>
          </a:bodyPr>
          <a:lstStyle/>
          <a:p>
            <a:pPr marL="0" lvl="0" indent="0" algn="just" rtl="0">
              <a:lnSpc>
                <a:spcPct val="140000"/>
              </a:lnSpc>
              <a:spcBef>
                <a:spcPts val="1500"/>
              </a:spcBef>
              <a:spcAft>
                <a:spcPts val="0"/>
              </a:spcAft>
              <a:buClr>
                <a:schemeClr val="dk1"/>
              </a:buClr>
              <a:buSzPts val="1100"/>
              <a:buFont typeface="Arial"/>
              <a:buNone/>
            </a:pPr>
            <a:r>
              <a:rPr lang="en-GB" sz="1700" b="1">
                <a:solidFill>
                  <a:srgbClr val="333333"/>
                </a:solidFill>
              </a:rPr>
              <a:t>2. Unsupervised Learning</a:t>
            </a:r>
            <a:endParaRPr sz="1700" b="1">
              <a:solidFill>
                <a:srgbClr val="333333"/>
              </a:solidFill>
            </a:endParaRPr>
          </a:p>
          <a:p>
            <a:pPr marL="457200" lvl="0" indent="-336550" algn="just" rtl="0">
              <a:lnSpc>
                <a:spcPct val="115000"/>
              </a:lnSpc>
              <a:spcBef>
                <a:spcPts val="1500"/>
              </a:spcBef>
              <a:spcAft>
                <a:spcPts val="0"/>
              </a:spcAft>
              <a:buClr>
                <a:srgbClr val="595858"/>
              </a:buClr>
              <a:buSzPts val="1700"/>
              <a:buFont typeface="Roboto"/>
              <a:buChar char="●"/>
            </a:pPr>
            <a:r>
              <a:rPr lang="en-GB" sz="1700">
                <a:solidFill>
                  <a:srgbClr val="333333"/>
                </a:solidFill>
                <a:latin typeface="Roboto"/>
                <a:ea typeface="Roboto"/>
                <a:cs typeface="Roboto"/>
                <a:sym typeface="Roboto"/>
              </a:rPr>
              <a:t>I</a:t>
            </a:r>
            <a:r>
              <a:rPr lang="en-GB" sz="1700">
                <a:solidFill>
                  <a:srgbClr val="595858"/>
                </a:solidFill>
                <a:latin typeface="Roboto"/>
                <a:ea typeface="Roboto"/>
                <a:cs typeface="Roboto"/>
                <a:sym typeface="Roboto"/>
              </a:rPr>
              <a:t>n this algorithm, we do not have any target or outcome variable to predict / estimate. </a:t>
            </a:r>
            <a:endParaRPr sz="1700">
              <a:solidFill>
                <a:srgbClr val="595858"/>
              </a:solidFill>
              <a:latin typeface="Roboto"/>
              <a:ea typeface="Roboto"/>
              <a:cs typeface="Roboto"/>
              <a:sym typeface="Roboto"/>
            </a:endParaRPr>
          </a:p>
          <a:p>
            <a:pPr marL="457200" lvl="0" indent="-336550" algn="just" rtl="0">
              <a:lnSpc>
                <a:spcPct val="115000"/>
              </a:lnSpc>
              <a:spcBef>
                <a:spcPts val="0"/>
              </a:spcBef>
              <a:spcAft>
                <a:spcPts val="0"/>
              </a:spcAft>
              <a:buClr>
                <a:srgbClr val="595858"/>
              </a:buClr>
              <a:buSzPts val="1700"/>
              <a:buFont typeface="Roboto"/>
              <a:buChar char="●"/>
            </a:pPr>
            <a:r>
              <a:rPr lang="en-GB" sz="1700">
                <a:solidFill>
                  <a:srgbClr val="595858"/>
                </a:solidFill>
                <a:latin typeface="Roboto"/>
                <a:ea typeface="Roboto"/>
                <a:cs typeface="Roboto"/>
                <a:sym typeface="Roboto"/>
              </a:rPr>
              <a:t>It is used for clustering population in different groups, which is widely used for segmenting customers in different groups for specific intervention. </a:t>
            </a:r>
            <a:endParaRPr sz="1700">
              <a:solidFill>
                <a:srgbClr val="595858"/>
              </a:solidFill>
              <a:latin typeface="Roboto"/>
              <a:ea typeface="Roboto"/>
              <a:cs typeface="Roboto"/>
              <a:sym typeface="Roboto"/>
            </a:endParaRPr>
          </a:p>
          <a:p>
            <a:pPr marL="457200" lvl="0" indent="-336550" algn="just" rtl="0">
              <a:lnSpc>
                <a:spcPct val="115000"/>
              </a:lnSpc>
              <a:spcBef>
                <a:spcPts val="0"/>
              </a:spcBef>
              <a:spcAft>
                <a:spcPts val="0"/>
              </a:spcAft>
              <a:buClr>
                <a:srgbClr val="595858"/>
              </a:buClr>
              <a:buSzPts val="1700"/>
              <a:buFont typeface="Roboto"/>
              <a:buChar char="●"/>
            </a:pPr>
            <a:r>
              <a:rPr lang="en-GB" sz="1700">
                <a:solidFill>
                  <a:srgbClr val="595858"/>
                </a:solidFill>
                <a:latin typeface="Roboto"/>
                <a:ea typeface="Roboto"/>
                <a:cs typeface="Roboto"/>
                <a:sym typeface="Roboto"/>
              </a:rPr>
              <a:t>Examples of Unsupervised Learning: K-means, Apriori algorithm </a:t>
            </a:r>
            <a:endParaRPr sz="1700">
              <a:solidFill>
                <a:srgbClr val="595858"/>
              </a:solidFill>
              <a:latin typeface="Roboto"/>
              <a:ea typeface="Roboto"/>
              <a:cs typeface="Roboto"/>
              <a:sym typeface="Roboto"/>
            </a:endParaRPr>
          </a:p>
          <a:p>
            <a:pPr marL="0" lvl="0" indent="0" algn="just" rtl="0">
              <a:lnSpc>
                <a:spcPct val="115000"/>
              </a:lnSpc>
              <a:spcBef>
                <a:spcPts val="1600"/>
              </a:spcBef>
              <a:spcAft>
                <a:spcPts val="0"/>
              </a:spcAft>
              <a:buNone/>
            </a:pPr>
            <a:r>
              <a:rPr lang="en-GB" sz="1700" b="1">
                <a:solidFill>
                  <a:srgbClr val="595858"/>
                </a:solidFill>
                <a:latin typeface="Roboto"/>
                <a:ea typeface="Roboto"/>
                <a:cs typeface="Roboto"/>
                <a:sym typeface="Roboto"/>
              </a:rPr>
              <a:t> </a:t>
            </a:r>
            <a:r>
              <a:rPr lang="en-GB" sz="1700" b="1">
                <a:solidFill>
                  <a:srgbClr val="333333"/>
                </a:solidFill>
              </a:rPr>
              <a:t>3. Reinforcement Learning:</a:t>
            </a:r>
            <a:endParaRPr sz="1700" b="1">
              <a:solidFill>
                <a:srgbClr val="333333"/>
              </a:solidFill>
            </a:endParaRPr>
          </a:p>
          <a:p>
            <a:pPr marL="457200" lvl="0" indent="-336550" algn="just" rtl="0">
              <a:lnSpc>
                <a:spcPct val="115000"/>
              </a:lnSpc>
              <a:spcBef>
                <a:spcPts val="1600"/>
              </a:spcBef>
              <a:spcAft>
                <a:spcPts val="0"/>
              </a:spcAft>
              <a:buClr>
                <a:srgbClr val="595858"/>
              </a:buClr>
              <a:buSzPts val="1700"/>
              <a:buFont typeface="Roboto"/>
              <a:buChar char="●"/>
            </a:pPr>
            <a:r>
              <a:rPr lang="en-GB" sz="1700">
                <a:solidFill>
                  <a:srgbClr val="595858"/>
                </a:solidFill>
                <a:latin typeface="Roboto"/>
                <a:ea typeface="Roboto"/>
                <a:cs typeface="Roboto"/>
                <a:sym typeface="Roboto"/>
              </a:rPr>
              <a:t>Using this algorithm, the machine is trained to make specific decisions. </a:t>
            </a:r>
            <a:endParaRPr sz="1700">
              <a:solidFill>
                <a:srgbClr val="595858"/>
              </a:solidFill>
              <a:latin typeface="Roboto"/>
              <a:ea typeface="Roboto"/>
              <a:cs typeface="Roboto"/>
              <a:sym typeface="Roboto"/>
            </a:endParaRPr>
          </a:p>
          <a:p>
            <a:pPr marL="457200" lvl="0" indent="-336550" algn="just" rtl="0">
              <a:lnSpc>
                <a:spcPct val="115000"/>
              </a:lnSpc>
              <a:spcBef>
                <a:spcPts val="0"/>
              </a:spcBef>
              <a:spcAft>
                <a:spcPts val="0"/>
              </a:spcAft>
              <a:buClr>
                <a:srgbClr val="595858"/>
              </a:buClr>
              <a:buSzPts val="1700"/>
              <a:buFont typeface="Roboto"/>
              <a:buChar char="●"/>
            </a:pPr>
            <a:r>
              <a:rPr lang="en-GB" sz="1700">
                <a:solidFill>
                  <a:srgbClr val="595858"/>
                </a:solidFill>
                <a:latin typeface="Roboto"/>
                <a:ea typeface="Roboto"/>
                <a:cs typeface="Roboto"/>
                <a:sym typeface="Roboto"/>
              </a:rPr>
              <a:t>It works this way: </a:t>
            </a:r>
            <a:endParaRPr sz="1700">
              <a:solidFill>
                <a:srgbClr val="595858"/>
              </a:solidFill>
              <a:latin typeface="Roboto"/>
              <a:ea typeface="Roboto"/>
              <a:cs typeface="Roboto"/>
              <a:sym typeface="Roboto"/>
            </a:endParaRPr>
          </a:p>
          <a:p>
            <a:pPr marL="914400" lvl="1" indent="-336550" algn="just" rtl="0">
              <a:lnSpc>
                <a:spcPct val="115000"/>
              </a:lnSpc>
              <a:spcBef>
                <a:spcPts val="0"/>
              </a:spcBef>
              <a:spcAft>
                <a:spcPts val="0"/>
              </a:spcAft>
              <a:buClr>
                <a:srgbClr val="595858"/>
              </a:buClr>
              <a:buSzPts val="1700"/>
              <a:buFont typeface="Roboto"/>
              <a:buChar char="○"/>
            </a:pPr>
            <a:r>
              <a:rPr lang="en-GB" sz="1700">
                <a:solidFill>
                  <a:srgbClr val="595858"/>
                </a:solidFill>
                <a:latin typeface="Roboto"/>
                <a:ea typeface="Roboto"/>
                <a:cs typeface="Roboto"/>
                <a:sym typeface="Roboto"/>
              </a:rPr>
              <a:t>The machine is exposed to an environment where it trains itself continually using trial and error. </a:t>
            </a:r>
            <a:endParaRPr sz="1700">
              <a:solidFill>
                <a:srgbClr val="595858"/>
              </a:solidFill>
              <a:latin typeface="Roboto"/>
              <a:ea typeface="Roboto"/>
              <a:cs typeface="Roboto"/>
              <a:sym typeface="Roboto"/>
            </a:endParaRPr>
          </a:p>
          <a:p>
            <a:pPr marL="457200" lvl="0" indent="-336550" algn="just" rtl="0">
              <a:lnSpc>
                <a:spcPct val="115000"/>
              </a:lnSpc>
              <a:spcBef>
                <a:spcPts val="0"/>
              </a:spcBef>
              <a:spcAft>
                <a:spcPts val="0"/>
              </a:spcAft>
              <a:buClr>
                <a:srgbClr val="595858"/>
              </a:buClr>
              <a:buSzPts val="1700"/>
              <a:buFont typeface="Roboto"/>
              <a:buChar char="●"/>
            </a:pPr>
            <a:r>
              <a:rPr lang="en-GB" sz="1700">
                <a:solidFill>
                  <a:srgbClr val="595858"/>
                </a:solidFill>
                <a:latin typeface="Roboto"/>
                <a:ea typeface="Roboto"/>
                <a:cs typeface="Roboto"/>
                <a:sym typeface="Roboto"/>
              </a:rPr>
              <a:t>This machine learns from past experience and tries to capture the best possible knowledge to make accurate business decisions. </a:t>
            </a:r>
            <a:endParaRPr sz="1700">
              <a:solidFill>
                <a:srgbClr val="595858"/>
              </a:solidFill>
              <a:latin typeface="Roboto"/>
              <a:ea typeface="Roboto"/>
              <a:cs typeface="Roboto"/>
              <a:sym typeface="Roboto"/>
            </a:endParaRPr>
          </a:p>
          <a:p>
            <a:pPr marL="457200" lvl="0" indent="-336550" algn="just" rtl="0">
              <a:lnSpc>
                <a:spcPct val="115000"/>
              </a:lnSpc>
              <a:spcBef>
                <a:spcPts val="0"/>
              </a:spcBef>
              <a:spcAft>
                <a:spcPts val="0"/>
              </a:spcAft>
              <a:buClr>
                <a:srgbClr val="595858"/>
              </a:buClr>
              <a:buSzPts val="1700"/>
              <a:buFont typeface="Roboto"/>
              <a:buChar char="●"/>
            </a:pPr>
            <a:r>
              <a:rPr lang="en-GB" sz="1700">
                <a:solidFill>
                  <a:srgbClr val="595858"/>
                </a:solidFill>
                <a:latin typeface="Roboto"/>
                <a:ea typeface="Roboto"/>
                <a:cs typeface="Roboto"/>
                <a:sym typeface="Roboto"/>
              </a:rPr>
              <a:t>Example of Reinforcement Learning: Markov Decision Process</a:t>
            </a:r>
            <a:endParaRPr sz="1700">
              <a:solidFill>
                <a:srgbClr val="595858"/>
              </a:solidFill>
              <a:latin typeface="Roboto"/>
              <a:ea typeface="Roboto"/>
              <a:cs typeface="Roboto"/>
              <a:sym typeface="Roboto"/>
            </a:endParaRPr>
          </a:p>
          <a:p>
            <a:pPr marL="0" lvl="0" indent="0" rtl="0">
              <a:spcBef>
                <a:spcPts val="1600"/>
              </a:spcBef>
              <a:spcAft>
                <a:spcPts val="0"/>
              </a:spcAft>
              <a:buNone/>
            </a:pP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b="1"/>
              <a:t>Various Distance Formulae</a:t>
            </a:r>
            <a:endParaRPr b="1"/>
          </a:p>
        </p:txBody>
      </p:sp>
      <p:pic>
        <p:nvPicPr>
          <p:cNvPr id="235" name="Shape 235"/>
          <p:cNvPicPr preferRelativeResize="0"/>
          <p:nvPr/>
        </p:nvPicPr>
        <p:blipFill>
          <a:blip r:embed="rId3">
            <a:alphaModFix/>
          </a:blip>
          <a:stretch>
            <a:fillRect/>
          </a:stretch>
        </p:blipFill>
        <p:spPr>
          <a:xfrm>
            <a:off x="1494775" y="3358800"/>
            <a:ext cx="4963126" cy="1717200"/>
          </a:xfrm>
          <a:prstGeom prst="rect">
            <a:avLst/>
          </a:prstGeom>
          <a:noFill/>
          <a:ln>
            <a:noFill/>
          </a:ln>
        </p:spPr>
      </p:pic>
      <p:pic>
        <p:nvPicPr>
          <p:cNvPr id="236" name="Shape 236"/>
          <p:cNvPicPr preferRelativeResize="0"/>
          <p:nvPr/>
        </p:nvPicPr>
        <p:blipFill>
          <a:blip r:embed="rId4">
            <a:alphaModFix/>
          </a:blip>
          <a:stretch>
            <a:fillRect/>
          </a:stretch>
        </p:blipFill>
        <p:spPr>
          <a:xfrm>
            <a:off x="1577925" y="694425"/>
            <a:ext cx="4879975" cy="2664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566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2" name="Shape 242"/>
          <p:cNvSpPr txBox="1">
            <a:spLocks noGrp="1"/>
          </p:cNvSpPr>
          <p:nvPr>
            <p:ph type="body" idx="1"/>
          </p:nvPr>
        </p:nvSpPr>
        <p:spPr>
          <a:xfrm>
            <a:off x="164775" y="753275"/>
            <a:ext cx="8667600" cy="42018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chemeClr val="dk1"/>
              </a:buClr>
              <a:buSzPts val="2200"/>
              <a:buChar char="●"/>
            </a:pPr>
            <a:r>
              <a:rPr lang="en-GB" sz="2200">
                <a:solidFill>
                  <a:schemeClr val="dk1"/>
                </a:solidFill>
              </a:rPr>
              <a:t>At times, choosing K turns out to be a challenge while performing kNN modeling. Elbow method is used and k is taken at the point where elbow bends</a:t>
            </a:r>
            <a:endParaRPr sz="2200"/>
          </a:p>
          <a:p>
            <a:pPr marL="0" lvl="0" indent="0">
              <a:spcBef>
                <a:spcPts val="0"/>
              </a:spcBef>
              <a:spcAft>
                <a:spcPts val="1600"/>
              </a:spcAft>
              <a:buNone/>
            </a:pPr>
            <a:endParaRPr/>
          </a:p>
        </p:txBody>
      </p:sp>
      <p:pic>
        <p:nvPicPr>
          <p:cNvPr id="243" name="Shape 243"/>
          <p:cNvPicPr preferRelativeResize="0"/>
          <p:nvPr/>
        </p:nvPicPr>
        <p:blipFill>
          <a:blip r:embed="rId3">
            <a:alphaModFix/>
          </a:blip>
          <a:stretch>
            <a:fillRect/>
          </a:stretch>
        </p:blipFill>
        <p:spPr>
          <a:xfrm>
            <a:off x="1013125" y="2024450"/>
            <a:ext cx="5919425" cy="3001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49525" y="668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9" name="Shape 249"/>
          <p:cNvSpPr txBox="1">
            <a:spLocks noGrp="1"/>
          </p:cNvSpPr>
          <p:nvPr>
            <p:ph type="body" idx="1"/>
          </p:nvPr>
        </p:nvSpPr>
        <p:spPr>
          <a:xfrm>
            <a:off x="311700" y="3252500"/>
            <a:ext cx="8520600" cy="17775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Char char="●"/>
            </a:pPr>
            <a:r>
              <a:rPr lang="en-GB" b="1">
                <a:solidFill>
                  <a:schemeClr val="dk1"/>
                </a:solidFill>
              </a:rPr>
              <a:t>Things to consider before selecting kNN:</a:t>
            </a:r>
            <a:endParaRPr b="1">
              <a:solidFill>
                <a:schemeClr val="dk1"/>
              </a:solidFill>
            </a:endParaRPr>
          </a:p>
          <a:p>
            <a:pPr marL="914400" lvl="1" indent="-342900" algn="just" rtl="0">
              <a:spcBef>
                <a:spcPts val="0"/>
              </a:spcBef>
              <a:spcAft>
                <a:spcPts val="0"/>
              </a:spcAft>
              <a:buClr>
                <a:schemeClr val="dk1"/>
              </a:buClr>
              <a:buSzPts val="1800"/>
              <a:buChar char="○"/>
            </a:pPr>
            <a:r>
              <a:rPr lang="en-GB" sz="1800">
                <a:solidFill>
                  <a:schemeClr val="dk1"/>
                </a:solidFill>
              </a:rPr>
              <a:t>KNN is computationally expensive</a:t>
            </a:r>
            <a:endParaRPr sz="1800">
              <a:solidFill>
                <a:schemeClr val="dk1"/>
              </a:solidFill>
            </a:endParaRPr>
          </a:p>
          <a:p>
            <a:pPr marL="914400" lvl="1" indent="-342900" algn="just" rtl="0">
              <a:spcBef>
                <a:spcPts val="0"/>
              </a:spcBef>
              <a:spcAft>
                <a:spcPts val="0"/>
              </a:spcAft>
              <a:buClr>
                <a:schemeClr val="dk1"/>
              </a:buClr>
              <a:buSzPts val="1800"/>
              <a:buChar char="○"/>
            </a:pPr>
            <a:r>
              <a:rPr lang="en-GB" sz="1800">
                <a:solidFill>
                  <a:schemeClr val="dk1"/>
                </a:solidFill>
              </a:rPr>
              <a:t>Variables should be normalized else higher range variables can bias it</a:t>
            </a:r>
            <a:endParaRPr sz="1800">
              <a:solidFill>
                <a:schemeClr val="dk1"/>
              </a:solidFill>
            </a:endParaRPr>
          </a:p>
          <a:p>
            <a:pPr marL="914400" lvl="1" indent="-342900" algn="just" rtl="0">
              <a:spcBef>
                <a:spcPts val="0"/>
              </a:spcBef>
              <a:spcAft>
                <a:spcPts val="0"/>
              </a:spcAft>
              <a:buClr>
                <a:schemeClr val="dk1"/>
              </a:buClr>
              <a:buSzPts val="1800"/>
              <a:buChar char="○"/>
            </a:pPr>
            <a:r>
              <a:rPr lang="en-GB" sz="1800">
                <a:solidFill>
                  <a:schemeClr val="dk1"/>
                </a:solidFill>
              </a:rPr>
              <a:t>We can use weighting of neighbors in algorithm e.g. using inverse of distance from neighbor as multiplying factor</a:t>
            </a:r>
            <a:endParaRPr sz="1800">
              <a:solidFill>
                <a:schemeClr val="dk1"/>
              </a:solidFill>
            </a:endParaRPr>
          </a:p>
          <a:p>
            <a:pPr marL="457200" lvl="0" indent="0" algn="just" rtl="0">
              <a:spcBef>
                <a:spcPts val="0"/>
              </a:spcBef>
              <a:spcAft>
                <a:spcPts val="0"/>
              </a:spcAft>
              <a:buNone/>
            </a:pPr>
            <a:endParaRPr sz="1800"/>
          </a:p>
        </p:txBody>
      </p:sp>
      <p:pic>
        <p:nvPicPr>
          <p:cNvPr id="250" name="Shape 250" descr="KNN"/>
          <p:cNvPicPr preferRelativeResize="0"/>
          <p:nvPr/>
        </p:nvPicPr>
        <p:blipFill>
          <a:blip r:embed="rId3">
            <a:alphaModFix/>
          </a:blip>
          <a:stretch>
            <a:fillRect/>
          </a:stretch>
        </p:blipFill>
        <p:spPr>
          <a:xfrm>
            <a:off x="311700" y="639525"/>
            <a:ext cx="8445200" cy="2400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77875" y="0"/>
            <a:ext cx="8520600" cy="3060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400"/>
              </a:spcAft>
              <a:buClr>
                <a:schemeClr val="dk1"/>
              </a:buClr>
              <a:buSzPts val="1100"/>
              <a:buFont typeface="Arial"/>
              <a:buNone/>
            </a:pPr>
            <a:r>
              <a:rPr lang="en-GB" sz="1700" b="1"/>
              <a:t>8. Random Forest</a:t>
            </a:r>
            <a:endParaRPr/>
          </a:p>
        </p:txBody>
      </p:sp>
      <p:sp>
        <p:nvSpPr>
          <p:cNvPr id="256" name="Shape 256"/>
          <p:cNvSpPr txBox="1">
            <a:spLocks noGrp="1"/>
          </p:cNvSpPr>
          <p:nvPr>
            <p:ph type="body" idx="1"/>
          </p:nvPr>
        </p:nvSpPr>
        <p:spPr>
          <a:xfrm>
            <a:off x="122925" y="572700"/>
            <a:ext cx="8709300" cy="44763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Char char="●"/>
            </a:pPr>
            <a:r>
              <a:rPr lang="en-GB" sz="1600">
                <a:solidFill>
                  <a:schemeClr val="dk1"/>
                </a:solidFill>
              </a:rPr>
              <a:t>Random Forest is a trademark term for an ensemble of decision trees. </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In Random Forest, we’ve collection of decision trees (so known as “Forest”). </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To classify a new object based on attributes, each tree gives a classification and we say the tree “votes” for that class. </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The forest chooses the classification having the most votes (over all the trees in the forest).</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Each tree is planted &amp; grown as follows:</a:t>
            </a:r>
            <a:endParaRPr sz="1600">
              <a:solidFill>
                <a:schemeClr val="dk1"/>
              </a:solidFill>
            </a:endParaRPr>
          </a:p>
          <a:p>
            <a:pPr marL="914400" lvl="1" indent="-330200" algn="just" rtl="0">
              <a:spcBef>
                <a:spcPts val="0"/>
              </a:spcBef>
              <a:spcAft>
                <a:spcPts val="0"/>
              </a:spcAft>
              <a:buClr>
                <a:schemeClr val="dk1"/>
              </a:buClr>
              <a:buSzPts val="1600"/>
              <a:buChar char="○"/>
            </a:pPr>
            <a:r>
              <a:rPr lang="en-GB" sz="1600">
                <a:solidFill>
                  <a:schemeClr val="dk1"/>
                </a:solidFill>
              </a:rPr>
              <a:t>If the number of cases in the training set is N, then sample of N cases is taken at random but </a:t>
            </a:r>
            <a:r>
              <a:rPr lang="en-GB" sz="1600" i="1">
                <a:solidFill>
                  <a:schemeClr val="dk1"/>
                </a:solidFill>
              </a:rPr>
              <a:t>with replacement</a:t>
            </a:r>
            <a:r>
              <a:rPr lang="en-GB" sz="1600">
                <a:solidFill>
                  <a:schemeClr val="dk1"/>
                </a:solidFill>
              </a:rPr>
              <a:t>. This sample will be the training set for growing the tree.</a:t>
            </a:r>
            <a:endParaRPr sz="1600">
              <a:solidFill>
                <a:schemeClr val="dk1"/>
              </a:solidFill>
            </a:endParaRPr>
          </a:p>
          <a:p>
            <a:pPr marL="914400" lvl="1" indent="-330200" algn="just" rtl="0">
              <a:spcBef>
                <a:spcPts val="0"/>
              </a:spcBef>
              <a:spcAft>
                <a:spcPts val="0"/>
              </a:spcAft>
              <a:buClr>
                <a:schemeClr val="dk1"/>
              </a:buClr>
              <a:buSzPts val="1600"/>
              <a:buChar char="○"/>
            </a:pPr>
            <a:r>
              <a:rPr lang="en-GB" sz="1600">
                <a:solidFill>
                  <a:schemeClr val="dk1"/>
                </a:solidFill>
              </a:rPr>
              <a:t>If there are M input variables, a number m&lt;&lt;M is specified such that at each node, m variables are selected at random out of the M and the best split on these m is used to split the node. The value of m is held constant during the forest growing.</a:t>
            </a:r>
            <a:endParaRPr sz="1600">
              <a:solidFill>
                <a:schemeClr val="dk1"/>
              </a:solidFill>
            </a:endParaRPr>
          </a:p>
          <a:p>
            <a:pPr marL="914400" lvl="1" indent="-330200" algn="just" rtl="0">
              <a:spcBef>
                <a:spcPts val="0"/>
              </a:spcBef>
              <a:spcAft>
                <a:spcPts val="0"/>
              </a:spcAft>
              <a:buClr>
                <a:schemeClr val="dk1"/>
              </a:buClr>
              <a:buSzPts val="1600"/>
              <a:buChar char="○"/>
            </a:pPr>
            <a:r>
              <a:rPr lang="en-GB" sz="1600">
                <a:solidFill>
                  <a:schemeClr val="dk1"/>
                </a:solidFill>
              </a:rPr>
              <a:t>Each tree is grown to the largest extent possible. There is no pruning.</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It is one of the widely used technique in machine learning</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In online machine learning competitions it is used broadly by winning teams</a:t>
            </a:r>
            <a:endParaRPr sz="16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77900" y="-10007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400"/>
              </a:spcAft>
              <a:buClr>
                <a:schemeClr val="dk1"/>
              </a:buClr>
              <a:buSzPts val="1100"/>
              <a:buFont typeface="Arial"/>
              <a:buNone/>
            </a:pPr>
            <a:r>
              <a:rPr lang="en-GB" sz="1700" b="1"/>
              <a:t>9. Dimensionality Reduction Algorithms</a:t>
            </a:r>
            <a:endParaRPr/>
          </a:p>
        </p:txBody>
      </p:sp>
      <p:sp>
        <p:nvSpPr>
          <p:cNvPr id="262" name="Shape 262"/>
          <p:cNvSpPr txBox="1">
            <a:spLocks noGrp="1"/>
          </p:cNvSpPr>
          <p:nvPr>
            <p:ph type="body" idx="1"/>
          </p:nvPr>
        </p:nvSpPr>
        <p:spPr>
          <a:xfrm>
            <a:off x="247175" y="564950"/>
            <a:ext cx="8733300" cy="44139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Char char="●"/>
            </a:pPr>
            <a:r>
              <a:rPr lang="en-GB" sz="1600">
                <a:solidFill>
                  <a:schemeClr val="dk1"/>
                </a:solidFill>
              </a:rPr>
              <a:t>In the last 4-5 years, there has been an exponential increase in data capturing at every possible stages. </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Corporates/ Government Agencies/ Research organisations are not only coming with new sources but also they are capturing data in great detail.</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For example: E-commerce companies are capturing more details about customer like their demographics, web crawling history, what they like or dislike, purchase history, feedback and many others to give them personalized attention more than your nearest grocery shopkeeper.</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As a data scientist, the data we are offered also consist of many features, this sounds good for building good robust model but there is a challenge. </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How’d you identify highly significant variable(s) out 1000 or 2000? </a:t>
            </a:r>
            <a:endParaRPr sz="1600">
              <a:solidFill>
                <a:schemeClr val="dk1"/>
              </a:solidFill>
            </a:endParaRPr>
          </a:p>
          <a:p>
            <a:pPr marL="457200" lvl="0" indent="-330200" algn="just" rtl="0">
              <a:spcBef>
                <a:spcPts val="0"/>
              </a:spcBef>
              <a:spcAft>
                <a:spcPts val="0"/>
              </a:spcAft>
              <a:buClr>
                <a:schemeClr val="dk1"/>
              </a:buClr>
              <a:buSzPts val="1600"/>
              <a:buChar char="●"/>
            </a:pPr>
            <a:r>
              <a:rPr lang="en-GB" sz="1600">
                <a:solidFill>
                  <a:schemeClr val="dk1"/>
                </a:solidFill>
              </a:rPr>
              <a:t>In such cases, dimensionality reduction algorithm helps us along with various other algorithms like Decision Tree, Random Forest, PCA, Factor Analysis, Identify based on correlation matrix, missing value ratio and others.</a:t>
            </a:r>
            <a:endParaRPr sz="1600">
              <a:solidFill>
                <a:schemeClr val="dk1"/>
              </a:solidFill>
            </a:endParaRPr>
          </a:p>
          <a:p>
            <a:pPr marL="0" lvl="0" indent="0">
              <a:spcBef>
                <a:spcPts val="0"/>
              </a:spcBef>
              <a:spcAft>
                <a:spcPts val="16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396800" y="328575"/>
            <a:ext cx="8520600" cy="390000"/>
          </a:xfrm>
          <a:prstGeom prst="rect">
            <a:avLst/>
          </a:prstGeom>
        </p:spPr>
        <p:txBody>
          <a:bodyPr spcFirstLastPara="1" wrap="square" lIns="91425" tIns="91425" rIns="91425" bIns="91425" anchor="b" anchorCtr="0">
            <a:noAutofit/>
          </a:bodyPr>
          <a:lstStyle/>
          <a:p>
            <a:pPr marL="0" lvl="0" indent="0" algn="l" rtl="0">
              <a:lnSpc>
                <a:spcPct val="140000"/>
              </a:lnSpc>
              <a:spcBef>
                <a:spcPts val="1500"/>
              </a:spcBef>
              <a:spcAft>
                <a:spcPts val="0"/>
              </a:spcAft>
              <a:buNone/>
            </a:pPr>
            <a:endParaRPr sz="1800" b="1">
              <a:solidFill>
                <a:srgbClr val="333333"/>
              </a:solidFill>
            </a:endParaRPr>
          </a:p>
          <a:p>
            <a:pPr marL="0" lvl="0" indent="0" algn="l" rtl="0">
              <a:lnSpc>
                <a:spcPct val="140000"/>
              </a:lnSpc>
              <a:spcBef>
                <a:spcPts val="1500"/>
              </a:spcBef>
              <a:spcAft>
                <a:spcPts val="1500"/>
              </a:spcAft>
              <a:buClr>
                <a:schemeClr val="dk1"/>
              </a:buClr>
              <a:buSzPts val="1100"/>
              <a:buFont typeface="Arial"/>
              <a:buNone/>
            </a:pPr>
            <a:r>
              <a:rPr lang="en-GB" sz="1800" b="1">
                <a:solidFill>
                  <a:srgbClr val="333333"/>
                </a:solidFill>
              </a:rPr>
              <a:t>List of Common Machine Learning Algorithms</a:t>
            </a:r>
            <a:endParaRPr sz="1800"/>
          </a:p>
        </p:txBody>
      </p:sp>
      <p:sp>
        <p:nvSpPr>
          <p:cNvPr id="73" name="Shape 73"/>
          <p:cNvSpPr txBox="1">
            <a:spLocks noGrp="1"/>
          </p:cNvSpPr>
          <p:nvPr>
            <p:ph type="subTitle" idx="1"/>
          </p:nvPr>
        </p:nvSpPr>
        <p:spPr>
          <a:xfrm>
            <a:off x="144525" y="412150"/>
            <a:ext cx="8772900" cy="4531200"/>
          </a:xfrm>
          <a:prstGeom prst="rect">
            <a:avLst/>
          </a:prstGeom>
        </p:spPr>
        <p:txBody>
          <a:bodyPr spcFirstLastPara="1" wrap="square" lIns="91425" tIns="91425" rIns="91425" bIns="91425" anchor="t" anchorCtr="0">
            <a:noAutofit/>
          </a:bodyPr>
          <a:lstStyle/>
          <a:p>
            <a:pPr marL="457200" lvl="0" indent="-368300" algn="just" rtl="0">
              <a:lnSpc>
                <a:spcPct val="115000"/>
              </a:lnSpc>
              <a:spcBef>
                <a:spcPts val="0"/>
              </a:spcBef>
              <a:spcAft>
                <a:spcPts val="0"/>
              </a:spcAft>
              <a:buClr>
                <a:srgbClr val="595858"/>
              </a:buClr>
              <a:buSzPts val="2200"/>
              <a:buFont typeface="Roboto"/>
              <a:buChar char="●"/>
            </a:pPr>
            <a:r>
              <a:rPr lang="en-GB" sz="2200">
                <a:solidFill>
                  <a:srgbClr val="595858"/>
                </a:solidFill>
                <a:latin typeface="Roboto"/>
                <a:ea typeface="Roboto"/>
                <a:cs typeface="Roboto"/>
                <a:sym typeface="Roboto"/>
              </a:rPr>
              <a:t>Here is the list of commonly used machine learning algorithms. These algorithms can be applied to almost any data problem:</a:t>
            </a:r>
            <a:endParaRPr sz="2200">
              <a:solidFill>
                <a:srgbClr val="595858"/>
              </a:solidFill>
              <a:latin typeface="Roboto"/>
              <a:ea typeface="Roboto"/>
              <a:cs typeface="Roboto"/>
              <a:sym typeface="Roboto"/>
            </a:endParaRPr>
          </a:p>
          <a:p>
            <a:pPr marL="457200" lvl="0" indent="-368300" algn="l" rtl="0">
              <a:lnSpc>
                <a:spcPct val="115000"/>
              </a:lnSpc>
              <a:spcBef>
                <a:spcPts val="0"/>
              </a:spcBef>
              <a:spcAft>
                <a:spcPts val="0"/>
              </a:spcAft>
              <a:buClr>
                <a:srgbClr val="595858"/>
              </a:buClr>
              <a:buSzPts val="2200"/>
              <a:buFont typeface="Roboto"/>
              <a:buAutoNum type="arabicPeriod"/>
            </a:pPr>
            <a:r>
              <a:rPr lang="en-GB" sz="2200">
                <a:solidFill>
                  <a:srgbClr val="595858"/>
                </a:solidFill>
                <a:latin typeface="Roboto"/>
                <a:ea typeface="Roboto"/>
                <a:cs typeface="Roboto"/>
                <a:sym typeface="Roboto"/>
              </a:rPr>
              <a:t>Linear Regression</a:t>
            </a:r>
            <a:endParaRPr sz="2200">
              <a:solidFill>
                <a:srgbClr val="595858"/>
              </a:solidFill>
              <a:latin typeface="Roboto"/>
              <a:ea typeface="Roboto"/>
              <a:cs typeface="Roboto"/>
              <a:sym typeface="Roboto"/>
            </a:endParaRPr>
          </a:p>
          <a:p>
            <a:pPr marL="457200" lvl="0" indent="-368300" algn="l" rtl="0">
              <a:lnSpc>
                <a:spcPct val="115000"/>
              </a:lnSpc>
              <a:spcBef>
                <a:spcPts val="0"/>
              </a:spcBef>
              <a:spcAft>
                <a:spcPts val="0"/>
              </a:spcAft>
              <a:buClr>
                <a:srgbClr val="595858"/>
              </a:buClr>
              <a:buSzPts val="2200"/>
              <a:buFont typeface="Roboto"/>
              <a:buAutoNum type="arabicPeriod"/>
            </a:pPr>
            <a:r>
              <a:rPr lang="en-GB" sz="2200">
                <a:solidFill>
                  <a:srgbClr val="595858"/>
                </a:solidFill>
                <a:latin typeface="Roboto"/>
                <a:ea typeface="Roboto"/>
                <a:cs typeface="Roboto"/>
                <a:sym typeface="Roboto"/>
              </a:rPr>
              <a:t>Logistic Regression</a:t>
            </a:r>
            <a:endParaRPr sz="2200">
              <a:solidFill>
                <a:srgbClr val="595858"/>
              </a:solidFill>
              <a:latin typeface="Roboto"/>
              <a:ea typeface="Roboto"/>
              <a:cs typeface="Roboto"/>
              <a:sym typeface="Roboto"/>
            </a:endParaRPr>
          </a:p>
          <a:p>
            <a:pPr marL="457200" lvl="0" indent="-368300" algn="l" rtl="0">
              <a:lnSpc>
                <a:spcPct val="115000"/>
              </a:lnSpc>
              <a:spcBef>
                <a:spcPts val="0"/>
              </a:spcBef>
              <a:spcAft>
                <a:spcPts val="0"/>
              </a:spcAft>
              <a:buClr>
                <a:srgbClr val="595858"/>
              </a:buClr>
              <a:buSzPts val="2200"/>
              <a:buFont typeface="Roboto"/>
              <a:buAutoNum type="arabicPeriod"/>
            </a:pPr>
            <a:r>
              <a:rPr lang="en-GB" sz="2200">
                <a:solidFill>
                  <a:srgbClr val="595858"/>
                </a:solidFill>
                <a:latin typeface="Roboto"/>
                <a:ea typeface="Roboto"/>
                <a:cs typeface="Roboto"/>
                <a:sym typeface="Roboto"/>
              </a:rPr>
              <a:t>Decision Tree</a:t>
            </a:r>
            <a:endParaRPr sz="2200">
              <a:solidFill>
                <a:srgbClr val="595858"/>
              </a:solidFill>
              <a:latin typeface="Roboto"/>
              <a:ea typeface="Roboto"/>
              <a:cs typeface="Roboto"/>
              <a:sym typeface="Roboto"/>
            </a:endParaRPr>
          </a:p>
          <a:p>
            <a:pPr marL="457200" lvl="0" indent="-368300" algn="l" rtl="0">
              <a:lnSpc>
                <a:spcPct val="115000"/>
              </a:lnSpc>
              <a:spcBef>
                <a:spcPts val="0"/>
              </a:spcBef>
              <a:spcAft>
                <a:spcPts val="0"/>
              </a:spcAft>
              <a:buClr>
                <a:srgbClr val="595858"/>
              </a:buClr>
              <a:buSzPts val="2200"/>
              <a:buFont typeface="Roboto"/>
              <a:buAutoNum type="arabicPeriod"/>
            </a:pPr>
            <a:r>
              <a:rPr lang="en-GB" sz="2200">
                <a:solidFill>
                  <a:srgbClr val="595858"/>
                </a:solidFill>
                <a:latin typeface="Roboto"/>
                <a:ea typeface="Roboto"/>
                <a:cs typeface="Roboto"/>
                <a:sym typeface="Roboto"/>
              </a:rPr>
              <a:t>SVM</a:t>
            </a:r>
            <a:endParaRPr sz="2200">
              <a:solidFill>
                <a:srgbClr val="595858"/>
              </a:solidFill>
              <a:latin typeface="Roboto"/>
              <a:ea typeface="Roboto"/>
              <a:cs typeface="Roboto"/>
              <a:sym typeface="Roboto"/>
            </a:endParaRPr>
          </a:p>
          <a:p>
            <a:pPr marL="457200" lvl="0" indent="-368300" algn="l" rtl="0">
              <a:lnSpc>
                <a:spcPct val="115000"/>
              </a:lnSpc>
              <a:spcBef>
                <a:spcPts val="0"/>
              </a:spcBef>
              <a:spcAft>
                <a:spcPts val="0"/>
              </a:spcAft>
              <a:buClr>
                <a:srgbClr val="595858"/>
              </a:buClr>
              <a:buSzPts val="2200"/>
              <a:buFont typeface="Roboto"/>
              <a:buAutoNum type="arabicPeriod"/>
            </a:pPr>
            <a:r>
              <a:rPr lang="en-GB" sz="2200">
                <a:solidFill>
                  <a:srgbClr val="595858"/>
                </a:solidFill>
                <a:latin typeface="Roboto"/>
                <a:ea typeface="Roboto"/>
                <a:cs typeface="Roboto"/>
                <a:sym typeface="Roboto"/>
              </a:rPr>
              <a:t>Naive Bayes</a:t>
            </a:r>
            <a:endParaRPr sz="2200">
              <a:solidFill>
                <a:srgbClr val="595858"/>
              </a:solidFill>
              <a:latin typeface="Roboto"/>
              <a:ea typeface="Roboto"/>
              <a:cs typeface="Roboto"/>
              <a:sym typeface="Roboto"/>
            </a:endParaRPr>
          </a:p>
          <a:p>
            <a:pPr marL="457200" lvl="0" indent="-368300" algn="l" rtl="0">
              <a:lnSpc>
                <a:spcPct val="115000"/>
              </a:lnSpc>
              <a:spcBef>
                <a:spcPts val="0"/>
              </a:spcBef>
              <a:spcAft>
                <a:spcPts val="0"/>
              </a:spcAft>
              <a:buClr>
                <a:srgbClr val="595858"/>
              </a:buClr>
              <a:buSzPts val="2200"/>
              <a:buFont typeface="Roboto"/>
              <a:buAutoNum type="arabicPeriod"/>
            </a:pPr>
            <a:r>
              <a:rPr lang="en-GB" sz="2200">
                <a:solidFill>
                  <a:srgbClr val="595858"/>
                </a:solidFill>
                <a:latin typeface="Roboto"/>
                <a:ea typeface="Roboto"/>
                <a:cs typeface="Roboto"/>
                <a:sym typeface="Roboto"/>
              </a:rPr>
              <a:t>kNN</a:t>
            </a:r>
            <a:endParaRPr sz="2200">
              <a:solidFill>
                <a:srgbClr val="595858"/>
              </a:solidFill>
              <a:latin typeface="Roboto"/>
              <a:ea typeface="Roboto"/>
              <a:cs typeface="Roboto"/>
              <a:sym typeface="Roboto"/>
            </a:endParaRPr>
          </a:p>
          <a:p>
            <a:pPr marL="457200" lvl="0" indent="-368300" algn="l" rtl="0">
              <a:lnSpc>
                <a:spcPct val="115000"/>
              </a:lnSpc>
              <a:spcBef>
                <a:spcPts val="0"/>
              </a:spcBef>
              <a:spcAft>
                <a:spcPts val="0"/>
              </a:spcAft>
              <a:buClr>
                <a:srgbClr val="595858"/>
              </a:buClr>
              <a:buSzPts val="2200"/>
              <a:buFont typeface="Roboto"/>
              <a:buAutoNum type="arabicPeriod"/>
            </a:pPr>
            <a:r>
              <a:rPr lang="en-GB" sz="2200">
                <a:solidFill>
                  <a:srgbClr val="595858"/>
                </a:solidFill>
                <a:latin typeface="Roboto"/>
                <a:ea typeface="Roboto"/>
                <a:cs typeface="Roboto"/>
                <a:sym typeface="Roboto"/>
              </a:rPr>
              <a:t>K-Means</a:t>
            </a:r>
            <a:endParaRPr sz="2200">
              <a:solidFill>
                <a:srgbClr val="595858"/>
              </a:solidFill>
              <a:latin typeface="Roboto"/>
              <a:ea typeface="Roboto"/>
              <a:cs typeface="Roboto"/>
              <a:sym typeface="Roboto"/>
            </a:endParaRPr>
          </a:p>
          <a:p>
            <a:pPr marL="457200" lvl="0" indent="-368300" algn="l" rtl="0">
              <a:lnSpc>
                <a:spcPct val="115000"/>
              </a:lnSpc>
              <a:spcBef>
                <a:spcPts val="0"/>
              </a:spcBef>
              <a:spcAft>
                <a:spcPts val="0"/>
              </a:spcAft>
              <a:buClr>
                <a:srgbClr val="595858"/>
              </a:buClr>
              <a:buSzPts val="2200"/>
              <a:buFont typeface="Roboto"/>
              <a:buAutoNum type="arabicPeriod"/>
            </a:pPr>
            <a:r>
              <a:rPr lang="en-GB" sz="2200">
                <a:solidFill>
                  <a:srgbClr val="595858"/>
                </a:solidFill>
                <a:latin typeface="Roboto"/>
                <a:ea typeface="Roboto"/>
                <a:cs typeface="Roboto"/>
                <a:sym typeface="Roboto"/>
              </a:rPr>
              <a:t>Random Forest</a:t>
            </a:r>
            <a:endParaRPr sz="2200">
              <a:solidFill>
                <a:srgbClr val="595858"/>
              </a:solidFill>
              <a:latin typeface="Roboto"/>
              <a:ea typeface="Roboto"/>
              <a:cs typeface="Roboto"/>
              <a:sym typeface="Roboto"/>
            </a:endParaRPr>
          </a:p>
          <a:p>
            <a:pPr marL="457200" lvl="0" indent="-368300" algn="l" rtl="0">
              <a:lnSpc>
                <a:spcPct val="115000"/>
              </a:lnSpc>
              <a:spcBef>
                <a:spcPts val="0"/>
              </a:spcBef>
              <a:spcAft>
                <a:spcPts val="0"/>
              </a:spcAft>
              <a:buClr>
                <a:srgbClr val="595858"/>
              </a:buClr>
              <a:buSzPts val="2200"/>
              <a:buFont typeface="Roboto"/>
              <a:buAutoNum type="arabicPeriod"/>
            </a:pPr>
            <a:r>
              <a:rPr lang="en-GB" sz="2200">
                <a:solidFill>
                  <a:srgbClr val="595858"/>
                </a:solidFill>
                <a:latin typeface="Roboto"/>
                <a:ea typeface="Roboto"/>
                <a:cs typeface="Roboto"/>
                <a:sym typeface="Roboto"/>
              </a:rPr>
              <a:t>Dimensionality Reduction Algorithms</a:t>
            </a:r>
            <a:endParaRPr sz="2200">
              <a:solidFill>
                <a:srgbClr val="595858"/>
              </a:solidFill>
              <a:latin typeface="Roboto"/>
              <a:ea typeface="Roboto"/>
              <a:cs typeface="Roboto"/>
              <a:sym typeface="Roboto"/>
            </a:endParaRPr>
          </a:p>
          <a:p>
            <a:pPr marL="0" lvl="0" indent="0" algn="just">
              <a:spcBef>
                <a:spcPts val="1600"/>
              </a:spcBef>
              <a:spcAft>
                <a:spcPts val="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311700" y="0"/>
            <a:ext cx="8520600" cy="359400"/>
          </a:xfrm>
          <a:prstGeom prst="rect">
            <a:avLst/>
          </a:prstGeom>
        </p:spPr>
        <p:txBody>
          <a:bodyPr spcFirstLastPara="1" wrap="square" lIns="91425" tIns="91425" rIns="91425" bIns="91425" anchor="b" anchorCtr="0">
            <a:noAutofit/>
          </a:bodyPr>
          <a:lstStyle/>
          <a:p>
            <a:pPr marL="0" lvl="0" indent="0">
              <a:spcBef>
                <a:spcPts val="0"/>
              </a:spcBef>
              <a:spcAft>
                <a:spcPts val="0"/>
              </a:spcAft>
              <a:buClr>
                <a:schemeClr val="dk1"/>
              </a:buClr>
              <a:buSzPts val="1100"/>
              <a:buFont typeface="Arial"/>
              <a:buNone/>
            </a:pPr>
            <a:r>
              <a:rPr lang="en-GB" sz="1800">
                <a:solidFill>
                  <a:schemeClr val="dk2"/>
                </a:solidFill>
              </a:rPr>
              <a:t>1. Linear Regression</a:t>
            </a:r>
            <a:endParaRPr sz="1800"/>
          </a:p>
        </p:txBody>
      </p:sp>
      <p:sp>
        <p:nvSpPr>
          <p:cNvPr id="79" name="Shape 79"/>
          <p:cNvSpPr txBox="1">
            <a:spLocks noGrp="1"/>
          </p:cNvSpPr>
          <p:nvPr>
            <p:ph type="subTitle" idx="1"/>
          </p:nvPr>
        </p:nvSpPr>
        <p:spPr>
          <a:xfrm>
            <a:off x="113450" y="312025"/>
            <a:ext cx="8925600" cy="4793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GB" sz="1800"/>
              <a:t>It is used to predict  </a:t>
            </a:r>
            <a:endParaRPr sz="1800"/>
          </a:p>
          <a:p>
            <a:pPr marL="914400" lvl="1" indent="-342900" algn="just" rtl="0">
              <a:spcBef>
                <a:spcPts val="0"/>
              </a:spcBef>
              <a:spcAft>
                <a:spcPts val="0"/>
              </a:spcAft>
              <a:buSzPts val="1800"/>
              <a:buChar char="○"/>
            </a:pPr>
            <a:r>
              <a:rPr lang="en-GB" sz="1800"/>
              <a:t>Stock Prices using input of news related to he stock, price window las month, social media follower’s activity, market position, peer performance last month. </a:t>
            </a:r>
            <a:endParaRPr sz="1800"/>
          </a:p>
          <a:p>
            <a:pPr marL="914400" lvl="1" indent="-342900" algn="just" rtl="0">
              <a:spcBef>
                <a:spcPts val="0"/>
              </a:spcBef>
              <a:spcAft>
                <a:spcPts val="0"/>
              </a:spcAft>
              <a:buSzPts val="1800"/>
              <a:buChar char="○"/>
            </a:pPr>
            <a:r>
              <a:rPr lang="en-GB" sz="1800"/>
              <a:t>Sales of a month </a:t>
            </a:r>
            <a:endParaRPr sz="1800"/>
          </a:p>
          <a:p>
            <a:pPr marL="914400" lvl="1" indent="-342900" algn="just" rtl="0">
              <a:spcBef>
                <a:spcPts val="0"/>
              </a:spcBef>
              <a:spcAft>
                <a:spcPts val="0"/>
              </a:spcAft>
              <a:buSzPts val="1800"/>
              <a:buChar char="○"/>
            </a:pPr>
            <a:r>
              <a:rPr lang="en-GB" sz="1800"/>
              <a:t>Airfare using factors like season, holiday, festival, no of seats occupied, min and max price of last year</a:t>
            </a:r>
            <a:endParaRPr sz="1800"/>
          </a:p>
          <a:p>
            <a:pPr marL="914400" lvl="1" indent="-342900" algn="just" rtl="0">
              <a:spcBef>
                <a:spcPts val="0"/>
              </a:spcBef>
              <a:spcAft>
                <a:spcPts val="0"/>
              </a:spcAft>
              <a:buSzPts val="1800"/>
              <a:buChar char="○"/>
            </a:pPr>
            <a:r>
              <a:rPr lang="en-GB" sz="1800"/>
              <a:t>Like/comment on social media</a:t>
            </a:r>
            <a:endParaRPr sz="1800"/>
          </a:p>
          <a:p>
            <a:pPr marL="457200" lvl="0" indent="-342900" algn="just" rtl="0">
              <a:spcBef>
                <a:spcPts val="0"/>
              </a:spcBef>
              <a:spcAft>
                <a:spcPts val="0"/>
              </a:spcAft>
              <a:buSzPts val="1800"/>
              <a:buChar char="●"/>
            </a:pPr>
            <a:r>
              <a:rPr lang="en-GB" sz="1800"/>
              <a:t>We establish relationship between independent and dependent variables by fitting a best line. </a:t>
            </a:r>
            <a:endParaRPr sz="1800"/>
          </a:p>
          <a:p>
            <a:pPr marL="457200" lvl="0" indent="-342900" algn="just" rtl="0">
              <a:spcBef>
                <a:spcPts val="0"/>
              </a:spcBef>
              <a:spcAft>
                <a:spcPts val="0"/>
              </a:spcAft>
              <a:buSzPts val="1800"/>
              <a:buChar char="●"/>
            </a:pPr>
            <a:r>
              <a:rPr lang="en-GB" sz="1800"/>
              <a:t>This best fit line is known as regression line and represented by a linear equation Y= a *X + b.</a:t>
            </a:r>
            <a:endParaRPr sz="1800"/>
          </a:p>
          <a:p>
            <a:pPr marL="457200" lvl="0" indent="-342900" algn="just" rtl="0">
              <a:spcBef>
                <a:spcPts val="0"/>
              </a:spcBef>
              <a:spcAft>
                <a:spcPts val="0"/>
              </a:spcAft>
              <a:buSzPts val="1800"/>
              <a:buChar char="●"/>
            </a:pPr>
            <a:r>
              <a:rPr lang="en-GB" sz="1800"/>
              <a:t>E.g Arrange students class by increasing order of weight, without asking them their weights.</a:t>
            </a:r>
            <a:endParaRPr sz="1800"/>
          </a:p>
          <a:p>
            <a:pPr marL="457200" lvl="0" indent="-342900" algn="just" rtl="0">
              <a:spcBef>
                <a:spcPts val="0"/>
              </a:spcBef>
              <a:spcAft>
                <a:spcPts val="0"/>
              </a:spcAft>
              <a:buSzPts val="1800"/>
              <a:buChar char="●"/>
            </a:pPr>
            <a:r>
              <a:rPr lang="en-GB" sz="1800"/>
              <a:t>You will visually analyze at the height and build of people and arrange them using a combination of these visible parameters. </a:t>
            </a:r>
            <a:endParaRPr sz="1800"/>
          </a:p>
          <a:p>
            <a:pPr marL="457200" lvl="0" indent="-342900" algn="just" rtl="0">
              <a:spcBef>
                <a:spcPts val="0"/>
              </a:spcBef>
              <a:spcAft>
                <a:spcPts val="0"/>
              </a:spcAft>
              <a:buSzPts val="1800"/>
              <a:buChar char="●"/>
            </a:pPr>
            <a:r>
              <a:rPr lang="en-GB" sz="1800"/>
              <a:t>This is linear regression in real life!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311700" y="61925"/>
            <a:ext cx="8520600" cy="420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p:txBody>
      </p:sp>
      <p:sp>
        <p:nvSpPr>
          <p:cNvPr id="85" name="Shape 85"/>
          <p:cNvSpPr txBox="1">
            <a:spLocks noGrp="1"/>
          </p:cNvSpPr>
          <p:nvPr>
            <p:ph type="subTitle" idx="1"/>
          </p:nvPr>
        </p:nvSpPr>
        <p:spPr>
          <a:xfrm>
            <a:off x="311700" y="659125"/>
            <a:ext cx="8520600" cy="4237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GB" sz="1800"/>
              <a:t>The person has actually figured out that height and build would be correlated to the weight by a relationship, which looks like the equation above.</a:t>
            </a:r>
            <a:br>
              <a:rPr lang="en-GB" sz="1800"/>
            </a:br>
            <a:r>
              <a:rPr lang="en-GB" sz="1800"/>
              <a:t>In this equation:</a:t>
            </a:r>
            <a:br>
              <a:rPr lang="en-GB" sz="1800"/>
            </a:br>
            <a:r>
              <a:rPr lang="en-GB" sz="1800"/>
              <a:t>Y – Dependent Variable, a – Slope, X – Independent variable, b – Intercept</a:t>
            </a:r>
            <a:endParaRPr sz="1800"/>
          </a:p>
          <a:p>
            <a:pPr marL="457200" lvl="0" indent="-342900" algn="just" rtl="0">
              <a:spcBef>
                <a:spcPts val="0"/>
              </a:spcBef>
              <a:spcAft>
                <a:spcPts val="0"/>
              </a:spcAft>
              <a:buSzPts val="1800"/>
              <a:buChar char="●"/>
            </a:pPr>
            <a:r>
              <a:rPr lang="en-GB" sz="1800"/>
              <a:t>These coefficients a and b are derived based on minimizing the sum of squared difference of distance between data points and regression line.</a:t>
            </a:r>
            <a:endParaRPr sz="1800"/>
          </a:p>
          <a:p>
            <a:pPr marL="457200" lvl="0" indent="-342900" algn="just" rtl="0">
              <a:spcBef>
                <a:spcPts val="0"/>
              </a:spcBef>
              <a:spcAft>
                <a:spcPts val="0"/>
              </a:spcAft>
              <a:buSzPts val="1800"/>
              <a:buChar char="●"/>
            </a:pPr>
            <a:r>
              <a:rPr lang="en-GB" sz="1800"/>
              <a:t>I.e. RSS= ∑(y[i]-(a*x[i]+b))^2 is minimized over a,b for best fit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1" name="Shape 91"/>
          <p:cNvSpPr txBox="1">
            <a:spLocks noGrp="1"/>
          </p:cNvSpPr>
          <p:nvPr>
            <p:ph type="body" idx="1"/>
          </p:nvPr>
        </p:nvSpPr>
        <p:spPr>
          <a:xfrm>
            <a:off x="311700" y="586756"/>
            <a:ext cx="8520600" cy="1273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Char char="●"/>
            </a:pPr>
            <a:r>
              <a:rPr lang="en-GB">
                <a:solidFill>
                  <a:schemeClr val="dk1"/>
                </a:solidFill>
              </a:rPr>
              <a:t>Look at the below example. Here we have identified the best fit line having linear equation </a:t>
            </a:r>
            <a:r>
              <a:rPr lang="en-GB" b="1">
                <a:solidFill>
                  <a:schemeClr val="dk1"/>
                </a:solidFill>
              </a:rPr>
              <a:t>y=0.2811x+13.9</a:t>
            </a:r>
            <a:r>
              <a:rPr lang="en-GB">
                <a:solidFill>
                  <a:schemeClr val="dk1"/>
                </a:solidFill>
              </a:rPr>
              <a:t>. </a:t>
            </a:r>
            <a:endParaRPr>
              <a:solidFill>
                <a:schemeClr val="dk1"/>
              </a:solidFill>
            </a:endParaRPr>
          </a:p>
          <a:p>
            <a:pPr marL="457200" lvl="0" indent="-342900" algn="just" rtl="0">
              <a:spcBef>
                <a:spcPts val="0"/>
              </a:spcBef>
              <a:spcAft>
                <a:spcPts val="0"/>
              </a:spcAft>
              <a:buClr>
                <a:schemeClr val="dk1"/>
              </a:buClr>
              <a:buSzPts val="1800"/>
              <a:buChar char="●"/>
            </a:pPr>
            <a:r>
              <a:rPr lang="en-GB">
                <a:solidFill>
                  <a:schemeClr val="dk1"/>
                </a:solidFill>
              </a:rPr>
              <a:t>Now using this equation, we can find the weight, knowing the height of a person.</a:t>
            </a:r>
            <a:endParaRPr/>
          </a:p>
        </p:txBody>
      </p:sp>
      <p:pic>
        <p:nvPicPr>
          <p:cNvPr id="92" name="Shape 92" descr="Linear_Regression"/>
          <p:cNvPicPr preferRelativeResize="0"/>
          <p:nvPr/>
        </p:nvPicPr>
        <p:blipFill>
          <a:blip r:embed="rId3">
            <a:alphaModFix/>
          </a:blip>
          <a:stretch>
            <a:fillRect/>
          </a:stretch>
        </p:blipFill>
        <p:spPr>
          <a:xfrm>
            <a:off x="588500" y="1859925"/>
            <a:ext cx="8243800" cy="311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8" name="Shape 98"/>
          <p:cNvSpPr txBox="1">
            <a:spLocks noGrp="1"/>
          </p:cNvSpPr>
          <p:nvPr>
            <p:ph type="body" idx="1"/>
          </p:nvPr>
        </p:nvSpPr>
        <p:spPr>
          <a:xfrm>
            <a:off x="211850" y="553800"/>
            <a:ext cx="8780400" cy="4589700"/>
          </a:xfrm>
          <a:prstGeom prst="rect">
            <a:avLst/>
          </a:prstGeom>
        </p:spPr>
        <p:txBody>
          <a:bodyPr spcFirstLastPara="1" wrap="square" lIns="91425" tIns="91425" rIns="91425" bIns="91425" anchor="t" anchorCtr="0">
            <a:noAutofit/>
          </a:bodyPr>
          <a:lstStyle/>
          <a:p>
            <a:pPr marL="457200" lvl="0" indent="-368300" rtl="0">
              <a:spcBef>
                <a:spcPts val="0"/>
              </a:spcBef>
              <a:spcAft>
                <a:spcPts val="0"/>
              </a:spcAft>
              <a:buSzPts val="2200"/>
              <a:buChar char="●"/>
            </a:pPr>
            <a:r>
              <a:rPr lang="en-GB" sz="2200"/>
              <a:t>Linear Regression is of mainly two types: Simple Linear Regression and Multiple Linear Regression. </a:t>
            </a:r>
            <a:endParaRPr sz="2200"/>
          </a:p>
          <a:p>
            <a:pPr marL="457200" lvl="0" indent="-368300" rtl="0">
              <a:spcBef>
                <a:spcPts val="0"/>
              </a:spcBef>
              <a:spcAft>
                <a:spcPts val="0"/>
              </a:spcAft>
              <a:buSzPts val="2200"/>
              <a:buChar char="●"/>
            </a:pPr>
            <a:r>
              <a:rPr lang="en-GB" sz="2200"/>
              <a:t>Simple Linear Regression is characterized by one independent variable. </a:t>
            </a:r>
            <a:endParaRPr sz="2200"/>
          </a:p>
          <a:p>
            <a:pPr marL="457200" lvl="0" indent="-368300" rtl="0">
              <a:spcBef>
                <a:spcPts val="0"/>
              </a:spcBef>
              <a:spcAft>
                <a:spcPts val="0"/>
              </a:spcAft>
              <a:buSzPts val="2200"/>
              <a:buChar char="●"/>
            </a:pPr>
            <a:r>
              <a:rPr lang="en-GB" sz="2200"/>
              <a:t>And, Multiple Linear Regression(as the name suggests) is characterized by multiple (more than 1) independent variables. </a:t>
            </a:r>
            <a:endParaRPr sz="2200"/>
          </a:p>
          <a:p>
            <a:pPr marL="457200" lvl="0" indent="-368300" rtl="0">
              <a:spcBef>
                <a:spcPts val="0"/>
              </a:spcBef>
              <a:spcAft>
                <a:spcPts val="0"/>
              </a:spcAft>
              <a:buSzPts val="2200"/>
              <a:buChar char="●"/>
            </a:pPr>
            <a:r>
              <a:rPr lang="en-GB" sz="2200"/>
              <a:t>y=⅀(a[i]*x[i]), x[i] are various parameters</a:t>
            </a:r>
            <a:endParaRPr sz="2200"/>
          </a:p>
          <a:p>
            <a:pPr marL="457200" lvl="0" indent="-368300" rtl="0">
              <a:spcBef>
                <a:spcPts val="0"/>
              </a:spcBef>
              <a:spcAft>
                <a:spcPts val="0"/>
              </a:spcAft>
              <a:buSzPts val="2200"/>
              <a:buChar char="●"/>
            </a:pPr>
            <a:r>
              <a:rPr lang="en-GB" sz="2200"/>
              <a:t>While finding best fit line, you can fit a polynomial or curvilinear regression.</a:t>
            </a:r>
            <a:endParaRPr sz="2200"/>
          </a:p>
          <a:p>
            <a:pPr marL="457200" lvl="0" indent="-368300" algn="just" rtl="0">
              <a:lnSpc>
                <a:spcPct val="100000"/>
              </a:lnSpc>
              <a:spcBef>
                <a:spcPts val="0"/>
              </a:spcBef>
              <a:spcAft>
                <a:spcPts val="0"/>
              </a:spcAft>
              <a:buSzPts val="2200"/>
              <a:buChar char="●"/>
            </a:pPr>
            <a:r>
              <a:rPr lang="en-GB"/>
              <a:t>Here RSS= ∑(y[i]-(a[1]*x[1][i]+a[2]*x[2][i]+......a[d]*x[d][i]))^2 where d,n is the number of observations, and observations</a:t>
            </a:r>
            <a:endParaRPr sz="2200"/>
          </a:p>
          <a:p>
            <a:pPr marL="457200" lvl="0" indent="-368300">
              <a:spcBef>
                <a:spcPts val="0"/>
              </a:spcBef>
              <a:spcAft>
                <a:spcPts val="0"/>
              </a:spcAft>
              <a:buSzPts val="2200"/>
              <a:buChar char="●"/>
            </a:pPr>
            <a:r>
              <a:rPr lang="en-GB" sz="2200"/>
              <a:t>And these are known as polynomial or curvilinear regression.</a:t>
            </a:r>
            <a:br>
              <a:rPr lang="en-GB" sz="2200"/>
            </a:b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96825" y="-85100"/>
            <a:ext cx="8520600" cy="368700"/>
          </a:xfrm>
          <a:prstGeom prst="rect">
            <a:avLst/>
          </a:prstGeom>
        </p:spPr>
        <p:txBody>
          <a:bodyPr spcFirstLastPara="1" wrap="square" lIns="91425" tIns="91425" rIns="91425" bIns="91425" anchor="t" anchorCtr="0">
            <a:noAutofit/>
          </a:bodyPr>
          <a:lstStyle/>
          <a:p>
            <a:pPr marL="0" lvl="0" indent="0" rtl="0">
              <a:lnSpc>
                <a:spcPct val="115000"/>
              </a:lnSpc>
              <a:spcBef>
                <a:spcPts val="1800"/>
              </a:spcBef>
              <a:spcAft>
                <a:spcPts val="400"/>
              </a:spcAft>
              <a:buClr>
                <a:schemeClr val="dk1"/>
              </a:buClr>
              <a:buSzPts val="1100"/>
              <a:buFont typeface="Arial"/>
              <a:buNone/>
            </a:pPr>
            <a:r>
              <a:rPr lang="en-GB" sz="1700" b="1"/>
              <a:t>2. Logistic Regression</a:t>
            </a:r>
            <a:endParaRPr/>
          </a:p>
        </p:txBody>
      </p:sp>
      <p:sp>
        <p:nvSpPr>
          <p:cNvPr id="104" name="Shape 104"/>
          <p:cNvSpPr txBox="1">
            <a:spLocks noGrp="1"/>
          </p:cNvSpPr>
          <p:nvPr>
            <p:ph type="body" idx="1"/>
          </p:nvPr>
        </p:nvSpPr>
        <p:spPr>
          <a:xfrm>
            <a:off x="132375" y="567300"/>
            <a:ext cx="8700000" cy="4244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GB">
                <a:solidFill>
                  <a:schemeClr val="dk1"/>
                </a:solidFill>
              </a:rPr>
              <a:t>It is used to estimate discrete values ( Binary values like 0/1, yes/no, true/false ) based on given set of independent variable(s). </a:t>
            </a:r>
            <a:endParaRPr>
              <a:solidFill>
                <a:schemeClr val="dk1"/>
              </a:solidFill>
            </a:endParaRPr>
          </a:p>
          <a:p>
            <a:pPr marL="457200" lvl="0" indent="-342900" algn="just" rtl="0">
              <a:spcBef>
                <a:spcPts val="0"/>
              </a:spcBef>
              <a:spcAft>
                <a:spcPts val="0"/>
              </a:spcAft>
              <a:buSzPts val="1800"/>
              <a:buChar char="●"/>
            </a:pPr>
            <a:r>
              <a:rPr lang="en-GB">
                <a:solidFill>
                  <a:schemeClr val="dk1"/>
                </a:solidFill>
              </a:rPr>
              <a:t>It predicts the probability of occurrence of an event by fitting data to a</a:t>
            </a:r>
            <a:r>
              <a:rPr lang="en-GB">
                <a:solidFill>
                  <a:schemeClr val="dk1"/>
                </a:solidFill>
                <a:uFill>
                  <a:noFill/>
                </a:uFill>
                <a:hlinkClick r:id="rId3"/>
              </a:rPr>
              <a:t> </a:t>
            </a:r>
            <a:r>
              <a:rPr lang="en-GB" u="sng">
                <a:solidFill>
                  <a:srgbClr val="1155CC"/>
                </a:solidFill>
                <a:hlinkClick r:id="rId3"/>
              </a:rPr>
              <a:t>logit function</a:t>
            </a:r>
            <a:r>
              <a:rPr lang="en-GB">
                <a:solidFill>
                  <a:schemeClr val="dk1"/>
                </a:solidFill>
              </a:rPr>
              <a:t>. </a:t>
            </a:r>
            <a:endParaRPr>
              <a:solidFill>
                <a:schemeClr val="dk1"/>
              </a:solidFill>
            </a:endParaRPr>
          </a:p>
          <a:p>
            <a:pPr marL="457200" lvl="0" indent="-342900" algn="just" rtl="0">
              <a:spcBef>
                <a:spcPts val="0"/>
              </a:spcBef>
              <a:spcAft>
                <a:spcPts val="0"/>
              </a:spcAft>
              <a:buSzPts val="1800"/>
              <a:buChar char="●"/>
            </a:pPr>
            <a:r>
              <a:rPr lang="en-GB">
                <a:solidFill>
                  <a:schemeClr val="dk1"/>
                </a:solidFill>
              </a:rPr>
              <a:t>Hence, it is also known as </a:t>
            </a:r>
            <a:r>
              <a:rPr lang="en-GB" b="1">
                <a:solidFill>
                  <a:schemeClr val="dk1"/>
                </a:solidFill>
              </a:rPr>
              <a:t>logit regression</a:t>
            </a:r>
            <a:r>
              <a:rPr lang="en-GB">
                <a:solidFill>
                  <a:schemeClr val="dk1"/>
                </a:solidFill>
              </a:rPr>
              <a:t>. </a:t>
            </a:r>
            <a:endParaRPr>
              <a:solidFill>
                <a:schemeClr val="dk1"/>
              </a:solidFill>
            </a:endParaRPr>
          </a:p>
          <a:p>
            <a:pPr marL="457200" lvl="0" indent="-342900" algn="just" rtl="0">
              <a:spcBef>
                <a:spcPts val="0"/>
              </a:spcBef>
              <a:spcAft>
                <a:spcPts val="0"/>
              </a:spcAft>
              <a:buSzPts val="1800"/>
              <a:buChar char="●"/>
            </a:pPr>
            <a:r>
              <a:rPr lang="en-GB">
                <a:solidFill>
                  <a:schemeClr val="dk1"/>
                </a:solidFill>
              </a:rPr>
              <a:t>Since, it predicts the probability, its output values lies between 0 and 1 (as expected). Logistic function is also called sigmoid function.</a:t>
            </a:r>
            <a:endParaRPr>
              <a:solidFill>
                <a:schemeClr val="dk1"/>
              </a:solidFill>
            </a:endParaRPr>
          </a:p>
          <a:p>
            <a:pPr marL="457200" lvl="0" indent="-342900" algn="just" rtl="0">
              <a:spcBef>
                <a:spcPts val="0"/>
              </a:spcBef>
              <a:spcAft>
                <a:spcPts val="0"/>
              </a:spcAft>
              <a:buClr>
                <a:schemeClr val="dk1"/>
              </a:buClr>
              <a:buSzPts val="1800"/>
              <a:buChar char="●"/>
            </a:pPr>
            <a:r>
              <a:rPr lang="en-GB">
                <a:solidFill>
                  <a:schemeClr val="dk1"/>
                </a:solidFill>
                <a:highlight>
                  <a:srgbClr val="FFFFFF"/>
                </a:highlight>
                <a:latin typeface="Roboto"/>
                <a:ea typeface="Roboto"/>
                <a:cs typeface="Roboto"/>
                <a:sym typeface="Roboto"/>
              </a:rPr>
              <a:t>The logistic regression formula is derived from the standard linear equation for a straight line that is </a:t>
            </a:r>
            <a:r>
              <a:rPr lang="en-GB" b="1">
                <a:solidFill>
                  <a:schemeClr val="dk1"/>
                </a:solidFill>
                <a:highlight>
                  <a:srgbClr val="FFFFFF"/>
                </a:highlight>
                <a:latin typeface="Roboto"/>
                <a:ea typeface="Roboto"/>
                <a:cs typeface="Roboto"/>
                <a:sym typeface="Roboto"/>
              </a:rPr>
              <a:t>y=mx + b</a:t>
            </a:r>
            <a:r>
              <a:rPr lang="en-GB">
                <a:solidFill>
                  <a:schemeClr val="dk1"/>
                </a:solidFill>
                <a:highlight>
                  <a:srgbClr val="FFFFFF"/>
                </a:highlight>
                <a:latin typeface="Roboto"/>
                <a:ea typeface="Roboto"/>
                <a:cs typeface="Roboto"/>
                <a:sym typeface="Roboto"/>
              </a:rPr>
              <a:t> . </a:t>
            </a:r>
            <a:endParaRPr>
              <a:solidFill>
                <a:schemeClr val="dk1"/>
              </a:solidFill>
              <a:highlight>
                <a:srgbClr val="FFFFFF"/>
              </a:highlight>
              <a:latin typeface="Roboto"/>
              <a:ea typeface="Roboto"/>
              <a:cs typeface="Roboto"/>
              <a:sym typeface="Roboto"/>
            </a:endParaRPr>
          </a:p>
          <a:p>
            <a:pPr marL="457200" lvl="0" indent="-342900" algn="just" rtl="0">
              <a:spcBef>
                <a:spcPts val="0"/>
              </a:spcBef>
              <a:spcAft>
                <a:spcPts val="0"/>
              </a:spcAft>
              <a:buClr>
                <a:schemeClr val="dk1"/>
              </a:buClr>
              <a:buSzPts val="1800"/>
              <a:buChar char="●"/>
            </a:pPr>
            <a:r>
              <a:rPr lang="en-GB">
                <a:solidFill>
                  <a:schemeClr val="dk1"/>
                </a:solidFill>
                <a:highlight>
                  <a:srgbClr val="FFFFFF"/>
                </a:highlight>
                <a:latin typeface="Roboto"/>
                <a:ea typeface="Roboto"/>
                <a:cs typeface="Roboto"/>
                <a:sym typeface="Roboto"/>
              </a:rPr>
              <a:t>Using the Sigmoid function (shown below), the standard linear formula is transformed to the logistic regression formula (also shown below). </a:t>
            </a:r>
            <a:endParaRPr>
              <a:solidFill>
                <a:schemeClr val="dk1"/>
              </a:solidFill>
              <a:highlight>
                <a:srgbClr val="FFFFFF"/>
              </a:highlight>
              <a:latin typeface="Roboto"/>
              <a:ea typeface="Roboto"/>
              <a:cs typeface="Roboto"/>
              <a:sym typeface="Roboto"/>
            </a:endParaRPr>
          </a:p>
          <a:p>
            <a:pPr marL="457200" lvl="0" indent="-342900" algn="just" rtl="0">
              <a:spcBef>
                <a:spcPts val="0"/>
              </a:spcBef>
              <a:spcAft>
                <a:spcPts val="0"/>
              </a:spcAft>
              <a:buClr>
                <a:schemeClr val="dk1"/>
              </a:buClr>
              <a:buSzPts val="1800"/>
              <a:buChar char="●"/>
            </a:pPr>
            <a:r>
              <a:rPr lang="en-GB">
                <a:solidFill>
                  <a:schemeClr val="dk1"/>
                </a:solidFill>
                <a:highlight>
                  <a:srgbClr val="FFFFFF"/>
                </a:highlight>
                <a:latin typeface="Roboto"/>
                <a:ea typeface="Roboto"/>
                <a:cs typeface="Roboto"/>
                <a:sym typeface="Roboto"/>
              </a:rPr>
              <a:t>This logistic regression function is useful for predicting the class of a binomial target feature.</a:t>
            </a:r>
            <a:endParaRPr>
              <a:solidFill>
                <a:schemeClr val="dk1"/>
              </a:solidFill>
            </a:endParaRPr>
          </a:p>
          <a:p>
            <a:pPr marL="0" lvl="0" indent="0" algn="just"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2763</Words>
  <Application>Microsoft Office PowerPoint</Application>
  <PresentationFormat>On-screen Show (16:9)</PresentationFormat>
  <Paragraphs>175</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Georgia</vt:lpstr>
      <vt:lpstr>Nunito</vt:lpstr>
      <vt:lpstr>Roboto</vt:lpstr>
      <vt:lpstr>Simple Light</vt:lpstr>
      <vt:lpstr>What is Machine Learning</vt:lpstr>
      <vt:lpstr>Some machine learning methods</vt:lpstr>
      <vt:lpstr>Some machine learning methods</vt:lpstr>
      <vt:lpstr> List of Common Machine Learning Algorithms</vt:lpstr>
      <vt:lpstr>1. Linear Regression</vt:lpstr>
      <vt:lpstr>PowerPoint Presentation</vt:lpstr>
      <vt:lpstr>PowerPoint Presentation</vt:lpstr>
      <vt:lpstr>PowerPoint Presentation</vt:lpstr>
      <vt:lpstr>2. Logistic Regression</vt:lpstr>
      <vt:lpstr>2. Logistic Regression</vt:lpstr>
      <vt:lpstr>For large negative values and large positive values, the value returned is near zero and near 1 respectively.</vt:lpstr>
      <vt:lpstr>Uses for Logistic Regression</vt:lpstr>
      <vt:lpstr>Logistic Regression</vt:lpstr>
      <vt:lpstr>PowerPoint Presentation</vt:lpstr>
      <vt:lpstr>Decision Tree</vt:lpstr>
      <vt:lpstr>In the image below,  population is classified into four different groups based on multiple attributes to identify ‘if they will play or not’.</vt:lpstr>
      <vt:lpstr>So, every time you split the room with a wall, you are trying to create 2 different populations with in the same room.  Decision trees work in very similar fashion by dividing a population in as different groups as possible.</vt:lpstr>
      <vt:lpstr>4. SVM (Support Vector Machine) </vt:lpstr>
      <vt:lpstr>PowerPoint Presentation</vt:lpstr>
      <vt:lpstr>PowerPoint Presentation</vt:lpstr>
      <vt:lpstr>PowerPoint Presentation</vt:lpstr>
      <vt:lpstr>PowerPoint Presentation</vt:lpstr>
      <vt:lpstr>5. Naive Bayes</vt:lpstr>
      <vt:lpstr>Bayes theorem: </vt:lpstr>
      <vt:lpstr>PowerPoint Presentation</vt:lpstr>
      <vt:lpstr>PowerPoint Presentation</vt:lpstr>
      <vt:lpstr>PowerPoint Presentation</vt:lpstr>
      <vt:lpstr>6. kNN (k- Nearest Neighbors)</vt:lpstr>
      <vt:lpstr>6. kNN (k- Nearest Neighbors)</vt:lpstr>
      <vt:lpstr>Various Distance Formulae</vt:lpstr>
      <vt:lpstr>PowerPoint Presentation</vt:lpstr>
      <vt:lpstr>PowerPoint Presentation</vt:lpstr>
      <vt:lpstr>8. Random Forest</vt:lpstr>
      <vt:lpstr>9. Dimensionality Reduction Algorithms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dc:title>
  <cp:lastModifiedBy>Gunankitjit Singh</cp:lastModifiedBy>
  <cp:revision>2</cp:revision>
  <dcterms:modified xsi:type="dcterms:W3CDTF">2019-06-23T06:55:21Z</dcterms:modified>
</cp:coreProperties>
</file>