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79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79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97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99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4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34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8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9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66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70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29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01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5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8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4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6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7C2BCA-841D-4D2F-ACC1-128D5918A07A}" type="datetimeFigureOut">
              <a:rPr lang="hu-HU" smtClean="0"/>
              <a:t>2020. 12. 18.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834A-93D9-4ED6-98B7-2F756EB8A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37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8333E-0D61-4044-9729-B6CABE15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4229"/>
            <a:ext cx="8825658" cy="3329581"/>
          </a:xfrm>
        </p:spPr>
        <p:txBody>
          <a:bodyPr/>
          <a:lstStyle/>
          <a:p>
            <a:pPr algn="ctr"/>
            <a:r>
              <a:rPr lang="hu-HU" b="1" dirty="0"/>
              <a:t>Közlekedési táblák klasszifikálása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300730-AED0-4F73-BDFC-F76A89FA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09355"/>
            <a:ext cx="8825658" cy="861420"/>
          </a:xfrm>
        </p:spPr>
        <p:txBody>
          <a:bodyPr>
            <a:normAutofit/>
          </a:bodyPr>
          <a:lstStyle/>
          <a:p>
            <a:r>
              <a:rPr lang="hu-HU" sz="2400" dirty="0"/>
              <a:t>Tóth Sándor Balázs (ibw7an)</a:t>
            </a:r>
          </a:p>
        </p:txBody>
      </p:sp>
    </p:spTree>
    <p:extLst>
      <p:ext uri="{BB962C8B-B14F-4D97-AF65-F5344CB8AC3E}">
        <p14:creationId xmlns:p14="http://schemas.microsoft.com/office/powerpoint/2010/main" val="124965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4FE74B-ED04-4A12-B988-4114DBF7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19200"/>
            <a:ext cx="8825658" cy="3329581"/>
          </a:xfrm>
        </p:spPr>
        <p:txBody>
          <a:bodyPr/>
          <a:lstStyle/>
          <a:p>
            <a:pPr algn="ctr"/>
            <a:r>
              <a:rPr lang="hu-HU" b="1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62571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4CEA1-7162-4668-ABE5-1E283E8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terület jelentősége és a megoldandó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8BC60F-3816-4040-933A-C54D58DA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Önvezető vagy vezetéstámogató rendszerrel ellátott járművek</a:t>
            </a:r>
          </a:p>
          <a:p>
            <a:r>
              <a:rPr lang="hu-HU" dirty="0"/>
              <a:t>A közlekedési táblák pontos felismerése elengedhetetlen a biztonságos és szabályos közlekedéshez</a:t>
            </a:r>
          </a:p>
          <a:p>
            <a:r>
              <a:rPr lang="hu-HU" dirty="0"/>
              <a:t>Megoldás: közlekedési táblákat ábrázoló képek klasszifikálása</a:t>
            </a:r>
          </a:p>
          <a:p>
            <a:r>
              <a:rPr lang="hu-HU" dirty="0"/>
              <a:t>A kidolgozáshoz egy konvolúciós neuronháló betanítása és tesztelése</a:t>
            </a:r>
          </a:p>
          <a:p>
            <a:r>
              <a:rPr lang="hu-HU" dirty="0"/>
              <a:t>A háló pontosságának meghatározása manipulált képeken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46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9CDDE-94FD-4356-A41B-5599E449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adatkészlet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95349-7351-4AD0-BA65-07106AF5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hu-HU" dirty="0" err="1"/>
              <a:t>German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Sign</a:t>
            </a:r>
            <a:r>
              <a:rPr lang="hu-HU" dirty="0"/>
              <a:t> </a:t>
            </a:r>
            <a:r>
              <a:rPr lang="hu-HU" dirty="0" err="1"/>
              <a:t>Recognition</a:t>
            </a:r>
            <a:r>
              <a:rPr lang="hu-HU" dirty="0"/>
              <a:t> Benchmark (GTSRB)</a:t>
            </a:r>
          </a:p>
        </p:txBody>
      </p:sp>
      <p:pic>
        <p:nvPicPr>
          <p:cNvPr id="7" name="Kép 6" descr="A képen kültéri, épület, különböző, utca látható&#10;&#10;Automatikusan generált leírás">
            <a:extLst>
              <a:ext uri="{FF2B5EF4-FFF2-40B4-BE49-F238E27FC236}">
                <a16:creationId xmlns:a16="http://schemas.microsoft.com/office/drawing/2014/main" id="{48BCF9D1-CFF9-4380-BDB6-1ACAF959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54" y="1853248"/>
            <a:ext cx="3673492" cy="367349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38220FC-3A98-4E4D-B81F-D4F6495715EA}"/>
              </a:ext>
            </a:extLst>
          </p:cNvPr>
          <p:cNvSpPr txBox="1"/>
          <p:nvPr/>
        </p:nvSpPr>
        <p:spPr>
          <a:xfrm>
            <a:off x="1104293" y="5758950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https://benchmark.ini.rub.de/?section=gtsrb&amp;subsection=dataset. (2020.10.15)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03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21EF6-C1C7-414E-A41D-9CD97DCE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adatkészlet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C4FFE3-CB15-4067-8B15-3C80277C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hu-HU" dirty="0"/>
              <a:t>Összesen 43 különböző típusú közlekedési tábla</a:t>
            </a:r>
          </a:p>
          <a:p>
            <a:r>
              <a:rPr lang="hu-HU" dirty="0"/>
              <a:t>Ezekből 4 osztály képei kerültek felhasználásra:</a:t>
            </a:r>
          </a:p>
          <a:p>
            <a:pPr lvl="1"/>
            <a:r>
              <a:rPr lang="hu-HU" dirty="0"/>
              <a:t>12 - Főútvonal jelző tábla</a:t>
            </a:r>
          </a:p>
          <a:p>
            <a:pPr lvl="1"/>
            <a:r>
              <a:rPr lang="hu-HU" dirty="0"/>
              <a:t>13 - Elsőbbségadás kötelező tábla</a:t>
            </a:r>
          </a:p>
          <a:p>
            <a:pPr lvl="1"/>
            <a:r>
              <a:rPr lang="hu-HU" dirty="0"/>
              <a:t>14 - STOP tábla</a:t>
            </a:r>
          </a:p>
          <a:p>
            <a:pPr lvl="1"/>
            <a:r>
              <a:rPr lang="hu-HU" dirty="0"/>
              <a:t>15 - Mindkét irányból behajtani tilos tábla</a:t>
            </a:r>
          </a:p>
        </p:txBody>
      </p:sp>
      <p:pic>
        <p:nvPicPr>
          <p:cNvPr id="5" name="Kép 4" descr="A képen szoba látható&#10;&#10;Automatikusan generált leírás">
            <a:extLst>
              <a:ext uri="{FF2B5EF4-FFF2-40B4-BE49-F238E27FC236}">
                <a16:creationId xmlns:a16="http://schemas.microsoft.com/office/drawing/2014/main" id="{4D868B85-8D15-43E0-A531-7568273E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9" y="4012812"/>
            <a:ext cx="4861981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F4013D-D7B4-4EDD-A88B-9CCDDC85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adatkészlet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A98D6-E222-429A-9077-6920ABAD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hu-HU" dirty="0"/>
              <a:t>Egységes 30*30-as pixelméret</a:t>
            </a:r>
          </a:p>
          <a:p>
            <a:r>
              <a:rPr lang="hu-HU" dirty="0"/>
              <a:t>Felosztás tanítási és validációs készletre (80 % - 20 %)</a:t>
            </a:r>
          </a:p>
          <a:p>
            <a:r>
              <a:rPr lang="hu-HU" dirty="0"/>
              <a:t>A címkék </a:t>
            </a:r>
            <a:r>
              <a:rPr lang="hu-HU" dirty="0" err="1"/>
              <a:t>one</a:t>
            </a:r>
            <a:r>
              <a:rPr lang="hu-HU" dirty="0"/>
              <a:t>-hot </a:t>
            </a:r>
            <a:r>
              <a:rPr lang="hu-HU" dirty="0" err="1"/>
              <a:t>encode</a:t>
            </a:r>
            <a:r>
              <a:rPr lang="hu-HU" dirty="0"/>
              <a:t> vektorrá alakítása</a:t>
            </a:r>
          </a:p>
        </p:txBody>
      </p:sp>
    </p:spTree>
    <p:extLst>
      <p:ext uri="{BB962C8B-B14F-4D97-AF65-F5344CB8AC3E}">
        <p14:creationId xmlns:p14="http://schemas.microsoft.com/office/powerpoint/2010/main" val="391097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953B1-F186-4E22-8180-3D9F3DF6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felhasznált neurális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C8BBD-84F4-40F8-963F-3DCE0864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hu-HU" dirty="0"/>
              <a:t>Konvolúciós neuronháló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A67233C-3930-43D5-8BC5-012C3FEF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27" y="2064852"/>
            <a:ext cx="9650745" cy="257024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B3D0856-6576-45DA-98DC-E045ABC5BC90}"/>
              </a:ext>
            </a:extLst>
          </p:cNvPr>
          <p:cNvSpPr txBox="1"/>
          <p:nvPr/>
        </p:nvSpPr>
        <p:spPr>
          <a:xfrm>
            <a:off x="925352" y="5326228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 : https://adventuresinmachinelearning.com/keras-tutorial-cnn-11-lines/. (2020.11.2)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20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9DB95A-C87E-443E-AF26-D1F02FF7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eredmények kiértékelése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2696726-96A9-417B-A7C3-5225B7496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06522"/>
              </p:ext>
            </p:extLst>
          </p:nvPr>
        </p:nvGraphicFramePr>
        <p:xfrm>
          <a:off x="3407538" y="2828051"/>
          <a:ext cx="5376924" cy="300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308">
                  <a:extLst>
                    <a:ext uri="{9D8B030D-6E8A-4147-A177-3AD203B41FA5}">
                      <a16:colId xmlns:a16="http://schemas.microsoft.com/office/drawing/2014/main" val="2632804302"/>
                    </a:ext>
                  </a:extLst>
                </a:gridCol>
                <a:gridCol w="1792308">
                  <a:extLst>
                    <a:ext uri="{9D8B030D-6E8A-4147-A177-3AD203B41FA5}">
                      <a16:colId xmlns:a16="http://schemas.microsoft.com/office/drawing/2014/main" val="471334513"/>
                    </a:ext>
                  </a:extLst>
                </a:gridCol>
                <a:gridCol w="1792308">
                  <a:extLst>
                    <a:ext uri="{9D8B030D-6E8A-4147-A177-3AD203B41FA5}">
                      <a16:colId xmlns:a16="http://schemas.microsoft.com/office/drawing/2014/main" val="791788626"/>
                    </a:ext>
                  </a:extLst>
                </a:gridCol>
              </a:tblGrid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Futás száma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Pontosság [%]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Tanítási idő [s]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27609643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98,41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13,28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26928901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97,99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12,58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90879786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98,89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12,21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47697364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98,84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13,1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93272747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98,47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13,53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01698938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98,41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12,39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20281763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98,52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12,44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45124312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98,31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12,27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16614444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98,52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53623290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98,52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12,41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20308785"/>
                  </a:ext>
                </a:extLst>
              </a:tr>
              <a:tr h="180063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Átlagos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98,49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12,65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703546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Legkisebb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97,99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12,21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50234065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Legnagyobb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98,89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13,53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18067911"/>
                  </a:ext>
                </a:extLst>
              </a:tr>
              <a:tr h="187564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Terjedelem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0,90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1,32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52363047"/>
                  </a:ext>
                </a:extLst>
              </a:tr>
            </a:tbl>
          </a:graphicData>
        </a:graphic>
      </p:graphicFrame>
      <p:sp>
        <p:nvSpPr>
          <p:cNvPr id="5" name="Tartalom helye 2">
            <a:extLst>
              <a:ext uri="{FF2B5EF4-FFF2-40B4-BE49-F238E27FC236}">
                <a16:creationId xmlns:a16="http://schemas.microsoft.com/office/drawing/2014/main" id="{51101574-A071-44BE-8AA1-859BA797785E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/>
              <a:t>A háló átlagosan 98,49 %-os pontosságot ért el</a:t>
            </a:r>
          </a:p>
          <a:p>
            <a:r>
              <a:rPr lang="hu-HU" dirty="0"/>
              <a:t>Átlagos tanítási idő: 12,65 s</a:t>
            </a:r>
          </a:p>
        </p:txBody>
      </p:sp>
    </p:spTree>
    <p:extLst>
      <p:ext uri="{BB962C8B-B14F-4D97-AF65-F5344CB8AC3E}">
        <p14:creationId xmlns:p14="http://schemas.microsoft.com/office/powerpoint/2010/main" val="26976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7903A-1B32-4CE1-B232-BF12B6D6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Ellenséges példák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791216-DB6F-4B26-B911-02DE04E5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hu-HU" dirty="0" err="1"/>
              <a:t>CleverHans</a:t>
            </a:r>
            <a:r>
              <a:rPr lang="hu-HU" dirty="0"/>
              <a:t> könyvtár felhasználása</a:t>
            </a:r>
          </a:p>
          <a:p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Sign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(FGSM)</a:t>
            </a:r>
          </a:p>
          <a:p>
            <a:r>
              <a:rPr lang="hu-HU" dirty="0"/>
              <a:t>Projected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Descent</a:t>
            </a:r>
            <a:r>
              <a:rPr lang="hu-HU" dirty="0"/>
              <a:t> (PGD)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F8C1A6B-C98A-442C-9612-0E79CB4B3F8C}"/>
              </a:ext>
            </a:extLst>
          </p:cNvPr>
          <p:cNvSpPr txBox="1"/>
          <p:nvPr/>
        </p:nvSpPr>
        <p:spPr>
          <a:xfrm>
            <a:off x="646111" y="5004753"/>
            <a:ext cx="112646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Források:</a:t>
            </a:r>
          </a:p>
          <a:p>
            <a:r>
              <a:rPr lang="hu-HU" sz="1600" dirty="0" err="1"/>
              <a:t>CleverHans</a:t>
            </a:r>
            <a:r>
              <a:rPr lang="hu-HU" sz="1600" dirty="0"/>
              <a:t>: </a:t>
            </a:r>
            <a:r>
              <a:rPr lang="hu-HU" sz="1600" b="0" i="0" u="none" strike="noStrike" baseline="0" dirty="0">
                <a:latin typeface="Times New Roman" panose="02020603050405020304" pitchFamily="18" charset="0"/>
              </a:rPr>
              <a:t>https://github.com/cleverhans-lab/cleverhans. (2020.11.28) 	</a:t>
            </a:r>
          </a:p>
          <a:p>
            <a:r>
              <a:rPr lang="hu-HU" sz="1600" dirty="0"/>
              <a:t>FGSM: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I. J. Goodfellow, J.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Shlens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és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C.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Szegedy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„Explaining and Harnessing Adversarial Examples,” 2015. 	</a:t>
            </a:r>
          </a:p>
          <a:p>
            <a:r>
              <a:rPr lang="hu-HU" sz="1600" dirty="0"/>
              <a:t>PGD: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Madry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A.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Makelov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L. Schmidt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és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D. Tsipras, „Towards Deep Learning Models Resistant to Adversarial Attacks,” 2019.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66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E61C0-5608-43AE-B084-313C5DE4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manipulált képeken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93E7BEFD-D6DE-4021-AF43-271AE584B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506850"/>
              </p:ext>
            </p:extLst>
          </p:nvPr>
        </p:nvGraphicFramePr>
        <p:xfrm>
          <a:off x="1781073" y="3093315"/>
          <a:ext cx="3467100" cy="320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53864951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8742684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2096252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Futás száma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Pontosság [%]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Generálási idő [s]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42785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2,06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1,69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85414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6,88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7577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9,1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44808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2,8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86493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9,05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33115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101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6,14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36498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4,44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45290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2,43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98406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2,22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823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Átlagos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4,67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34713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Legkisebb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1,53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10714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Legnagyobb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9,10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1,69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80977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Terjedelem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7,57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0,22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51121712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A37230F-00F1-4FF4-AF24-70873D85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87286"/>
              </p:ext>
            </p:extLst>
          </p:nvPr>
        </p:nvGraphicFramePr>
        <p:xfrm>
          <a:off x="6583734" y="3093315"/>
          <a:ext cx="3467100" cy="320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068292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5676509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4334020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Futás száma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Pontosság [%]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Generálási idő [s]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42047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39,11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59407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40,09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37077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3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1,06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39,12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29651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1,01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43,09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3330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5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1,43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42,39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3114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1,22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39,29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600826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1,38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39,53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2740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1,64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39,08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5228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1,27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39,11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63022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1,22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39,63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82455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Átlagos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1,36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40,04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68244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Legkisebb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1,01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39,08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509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Legnagyobb érték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1,90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43,09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94883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Terjedelem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>
                          <a:effectLst/>
                        </a:rPr>
                        <a:t>0,89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dirty="0">
                          <a:effectLst/>
                        </a:rPr>
                        <a:t>4,01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6028886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D0CE8668-48CD-4837-ABA2-F87D75E60F8E}"/>
              </a:ext>
            </a:extLst>
          </p:cNvPr>
          <p:cNvSpPr txBox="1"/>
          <p:nvPr/>
        </p:nvSpPr>
        <p:spPr>
          <a:xfrm>
            <a:off x="3101689" y="27239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FGSM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35D8FA-CCCA-4D78-A1D3-ADD776ACFF48}"/>
              </a:ext>
            </a:extLst>
          </p:cNvPr>
          <p:cNvSpPr txBox="1"/>
          <p:nvPr/>
        </p:nvSpPr>
        <p:spPr>
          <a:xfrm>
            <a:off x="7970073" y="27239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PGD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5B2DFF91-7FEB-479E-AE75-166922A8C86E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/>
              <a:t>Óriási csökkenés pontosság tekintetében (4,67 % és 1,36 %)</a:t>
            </a:r>
          </a:p>
          <a:p>
            <a:r>
              <a:rPr lang="hu-HU" dirty="0"/>
              <a:t>A PGD lefutása időigényesebb, de nagyobb csökkenés érhető el vele</a:t>
            </a:r>
          </a:p>
        </p:txBody>
      </p:sp>
    </p:spTree>
    <p:extLst>
      <p:ext uri="{BB962C8B-B14F-4D97-AF65-F5344CB8AC3E}">
        <p14:creationId xmlns:p14="http://schemas.microsoft.com/office/powerpoint/2010/main" val="10372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469</Words>
  <Application>Microsoft Office PowerPoint</Application>
  <PresentationFormat>Szélesvásznú</PresentationFormat>
  <Paragraphs>177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Közlekedési táblák klasszifikálása</vt:lpstr>
      <vt:lpstr>A terület jelentősége és a megoldandó feladat</vt:lpstr>
      <vt:lpstr>Az adatkészlet</vt:lpstr>
      <vt:lpstr>Az adatkészlet</vt:lpstr>
      <vt:lpstr>Az adatkészlet</vt:lpstr>
      <vt:lpstr>A felhasznált neurális háló</vt:lpstr>
      <vt:lpstr>Az eredmények kiértékelése</vt:lpstr>
      <vt:lpstr>Ellenséges példák generálása</vt:lpstr>
      <vt:lpstr>Eredmények manipulált képeken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Közlekedési táblák klasszifikálása</dc:title>
  <dc:creator>tsbalazs</dc:creator>
  <cp:lastModifiedBy>tsbalazs</cp:lastModifiedBy>
  <cp:revision>17</cp:revision>
  <dcterms:created xsi:type="dcterms:W3CDTF">2020-12-18T09:58:13Z</dcterms:created>
  <dcterms:modified xsi:type="dcterms:W3CDTF">2020-12-18T10:44:26Z</dcterms:modified>
</cp:coreProperties>
</file>