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62" y="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22707-F31D-4EEA-B5BA-FA4DA69240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4BA420-2157-4D55-A76E-57A3A11FFBA7}">
      <dgm:prSet/>
      <dgm:spPr/>
      <dgm:t>
        <a:bodyPr/>
        <a:lstStyle/>
        <a:p>
          <a:r>
            <a:rPr lang="en-US"/>
            <a:t>Multidimensional scaling (MDS) is a popular approach for graphically representing relationships between objects (i.e. brands or products) in multidimensional space. </a:t>
          </a:r>
        </a:p>
      </dgm:t>
    </dgm:pt>
    <dgm:pt modelId="{7A3F2B91-E119-4B68-989A-9490A727979A}" type="parTrans" cxnId="{348E58EC-EE67-4291-AC57-372CBCA3A8D4}">
      <dgm:prSet/>
      <dgm:spPr/>
      <dgm:t>
        <a:bodyPr/>
        <a:lstStyle/>
        <a:p>
          <a:endParaRPr lang="en-US"/>
        </a:p>
      </dgm:t>
    </dgm:pt>
    <dgm:pt modelId="{999FE2A7-825D-4016-B0EB-938677C0CB44}" type="sibTrans" cxnId="{348E58EC-EE67-4291-AC57-372CBCA3A8D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4135CCC-E750-4B23-B575-B9FD9E327F14}">
      <dgm:prSet/>
      <dgm:spPr/>
      <dgm:t>
        <a:bodyPr/>
        <a:lstStyle/>
        <a:p>
          <a:r>
            <a:rPr lang="en-US"/>
            <a:t>Dimension reduction via MDS is achieved by taking the set of inverse product lifts and calculating a dissimilarity (distance) measure for each pairwise comparison of products. </a:t>
          </a:r>
        </a:p>
      </dgm:t>
    </dgm:pt>
    <dgm:pt modelId="{05B6D495-800B-4006-9ACD-22E41C56821B}" type="parTrans" cxnId="{81316E06-D3F2-4B93-9333-5878E4760088}">
      <dgm:prSet/>
      <dgm:spPr/>
      <dgm:t>
        <a:bodyPr/>
        <a:lstStyle/>
        <a:p>
          <a:endParaRPr lang="en-US"/>
        </a:p>
      </dgm:t>
    </dgm:pt>
    <dgm:pt modelId="{9235591E-F4CC-47BB-8FA1-A628B30DAA03}" type="sibTrans" cxnId="{81316E06-D3F2-4B93-9333-5878E476008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34CDCF-9493-456F-BC4B-66C77642CF6A}">
      <dgm:prSet/>
      <dgm:spPr/>
      <dgm:t>
        <a:bodyPr/>
        <a:lstStyle/>
        <a:p>
          <a:r>
            <a:rPr lang="en-US"/>
            <a:t>The products are then represented graphically in two dimensions such that the distance between points on the plot approximates their multivariate dissimilarity as closely as possible.</a:t>
          </a:r>
        </a:p>
      </dgm:t>
    </dgm:pt>
    <dgm:pt modelId="{5C822C41-015B-410F-B19E-4FF31919B7B1}" type="parTrans" cxnId="{DBCB6169-5054-4FF0-B876-030A2A886BEB}">
      <dgm:prSet/>
      <dgm:spPr/>
      <dgm:t>
        <a:bodyPr/>
        <a:lstStyle/>
        <a:p>
          <a:endParaRPr lang="en-US"/>
        </a:p>
      </dgm:t>
    </dgm:pt>
    <dgm:pt modelId="{A721019A-0B86-439E-BBA9-CA86F32461DF}" type="sibTrans" cxnId="{DBCB6169-5054-4FF0-B876-030A2A886BE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BF4CD9-6AA8-4B54-A7E2-07AA59FBDB9B}" type="pres">
      <dgm:prSet presAssocID="{37122707-F31D-4EEA-B5BA-FA4DA6924046}" presName="Name0" presStyleCnt="0">
        <dgm:presLayoutVars>
          <dgm:animLvl val="lvl"/>
          <dgm:resizeHandles val="exact"/>
        </dgm:presLayoutVars>
      </dgm:prSet>
      <dgm:spPr/>
    </dgm:pt>
    <dgm:pt modelId="{D27FD684-C5D0-46A3-9379-BEE0E1EF5127}" type="pres">
      <dgm:prSet presAssocID="{1D4BA420-2157-4D55-A76E-57A3A11FFBA7}" presName="compositeNode" presStyleCnt="0">
        <dgm:presLayoutVars>
          <dgm:bulletEnabled val="1"/>
        </dgm:presLayoutVars>
      </dgm:prSet>
      <dgm:spPr/>
    </dgm:pt>
    <dgm:pt modelId="{4C95799A-180A-498C-90F1-8E8BCCAF07B0}" type="pres">
      <dgm:prSet presAssocID="{1D4BA420-2157-4D55-A76E-57A3A11FFBA7}" presName="bgRect" presStyleLbl="alignNode1" presStyleIdx="0" presStyleCnt="3"/>
      <dgm:spPr/>
    </dgm:pt>
    <dgm:pt modelId="{C78FDF8E-A8DA-402A-AA5C-640AB428F057}" type="pres">
      <dgm:prSet presAssocID="{999FE2A7-825D-4016-B0EB-938677C0CB4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4685E05-D3EA-4FC2-A666-D9DDE0F30D66}" type="pres">
      <dgm:prSet presAssocID="{1D4BA420-2157-4D55-A76E-57A3A11FFBA7}" presName="nodeRect" presStyleLbl="alignNode1" presStyleIdx="0" presStyleCnt="3">
        <dgm:presLayoutVars>
          <dgm:bulletEnabled val="1"/>
        </dgm:presLayoutVars>
      </dgm:prSet>
      <dgm:spPr/>
    </dgm:pt>
    <dgm:pt modelId="{54DC43EA-7503-4C6D-82CF-E1D35F10AB12}" type="pres">
      <dgm:prSet presAssocID="{999FE2A7-825D-4016-B0EB-938677C0CB44}" presName="sibTrans" presStyleCnt="0"/>
      <dgm:spPr/>
    </dgm:pt>
    <dgm:pt modelId="{4A49A8E6-7D7F-423E-B1F6-67F16E1BB0A4}" type="pres">
      <dgm:prSet presAssocID="{24135CCC-E750-4B23-B575-B9FD9E327F14}" presName="compositeNode" presStyleCnt="0">
        <dgm:presLayoutVars>
          <dgm:bulletEnabled val="1"/>
        </dgm:presLayoutVars>
      </dgm:prSet>
      <dgm:spPr/>
    </dgm:pt>
    <dgm:pt modelId="{74780ED8-973A-4F0F-840C-29A7BF15A56D}" type="pres">
      <dgm:prSet presAssocID="{24135CCC-E750-4B23-B575-B9FD9E327F14}" presName="bgRect" presStyleLbl="alignNode1" presStyleIdx="1" presStyleCnt="3"/>
      <dgm:spPr/>
    </dgm:pt>
    <dgm:pt modelId="{67E040B9-483A-483D-897C-862EB551EFF0}" type="pres">
      <dgm:prSet presAssocID="{9235591E-F4CC-47BB-8FA1-A628B30DAA0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016296D-A5E7-4DDC-8827-831BBF30D194}" type="pres">
      <dgm:prSet presAssocID="{24135CCC-E750-4B23-B575-B9FD9E327F14}" presName="nodeRect" presStyleLbl="alignNode1" presStyleIdx="1" presStyleCnt="3">
        <dgm:presLayoutVars>
          <dgm:bulletEnabled val="1"/>
        </dgm:presLayoutVars>
      </dgm:prSet>
      <dgm:spPr/>
    </dgm:pt>
    <dgm:pt modelId="{3BCC48E1-A926-4B74-9CAD-D6C9F35977F0}" type="pres">
      <dgm:prSet presAssocID="{9235591E-F4CC-47BB-8FA1-A628B30DAA03}" presName="sibTrans" presStyleCnt="0"/>
      <dgm:spPr/>
    </dgm:pt>
    <dgm:pt modelId="{7A00951D-DBC1-4CE1-82C1-5B69D66BD947}" type="pres">
      <dgm:prSet presAssocID="{EB34CDCF-9493-456F-BC4B-66C77642CF6A}" presName="compositeNode" presStyleCnt="0">
        <dgm:presLayoutVars>
          <dgm:bulletEnabled val="1"/>
        </dgm:presLayoutVars>
      </dgm:prSet>
      <dgm:spPr/>
    </dgm:pt>
    <dgm:pt modelId="{8BA6A78C-CD3C-4481-B8FC-EA7C0C7B74C2}" type="pres">
      <dgm:prSet presAssocID="{EB34CDCF-9493-456F-BC4B-66C77642CF6A}" presName="bgRect" presStyleLbl="alignNode1" presStyleIdx="2" presStyleCnt="3"/>
      <dgm:spPr/>
    </dgm:pt>
    <dgm:pt modelId="{182AA22B-B66D-46EA-AF7B-023A2A12D56E}" type="pres">
      <dgm:prSet presAssocID="{A721019A-0B86-439E-BBA9-CA86F32461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C59B89C-368C-4F2B-B6C6-324E4B2112EE}" type="pres">
      <dgm:prSet presAssocID="{EB34CDCF-9493-456F-BC4B-66C77642CF6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1316E06-D3F2-4B93-9333-5878E4760088}" srcId="{37122707-F31D-4EEA-B5BA-FA4DA6924046}" destId="{24135CCC-E750-4B23-B575-B9FD9E327F14}" srcOrd="1" destOrd="0" parTransId="{05B6D495-800B-4006-9ACD-22E41C56821B}" sibTransId="{9235591E-F4CC-47BB-8FA1-A628B30DAA03}"/>
    <dgm:cxn modelId="{FF7A4136-88B0-4E04-A8E5-6241D4008E5C}" type="presOf" srcId="{24135CCC-E750-4B23-B575-B9FD9E327F14}" destId="{E016296D-A5E7-4DDC-8827-831BBF30D194}" srcOrd="1" destOrd="0" presId="urn:microsoft.com/office/officeart/2016/7/layout/LinearBlockProcessNumbered"/>
    <dgm:cxn modelId="{32E29238-B0F7-46B7-B107-E975DABE8F3D}" type="presOf" srcId="{24135CCC-E750-4B23-B575-B9FD9E327F14}" destId="{74780ED8-973A-4F0F-840C-29A7BF15A56D}" srcOrd="0" destOrd="0" presId="urn:microsoft.com/office/officeart/2016/7/layout/LinearBlockProcessNumbered"/>
    <dgm:cxn modelId="{DBCB6169-5054-4FF0-B876-030A2A886BEB}" srcId="{37122707-F31D-4EEA-B5BA-FA4DA6924046}" destId="{EB34CDCF-9493-456F-BC4B-66C77642CF6A}" srcOrd="2" destOrd="0" parTransId="{5C822C41-015B-410F-B19E-4FF31919B7B1}" sibTransId="{A721019A-0B86-439E-BBA9-CA86F32461DF}"/>
    <dgm:cxn modelId="{CF271572-A5C8-4285-804F-2EC7C2C7D1FF}" type="presOf" srcId="{EB34CDCF-9493-456F-BC4B-66C77642CF6A}" destId="{8BA6A78C-CD3C-4481-B8FC-EA7C0C7B74C2}" srcOrd="0" destOrd="0" presId="urn:microsoft.com/office/officeart/2016/7/layout/LinearBlockProcessNumbered"/>
    <dgm:cxn modelId="{7923FA52-30C9-4D7A-AE66-68CFBB743197}" type="presOf" srcId="{EB34CDCF-9493-456F-BC4B-66C77642CF6A}" destId="{5C59B89C-368C-4F2B-B6C6-324E4B2112EE}" srcOrd="1" destOrd="0" presId="urn:microsoft.com/office/officeart/2016/7/layout/LinearBlockProcessNumbered"/>
    <dgm:cxn modelId="{365DD7AE-56F9-43AA-B60B-9F7D7BD9BE0C}" type="presOf" srcId="{9235591E-F4CC-47BB-8FA1-A628B30DAA03}" destId="{67E040B9-483A-483D-897C-862EB551EFF0}" srcOrd="0" destOrd="0" presId="urn:microsoft.com/office/officeart/2016/7/layout/LinearBlockProcessNumbered"/>
    <dgm:cxn modelId="{F28CA9B5-607A-49C5-9E2F-976639EA35ED}" type="presOf" srcId="{999FE2A7-825D-4016-B0EB-938677C0CB44}" destId="{C78FDF8E-A8DA-402A-AA5C-640AB428F057}" srcOrd="0" destOrd="0" presId="urn:microsoft.com/office/officeart/2016/7/layout/LinearBlockProcessNumbered"/>
    <dgm:cxn modelId="{192A29B7-76DB-444D-983E-1AE999048C83}" type="presOf" srcId="{1D4BA420-2157-4D55-A76E-57A3A11FFBA7}" destId="{C4685E05-D3EA-4FC2-A666-D9DDE0F30D66}" srcOrd="1" destOrd="0" presId="urn:microsoft.com/office/officeart/2016/7/layout/LinearBlockProcessNumbered"/>
    <dgm:cxn modelId="{FAEDDAD5-1E5D-4E0E-B856-B6A3BC61BEDC}" type="presOf" srcId="{37122707-F31D-4EEA-B5BA-FA4DA6924046}" destId="{0CBF4CD9-6AA8-4B54-A7E2-07AA59FBDB9B}" srcOrd="0" destOrd="0" presId="urn:microsoft.com/office/officeart/2016/7/layout/LinearBlockProcessNumbered"/>
    <dgm:cxn modelId="{473A5BE2-0627-418D-B605-EC7A993D15A5}" type="presOf" srcId="{A721019A-0B86-439E-BBA9-CA86F32461DF}" destId="{182AA22B-B66D-46EA-AF7B-023A2A12D56E}" srcOrd="0" destOrd="0" presId="urn:microsoft.com/office/officeart/2016/7/layout/LinearBlockProcessNumbered"/>
    <dgm:cxn modelId="{348E58EC-EE67-4291-AC57-372CBCA3A8D4}" srcId="{37122707-F31D-4EEA-B5BA-FA4DA6924046}" destId="{1D4BA420-2157-4D55-A76E-57A3A11FFBA7}" srcOrd="0" destOrd="0" parTransId="{7A3F2B91-E119-4B68-989A-9490A727979A}" sibTransId="{999FE2A7-825D-4016-B0EB-938677C0CB44}"/>
    <dgm:cxn modelId="{BE2E6BF5-1B07-4361-9F64-BA3BD999DCCF}" type="presOf" srcId="{1D4BA420-2157-4D55-A76E-57A3A11FFBA7}" destId="{4C95799A-180A-498C-90F1-8E8BCCAF07B0}" srcOrd="0" destOrd="0" presId="urn:microsoft.com/office/officeart/2016/7/layout/LinearBlockProcessNumbered"/>
    <dgm:cxn modelId="{B505DF0C-5D83-41E8-A10B-E896D8686687}" type="presParOf" srcId="{0CBF4CD9-6AA8-4B54-A7E2-07AA59FBDB9B}" destId="{D27FD684-C5D0-46A3-9379-BEE0E1EF5127}" srcOrd="0" destOrd="0" presId="urn:microsoft.com/office/officeart/2016/7/layout/LinearBlockProcessNumbered"/>
    <dgm:cxn modelId="{BD1FF97D-8BFD-404E-8E03-387566AFDE50}" type="presParOf" srcId="{D27FD684-C5D0-46A3-9379-BEE0E1EF5127}" destId="{4C95799A-180A-498C-90F1-8E8BCCAF07B0}" srcOrd="0" destOrd="0" presId="urn:microsoft.com/office/officeart/2016/7/layout/LinearBlockProcessNumbered"/>
    <dgm:cxn modelId="{22AA0E24-D7E5-48FB-B50F-C54544B7060C}" type="presParOf" srcId="{D27FD684-C5D0-46A3-9379-BEE0E1EF5127}" destId="{C78FDF8E-A8DA-402A-AA5C-640AB428F057}" srcOrd="1" destOrd="0" presId="urn:microsoft.com/office/officeart/2016/7/layout/LinearBlockProcessNumbered"/>
    <dgm:cxn modelId="{CF4983C0-9194-4ABB-8632-44B10CE82597}" type="presParOf" srcId="{D27FD684-C5D0-46A3-9379-BEE0E1EF5127}" destId="{C4685E05-D3EA-4FC2-A666-D9DDE0F30D66}" srcOrd="2" destOrd="0" presId="urn:microsoft.com/office/officeart/2016/7/layout/LinearBlockProcessNumbered"/>
    <dgm:cxn modelId="{D090557F-E7CF-4626-B7A3-5BF20F09B1CA}" type="presParOf" srcId="{0CBF4CD9-6AA8-4B54-A7E2-07AA59FBDB9B}" destId="{54DC43EA-7503-4C6D-82CF-E1D35F10AB12}" srcOrd="1" destOrd="0" presId="urn:microsoft.com/office/officeart/2016/7/layout/LinearBlockProcessNumbered"/>
    <dgm:cxn modelId="{8107C869-8845-4241-A985-0A79D883484F}" type="presParOf" srcId="{0CBF4CD9-6AA8-4B54-A7E2-07AA59FBDB9B}" destId="{4A49A8E6-7D7F-423E-B1F6-67F16E1BB0A4}" srcOrd="2" destOrd="0" presId="urn:microsoft.com/office/officeart/2016/7/layout/LinearBlockProcessNumbered"/>
    <dgm:cxn modelId="{2D2239FF-17E4-47BC-B855-379D49C76255}" type="presParOf" srcId="{4A49A8E6-7D7F-423E-B1F6-67F16E1BB0A4}" destId="{74780ED8-973A-4F0F-840C-29A7BF15A56D}" srcOrd="0" destOrd="0" presId="urn:microsoft.com/office/officeart/2016/7/layout/LinearBlockProcessNumbered"/>
    <dgm:cxn modelId="{9298E620-7F1D-4567-BCF7-67E3CDAEE9A3}" type="presParOf" srcId="{4A49A8E6-7D7F-423E-B1F6-67F16E1BB0A4}" destId="{67E040B9-483A-483D-897C-862EB551EFF0}" srcOrd="1" destOrd="0" presId="urn:microsoft.com/office/officeart/2016/7/layout/LinearBlockProcessNumbered"/>
    <dgm:cxn modelId="{AA184969-04AE-4A94-839F-70C2E94D7032}" type="presParOf" srcId="{4A49A8E6-7D7F-423E-B1F6-67F16E1BB0A4}" destId="{E016296D-A5E7-4DDC-8827-831BBF30D194}" srcOrd="2" destOrd="0" presId="urn:microsoft.com/office/officeart/2016/7/layout/LinearBlockProcessNumbered"/>
    <dgm:cxn modelId="{3128FCBC-A75C-4F40-BD24-AED906EECF0F}" type="presParOf" srcId="{0CBF4CD9-6AA8-4B54-A7E2-07AA59FBDB9B}" destId="{3BCC48E1-A926-4B74-9CAD-D6C9F35977F0}" srcOrd="3" destOrd="0" presId="urn:microsoft.com/office/officeart/2016/7/layout/LinearBlockProcessNumbered"/>
    <dgm:cxn modelId="{7BDADC2A-0276-4EF2-B6F1-56140CDB8058}" type="presParOf" srcId="{0CBF4CD9-6AA8-4B54-A7E2-07AA59FBDB9B}" destId="{7A00951D-DBC1-4CE1-82C1-5B69D66BD947}" srcOrd="4" destOrd="0" presId="urn:microsoft.com/office/officeart/2016/7/layout/LinearBlockProcessNumbered"/>
    <dgm:cxn modelId="{C0D3E3CB-C5A7-4B5E-9C61-1D0D3BAD3FE2}" type="presParOf" srcId="{7A00951D-DBC1-4CE1-82C1-5B69D66BD947}" destId="{8BA6A78C-CD3C-4481-B8FC-EA7C0C7B74C2}" srcOrd="0" destOrd="0" presId="urn:microsoft.com/office/officeart/2016/7/layout/LinearBlockProcessNumbered"/>
    <dgm:cxn modelId="{FD0C2FED-6F85-4DCE-A998-675476DEF25D}" type="presParOf" srcId="{7A00951D-DBC1-4CE1-82C1-5B69D66BD947}" destId="{182AA22B-B66D-46EA-AF7B-023A2A12D56E}" srcOrd="1" destOrd="0" presId="urn:microsoft.com/office/officeart/2016/7/layout/LinearBlockProcessNumbered"/>
    <dgm:cxn modelId="{BAE69D88-858B-40AF-A9DB-7C26F3BE3BD9}" type="presParOf" srcId="{7A00951D-DBC1-4CE1-82C1-5B69D66BD947}" destId="{5C59B89C-368C-4F2B-B6C6-324E4B2112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5799A-180A-498C-90F1-8E8BCCAF07B0}">
      <dsp:nvSpPr>
        <dsp:cNvPr id="0" name=""/>
        <dsp:cNvSpPr/>
      </dsp:nvSpPr>
      <dsp:spPr>
        <a:xfrm>
          <a:off x="861" y="0"/>
          <a:ext cx="3489945" cy="3814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Multidimensional scaling (MDS) is a popular approach for graphically representing relationships between objects (i.e. brands or products) in multidimensional space. </a:t>
          </a:r>
        </a:p>
      </dsp:txBody>
      <dsp:txXfrm>
        <a:off x="861" y="1525712"/>
        <a:ext cx="3489945" cy="2288568"/>
      </dsp:txXfrm>
    </dsp:sp>
    <dsp:sp modelId="{C78FDF8E-A8DA-402A-AA5C-640AB428F057}">
      <dsp:nvSpPr>
        <dsp:cNvPr id="0" name=""/>
        <dsp:cNvSpPr/>
      </dsp:nvSpPr>
      <dsp:spPr>
        <a:xfrm>
          <a:off x="861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525712"/>
      </dsp:txXfrm>
    </dsp:sp>
    <dsp:sp modelId="{74780ED8-973A-4F0F-840C-29A7BF15A56D}">
      <dsp:nvSpPr>
        <dsp:cNvPr id="0" name=""/>
        <dsp:cNvSpPr/>
      </dsp:nvSpPr>
      <dsp:spPr>
        <a:xfrm>
          <a:off x="3770002" y="0"/>
          <a:ext cx="3489945" cy="38142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Dimension reduction via MDS is achieved by taking the set of inverse product lifts and calculating a dissimilarity (distance) measure for each pairwise comparison of products. </a:t>
          </a:r>
        </a:p>
      </dsp:txBody>
      <dsp:txXfrm>
        <a:off x="3770002" y="1525712"/>
        <a:ext cx="3489945" cy="2288568"/>
      </dsp:txXfrm>
    </dsp:sp>
    <dsp:sp modelId="{67E040B9-483A-483D-897C-862EB551EFF0}">
      <dsp:nvSpPr>
        <dsp:cNvPr id="0" name=""/>
        <dsp:cNvSpPr/>
      </dsp:nvSpPr>
      <dsp:spPr>
        <a:xfrm>
          <a:off x="3770002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525712"/>
      </dsp:txXfrm>
    </dsp:sp>
    <dsp:sp modelId="{8BA6A78C-CD3C-4481-B8FC-EA7C0C7B74C2}">
      <dsp:nvSpPr>
        <dsp:cNvPr id="0" name=""/>
        <dsp:cNvSpPr/>
      </dsp:nvSpPr>
      <dsp:spPr>
        <a:xfrm>
          <a:off x="7539143" y="0"/>
          <a:ext cx="3489945" cy="38142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products are then represented graphically in two dimensions such that the distance between points on the plot approximates their multivariate dissimilarity as closely as possible.</a:t>
          </a:r>
        </a:p>
      </dsp:txBody>
      <dsp:txXfrm>
        <a:off x="7539143" y="1525712"/>
        <a:ext cx="3489945" cy="2288568"/>
      </dsp:txXfrm>
    </dsp:sp>
    <dsp:sp modelId="{182AA22B-B66D-46EA-AF7B-023A2A12D56E}">
      <dsp:nvSpPr>
        <dsp:cNvPr id="0" name=""/>
        <dsp:cNvSpPr/>
      </dsp:nvSpPr>
      <dsp:spPr>
        <a:xfrm>
          <a:off x="7539143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52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Product comparisons from AMD, Intel, and Nvidia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truett bloxsom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701-8745-48D7-8B52-2E189A3D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978D-1FAB-4CC7-867B-E348A821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14807" cy="363448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Frequency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Product Lift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MDS plot and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E41C-319B-4F1B-8D5D-BC0B2B3D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425C-E955-4A3A-A0DE-82368558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sz="1800" dirty="0"/>
              <a:t>Over 3,300 posts from </a:t>
            </a:r>
            <a:r>
              <a:rPr lang="en-US" sz="1800" dirty="0" err="1"/>
              <a:t>HardForum</a:t>
            </a:r>
            <a:r>
              <a:rPr lang="en-US" sz="1800" dirty="0"/>
              <a:t> were scraped using Chrome web scraper extension </a:t>
            </a:r>
          </a:p>
          <a:p>
            <a:r>
              <a:rPr lang="en-US" sz="1800" dirty="0"/>
              <a:t>These posts came from 4 main threads: Intel CPUs, AMD CPUs, AMD GPUs, and NVIDEA GPUs</a:t>
            </a:r>
          </a:p>
          <a:p>
            <a:r>
              <a:rPr lang="en-US" sz="1800" dirty="0" err="1"/>
              <a:t>HardForum</a:t>
            </a:r>
            <a:r>
              <a:rPr lang="en-US" sz="1800" dirty="0"/>
              <a:t> is a gaming centered forum </a:t>
            </a:r>
          </a:p>
          <a:p>
            <a:r>
              <a:rPr lang="en-US" sz="1800" dirty="0"/>
              <a:t>All Post were from the past 6 months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EF94-0117-4D5C-92B4-FA05D40D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493729"/>
            <a:ext cx="7183597" cy="15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E126-2398-439B-919B-315FA453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5E3A-6C39-4DC6-B46E-1FB54800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of the rows were replies which included the original post being replied to, so these duplicates had to be removed</a:t>
            </a:r>
          </a:p>
          <a:p>
            <a:r>
              <a:rPr lang="en-US" sz="2000" dirty="0"/>
              <a:t>Forum users used many different names for the same product, so I had to replace many variants of the same product with one name</a:t>
            </a:r>
          </a:p>
          <a:p>
            <a:r>
              <a:rPr lang="en-US" sz="2000" dirty="0"/>
              <a:t> Normal NLP processing steps included: converting all words to lower case, tokenization, lamentation, removing stop words, and removing punctation</a:t>
            </a:r>
          </a:p>
        </p:txBody>
      </p:sp>
    </p:spTree>
    <p:extLst>
      <p:ext uri="{BB962C8B-B14F-4D97-AF65-F5344CB8AC3E}">
        <p14:creationId xmlns:p14="http://schemas.microsoft.com/office/powerpoint/2010/main" val="42062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2A74EFE6-7F0E-4B59-B933-BFBD637C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0984A-3D8C-4EB2-A336-5BD7DE9B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685800"/>
            <a:ext cx="3427985" cy="16437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Frequency Analysis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92D089-C0D0-41C5-A6D6-3E265230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981DD49-25C0-4CC0-8F8D-7D94DFADE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1BEF027-3FBF-42CF-8E92-58F9696E6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A53D-7AC2-43F2-AC67-BA27C0C8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71" y="1869141"/>
            <a:ext cx="3763415" cy="4524200"/>
          </a:xfrm>
        </p:spPr>
        <p:txBody>
          <a:bodyPr>
            <a:normAutofit/>
          </a:bodyPr>
          <a:lstStyle/>
          <a:p>
            <a:r>
              <a:rPr lang="en-US" sz="1800" dirty="0"/>
              <a:t>Intel CPUs are not discussed as much as AMD CPUs</a:t>
            </a:r>
          </a:p>
          <a:p>
            <a:r>
              <a:rPr lang="en-US" sz="1800" dirty="0"/>
              <a:t>NVIDEA GPUs and their brand names are talked about much more than AMD GPUs and brand names</a:t>
            </a:r>
          </a:p>
          <a:p>
            <a:r>
              <a:rPr lang="en-US" sz="1800" dirty="0"/>
              <a:t>Intel and AMD workstation products are discussed more than NVIDIA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5EC3AD1-DA06-4E55-8EEF-078419965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46D2A-E504-497E-AC9E-63759BCA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66" y="1021513"/>
            <a:ext cx="3033384" cy="2032366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5EFD83C0-7D88-4396-8CF2-B807E97D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E3A5CDF9-D53B-425C-8FFC-92ACC6A1C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0D7E-B49D-4C88-87F9-5483E040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35" y="1108146"/>
            <a:ext cx="3284008" cy="4641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8E7AA-11DF-4265-9B32-64268B10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966" y="4003154"/>
            <a:ext cx="3518068" cy="17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B44F0-1EC2-446D-9673-EDEE2DE2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1759183"/>
            <a:ext cx="5331481" cy="99965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3E01AD-8C62-45B1-9524-B1DEBCAE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1512603"/>
            <a:ext cx="5331478" cy="14928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19219-DDEA-41A8-8F23-550D021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Lift (association) analysis between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5CB6-FE40-4F91-8946-3E1D4D24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Lift &gt; 1 means there is an association between the two products</a:t>
            </a:r>
          </a:p>
          <a:p>
            <a:r>
              <a:rPr lang="en-US" dirty="0">
                <a:solidFill>
                  <a:srgbClr val="FFFFFF"/>
                </a:solidFill>
              </a:rPr>
              <a:t>Lift &gt; 10 means the two products are synonymous</a:t>
            </a:r>
          </a:p>
          <a:p>
            <a:r>
              <a:rPr lang="en-US" dirty="0">
                <a:solidFill>
                  <a:srgbClr val="FFFFFF"/>
                </a:solidFill>
              </a:rPr>
              <a:t>Lift = 1 means there is no association between the two products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E40D-7A4A-4A63-A2C6-AF18C5F5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8215"/>
          </a:xfrm>
        </p:spPr>
        <p:txBody>
          <a:bodyPr/>
          <a:lstStyle/>
          <a:p>
            <a:r>
              <a:rPr lang="en-US" dirty="0"/>
              <a:t>Lift of products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CA8AE-77E2-4FE9-B209-8117E406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19535"/>
            <a:ext cx="11154335" cy="45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5A39-2A3C-4BC5-BA97-79EA74E7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MDS plot to the rescue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31323-EB1E-4D9A-8C75-A0214281D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1411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42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445E7-E367-4BB2-997A-6389F772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1114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MDS plot and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CBB52-3A2F-4325-8A08-9DFEA8BE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older 1080ti is compared to Intel CPU's much more than AMD CPU’s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newer 2080ti, the future of gaming, is slightly more compared with AMD CPU's than Intel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77D07-BB80-430B-953F-E2DEC160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01" y="1161377"/>
            <a:ext cx="7158052" cy="46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1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Product comparisons from AMD, Intel, and Nvidia</vt:lpstr>
      <vt:lpstr>Road map</vt:lpstr>
      <vt:lpstr>Data sources</vt:lpstr>
      <vt:lpstr>Data Preprocessing</vt:lpstr>
      <vt:lpstr>Frequency Analysis</vt:lpstr>
      <vt:lpstr>Lift (association) analysis between products</vt:lpstr>
      <vt:lpstr>Lift of products matrix</vt:lpstr>
      <vt:lpstr>MDS plot to the rescue</vt:lpstr>
      <vt:lpstr>MDS plot and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comparisons from AMD, Intel, and Nvidia</dc:title>
  <dc:creator>truett bloxsom</dc:creator>
  <cp:lastModifiedBy>truett bloxsom</cp:lastModifiedBy>
  <cp:revision>4</cp:revision>
  <dcterms:created xsi:type="dcterms:W3CDTF">2020-07-23T02:46:01Z</dcterms:created>
  <dcterms:modified xsi:type="dcterms:W3CDTF">2020-07-27T00:15:21Z</dcterms:modified>
</cp:coreProperties>
</file>