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Dosis"/>
      <p:regular r:id="rId30"/>
      <p:bold r:id="rId31"/>
    </p:embeddedFont>
    <p:embeddedFont>
      <p:font typeface="Dosis ExtraLight"/>
      <p:regular r:id="rId32"/>
      <p:bold r:id="rId33"/>
    </p:embeddedFont>
    <p:embeddedFont>
      <p:font typeface="Titillium Web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osis-bold.fntdata"/><Relationship Id="rId30" Type="http://schemas.openxmlformats.org/officeDocument/2006/relationships/font" Target="fonts/Dosis-regular.fntdata"/><Relationship Id="rId11" Type="http://schemas.openxmlformats.org/officeDocument/2006/relationships/slide" Target="slides/slide6.xml"/><Relationship Id="rId33" Type="http://schemas.openxmlformats.org/officeDocument/2006/relationships/font" Target="fonts/DosisExtraLight-bold.fntdata"/><Relationship Id="rId10" Type="http://schemas.openxmlformats.org/officeDocument/2006/relationships/slide" Target="slides/slide5.xml"/><Relationship Id="rId32" Type="http://schemas.openxmlformats.org/officeDocument/2006/relationships/font" Target="fonts/DosisExtraLight-regular.fntdata"/><Relationship Id="rId13" Type="http://schemas.openxmlformats.org/officeDocument/2006/relationships/slide" Target="slides/slide8.xml"/><Relationship Id="rId35" Type="http://schemas.openxmlformats.org/officeDocument/2006/relationships/font" Target="fonts/TitilliumWebLight-bold.fntdata"/><Relationship Id="rId12" Type="http://schemas.openxmlformats.org/officeDocument/2006/relationships/slide" Target="slides/slide7.xml"/><Relationship Id="rId34" Type="http://schemas.openxmlformats.org/officeDocument/2006/relationships/font" Target="fonts/TitilliumWebLight-regular.fntdata"/><Relationship Id="rId15" Type="http://schemas.openxmlformats.org/officeDocument/2006/relationships/slide" Target="slides/slide10.xml"/><Relationship Id="rId37" Type="http://schemas.openxmlformats.org/officeDocument/2006/relationships/font" Target="fonts/TitilliumWebLight-boldItalic.fntdata"/><Relationship Id="rId14" Type="http://schemas.openxmlformats.org/officeDocument/2006/relationships/slide" Target="slides/slide9.xml"/><Relationship Id="rId36" Type="http://schemas.openxmlformats.org/officeDocument/2006/relationships/font" Target="fonts/TitilliumWeb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gyQFpOcPoBQ1y8HkWBHjMkrDhnU_pOw5L1mlOS6EfFA/edit?usp=sharing"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6" name="Shape 3836"/>
        <p:cNvGrpSpPr/>
        <p:nvPr/>
      </p:nvGrpSpPr>
      <p:grpSpPr>
        <a:xfrm>
          <a:off x="0" y="0"/>
          <a:ext cx="0" cy="0"/>
          <a:chOff x="0" y="0"/>
          <a:chExt cx="0" cy="0"/>
        </a:xfrm>
      </p:grpSpPr>
      <p:sp>
        <p:nvSpPr>
          <p:cNvPr id="3837" name="Google Shape;3837;g5f6afac733_1_3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8" name="Google Shape;3838;g5f6afac733_1_3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8" name="Shape 3888"/>
        <p:cNvGrpSpPr/>
        <p:nvPr/>
      </p:nvGrpSpPr>
      <p:grpSpPr>
        <a:xfrm>
          <a:off x="0" y="0"/>
          <a:ext cx="0" cy="0"/>
          <a:chOff x="0" y="0"/>
          <a:chExt cx="0" cy="0"/>
        </a:xfrm>
      </p:grpSpPr>
      <p:sp>
        <p:nvSpPr>
          <p:cNvPr id="3889" name="Google Shape;3889;g5f6afac733_1_3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0" name="Google Shape;3890;g5f6afac733_1_3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graph that is very similar to a couple slides ago, but its separated by if the customer had a cheap phone or not. So the distribution for cheap phones on the top graph, as you can see in yellow, centers around 12 months, but the more expensive phones, seen in blue, have a bimodal distribution with one peak at 12 months and another at 24 months.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Thinking in terms of phone contracts, when you buy a new phone, you tend to pay it off over a specified period of time. Cheaper phones tend to pay off in shorter periods of time say 12 months </a:t>
            </a:r>
            <a:r>
              <a:rPr lang="en"/>
              <a:t>whereas</a:t>
            </a:r>
            <a:r>
              <a:rPr lang="en"/>
              <a:t> more expensive phones you can have an option to pay it off in 12 months or 24 months. There seems to be a trend where customers pay off their phones and then churn </a:t>
            </a:r>
            <a:r>
              <a:rPr lang="en"/>
              <a:t>because</a:t>
            </a:r>
            <a:r>
              <a:rPr lang="en"/>
              <a:t> another company has a promotional offer or the customer is released from their contract because they payed off their phone.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5" name="Shape 3895"/>
        <p:cNvGrpSpPr/>
        <p:nvPr/>
      </p:nvGrpSpPr>
      <p:grpSpPr>
        <a:xfrm>
          <a:off x="0" y="0"/>
          <a:ext cx="0" cy="0"/>
          <a:chOff x="0" y="0"/>
          <a:chExt cx="0" cy="0"/>
        </a:xfrm>
      </p:grpSpPr>
      <p:sp>
        <p:nvSpPr>
          <p:cNvPr id="3896" name="Google Shape;3896;g5f6afac733_1_3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7" name="Google Shape;3897;g5f6afac733_1_3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left graph, this shows that refurbished phones are less durable meaning that they last fewer days relative to new phones. Notice that new phones last around a year and </a:t>
            </a:r>
            <a:r>
              <a:rPr lang="en"/>
              <a:t>refurbished</a:t>
            </a:r>
            <a:r>
              <a:rPr lang="en"/>
              <a:t> phones tend to last 8 months. This is a similar trend to the time most people churn based on the phone age or time with the company.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right graphs shows that customers who had a refurbished phone, tended to churn more than customers who did not.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2" name="Shape 3902"/>
        <p:cNvGrpSpPr/>
        <p:nvPr/>
      </p:nvGrpSpPr>
      <p:grpSpPr>
        <a:xfrm>
          <a:off x="0" y="0"/>
          <a:ext cx="0" cy="0"/>
          <a:chOff x="0" y="0"/>
          <a:chExt cx="0" cy="0"/>
        </a:xfrm>
      </p:grpSpPr>
      <p:sp>
        <p:nvSpPr>
          <p:cNvPr id="3903" name="Google Shape;3903;g5f6afac733_1_3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4" name="Google Shape;3904;g5f6afac733_1_3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graph, on the x axis, N denotes a single band phone, Y denotes a dual band phone, and T denotes a tri band phone. With more bands </a:t>
            </a:r>
            <a:r>
              <a:rPr lang="en" sz="1200">
                <a:solidFill>
                  <a:srgbClr val="333333"/>
                </a:solidFill>
                <a:highlight>
                  <a:srgbClr val="FFFFFF"/>
                </a:highlight>
              </a:rPr>
              <a:t>enables broader roaming capabilities to users so more bands == better network connection. This shows that single band cell phone users tend to churn more and as you jump from single, dual band, to tri band, the churn rate goes down.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8" name="Shape 3908"/>
        <p:cNvGrpSpPr/>
        <p:nvPr/>
      </p:nvGrpSpPr>
      <p:grpSpPr>
        <a:xfrm>
          <a:off x="0" y="0"/>
          <a:ext cx="0" cy="0"/>
          <a:chOff x="0" y="0"/>
          <a:chExt cx="0" cy="0"/>
        </a:xfrm>
      </p:grpSpPr>
      <p:sp>
        <p:nvSpPr>
          <p:cNvPr id="3909" name="Google Shape;3909;g5f6fbbfcbe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0" name="Google Shape;3910;g5f6fbbfcbe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3" name="Shape 3913"/>
        <p:cNvGrpSpPr/>
        <p:nvPr/>
      </p:nvGrpSpPr>
      <p:grpSpPr>
        <a:xfrm>
          <a:off x="0" y="0"/>
          <a:ext cx="0" cy="0"/>
          <a:chOff x="0" y="0"/>
          <a:chExt cx="0" cy="0"/>
        </a:xfrm>
      </p:grpSpPr>
      <p:sp>
        <p:nvSpPr>
          <p:cNvPr id="3914" name="Google Shape;3914;g5f6afac733_1_3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5" name="Google Shape;3915;g5f6afac733_1_3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9" name="Shape 3919"/>
        <p:cNvGrpSpPr/>
        <p:nvPr/>
      </p:nvGrpSpPr>
      <p:grpSpPr>
        <a:xfrm>
          <a:off x="0" y="0"/>
          <a:ext cx="0" cy="0"/>
          <a:chOff x="0" y="0"/>
          <a:chExt cx="0" cy="0"/>
        </a:xfrm>
      </p:grpSpPr>
      <p:sp>
        <p:nvSpPr>
          <p:cNvPr id="3920" name="Google Shape;3920;g5f6afac73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1" name="Google Shape;3921;g5f6afac73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5" name="Shape 3925"/>
        <p:cNvGrpSpPr/>
        <p:nvPr/>
      </p:nvGrpSpPr>
      <p:grpSpPr>
        <a:xfrm>
          <a:off x="0" y="0"/>
          <a:ext cx="0" cy="0"/>
          <a:chOff x="0" y="0"/>
          <a:chExt cx="0" cy="0"/>
        </a:xfrm>
      </p:grpSpPr>
      <p:sp>
        <p:nvSpPr>
          <p:cNvPr id="3926" name="Google Shape;3926;g5f6afac733_1_3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7" name="Google Shape;3927;g5f6afac733_1_3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good for business losing multiple customers at a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1" name="Shape 3931"/>
        <p:cNvGrpSpPr/>
        <p:nvPr/>
      </p:nvGrpSpPr>
      <p:grpSpPr>
        <a:xfrm>
          <a:off x="0" y="0"/>
          <a:ext cx="0" cy="0"/>
          <a:chOff x="0" y="0"/>
          <a:chExt cx="0" cy="0"/>
        </a:xfrm>
      </p:grpSpPr>
      <p:sp>
        <p:nvSpPr>
          <p:cNvPr id="3932" name="Google Shape;3932;g5f6afac733_1_3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3" name="Google Shape;3933;g5f6afac733_1_3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7" name="Shape 3937"/>
        <p:cNvGrpSpPr/>
        <p:nvPr/>
      </p:nvGrpSpPr>
      <p:grpSpPr>
        <a:xfrm>
          <a:off x="0" y="0"/>
          <a:ext cx="0" cy="0"/>
          <a:chOff x="0" y="0"/>
          <a:chExt cx="0" cy="0"/>
        </a:xfrm>
      </p:grpSpPr>
      <p:sp>
        <p:nvSpPr>
          <p:cNvPr id="3938" name="Google Shape;3938;g5f6afac733_1_3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9" name="Google Shape;3939;g5f6afac733_1_3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4" name="Shape 3944"/>
        <p:cNvGrpSpPr/>
        <p:nvPr/>
      </p:nvGrpSpPr>
      <p:grpSpPr>
        <a:xfrm>
          <a:off x="0" y="0"/>
          <a:ext cx="0" cy="0"/>
          <a:chOff x="0" y="0"/>
          <a:chExt cx="0" cy="0"/>
        </a:xfrm>
      </p:grpSpPr>
      <p:sp>
        <p:nvSpPr>
          <p:cNvPr id="3945" name="Google Shape;3945;g5f6fbbfcb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6" name="Google Shape;3946;g5f6fbbfcb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2" name="Shape 3842"/>
        <p:cNvGrpSpPr/>
        <p:nvPr/>
      </p:nvGrpSpPr>
      <p:grpSpPr>
        <a:xfrm>
          <a:off x="0" y="0"/>
          <a:ext cx="0" cy="0"/>
          <a:chOff x="0" y="0"/>
          <a:chExt cx="0" cy="0"/>
        </a:xfrm>
      </p:grpSpPr>
      <p:sp>
        <p:nvSpPr>
          <p:cNvPr id="3843" name="Google Shape;3843;g5f6afac733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4" name="Google Shape;3844;g5f6afac733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9" name="Shape 3949"/>
        <p:cNvGrpSpPr/>
        <p:nvPr/>
      </p:nvGrpSpPr>
      <p:grpSpPr>
        <a:xfrm>
          <a:off x="0" y="0"/>
          <a:ext cx="0" cy="0"/>
          <a:chOff x="0" y="0"/>
          <a:chExt cx="0" cy="0"/>
        </a:xfrm>
      </p:grpSpPr>
      <p:sp>
        <p:nvSpPr>
          <p:cNvPr id="3950" name="Google Shape;3950;g5f6afac733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1" name="Google Shape;3951;g5f6afac733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only the 15 important variables out of 100 and </a:t>
            </a:r>
            <a:r>
              <a:rPr lang="en">
                <a:solidFill>
                  <a:schemeClr val="dk1"/>
                </a:solidFill>
              </a:rPr>
              <a:t>6 engineered variables</a:t>
            </a:r>
            <a:r>
              <a:rPr lang="en"/>
              <a:t> - filtered through EDA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5" name="Shape 3955"/>
        <p:cNvGrpSpPr/>
        <p:nvPr/>
      </p:nvGrpSpPr>
      <p:grpSpPr>
        <a:xfrm>
          <a:off x="0" y="0"/>
          <a:ext cx="0" cy="0"/>
          <a:chOff x="0" y="0"/>
          <a:chExt cx="0" cy="0"/>
        </a:xfrm>
      </p:grpSpPr>
      <p:sp>
        <p:nvSpPr>
          <p:cNvPr id="3956" name="Google Shape;3956;g5f6afac733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7" name="Google Shape;3957;g5f6afac733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1" name="Shape 3961"/>
        <p:cNvGrpSpPr/>
        <p:nvPr/>
      </p:nvGrpSpPr>
      <p:grpSpPr>
        <a:xfrm>
          <a:off x="0" y="0"/>
          <a:ext cx="0" cy="0"/>
          <a:chOff x="0" y="0"/>
          <a:chExt cx="0" cy="0"/>
        </a:xfrm>
      </p:grpSpPr>
      <p:sp>
        <p:nvSpPr>
          <p:cNvPr id="3962" name="Google Shape;3962;g5f6afac733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3" name="Google Shape;3963;g5f6afac733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7" name="Shape 3967"/>
        <p:cNvGrpSpPr/>
        <p:nvPr/>
      </p:nvGrpSpPr>
      <p:grpSpPr>
        <a:xfrm>
          <a:off x="0" y="0"/>
          <a:ext cx="0" cy="0"/>
          <a:chOff x="0" y="0"/>
          <a:chExt cx="0" cy="0"/>
        </a:xfrm>
      </p:grpSpPr>
      <p:sp>
        <p:nvSpPr>
          <p:cNvPr id="3968" name="Google Shape;3968;g5f6afac73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9" name="Google Shape;3969;g5f6afac73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https://docs.google.com/document/d/1gyQFpOcPoBQ1y8HkWBHjMkrDhnU_pOw5L1mlOS6EfFA/edit?usp=sharing</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3" name="Shape 3973"/>
        <p:cNvGrpSpPr/>
        <p:nvPr/>
      </p:nvGrpSpPr>
      <p:grpSpPr>
        <a:xfrm>
          <a:off x="0" y="0"/>
          <a:ext cx="0" cy="0"/>
          <a:chOff x="0" y="0"/>
          <a:chExt cx="0" cy="0"/>
        </a:xfrm>
      </p:grpSpPr>
      <p:sp>
        <p:nvSpPr>
          <p:cNvPr id="3974" name="Google Shape;3974;g5f752d3e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5" name="Google Shape;3975;g5f752d3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8" name="Shape 3848"/>
        <p:cNvGrpSpPr/>
        <p:nvPr/>
      </p:nvGrpSpPr>
      <p:grpSpPr>
        <a:xfrm>
          <a:off x="0" y="0"/>
          <a:ext cx="0" cy="0"/>
          <a:chOff x="0" y="0"/>
          <a:chExt cx="0" cy="0"/>
        </a:xfrm>
      </p:grpSpPr>
      <p:sp>
        <p:nvSpPr>
          <p:cNvPr id="3849" name="Google Shape;3849;g5f6afac733_1_3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0" name="Google Shape;3850;g5f6afac733_1_3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churn rate is defined. The churn rate of our data set is 49%. This churn rate is unusually high </a:t>
            </a:r>
            <a:r>
              <a:rPr lang="en"/>
              <a:t>because</a:t>
            </a:r>
            <a:r>
              <a:rPr lang="en"/>
              <a:t> of the </a:t>
            </a:r>
            <a:r>
              <a:rPr lang="en"/>
              <a:t>circumstances</a:t>
            </a:r>
            <a:r>
              <a:rPr lang="en"/>
              <a:t> of the coding </a:t>
            </a:r>
            <a:r>
              <a:rPr lang="en"/>
              <a:t>competition</a:t>
            </a:r>
            <a:r>
              <a:rPr lang="en"/>
              <a:t>. The average annual churn rate of telecom companies ranges from 23-46%. Our assumption is that the telecom company that gave the data for the </a:t>
            </a:r>
            <a:r>
              <a:rPr lang="en"/>
              <a:t>competition</a:t>
            </a:r>
            <a:r>
              <a:rPr lang="en"/>
              <a:t> had pre-filtered the data based on who they thought would be potential churners.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3" name="Shape 3853"/>
        <p:cNvGrpSpPr/>
        <p:nvPr/>
      </p:nvGrpSpPr>
      <p:grpSpPr>
        <a:xfrm>
          <a:off x="0" y="0"/>
          <a:ext cx="0" cy="0"/>
          <a:chOff x="0" y="0"/>
          <a:chExt cx="0" cy="0"/>
        </a:xfrm>
      </p:grpSpPr>
      <p:sp>
        <p:nvSpPr>
          <p:cNvPr id="3854" name="Google Shape;3854;g5f6afac733_1_3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5" name="Google Shape;3855;g5f6afac733_1_3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Contains variables that include monthly revenue, monthly minutes, and cell phone price to demographic variables like race,if they are a </a:t>
            </a:r>
            <a:r>
              <a:rPr lang="en"/>
              <a:t>homeowner</a:t>
            </a:r>
            <a:r>
              <a:rPr lang="en"/>
              <a:t>, and income.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data was compiled for customers over a three month period for a coding competition, where the objective was to predict potential churners and come up with solutions to reduce churn. After a 1 month lag period to try and stop potential churners with incentives to stay the actual churn rate was recalculated.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9" name="Shape 3859"/>
        <p:cNvGrpSpPr/>
        <p:nvPr/>
      </p:nvGrpSpPr>
      <p:grpSpPr>
        <a:xfrm>
          <a:off x="0" y="0"/>
          <a:ext cx="0" cy="0"/>
          <a:chOff x="0" y="0"/>
          <a:chExt cx="0" cy="0"/>
        </a:xfrm>
      </p:grpSpPr>
      <p:sp>
        <p:nvSpPr>
          <p:cNvPr id="3860" name="Google Shape;3860;g5f6fbbfcb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1" name="Google Shape;3861;g5f6fbbfcb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class: So why would you choose to switch your network?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4" name="Shape 3864"/>
        <p:cNvGrpSpPr/>
        <p:nvPr/>
      </p:nvGrpSpPr>
      <p:grpSpPr>
        <a:xfrm>
          <a:off x="0" y="0"/>
          <a:ext cx="0" cy="0"/>
          <a:chOff x="0" y="0"/>
          <a:chExt cx="0" cy="0"/>
        </a:xfrm>
      </p:grpSpPr>
      <p:sp>
        <p:nvSpPr>
          <p:cNvPr id="3865" name="Google Shape;3865;g5f6afac733_1_3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6" name="Google Shape;3866;g5f6afac733_1_3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causes churn in the telecom industry? </a:t>
            </a:r>
            <a:endParaRPr/>
          </a:p>
          <a:p>
            <a:pPr indent="0" lvl="0" marL="0" rtl="0" algn="l">
              <a:spcBef>
                <a:spcPts val="0"/>
              </a:spcBef>
              <a:spcAft>
                <a:spcPts val="0"/>
              </a:spcAft>
              <a:buNone/>
            </a:pPr>
            <a:r>
              <a:rPr lang="en"/>
              <a:t>Is it mainly because of bad service reception?</a:t>
            </a:r>
            <a:endParaRPr/>
          </a:p>
          <a:p>
            <a:pPr indent="0" lvl="0" marL="0" rtl="0" algn="l">
              <a:spcBef>
                <a:spcPts val="0"/>
              </a:spcBef>
              <a:spcAft>
                <a:spcPts val="0"/>
              </a:spcAft>
              <a:buNone/>
            </a:pPr>
            <a:r>
              <a:rPr lang="en"/>
              <a:t>Or could it be based of the characteristics of the customer? </a:t>
            </a:r>
            <a:endParaRPr/>
          </a:p>
          <a:p>
            <a:pPr indent="0" lvl="0" marL="0" rtl="0" algn="l">
              <a:spcBef>
                <a:spcPts val="0"/>
              </a:spcBef>
              <a:spcAft>
                <a:spcPts val="0"/>
              </a:spcAft>
              <a:buNone/>
            </a:pPr>
            <a:r>
              <a:rPr lang="en"/>
              <a:t>There are many possibilities and we will try to answer these questions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0" name="Shape 3870"/>
        <p:cNvGrpSpPr/>
        <p:nvPr/>
      </p:nvGrpSpPr>
      <p:grpSpPr>
        <a:xfrm>
          <a:off x="0" y="0"/>
          <a:ext cx="0" cy="0"/>
          <a:chOff x="0" y="0"/>
          <a:chExt cx="0" cy="0"/>
        </a:xfrm>
      </p:grpSpPr>
      <p:sp>
        <p:nvSpPr>
          <p:cNvPr id="3871" name="Google Shape;3871;g5f6fbbfcbe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2" name="Google Shape;3872;g5f6fbbfcb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yuke, Lets try to answer some of the questions posed  through exploring the phone variables and time trends of churn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5" name="Shape 3875"/>
        <p:cNvGrpSpPr/>
        <p:nvPr/>
      </p:nvGrpSpPr>
      <p:grpSpPr>
        <a:xfrm>
          <a:off x="0" y="0"/>
          <a:ext cx="0" cy="0"/>
          <a:chOff x="0" y="0"/>
          <a:chExt cx="0" cy="0"/>
        </a:xfrm>
      </p:grpSpPr>
      <p:sp>
        <p:nvSpPr>
          <p:cNvPr id="3876" name="Google Shape;3876;g5f6afac733_1_3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7" name="Google Shape;3877;g5f6afac733_1_3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two graphs show the distribution of what time period customers churned based on months with the company on the top graph and how old customers phones where on the bottom graph. Customers tend to churn around the 10 - 24 month period. Customers also tend to churn when their phones are 8 to 16 months old. Both graphs show a spike at 1 year.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2" name="Shape 3882"/>
        <p:cNvGrpSpPr/>
        <p:nvPr/>
      </p:nvGrpSpPr>
      <p:grpSpPr>
        <a:xfrm>
          <a:off x="0" y="0"/>
          <a:ext cx="0" cy="0"/>
          <a:chOff x="0" y="0"/>
          <a:chExt cx="0" cy="0"/>
        </a:xfrm>
      </p:grpSpPr>
      <p:sp>
        <p:nvSpPr>
          <p:cNvPr id="3883" name="Google Shape;3883;g5f6afac733_1_3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4" name="Google Shape;3884;g5f6afac733_1_3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normalized churn rate of customers by the price of of their cell phone. So 30 dollar phones and 150 dollar phones are the most popular phones… </a:t>
            </a:r>
            <a:r>
              <a:rPr lang="en"/>
              <a:t>definitely shows this data sets age. cheap phone customers tend to churn more than pricey phone customers as seen when you compare the difference between the blue and orange bars.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003B5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rgbClr val="1D1D1B"/>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3832" name="Shape 3832"/>
        <p:cNvGrpSpPr/>
        <p:nvPr/>
      </p:nvGrpSpPr>
      <p:grpSpPr>
        <a:xfrm>
          <a:off x="0" y="0"/>
          <a:ext cx="0" cy="0"/>
          <a:chOff x="0" y="0"/>
          <a:chExt cx="0" cy="0"/>
        </a:xfrm>
      </p:grpSpPr>
      <p:sp>
        <p:nvSpPr>
          <p:cNvPr id="3833" name="Google Shape;3833;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34" name="Google Shape;3834;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35" name="Google Shape;383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B87A1"/>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2" name="Google Shape;1562;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9" name="Google Shape;2119;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9" name="Google Shape;2399;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6" name="Google Shape;2676;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grpSp>
        <p:nvGrpSpPr>
          <p:cNvPr id="2679" name="Google Shape;2679;p9"/>
          <p:cNvGrpSpPr/>
          <p:nvPr/>
        </p:nvGrpSpPr>
        <p:grpSpPr>
          <a:xfrm rot="10800000">
            <a:off x="8851487" y="28707"/>
            <a:ext cx="264012" cy="5086302"/>
            <a:chOff x="5307800" y="238125"/>
            <a:chExt cx="271925" cy="5238750"/>
          </a:xfrm>
        </p:grpSpPr>
        <p:sp>
          <p:nvSpPr>
            <p:cNvPr id="2680" name="Google Shape;2680;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9"/>
          <p:cNvGrpSpPr/>
          <p:nvPr/>
        </p:nvGrpSpPr>
        <p:grpSpPr>
          <a:xfrm rot="10800000">
            <a:off x="7828571" y="28707"/>
            <a:ext cx="1140783" cy="5086302"/>
            <a:chOff x="5458325" y="238125"/>
            <a:chExt cx="1174975" cy="5238750"/>
          </a:xfrm>
        </p:grpSpPr>
        <p:sp>
          <p:nvSpPr>
            <p:cNvPr id="2738" name="Google Shape;2738;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0" name="Google Shape;2800;p9"/>
          <p:cNvGrpSpPr/>
          <p:nvPr/>
        </p:nvGrpSpPr>
        <p:grpSpPr>
          <a:xfrm rot="10800000">
            <a:off x="7682451" y="28707"/>
            <a:ext cx="994639" cy="4940182"/>
            <a:chOff x="5759350" y="388625"/>
            <a:chExt cx="1024450" cy="5088250"/>
          </a:xfrm>
        </p:grpSpPr>
        <p:sp>
          <p:nvSpPr>
            <p:cNvPr id="2801" name="Google Shape;2801;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2" name="Google Shape;2902;p9"/>
          <p:cNvGrpSpPr/>
          <p:nvPr/>
        </p:nvGrpSpPr>
        <p:grpSpPr>
          <a:xfrm rot="10800000">
            <a:off x="7682451" y="28707"/>
            <a:ext cx="1140783" cy="5086302"/>
            <a:chOff x="5608825" y="238125"/>
            <a:chExt cx="1174975" cy="5238750"/>
          </a:xfrm>
        </p:grpSpPr>
        <p:sp>
          <p:nvSpPr>
            <p:cNvPr id="2903" name="Google Shape;2903;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3" name="Google Shape;2953;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54"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9" name="Google Shape;3229;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1pPr>
            <a:lvl2pPr lvl="1">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2pPr>
            <a:lvl3pPr lvl="2">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3pPr>
            <a:lvl4pPr lvl="3">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4pPr>
            <a:lvl5pPr lvl="4">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5pPr>
            <a:lvl6pPr lvl="5">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6pPr>
            <a:lvl7pPr lvl="6">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7pPr>
            <a:lvl8pPr lvl="7">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8pPr>
            <a:lvl9pPr lvl="8">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indent="-381000" lvl="1" marL="914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indent="-381000" lvl="2" marL="1371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indent="-381000" lvl="3" marL="1828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indent="-381000" lvl="4" marL="2286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indent="-381000" lvl="5" marL="27432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indent="-381000" lvl="6" marL="3200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indent="-381000" lvl="7" marL="3657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indent="-381000" lvl="8" marL="4114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rgbClr val="0B87A1"/>
                </a:solidFill>
                <a:latin typeface="Dosis ExtraLight"/>
                <a:ea typeface="Dosis ExtraLight"/>
                <a:cs typeface="Dosis ExtraLight"/>
                <a:sym typeface="Dosis ExtraLight"/>
              </a:defRPr>
            </a:lvl1pPr>
            <a:lvl2pPr lvl="1">
              <a:buNone/>
              <a:defRPr sz="1200">
                <a:solidFill>
                  <a:srgbClr val="0B87A1"/>
                </a:solidFill>
                <a:latin typeface="Dosis ExtraLight"/>
                <a:ea typeface="Dosis ExtraLight"/>
                <a:cs typeface="Dosis ExtraLight"/>
                <a:sym typeface="Dosis ExtraLight"/>
              </a:defRPr>
            </a:lvl2pPr>
            <a:lvl3pPr lvl="2">
              <a:buNone/>
              <a:defRPr sz="1200">
                <a:solidFill>
                  <a:srgbClr val="0B87A1"/>
                </a:solidFill>
                <a:latin typeface="Dosis ExtraLight"/>
                <a:ea typeface="Dosis ExtraLight"/>
                <a:cs typeface="Dosis ExtraLight"/>
                <a:sym typeface="Dosis ExtraLight"/>
              </a:defRPr>
            </a:lvl3pPr>
            <a:lvl4pPr lvl="3">
              <a:buNone/>
              <a:defRPr sz="1200">
                <a:solidFill>
                  <a:srgbClr val="0B87A1"/>
                </a:solidFill>
                <a:latin typeface="Dosis ExtraLight"/>
                <a:ea typeface="Dosis ExtraLight"/>
                <a:cs typeface="Dosis ExtraLight"/>
                <a:sym typeface="Dosis ExtraLight"/>
              </a:defRPr>
            </a:lvl4pPr>
            <a:lvl5pPr lvl="4">
              <a:buNone/>
              <a:defRPr sz="1200">
                <a:solidFill>
                  <a:srgbClr val="0B87A1"/>
                </a:solidFill>
                <a:latin typeface="Dosis ExtraLight"/>
                <a:ea typeface="Dosis ExtraLight"/>
                <a:cs typeface="Dosis ExtraLight"/>
                <a:sym typeface="Dosis ExtraLight"/>
              </a:defRPr>
            </a:lvl5pPr>
            <a:lvl6pPr lvl="5">
              <a:buNone/>
              <a:defRPr sz="1200">
                <a:solidFill>
                  <a:srgbClr val="0B87A1"/>
                </a:solidFill>
                <a:latin typeface="Dosis ExtraLight"/>
                <a:ea typeface="Dosis ExtraLight"/>
                <a:cs typeface="Dosis ExtraLight"/>
                <a:sym typeface="Dosis ExtraLight"/>
              </a:defRPr>
            </a:lvl6pPr>
            <a:lvl7pPr lvl="6">
              <a:buNone/>
              <a:defRPr sz="1200">
                <a:solidFill>
                  <a:srgbClr val="0B87A1"/>
                </a:solidFill>
                <a:latin typeface="Dosis ExtraLight"/>
                <a:ea typeface="Dosis ExtraLight"/>
                <a:cs typeface="Dosis ExtraLight"/>
                <a:sym typeface="Dosis ExtraLight"/>
              </a:defRPr>
            </a:lvl7pPr>
            <a:lvl8pPr lvl="7">
              <a:buNone/>
              <a:defRPr sz="1200">
                <a:solidFill>
                  <a:srgbClr val="0B87A1"/>
                </a:solidFill>
                <a:latin typeface="Dosis ExtraLight"/>
                <a:ea typeface="Dosis ExtraLight"/>
                <a:cs typeface="Dosis ExtraLight"/>
                <a:sym typeface="Dosis ExtraLight"/>
              </a:defRPr>
            </a:lvl8pPr>
            <a:lvl9pPr lvl="8">
              <a:buNone/>
              <a:defRPr sz="1200">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9" name="Shape 3839"/>
        <p:cNvGrpSpPr/>
        <p:nvPr/>
      </p:nvGrpSpPr>
      <p:grpSpPr>
        <a:xfrm>
          <a:off x="0" y="0"/>
          <a:ext cx="0" cy="0"/>
          <a:chOff x="0" y="0"/>
          <a:chExt cx="0" cy="0"/>
        </a:xfrm>
      </p:grpSpPr>
      <p:sp>
        <p:nvSpPr>
          <p:cNvPr id="3840" name="Google Shape;3840;p14"/>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Telecom Churn</a:t>
            </a:r>
            <a:endParaRPr/>
          </a:p>
        </p:txBody>
      </p:sp>
      <p:sp>
        <p:nvSpPr>
          <p:cNvPr id="3841" name="Google Shape;3841;p14"/>
          <p:cNvSpPr txBox="1"/>
          <p:nvPr/>
        </p:nvSpPr>
        <p:spPr>
          <a:xfrm>
            <a:off x="762000" y="3665600"/>
            <a:ext cx="47031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80BFB7"/>
                </a:solidFill>
                <a:latin typeface="Dosis ExtraLight"/>
                <a:ea typeface="Dosis ExtraLight"/>
                <a:cs typeface="Dosis ExtraLight"/>
                <a:sym typeface="Dosis ExtraLight"/>
              </a:rPr>
              <a:t>By: Manas, Gabriel, Truett, Yuke</a:t>
            </a:r>
            <a:endParaRPr sz="1800">
              <a:latin typeface="Titillium Web Light"/>
              <a:ea typeface="Titillium Web Light"/>
              <a:cs typeface="Titillium Web Light"/>
              <a:sym typeface="Titillium Web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1" name="Shape 3891"/>
        <p:cNvGrpSpPr/>
        <p:nvPr/>
      </p:nvGrpSpPr>
      <p:grpSpPr>
        <a:xfrm>
          <a:off x="0" y="0"/>
          <a:ext cx="0" cy="0"/>
          <a:chOff x="0" y="0"/>
          <a:chExt cx="0" cy="0"/>
        </a:xfrm>
      </p:grpSpPr>
      <p:pic>
        <p:nvPicPr>
          <p:cNvPr id="3892" name="Google Shape;3892;p23"/>
          <p:cNvPicPr preferRelativeResize="0"/>
          <p:nvPr/>
        </p:nvPicPr>
        <p:blipFill>
          <a:blip r:embed="rId3">
            <a:alphaModFix/>
          </a:blip>
          <a:stretch>
            <a:fillRect/>
          </a:stretch>
        </p:blipFill>
        <p:spPr>
          <a:xfrm>
            <a:off x="1261050" y="424200"/>
            <a:ext cx="4716300" cy="2216879"/>
          </a:xfrm>
          <a:prstGeom prst="rect">
            <a:avLst/>
          </a:prstGeom>
          <a:noFill/>
          <a:ln>
            <a:noFill/>
          </a:ln>
          <a:effectLst>
            <a:outerShdw blurRad="57150" rotWithShape="0" algn="bl" dir="5400000" dist="19050">
              <a:srgbClr val="000000">
                <a:alpha val="50000"/>
              </a:srgbClr>
            </a:outerShdw>
          </a:effectLst>
        </p:spPr>
      </p:pic>
      <p:pic>
        <p:nvPicPr>
          <p:cNvPr id="3893" name="Google Shape;3893;p23"/>
          <p:cNvPicPr preferRelativeResize="0"/>
          <p:nvPr/>
        </p:nvPicPr>
        <p:blipFill>
          <a:blip r:embed="rId4">
            <a:alphaModFix/>
          </a:blip>
          <a:stretch>
            <a:fillRect/>
          </a:stretch>
        </p:blipFill>
        <p:spPr>
          <a:xfrm>
            <a:off x="1261050" y="2751975"/>
            <a:ext cx="4721272" cy="2216876"/>
          </a:xfrm>
          <a:prstGeom prst="rect">
            <a:avLst/>
          </a:prstGeom>
          <a:noFill/>
          <a:ln>
            <a:noFill/>
          </a:ln>
          <a:effectLst>
            <a:outerShdw blurRad="57150" rotWithShape="0" algn="bl" dir="5400000" dist="19050">
              <a:srgbClr val="000000">
                <a:alpha val="50000"/>
              </a:srgbClr>
            </a:outerShdw>
          </a:effectLst>
        </p:spPr>
      </p:pic>
      <p:sp>
        <p:nvSpPr>
          <p:cNvPr id="3894" name="Google Shape;3894;p23"/>
          <p:cNvSpPr txBox="1"/>
          <p:nvPr>
            <p:ph type="title"/>
          </p:nvPr>
        </p:nvSpPr>
        <p:spPr>
          <a:xfrm>
            <a:off x="0" y="0"/>
            <a:ext cx="67611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Low-end phone users tend to churn sooner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8" name="Shape 3898"/>
        <p:cNvGrpSpPr/>
        <p:nvPr/>
      </p:nvGrpSpPr>
      <p:grpSpPr>
        <a:xfrm>
          <a:off x="0" y="0"/>
          <a:ext cx="0" cy="0"/>
          <a:chOff x="0" y="0"/>
          <a:chExt cx="0" cy="0"/>
        </a:xfrm>
      </p:grpSpPr>
      <p:pic>
        <p:nvPicPr>
          <p:cNvPr id="3899" name="Google Shape;3899;p24"/>
          <p:cNvPicPr preferRelativeResize="0"/>
          <p:nvPr/>
        </p:nvPicPr>
        <p:blipFill>
          <a:blip r:embed="rId3">
            <a:alphaModFix/>
          </a:blip>
          <a:stretch>
            <a:fillRect/>
          </a:stretch>
        </p:blipFill>
        <p:spPr>
          <a:xfrm>
            <a:off x="4446550" y="1115662"/>
            <a:ext cx="4215344" cy="2912175"/>
          </a:xfrm>
          <a:prstGeom prst="rect">
            <a:avLst/>
          </a:prstGeom>
          <a:noFill/>
          <a:ln>
            <a:noFill/>
          </a:ln>
          <a:effectLst>
            <a:outerShdw blurRad="57150" rotWithShape="0" algn="bl" dir="5400000" dist="19050">
              <a:srgbClr val="000000">
                <a:alpha val="50000"/>
              </a:srgbClr>
            </a:outerShdw>
          </a:effectLst>
        </p:spPr>
      </p:pic>
      <p:sp>
        <p:nvSpPr>
          <p:cNvPr id="3900" name="Google Shape;3900;p24"/>
          <p:cNvSpPr txBox="1"/>
          <p:nvPr>
            <p:ph type="title"/>
          </p:nvPr>
        </p:nvSpPr>
        <p:spPr>
          <a:xfrm>
            <a:off x="68425" y="0"/>
            <a:ext cx="67611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Refurbished phone users - focus on them!</a:t>
            </a:r>
            <a:endParaRPr sz="2400"/>
          </a:p>
        </p:txBody>
      </p:sp>
      <p:pic>
        <p:nvPicPr>
          <p:cNvPr id="3901" name="Google Shape;3901;p24"/>
          <p:cNvPicPr preferRelativeResize="0"/>
          <p:nvPr/>
        </p:nvPicPr>
        <p:blipFill>
          <a:blip r:embed="rId4">
            <a:alphaModFix/>
          </a:blip>
          <a:stretch>
            <a:fillRect/>
          </a:stretch>
        </p:blipFill>
        <p:spPr>
          <a:xfrm>
            <a:off x="68425" y="1129663"/>
            <a:ext cx="4141750" cy="288416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5" name="Shape 3905"/>
        <p:cNvGrpSpPr/>
        <p:nvPr/>
      </p:nvGrpSpPr>
      <p:grpSpPr>
        <a:xfrm>
          <a:off x="0" y="0"/>
          <a:ext cx="0" cy="0"/>
          <a:chOff x="0" y="0"/>
          <a:chExt cx="0" cy="0"/>
        </a:xfrm>
      </p:grpSpPr>
      <p:pic>
        <p:nvPicPr>
          <p:cNvPr id="3906" name="Google Shape;3906;p25"/>
          <p:cNvPicPr preferRelativeResize="0"/>
          <p:nvPr/>
        </p:nvPicPr>
        <p:blipFill>
          <a:blip r:embed="rId3">
            <a:alphaModFix/>
          </a:blip>
          <a:stretch>
            <a:fillRect/>
          </a:stretch>
        </p:blipFill>
        <p:spPr>
          <a:xfrm>
            <a:off x="1030550" y="514350"/>
            <a:ext cx="6010275" cy="4114800"/>
          </a:xfrm>
          <a:prstGeom prst="rect">
            <a:avLst/>
          </a:prstGeom>
          <a:noFill/>
          <a:ln>
            <a:noFill/>
          </a:ln>
          <a:effectLst>
            <a:outerShdw blurRad="57150" rotWithShape="0" algn="bl" dir="5400000" dist="19050">
              <a:srgbClr val="000000">
                <a:alpha val="50000"/>
              </a:srgbClr>
            </a:outerShdw>
          </a:effectLst>
        </p:spPr>
      </p:pic>
      <p:sp>
        <p:nvSpPr>
          <p:cNvPr id="3907" name="Google Shape;3907;p25"/>
          <p:cNvSpPr txBox="1"/>
          <p:nvPr>
            <p:ph type="title"/>
          </p:nvPr>
        </p:nvSpPr>
        <p:spPr>
          <a:xfrm>
            <a:off x="68425" y="0"/>
            <a:ext cx="67611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Low-end phone users tend to churn more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1" name="Shape 3911"/>
        <p:cNvGrpSpPr/>
        <p:nvPr/>
      </p:nvGrpSpPr>
      <p:grpSpPr>
        <a:xfrm>
          <a:off x="0" y="0"/>
          <a:ext cx="0" cy="0"/>
          <a:chOff x="0" y="0"/>
          <a:chExt cx="0" cy="0"/>
        </a:xfrm>
      </p:grpSpPr>
      <p:sp>
        <p:nvSpPr>
          <p:cNvPr id="3912" name="Google Shape;3912;p26"/>
          <p:cNvSpPr txBox="1"/>
          <p:nvPr>
            <p:ph type="ctrTitle"/>
          </p:nvPr>
        </p:nvSpPr>
        <p:spPr>
          <a:xfrm>
            <a:off x="706550" y="474600"/>
            <a:ext cx="5396700" cy="38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a:t>
            </a:r>
            <a:r>
              <a:rPr lang="en"/>
              <a:t> Analysis - </a:t>
            </a:r>
            <a:r>
              <a:rPr lang="en"/>
              <a:t>Demographics and Behavioral</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6" name="Shape 3916"/>
        <p:cNvGrpSpPr/>
        <p:nvPr/>
      </p:nvGrpSpPr>
      <p:grpSpPr>
        <a:xfrm>
          <a:off x="0" y="0"/>
          <a:ext cx="0" cy="0"/>
          <a:chOff x="0" y="0"/>
          <a:chExt cx="0" cy="0"/>
        </a:xfrm>
      </p:grpSpPr>
      <p:sp>
        <p:nvSpPr>
          <p:cNvPr id="3917" name="Google Shape;3917;p27"/>
          <p:cNvSpPr txBox="1"/>
          <p:nvPr>
            <p:ph type="title"/>
          </p:nvPr>
        </p:nvSpPr>
        <p:spPr>
          <a:xfrm>
            <a:off x="68425" y="0"/>
            <a:ext cx="67611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Local residents tend to churn less</a:t>
            </a:r>
            <a:endParaRPr sz="2400"/>
          </a:p>
        </p:txBody>
      </p:sp>
      <p:pic>
        <p:nvPicPr>
          <p:cNvPr id="3918" name="Google Shape;3918;p27"/>
          <p:cNvPicPr preferRelativeResize="0"/>
          <p:nvPr/>
        </p:nvPicPr>
        <p:blipFill>
          <a:blip r:embed="rId3">
            <a:alphaModFix/>
          </a:blip>
          <a:stretch>
            <a:fillRect/>
          </a:stretch>
        </p:blipFill>
        <p:spPr>
          <a:xfrm>
            <a:off x="1241525" y="698375"/>
            <a:ext cx="5808625" cy="4012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2" name="Shape 3922"/>
        <p:cNvGrpSpPr/>
        <p:nvPr/>
      </p:nvGrpSpPr>
      <p:grpSpPr>
        <a:xfrm>
          <a:off x="0" y="0"/>
          <a:ext cx="0" cy="0"/>
          <a:chOff x="0" y="0"/>
          <a:chExt cx="0" cy="0"/>
        </a:xfrm>
      </p:grpSpPr>
      <p:sp>
        <p:nvSpPr>
          <p:cNvPr id="3923" name="Google Shape;3923;p28"/>
          <p:cNvSpPr txBox="1"/>
          <p:nvPr>
            <p:ph type="title"/>
          </p:nvPr>
        </p:nvSpPr>
        <p:spPr>
          <a:xfrm>
            <a:off x="68425" y="0"/>
            <a:ext cx="80298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Customers with more than 1 model seem loyal with less churn rate</a:t>
            </a:r>
            <a:endParaRPr sz="2400"/>
          </a:p>
        </p:txBody>
      </p:sp>
      <p:pic>
        <p:nvPicPr>
          <p:cNvPr id="3924" name="Google Shape;3924;p28"/>
          <p:cNvPicPr preferRelativeResize="0"/>
          <p:nvPr/>
        </p:nvPicPr>
        <p:blipFill>
          <a:blip r:embed="rId3">
            <a:alphaModFix/>
          </a:blip>
          <a:stretch>
            <a:fillRect/>
          </a:stretch>
        </p:blipFill>
        <p:spPr>
          <a:xfrm>
            <a:off x="1300025" y="700100"/>
            <a:ext cx="5705875" cy="4054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8" name="Shape 3928"/>
        <p:cNvGrpSpPr/>
        <p:nvPr/>
      </p:nvGrpSpPr>
      <p:grpSpPr>
        <a:xfrm>
          <a:off x="0" y="0"/>
          <a:ext cx="0" cy="0"/>
          <a:chOff x="0" y="0"/>
          <a:chExt cx="0" cy="0"/>
        </a:xfrm>
      </p:grpSpPr>
      <p:pic>
        <p:nvPicPr>
          <p:cNvPr id="3929" name="Google Shape;3929;p29"/>
          <p:cNvPicPr preferRelativeResize="0"/>
          <p:nvPr/>
        </p:nvPicPr>
        <p:blipFill>
          <a:blip r:embed="rId3">
            <a:alphaModFix/>
          </a:blip>
          <a:stretch>
            <a:fillRect/>
          </a:stretch>
        </p:blipFill>
        <p:spPr>
          <a:xfrm>
            <a:off x="1173925" y="481013"/>
            <a:ext cx="5886450" cy="4181475"/>
          </a:xfrm>
          <a:prstGeom prst="rect">
            <a:avLst/>
          </a:prstGeom>
          <a:noFill/>
          <a:ln>
            <a:noFill/>
          </a:ln>
          <a:effectLst>
            <a:outerShdw blurRad="57150" rotWithShape="0" algn="bl" dir="5400000" dist="19050">
              <a:srgbClr val="000000">
                <a:alpha val="50000"/>
              </a:srgbClr>
            </a:outerShdw>
          </a:effectLst>
        </p:spPr>
      </p:pic>
      <p:sp>
        <p:nvSpPr>
          <p:cNvPr id="3930" name="Google Shape;3930;p29"/>
          <p:cNvSpPr txBox="1"/>
          <p:nvPr>
            <p:ph type="title"/>
          </p:nvPr>
        </p:nvSpPr>
        <p:spPr>
          <a:xfrm>
            <a:off x="68425" y="0"/>
            <a:ext cx="67611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Users in family plan tend to churn more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4" name="Shape 3934"/>
        <p:cNvGrpSpPr/>
        <p:nvPr/>
      </p:nvGrpSpPr>
      <p:grpSpPr>
        <a:xfrm>
          <a:off x="0" y="0"/>
          <a:ext cx="0" cy="0"/>
          <a:chOff x="0" y="0"/>
          <a:chExt cx="0" cy="0"/>
        </a:xfrm>
      </p:grpSpPr>
      <p:pic>
        <p:nvPicPr>
          <p:cNvPr id="3935" name="Google Shape;3935;p30"/>
          <p:cNvPicPr preferRelativeResize="0"/>
          <p:nvPr/>
        </p:nvPicPr>
        <p:blipFill>
          <a:blip r:embed="rId3">
            <a:alphaModFix/>
          </a:blip>
          <a:stretch>
            <a:fillRect/>
          </a:stretch>
        </p:blipFill>
        <p:spPr>
          <a:xfrm>
            <a:off x="403325" y="1253838"/>
            <a:ext cx="7948173" cy="2635825"/>
          </a:xfrm>
          <a:prstGeom prst="rect">
            <a:avLst/>
          </a:prstGeom>
          <a:noFill/>
          <a:ln>
            <a:noFill/>
          </a:ln>
          <a:effectLst>
            <a:outerShdw blurRad="57150" rotWithShape="0" algn="bl" dir="5400000" dist="19050">
              <a:srgbClr val="000000">
                <a:alpha val="50000"/>
              </a:srgbClr>
            </a:outerShdw>
          </a:effectLst>
        </p:spPr>
      </p:pic>
      <p:sp>
        <p:nvSpPr>
          <p:cNvPr id="3936" name="Google Shape;3936;p30"/>
          <p:cNvSpPr txBox="1"/>
          <p:nvPr>
            <p:ph type="title"/>
          </p:nvPr>
        </p:nvSpPr>
        <p:spPr>
          <a:xfrm>
            <a:off x="68425" y="0"/>
            <a:ext cx="67611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Using old phone is boring?</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0" name="Shape 3940"/>
        <p:cNvGrpSpPr/>
        <p:nvPr/>
      </p:nvGrpSpPr>
      <p:grpSpPr>
        <a:xfrm>
          <a:off x="0" y="0"/>
          <a:ext cx="0" cy="0"/>
          <a:chOff x="0" y="0"/>
          <a:chExt cx="0" cy="0"/>
        </a:xfrm>
      </p:grpSpPr>
      <p:pic>
        <p:nvPicPr>
          <p:cNvPr id="3941" name="Google Shape;3941;p31"/>
          <p:cNvPicPr preferRelativeResize="0"/>
          <p:nvPr/>
        </p:nvPicPr>
        <p:blipFill>
          <a:blip r:embed="rId3">
            <a:alphaModFix/>
          </a:blip>
          <a:stretch>
            <a:fillRect/>
          </a:stretch>
        </p:blipFill>
        <p:spPr>
          <a:xfrm>
            <a:off x="289625" y="1201008"/>
            <a:ext cx="4282375" cy="2741475"/>
          </a:xfrm>
          <a:prstGeom prst="rect">
            <a:avLst/>
          </a:prstGeom>
          <a:noFill/>
          <a:ln>
            <a:noFill/>
          </a:ln>
          <a:effectLst>
            <a:outerShdw blurRad="57150" rotWithShape="0" algn="bl" dir="5400000" dist="19050">
              <a:srgbClr val="000000">
                <a:alpha val="50000"/>
              </a:srgbClr>
            </a:outerShdw>
          </a:effectLst>
        </p:spPr>
      </p:pic>
      <p:pic>
        <p:nvPicPr>
          <p:cNvPr id="3942" name="Google Shape;3942;p31"/>
          <p:cNvPicPr preferRelativeResize="0"/>
          <p:nvPr/>
        </p:nvPicPr>
        <p:blipFill>
          <a:blip r:embed="rId4">
            <a:alphaModFix/>
          </a:blip>
          <a:stretch>
            <a:fillRect/>
          </a:stretch>
        </p:blipFill>
        <p:spPr>
          <a:xfrm>
            <a:off x="4804975" y="1201025"/>
            <a:ext cx="4112201" cy="2741475"/>
          </a:xfrm>
          <a:prstGeom prst="rect">
            <a:avLst/>
          </a:prstGeom>
          <a:noFill/>
          <a:ln>
            <a:noFill/>
          </a:ln>
          <a:effectLst>
            <a:outerShdw blurRad="57150" rotWithShape="0" algn="bl" dir="5400000" dist="19050">
              <a:srgbClr val="000000">
                <a:alpha val="50000"/>
              </a:srgbClr>
            </a:outerShdw>
          </a:effectLst>
        </p:spPr>
      </p:pic>
      <p:sp>
        <p:nvSpPr>
          <p:cNvPr id="3943" name="Google Shape;3943;p31"/>
          <p:cNvSpPr txBox="1"/>
          <p:nvPr>
            <p:ph type="title"/>
          </p:nvPr>
        </p:nvSpPr>
        <p:spPr>
          <a:xfrm>
            <a:off x="68425" y="0"/>
            <a:ext cx="67611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Considerable decline in usage pattern before churn out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7" name="Shape 3947"/>
        <p:cNvGrpSpPr/>
        <p:nvPr/>
      </p:nvGrpSpPr>
      <p:grpSpPr>
        <a:xfrm>
          <a:off x="0" y="0"/>
          <a:ext cx="0" cy="0"/>
          <a:chOff x="0" y="0"/>
          <a:chExt cx="0" cy="0"/>
        </a:xfrm>
      </p:grpSpPr>
      <p:sp>
        <p:nvSpPr>
          <p:cNvPr id="3948" name="Google Shape;3948;p32"/>
          <p:cNvSpPr txBox="1"/>
          <p:nvPr>
            <p:ph type="ctrTitle"/>
          </p:nvPr>
        </p:nvSpPr>
        <p:spPr>
          <a:xfrm>
            <a:off x="314725" y="696425"/>
            <a:ext cx="7635300" cy="39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Model Building</a:t>
            </a:r>
            <a:endParaRPr sz="4800"/>
          </a:p>
          <a:p>
            <a:pPr indent="-533400" lvl="0" marL="457200" rtl="0" algn="l">
              <a:spcBef>
                <a:spcPts val="0"/>
              </a:spcBef>
              <a:spcAft>
                <a:spcPts val="0"/>
              </a:spcAft>
              <a:buSzPts val="4800"/>
              <a:buChar char="-"/>
            </a:pPr>
            <a:r>
              <a:rPr lang="en" sz="4800"/>
              <a:t>Random Forest (subset)</a:t>
            </a:r>
            <a:endParaRPr sz="4800"/>
          </a:p>
          <a:p>
            <a:pPr indent="-533400" lvl="0" marL="457200" rtl="0" algn="l">
              <a:spcBef>
                <a:spcPts val="0"/>
              </a:spcBef>
              <a:spcAft>
                <a:spcPts val="0"/>
              </a:spcAft>
              <a:buSzPts val="4800"/>
              <a:buChar char="-"/>
            </a:pPr>
            <a:r>
              <a:rPr lang="en" sz="4800"/>
              <a:t>Random Forest</a:t>
            </a:r>
            <a:endParaRPr sz="4800"/>
          </a:p>
          <a:p>
            <a:pPr indent="-533400" lvl="0" marL="457200" rtl="0" algn="l">
              <a:spcBef>
                <a:spcPts val="0"/>
              </a:spcBef>
              <a:spcAft>
                <a:spcPts val="0"/>
              </a:spcAft>
              <a:buSzPts val="4800"/>
              <a:buChar char="-"/>
            </a:pPr>
            <a:r>
              <a:rPr lang="en" sz="4800"/>
              <a:t>Boosting</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5" name="Shape 3845"/>
        <p:cNvGrpSpPr/>
        <p:nvPr/>
      </p:nvGrpSpPr>
      <p:grpSpPr>
        <a:xfrm>
          <a:off x="0" y="0"/>
          <a:ext cx="0" cy="0"/>
          <a:chOff x="0" y="0"/>
          <a:chExt cx="0" cy="0"/>
        </a:xfrm>
      </p:grpSpPr>
      <p:sp>
        <p:nvSpPr>
          <p:cNvPr id="3846" name="Google Shape;3846;p15"/>
          <p:cNvSpPr txBox="1"/>
          <p:nvPr>
            <p:ph type="ctrTitle"/>
          </p:nvPr>
        </p:nvSpPr>
        <p:spPr>
          <a:xfrm>
            <a:off x="792050" y="1491600"/>
            <a:ext cx="5295900" cy="319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80BFB7"/>
                </a:solidFill>
                <a:latin typeface="Dosis"/>
                <a:ea typeface="Dosis"/>
                <a:cs typeface="Dosis"/>
                <a:sym typeface="Dosis"/>
              </a:rPr>
              <a:t>1 </a:t>
            </a:r>
            <a:r>
              <a:rPr lang="en" sz="2400">
                <a:solidFill>
                  <a:srgbClr val="80BFB7"/>
                </a:solidFill>
                <a:latin typeface="Dosis"/>
                <a:ea typeface="Dosis"/>
                <a:cs typeface="Dosis"/>
                <a:sym typeface="Dosis"/>
              </a:rPr>
              <a:t>Dataset Description</a:t>
            </a:r>
            <a:endParaRPr sz="2400">
              <a:solidFill>
                <a:srgbClr val="80BFB7"/>
              </a:solidFill>
              <a:latin typeface="Dosis"/>
              <a:ea typeface="Dosis"/>
              <a:cs typeface="Dosis"/>
              <a:sym typeface="Dosis"/>
            </a:endParaRPr>
          </a:p>
          <a:p>
            <a:pPr indent="0" lvl="0" marL="0" rtl="0" algn="l">
              <a:lnSpc>
                <a:spcPct val="115000"/>
              </a:lnSpc>
              <a:spcBef>
                <a:spcPts val="0"/>
              </a:spcBef>
              <a:spcAft>
                <a:spcPts val="0"/>
              </a:spcAft>
              <a:buNone/>
            </a:pPr>
            <a:r>
              <a:t/>
            </a:r>
            <a:endParaRPr sz="1200">
              <a:solidFill>
                <a:srgbClr val="80BFB7"/>
              </a:solidFill>
              <a:latin typeface="Dosis"/>
              <a:ea typeface="Dosis"/>
              <a:cs typeface="Dosis"/>
              <a:sym typeface="Dosis"/>
            </a:endParaRPr>
          </a:p>
          <a:p>
            <a:pPr indent="0" lvl="0" marL="0" rtl="0" algn="l">
              <a:lnSpc>
                <a:spcPct val="115000"/>
              </a:lnSpc>
              <a:spcBef>
                <a:spcPts val="0"/>
              </a:spcBef>
              <a:spcAft>
                <a:spcPts val="0"/>
              </a:spcAft>
              <a:buNone/>
            </a:pPr>
            <a:r>
              <a:rPr lang="en" sz="2400">
                <a:solidFill>
                  <a:srgbClr val="80BFB7"/>
                </a:solidFill>
                <a:latin typeface="Dosis"/>
                <a:ea typeface="Dosis"/>
                <a:cs typeface="Dosis"/>
                <a:sym typeface="Dosis"/>
              </a:rPr>
              <a:t>2 Exploratory Analysis</a:t>
            </a:r>
            <a:endParaRPr sz="2400">
              <a:solidFill>
                <a:srgbClr val="80BFB7"/>
              </a:solidFill>
              <a:latin typeface="Dosis"/>
              <a:ea typeface="Dosis"/>
              <a:cs typeface="Dosis"/>
              <a:sym typeface="Dosis"/>
            </a:endParaRPr>
          </a:p>
          <a:p>
            <a:pPr indent="0" lvl="0" marL="0" rtl="0" algn="l">
              <a:lnSpc>
                <a:spcPct val="115000"/>
              </a:lnSpc>
              <a:spcBef>
                <a:spcPts val="0"/>
              </a:spcBef>
              <a:spcAft>
                <a:spcPts val="0"/>
              </a:spcAft>
              <a:buNone/>
            </a:pPr>
            <a:r>
              <a:t/>
            </a:r>
            <a:endParaRPr sz="1200">
              <a:solidFill>
                <a:srgbClr val="80BFB7"/>
              </a:solidFill>
              <a:latin typeface="Dosis"/>
              <a:ea typeface="Dosis"/>
              <a:cs typeface="Dosis"/>
              <a:sym typeface="Dosis"/>
            </a:endParaRPr>
          </a:p>
          <a:p>
            <a:pPr indent="0" lvl="0" marL="0" rtl="0" algn="l">
              <a:lnSpc>
                <a:spcPct val="115000"/>
              </a:lnSpc>
              <a:spcBef>
                <a:spcPts val="0"/>
              </a:spcBef>
              <a:spcAft>
                <a:spcPts val="0"/>
              </a:spcAft>
              <a:buNone/>
            </a:pPr>
            <a:r>
              <a:rPr lang="en" sz="2400">
                <a:solidFill>
                  <a:srgbClr val="80BFB7"/>
                </a:solidFill>
                <a:latin typeface="Dosis"/>
                <a:ea typeface="Dosis"/>
                <a:cs typeface="Dosis"/>
                <a:sym typeface="Dosis"/>
              </a:rPr>
              <a:t>3 Model Building</a:t>
            </a:r>
            <a:r>
              <a:rPr lang="en" sz="3000">
                <a:solidFill>
                  <a:srgbClr val="80BFB7"/>
                </a:solidFill>
                <a:latin typeface="Dosis"/>
                <a:ea typeface="Dosis"/>
                <a:cs typeface="Dosis"/>
                <a:sym typeface="Dosis"/>
              </a:rPr>
              <a:t> </a:t>
            </a:r>
            <a:endParaRPr sz="3000">
              <a:solidFill>
                <a:srgbClr val="80BFB7"/>
              </a:solidFill>
              <a:latin typeface="Dosis"/>
              <a:ea typeface="Dosis"/>
              <a:cs typeface="Dosis"/>
              <a:sym typeface="Dosis"/>
            </a:endParaRPr>
          </a:p>
          <a:p>
            <a:pPr indent="0" lvl="0" marL="0" rtl="0" algn="l">
              <a:lnSpc>
                <a:spcPct val="115000"/>
              </a:lnSpc>
              <a:spcBef>
                <a:spcPts val="0"/>
              </a:spcBef>
              <a:spcAft>
                <a:spcPts val="0"/>
              </a:spcAft>
              <a:buNone/>
            </a:pPr>
            <a:r>
              <a:t/>
            </a:r>
            <a:endParaRPr sz="1200">
              <a:solidFill>
                <a:srgbClr val="80BFB7"/>
              </a:solidFill>
              <a:latin typeface="Dosis"/>
              <a:ea typeface="Dosis"/>
              <a:cs typeface="Dosis"/>
              <a:sym typeface="Dosis"/>
            </a:endParaRPr>
          </a:p>
          <a:p>
            <a:pPr indent="0" lvl="0" marL="0" rtl="0" algn="l">
              <a:lnSpc>
                <a:spcPct val="115000"/>
              </a:lnSpc>
              <a:spcBef>
                <a:spcPts val="0"/>
              </a:spcBef>
              <a:spcAft>
                <a:spcPts val="0"/>
              </a:spcAft>
              <a:buNone/>
            </a:pPr>
            <a:r>
              <a:rPr lang="en" sz="2400">
                <a:solidFill>
                  <a:srgbClr val="80BFB7"/>
                </a:solidFill>
                <a:latin typeface="Dosis"/>
                <a:ea typeface="Dosis"/>
                <a:cs typeface="Dosis"/>
                <a:sym typeface="Dosis"/>
              </a:rPr>
              <a:t>4 Recommendations</a:t>
            </a:r>
            <a:endParaRPr sz="2400">
              <a:solidFill>
                <a:srgbClr val="80BFB7"/>
              </a:solidFill>
              <a:latin typeface="Dosis"/>
              <a:ea typeface="Dosis"/>
              <a:cs typeface="Dosis"/>
              <a:sym typeface="Dosis"/>
            </a:endParaRPr>
          </a:p>
          <a:p>
            <a:pPr indent="0" lvl="0" marL="0" rtl="0" algn="l">
              <a:lnSpc>
                <a:spcPct val="115000"/>
              </a:lnSpc>
              <a:spcBef>
                <a:spcPts val="0"/>
              </a:spcBef>
              <a:spcAft>
                <a:spcPts val="0"/>
              </a:spcAft>
              <a:buNone/>
            </a:pPr>
            <a:r>
              <a:t/>
            </a:r>
            <a:endParaRPr b="1" sz="48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34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3847" name="Google Shape;3847;p15"/>
          <p:cNvSpPr txBox="1"/>
          <p:nvPr/>
        </p:nvSpPr>
        <p:spPr>
          <a:xfrm>
            <a:off x="792050" y="421925"/>
            <a:ext cx="57864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80BFB7"/>
                </a:solidFill>
                <a:latin typeface="Dosis"/>
                <a:ea typeface="Dosis"/>
                <a:cs typeface="Dosis"/>
                <a:sym typeface="Dosis"/>
              </a:rPr>
              <a:t>Agenda</a:t>
            </a:r>
            <a:endParaRPr sz="4800">
              <a:solidFill>
                <a:srgbClr val="80BFB7"/>
              </a:solidFill>
              <a:latin typeface="Dosis"/>
              <a:ea typeface="Dosis"/>
              <a:cs typeface="Dosis"/>
              <a:sym typeface="Dosi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2" name="Shape 3952"/>
        <p:cNvGrpSpPr/>
        <p:nvPr/>
      </p:nvGrpSpPr>
      <p:grpSpPr>
        <a:xfrm>
          <a:off x="0" y="0"/>
          <a:ext cx="0" cy="0"/>
          <a:chOff x="0" y="0"/>
          <a:chExt cx="0" cy="0"/>
        </a:xfrm>
      </p:grpSpPr>
      <p:sp>
        <p:nvSpPr>
          <p:cNvPr id="3953" name="Google Shape;3953;p33"/>
          <p:cNvSpPr txBox="1"/>
          <p:nvPr>
            <p:ph type="title"/>
          </p:nvPr>
        </p:nvSpPr>
        <p:spPr>
          <a:xfrm>
            <a:off x="100825" y="360975"/>
            <a:ext cx="8177400" cy="69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Random Forest with variable subset</a:t>
            </a:r>
            <a:r>
              <a:rPr lang="en" sz="3500"/>
              <a:t>- 0.646 AUC</a:t>
            </a:r>
            <a:endParaRPr sz="3500"/>
          </a:p>
        </p:txBody>
      </p:sp>
      <p:pic>
        <p:nvPicPr>
          <p:cNvPr id="3954" name="Google Shape;3954;p33"/>
          <p:cNvPicPr preferRelativeResize="0"/>
          <p:nvPr/>
        </p:nvPicPr>
        <p:blipFill>
          <a:blip r:embed="rId3">
            <a:alphaModFix/>
          </a:blip>
          <a:stretch>
            <a:fillRect/>
          </a:stretch>
        </p:blipFill>
        <p:spPr>
          <a:xfrm>
            <a:off x="1366400" y="981375"/>
            <a:ext cx="5428182" cy="3857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8" name="Shape 3958"/>
        <p:cNvGrpSpPr/>
        <p:nvPr/>
      </p:nvGrpSpPr>
      <p:grpSpPr>
        <a:xfrm>
          <a:off x="0" y="0"/>
          <a:ext cx="0" cy="0"/>
          <a:chOff x="0" y="0"/>
          <a:chExt cx="0" cy="0"/>
        </a:xfrm>
      </p:grpSpPr>
      <p:sp>
        <p:nvSpPr>
          <p:cNvPr id="3959" name="Google Shape;3959;p34"/>
          <p:cNvSpPr txBox="1"/>
          <p:nvPr>
            <p:ph type="title"/>
          </p:nvPr>
        </p:nvSpPr>
        <p:spPr>
          <a:xfrm>
            <a:off x="524675" y="1234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- 0.683 AUC</a:t>
            </a:r>
            <a:endParaRPr/>
          </a:p>
        </p:txBody>
      </p:sp>
      <p:pic>
        <p:nvPicPr>
          <p:cNvPr id="3960" name="Google Shape;3960;p34"/>
          <p:cNvPicPr preferRelativeResize="0"/>
          <p:nvPr/>
        </p:nvPicPr>
        <p:blipFill>
          <a:blip r:embed="rId3">
            <a:alphaModFix/>
          </a:blip>
          <a:stretch>
            <a:fillRect/>
          </a:stretch>
        </p:blipFill>
        <p:spPr>
          <a:xfrm>
            <a:off x="1286525" y="980825"/>
            <a:ext cx="4970275" cy="3857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4" name="Shape 3964"/>
        <p:cNvGrpSpPr/>
        <p:nvPr/>
      </p:nvGrpSpPr>
      <p:grpSpPr>
        <a:xfrm>
          <a:off x="0" y="0"/>
          <a:ext cx="0" cy="0"/>
          <a:chOff x="0" y="0"/>
          <a:chExt cx="0" cy="0"/>
        </a:xfrm>
      </p:grpSpPr>
      <p:sp>
        <p:nvSpPr>
          <p:cNvPr id="3965" name="Google Shape;3965;p35"/>
          <p:cNvSpPr txBox="1"/>
          <p:nvPr>
            <p:ph type="title"/>
          </p:nvPr>
        </p:nvSpPr>
        <p:spPr>
          <a:xfrm>
            <a:off x="638450" y="12965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XGBoost- 0.693 AUC</a:t>
            </a:r>
            <a:endParaRPr/>
          </a:p>
        </p:txBody>
      </p:sp>
      <p:pic>
        <p:nvPicPr>
          <p:cNvPr id="3966" name="Google Shape;3966;p35"/>
          <p:cNvPicPr preferRelativeResize="0"/>
          <p:nvPr/>
        </p:nvPicPr>
        <p:blipFill>
          <a:blip r:embed="rId3">
            <a:alphaModFix/>
          </a:blip>
          <a:stretch>
            <a:fillRect/>
          </a:stretch>
        </p:blipFill>
        <p:spPr>
          <a:xfrm>
            <a:off x="638450" y="987050"/>
            <a:ext cx="6485183" cy="3851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0" name="Shape 3970"/>
        <p:cNvGrpSpPr/>
        <p:nvPr/>
      </p:nvGrpSpPr>
      <p:grpSpPr>
        <a:xfrm>
          <a:off x="0" y="0"/>
          <a:ext cx="0" cy="0"/>
          <a:chOff x="0" y="0"/>
          <a:chExt cx="0" cy="0"/>
        </a:xfrm>
      </p:grpSpPr>
      <p:sp>
        <p:nvSpPr>
          <p:cNvPr id="3971" name="Google Shape;3971;p3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3972" name="Google Shape;3972;p36"/>
          <p:cNvSpPr txBox="1"/>
          <p:nvPr/>
        </p:nvSpPr>
        <p:spPr>
          <a:xfrm>
            <a:off x="860225" y="1828000"/>
            <a:ext cx="6541500" cy="28494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0B87A1"/>
              </a:buClr>
              <a:buSzPts val="3000"/>
              <a:buFont typeface="Dosis ExtraLight"/>
              <a:buChar char="-"/>
            </a:pPr>
            <a:r>
              <a:rPr lang="en" sz="3000">
                <a:solidFill>
                  <a:srgbClr val="0B87A1"/>
                </a:solidFill>
                <a:latin typeface="Dosis ExtraLight"/>
                <a:ea typeface="Dosis ExtraLight"/>
                <a:cs typeface="Dosis ExtraLight"/>
                <a:sym typeface="Dosis ExtraLight"/>
              </a:rPr>
              <a:t>Re-evaluate pricing models and incentivize customer retention</a:t>
            </a:r>
            <a:endParaRPr sz="3000">
              <a:solidFill>
                <a:srgbClr val="0B87A1"/>
              </a:solidFill>
              <a:latin typeface="Dosis ExtraLight"/>
              <a:ea typeface="Dosis ExtraLight"/>
              <a:cs typeface="Dosis ExtraLight"/>
              <a:sym typeface="Dosis ExtraLight"/>
            </a:endParaRPr>
          </a:p>
          <a:p>
            <a:pPr indent="-419100" lvl="0" marL="457200" rtl="0" algn="l">
              <a:spcBef>
                <a:spcPts val="0"/>
              </a:spcBef>
              <a:spcAft>
                <a:spcPts val="0"/>
              </a:spcAft>
              <a:buClr>
                <a:srgbClr val="0B87A1"/>
              </a:buClr>
              <a:buSzPts val="3000"/>
              <a:buFont typeface="Dosis ExtraLight"/>
              <a:buChar char="-"/>
            </a:pPr>
            <a:r>
              <a:rPr lang="en" sz="3000">
                <a:solidFill>
                  <a:srgbClr val="0B87A1"/>
                </a:solidFill>
                <a:latin typeface="Dosis ExtraLight"/>
                <a:ea typeface="Dosis ExtraLight"/>
                <a:cs typeface="Dosis ExtraLight"/>
                <a:sym typeface="Dosis ExtraLight"/>
              </a:rPr>
              <a:t>Investigate how new phones and contracts influence customer behavior</a:t>
            </a:r>
            <a:endParaRPr sz="3000">
              <a:solidFill>
                <a:srgbClr val="0B87A1"/>
              </a:solidFill>
              <a:latin typeface="Dosis ExtraLight"/>
              <a:ea typeface="Dosis ExtraLight"/>
              <a:cs typeface="Dosis ExtraLight"/>
              <a:sym typeface="Dosis Extra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6" name="Shape 3976"/>
        <p:cNvGrpSpPr/>
        <p:nvPr/>
      </p:nvGrpSpPr>
      <p:grpSpPr>
        <a:xfrm>
          <a:off x="0" y="0"/>
          <a:ext cx="0" cy="0"/>
          <a:chOff x="0" y="0"/>
          <a:chExt cx="0" cy="0"/>
        </a:xfrm>
      </p:grpSpPr>
      <p:sp>
        <p:nvSpPr>
          <p:cNvPr id="3977" name="Google Shape;3977;p37"/>
          <p:cNvSpPr txBox="1"/>
          <p:nvPr/>
        </p:nvSpPr>
        <p:spPr>
          <a:xfrm>
            <a:off x="521450" y="1919250"/>
            <a:ext cx="5538600" cy="130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80BFB7"/>
                </a:solidFill>
                <a:latin typeface="Dosis"/>
                <a:ea typeface="Dosis"/>
                <a:cs typeface="Dosis"/>
                <a:sym typeface="Dosis"/>
              </a:rPr>
              <a:t>Thank You!</a:t>
            </a:r>
            <a:endParaRPr b="1" sz="6000">
              <a:solidFill>
                <a:srgbClr val="80BFB7"/>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1" name="Shape 3851"/>
        <p:cNvGrpSpPr/>
        <p:nvPr/>
      </p:nvGrpSpPr>
      <p:grpSpPr>
        <a:xfrm>
          <a:off x="0" y="0"/>
          <a:ext cx="0" cy="0"/>
          <a:chOff x="0" y="0"/>
          <a:chExt cx="0" cy="0"/>
        </a:xfrm>
      </p:grpSpPr>
      <p:sp>
        <p:nvSpPr>
          <p:cNvPr id="3852" name="Google Shape;3852;p16"/>
          <p:cNvSpPr txBox="1"/>
          <p:nvPr/>
        </p:nvSpPr>
        <p:spPr>
          <a:xfrm>
            <a:off x="1042550" y="994350"/>
            <a:ext cx="5538600" cy="315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80BFB7"/>
                </a:solidFill>
                <a:latin typeface="Dosis ExtraLight"/>
                <a:ea typeface="Dosis ExtraLight"/>
                <a:cs typeface="Dosis ExtraLight"/>
                <a:sym typeface="Dosis ExtraLight"/>
              </a:rPr>
              <a:t>Customer churn rate is the percentage of customers or subscribers who cancel or don't renew their subscriptions during a given time period</a:t>
            </a:r>
            <a:endParaRPr sz="3600">
              <a:solidFill>
                <a:srgbClr val="80BFB7"/>
              </a:solidFill>
              <a:latin typeface="Dosis ExtraLight"/>
              <a:ea typeface="Dosis ExtraLight"/>
              <a:cs typeface="Dosis ExtraLight"/>
              <a:sym typeface="Dosis Extra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6" name="Shape 3856"/>
        <p:cNvGrpSpPr/>
        <p:nvPr/>
      </p:nvGrpSpPr>
      <p:grpSpPr>
        <a:xfrm>
          <a:off x="0" y="0"/>
          <a:ext cx="0" cy="0"/>
          <a:chOff x="0" y="0"/>
          <a:chExt cx="0" cy="0"/>
        </a:xfrm>
      </p:grpSpPr>
      <p:sp>
        <p:nvSpPr>
          <p:cNvPr id="3857" name="Google Shape;3857;p17"/>
          <p:cNvSpPr txBox="1"/>
          <p:nvPr>
            <p:ph type="title"/>
          </p:nvPr>
        </p:nvSpPr>
        <p:spPr>
          <a:xfrm>
            <a:off x="718300" y="6149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Introduction</a:t>
            </a:r>
            <a:endParaRPr/>
          </a:p>
        </p:txBody>
      </p:sp>
      <p:sp>
        <p:nvSpPr>
          <p:cNvPr id="3858" name="Google Shape;3858;p17"/>
          <p:cNvSpPr txBox="1"/>
          <p:nvPr>
            <p:ph idx="1" type="body"/>
          </p:nvPr>
        </p:nvSpPr>
        <p:spPr>
          <a:xfrm>
            <a:off x="718300" y="1692075"/>
            <a:ext cx="7214100" cy="2980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a:t>
            </a:r>
            <a:r>
              <a:rPr lang="en"/>
              <a:t>alibration data of 100,000 customers</a:t>
            </a:r>
            <a:endParaRPr/>
          </a:p>
          <a:p>
            <a:pPr indent="-381000" lvl="0" marL="457200" rtl="0" algn="l">
              <a:spcBef>
                <a:spcPts val="0"/>
              </a:spcBef>
              <a:spcAft>
                <a:spcPts val="0"/>
              </a:spcAft>
              <a:buSzPts val="2400"/>
              <a:buChar char="▪"/>
            </a:pPr>
            <a:r>
              <a:rPr lang="en"/>
              <a:t>100,000 rows and 100 columns</a:t>
            </a:r>
            <a:endParaRPr/>
          </a:p>
          <a:p>
            <a:pPr indent="-381000" lvl="0" marL="457200" rtl="0" algn="l">
              <a:spcBef>
                <a:spcPts val="0"/>
              </a:spcBef>
              <a:spcAft>
                <a:spcPts val="0"/>
              </a:spcAft>
              <a:buSzPts val="2400"/>
              <a:buChar char="▪"/>
            </a:pPr>
            <a:r>
              <a:rPr lang="en"/>
              <a:t>Contains variables that concern the telecom industry, demographics of customers, and much more </a:t>
            </a:r>
            <a:endParaRPr/>
          </a:p>
          <a:p>
            <a:pPr indent="-381000" lvl="0" marL="457200" rtl="0" algn="l">
              <a:spcBef>
                <a:spcPts val="0"/>
              </a:spcBef>
              <a:spcAft>
                <a:spcPts val="0"/>
              </a:spcAft>
              <a:buSzPts val="2400"/>
              <a:buChar char="▪"/>
            </a:pPr>
            <a:r>
              <a:rPr lang="en"/>
              <a:t>Data set is from a coding competition trying to predict potential churners</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2" name="Shape 3862"/>
        <p:cNvGrpSpPr/>
        <p:nvPr/>
      </p:nvGrpSpPr>
      <p:grpSpPr>
        <a:xfrm>
          <a:off x="0" y="0"/>
          <a:ext cx="0" cy="0"/>
          <a:chOff x="0" y="0"/>
          <a:chExt cx="0" cy="0"/>
        </a:xfrm>
      </p:grpSpPr>
      <p:sp>
        <p:nvSpPr>
          <p:cNvPr id="3863" name="Google Shape;3863;p18"/>
          <p:cNvSpPr txBox="1"/>
          <p:nvPr>
            <p:ph type="title"/>
          </p:nvPr>
        </p:nvSpPr>
        <p:spPr>
          <a:xfrm>
            <a:off x="1641150" y="863825"/>
            <a:ext cx="5392500" cy="23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Why </a:t>
            </a:r>
            <a:r>
              <a:rPr lang="en" sz="4800"/>
              <a:t>w</a:t>
            </a:r>
            <a:r>
              <a:rPr lang="en" sz="4800"/>
              <a:t>ould </a:t>
            </a:r>
            <a:r>
              <a:rPr lang="en" sz="4800"/>
              <a:t>y</a:t>
            </a:r>
            <a:r>
              <a:rPr lang="en" sz="4800"/>
              <a:t>ou switch your network?</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7" name="Shape 3867"/>
        <p:cNvGrpSpPr/>
        <p:nvPr/>
      </p:nvGrpSpPr>
      <p:grpSpPr>
        <a:xfrm>
          <a:off x="0" y="0"/>
          <a:ext cx="0" cy="0"/>
          <a:chOff x="0" y="0"/>
          <a:chExt cx="0" cy="0"/>
        </a:xfrm>
      </p:grpSpPr>
      <p:sp>
        <p:nvSpPr>
          <p:cNvPr id="3868" name="Google Shape;3868;p19"/>
          <p:cNvSpPr txBox="1"/>
          <p:nvPr>
            <p:ph type="title"/>
          </p:nvPr>
        </p:nvSpPr>
        <p:spPr>
          <a:xfrm>
            <a:off x="522725" y="739375"/>
            <a:ext cx="750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causes churn in telecom industry?</a:t>
            </a:r>
            <a:endParaRPr/>
          </a:p>
        </p:txBody>
      </p:sp>
      <p:sp>
        <p:nvSpPr>
          <p:cNvPr id="3869" name="Google Shape;3869;p19"/>
          <p:cNvSpPr txBox="1"/>
          <p:nvPr/>
        </p:nvSpPr>
        <p:spPr>
          <a:xfrm>
            <a:off x="860225" y="1828000"/>
            <a:ext cx="6541500" cy="28494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0B87A1"/>
              </a:buClr>
              <a:buSzPts val="3000"/>
              <a:buFont typeface="Dosis ExtraLight"/>
              <a:buChar char="-"/>
            </a:pPr>
            <a:r>
              <a:rPr lang="en" sz="3000">
                <a:solidFill>
                  <a:srgbClr val="0B87A1"/>
                </a:solidFill>
                <a:latin typeface="Dosis ExtraLight"/>
                <a:ea typeface="Dosis ExtraLight"/>
                <a:cs typeface="Dosis ExtraLight"/>
                <a:sym typeface="Dosis ExtraLight"/>
              </a:rPr>
              <a:t>Is it </a:t>
            </a:r>
            <a:r>
              <a:rPr lang="en" sz="3000">
                <a:solidFill>
                  <a:srgbClr val="0B87A1"/>
                </a:solidFill>
                <a:latin typeface="Dosis ExtraLight"/>
                <a:ea typeface="Dosis ExtraLight"/>
                <a:cs typeface="Dosis ExtraLight"/>
                <a:sym typeface="Dosis ExtraLight"/>
              </a:rPr>
              <a:t>because</a:t>
            </a:r>
            <a:r>
              <a:rPr lang="en" sz="3000">
                <a:solidFill>
                  <a:srgbClr val="0B87A1"/>
                </a:solidFill>
                <a:latin typeface="Dosis ExtraLight"/>
                <a:ea typeface="Dosis ExtraLight"/>
                <a:cs typeface="Dosis ExtraLight"/>
                <a:sym typeface="Dosis ExtraLight"/>
              </a:rPr>
              <a:t> of poor service quality?</a:t>
            </a:r>
            <a:endParaRPr sz="3000">
              <a:solidFill>
                <a:srgbClr val="0B87A1"/>
              </a:solidFill>
              <a:latin typeface="Dosis ExtraLight"/>
              <a:ea typeface="Dosis ExtraLight"/>
              <a:cs typeface="Dosis ExtraLight"/>
              <a:sym typeface="Dosis ExtraLight"/>
            </a:endParaRPr>
          </a:p>
          <a:p>
            <a:pPr indent="-419100" lvl="0" marL="457200" rtl="0" algn="l">
              <a:spcBef>
                <a:spcPts val="0"/>
              </a:spcBef>
              <a:spcAft>
                <a:spcPts val="0"/>
              </a:spcAft>
              <a:buClr>
                <a:srgbClr val="0B87A1"/>
              </a:buClr>
              <a:buSzPts val="3000"/>
              <a:buFont typeface="Dosis ExtraLight"/>
              <a:buChar char="-"/>
            </a:pPr>
            <a:r>
              <a:rPr lang="en" sz="3000">
                <a:solidFill>
                  <a:srgbClr val="0B87A1"/>
                </a:solidFill>
                <a:latin typeface="Dosis ExtraLight"/>
                <a:ea typeface="Dosis ExtraLight"/>
                <a:cs typeface="Dosis ExtraLight"/>
                <a:sym typeface="Dosis ExtraLight"/>
              </a:rPr>
              <a:t>Are there behavior or demographic trends?</a:t>
            </a:r>
            <a:endParaRPr sz="3000">
              <a:solidFill>
                <a:srgbClr val="0B87A1"/>
              </a:solidFill>
              <a:latin typeface="Dosis ExtraLight"/>
              <a:ea typeface="Dosis ExtraLight"/>
              <a:cs typeface="Dosis ExtraLight"/>
              <a:sym typeface="Dosis ExtraLight"/>
            </a:endParaRPr>
          </a:p>
          <a:p>
            <a:pPr indent="-419100" lvl="0" marL="457200" rtl="0" algn="l">
              <a:spcBef>
                <a:spcPts val="0"/>
              </a:spcBef>
              <a:spcAft>
                <a:spcPts val="0"/>
              </a:spcAft>
              <a:buClr>
                <a:srgbClr val="0B87A1"/>
              </a:buClr>
              <a:buSzPts val="3000"/>
              <a:buFont typeface="Dosis ExtraLight"/>
              <a:buChar char="-"/>
            </a:pPr>
            <a:r>
              <a:rPr lang="en" sz="3000">
                <a:solidFill>
                  <a:srgbClr val="0B87A1"/>
                </a:solidFill>
                <a:latin typeface="Dosis ExtraLight"/>
                <a:ea typeface="Dosis ExtraLight"/>
                <a:cs typeface="Dosis ExtraLight"/>
                <a:sym typeface="Dosis ExtraLight"/>
              </a:rPr>
              <a:t>Could logistic issues be large factors? </a:t>
            </a:r>
            <a:endParaRPr sz="3000">
              <a:solidFill>
                <a:srgbClr val="0B87A1"/>
              </a:solidFill>
              <a:latin typeface="Dosis ExtraLight"/>
              <a:ea typeface="Dosis ExtraLight"/>
              <a:cs typeface="Dosis ExtraLight"/>
              <a:sym typeface="Dosis Extra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3" name="Shape 3873"/>
        <p:cNvGrpSpPr/>
        <p:nvPr/>
      </p:nvGrpSpPr>
      <p:grpSpPr>
        <a:xfrm>
          <a:off x="0" y="0"/>
          <a:ext cx="0" cy="0"/>
          <a:chOff x="0" y="0"/>
          <a:chExt cx="0" cy="0"/>
        </a:xfrm>
      </p:grpSpPr>
      <p:sp>
        <p:nvSpPr>
          <p:cNvPr id="3874" name="Google Shape;3874;p20"/>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a:t>
            </a:r>
            <a:r>
              <a:rPr lang="en"/>
              <a:t> Analysis - Phone Variables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8" name="Shape 3878"/>
        <p:cNvGrpSpPr/>
        <p:nvPr/>
      </p:nvGrpSpPr>
      <p:grpSpPr>
        <a:xfrm>
          <a:off x="0" y="0"/>
          <a:ext cx="0" cy="0"/>
          <a:chOff x="0" y="0"/>
          <a:chExt cx="0" cy="0"/>
        </a:xfrm>
      </p:grpSpPr>
      <p:pic>
        <p:nvPicPr>
          <p:cNvPr id="3879" name="Google Shape;3879;p21"/>
          <p:cNvPicPr preferRelativeResize="0"/>
          <p:nvPr/>
        </p:nvPicPr>
        <p:blipFill>
          <a:blip r:embed="rId3">
            <a:alphaModFix/>
          </a:blip>
          <a:stretch>
            <a:fillRect/>
          </a:stretch>
        </p:blipFill>
        <p:spPr>
          <a:xfrm>
            <a:off x="1317325" y="482562"/>
            <a:ext cx="5145576" cy="2224013"/>
          </a:xfrm>
          <a:prstGeom prst="rect">
            <a:avLst/>
          </a:prstGeom>
          <a:noFill/>
          <a:ln>
            <a:noFill/>
          </a:ln>
          <a:effectLst>
            <a:outerShdw blurRad="57150" rotWithShape="0" algn="bl" dir="5400000" dist="19050">
              <a:srgbClr val="000000">
                <a:alpha val="50000"/>
              </a:srgbClr>
            </a:outerShdw>
          </a:effectLst>
        </p:spPr>
      </p:pic>
      <p:pic>
        <p:nvPicPr>
          <p:cNvPr id="3880" name="Google Shape;3880;p21"/>
          <p:cNvPicPr preferRelativeResize="0"/>
          <p:nvPr/>
        </p:nvPicPr>
        <p:blipFill>
          <a:blip r:embed="rId4">
            <a:alphaModFix/>
          </a:blip>
          <a:stretch>
            <a:fillRect/>
          </a:stretch>
        </p:blipFill>
        <p:spPr>
          <a:xfrm>
            <a:off x="1317325" y="2819125"/>
            <a:ext cx="5145576" cy="2075150"/>
          </a:xfrm>
          <a:prstGeom prst="rect">
            <a:avLst/>
          </a:prstGeom>
          <a:noFill/>
          <a:ln>
            <a:noFill/>
          </a:ln>
          <a:effectLst>
            <a:outerShdw blurRad="57150" rotWithShape="0" algn="bl" dir="5400000" dist="19050">
              <a:srgbClr val="000000">
                <a:alpha val="50000"/>
              </a:srgbClr>
            </a:outerShdw>
          </a:effectLst>
        </p:spPr>
      </p:pic>
      <p:sp>
        <p:nvSpPr>
          <p:cNvPr id="3881" name="Google Shape;3881;p21"/>
          <p:cNvSpPr txBox="1"/>
          <p:nvPr>
            <p:ph type="title"/>
          </p:nvPr>
        </p:nvSpPr>
        <p:spPr>
          <a:xfrm>
            <a:off x="68425" y="0"/>
            <a:ext cx="67611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Maximum churn happens when users reach 1 year mark</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5" name="Shape 3885"/>
        <p:cNvGrpSpPr/>
        <p:nvPr/>
      </p:nvGrpSpPr>
      <p:grpSpPr>
        <a:xfrm>
          <a:off x="0" y="0"/>
          <a:ext cx="0" cy="0"/>
          <a:chOff x="0" y="0"/>
          <a:chExt cx="0" cy="0"/>
        </a:xfrm>
      </p:grpSpPr>
      <p:pic>
        <p:nvPicPr>
          <p:cNvPr id="3886" name="Google Shape;3886;p22"/>
          <p:cNvPicPr preferRelativeResize="0"/>
          <p:nvPr/>
        </p:nvPicPr>
        <p:blipFill>
          <a:blip r:embed="rId3">
            <a:alphaModFix/>
          </a:blip>
          <a:stretch>
            <a:fillRect/>
          </a:stretch>
        </p:blipFill>
        <p:spPr>
          <a:xfrm>
            <a:off x="932750" y="527100"/>
            <a:ext cx="6124575" cy="4352925"/>
          </a:xfrm>
          <a:prstGeom prst="rect">
            <a:avLst/>
          </a:prstGeom>
          <a:noFill/>
          <a:ln>
            <a:noFill/>
          </a:ln>
          <a:effectLst>
            <a:outerShdw blurRad="57150" rotWithShape="0" algn="bl" dir="5400000" dist="19050">
              <a:srgbClr val="000000">
                <a:alpha val="50000"/>
              </a:srgbClr>
            </a:outerShdw>
          </a:effectLst>
        </p:spPr>
      </p:pic>
      <p:sp>
        <p:nvSpPr>
          <p:cNvPr id="3887" name="Google Shape;3887;p22"/>
          <p:cNvSpPr txBox="1"/>
          <p:nvPr>
            <p:ph type="title"/>
          </p:nvPr>
        </p:nvSpPr>
        <p:spPr>
          <a:xfrm>
            <a:off x="68425" y="0"/>
            <a:ext cx="6761100" cy="5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Low-end phone users tend to churn more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