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ermanent Marker"/>
      <p:regular r:id="rId22"/>
    </p:embeddedFont>
    <p:embeddedFont>
      <p:font typeface="Barl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ermanentMarker-regular.fntdata"/><Relationship Id="rId21" Type="http://schemas.openxmlformats.org/officeDocument/2006/relationships/slide" Target="slides/slide16.xml"/><Relationship Id="rId24" Type="http://schemas.openxmlformats.org/officeDocument/2006/relationships/font" Target="fonts/Barlow-bold.fntdata"/><Relationship Id="rId23" Type="http://schemas.openxmlformats.org/officeDocument/2006/relationships/font" Target="fonts/Barl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boldItalic.fntdata"/><Relationship Id="rId25" Type="http://schemas.openxmlformats.org/officeDocument/2006/relationships/font" Target="fonts/Barl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erriam-webster.com/thesaurus/correla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9afdae4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9afdae4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Dandi</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e1b2269a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e1b2269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f8aa2c2f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f8aa2c2f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a:p>
            <a:pPr indent="0" lvl="0" marL="0" rtl="0" algn="l">
              <a:spcBef>
                <a:spcPts val="0"/>
              </a:spcBef>
              <a:spcAft>
                <a:spcPts val="0"/>
              </a:spcAft>
              <a:buNone/>
            </a:pPr>
            <a:r>
              <a:rPr lang="en"/>
              <a:t>This slide needs to be changed!</a:t>
            </a:r>
            <a:endParaRPr/>
          </a:p>
          <a:p>
            <a:pPr indent="0" lvl="0" marL="0" rtl="0" algn="l">
              <a:spcBef>
                <a:spcPts val="0"/>
              </a:spcBef>
              <a:spcAft>
                <a:spcPts val="0"/>
              </a:spcAft>
              <a:buNone/>
            </a:pPr>
            <a:r>
              <a:rPr lang="en"/>
              <a:t>Size of best.tree is 173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e1ae55c1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e1ae55c1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a:p>
            <a:pPr indent="0" lvl="0" marL="0" rtl="0" algn="l">
              <a:spcBef>
                <a:spcPts val="0"/>
              </a:spcBef>
              <a:spcAft>
                <a:spcPts val="0"/>
              </a:spcAft>
              <a:buNone/>
            </a:pPr>
            <a:r>
              <a:rPr lang="en"/>
              <a:t>This slide needs to be changed!</a:t>
            </a:r>
            <a:endParaRPr/>
          </a:p>
          <a:p>
            <a:pPr indent="0" lvl="0" marL="0" rtl="0" algn="l">
              <a:spcBef>
                <a:spcPts val="0"/>
              </a:spcBef>
              <a:spcAft>
                <a:spcPts val="0"/>
              </a:spcAft>
              <a:buNone/>
            </a:pPr>
            <a:r>
              <a:rPr lang="en"/>
              <a:t>Size of best.tree is 173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e1ae55c1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e1ae55c1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e1b2269a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e1b2269a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Truett: Lets look at all of our models </a:t>
            </a:r>
            <a:r>
              <a:rPr lang="en"/>
              <a:t>performance</a:t>
            </a:r>
            <a:r>
              <a:rPr lang="en"/>
              <a:t> based on RMSE. Predicting the mean for all of our test scores , we </a:t>
            </a:r>
            <a:r>
              <a:rPr lang="en"/>
              <a:t>obtain</a:t>
            </a:r>
            <a:r>
              <a:rPr lang="en"/>
              <a:t> an RMSE of 73.88. This will be our baseline. This can be </a:t>
            </a:r>
            <a:r>
              <a:rPr lang="en"/>
              <a:t>interpreted as our predicted test score and actual test score can be off by 73.88 points. </a:t>
            </a:r>
            <a:endParaRPr/>
          </a:p>
          <a:p>
            <a:pPr indent="0" lvl="0" marL="0" rtl="0" algn="l">
              <a:spcBef>
                <a:spcPts val="0"/>
              </a:spcBef>
              <a:spcAft>
                <a:spcPts val="0"/>
              </a:spcAft>
              <a:buNone/>
            </a:pPr>
            <a:r>
              <a:rPr lang="en"/>
              <a:t>Using all of our variables in a MLR model, we reduced the RMSE to 69.97. Using LASSO or Ridge did not really improve over MLR because neither took out or reduced the significance of may variables. </a:t>
            </a:r>
            <a:endParaRPr/>
          </a:p>
          <a:p>
            <a:pPr indent="0" lvl="0" marL="0" rtl="0" algn="l">
              <a:spcBef>
                <a:spcPts val="0"/>
              </a:spcBef>
              <a:spcAft>
                <a:spcPts val="0"/>
              </a:spcAft>
              <a:buNone/>
            </a:pPr>
            <a:r>
              <a:rPr lang="en"/>
              <a:t>Once we get to CV Boosting, our RMSE reduces considerably, and CV random forest was our best model with an RMSE of 61.35. This is an improvement of 17% accuracy over the average. 1:10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e1b2269a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e1b2269a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Truett</a:t>
            </a:r>
            <a:endParaRPr/>
          </a:p>
          <a:p>
            <a:pPr indent="0" lvl="0" marL="0" rtl="0" algn="l">
              <a:spcBef>
                <a:spcPts val="0"/>
              </a:spcBef>
              <a:spcAft>
                <a:spcPts val="0"/>
              </a:spcAft>
              <a:buNone/>
            </a:pPr>
            <a:r>
              <a:rPr lang="en"/>
              <a:t>Ok, lets just start with the facts: its hard to predict what </a:t>
            </a:r>
            <a:r>
              <a:rPr lang="en"/>
              <a:t>kindergarteners</a:t>
            </a:r>
            <a:r>
              <a:rPr lang="en"/>
              <a:t> are going to do. Especially when it comes to test scores. We found that many of our variables were significant predictors of test scores when we looked at MLR, LASSO, and Ridge. But we were only able to increase the prediction accuracy by 17% form the baseline. </a:t>
            </a:r>
            <a:endParaRPr/>
          </a:p>
          <a:p>
            <a:pPr indent="0" lvl="0" marL="0" rtl="0" algn="l">
              <a:spcBef>
                <a:spcPts val="0"/>
              </a:spcBef>
              <a:spcAft>
                <a:spcPts val="0"/>
              </a:spcAft>
              <a:buNone/>
            </a:pPr>
            <a:r>
              <a:rPr lang="en"/>
              <a:t>Our biggest problem was omitted variable </a:t>
            </a:r>
            <a:r>
              <a:rPr lang="en"/>
              <a:t>bias</a:t>
            </a:r>
            <a:r>
              <a:rPr lang="en"/>
              <a:t>. Since test scores can basically be thought of as IQ test, there are so many factors that influence IQ and our data set did not provide many of them. </a:t>
            </a:r>
            <a:endParaRPr/>
          </a:p>
          <a:p>
            <a:pPr indent="0" lvl="0" marL="0" rtl="0" algn="l">
              <a:spcBef>
                <a:spcPts val="0"/>
              </a:spcBef>
              <a:spcAft>
                <a:spcPts val="0"/>
              </a:spcAft>
              <a:buNone/>
            </a:pPr>
            <a:r>
              <a:rPr lang="en"/>
              <a:t>Comparing MLR to boosting, we can see how much the </a:t>
            </a:r>
            <a:r>
              <a:rPr lang="en"/>
              <a:t>significance</a:t>
            </a:r>
            <a:r>
              <a:rPr lang="en"/>
              <a:t> of the variables changed: in MLR, school type </a:t>
            </a:r>
            <a:r>
              <a:rPr lang="en"/>
              <a:t>was less</a:t>
            </a:r>
            <a:r>
              <a:rPr lang="en"/>
              <a:t> </a:t>
            </a:r>
            <a:r>
              <a:rPr lang="en"/>
              <a:t>significant or taken out by LASSO</a:t>
            </a:r>
            <a:r>
              <a:rPr lang="en"/>
              <a:t>, and our boosting model showed that it was the second most important variable in predicting test scores. </a:t>
            </a:r>
            <a:endParaRPr/>
          </a:p>
          <a:p>
            <a:pPr indent="0" lvl="0" marL="0" rtl="0" algn="l">
              <a:spcBef>
                <a:spcPts val="0"/>
              </a:spcBef>
              <a:spcAft>
                <a:spcPts val="0"/>
              </a:spcAft>
              <a:buNone/>
            </a:pPr>
            <a:r>
              <a:rPr lang="en"/>
              <a:t>Overall our findings show that the STAR program which was </a:t>
            </a:r>
            <a:r>
              <a:rPr lang="en"/>
              <a:t>suppose</a:t>
            </a:r>
            <a:r>
              <a:rPr lang="en"/>
              <a:t> to determine if students in small classes </a:t>
            </a:r>
            <a:r>
              <a:rPr lang="en"/>
              <a:t>improved</a:t>
            </a:r>
            <a:r>
              <a:rPr lang="en"/>
              <a:t> test scores, that the </a:t>
            </a:r>
            <a:r>
              <a:rPr lang="en"/>
              <a:t>significance</a:t>
            </a:r>
            <a:r>
              <a:rPr lang="en"/>
              <a:t> of class size is reduced compared </a:t>
            </a:r>
            <a:r>
              <a:rPr lang="en">
                <a:solidFill>
                  <a:schemeClr val="dk1"/>
                </a:solidFill>
              </a:rPr>
              <a:t>teacher’s years of experience and school type on test scores. 1:30</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a489516e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4a489516e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Truett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89a928b0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89a928b0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Dandi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89a928b0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89a928b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Dandi</a:t>
            </a:r>
            <a:endParaRPr/>
          </a:p>
          <a:p>
            <a:pPr indent="0" lvl="0" marL="0" rtl="0" algn="l">
              <a:spcBef>
                <a:spcPts val="0"/>
              </a:spcBef>
              <a:spcAft>
                <a:spcPts val="0"/>
              </a:spcAft>
              <a:buNone/>
            </a:pPr>
            <a:r>
              <a:rPr lang="en"/>
              <a:t>See if smaller class would improve student test scores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f84ff58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84ff58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Dandi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e1ae55c1f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e1ae55c1f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Anshika -&gt; Test scores of students mean of --, male dummy variable for students sex 51% males, white(66.97%) black race(32.55%) of students, white(83.54%) black race(16.46%) of teachers, free lunch=1 -&gt;low economic status</a:t>
            </a:r>
            <a:endParaRPr/>
          </a:p>
          <a:p>
            <a:pPr indent="0" lvl="0" marL="0" rtl="0" algn="l">
              <a:spcBef>
                <a:spcPts val="0"/>
              </a:spcBef>
              <a:spcAft>
                <a:spcPts val="0"/>
              </a:spcAft>
              <a:buNone/>
            </a:pPr>
            <a:r>
              <a:rPr lang="en"/>
              <a:t>School types 1 inner city, 2 suburban, 3 urban, 4 rural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e1ae55c1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e1ae55c1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Anshika - correlation plot to check correlation between diff variables, +ve blue, -ve red</a:t>
            </a:r>
            <a:endParaRPr/>
          </a:p>
          <a:p>
            <a:pPr indent="0" lvl="0" marL="0" rtl="0" algn="l">
              <a:spcBef>
                <a:spcPts val="0"/>
              </a:spcBef>
              <a:spcAft>
                <a:spcPts val="0"/>
              </a:spcAft>
              <a:buNone/>
            </a:pPr>
            <a:r>
              <a:rPr lang="en"/>
              <a:t>Opposite of correlation = polarity (</a:t>
            </a:r>
            <a:r>
              <a:rPr lang="en" u="sng">
                <a:solidFill>
                  <a:schemeClr val="hlink"/>
                </a:solidFill>
                <a:hlinkClick r:id="rId2"/>
              </a:rPr>
              <a:t>https://www.merriam-webster.com/thesaurus/correlation</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e1b2269a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e1b2269a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Anshika</a:t>
            </a:r>
            <a:endParaRPr/>
          </a:p>
          <a:p>
            <a:pPr indent="0" lvl="0" marL="0" rtl="0" algn="l">
              <a:spcBef>
                <a:spcPts val="0"/>
              </a:spcBef>
              <a:spcAft>
                <a:spcPts val="0"/>
              </a:spcAft>
              <a:buNone/>
            </a:pPr>
            <a:r>
              <a:rPr lang="en"/>
              <a:t>Using interaction terms improved standard error by 0.25… so not much. Toss it 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e1ae55c1f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e1ae55c1f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Yue </a:t>
            </a:r>
            <a:r>
              <a:rPr lang="en"/>
              <a:t>Conclusion for each model at the end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200">
                <a:solidFill>
                  <a:schemeClr val="dk1"/>
                </a:solidFill>
              </a:rPr>
              <a:t>From the graph we can see that as λ increases, the ridge coefficient estimates decrease leading to decreased variance but increased bias.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We use cross-validation to choose the best λ and the value of λ that results in the smallest cross validation error is 2.7.</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The test error we got using the best λ is 4891.421.</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e1ae55c1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e1ae55c1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Yue</a:t>
            </a:r>
            <a:endParaRPr/>
          </a:p>
          <a:p>
            <a:pPr indent="0" lvl="0" marL="0" rtl="0" algn="l">
              <a:spcBef>
                <a:spcPts val="0"/>
              </a:spcBef>
              <a:spcAft>
                <a:spcPts val="0"/>
              </a:spcAft>
              <a:buNone/>
            </a:pPr>
            <a:r>
              <a:rPr lang="en"/>
              <a:t>Conclusion for each model at the end </a:t>
            </a:r>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However, ridge regression will always generate a model involving all the predictors.  So we also fit a lasso models that involve only a subset of the variables. The procedure is similar to fitting in the ridge model. We used cross-validation to choose the best λ and the value we obtained was 0.21. The test error for the lasso model using this λ is 4890.232, and we see that 3</a:t>
            </a:r>
            <a:r>
              <a:rPr lang="en">
                <a:solidFill>
                  <a:schemeClr val="dk1"/>
                </a:solidFill>
                <a:highlight>
                  <a:srgbClr val="FFFFFF"/>
                </a:highlight>
              </a:rPr>
              <a:t> </a:t>
            </a:r>
            <a:r>
              <a:rPr lang="en" sz="1200">
                <a:solidFill>
                  <a:schemeClr val="dk1"/>
                </a:solidFill>
                <a:highlight>
                  <a:srgbClr val="FFFFFF"/>
                </a:highlight>
              </a:rPr>
              <a:t>coefficient estimates are exactly zero. So the lasso model contains only seven variables: male, white, free_lunch, small_class, teacher_degree, white_teacher, and scaled_years_teaching.</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rPr>
              <a:t>Since lasso involves less variables and decreases the test error, it is easier to interpret and relatively more accurate.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jp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10.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378" l="19641" r="17406" t="0"/>
          <a:stretch/>
        </p:blipFill>
        <p:spPr>
          <a:xfrm>
            <a:off x="0" y="0"/>
            <a:ext cx="4595425" cy="5143500"/>
          </a:xfrm>
          <a:prstGeom prst="rect">
            <a:avLst/>
          </a:prstGeom>
          <a:noFill/>
          <a:ln>
            <a:noFill/>
          </a:ln>
        </p:spPr>
      </p:pic>
      <p:sp>
        <p:nvSpPr>
          <p:cNvPr id="55" name="Google Shape;55;p13"/>
          <p:cNvSpPr/>
          <p:nvPr/>
        </p:nvSpPr>
        <p:spPr>
          <a:xfrm>
            <a:off x="2353650" y="1026000"/>
            <a:ext cx="6468000" cy="21126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title"/>
          </p:nvPr>
        </p:nvSpPr>
        <p:spPr>
          <a:xfrm>
            <a:off x="2536200" y="1205725"/>
            <a:ext cx="4071600" cy="6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lt1"/>
                </a:solidFill>
                <a:latin typeface="Barlow"/>
                <a:ea typeface="Barlow"/>
                <a:cs typeface="Barlow"/>
                <a:sym typeface="Barlow"/>
              </a:rPr>
              <a:t>Project STAR</a:t>
            </a:r>
            <a:r>
              <a:rPr b="1" lang="en" sz="3000">
                <a:solidFill>
                  <a:srgbClr val="FFFFFF"/>
                </a:solidFill>
              </a:rPr>
              <a:t> </a:t>
            </a:r>
            <a:endParaRPr b="1" sz="3000">
              <a:solidFill>
                <a:srgbClr val="FFFFFF"/>
              </a:solidFill>
            </a:endParaRPr>
          </a:p>
          <a:p>
            <a:pPr indent="0" lvl="0" marL="0" rtl="0" algn="l">
              <a:spcBef>
                <a:spcPts val="0"/>
              </a:spcBef>
              <a:spcAft>
                <a:spcPts val="0"/>
              </a:spcAft>
              <a:buNone/>
            </a:pPr>
            <a:r>
              <a:t/>
            </a:r>
            <a:endParaRPr sz="3600">
              <a:solidFill>
                <a:srgbClr val="FF0000"/>
              </a:solidFill>
              <a:latin typeface="Permanent Marker"/>
              <a:ea typeface="Permanent Marker"/>
              <a:cs typeface="Permanent Marker"/>
              <a:sym typeface="Permanent Marker"/>
            </a:endParaRPr>
          </a:p>
        </p:txBody>
      </p:sp>
      <p:sp>
        <p:nvSpPr>
          <p:cNvPr id="57" name="Google Shape;57;p13"/>
          <p:cNvSpPr txBox="1"/>
          <p:nvPr/>
        </p:nvSpPr>
        <p:spPr>
          <a:xfrm>
            <a:off x="7386650" y="3577875"/>
            <a:ext cx="1391400" cy="157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26F82"/>
                </a:solidFill>
              </a:rPr>
              <a:t>Anshika Ahuja </a:t>
            </a:r>
            <a:endParaRPr b="1">
              <a:solidFill>
                <a:srgbClr val="626F82"/>
              </a:solidFill>
            </a:endParaRPr>
          </a:p>
          <a:p>
            <a:pPr indent="0" lvl="0" marL="0" rtl="0" algn="l">
              <a:spcBef>
                <a:spcPts val="0"/>
              </a:spcBef>
              <a:spcAft>
                <a:spcPts val="0"/>
              </a:spcAft>
              <a:buNone/>
            </a:pPr>
            <a:r>
              <a:rPr lang="en">
                <a:solidFill>
                  <a:srgbClr val="626F82"/>
                </a:solidFill>
              </a:rPr>
              <a:t>Truett Bloxsom </a:t>
            </a:r>
            <a:endParaRPr b="1">
              <a:solidFill>
                <a:srgbClr val="626F82"/>
              </a:solidFill>
            </a:endParaRPr>
          </a:p>
          <a:p>
            <a:pPr indent="0" lvl="0" marL="0" rtl="0" algn="l">
              <a:spcBef>
                <a:spcPts val="0"/>
              </a:spcBef>
              <a:spcAft>
                <a:spcPts val="0"/>
              </a:spcAft>
              <a:buNone/>
            </a:pPr>
            <a:r>
              <a:rPr lang="en">
                <a:solidFill>
                  <a:srgbClr val="626F82"/>
                </a:solidFill>
              </a:rPr>
              <a:t>Dandi Chen</a:t>
            </a:r>
            <a:endParaRPr>
              <a:solidFill>
                <a:srgbClr val="626F82"/>
              </a:solidFill>
            </a:endParaRPr>
          </a:p>
          <a:p>
            <a:pPr indent="0" lvl="0" marL="0" rtl="0" algn="l">
              <a:spcBef>
                <a:spcPts val="0"/>
              </a:spcBef>
              <a:spcAft>
                <a:spcPts val="0"/>
              </a:spcAft>
              <a:buNone/>
            </a:pPr>
            <a:r>
              <a:rPr lang="en">
                <a:solidFill>
                  <a:srgbClr val="626F82"/>
                </a:solidFill>
              </a:rPr>
              <a:t>Jake Hill </a:t>
            </a:r>
            <a:endParaRPr b="1">
              <a:solidFill>
                <a:srgbClr val="626F82"/>
              </a:solidFill>
            </a:endParaRPr>
          </a:p>
          <a:p>
            <a:pPr indent="0" lvl="0" marL="0" rtl="0" algn="l">
              <a:spcBef>
                <a:spcPts val="0"/>
              </a:spcBef>
              <a:spcAft>
                <a:spcPts val="0"/>
              </a:spcAft>
              <a:buNone/>
            </a:pPr>
            <a:r>
              <a:rPr lang="en">
                <a:solidFill>
                  <a:srgbClr val="626F82"/>
                </a:solidFill>
              </a:rPr>
              <a:t>Yue Tian</a:t>
            </a:r>
            <a:endParaRPr b="1">
              <a:solidFill>
                <a:srgbClr val="626F82"/>
              </a:solidFill>
            </a:endParaRPr>
          </a:p>
          <a:p>
            <a:pPr indent="0" lvl="0" marL="0" rtl="0" algn="l">
              <a:spcBef>
                <a:spcPts val="0"/>
              </a:spcBef>
              <a:spcAft>
                <a:spcPts val="0"/>
              </a:spcAft>
              <a:buNone/>
            </a:pPr>
            <a:r>
              <a:t/>
            </a:r>
            <a:endParaRPr b="1">
              <a:solidFill>
                <a:srgbClr val="0B5394"/>
              </a:solidFill>
            </a:endParaRPr>
          </a:p>
          <a:p>
            <a:pPr indent="0" lvl="0" marL="0" rtl="0" algn="l">
              <a:spcBef>
                <a:spcPts val="0"/>
              </a:spcBef>
              <a:spcAft>
                <a:spcPts val="0"/>
              </a:spcAft>
              <a:buNone/>
            </a:pPr>
            <a:r>
              <a:t/>
            </a:r>
            <a:endParaRPr b="1">
              <a:solidFill>
                <a:srgbClr val="0B5394"/>
              </a:solidFill>
            </a:endParaRPr>
          </a:p>
        </p:txBody>
      </p:sp>
      <p:sp>
        <p:nvSpPr>
          <p:cNvPr id="58" name="Google Shape;58;p13"/>
          <p:cNvSpPr txBox="1"/>
          <p:nvPr/>
        </p:nvSpPr>
        <p:spPr>
          <a:xfrm>
            <a:off x="2749050" y="2185275"/>
            <a:ext cx="4551300" cy="40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73763"/>
                </a:solidFill>
              </a:rPr>
              <a:t>Analysis on how student test scores are affected by environmental factors</a:t>
            </a:r>
            <a:endParaRPr b="1">
              <a:solidFill>
                <a:srgbClr val="073763"/>
              </a:solidFill>
            </a:endParaRPr>
          </a:p>
        </p:txBody>
      </p:sp>
      <p:cxnSp>
        <p:nvCxnSpPr>
          <p:cNvPr id="59" name="Google Shape;59;p13"/>
          <p:cNvCxnSpPr/>
          <p:nvPr/>
        </p:nvCxnSpPr>
        <p:spPr>
          <a:xfrm flipH="1" rot="10800000">
            <a:off x="2749050" y="2013875"/>
            <a:ext cx="5617800" cy="6000"/>
          </a:xfrm>
          <a:prstGeom prst="straightConnector1">
            <a:avLst/>
          </a:prstGeom>
          <a:noFill/>
          <a:ln cap="flat" cmpd="sng" w="28575">
            <a:solidFill>
              <a:srgbClr val="3D85C6"/>
            </a:solidFill>
            <a:prstDash val="solid"/>
            <a:round/>
            <a:headEnd len="med" w="med" type="none"/>
            <a:tailEnd len="med" w="med" type="none"/>
          </a:ln>
        </p:spPr>
      </p:cxnSp>
      <p:pic>
        <p:nvPicPr>
          <p:cNvPr id="60" name="Google Shape;60;p13"/>
          <p:cNvPicPr preferRelativeResize="0"/>
          <p:nvPr/>
        </p:nvPicPr>
        <p:blipFill>
          <a:blip r:embed="rId4">
            <a:alphaModFix/>
          </a:blip>
          <a:stretch>
            <a:fillRect/>
          </a:stretch>
        </p:blipFill>
        <p:spPr>
          <a:xfrm>
            <a:off x="6721587" y="93500"/>
            <a:ext cx="2297736" cy="798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4" name="Shape 304"/>
        <p:cNvGrpSpPr/>
        <p:nvPr/>
      </p:nvGrpSpPr>
      <p:grpSpPr>
        <a:xfrm>
          <a:off x="0" y="0"/>
          <a:ext cx="0" cy="0"/>
          <a:chOff x="0" y="0"/>
          <a:chExt cx="0" cy="0"/>
        </a:xfrm>
      </p:grpSpPr>
      <p:pic>
        <p:nvPicPr>
          <p:cNvPr id="305" name="Google Shape;305;p22"/>
          <p:cNvPicPr preferRelativeResize="0"/>
          <p:nvPr/>
        </p:nvPicPr>
        <p:blipFill rotWithShape="1">
          <a:blip r:embed="rId3">
            <a:alphaModFix/>
          </a:blip>
          <a:srcRect b="0" l="68828" r="16740" t="0"/>
          <a:stretch/>
        </p:blipFill>
        <p:spPr>
          <a:xfrm>
            <a:off x="0" y="0"/>
            <a:ext cx="1576999" cy="5143499"/>
          </a:xfrm>
          <a:prstGeom prst="rect">
            <a:avLst/>
          </a:prstGeom>
          <a:noFill/>
          <a:ln>
            <a:noFill/>
          </a:ln>
        </p:spPr>
      </p:pic>
      <p:sp>
        <p:nvSpPr>
          <p:cNvPr id="306" name="Google Shape;306;p22"/>
          <p:cNvSpPr txBox="1"/>
          <p:nvPr/>
        </p:nvSpPr>
        <p:spPr>
          <a:xfrm>
            <a:off x="1895600" y="1065575"/>
            <a:ext cx="6240300" cy="275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solidFill>
                <a:srgbClr val="434343"/>
              </a:solidFill>
              <a:latin typeface="Barlow"/>
              <a:ea typeface="Barlow"/>
              <a:cs typeface="Barlow"/>
              <a:sym typeface="Barlow"/>
            </a:endParaRPr>
          </a:p>
        </p:txBody>
      </p:sp>
      <p:sp>
        <p:nvSpPr>
          <p:cNvPr id="307" name="Google Shape;307;p22"/>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Boosting</a:t>
            </a:r>
            <a:endParaRPr b="1" sz="3000">
              <a:solidFill>
                <a:srgbClr val="0B5394"/>
              </a:solidFill>
            </a:endParaRPr>
          </a:p>
        </p:txBody>
      </p:sp>
      <p:grpSp>
        <p:nvGrpSpPr>
          <p:cNvPr id="309" name="Google Shape;309;p22"/>
          <p:cNvGrpSpPr/>
          <p:nvPr/>
        </p:nvGrpSpPr>
        <p:grpSpPr>
          <a:xfrm>
            <a:off x="5956071" y="4706370"/>
            <a:ext cx="1301311" cy="187429"/>
            <a:chOff x="1083025" y="2306625"/>
            <a:chExt cx="1834900" cy="297224"/>
          </a:xfrm>
        </p:grpSpPr>
        <p:sp>
          <p:nvSpPr>
            <p:cNvPr id="310" name="Google Shape;310;p22"/>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1" name="Google Shape;311;p22"/>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22"/>
          <p:cNvGrpSpPr/>
          <p:nvPr/>
        </p:nvGrpSpPr>
        <p:grpSpPr>
          <a:xfrm>
            <a:off x="2031525" y="4706289"/>
            <a:ext cx="1321678" cy="184130"/>
            <a:chOff x="1083025" y="2306625"/>
            <a:chExt cx="1834900" cy="297224"/>
          </a:xfrm>
        </p:grpSpPr>
        <p:sp>
          <p:nvSpPr>
            <p:cNvPr id="313" name="Google Shape;313;p22"/>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4" name="Google Shape;314;p22"/>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2"/>
          <p:cNvGrpSpPr/>
          <p:nvPr/>
        </p:nvGrpSpPr>
        <p:grpSpPr>
          <a:xfrm>
            <a:off x="7257381" y="4706370"/>
            <a:ext cx="1301311" cy="187429"/>
            <a:chOff x="1083025" y="2306625"/>
            <a:chExt cx="1834900" cy="297224"/>
          </a:xfrm>
        </p:grpSpPr>
        <p:sp>
          <p:nvSpPr>
            <p:cNvPr id="316" name="Google Shape;316;p22"/>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7" name="Google Shape;317;p22"/>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22"/>
          <p:cNvGrpSpPr/>
          <p:nvPr/>
        </p:nvGrpSpPr>
        <p:grpSpPr>
          <a:xfrm>
            <a:off x="3333075" y="4708014"/>
            <a:ext cx="1321678" cy="184130"/>
            <a:chOff x="1083025" y="2306625"/>
            <a:chExt cx="1834900" cy="297224"/>
          </a:xfrm>
        </p:grpSpPr>
        <p:sp>
          <p:nvSpPr>
            <p:cNvPr id="319" name="Google Shape;319;p22"/>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20" name="Google Shape;320;p22"/>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22"/>
          <p:cNvGrpSpPr/>
          <p:nvPr/>
        </p:nvGrpSpPr>
        <p:grpSpPr>
          <a:xfrm>
            <a:off x="4654750" y="4708014"/>
            <a:ext cx="1321678" cy="184130"/>
            <a:chOff x="1083025" y="2306625"/>
            <a:chExt cx="1834900" cy="297224"/>
          </a:xfrm>
        </p:grpSpPr>
        <p:sp>
          <p:nvSpPr>
            <p:cNvPr id="322" name="Google Shape;322;p22"/>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23" name="Google Shape;323;p22"/>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4" name="Google Shape;324;p22"/>
          <p:cNvPicPr preferRelativeResize="0"/>
          <p:nvPr/>
        </p:nvPicPr>
        <p:blipFill>
          <a:blip r:embed="rId4">
            <a:alphaModFix/>
          </a:blip>
          <a:stretch>
            <a:fillRect/>
          </a:stretch>
        </p:blipFill>
        <p:spPr>
          <a:xfrm>
            <a:off x="2761575" y="1195375"/>
            <a:ext cx="4572000" cy="275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8" name="Shape 328"/>
        <p:cNvGrpSpPr/>
        <p:nvPr/>
      </p:nvGrpSpPr>
      <p:grpSpPr>
        <a:xfrm>
          <a:off x="0" y="0"/>
          <a:ext cx="0" cy="0"/>
          <a:chOff x="0" y="0"/>
          <a:chExt cx="0" cy="0"/>
        </a:xfrm>
      </p:grpSpPr>
      <p:pic>
        <p:nvPicPr>
          <p:cNvPr id="329" name="Google Shape;329;p23"/>
          <p:cNvPicPr preferRelativeResize="0"/>
          <p:nvPr/>
        </p:nvPicPr>
        <p:blipFill rotWithShape="1">
          <a:blip r:embed="rId3">
            <a:alphaModFix/>
          </a:blip>
          <a:srcRect b="0" l="68828" r="16740" t="0"/>
          <a:stretch/>
        </p:blipFill>
        <p:spPr>
          <a:xfrm>
            <a:off x="0" y="0"/>
            <a:ext cx="1576999" cy="5143499"/>
          </a:xfrm>
          <a:prstGeom prst="rect">
            <a:avLst/>
          </a:prstGeom>
          <a:noFill/>
          <a:ln>
            <a:noFill/>
          </a:ln>
        </p:spPr>
      </p:pic>
      <p:sp>
        <p:nvSpPr>
          <p:cNvPr id="330" name="Google Shape;330;p23"/>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Random Forest</a:t>
            </a:r>
            <a:endParaRPr b="1" sz="3000">
              <a:solidFill>
                <a:srgbClr val="0B5394"/>
              </a:solidFill>
            </a:endParaRPr>
          </a:p>
        </p:txBody>
      </p:sp>
      <p:grpSp>
        <p:nvGrpSpPr>
          <p:cNvPr id="332" name="Google Shape;332;p23"/>
          <p:cNvGrpSpPr/>
          <p:nvPr/>
        </p:nvGrpSpPr>
        <p:grpSpPr>
          <a:xfrm>
            <a:off x="5956071" y="4706370"/>
            <a:ext cx="1301311" cy="187429"/>
            <a:chOff x="1083025" y="2306625"/>
            <a:chExt cx="1834900" cy="297224"/>
          </a:xfrm>
        </p:grpSpPr>
        <p:sp>
          <p:nvSpPr>
            <p:cNvPr id="333" name="Google Shape;333;p23"/>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4" name="Google Shape;334;p23"/>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3"/>
          <p:cNvGrpSpPr/>
          <p:nvPr/>
        </p:nvGrpSpPr>
        <p:grpSpPr>
          <a:xfrm>
            <a:off x="2031525" y="4706289"/>
            <a:ext cx="1321678" cy="184130"/>
            <a:chOff x="1083025" y="2306625"/>
            <a:chExt cx="1834900" cy="297224"/>
          </a:xfrm>
        </p:grpSpPr>
        <p:sp>
          <p:nvSpPr>
            <p:cNvPr id="336" name="Google Shape;336;p23"/>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7" name="Google Shape;337;p23"/>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23"/>
          <p:cNvGrpSpPr/>
          <p:nvPr/>
        </p:nvGrpSpPr>
        <p:grpSpPr>
          <a:xfrm>
            <a:off x="7257381" y="4706370"/>
            <a:ext cx="1301311" cy="187429"/>
            <a:chOff x="1083025" y="2306625"/>
            <a:chExt cx="1834900" cy="297224"/>
          </a:xfrm>
        </p:grpSpPr>
        <p:sp>
          <p:nvSpPr>
            <p:cNvPr id="339" name="Google Shape;339;p23"/>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0" name="Google Shape;340;p23"/>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3"/>
          <p:cNvGrpSpPr/>
          <p:nvPr/>
        </p:nvGrpSpPr>
        <p:grpSpPr>
          <a:xfrm>
            <a:off x="3333075" y="4708014"/>
            <a:ext cx="1321678" cy="184130"/>
            <a:chOff x="1083025" y="2306625"/>
            <a:chExt cx="1834900" cy="297224"/>
          </a:xfrm>
        </p:grpSpPr>
        <p:sp>
          <p:nvSpPr>
            <p:cNvPr id="342" name="Google Shape;342;p23"/>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3" name="Google Shape;343;p23"/>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3"/>
          <p:cNvGrpSpPr/>
          <p:nvPr/>
        </p:nvGrpSpPr>
        <p:grpSpPr>
          <a:xfrm>
            <a:off x="4654750" y="4708014"/>
            <a:ext cx="1321678" cy="184130"/>
            <a:chOff x="1083025" y="2306625"/>
            <a:chExt cx="1834900" cy="297224"/>
          </a:xfrm>
        </p:grpSpPr>
        <p:sp>
          <p:nvSpPr>
            <p:cNvPr id="345" name="Google Shape;345;p23"/>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6" name="Google Shape;346;p23"/>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7" name="Google Shape;347;p23" title="Chart"/>
          <p:cNvPicPr preferRelativeResize="0"/>
          <p:nvPr/>
        </p:nvPicPr>
        <p:blipFill>
          <a:blip r:embed="rId4">
            <a:alphaModFix/>
          </a:blip>
          <a:stretch>
            <a:fillRect/>
          </a:stretch>
        </p:blipFill>
        <p:spPr>
          <a:xfrm>
            <a:off x="2780513" y="1004225"/>
            <a:ext cx="5070150" cy="31350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1" name="Shape 351"/>
        <p:cNvGrpSpPr/>
        <p:nvPr/>
      </p:nvGrpSpPr>
      <p:grpSpPr>
        <a:xfrm>
          <a:off x="0" y="0"/>
          <a:ext cx="0" cy="0"/>
          <a:chOff x="0" y="0"/>
          <a:chExt cx="0" cy="0"/>
        </a:xfrm>
      </p:grpSpPr>
      <p:pic>
        <p:nvPicPr>
          <p:cNvPr id="352" name="Google Shape;352;p24"/>
          <p:cNvPicPr preferRelativeResize="0"/>
          <p:nvPr/>
        </p:nvPicPr>
        <p:blipFill rotWithShape="1">
          <a:blip r:embed="rId3">
            <a:alphaModFix/>
          </a:blip>
          <a:srcRect b="0" l="68828" r="16740" t="0"/>
          <a:stretch/>
        </p:blipFill>
        <p:spPr>
          <a:xfrm>
            <a:off x="0" y="0"/>
            <a:ext cx="1576999" cy="5143499"/>
          </a:xfrm>
          <a:prstGeom prst="rect">
            <a:avLst/>
          </a:prstGeom>
          <a:noFill/>
          <a:ln>
            <a:noFill/>
          </a:ln>
        </p:spPr>
      </p:pic>
      <p:sp>
        <p:nvSpPr>
          <p:cNvPr id="353" name="Google Shape;353;p24"/>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Random Forest</a:t>
            </a:r>
            <a:endParaRPr b="1" sz="3000">
              <a:solidFill>
                <a:srgbClr val="0B5394"/>
              </a:solidFill>
            </a:endParaRPr>
          </a:p>
        </p:txBody>
      </p:sp>
      <p:grpSp>
        <p:nvGrpSpPr>
          <p:cNvPr id="355" name="Google Shape;355;p24"/>
          <p:cNvGrpSpPr/>
          <p:nvPr/>
        </p:nvGrpSpPr>
        <p:grpSpPr>
          <a:xfrm>
            <a:off x="5956071" y="4706370"/>
            <a:ext cx="1301311" cy="187429"/>
            <a:chOff x="1083025" y="2306625"/>
            <a:chExt cx="1834900" cy="297224"/>
          </a:xfrm>
        </p:grpSpPr>
        <p:sp>
          <p:nvSpPr>
            <p:cNvPr id="356" name="Google Shape;356;p24"/>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57" name="Google Shape;357;p24"/>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4"/>
          <p:cNvGrpSpPr/>
          <p:nvPr/>
        </p:nvGrpSpPr>
        <p:grpSpPr>
          <a:xfrm>
            <a:off x="2031525" y="4706289"/>
            <a:ext cx="1321678" cy="184130"/>
            <a:chOff x="1083025" y="2306625"/>
            <a:chExt cx="1834900" cy="297224"/>
          </a:xfrm>
        </p:grpSpPr>
        <p:sp>
          <p:nvSpPr>
            <p:cNvPr id="359" name="Google Shape;359;p24"/>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0" name="Google Shape;360;p24"/>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4"/>
          <p:cNvGrpSpPr/>
          <p:nvPr/>
        </p:nvGrpSpPr>
        <p:grpSpPr>
          <a:xfrm>
            <a:off x="7257381" y="4706370"/>
            <a:ext cx="1301311" cy="187429"/>
            <a:chOff x="1083025" y="2306625"/>
            <a:chExt cx="1834900" cy="297224"/>
          </a:xfrm>
        </p:grpSpPr>
        <p:sp>
          <p:nvSpPr>
            <p:cNvPr id="362" name="Google Shape;362;p24"/>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3" name="Google Shape;363;p24"/>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4"/>
          <p:cNvGrpSpPr/>
          <p:nvPr/>
        </p:nvGrpSpPr>
        <p:grpSpPr>
          <a:xfrm>
            <a:off x="3333075" y="4708014"/>
            <a:ext cx="1321678" cy="184130"/>
            <a:chOff x="1083025" y="2306625"/>
            <a:chExt cx="1834900" cy="297224"/>
          </a:xfrm>
        </p:grpSpPr>
        <p:sp>
          <p:nvSpPr>
            <p:cNvPr id="365" name="Google Shape;365;p24"/>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6" name="Google Shape;366;p24"/>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4"/>
          <p:cNvGrpSpPr/>
          <p:nvPr/>
        </p:nvGrpSpPr>
        <p:grpSpPr>
          <a:xfrm>
            <a:off x="4654750" y="4708014"/>
            <a:ext cx="1321678" cy="184130"/>
            <a:chOff x="1083025" y="2306625"/>
            <a:chExt cx="1834900" cy="297224"/>
          </a:xfrm>
        </p:grpSpPr>
        <p:sp>
          <p:nvSpPr>
            <p:cNvPr id="368" name="Google Shape;368;p24"/>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9" name="Google Shape;369;p24"/>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0" name="Google Shape;370;p24"/>
          <p:cNvPicPr preferRelativeResize="0"/>
          <p:nvPr/>
        </p:nvPicPr>
        <p:blipFill>
          <a:blip r:embed="rId4">
            <a:alphaModFix/>
          </a:blip>
          <a:stretch>
            <a:fillRect/>
          </a:stretch>
        </p:blipFill>
        <p:spPr>
          <a:xfrm>
            <a:off x="3353200" y="993613"/>
            <a:ext cx="5108800" cy="3156271"/>
          </a:xfrm>
          <a:prstGeom prst="rect">
            <a:avLst/>
          </a:prstGeom>
          <a:noFill/>
          <a:ln>
            <a:noFill/>
          </a:ln>
        </p:spPr>
      </p:pic>
      <p:sp>
        <p:nvSpPr>
          <p:cNvPr id="371" name="Google Shape;371;p24"/>
          <p:cNvSpPr txBox="1"/>
          <p:nvPr/>
        </p:nvSpPr>
        <p:spPr>
          <a:xfrm>
            <a:off x="1615650" y="3269075"/>
            <a:ext cx="2153400" cy="8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size of big tree:</a:t>
            </a:r>
            <a:r>
              <a:rPr lang="en"/>
              <a:t>  179</a:t>
            </a:r>
            <a:endParaRPr/>
          </a:p>
          <a:p>
            <a:pPr indent="0" lvl="0" marL="0" rtl="0" algn="l">
              <a:spcBef>
                <a:spcPts val="0"/>
              </a:spcBef>
              <a:spcAft>
                <a:spcPts val="0"/>
              </a:spcAft>
              <a:buClr>
                <a:schemeClr val="dk1"/>
              </a:buClr>
              <a:buSzPts val="1100"/>
              <a:buFont typeface="Arial"/>
              <a:buNone/>
            </a:pPr>
            <a:r>
              <a:rPr b="1" lang="en">
                <a:solidFill>
                  <a:schemeClr val="dk1"/>
                </a:solidFill>
              </a:rPr>
              <a:t>size of best tree:</a:t>
            </a:r>
            <a:r>
              <a:rPr lang="en">
                <a:solidFill>
                  <a:schemeClr val="dk1"/>
                </a:solidFill>
              </a:rPr>
              <a:t>  173</a:t>
            </a:r>
            <a:r>
              <a:rPr lang="en"/>
              <a:t> </a:t>
            </a:r>
            <a:endParaRPr/>
          </a:p>
          <a:p>
            <a:pPr indent="0" lvl="0" marL="0" rtl="0" algn="l">
              <a:spcBef>
                <a:spcPts val="0"/>
              </a:spcBef>
              <a:spcAft>
                <a:spcPts val="0"/>
              </a:spcAft>
              <a:buNone/>
            </a:pPr>
            <a:r>
              <a:rPr b="1" lang="en"/>
              <a:t>bestcp:</a:t>
            </a:r>
            <a:r>
              <a:rPr lang="en"/>
              <a:t>  0.0005162045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5" name="Shape 375"/>
        <p:cNvGrpSpPr/>
        <p:nvPr/>
      </p:nvGrpSpPr>
      <p:grpSpPr>
        <a:xfrm>
          <a:off x="0" y="0"/>
          <a:ext cx="0" cy="0"/>
          <a:chOff x="0" y="0"/>
          <a:chExt cx="0" cy="0"/>
        </a:xfrm>
      </p:grpSpPr>
      <p:pic>
        <p:nvPicPr>
          <p:cNvPr id="376" name="Google Shape;376;p25"/>
          <p:cNvPicPr preferRelativeResize="0"/>
          <p:nvPr/>
        </p:nvPicPr>
        <p:blipFill rotWithShape="1">
          <a:blip r:embed="rId3">
            <a:alphaModFix/>
          </a:blip>
          <a:srcRect b="0" l="68828" r="16740" t="0"/>
          <a:stretch/>
        </p:blipFill>
        <p:spPr>
          <a:xfrm>
            <a:off x="0" y="0"/>
            <a:ext cx="1576999" cy="5143499"/>
          </a:xfrm>
          <a:prstGeom prst="rect">
            <a:avLst/>
          </a:prstGeom>
          <a:noFill/>
          <a:ln>
            <a:noFill/>
          </a:ln>
        </p:spPr>
      </p:pic>
      <p:sp>
        <p:nvSpPr>
          <p:cNvPr id="377" name="Google Shape;377;p25"/>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Random Forest</a:t>
            </a:r>
            <a:endParaRPr b="1" sz="3000">
              <a:solidFill>
                <a:srgbClr val="0B5394"/>
              </a:solidFill>
            </a:endParaRPr>
          </a:p>
        </p:txBody>
      </p:sp>
      <p:grpSp>
        <p:nvGrpSpPr>
          <p:cNvPr id="379" name="Google Shape;379;p25"/>
          <p:cNvGrpSpPr/>
          <p:nvPr/>
        </p:nvGrpSpPr>
        <p:grpSpPr>
          <a:xfrm>
            <a:off x="5956071" y="4706370"/>
            <a:ext cx="1301311" cy="187429"/>
            <a:chOff x="1083025" y="2306625"/>
            <a:chExt cx="1834900" cy="297224"/>
          </a:xfrm>
        </p:grpSpPr>
        <p:sp>
          <p:nvSpPr>
            <p:cNvPr id="380" name="Google Shape;380;p2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1" name="Google Shape;381;p2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5"/>
          <p:cNvGrpSpPr/>
          <p:nvPr/>
        </p:nvGrpSpPr>
        <p:grpSpPr>
          <a:xfrm>
            <a:off x="2031525" y="4706289"/>
            <a:ext cx="1321678" cy="184130"/>
            <a:chOff x="1083025" y="2306625"/>
            <a:chExt cx="1834900" cy="297224"/>
          </a:xfrm>
        </p:grpSpPr>
        <p:sp>
          <p:nvSpPr>
            <p:cNvPr id="383" name="Google Shape;383;p25"/>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4" name="Google Shape;384;p25"/>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5"/>
          <p:cNvGrpSpPr/>
          <p:nvPr/>
        </p:nvGrpSpPr>
        <p:grpSpPr>
          <a:xfrm>
            <a:off x="7257381" y="4706370"/>
            <a:ext cx="1301311" cy="187429"/>
            <a:chOff x="1083025" y="2306625"/>
            <a:chExt cx="1834900" cy="297224"/>
          </a:xfrm>
        </p:grpSpPr>
        <p:sp>
          <p:nvSpPr>
            <p:cNvPr id="386" name="Google Shape;386;p2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7" name="Google Shape;387;p2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5"/>
          <p:cNvGrpSpPr/>
          <p:nvPr/>
        </p:nvGrpSpPr>
        <p:grpSpPr>
          <a:xfrm>
            <a:off x="3333075" y="4708014"/>
            <a:ext cx="1321678" cy="184130"/>
            <a:chOff x="1083025" y="2306625"/>
            <a:chExt cx="1834900" cy="297224"/>
          </a:xfrm>
        </p:grpSpPr>
        <p:sp>
          <p:nvSpPr>
            <p:cNvPr id="389" name="Google Shape;389;p25"/>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90" name="Google Shape;390;p25"/>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5"/>
          <p:cNvGrpSpPr/>
          <p:nvPr/>
        </p:nvGrpSpPr>
        <p:grpSpPr>
          <a:xfrm>
            <a:off x="4654750" y="4708014"/>
            <a:ext cx="1321678" cy="184130"/>
            <a:chOff x="1083025" y="2306625"/>
            <a:chExt cx="1834900" cy="297224"/>
          </a:xfrm>
        </p:grpSpPr>
        <p:sp>
          <p:nvSpPr>
            <p:cNvPr id="392" name="Google Shape;392;p25"/>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93" name="Google Shape;393;p25"/>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4" name="Google Shape;394;p25"/>
          <p:cNvPicPr preferRelativeResize="0"/>
          <p:nvPr/>
        </p:nvPicPr>
        <p:blipFill>
          <a:blip r:embed="rId4">
            <a:alphaModFix/>
          </a:blip>
          <a:stretch>
            <a:fillRect/>
          </a:stretch>
        </p:blipFill>
        <p:spPr>
          <a:xfrm>
            <a:off x="1747787" y="940650"/>
            <a:ext cx="5838825" cy="3600450"/>
          </a:xfrm>
          <a:prstGeom prst="rect">
            <a:avLst/>
          </a:prstGeom>
          <a:noFill/>
          <a:ln>
            <a:noFill/>
          </a:ln>
        </p:spPr>
      </p:pic>
      <p:sp>
        <p:nvSpPr>
          <p:cNvPr id="395" name="Google Shape;395;p25"/>
          <p:cNvSpPr txBox="1"/>
          <p:nvPr/>
        </p:nvSpPr>
        <p:spPr>
          <a:xfrm>
            <a:off x="2031525" y="3867900"/>
            <a:ext cx="65271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CC0000"/>
                </a:solidFill>
              </a:rPr>
              <a:t>Great for prediction, not so great for presentation...</a:t>
            </a:r>
            <a:endParaRPr b="1" sz="2000">
              <a:solidFill>
                <a:srgbClr val="CC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9" name="Shape 399"/>
        <p:cNvGrpSpPr/>
        <p:nvPr/>
      </p:nvGrpSpPr>
      <p:grpSpPr>
        <a:xfrm>
          <a:off x="0" y="0"/>
          <a:ext cx="0" cy="0"/>
          <a:chOff x="0" y="0"/>
          <a:chExt cx="0" cy="0"/>
        </a:xfrm>
      </p:grpSpPr>
      <p:pic>
        <p:nvPicPr>
          <p:cNvPr id="400" name="Google Shape;400;p26"/>
          <p:cNvPicPr preferRelativeResize="0"/>
          <p:nvPr/>
        </p:nvPicPr>
        <p:blipFill rotWithShape="1">
          <a:blip r:embed="rId3">
            <a:alphaModFix/>
          </a:blip>
          <a:srcRect b="0" l="68828" r="16740" t="0"/>
          <a:stretch/>
        </p:blipFill>
        <p:spPr>
          <a:xfrm>
            <a:off x="0" y="0"/>
            <a:ext cx="1576999" cy="5143275"/>
          </a:xfrm>
          <a:prstGeom prst="rect">
            <a:avLst/>
          </a:prstGeom>
          <a:noFill/>
          <a:ln>
            <a:noFill/>
          </a:ln>
        </p:spPr>
      </p:pic>
      <p:sp>
        <p:nvSpPr>
          <p:cNvPr id="401" name="Google Shape;401;p26"/>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Model Performance</a:t>
            </a:r>
            <a:endParaRPr b="1" sz="3000">
              <a:solidFill>
                <a:srgbClr val="0B5394"/>
              </a:solidFill>
            </a:endParaRPr>
          </a:p>
        </p:txBody>
      </p:sp>
      <p:grpSp>
        <p:nvGrpSpPr>
          <p:cNvPr id="403" name="Google Shape;403;p26"/>
          <p:cNvGrpSpPr/>
          <p:nvPr/>
        </p:nvGrpSpPr>
        <p:grpSpPr>
          <a:xfrm>
            <a:off x="3353452" y="4704738"/>
            <a:ext cx="1301311" cy="187429"/>
            <a:chOff x="1083025" y="2306625"/>
            <a:chExt cx="1834900" cy="297224"/>
          </a:xfrm>
        </p:grpSpPr>
        <p:sp>
          <p:nvSpPr>
            <p:cNvPr id="404" name="Google Shape;404;p2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5" name="Google Shape;405;p2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6"/>
          <p:cNvGrpSpPr/>
          <p:nvPr/>
        </p:nvGrpSpPr>
        <p:grpSpPr>
          <a:xfrm>
            <a:off x="2031525" y="4706289"/>
            <a:ext cx="1321678" cy="184130"/>
            <a:chOff x="1083025" y="2306625"/>
            <a:chExt cx="1834900" cy="297224"/>
          </a:xfrm>
        </p:grpSpPr>
        <p:sp>
          <p:nvSpPr>
            <p:cNvPr id="407" name="Google Shape;407;p26"/>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8" name="Google Shape;408;p26"/>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6"/>
          <p:cNvGrpSpPr/>
          <p:nvPr/>
        </p:nvGrpSpPr>
        <p:grpSpPr>
          <a:xfrm>
            <a:off x="4654762" y="4706370"/>
            <a:ext cx="1301311" cy="187429"/>
            <a:chOff x="1083025" y="2306625"/>
            <a:chExt cx="1834900" cy="297224"/>
          </a:xfrm>
        </p:grpSpPr>
        <p:sp>
          <p:nvSpPr>
            <p:cNvPr id="410" name="Google Shape;410;p2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1" name="Google Shape;411;p2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6"/>
          <p:cNvGrpSpPr/>
          <p:nvPr/>
        </p:nvGrpSpPr>
        <p:grpSpPr>
          <a:xfrm>
            <a:off x="5956071" y="4706370"/>
            <a:ext cx="1301311" cy="187429"/>
            <a:chOff x="1083025" y="2306625"/>
            <a:chExt cx="1834900" cy="297224"/>
          </a:xfrm>
        </p:grpSpPr>
        <p:sp>
          <p:nvSpPr>
            <p:cNvPr id="413" name="Google Shape;413;p2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4" name="Google Shape;414;p2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6"/>
          <p:cNvGrpSpPr/>
          <p:nvPr/>
        </p:nvGrpSpPr>
        <p:grpSpPr>
          <a:xfrm>
            <a:off x="7257381" y="4706370"/>
            <a:ext cx="1301311" cy="187429"/>
            <a:chOff x="1083025" y="2306625"/>
            <a:chExt cx="1834900" cy="297224"/>
          </a:xfrm>
        </p:grpSpPr>
        <p:sp>
          <p:nvSpPr>
            <p:cNvPr id="416" name="Google Shape;416;p2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7" name="Google Shape;417;p2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8" name="Google Shape;418;p26"/>
          <p:cNvPicPr preferRelativeResize="0"/>
          <p:nvPr/>
        </p:nvPicPr>
        <p:blipFill>
          <a:blip r:embed="rId4">
            <a:alphaModFix/>
          </a:blip>
          <a:stretch>
            <a:fillRect/>
          </a:stretch>
        </p:blipFill>
        <p:spPr>
          <a:xfrm>
            <a:off x="2376425" y="1195375"/>
            <a:ext cx="5143143" cy="30901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2" name="Shape 422"/>
        <p:cNvGrpSpPr/>
        <p:nvPr/>
      </p:nvGrpSpPr>
      <p:grpSpPr>
        <a:xfrm>
          <a:off x="0" y="0"/>
          <a:ext cx="0" cy="0"/>
          <a:chOff x="0" y="0"/>
          <a:chExt cx="0" cy="0"/>
        </a:xfrm>
      </p:grpSpPr>
      <p:pic>
        <p:nvPicPr>
          <p:cNvPr id="423" name="Google Shape;423;p27"/>
          <p:cNvPicPr preferRelativeResize="0"/>
          <p:nvPr/>
        </p:nvPicPr>
        <p:blipFill rotWithShape="1">
          <a:blip r:embed="rId3">
            <a:alphaModFix/>
          </a:blip>
          <a:srcRect b="0" l="68828" r="16740" t="0"/>
          <a:stretch/>
        </p:blipFill>
        <p:spPr>
          <a:xfrm>
            <a:off x="0" y="0"/>
            <a:ext cx="1576999" cy="5143275"/>
          </a:xfrm>
          <a:prstGeom prst="rect">
            <a:avLst/>
          </a:prstGeom>
          <a:noFill/>
          <a:ln>
            <a:noFill/>
          </a:ln>
        </p:spPr>
      </p:pic>
      <p:sp>
        <p:nvSpPr>
          <p:cNvPr id="424" name="Google Shape;424;p27"/>
          <p:cNvSpPr txBox="1"/>
          <p:nvPr/>
        </p:nvSpPr>
        <p:spPr>
          <a:xfrm>
            <a:off x="1895600" y="1025650"/>
            <a:ext cx="5130900" cy="2794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434343"/>
              </a:buClr>
              <a:buSzPts val="2000"/>
              <a:buChar char="-"/>
            </a:pPr>
            <a:r>
              <a:rPr lang="en" sz="2000">
                <a:solidFill>
                  <a:srgbClr val="434343"/>
                </a:solidFill>
              </a:rPr>
              <a:t>Kindergarteners</a:t>
            </a:r>
            <a:r>
              <a:rPr lang="en" sz="2000">
                <a:solidFill>
                  <a:srgbClr val="434343"/>
                </a:solidFill>
              </a:rPr>
              <a:t> are hard to predict</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Omitted</a:t>
            </a:r>
            <a:r>
              <a:rPr lang="en" sz="2000">
                <a:solidFill>
                  <a:srgbClr val="434343"/>
                </a:solidFill>
              </a:rPr>
              <a:t> variable </a:t>
            </a:r>
            <a:r>
              <a:rPr lang="en" sz="2000">
                <a:solidFill>
                  <a:srgbClr val="434343"/>
                </a:solidFill>
              </a:rPr>
              <a:t>bias</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Cannot solely trust MLR</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Years teaching and school type</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There is less significance between Class type and test scores compared to other variables</a:t>
            </a:r>
            <a:endParaRPr sz="2000">
              <a:solidFill>
                <a:srgbClr val="434343"/>
              </a:solidFill>
            </a:endParaRPr>
          </a:p>
          <a:p>
            <a:pPr indent="0" lvl="0" marL="457200" rtl="0" algn="l">
              <a:lnSpc>
                <a:spcPct val="115000"/>
              </a:lnSpc>
              <a:spcBef>
                <a:spcPts val="600"/>
              </a:spcBef>
              <a:spcAft>
                <a:spcPts val="0"/>
              </a:spcAft>
              <a:buNone/>
            </a:pPr>
            <a:r>
              <a:t/>
            </a:r>
            <a:endParaRPr sz="2000">
              <a:solidFill>
                <a:srgbClr val="434343"/>
              </a:solidFill>
            </a:endParaRPr>
          </a:p>
        </p:txBody>
      </p:sp>
      <p:sp>
        <p:nvSpPr>
          <p:cNvPr id="425" name="Google Shape;425;p27"/>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Inferences</a:t>
            </a:r>
            <a:endParaRPr b="1" sz="3000">
              <a:solidFill>
                <a:srgbClr val="0B5394"/>
              </a:solidFill>
            </a:endParaRPr>
          </a:p>
        </p:txBody>
      </p:sp>
      <p:grpSp>
        <p:nvGrpSpPr>
          <p:cNvPr id="427" name="Google Shape;427;p27"/>
          <p:cNvGrpSpPr/>
          <p:nvPr/>
        </p:nvGrpSpPr>
        <p:grpSpPr>
          <a:xfrm>
            <a:off x="2031525" y="4706289"/>
            <a:ext cx="1321678" cy="184130"/>
            <a:chOff x="1083025" y="2306625"/>
            <a:chExt cx="1834900" cy="297224"/>
          </a:xfrm>
        </p:grpSpPr>
        <p:sp>
          <p:nvSpPr>
            <p:cNvPr id="428" name="Google Shape;428;p27"/>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9" name="Google Shape;429;p27"/>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27"/>
          <p:cNvGrpSpPr/>
          <p:nvPr/>
        </p:nvGrpSpPr>
        <p:grpSpPr>
          <a:xfrm>
            <a:off x="7257381" y="4706370"/>
            <a:ext cx="1301311" cy="187429"/>
            <a:chOff x="1083025" y="2306625"/>
            <a:chExt cx="1834900" cy="297224"/>
          </a:xfrm>
        </p:grpSpPr>
        <p:sp>
          <p:nvSpPr>
            <p:cNvPr id="431" name="Google Shape;431;p27"/>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32" name="Google Shape;432;p27"/>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7"/>
          <p:cNvGrpSpPr/>
          <p:nvPr/>
        </p:nvGrpSpPr>
        <p:grpSpPr>
          <a:xfrm>
            <a:off x="3353200" y="4708014"/>
            <a:ext cx="1321678" cy="184130"/>
            <a:chOff x="1083025" y="2306625"/>
            <a:chExt cx="1834900" cy="297224"/>
          </a:xfrm>
        </p:grpSpPr>
        <p:sp>
          <p:nvSpPr>
            <p:cNvPr id="434" name="Google Shape;434;p27"/>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35" name="Google Shape;435;p27"/>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7"/>
          <p:cNvGrpSpPr/>
          <p:nvPr/>
        </p:nvGrpSpPr>
        <p:grpSpPr>
          <a:xfrm>
            <a:off x="4644450" y="4708014"/>
            <a:ext cx="1321678" cy="184130"/>
            <a:chOff x="1083025" y="2306625"/>
            <a:chExt cx="1834900" cy="297224"/>
          </a:xfrm>
        </p:grpSpPr>
        <p:sp>
          <p:nvSpPr>
            <p:cNvPr id="437" name="Google Shape;437;p27"/>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38" name="Google Shape;438;p27"/>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7"/>
          <p:cNvGrpSpPr/>
          <p:nvPr/>
        </p:nvGrpSpPr>
        <p:grpSpPr>
          <a:xfrm>
            <a:off x="5966125" y="4706289"/>
            <a:ext cx="1321678" cy="184130"/>
            <a:chOff x="1083025" y="2306625"/>
            <a:chExt cx="1834900" cy="297224"/>
          </a:xfrm>
        </p:grpSpPr>
        <p:sp>
          <p:nvSpPr>
            <p:cNvPr id="440" name="Google Shape;440;p27"/>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1" name="Google Shape;441;p27"/>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28"/>
          <p:cNvPicPr preferRelativeResize="0"/>
          <p:nvPr/>
        </p:nvPicPr>
        <p:blipFill rotWithShape="1">
          <a:blip r:embed="rId3">
            <a:alphaModFix/>
          </a:blip>
          <a:srcRect b="10557" l="24776" r="28954" t="727"/>
          <a:stretch/>
        </p:blipFill>
        <p:spPr>
          <a:xfrm>
            <a:off x="0" y="0"/>
            <a:ext cx="3448899" cy="5143500"/>
          </a:xfrm>
          <a:prstGeom prst="rect">
            <a:avLst/>
          </a:prstGeom>
          <a:noFill/>
          <a:ln>
            <a:noFill/>
          </a:ln>
        </p:spPr>
      </p:pic>
      <p:sp>
        <p:nvSpPr>
          <p:cNvPr id="447" name="Google Shape;447;p28"/>
          <p:cNvSpPr/>
          <p:nvPr/>
        </p:nvSpPr>
        <p:spPr>
          <a:xfrm>
            <a:off x="2628450" y="1798925"/>
            <a:ext cx="6031500" cy="11889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txBox="1"/>
          <p:nvPr>
            <p:ph type="title"/>
          </p:nvPr>
        </p:nvSpPr>
        <p:spPr>
          <a:xfrm>
            <a:off x="3097225" y="2020125"/>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0B5394"/>
                </a:solidFill>
              </a:rPr>
              <a:t>Conclusion</a:t>
            </a:r>
            <a:endParaRPr b="1" sz="3600">
              <a:solidFill>
                <a:srgbClr val="0B539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b="0" l="68827" r="15197" t="0"/>
          <a:stretch/>
        </p:blipFill>
        <p:spPr>
          <a:xfrm>
            <a:off x="0" y="0"/>
            <a:ext cx="1745651" cy="5143499"/>
          </a:xfrm>
          <a:prstGeom prst="rect">
            <a:avLst/>
          </a:prstGeom>
          <a:noFill/>
          <a:ln>
            <a:noFill/>
          </a:ln>
        </p:spPr>
      </p:pic>
      <p:sp>
        <p:nvSpPr>
          <p:cNvPr id="66" name="Google Shape;66;p14"/>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title"/>
          </p:nvPr>
        </p:nvSpPr>
        <p:spPr>
          <a:xfrm>
            <a:off x="1366100" y="148625"/>
            <a:ext cx="1635300" cy="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Agenda</a:t>
            </a:r>
            <a:endParaRPr b="1" sz="3000">
              <a:solidFill>
                <a:srgbClr val="0B5394"/>
              </a:solidFill>
            </a:endParaRPr>
          </a:p>
        </p:txBody>
      </p:sp>
      <p:sp>
        <p:nvSpPr>
          <p:cNvPr id="68" name="Google Shape;68;p14"/>
          <p:cNvSpPr/>
          <p:nvPr/>
        </p:nvSpPr>
        <p:spPr>
          <a:xfrm>
            <a:off x="3001400" y="1259600"/>
            <a:ext cx="4718700" cy="4158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a:solidFill>
                  <a:srgbClr val="073763"/>
                </a:solidFill>
              </a:rPr>
              <a:t>Project Description</a:t>
            </a:r>
            <a:endParaRPr b="1" i="0" sz="1400" u="none" cap="none" strike="noStrike">
              <a:solidFill>
                <a:srgbClr val="073763"/>
              </a:solidFill>
            </a:endParaRPr>
          </a:p>
        </p:txBody>
      </p:sp>
      <p:sp>
        <p:nvSpPr>
          <p:cNvPr id="69" name="Google Shape;69;p14"/>
          <p:cNvSpPr/>
          <p:nvPr/>
        </p:nvSpPr>
        <p:spPr>
          <a:xfrm>
            <a:off x="3001400" y="1998663"/>
            <a:ext cx="4718700" cy="415800"/>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a:solidFill>
                  <a:srgbClr val="073763"/>
                </a:solidFill>
              </a:rPr>
              <a:t>Data Transformation</a:t>
            </a:r>
            <a:endParaRPr b="1" i="0" sz="1400" u="none" cap="none" strike="noStrike">
              <a:solidFill>
                <a:srgbClr val="073763"/>
              </a:solidFill>
            </a:endParaRPr>
          </a:p>
        </p:txBody>
      </p:sp>
      <p:sp>
        <p:nvSpPr>
          <p:cNvPr id="70" name="Google Shape;70;p14"/>
          <p:cNvSpPr/>
          <p:nvPr/>
        </p:nvSpPr>
        <p:spPr>
          <a:xfrm>
            <a:off x="3001400" y="2679650"/>
            <a:ext cx="4718700" cy="4158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073763"/>
                </a:solidFill>
              </a:rPr>
              <a:t>Models</a:t>
            </a:r>
            <a:endParaRPr b="1" i="0" sz="1400" u="none" cap="none" strike="noStrike">
              <a:solidFill>
                <a:srgbClr val="9FC5E8"/>
              </a:solidFill>
            </a:endParaRPr>
          </a:p>
        </p:txBody>
      </p:sp>
      <p:sp>
        <p:nvSpPr>
          <p:cNvPr id="71" name="Google Shape;71;p14"/>
          <p:cNvSpPr/>
          <p:nvPr/>
        </p:nvSpPr>
        <p:spPr>
          <a:xfrm>
            <a:off x="3001400" y="4041600"/>
            <a:ext cx="4718700" cy="415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a:solidFill>
                  <a:srgbClr val="073763"/>
                </a:solidFill>
              </a:rPr>
              <a:t>Conclusion</a:t>
            </a:r>
            <a:endParaRPr b="1" i="0" sz="1400" u="none" cap="none" strike="noStrike">
              <a:solidFill>
                <a:srgbClr val="073763"/>
              </a:solidFill>
            </a:endParaRPr>
          </a:p>
        </p:txBody>
      </p:sp>
      <p:sp>
        <p:nvSpPr>
          <p:cNvPr id="72" name="Google Shape;72;p14"/>
          <p:cNvSpPr/>
          <p:nvPr/>
        </p:nvSpPr>
        <p:spPr>
          <a:xfrm>
            <a:off x="3001400" y="3360625"/>
            <a:ext cx="4718700" cy="415800"/>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a:solidFill>
                  <a:srgbClr val="073763"/>
                </a:solidFill>
              </a:rPr>
              <a:t>Result &amp; Inference</a:t>
            </a:r>
            <a:endParaRPr b="1" i="0" sz="1400" u="none" cap="none" strike="noStrike">
              <a:solidFill>
                <a:srgbClr val="073763"/>
              </a:solidFill>
            </a:endParaRPr>
          </a:p>
        </p:txBody>
      </p:sp>
      <p:sp>
        <p:nvSpPr>
          <p:cNvPr id="73" name="Google Shape;73;p14"/>
          <p:cNvSpPr/>
          <p:nvPr/>
        </p:nvSpPr>
        <p:spPr>
          <a:xfrm>
            <a:off x="5242075" y="1738188"/>
            <a:ext cx="141900" cy="197700"/>
          </a:xfrm>
          <a:prstGeom prst="downArrow">
            <a:avLst>
              <a:gd fmla="val 50000" name="adj1"/>
              <a:gd fmla="val 50000" name="adj2"/>
            </a:avLst>
          </a:prstGeom>
          <a:solidFill>
            <a:schemeClr val="lt2"/>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5242075" y="2448200"/>
            <a:ext cx="141900" cy="197700"/>
          </a:xfrm>
          <a:prstGeom prst="downArrow">
            <a:avLst>
              <a:gd fmla="val 50000" name="adj1"/>
              <a:gd fmla="val 50000" name="adj2"/>
            </a:avLst>
          </a:prstGeom>
          <a:solidFill>
            <a:schemeClr val="lt2"/>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5242075" y="3129175"/>
            <a:ext cx="141900" cy="197700"/>
          </a:xfrm>
          <a:prstGeom prst="downArrow">
            <a:avLst>
              <a:gd fmla="val 50000" name="adj1"/>
              <a:gd fmla="val 50000" name="adj2"/>
            </a:avLst>
          </a:prstGeom>
          <a:solidFill>
            <a:schemeClr val="lt2"/>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242075" y="3810150"/>
            <a:ext cx="141900" cy="197700"/>
          </a:xfrm>
          <a:prstGeom prst="downArrow">
            <a:avLst>
              <a:gd fmla="val 50000" name="adj1"/>
              <a:gd fmla="val 50000" name="adj2"/>
            </a:avLst>
          </a:prstGeom>
          <a:solidFill>
            <a:schemeClr val="lt2"/>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0" name="Shape 80"/>
        <p:cNvGrpSpPr/>
        <p:nvPr/>
      </p:nvGrpSpPr>
      <p:grpSpPr>
        <a:xfrm>
          <a:off x="0" y="0"/>
          <a:ext cx="0" cy="0"/>
          <a:chOff x="0" y="0"/>
          <a:chExt cx="0" cy="0"/>
        </a:xfrm>
      </p:grpSpPr>
      <p:pic>
        <p:nvPicPr>
          <p:cNvPr id="81" name="Google Shape;81;p15"/>
          <p:cNvPicPr preferRelativeResize="0"/>
          <p:nvPr/>
        </p:nvPicPr>
        <p:blipFill rotWithShape="1">
          <a:blip r:embed="rId3">
            <a:alphaModFix/>
          </a:blip>
          <a:srcRect b="0" l="68829" r="17213" t="0"/>
          <a:stretch/>
        </p:blipFill>
        <p:spPr>
          <a:xfrm>
            <a:off x="0" y="0"/>
            <a:ext cx="1525200" cy="5143450"/>
          </a:xfrm>
          <a:prstGeom prst="rect">
            <a:avLst/>
          </a:prstGeom>
          <a:noFill/>
          <a:ln>
            <a:noFill/>
          </a:ln>
        </p:spPr>
      </p:pic>
      <p:sp>
        <p:nvSpPr>
          <p:cNvPr id="82" name="Google Shape;82;p15"/>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Project Background</a:t>
            </a:r>
            <a:endParaRPr b="1" sz="3000">
              <a:solidFill>
                <a:srgbClr val="0B5394"/>
              </a:solidFill>
            </a:endParaRPr>
          </a:p>
        </p:txBody>
      </p:sp>
      <p:grpSp>
        <p:nvGrpSpPr>
          <p:cNvPr id="84" name="Google Shape;84;p15"/>
          <p:cNvGrpSpPr/>
          <p:nvPr/>
        </p:nvGrpSpPr>
        <p:grpSpPr>
          <a:xfrm>
            <a:off x="3353452" y="4704738"/>
            <a:ext cx="1301311" cy="187429"/>
            <a:chOff x="1083025" y="2306625"/>
            <a:chExt cx="1834900" cy="297224"/>
          </a:xfrm>
        </p:grpSpPr>
        <p:sp>
          <p:nvSpPr>
            <p:cNvPr id="85" name="Google Shape;85;p1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 name="Google Shape;86;p1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15"/>
          <p:cNvGrpSpPr/>
          <p:nvPr/>
        </p:nvGrpSpPr>
        <p:grpSpPr>
          <a:xfrm>
            <a:off x="2031525" y="4706289"/>
            <a:ext cx="1321678" cy="184130"/>
            <a:chOff x="1083025" y="2306625"/>
            <a:chExt cx="1834900" cy="297224"/>
          </a:xfrm>
        </p:grpSpPr>
        <p:sp>
          <p:nvSpPr>
            <p:cNvPr id="88" name="Google Shape;88;p15"/>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9" name="Google Shape;89;p15"/>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5"/>
          <p:cNvGrpSpPr/>
          <p:nvPr/>
        </p:nvGrpSpPr>
        <p:grpSpPr>
          <a:xfrm>
            <a:off x="4654762" y="4706370"/>
            <a:ext cx="1301311" cy="187429"/>
            <a:chOff x="1083025" y="2306625"/>
            <a:chExt cx="1834900" cy="297224"/>
          </a:xfrm>
        </p:grpSpPr>
        <p:sp>
          <p:nvSpPr>
            <p:cNvPr id="91" name="Google Shape;91;p1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2" name="Google Shape;92;p1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15"/>
          <p:cNvGrpSpPr/>
          <p:nvPr/>
        </p:nvGrpSpPr>
        <p:grpSpPr>
          <a:xfrm>
            <a:off x="5956071" y="4706370"/>
            <a:ext cx="1301311" cy="187429"/>
            <a:chOff x="1083025" y="2306625"/>
            <a:chExt cx="1834900" cy="297224"/>
          </a:xfrm>
        </p:grpSpPr>
        <p:sp>
          <p:nvSpPr>
            <p:cNvPr id="94" name="Google Shape;94;p1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5" name="Google Shape;95;p1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5"/>
          <p:cNvGrpSpPr/>
          <p:nvPr/>
        </p:nvGrpSpPr>
        <p:grpSpPr>
          <a:xfrm>
            <a:off x="7257381" y="4706370"/>
            <a:ext cx="1301311" cy="187429"/>
            <a:chOff x="1083025" y="2306625"/>
            <a:chExt cx="1834900" cy="297224"/>
          </a:xfrm>
        </p:grpSpPr>
        <p:sp>
          <p:nvSpPr>
            <p:cNvPr id="97" name="Google Shape;97;p1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8" name="Google Shape;98;p1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5"/>
          <p:cNvSpPr txBox="1"/>
          <p:nvPr/>
        </p:nvSpPr>
        <p:spPr>
          <a:xfrm>
            <a:off x="2140700" y="1180225"/>
            <a:ext cx="5656800" cy="2129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333333"/>
                </a:solidFill>
                <a:highlight>
                  <a:srgbClr val="FFFFFF"/>
                </a:highlight>
              </a:rPr>
              <a:t>The Student/Teacher Achievement Ratio (STAR) was a four-year longitudinal class-size study conducted in Tennessee. </a:t>
            </a:r>
            <a:endParaRPr sz="1800">
              <a:solidFill>
                <a:srgbClr val="333333"/>
              </a:solidFill>
              <a:highlight>
                <a:srgbClr val="FFFFFF"/>
              </a:highlight>
            </a:endParaRPr>
          </a:p>
          <a:p>
            <a:pPr indent="0" lvl="0" marL="457200" rtl="0" algn="l">
              <a:spcBef>
                <a:spcPts val="0"/>
              </a:spcBef>
              <a:spcAft>
                <a:spcPts val="0"/>
              </a:spcAft>
              <a:buNone/>
            </a:pPr>
            <a:r>
              <a:t/>
            </a:r>
            <a:endParaRPr sz="1800">
              <a:solidFill>
                <a:srgbClr val="333333"/>
              </a:solidFill>
              <a:highlight>
                <a:srgbClr val="FFFFFF"/>
              </a:highlight>
            </a:endParaRPr>
          </a:p>
          <a:p>
            <a:pPr indent="-342900" lvl="0" marL="457200" rtl="0" algn="l">
              <a:spcBef>
                <a:spcPts val="0"/>
              </a:spcBef>
              <a:spcAft>
                <a:spcPts val="0"/>
              </a:spcAft>
              <a:buSzPts val="1800"/>
              <a:buChar char="●"/>
            </a:pPr>
            <a:r>
              <a:rPr lang="en" sz="1800">
                <a:solidFill>
                  <a:srgbClr val="333333"/>
                </a:solidFill>
                <a:highlight>
                  <a:srgbClr val="FFFFFF"/>
                </a:highlight>
              </a:rPr>
              <a:t>Over 7,000 K-3 students in 79 schools were randomly assigned </a:t>
            </a:r>
            <a:r>
              <a:rPr lang="en" sz="1800">
                <a:solidFill>
                  <a:srgbClr val="333333"/>
                </a:solidFill>
                <a:highlight>
                  <a:srgbClr val="FFFFFF"/>
                </a:highlight>
              </a:rPr>
              <a:t>into different class size and teachers</a:t>
            </a:r>
            <a:endParaRPr sz="1800">
              <a:solidFill>
                <a:srgbClr val="333333"/>
              </a:solidFill>
              <a:highlight>
                <a:srgbClr val="FFFFFF"/>
              </a:highlight>
            </a:endParaRPr>
          </a:p>
          <a:p>
            <a:pPr indent="0" lvl="0" marL="457200" rtl="0" algn="l">
              <a:spcBef>
                <a:spcPts val="0"/>
              </a:spcBef>
              <a:spcAft>
                <a:spcPts val="0"/>
              </a:spcAft>
              <a:buNone/>
            </a:pPr>
            <a:r>
              <a:t/>
            </a:r>
            <a:endParaRPr sz="1800">
              <a:solidFill>
                <a:srgbClr val="333333"/>
              </a:solidFill>
              <a:highlight>
                <a:srgbClr val="FFFFFF"/>
              </a:highlight>
            </a:endParaRPr>
          </a:p>
          <a:p>
            <a:pPr indent="0" lvl="0" marL="457200" rtl="0" algn="l">
              <a:spcBef>
                <a:spcPts val="0"/>
              </a:spcBef>
              <a:spcAft>
                <a:spcPts val="0"/>
              </a:spcAft>
              <a:buNone/>
            </a:pPr>
            <a:r>
              <a:t/>
            </a:r>
            <a:endParaRPr b="1" sz="2400">
              <a:solidFill>
                <a:srgbClr val="333333"/>
              </a:solidFill>
              <a:highlight>
                <a:srgbClr val="FFFFFF"/>
              </a:highlight>
            </a:endParaRPr>
          </a:p>
          <a:p>
            <a:pPr indent="0" lvl="0" marL="0" rtl="0" algn="l">
              <a:spcBef>
                <a:spcPts val="0"/>
              </a:spcBef>
              <a:spcAft>
                <a:spcPts val="0"/>
              </a:spcAft>
              <a:buNone/>
            </a:pPr>
            <a:r>
              <a:t/>
            </a:r>
            <a:endParaRPr sz="1800">
              <a:solidFill>
                <a:srgbClr val="333333"/>
              </a:solidFill>
              <a:highlight>
                <a:srgbClr val="FFFFFF"/>
              </a:highlight>
            </a:endParaRPr>
          </a:p>
          <a:p>
            <a:pPr indent="0" lvl="0" marL="0" rtl="0" algn="l">
              <a:spcBef>
                <a:spcPts val="0"/>
              </a:spcBef>
              <a:spcAft>
                <a:spcPts val="0"/>
              </a:spcAft>
              <a:buNone/>
            </a:pPr>
            <a:r>
              <a:t/>
            </a:r>
            <a:endParaRPr sz="1800">
              <a:solidFill>
                <a:srgbClr val="333333"/>
              </a:solidFill>
              <a:highlight>
                <a:srgbClr val="FFFFFF"/>
              </a:highlight>
            </a:endParaRPr>
          </a:p>
          <a:p>
            <a:pPr indent="0" lvl="0" marL="0" rtl="0" algn="l">
              <a:spcBef>
                <a:spcPts val="0"/>
              </a:spcBef>
              <a:spcAft>
                <a:spcPts val="0"/>
              </a:spcAft>
              <a:buNone/>
            </a:pPr>
            <a:r>
              <a:t/>
            </a:r>
            <a:endParaRPr sz="1800">
              <a:solidFill>
                <a:srgbClr val="333333"/>
              </a:solidFill>
              <a:highlight>
                <a:srgbClr val="FFFFFF"/>
              </a:highlight>
            </a:endParaRPr>
          </a:p>
        </p:txBody>
      </p:sp>
      <p:sp>
        <p:nvSpPr>
          <p:cNvPr id="100" name="Google Shape;100;p15"/>
          <p:cNvSpPr txBox="1"/>
          <p:nvPr/>
        </p:nvSpPr>
        <p:spPr>
          <a:xfrm>
            <a:off x="7101900" y="4828750"/>
            <a:ext cx="20421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Datasource: Harvard Dataverse</a:t>
            </a:r>
            <a:endParaRPr sz="1000"/>
          </a:p>
        </p:txBody>
      </p:sp>
      <p:sp>
        <p:nvSpPr>
          <p:cNvPr id="101" name="Google Shape;101;p15"/>
          <p:cNvSpPr txBox="1"/>
          <p:nvPr/>
        </p:nvSpPr>
        <p:spPr>
          <a:xfrm>
            <a:off x="2785850" y="3354775"/>
            <a:ext cx="47262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626F82"/>
                </a:solidFill>
                <a:latin typeface="Barlow"/>
                <a:ea typeface="Barlow"/>
                <a:cs typeface="Barlow"/>
                <a:sym typeface="Barlow"/>
              </a:rPr>
              <a:t>Our goal: Test score prediction</a:t>
            </a:r>
            <a:endParaRPr b="1" sz="2600">
              <a:solidFill>
                <a:srgbClr val="626F82"/>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 name="Shape 105"/>
        <p:cNvGrpSpPr/>
        <p:nvPr/>
      </p:nvGrpSpPr>
      <p:grpSpPr>
        <a:xfrm>
          <a:off x="0" y="0"/>
          <a:ext cx="0" cy="0"/>
          <a:chOff x="0" y="0"/>
          <a:chExt cx="0" cy="0"/>
        </a:xfrm>
      </p:grpSpPr>
      <p:pic>
        <p:nvPicPr>
          <p:cNvPr id="106" name="Google Shape;106;p16"/>
          <p:cNvPicPr preferRelativeResize="0"/>
          <p:nvPr/>
        </p:nvPicPr>
        <p:blipFill rotWithShape="1">
          <a:blip r:embed="rId3">
            <a:alphaModFix/>
          </a:blip>
          <a:srcRect b="0" l="68828" r="16740" t="0"/>
          <a:stretch/>
        </p:blipFill>
        <p:spPr>
          <a:xfrm>
            <a:off x="0" y="0"/>
            <a:ext cx="1576999" cy="5143275"/>
          </a:xfrm>
          <a:prstGeom prst="rect">
            <a:avLst/>
          </a:prstGeom>
          <a:noFill/>
          <a:ln>
            <a:noFill/>
          </a:ln>
        </p:spPr>
      </p:pic>
      <p:sp>
        <p:nvSpPr>
          <p:cNvPr id="107" name="Google Shape;107;p16"/>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type="title"/>
          </p:nvPr>
        </p:nvSpPr>
        <p:spPr>
          <a:xfrm>
            <a:off x="1217900" y="182650"/>
            <a:ext cx="67134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Dataset and Transformation</a:t>
            </a:r>
            <a:endParaRPr b="1" sz="3000">
              <a:solidFill>
                <a:srgbClr val="0B5394"/>
              </a:solidFill>
            </a:endParaRPr>
          </a:p>
        </p:txBody>
      </p:sp>
      <p:grpSp>
        <p:nvGrpSpPr>
          <p:cNvPr id="109" name="Google Shape;109;p16"/>
          <p:cNvGrpSpPr/>
          <p:nvPr/>
        </p:nvGrpSpPr>
        <p:grpSpPr>
          <a:xfrm>
            <a:off x="2031525" y="4706289"/>
            <a:ext cx="1321678" cy="184130"/>
            <a:chOff x="1083025" y="2306625"/>
            <a:chExt cx="1834900" cy="297224"/>
          </a:xfrm>
        </p:grpSpPr>
        <p:sp>
          <p:nvSpPr>
            <p:cNvPr id="110" name="Google Shape;110;p16"/>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1" name="Google Shape;111;p16"/>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6"/>
          <p:cNvGrpSpPr/>
          <p:nvPr/>
        </p:nvGrpSpPr>
        <p:grpSpPr>
          <a:xfrm>
            <a:off x="4654762" y="4706370"/>
            <a:ext cx="1301311" cy="187429"/>
            <a:chOff x="1083025" y="2306625"/>
            <a:chExt cx="1834900" cy="297224"/>
          </a:xfrm>
        </p:grpSpPr>
        <p:sp>
          <p:nvSpPr>
            <p:cNvPr id="113" name="Google Shape;113;p1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4" name="Google Shape;114;p1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6"/>
          <p:cNvGrpSpPr/>
          <p:nvPr/>
        </p:nvGrpSpPr>
        <p:grpSpPr>
          <a:xfrm>
            <a:off x="5956071" y="4706370"/>
            <a:ext cx="1301311" cy="187429"/>
            <a:chOff x="1083025" y="2306625"/>
            <a:chExt cx="1834900" cy="297224"/>
          </a:xfrm>
        </p:grpSpPr>
        <p:sp>
          <p:nvSpPr>
            <p:cNvPr id="116" name="Google Shape;116;p1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 name="Google Shape;117;p1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6"/>
          <p:cNvGrpSpPr/>
          <p:nvPr/>
        </p:nvGrpSpPr>
        <p:grpSpPr>
          <a:xfrm>
            <a:off x="7257381" y="4706370"/>
            <a:ext cx="1301311" cy="187429"/>
            <a:chOff x="1083025" y="2306625"/>
            <a:chExt cx="1834900" cy="297224"/>
          </a:xfrm>
        </p:grpSpPr>
        <p:sp>
          <p:nvSpPr>
            <p:cNvPr id="119" name="Google Shape;119;p1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0" name="Google Shape;120;p1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6"/>
          <p:cNvGrpSpPr/>
          <p:nvPr/>
        </p:nvGrpSpPr>
        <p:grpSpPr>
          <a:xfrm>
            <a:off x="3353200" y="4706289"/>
            <a:ext cx="1321678" cy="184130"/>
            <a:chOff x="1083025" y="2306625"/>
            <a:chExt cx="1834900" cy="297224"/>
          </a:xfrm>
        </p:grpSpPr>
        <p:sp>
          <p:nvSpPr>
            <p:cNvPr id="122" name="Google Shape;122;p16"/>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 name="Google Shape;123;p16"/>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6"/>
          <p:cNvGrpSpPr/>
          <p:nvPr/>
        </p:nvGrpSpPr>
        <p:grpSpPr>
          <a:xfrm>
            <a:off x="1730300" y="1171575"/>
            <a:ext cx="6897550" cy="3486600"/>
            <a:chOff x="1730300" y="1171575"/>
            <a:chExt cx="6897550" cy="3486600"/>
          </a:xfrm>
        </p:grpSpPr>
        <p:sp>
          <p:nvSpPr>
            <p:cNvPr id="125" name="Google Shape;125;p16"/>
            <p:cNvSpPr txBox="1"/>
            <p:nvPr/>
          </p:nvSpPr>
          <p:spPr>
            <a:xfrm>
              <a:off x="1895600" y="1171575"/>
              <a:ext cx="6134400" cy="865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Font typeface="Barlow"/>
                <a:buChar char="●"/>
              </a:pPr>
              <a:r>
                <a:rPr lang="en" sz="2400">
                  <a:solidFill>
                    <a:srgbClr val="434343"/>
                  </a:solidFill>
                  <a:latin typeface="Barlow"/>
                  <a:ea typeface="Barlow"/>
                  <a:cs typeface="Barlow"/>
                  <a:sym typeface="Barlow"/>
                </a:rPr>
                <a:t>The data consists of </a:t>
              </a:r>
              <a:r>
                <a:rPr b="1" lang="en" sz="2400">
                  <a:solidFill>
                    <a:srgbClr val="434343"/>
                  </a:solidFill>
                  <a:latin typeface="Barlow"/>
                  <a:ea typeface="Barlow"/>
                  <a:cs typeface="Barlow"/>
                  <a:sym typeface="Barlow"/>
                </a:rPr>
                <a:t>5,726 </a:t>
              </a:r>
              <a:r>
                <a:rPr lang="en" sz="2400">
                  <a:solidFill>
                    <a:srgbClr val="434343"/>
                  </a:solidFill>
                  <a:latin typeface="Barlow"/>
                  <a:ea typeface="Barlow"/>
                  <a:cs typeface="Barlow"/>
                  <a:sym typeface="Barlow"/>
                </a:rPr>
                <a:t>rows of data and </a:t>
              </a:r>
              <a:r>
                <a:rPr b="1" lang="en" sz="2400">
                  <a:solidFill>
                    <a:srgbClr val="434343"/>
                  </a:solidFill>
                  <a:latin typeface="Barlow"/>
                  <a:ea typeface="Barlow"/>
                  <a:cs typeface="Barlow"/>
                  <a:sym typeface="Barlow"/>
                </a:rPr>
                <a:t>11 </a:t>
              </a:r>
              <a:r>
                <a:rPr lang="en" sz="2400">
                  <a:solidFill>
                    <a:srgbClr val="434343"/>
                  </a:solidFill>
                  <a:latin typeface="Barlow"/>
                  <a:ea typeface="Barlow"/>
                  <a:cs typeface="Barlow"/>
                  <a:sym typeface="Barlow"/>
                </a:rPr>
                <a:t>variables </a:t>
              </a:r>
              <a:endParaRPr sz="2200">
                <a:solidFill>
                  <a:srgbClr val="434343"/>
                </a:solidFill>
                <a:latin typeface="Barlow"/>
                <a:ea typeface="Barlow"/>
                <a:cs typeface="Barlow"/>
                <a:sym typeface="Barlow"/>
              </a:endParaRPr>
            </a:p>
          </p:txBody>
        </p:sp>
        <p:sp>
          <p:nvSpPr>
            <p:cNvPr id="126" name="Google Shape;126;p16"/>
            <p:cNvSpPr txBox="1"/>
            <p:nvPr/>
          </p:nvSpPr>
          <p:spPr>
            <a:xfrm>
              <a:off x="1730300" y="2265375"/>
              <a:ext cx="3855300" cy="23928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1800" u="sng">
                  <a:solidFill>
                    <a:srgbClr val="434343"/>
                  </a:solidFill>
                  <a:latin typeface="Barlow"/>
                  <a:ea typeface="Barlow"/>
                  <a:cs typeface="Barlow"/>
                  <a:sym typeface="Barlow"/>
                </a:rPr>
                <a:t>Personal </a:t>
              </a:r>
              <a:endParaRPr sz="1800" u="sng">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Sex</a:t>
              </a:r>
              <a:endParaRPr sz="1800">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Race</a:t>
              </a:r>
              <a:endParaRPr sz="1800">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Reading, Math score</a:t>
              </a:r>
              <a:endParaRPr sz="1800">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Total score</a:t>
              </a:r>
              <a:endParaRPr sz="1800">
                <a:solidFill>
                  <a:srgbClr val="434343"/>
                </a:solidFill>
                <a:latin typeface="Barlow"/>
                <a:ea typeface="Barlow"/>
                <a:cs typeface="Barlow"/>
                <a:sym typeface="Barlow"/>
              </a:endParaRPr>
            </a:p>
            <a:p>
              <a:pPr indent="0" lvl="0" marL="457200" rtl="0" algn="l">
                <a:spcBef>
                  <a:spcPts val="0"/>
                </a:spcBef>
                <a:spcAft>
                  <a:spcPts val="0"/>
                </a:spcAft>
                <a:buNone/>
              </a:pPr>
              <a:r>
                <a:t/>
              </a:r>
              <a:endParaRPr sz="2200">
                <a:solidFill>
                  <a:srgbClr val="434343"/>
                </a:solidFill>
                <a:latin typeface="Barlow"/>
                <a:ea typeface="Barlow"/>
                <a:cs typeface="Barlow"/>
                <a:sym typeface="Barlow"/>
              </a:endParaRPr>
            </a:p>
          </p:txBody>
        </p:sp>
        <p:sp>
          <p:nvSpPr>
            <p:cNvPr id="127" name="Google Shape;127;p16"/>
            <p:cNvSpPr txBox="1"/>
            <p:nvPr/>
          </p:nvSpPr>
          <p:spPr>
            <a:xfrm>
              <a:off x="4772550" y="2265375"/>
              <a:ext cx="3855300" cy="23928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1800" u="sng">
                  <a:solidFill>
                    <a:srgbClr val="434343"/>
                  </a:solidFill>
                  <a:latin typeface="Barlow"/>
                  <a:ea typeface="Barlow"/>
                  <a:cs typeface="Barlow"/>
                  <a:sym typeface="Barlow"/>
                </a:rPr>
                <a:t>Environmental</a:t>
              </a:r>
              <a:endParaRPr sz="1800" u="sng">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Classroom size</a:t>
              </a:r>
              <a:endParaRPr sz="1800">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Teacher Education </a:t>
              </a:r>
              <a:endParaRPr sz="1800">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Teacher Experience</a:t>
              </a:r>
              <a:endParaRPr sz="1800">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Teacher Race</a:t>
              </a:r>
              <a:endParaRPr sz="1800">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School Type</a:t>
              </a:r>
              <a:endParaRPr sz="1800">
                <a:solidFill>
                  <a:srgbClr val="434343"/>
                </a:solidFill>
                <a:latin typeface="Barlow"/>
                <a:ea typeface="Barlow"/>
                <a:cs typeface="Barlow"/>
                <a:sym typeface="Barlow"/>
              </a:endParaRPr>
            </a:p>
            <a:p>
              <a:pPr indent="-342900" lvl="1" marL="914400" rtl="0" algn="l">
                <a:spcBef>
                  <a:spcPts val="0"/>
                </a:spcBef>
                <a:spcAft>
                  <a:spcPts val="0"/>
                </a:spcAft>
                <a:buClr>
                  <a:srgbClr val="434343"/>
                </a:buClr>
                <a:buSzPts val="1800"/>
                <a:buFont typeface="Barlow"/>
                <a:buChar char="○"/>
              </a:pPr>
              <a:r>
                <a:rPr lang="en" sz="1800">
                  <a:solidFill>
                    <a:srgbClr val="434343"/>
                  </a:solidFill>
                  <a:latin typeface="Barlow"/>
                  <a:ea typeface="Barlow"/>
                  <a:cs typeface="Barlow"/>
                  <a:sym typeface="Barlow"/>
                </a:rPr>
                <a:t>Social-economic status</a:t>
              </a:r>
              <a:endParaRPr sz="1800">
                <a:solidFill>
                  <a:srgbClr val="434343"/>
                </a:solidFill>
                <a:latin typeface="Barlow"/>
                <a:ea typeface="Barlow"/>
                <a:cs typeface="Barlow"/>
                <a:sym typeface="Barlow"/>
              </a:endParaRPr>
            </a:p>
            <a:p>
              <a:pPr indent="0" lvl="0" marL="0" rtl="0" algn="l">
                <a:spcBef>
                  <a:spcPts val="0"/>
                </a:spcBef>
                <a:spcAft>
                  <a:spcPts val="0"/>
                </a:spcAft>
                <a:buNone/>
              </a:pPr>
              <a:r>
                <a:t/>
              </a:r>
              <a:endParaRPr sz="2200">
                <a:solidFill>
                  <a:srgbClr val="434343"/>
                </a:solidFill>
                <a:latin typeface="Barlow"/>
                <a:ea typeface="Barlow"/>
                <a:cs typeface="Barlow"/>
                <a:sym typeface="Barlow"/>
              </a:endParaRPr>
            </a:p>
          </p:txBody>
        </p:sp>
      </p:grpSp>
      <p:sp>
        <p:nvSpPr>
          <p:cNvPr id="128" name="Google Shape;128;p16"/>
          <p:cNvSpPr txBox="1"/>
          <p:nvPr/>
        </p:nvSpPr>
        <p:spPr>
          <a:xfrm>
            <a:off x="1730300" y="1639213"/>
            <a:ext cx="6134400" cy="264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rgbClr val="434343"/>
              </a:buClr>
              <a:buSzPts val="2200"/>
              <a:buFont typeface="Barlow"/>
              <a:buChar char="●"/>
            </a:pPr>
            <a:r>
              <a:rPr lang="en" sz="2200">
                <a:solidFill>
                  <a:srgbClr val="434343"/>
                </a:solidFill>
                <a:latin typeface="Barlow"/>
                <a:ea typeface="Barlow"/>
                <a:cs typeface="Barlow"/>
                <a:sym typeface="Barlow"/>
              </a:rPr>
              <a:t>Remove missing values</a:t>
            </a:r>
            <a:endParaRPr sz="2200">
              <a:solidFill>
                <a:srgbClr val="434343"/>
              </a:solidFill>
              <a:latin typeface="Barlow"/>
              <a:ea typeface="Barlow"/>
              <a:cs typeface="Barlow"/>
              <a:sym typeface="Barlow"/>
            </a:endParaRPr>
          </a:p>
          <a:p>
            <a:pPr indent="-368300" lvl="0" marL="457200" rtl="0" algn="l">
              <a:lnSpc>
                <a:spcPct val="115000"/>
              </a:lnSpc>
              <a:spcBef>
                <a:spcPts val="0"/>
              </a:spcBef>
              <a:spcAft>
                <a:spcPts val="0"/>
              </a:spcAft>
              <a:buClr>
                <a:srgbClr val="434343"/>
              </a:buClr>
              <a:buSzPts val="2200"/>
              <a:buFont typeface="Barlow"/>
              <a:buChar char="●"/>
            </a:pPr>
            <a:r>
              <a:rPr lang="en" sz="2200">
                <a:solidFill>
                  <a:srgbClr val="434343"/>
                </a:solidFill>
                <a:latin typeface="Barlow"/>
                <a:ea typeface="Barlow"/>
                <a:cs typeface="Barlow"/>
                <a:sym typeface="Barlow"/>
              </a:rPr>
              <a:t>Set dummy variables for categorical variable</a:t>
            </a:r>
            <a:endParaRPr sz="2200">
              <a:solidFill>
                <a:srgbClr val="434343"/>
              </a:solidFill>
              <a:latin typeface="Barlow"/>
              <a:ea typeface="Barlow"/>
              <a:cs typeface="Barlow"/>
              <a:sym typeface="Barlow"/>
            </a:endParaRPr>
          </a:p>
          <a:p>
            <a:pPr indent="-368300" lvl="1" marL="914400" rtl="0" algn="l">
              <a:lnSpc>
                <a:spcPct val="115000"/>
              </a:lnSpc>
              <a:spcBef>
                <a:spcPts val="0"/>
              </a:spcBef>
              <a:spcAft>
                <a:spcPts val="0"/>
              </a:spcAft>
              <a:buClr>
                <a:srgbClr val="434343"/>
              </a:buClr>
              <a:buSzPts val="2200"/>
              <a:buFont typeface="Barlow"/>
              <a:buChar char="○"/>
            </a:pPr>
            <a:r>
              <a:rPr lang="en" sz="2200">
                <a:solidFill>
                  <a:srgbClr val="434343"/>
                </a:solidFill>
                <a:latin typeface="Barlow"/>
                <a:ea typeface="Barlow"/>
                <a:cs typeface="Barlow"/>
                <a:sym typeface="Barlow"/>
              </a:rPr>
              <a:t>Small class vs Non-small class</a:t>
            </a:r>
            <a:endParaRPr sz="2200">
              <a:solidFill>
                <a:srgbClr val="434343"/>
              </a:solidFill>
              <a:latin typeface="Barlow"/>
              <a:ea typeface="Barlow"/>
              <a:cs typeface="Barlow"/>
              <a:sym typeface="Barlow"/>
            </a:endParaRPr>
          </a:p>
          <a:p>
            <a:pPr indent="-368300" lvl="0" marL="457200" rtl="0" algn="l">
              <a:lnSpc>
                <a:spcPct val="115000"/>
              </a:lnSpc>
              <a:spcBef>
                <a:spcPts val="0"/>
              </a:spcBef>
              <a:spcAft>
                <a:spcPts val="0"/>
              </a:spcAft>
              <a:buClr>
                <a:srgbClr val="434343"/>
              </a:buClr>
              <a:buSzPts val="2200"/>
              <a:buFont typeface="Barlow"/>
              <a:buChar char="●"/>
            </a:pPr>
            <a:r>
              <a:rPr lang="en" sz="2200">
                <a:solidFill>
                  <a:srgbClr val="434343"/>
                </a:solidFill>
                <a:latin typeface="Barlow"/>
                <a:ea typeface="Barlow"/>
                <a:cs typeface="Barlow"/>
                <a:sym typeface="Barlow"/>
              </a:rPr>
              <a:t>Scaled Teacher’s experience </a:t>
            </a:r>
            <a:endParaRPr sz="2200">
              <a:solidFill>
                <a:srgbClr val="434343"/>
              </a:solidFill>
              <a:latin typeface="Barlow"/>
              <a:ea typeface="Barlow"/>
              <a:cs typeface="Barlow"/>
              <a:sym typeface="Barlow"/>
            </a:endParaRPr>
          </a:p>
          <a:p>
            <a:pPr indent="0" lvl="0" marL="0" rtl="0" algn="l">
              <a:spcBef>
                <a:spcPts val="600"/>
              </a:spcBef>
              <a:spcAft>
                <a:spcPts val="0"/>
              </a:spcAft>
              <a:buNone/>
            </a:pPr>
            <a:r>
              <a:t/>
            </a:r>
            <a:endParaRPr sz="2200">
              <a:solidFill>
                <a:srgbClr val="434343"/>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4"/>
                                        </p:tgtEl>
                                      </p:cBhvr>
                                    </p:animEffect>
                                    <p:set>
                                      <p:cBhvr>
                                        <p:cTn dur="1" fill="hold">
                                          <p:stCondLst>
                                            <p:cond delay="500"/>
                                          </p:stCondLst>
                                        </p:cTn>
                                        <p:tgtEl>
                                          <p:spTgt spid="12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500"/>
                                        <p:tgtEl>
                                          <p:spTgt spid="12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500"/>
                                        <p:tgtEl>
                                          <p:spTgt spid="128">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500"/>
                                        <p:tgtEl>
                                          <p:spTgt spid="128">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500"/>
                                        <p:tgtEl>
                                          <p:spTgt spid="12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2" name="Shape 132"/>
        <p:cNvGrpSpPr/>
        <p:nvPr/>
      </p:nvGrpSpPr>
      <p:grpSpPr>
        <a:xfrm>
          <a:off x="0" y="0"/>
          <a:ext cx="0" cy="0"/>
          <a:chOff x="0" y="0"/>
          <a:chExt cx="0" cy="0"/>
        </a:xfrm>
      </p:grpSpPr>
      <p:pic>
        <p:nvPicPr>
          <p:cNvPr id="133" name="Google Shape;133;p17"/>
          <p:cNvPicPr preferRelativeResize="0"/>
          <p:nvPr/>
        </p:nvPicPr>
        <p:blipFill rotWithShape="1">
          <a:blip r:embed="rId3">
            <a:alphaModFix/>
          </a:blip>
          <a:srcRect b="0" l="68828" r="16740" t="0"/>
          <a:stretch/>
        </p:blipFill>
        <p:spPr>
          <a:xfrm>
            <a:off x="0" y="0"/>
            <a:ext cx="1576999" cy="5143275"/>
          </a:xfrm>
          <a:prstGeom prst="rect">
            <a:avLst/>
          </a:prstGeom>
          <a:noFill/>
          <a:ln>
            <a:noFill/>
          </a:ln>
        </p:spPr>
      </p:pic>
      <p:sp>
        <p:nvSpPr>
          <p:cNvPr id="134" name="Google Shape;134;p17"/>
          <p:cNvSpPr txBox="1"/>
          <p:nvPr/>
        </p:nvSpPr>
        <p:spPr>
          <a:xfrm>
            <a:off x="1895600" y="1056250"/>
            <a:ext cx="4060500" cy="625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solidFill>
                <a:srgbClr val="434343"/>
              </a:solidFill>
              <a:latin typeface="Barlow"/>
              <a:ea typeface="Barlow"/>
              <a:cs typeface="Barlow"/>
              <a:sym typeface="Barlow"/>
            </a:endParaRPr>
          </a:p>
          <a:p>
            <a:pPr indent="0" lvl="0" marL="0" rtl="0" algn="l">
              <a:spcBef>
                <a:spcPts val="600"/>
              </a:spcBef>
              <a:spcAft>
                <a:spcPts val="0"/>
              </a:spcAft>
              <a:buNone/>
            </a:pPr>
            <a:r>
              <a:t/>
            </a:r>
            <a:endParaRPr sz="2200">
              <a:solidFill>
                <a:srgbClr val="434343"/>
              </a:solidFill>
              <a:latin typeface="Barlow"/>
              <a:ea typeface="Barlow"/>
              <a:cs typeface="Barlow"/>
              <a:sym typeface="Barlow"/>
            </a:endParaRPr>
          </a:p>
        </p:txBody>
      </p:sp>
      <p:sp>
        <p:nvSpPr>
          <p:cNvPr id="135" name="Google Shape;135;p17"/>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Data Summary</a:t>
            </a:r>
            <a:endParaRPr b="1" sz="3000">
              <a:solidFill>
                <a:srgbClr val="0B5394"/>
              </a:solidFill>
            </a:endParaRPr>
          </a:p>
        </p:txBody>
      </p:sp>
      <p:grpSp>
        <p:nvGrpSpPr>
          <p:cNvPr id="137" name="Google Shape;137;p17"/>
          <p:cNvGrpSpPr/>
          <p:nvPr/>
        </p:nvGrpSpPr>
        <p:grpSpPr>
          <a:xfrm>
            <a:off x="2031525" y="4706289"/>
            <a:ext cx="1321678" cy="184130"/>
            <a:chOff x="1083025" y="2306625"/>
            <a:chExt cx="1834900" cy="297224"/>
          </a:xfrm>
        </p:grpSpPr>
        <p:sp>
          <p:nvSpPr>
            <p:cNvPr id="138" name="Google Shape;138;p17"/>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9" name="Google Shape;139;p17"/>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7"/>
          <p:cNvGrpSpPr/>
          <p:nvPr/>
        </p:nvGrpSpPr>
        <p:grpSpPr>
          <a:xfrm>
            <a:off x="4654762" y="4706370"/>
            <a:ext cx="1301311" cy="187429"/>
            <a:chOff x="1083025" y="2306625"/>
            <a:chExt cx="1834900" cy="297224"/>
          </a:xfrm>
        </p:grpSpPr>
        <p:sp>
          <p:nvSpPr>
            <p:cNvPr id="141" name="Google Shape;141;p17"/>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2" name="Google Shape;142;p17"/>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7"/>
          <p:cNvGrpSpPr/>
          <p:nvPr/>
        </p:nvGrpSpPr>
        <p:grpSpPr>
          <a:xfrm>
            <a:off x="5956071" y="4706370"/>
            <a:ext cx="1301311" cy="187429"/>
            <a:chOff x="1083025" y="2306625"/>
            <a:chExt cx="1834900" cy="297224"/>
          </a:xfrm>
        </p:grpSpPr>
        <p:sp>
          <p:nvSpPr>
            <p:cNvPr id="144" name="Google Shape;144;p17"/>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5" name="Google Shape;145;p17"/>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7"/>
          <p:cNvGrpSpPr/>
          <p:nvPr/>
        </p:nvGrpSpPr>
        <p:grpSpPr>
          <a:xfrm>
            <a:off x="7257381" y="4706370"/>
            <a:ext cx="1301311" cy="187429"/>
            <a:chOff x="1083025" y="2306625"/>
            <a:chExt cx="1834900" cy="297224"/>
          </a:xfrm>
        </p:grpSpPr>
        <p:sp>
          <p:nvSpPr>
            <p:cNvPr id="147" name="Google Shape;147;p17"/>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 name="Google Shape;148;p17"/>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7"/>
          <p:cNvGrpSpPr/>
          <p:nvPr/>
        </p:nvGrpSpPr>
        <p:grpSpPr>
          <a:xfrm>
            <a:off x="3353200" y="4706289"/>
            <a:ext cx="1321678" cy="184130"/>
            <a:chOff x="1083025" y="2306625"/>
            <a:chExt cx="1834900" cy="297224"/>
          </a:xfrm>
        </p:grpSpPr>
        <p:sp>
          <p:nvSpPr>
            <p:cNvPr id="150" name="Google Shape;150;p17"/>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 name="Google Shape;151;p17"/>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17"/>
          <p:cNvPicPr preferRelativeResize="0"/>
          <p:nvPr/>
        </p:nvPicPr>
        <p:blipFill>
          <a:blip r:embed="rId4">
            <a:alphaModFix/>
          </a:blip>
          <a:stretch>
            <a:fillRect/>
          </a:stretch>
        </p:blipFill>
        <p:spPr>
          <a:xfrm>
            <a:off x="1783850" y="1200150"/>
            <a:ext cx="4657725" cy="1371600"/>
          </a:xfrm>
          <a:prstGeom prst="rect">
            <a:avLst/>
          </a:prstGeom>
          <a:noFill/>
          <a:ln>
            <a:noFill/>
          </a:ln>
        </p:spPr>
      </p:pic>
      <p:pic>
        <p:nvPicPr>
          <p:cNvPr id="153" name="Google Shape;153;p17"/>
          <p:cNvPicPr preferRelativeResize="0"/>
          <p:nvPr/>
        </p:nvPicPr>
        <p:blipFill>
          <a:blip r:embed="rId5">
            <a:alphaModFix/>
          </a:blip>
          <a:stretch>
            <a:fillRect/>
          </a:stretch>
        </p:blipFill>
        <p:spPr>
          <a:xfrm>
            <a:off x="2232861" y="2816549"/>
            <a:ext cx="4629150" cy="1466850"/>
          </a:xfrm>
          <a:prstGeom prst="rect">
            <a:avLst/>
          </a:prstGeom>
          <a:noFill/>
          <a:ln>
            <a:noFill/>
          </a:ln>
        </p:spPr>
      </p:pic>
      <p:pic>
        <p:nvPicPr>
          <p:cNvPr id="154" name="Google Shape;154;p17"/>
          <p:cNvPicPr preferRelativeResize="0"/>
          <p:nvPr/>
        </p:nvPicPr>
        <p:blipFill>
          <a:blip r:embed="rId6">
            <a:alphaModFix/>
          </a:blip>
          <a:stretch>
            <a:fillRect/>
          </a:stretch>
        </p:blipFill>
        <p:spPr>
          <a:xfrm>
            <a:off x="6441575" y="1200150"/>
            <a:ext cx="2564297" cy="1371600"/>
          </a:xfrm>
          <a:prstGeom prst="rect">
            <a:avLst/>
          </a:prstGeom>
          <a:noFill/>
          <a:ln>
            <a:noFill/>
          </a:ln>
        </p:spPr>
      </p:pic>
      <p:pic>
        <p:nvPicPr>
          <p:cNvPr id="155" name="Google Shape;155;p17"/>
          <p:cNvPicPr preferRelativeResize="0"/>
          <p:nvPr/>
        </p:nvPicPr>
        <p:blipFill>
          <a:blip r:embed="rId7">
            <a:alphaModFix/>
          </a:blip>
          <a:stretch>
            <a:fillRect/>
          </a:stretch>
        </p:blipFill>
        <p:spPr>
          <a:xfrm>
            <a:off x="6862000" y="2816550"/>
            <a:ext cx="1266329" cy="146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9" name="Shape 159"/>
        <p:cNvGrpSpPr/>
        <p:nvPr/>
      </p:nvGrpSpPr>
      <p:grpSpPr>
        <a:xfrm>
          <a:off x="0" y="0"/>
          <a:ext cx="0" cy="0"/>
          <a:chOff x="0" y="0"/>
          <a:chExt cx="0" cy="0"/>
        </a:xfrm>
      </p:grpSpPr>
      <p:pic>
        <p:nvPicPr>
          <p:cNvPr id="160" name="Google Shape;160;p18"/>
          <p:cNvPicPr preferRelativeResize="0"/>
          <p:nvPr/>
        </p:nvPicPr>
        <p:blipFill rotWithShape="1">
          <a:blip r:embed="rId3">
            <a:alphaModFix/>
          </a:blip>
          <a:srcRect b="0" l="68828" r="16740" t="0"/>
          <a:stretch/>
        </p:blipFill>
        <p:spPr>
          <a:xfrm>
            <a:off x="0" y="0"/>
            <a:ext cx="1576999" cy="5143275"/>
          </a:xfrm>
          <a:prstGeom prst="rect">
            <a:avLst/>
          </a:prstGeom>
          <a:noFill/>
          <a:ln>
            <a:noFill/>
          </a:ln>
        </p:spPr>
      </p:pic>
      <p:sp>
        <p:nvSpPr>
          <p:cNvPr id="161" name="Google Shape;161;p18"/>
          <p:cNvSpPr txBox="1"/>
          <p:nvPr/>
        </p:nvSpPr>
        <p:spPr>
          <a:xfrm>
            <a:off x="1895600" y="1056250"/>
            <a:ext cx="4060500" cy="625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solidFill>
                <a:srgbClr val="434343"/>
              </a:solidFill>
              <a:latin typeface="Barlow"/>
              <a:ea typeface="Barlow"/>
              <a:cs typeface="Barlow"/>
              <a:sym typeface="Barlow"/>
            </a:endParaRPr>
          </a:p>
          <a:p>
            <a:pPr indent="0" lvl="0" marL="0" rtl="0" algn="l">
              <a:spcBef>
                <a:spcPts val="600"/>
              </a:spcBef>
              <a:spcAft>
                <a:spcPts val="0"/>
              </a:spcAft>
              <a:buNone/>
            </a:pPr>
            <a:r>
              <a:t/>
            </a:r>
            <a:endParaRPr sz="2200">
              <a:solidFill>
                <a:srgbClr val="434343"/>
              </a:solidFill>
              <a:latin typeface="Barlow"/>
              <a:ea typeface="Barlow"/>
              <a:cs typeface="Barlow"/>
              <a:sym typeface="Barlow"/>
            </a:endParaRPr>
          </a:p>
        </p:txBody>
      </p:sp>
      <p:sp>
        <p:nvSpPr>
          <p:cNvPr id="162" name="Google Shape;162;p18"/>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Correlation plot</a:t>
            </a:r>
            <a:endParaRPr b="1" sz="3000">
              <a:solidFill>
                <a:srgbClr val="0B5394"/>
              </a:solidFill>
            </a:endParaRPr>
          </a:p>
        </p:txBody>
      </p:sp>
      <p:grpSp>
        <p:nvGrpSpPr>
          <p:cNvPr id="164" name="Google Shape;164;p18"/>
          <p:cNvGrpSpPr/>
          <p:nvPr/>
        </p:nvGrpSpPr>
        <p:grpSpPr>
          <a:xfrm>
            <a:off x="2031525" y="4706289"/>
            <a:ext cx="1321678" cy="184130"/>
            <a:chOff x="1083025" y="2306625"/>
            <a:chExt cx="1834900" cy="297224"/>
          </a:xfrm>
        </p:grpSpPr>
        <p:sp>
          <p:nvSpPr>
            <p:cNvPr id="165" name="Google Shape;165;p18"/>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6" name="Google Shape;166;p18"/>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8"/>
          <p:cNvGrpSpPr/>
          <p:nvPr/>
        </p:nvGrpSpPr>
        <p:grpSpPr>
          <a:xfrm>
            <a:off x="4654762" y="4706370"/>
            <a:ext cx="1301311" cy="187429"/>
            <a:chOff x="1083025" y="2306625"/>
            <a:chExt cx="1834900" cy="297224"/>
          </a:xfrm>
        </p:grpSpPr>
        <p:sp>
          <p:nvSpPr>
            <p:cNvPr id="168" name="Google Shape;168;p18"/>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 name="Google Shape;169;p18"/>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8"/>
          <p:cNvGrpSpPr/>
          <p:nvPr/>
        </p:nvGrpSpPr>
        <p:grpSpPr>
          <a:xfrm>
            <a:off x="5956071" y="4706370"/>
            <a:ext cx="1301311" cy="187429"/>
            <a:chOff x="1083025" y="2306625"/>
            <a:chExt cx="1834900" cy="297224"/>
          </a:xfrm>
        </p:grpSpPr>
        <p:sp>
          <p:nvSpPr>
            <p:cNvPr id="171" name="Google Shape;171;p18"/>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2" name="Google Shape;172;p18"/>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8"/>
          <p:cNvGrpSpPr/>
          <p:nvPr/>
        </p:nvGrpSpPr>
        <p:grpSpPr>
          <a:xfrm>
            <a:off x="7257381" y="4706370"/>
            <a:ext cx="1301311" cy="187429"/>
            <a:chOff x="1083025" y="2306625"/>
            <a:chExt cx="1834900" cy="297224"/>
          </a:xfrm>
        </p:grpSpPr>
        <p:sp>
          <p:nvSpPr>
            <p:cNvPr id="174" name="Google Shape;174;p18"/>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 name="Google Shape;175;p18"/>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8"/>
          <p:cNvGrpSpPr/>
          <p:nvPr/>
        </p:nvGrpSpPr>
        <p:grpSpPr>
          <a:xfrm>
            <a:off x="3353200" y="4706289"/>
            <a:ext cx="1321678" cy="184130"/>
            <a:chOff x="1083025" y="2306625"/>
            <a:chExt cx="1834900" cy="297224"/>
          </a:xfrm>
        </p:grpSpPr>
        <p:sp>
          <p:nvSpPr>
            <p:cNvPr id="177" name="Google Shape;177;p18"/>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8" name="Google Shape;178;p18"/>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9" name="Google Shape;179;p18"/>
          <p:cNvPicPr preferRelativeResize="0"/>
          <p:nvPr/>
        </p:nvPicPr>
        <p:blipFill>
          <a:blip r:embed="rId4">
            <a:alphaModFix/>
          </a:blip>
          <a:stretch>
            <a:fillRect/>
          </a:stretch>
        </p:blipFill>
        <p:spPr>
          <a:xfrm>
            <a:off x="1895600" y="986650"/>
            <a:ext cx="6135175" cy="37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3" name="Shape 183"/>
        <p:cNvGrpSpPr/>
        <p:nvPr/>
      </p:nvGrpSpPr>
      <p:grpSpPr>
        <a:xfrm>
          <a:off x="0" y="0"/>
          <a:ext cx="0" cy="0"/>
          <a:chOff x="0" y="0"/>
          <a:chExt cx="0" cy="0"/>
        </a:xfrm>
      </p:grpSpPr>
      <p:pic>
        <p:nvPicPr>
          <p:cNvPr id="184" name="Google Shape;184;p19"/>
          <p:cNvPicPr preferRelativeResize="0"/>
          <p:nvPr/>
        </p:nvPicPr>
        <p:blipFill rotWithShape="1">
          <a:blip r:embed="rId3">
            <a:alphaModFix/>
          </a:blip>
          <a:srcRect b="0" l="68828" r="16740" t="0"/>
          <a:stretch/>
        </p:blipFill>
        <p:spPr>
          <a:xfrm>
            <a:off x="0" y="0"/>
            <a:ext cx="1576999" cy="5143275"/>
          </a:xfrm>
          <a:prstGeom prst="rect">
            <a:avLst/>
          </a:prstGeom>
          <a:noFill/>
          <a:ln>
            <a:noFill/>
          </a:ln>
        </p:spPr>
      </p:pic>
      <p:sp>
        <p:nvSpPr>
          <p:cNvPr id="185" name="Google Shape;185;p19"/>
          <p:cNvSpPr txBox="1"/>
          <p:nvPr/>
        </p:nvSpPr>
        <p:spPr>
          <a:xfrm>
            <a:off x="1830900" y="883100"/>
            <a:ext cx="6536700" cy="973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rgbClr val="434343"/>
                </a:solidFill>
                <a:latin typeface="Barlow"/>
                <a:ea typeface="Barlow"/>
                <a:cs typeface="Barlow"/>
                <a:sym typeface="Barlow"/>
              </a:rPr>
              <a:t>MLR: free_lunch, </a:t>
            </a:r>
            <a:r>
              <a:rPr lang="en" sz="2200">
                <a:solidFill>
                  <a:srgbClr val="434343"/>
                </a:solidFill>
                <a:latin typeface="Barlow"/>
                <a:ea typeface="Barlow"/>
                <a:cs typeface="Barlow"/>
                <a:sym typeface="Barlow"/>
              </a:rPr>
              <a:t>male student, </a:t>
            </a:r>
            <a:r>
              <a:rPr lang="en" sz="2200">
                <a:solidFill>
                  <a:srgbClr val="434343"/>
                </a:solidFill>
                <a:latin typeface="Barlow"/>
                <a:ea typeface="Barlow"/>
                <a:cs typeface="Barlow"/>
                <a:sym typeface="Barlow"/>
              </a:rPr>
              <a:t>years_teaching, </a:t>
            </a:r>
            <a:r>
              <a:rPr lang="en" sz="2200">
                <a:solidFill>
                  <a:srgbClr val="434343"/>
                </a:solidFill>
                <a:latin typeface="Barlow"/>
                <a:ea typeface="Barlow"/>
                <a:cs typeface="Barlow"/>
                <a:sym typeface="Barlow"/>
              </a:rPr>
              <a:t>small_class</a:t>
            </a:r>
            <a:r>
              <a:rPr lang="en" sz="2200">
                <a:solidFill>
                  <a:srgbClr val="434343"/>
                </a:solidFill>
                <a:latin typeface="Barlow"/>
                <a:ea typeface="Barlow"/>
                <a:cs typeface="Barlow"/>
                <a:sym typeface="Barlow"/>
              </a:rPr>
              <a:t> are most significant variables </a:t>
            </a:r>
            <a:endParaRPr sz="2200">
              <a:solidFill>
                <a:srgbClr val="434343"/>
              </a:solidFill>
              <a:latin typeface="Barlow"/>
              <a:ea typeface="Barlow"/>
              <a:cs typeface="Barlow"/>
              <a:sym typeface="Barlow"/>
            </a:endParaRPr>
          </a:p>
          <a:p>
            <a:pPr indent="0" lvl="0" marL="0" rtl="0" algn="l">
              <a:spcBef>
                <a:spcPts val="600"/>
              </a:spcBef>
              <a:spcAft>
                <a:spcPts val="0"/>
              </a:spcAft>
              <a:buNone/>
            </a:pPr>
            <a:r>
              <a:t/>
            </a:r>
            <a:endParaRPr sz="2200">
              <a:solidFill>
                <a:srgbClr val="434343"/>
              </a:solidFill>
              <a:latin typeface="Barlow"/>
              <a:ea typeface="Barlow"/>
              <a:cs typeface="Barlow"/>
              <a:sym typeface="Barlow"/>
            </a:endParaRPr>
          </a:p>
          <a:p>
            <a:pPr indent="0" lvl="0" marL="0" rtl="0" algn="l">
              <a:spcBef>
                <a:spcPts val="600"/>
              </a:spcBef>
              <a:spcAft>
                <a:spcPts val="0"/>
              </a:spcAft>
              <a:buNone/>
            </a:pPr>
            <a:r>
              <a:rPr lang="en" sz="2200">
                <a:solidFill>
                  <a:srgbClr val="434343"/>
                </a:solidFill>
                <a:latin typeface="Barlow"/>
                <a:ea typeface="Barlow"/>
                <a:cs typeface="Barlow"/>
                <a:sym typeface="Barlow"/>
              </a:rPr>
              <a:t>                         </a:t>
            </a:r>
            <a:endParaRPr sz="2200">
              <a:solidFill>
                <a:srgbClr val="434343"/>
              </a:solidFill>
              <a:latin typeface="Barlow"/>
              <a:ea typeface="Barlow"/>
              <a:cs typeface="Barlow"/>
              <a:sym typeface="Barlow"/>
            </a:endParaRPr>
          </a:p>
          <a:p>
            <a:pPr indent="0" lvl="0" marL="0" rtl="0" algn="l">
              <a:spcBef>
                <a:spcPts val="600"/>
              </a:spcBef>
              <a:spcAft>
                <a:spcPts val="0"/>
              </a:spcAft>
              <a:buNone/>
            </a:pPr>
            <a:r>
              <a:rPr lang="en" sz="2200">
                <a:solidFill>
                  <a:srgbClr val="434343"/>
                </a:solidFill>
                <a:latin typeface="Barlow"/>
                <a:ea typeface="Barlow"/>
                <a:cs typeface="Barlow"/>
                <a:sym typeface="Barlow"/>
              </a:rPr>
              <a:t>                                    </a:t>
            </a:r>
            <a:endParaRPr sz="2200">
              <a:solidFill>
                <a:srgbClr val="434343"/>
              </a:solidFill>
              <a:latin typeface="Barlow"/>
              <a:ea typeface="Barlow"/>
              <a:cs typeface="Barlow"/>
              <a:sym typeface="Barlow"/>
            </a:endParaRPr>
          </a:p>
        </p:txBody>
      </p:sp>
      <p:sp>
        <p:nvSpPr>
          <p:cNvPr id="186" name="Google Shape;186;p19"/>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txBox="1"/>
          <p:nvPr>
            <p:ph type="title"/>
          </p:nvPr>
        </p:nvSpPr>
        <p:spPr>
          <a:xfrm>
            <a:off x="1217900" y="182650"/>
            <a:ext cx="71496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Multi Linear Regression/Best Subset</a:t>
            </a:r>
            <a:endParaRPr b="1" sz="3000">
              <a:solidFill>
                <a:srgbClr val="0B5394"/>
              </a:solidFill>
            </a:endParaRPr>
          </a:p>
        </p:txBody>
      </p:sp>
      <p:grpSp>
        <p:nvGrpSpPr>
          <p:cNvPr id="188" name="Google Shape;188;p19"/>
          <p:cNvGrpSpPr/>
          <p:nvPr/>
        </p:nvGrpSpPr>
        <p:grpSpPr>
          <a:xfrm>
            <a:off x="3353452" y="4704738"/>
            <a:ext cx="1301311" cy="187429"/>
            <a:chOff x="1083025" y="2306625"/>
            <a:chExt cx="1834900" cy="297224"/>
          </a:xfrm>
        </p:grpSpPr>
        <p:sp>
          <p:nvSpPr>
            <p:cNvPr id="189" name="Google Shape;189;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0" name="Google Shape;190;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9"/>
          <p:cNvGrpSpPr/>
          <p:nvPr/>
        </p:nvGrpSpPr>
        <p:grpSpPr>
          <a:xfrm>
            <a:off x="2031525" y="4706289"/>
            <a:ext cx="1321678" cy="184130"/>
            <a:chOff x="1083025" y="2306625"/>
            <a:chExt cx="1834900" cy="297224"/>
          </a:xfrm>
        </p:grpSpPr>
        <p:sp>
          <p:nvSpPr>
            <p:cNvPr id="192" name="Google Shape;192;p19"/>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3" name="Google Shape;193;p19"/>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9"/>
          <p:cNvGrpSpPr/>
          <p:nvPr/>
        </p:nvGrpSpPr>
        <p:grpSpPr>
          <a:xfrm>
            <a:off x="4654762" y="4706370"/>
            <a:ext cx="1301311" cy="187429"/>
            <a:chOff x="1083025" y="2306625"/>
            <a:chExt cx="1834900" cy="297224"/>
          </a:xfrm>
        </p:grpSpPr>
        <p:sp>
          <p:nvSpPr>
            <p:cNvPr id="195" name="Google Shape;195;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6" name="Google Shape;196;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9"/>
          <p:cNvGrpSpPr/>
          <p:nvPr/>
        </p:nvGrpSpPr>
        <p:grpSpPr>
          <a:xfrm>
            <a:off x="5956071" y="4706370"/>
            <a:ext cx="1301311" cy="187429"/>
            <a:chOff x="1083025" y="2306625"/>
            <a:chExt cx="1834900" cy="297224"/>
          </a:xfrm>
        </p:grpSpPr>
        <p:sp>
          <p:nvSpPr>
            <p:cNvPr id="198" name="Google Shape;198;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9" name="Google Shape;199;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9"/>
          <p:cNvGrpSpPr/>
          <p:nvPr/>
        </p:nvGrpSpPr>
        <p:grpSpPr>
          <a:xfrm>
            <a:off x="7257381" y="4706370"/>
            <a:ext cx="1301311" cy="187429"/>
            <a:chOff x="1083025" y="2306625"/>
            <a:chExt cx="1834900" cy="297224"/>
          </a:xfrm>
        </p:grpSpPr>
        <p:sp>
          <p:nvSpPr>
            <p:cNvPr id="201" name="Google Shape;201;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 name="Google Shape;202;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9"/>
          <p:cNvGrpSpPr/>
          <p:nvPr/>
        </p:nvGrpSpPr>
        <p:grpSpPr>
          <a:xfrm>
            <a:off x="5956071" y="4706370"/>
            <a:ext cx="1301311" cy="187429"/>
            <a:chOff x="1083025" y="2306625"/>
            <a:chExt cx="1834900" cy="297224"/>
          </a:xfrm>
        </p:grpSpPr>
        <p:sp>
          <p:nvSpPr>
            <p:cNvPr id="204" name="Google Shape;204;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5" name="Google Shape;205;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9"/>
          <p:cNvGrpSpPr/>
          <p:nvPr/>
        </p:nvGrpSpPr>
        <p:grpSpPr>
          <a:xfrm>
            <a:off x="2031525" y="4706289"/>
            <a:ext cx="1321678" cy="184130"/>
            <a:chOff x="1083025" y="2306625"/>
            <a:chExt cx="1834900" cy="297224"/>
          </a:xfrm>
        </p:grpSpPr>
        <p:sp>
          <p:nvSpPr>
            <p:cNvPr id="207" name="Google Shape;207;p19"/>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8" name="Google Shape;208;p19"/>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9"/>
          <p:cNvGrpSpPr/>
          <p:nvPr/>
        </p:nvGrpSpPr>
        <p:grpSpPr>
          <a:xfrm>
            <a:off x="7257381" y="4706370"/>
            <a:ext cx="1301311" cy="187429"/>
            <a:chOff x="1083025" y="2306625"/>
            <a:chExt cx="1834900" cy="297224"/>
          </a:xfrm>
        </p:grpSpPr>
        <p:sp>
          <p:nvSpPr>
            <p:cNvPr id="210" name="Google Shape;210;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 name="Google Shape;211;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9"/>
          <p:cNvGrpSpPr/>
          <p:nvPr/>
        </p:nvGrpSpPr>
        <p:grpSpPr>
          <a:xfrm>
            <a:off x="3333075" y="4708014"/>
            <a:ext cx="1321678" cy="184130"/>
            <a:chOff x="1083025" y="2306625"/>
            <a:chExt cx="1834900" cy="297224"/>
          </a:xfrm>
        </p:grpSpPr>
        <p:sp>
          <p:nvSpPr>
            <p:cNvPr id="213" name="Google Shape;213;p19"/>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4" name="Google Shape;214;p19"/>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9"/>
          <p:cNvGrpSpPr/>
          <p:nvPr/>
        </p:nvGrpSpPr>
        <p:grpSpPr>
          <a:xfrm>
            <a:off x="4654750" y="4708014"/>
            <a:ext cx="1321678" cy="184130"/>
            <a:chOff x="1083025" y="2306625"/>
            <a:chExt cx="1834900" cy="297224"/>
          </a:xfrm>
        </p:grpSpPr>
        <p:sp>
          <p:nvSpPr>
            <p:cNvPr id="216" name="Google Shape;216;p19"/>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7" name="Google Shape;217;p19"/>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19"/>
          <p:cNvSpPr txBox="1"/>
          <p:nvPr/>
        </p:nvSpPr>
        <p:spPr>
          <a:xfrm>
            <a:off x="6243375" y="2082725"/>
            <a:ext cx="2393700" cy="10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Barlow"/>
                <a:ea typeface="Barlow"/>
                <a:cs typeface="Barlow"/>
                <a:sym typeface="Barlow"/>
              </a:rPr>
              <a:t>RMSE: 69.97</a:t>
            </a:r>
            <a:endParaRPr sz="2200">
              <a:latin typeface="Barlow"/>
              <a:ea typeface="Barlow"/>
              <a:cs typeface="Barlow"/>
              <a:sym typeface="Barlow"/>
            </a:endParaRPr>
          </a:p>
        </p:txBody>
      </p:sp>
      <p:pic>
        <p:nvPicPr>
          <p:cNvPr id="219" name="Google Shape;219;p19"/>
          <p:cNvPicPr preferRelativeResize="0"/>
          <p:nvPr/>
        </p:nvPicPr>
        <p:blipFill>
          <a:blip r:embed="rId4">
            <a:alphaModFix/>
          </a:blip>
          <a:stretch>
            <a:fillRect/>
          </a:stretch>
        </p:blipFill>
        <p:spPr>
          <a:xfrm>
            <a:off x="1818450" y="1856300"/>
            <a:ext cx="4350927" cy="265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3" name="Shape 223"/>
        <p:cNvGrpSpPr/>
        <p:nvPr/>
      </p:nvGrpSpPr>
      <p:grpSpPr>
        <a:xfrm>
          <a:off x="0" y="0"/>
          <a:ext cx="0" cy="0"/>
          <a:chOff x="0" y="0"/>
          <a:chExt cx="0" cy="0"/>
        </a:xfrm>
      </p:grpSpPr>
      <p:pic>
        <p:nvPicPr>
          <p:cNvPr id="224" name="Google Shape;224;p20"/>
          <p:cNvPicPr preferRelativeResize="0"/>
          <p:nvPr/>
        </p:nvPicPr>
        <p:blipFill rotWithShape="1">
          <a:blip r:embed="rId3">
            <a:alphaModFix/>
          </a:blip>
          <a:srcRect b="0" l="68828" r="16740" t="0"/>
          <a:stretch/>
        </p:blipFill>
        <p:spPr>
          <a:xfrm>
            <a:off x="0" y="0"/>
            <a:ext cx="1576999" cy="5143275"/>
          </a:xfrm>
          <a:prstGeom prst="rect">
            <a:avLst/>
          </a:prstGeom>
          <a:noFill/>
          <a:ln>
            <a:noFill/>
          </a:ln>
        </p:spPr>
      </p:pic>
      <p:sp>
        <p:nvSpPr>
          <p:cNvPr id="225" name="Google Shape;225;p20"/>
          <p:cNvSpPr txBox="1"/>
          <p:nvPr/>
        </p:nvSpPr>
        <p:spPr>
          <a:xfrm>
            <a:off x="1895600" y="1093375"/>
            <a:ext cx="6536700" cy="2726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solidFill>
                <a:srgbClr val="434343"/>
              </a:solidFill>
              <a:latin typeface="Barlow"/>
              <a:ea typeface="Barlow"/>
              <a:cs typeface="Barlow"/>
              <a:sym typeface="Barlow"/>
            </a:endParaRPr>
          </a:p>
          <a:p>
            <a:pPr indent="0" lvl="0" marL="0" rtl="0" algn="l">
              <a:spcBef>
                <a:spcPts val="600"/>
              </a:spcBef>
              <a:spcAft>
                <a:spcPts val="0"/>
              </a:spcAft>
              <a:buNone/>
            </a:pPr>
            <a:r>
              <a:t/>
            </a:r>
            <a:endParaRPr sz="2200">
              <a:solidFill>
                <a:srgbClr val="434343"/>
              </a:solidFill>
              <a:latin typeface="Barlow"/>
              <a:ea typeface="Barlow"/>
              <a:cs typeface="Barlow"/>
              <a:sym typeface="Barlow"/>
            </a:endParaRPr>
          </a:p>
        </p:txBody>
      </p:sp>
      <p:sp>
        <p:nvSpPr>
          <p:cNvPr id="226" name="Google Shape;226;p20"/>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Ridge</a:t>
            </a:r>
            <a:endParaRPr b="1" sz="3000">
              <a:solidFill>
                <a:srgbClr val="0B5394"/>
              </a:solidFill>
            </a:endParaRPr>
          </a:p>
        </p:txBody>
      </p:sp>
      <p:grpSp>
        <p:nvGrpSpPr>
          <p:cNvPr id="228" name="Google Shape;228;p20"/>
          <p:cNvGrpSpPr/>
          <p:nvPr/>
        </p:nvGrpSpPr>
        <p:grpSpPr>
          <a:xfrm>
            <a:off x="3353452" y="4704738"/>
            <a:ext cx="1301311" cy="187429"/>
            <a:chOff x="1083025" y="2306625"/>
            <a:chExt cx="1834900" cy="297224"/>
          </a:xfrm>
        </p:grpSpPr>
        <p:sp>
          <p:nvSpPr>
            <p:cNvPr id="229" name="Google Shape;229;p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0" name="Google Shape;230;p2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20"/>
          <p:cNvGrpSpPr/>
          <p:nvPr/>
        </p:nvGrpSpPr>
        <p:grpSpPr>
          <a:xfrm>
            <a:off x="2031525" y="4706289"/>
            <a:ext cx="1321678" cy="184130"/>
            <a:chOff x="1083025" y="2306625"/>
            <a:chExt cx="1834900" cy="297224"/>
          </a:xfrm>
        </p:grpSpPr>
        <p:sp>
          <p:nvSpPr>
            <p:cNvPr id="232" name="Google Shape;232;p20"/>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 name="Google Shape;233;p20"/>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0"/>
          <p:cNvGrpSpPr/>
          <p:nvPr/>
        </p:nvGrpSpPr>
        <p:grpSpPr>
          <a:xfrm>
            <a:off x="4654762" y="4706370"/>
            <a:ext cx="1301311" cy="187429"/>
            <a:chOff x="1083025" y="2306625"/>
            <a:chExt cx="1834900" cy="297224"/>
          </a:xfrm>
        </p:grpSpPr>
        <p:sp>
          <p:nvSpPr>
            <p:cNvPr id="235" name="Google Shape;235;p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6" name="Google Shape;236;p2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0"/>
          <p:cNvGrpSpPr/>
          <p:nvPr/>
        </p:nvGrpSpPr>
        <p:grpSpPr>
          <a:xfrm>
            <a:off x="5956071" y="4706370"/>
            <a:ext cx="1301311" cy="187429"/>
            <a:chOff x="1083025" y="2306625"/>
            <a:chExt cx="1834900" cy="297224"/>
          </a:xfrm>
        </p:grpSpPr>
        <p:sp>
          <p:nvSpPr>
            <p:cNvPr id="238" name="Google Shape;238;p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9" name="Google Shape;239;p2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0"/>
          <p:cNvGrpSpPr/>
          <p:nvPr/>
        </p:nvGrpSpPr>
        <p:grpSpPr>
          <a:xfrm>
            <a:off x="7257381" y="4706370"/>
            <a:ext cx="1301311" cy="187429"/>
            <a:chOff x="1083025" y="2306625"/>
            <a:chExt cx="1834900" cy="297224"/>
          </a:xfrm>
        </p:grpSpPr>
        <p:sp>
          <p:nvSpPr>
            <p:cNvPr id="241" name="Google Shape;241;p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2" name="Google Shape;242;p2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0"/>
          <p:cNvGrpSpPr/>
          <p:nvPr/>
        </p:nvGrpSpPr>
        <p:grpSpPr>
          <a:xfrm>
            <a:off x="5956071" y="4706370"/>
            <a:ext cx="1301311" cy="187429"/>
            <a:chOff x="1083025" y="2306625"/>
            <a:chExt cx="1834900" cy="297224"/>
          </a:xfrm>
        </p:grpSpPr>
        <p:sp>
          <p:nvSpPr>
            <p:cNvPr id="244" name="Google Shape;244;p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5" name="Google Shape;245;p2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0"/>
          <p:cNvGrpSpPr/>
          <p:nvPr/>
        </p:nvGrpSpPr>
        <p:grpSpPr>
          <a:xfrm>
            <a:off x="2031525" y="4706289"/>
            <a:ext cx="1321678" cy="184130"/>
            <a:chOff x="1083025" y="2306625"/>
            <a:chExt cx="1834900" cy="297224"/>
          </a:xfrm>
        </p:grpSpPr>
        <p:sp>
          <p:nvSpPr>
            <p:cNvPr id="247" name="Google Shape;247;p20"/>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8" name="Google Shape;248;p20"/>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0"/>
          <p:cNvGrpSpPr/>
          <p:nvPr/>
        </p:nvGrpSpPr>
        <p:grpSpPr>
          <a:xfrm>
            <a:off x="7257381" y="4706370"/>
            <a:ext cx="1301311" cy="187429"/>
            <a:chOff x="1083025" y="2306625"/>
            <a:chExt cx="1834900" cy="297224"/>
          </a:xfrm>
        </p:grpSpPr>
        <p:sp>
          <p:nvSpPr>
            <p:cNvPr id="250" name="Google Shape;250;p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1" name="Google Shape;251;p2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0"/>
          <p:cNvGrpSpPr/>
          <p:nvPr/>
        </p:nvGrpSpPr>
        <p:grpSpPr>
          <a:xfrm>
            <a:off x="3333075" y="4708014"/>
            <a:ext cx="1321678" cy="184130"/>
            <a:chOff x="1083025" y="2306625"/>
            <a:chExt cx="1834900" cy="297224"/>
          </a:xfrm>
        </p:grpSpPr>
        <p:sp>
          <p:nvSpPr>
            <p:cNvPr id="253" name="Google Shape;253;p20"/>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4" name="Google Shape;254;p20"/>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0"/>
          <p:cNvGrpSpPr/>
          <p:nvPr/>
        </p:nvGrpSpPr>
        <p:grpSpPr>
          <a:xfrm>
            <a:off x="4654750" y="4708014"/>
            <a:ext cx="1321678" cy="184130"/>
            <a:chOff x="1083025" y="2306625"/>
            <a:chExt cx="1834900" cy="297224"/>
          </a:xfrm>
        </p:grpSpPr>
        <p:sp>
          <p:nvSpPr>
            <p:cNvPr id="256" name="Google Shape;256;p20"/>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7" name="Google Shape;257;p20"/>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8" name="Google Shape;258;p20"/>
          <p:cNvPicPr preferRelativeResize="0"/>
          <p:nvPr/>
        </p:nvPicPr>
        <p:blipFill>
          <a:blip r:embed="rId4">
            <a:alphaModFix/>
          </a:blip>
          <a:stretch>
            <a:fillRect/>
          </a:stretch>
        </p:blipFill>
        <p:spPr>
          <a:xfrm>
            <a:off x="1577000" y="1093375"/>
            <a:ext cx="5122525" cy="3161350"/>
          </a:xfrm>
          <a:prstGeom prst="rect">
            <a:avLst/>
          </a:prstGeom>
          <a:noFill/>
          <a:ln>
            <a:noFill/>
          </a:ln>
        </p:spPr>
      </p:pic>
      <p:sp>
        <p:nvSpPr>
          <p:cNvPr id="259" name="Google Shape;259;p20"/>
          <p:cNvSpPr txBox="1"/>
          <p:nvPr/>
        </p:nvSpPr>
        <p:spPr>
          <a:xfrm>
            <a:off x="6829175" y="1440750"/>
            <a:ext cx="2146500" cy="21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Best </a:t>
            </a:r>
            <a:r>
              <a:rPr lang="en" sz="1800">
                <a:solidFill>
                  <a:schemeClr val="dk1"/>
                </a:solidFill>
                <a:highlight>
                  <a:srgbClr val="FFFFFF"/>
                </a:highlight>
              </a:rPr>
              <a:t>λ = 2.7</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0" lvl="0" marL="0" rtl="0" algn="l">
              <a:spcBef>
                <a:spcPts val="0"/>
              </a:spcBef>
              <a:spcAft>
                <a:spcPts val="0"/>
              </a:spcAft>
              <a:buNone/>
            </a:pPr>
            <a:r>
              <a:rPr lang="en" sz="1800">
                <a:solidFill>
                  <a:schemeClr val="dk1"/>
                </a:solidFill>
                <a:highlight>
                  <a:srgbClr val="FFFFFF"/>
                </a:highlight>
              </a:rPr>
              <a:t>MSE = </a:t>
            </a:r>
            <a:r>
              <a:rPr lang="en" sz="1800">
                <a:solidFill>
                  <a:schemeClr val="dk1"/>
                </a:solidFill>
                <a:highlight>
                  <a:srgbClr val="FFFFFF"/>
                </a:highlight>
              </a:rPr>
              <a:t>4891.421</a:t>
            </a:r>
            <a:endParaRPr sz="18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3" name="Shape 263"/>
        <p:cNvGrpSpPr/>
        <p:nvPr/>
      </p:nvGrpSpPr>
      <p:grpSpPr>
        <a:xfrm>
          <a:off x="0" y="0"/>
          <a:ext cx="0" cy="0"/>
          <a:chOff x="0" y="0"/>
          <a:chExt cx="0" cy="0"/>
        </a:xfrm>
      </p:grpSpPr>
      <p:pic>
        <p:nvPicPr>
          <p:cNvPr id="264" name="Google Shape;264;p21"/>
          <p:cNvPicPr preferRelativeResize="0"/>
          <p:nvPr/>
        </p:nvPicPr>
        <p:blipFill rotWithShape="1">
          <a:blip r:embed="rId3">
            <a:alphaModFix/>
          </a:blip>
          <a:srcRect b="0" l="68828" r="16740" t="0"/>
          <a:stretch/>
        </p:blipFill>
        <p:spPr>
          <a:xfrm>
            <a:off x="0" y="0"/>
            <a:ext cx="1576999" cy="5143275"/>
          </a:xfrm>
          <a:prstGeom prst="rect">
            <a:avLst/>
          </a:prstGeom>
          <a:noFill/>
          <a:ln>
            <a:noFill/>
          </a:ln>
        </p:spPr>
      </p:pic>
      <p:sp>
        <p:nvSpPr>
          <p:cNvPr id="265" name="Google Shape;265;p21"/>
          <p:cNvSpPr txBox="1"/>
          <p:nvPr/>
        </p:nvSpPr>
        <p:spPr>
          <a:xfrm>
            <a:off x="1895600" y="1093375"/>
            <a:ext cx="6536700" cy="2726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solidFill>
                <a:srgbClr val="434343"/>
              </a:solidFill>
              <a:latin typeface="Barlow"/>
              <a:ea typeface="Barlow"/>
              <a:cs typeface="Barlow"/>
              <a:sym typeface="Barlow"/>
            </a:endParaRPr>
          </a:p>
          <a:p>
            <a:pPr indent="0" lvl="0" marL="0" rtl="0" algn="l">
              <a:spcBef>
                <a:spcPts val="600"/>
              </a:spcBef>
              <a:spcAft>
                <a:spcPts val="0"/>
              </a:spcAft>
              <a:buNone/>
            </a:pPr>
            <a:r>
              <a:t/>
            </a:r>
            <a:endParaRPr sz="2200">
              <a:solidFill>
                <a:srgbClr val="434343"/>
              </a:solidFill>
              <a:latin typeface="Barlow"/>
              <a:ea typeface="Barlow"/>
              <a:cs typeface="Barlow"/>
              <a:sym typeface="Barlow"/>
            </a:endParaRPr>
          </a:p>
        </p:txBody>
      </p:sp>
      <p:sp>
        <p:nvSpPr>
          <p:cNvPr id="266" name="Google Shape;266;p21"/>
          <p:cNvSpPr/>
          <p:nvPr/>
        </p:nvSpPr>
        <p:spPr>
          <a:xfrm>
            <a:off x="902050" y="182650"/>
            <a:ext cx="7530300" cy="592800"/>
          </a:xfrm>
          <a:prstGeom prst="rect">
            <a:avLst/>
          </a:prstGeom>
          <a:solidFill>
            <a:srgbClr val="9FC5E8"/>
          </a:solidFill>
          <a:ln>
            <a:noFill/>
          </a:ln>
          <a:effectLst>
            <a:outerShdw blurRad="542925" rotWithShape="0" algn="bl" dir="19620000" dist="19050">
              <a:srgbClr val="9E9E9E">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txBox="1"/>
          <p:nvPr>
            <p:ph type="title"/>
          </p:nvPr>
        </p:nvSpPr>
        <p:spPr>
          <a:xfrm>
            <a:off x="1217900" y="182650"/>
            <a:ext cx="4935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LASSO</a:t>
            </a:r>
            <a:endParaRPr b="1" sz="3000">
              <a:solidFill>
                <a:srgbClr val="0B5394"/>
              </a:solidFill>
            </a:endParaRPr>
          </a:p>
        </p:txBody>
      </p:sp>
      <p:grpSp>
        <p:nvGrpSpPr>
          <p:cNvPr id="268" name="Google Shape;268;p21"/>
          <p:cNvGrpSpPr/>
          <p:nvPr/>
        </p:nvGrpSpPr>
        <p:grpSpPr>
          <a:xfrm>
            <a:off x="3353452" y="4704738"/>
            <a:ext cx="1301311" cy="187429"/>
            <a:chOff x="1083025" y="2306625"/>
            <a:chExt cx="1834900" cy="297224"/>
          </a:xfrm>
        </p:grpSpPr>
        <p:sp>
          <p:nvSpPr>
            <p:cNvPr id="269" name="Google Shape;269;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0" name="Google Shape;270;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1"/>
          <p:cNvGrpSpPr/>
          <p:nvPr/>
        </p:nvGrpSpPr>
        <p:grpSpPr>
          <a:xfrm>
            <a:off x="2031525" y="4706289"/>
            <a:ext cx="1321678" cy="184130"/>
            <a:chOff x="1083025" y="2306625"/>
            <a:chExt cx="1834900" cy="297224"/>
          </a:xfrm>
        </p:grpSpPr>
        <p:sp>
          <p:nvSpPr>
            <p:cNvPr id="272" name="Google Shape;272;p21"/>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3" name="Google Shape;273;p21"/>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1"/>
          <p:cNvGrpSpPr/>
          <p:nvPr/>
        </p:nvGrpSpPr>
        <p:grpSpPr>
          <a:xfrm>
            <a:off x="4654762" y="4706370"/>
            <a:ext cx="1301311" cy="187429"/>
            <a:chOff x="1083025" y="2306625"/>
            <a:chExt cx="1834900" cy="297224"/>
          </a:xfrm>
        </p:grpSpPr>
        <p:sp>
          <p:nvSpPr>
            <p:cNvPr id="275" name="Google Shape;275;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6" name="Google Shape;276;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1"/>
          <p:cNvGrpSpPr/>
          <p:nvPr/>
        </p:nvGrpSpPr>
        <p:grpSpPr>
          <a:xfrm>
            <a:off x="5956071" y="4706370"/>
            <a:ext cx="1301311" cy="187429"/>
            <a:chOff x="1083025" y="2306625"/>
            <a:chExt cx="1834900" cy="297224"/>
          </a:xfrm>
        </p:grpSpPr>
        <p:sp>
          <p:nvSpPr>
            <p:cNvPr id="278" name="Google Shape;278;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9" name="Google Shape;279;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1"/>
          <p:cNvGrpSpPr/>
          <p:nvPr/>
        </p:nvGrpSpPr>
        <p:grpSpPr>
          <a:xfrm>
            <a:off x="7257381" y="4706370"/>
            <a:ext cx="1301311" cy="187429"/>
            <a:chOff x="1083025" y="2306625"/>
            <a:chExt cx="1834900" cy="297224"/>
          </a:xfrm>
        </p:grpSpPr>
        <p:sp>
          <p:nvSpPr>
            <p:cNvPr id="281" name="Google Shape;281;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2" name="Google Shape;282;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1"/>
          <p:cNvGrpSpPr/>
          <p:nvPr/>
        </p:nvGrpSpPr>
        <p:grpSpPr>
          <a:xfrm>
            <a:off x="5956071" y="4706370"/>
            <a:ext cx="1301311" cy="187429"/>
            <a:chOff x="1083025" y="2306625"/>
            <a:chExt cx="1834900" cy="297224"/>
          </a:xfrm>
        </p:grpSpPr>
        <p:sp>
          <p:nvSpPr>
            <p:cNvPr id="284" name="Google Shape;284;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5" name="Google Shape;285;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21"/>
          <p:cNvGrpSpPr/>
          <p:nvPr/>
        </p:nvGrpSpPr>
        <p:grpSpPr>
          <a:xfrm>
            <a:off x="2031525" y="4706289"/>
            <a:ext cx="1321678" cy="184130"/>
            <a:chOff x="1083025" y="2306625"/>
            <a:chExt cx="1834900" cy="297224"/>
          </a:xfrm>
        </p:grpSpPr>
        <p:sp>
          <p:nvSpPr>
            <p:cNvPr id="287" name="Google Shape;287;p21"/>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8" name="Google Shape;288;p21"/>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1"/>
          <p:cNvGrpSpPr/>
          <p:nvPr/>
        </p:nvGrpSpPr>
        <p:grpSpPr>
          <a:xfrm>
            <a:off x="7257381" y="4706370"/>
            <a:ext cx="1301311" cy="187429"/>
            <a:chOff x="1083025" y="2306625"/>
            <a:chExt cx="1834900" cy="297224"/>
          </a:xfrm>
        </p:grpSpPr>
        <p:sp>
          <p:nvSpPr>
            <p:cNvPr id="290" name="Google Shape;290;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1" name="Google Shape;291;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1"/>
          <p:cNvGrpSpPr/>
          <p:nvPr/>
        </p:nvGrpSpPr>
        <p:grpSpPr>
          <a:xfrm>
            <a:off x="3333075" y="4708014"/>
            <a:ext cx="1321678" cy="184130"/>
            <a:chOff x="1083025" y="2306625"/>
            <a:chExt cx="1834900" cy="297224"/>
          </a:xfrm>
        </p:grpSpPr>
        <p:sp>
          <p:nvSpPr>
            <p:cNvPr id="293" name="Google Shape;293;p21"/>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4" name="Google Shape;294;p21"/>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1"/>
          <p:cNvGrpSpPr/>
          <p:nvPr/>
        </p:nvGrpSpPr>
        <p:grpSpPr>
          <a:xfrm>
            <a:off x="4654750" y="4708014"/>
            <a:ext cx="1321678" cy="184130"/>
            <a:chOff x="1083025" y="2306625"/>
            <a:chExt cx="1834900" cy="297224"/>
          </a:xfrm>
        </p:grpSpPr>
        <p:sp>
          <p:nvSpPr>
            <p:cNvPr id="296" name="Google Shape;296;p21"/>
            <p:cNvSpPr/>
            <p:nvPr/>
          </p:nvSpPr>
          <p:spPr>
            <a:xfrm flipH="1">
              <a:off x="1083025" y="2306625"/>
              <a:ext cx="1834800" cy="143400"/>
            </a:xfrm>
            <a:prstGeom prst="parallelogram">
              <a:avLst>
                <a:gd fmla="val 96952"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7" name="Google Shape;297;p21"/>
            <p:cNvSpPr/>
            <p:nvPr/>
          </p:nvSpPr>
          <p:spPr>
            <a:xfrm>
              <a:off x="1083125" y="2460449"/>
              <a:ext cx="1834800" cy="143400"/>
            </a:xfrm>
            <a:prstGeom prst="parallelogram">
              <a:avLst>
                <a:gd fmla="val 96952"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8" name="Google Shape;298;p21"/>
          <p:cNvPicPr preferRelativeResize="0"/>
          <p:nvPr/>
        </p:nvPicPr>
        <p:blipFill>
          <a:blip r:embed="rId4">
            <a:alphaModFix/>
          </a:blip>
          <a:stretch>
            <a:fillRect/>
          </a:stretch>
        </p:blipFill>
        <p:spPr>
          <a:xfrm>
            <a:off x="1577000" y="983038"/>
            <a:ext cx="5148220" cy="3177175"/>
          </a:xfrm>
          <a:prstGeom prst="rect">
            <a:avLst/>
          </a:prstGeom>
          <a:noFill/>
          <a:ln>
            <a:noFill/>
          </a:ln>
        </p:spPr>
      </p:pic>
      <p:pic>
        <p:nvPicPr>
          <p:cNvPr id="299" name="Google Shape;299;p21"/>
          <p:cNvPicPr preferRelativeResize="0"/>
          <p:nvPr/>
        </p:nvPicPr>
        <p:blipFill>
          <a:blip r:embed="rId5">
            <a:alphaModFix/>
          </a:blip>
          <a:stretch>
            <a:fillRect/>
          </a:stretch>
        </p:blipFill>
        <p:spPr>
          <a:xfrm>
            <a:off x="6419325" y="1566747"/>
            <a:ext cx="2585999" cy="2348328"/>
          </a:xfrm>
          <a:prstGeom prst="rect">
            <a:avLst/>
          </a:prstGeom>
          <a:noFill/>
          <a:ln>
            <a:noFill/>
          </a:ln>
        </p:spPr>
      </p:pic>
      <p:sp>
        <p:nvSpPr>
          <p:cNvPr id="300" name="Google Shape;300;p21"/>
          <p:cNvSpPr txBox="1"/>
          <p:nvPr/>
        </p:nvSpPr>
        <p:spPr>
          <a:xfrm>
            <a:off x="2074700" y="3820075"/>
            <a:ext cx="37749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Best </a:t>
            </a:r>
            <a:r>
              <a:rPr lang="en" sz="1800">
                <a:solidFill>
                  <a:schemeClr val="dk1"/>
                </a:solidFill>
                <a:highlight>
                  <a:srgbClr val="FFFFFF"/>
                </a:highlight>
              </a:rPr>
              <a:t>λ = 0.21</a:t>
            </a:r>
            <a:endParaRPr sz="18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FFFFFF"/>
                </a:highlight>
              </a:rPr>
              <a:t>MSE = 4890.232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