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47123-F2AB-4C16-A0AC-58BCBF758A72}" v="80" dt="2019-09-24T12:01:0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24T12:01:06.629" v="4188"/>
      <pc:docMkLst>
        <pc:docMk/>
      </pc:docMkLst>
      <pc:sldChg chg="addSp delSp modSp">
        <pc:chgData name="Thiago Santi Bressan" userId="55883af6-eaec-4cd9-ad86-0ace7051f5b1" providerId="ADAL" clId="{35F47123-F2AB-4C16-A0AC-58BCBF758A72}" dt="2019-09-24T12:01:06.629" v="4188"/>
        <pc:sldMkLst>
          <pc:docMk/>
          <pc:sldMk cId="3327520492" sldId="256"/>
        </pc:sldMkLst>
        <pc:spChg chg="del">
          <ac:chgData name="Thiago Santi Bressan" userId="55883af6-eaec-4cd9-ad86-0ace7051f5b1" providerId="ADAL" clId="{35F47123-F2AB-4C16-A0AC-58BCBF758A72}" dt="2019-09-24T12:00:57.112" v="4186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35F47123-F2AB-4C16-A0AC-58BCBF758A72}" dt="2019-09-24T12:00:58.996" v="4187" actId="478"/>
          <ac:spMkLst>
            <pc:docMk/>
            <pc:sldMk cId="3327520492" sldId="256"/>
            <ac:spMk id="5" creationId="{41BBDADE-598A-4AF3-A4DA-7F8FFB49461D}"/>
          </ac:spMkLst>
        </pc:spChg>
        <pc:spChg chg="add">
          <ac:chgData name="Thiago Santi Bressan" userId="55883af6-eaec-4cd9-ad86-0ace7051f5b1" providerId="ADAL" clId="{35F47123-F2AB-4C16-A0AC-58BCBF758A72}" dt="2019-09-24T12:01:06.629" v="4188"/>
          <ac:spMkLst>
            <pc:docMk/>
            <pc:sldMk cId="3327520492" sldId="256"/>
            <ac:spMk id="7" creationId="{E0662205-DAAB-4798-8A48-297B6EB60DB3}"/>
          </ac:spMkLst>
        </pc:spChg>
        <pc:spChg chg="add">
          <ac:chgData name="Thiago Santi Bressan" userId="55883af6-eaec-4cd9-ad86-0ace7051f5b1" providerId="ADAL" clId="{35F47123-F2AB-4C16-A0AC-58BCBF758A72}" dt="2019-09-24T12:01:06.629" v="4188"/>
          <ac:spMkLst>
            <pc:docMk/>
            <pc:sldMk cId="3327520492" sldId="256"/>
            <ac:spMk id="8" creationId="{15F64292-F234-46C8-B4B3-FCEC158912B5}"/>
          </ac:spMkLst>
        </pc:spChg>
      </pc:sldChg>
      <pc:sldChg chg="modSp">
        <pc:chgData name="Thiago Santi Bressan" userId="55883af6-eaec-4cd9-ad86-0ace7051f5b1" providerId="ADAL" clId="{35F47123-F2AB-4C16-A0AC-58BCBF758A72}" dt="2019-09-23T17:14:10.135" v="4170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23T17:14:10.135" v="4170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23T17:14:38.531" v="4177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23T17:14:38.531" v="4177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addSp modSp add">
        <pc:chgData name="Thiago Santi Bressan" userId="55883af6-eaec-4cd9-ad86-0ace7051f5b1" providerId="ADAL" clId="{35F47123-F2AB-4C16-A0AC-58BCBF758A72}" dt="2019-09-23T17:15:35.900" v="4179" actId="1582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6T13:40:46.182" v="3958" actId="20577"/>
          <ac:spMkLst>
            <pc:docMk/>
            <pc:sldMk cId="1213531362" sldId="261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23T17:15:29.912" v="4178" actId="1582"/>
          <ac:cxnSpMkLst>
            <pc:docMk/>
            <pc:sldMk cId="1213531362" sldId="261"/>
            <ac:cxnSpMk id="6" creationId="{B7FC3396-DFAC-4F83-A6F5-ACEAE5FA5122}"/>
          </ac:cxnSpMkLst>
        </pc:cxnChg>
        <pc:cxnChg chg="add mod">
          <ac:chgData name="Thiago Santi Bressan" userId="55883af6-eaec-4cd9-ad86-0ace7051f5b1" providerId="ADAL" clId="{35F47123-F2AB-4C16-A0AC-58BCBF758A72}" dt="2019-09-23T17:15:35.900" v="4179" actId="1582"/>
          <ac:cxnSpMkLst>
            <pc:docMk/>
            <pc:sldMk cId="1213531362" sldId="261"/>
            <ac:cxnSpMk id="8" creationId="{02EAC102-C4FF-469E-ABC2-AF7B071159FE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addSp modSp add">
        <pc:chgData name="Thiago Santi Bressan" userId="55883af6-eaec-4cd9-ad86-0ace7051f5b1" providerId="ADAL" clId="{35F47123-F2AB-4C16-A0AC-58BCBF758A72}" dt="2019-09-18T11:41:53.074" v="3999" actId="208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18T11:41:36.869" v="3997" actId="208"/>
          <ac:cxnSpMkLst>
            <pc:docMk/>
            <pc:sldMk cId="2779250739" sldId="262"/>
            <ac:cxnSpMk id="6" creationId="{1C02AE5A-308F-4F9C-B65F-6B0164C401A8}"/>
          </ac:cxnSpMkLst>
        </pc:cxnChg>
        <pc:cxnChg chg="add mod">
          <ac:chgData name="Thiago Santi Bressan" userId="55883af6-eaec-4cd9-ad86-0ace7051f5b1" providerId="ADAL" clId="{35F47123-F2AB-4C16-A0AC-58BCBF758A72}" dt="2019-09-18T11:41:53.074" v="3999" actId="208"/>
          <ac:cxnSpMkLst>
            <pc:docMk/>
            <pc:sldMk cId="2779250739" sldId="262"/>
            <ac:cxnSpMk id="8" creationId="{366A4062-BFE4-4294-B7A1-F2E25B1F7D6F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8T12:09:16.579" v="408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8T12:09:16.579" v="408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8T11:42:27.034" v="4000" actId="115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8T11:42:27.034" v="4000" actId="115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23T17:18:14.453" v="4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23T17:18:14.453" v="4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8T12:37:41.888" v="4089" actId="20577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8T12:37:41.888" v="4089" actId="20577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6T13:54:44.727" v="3976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6T13:54:44.727" v="3976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23T17:22:03.469" v="4185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23T17:22:03.469" v="4185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addSp modSp add">
        <pc:chgData name="Thiago Santi Bressan" userId="55883af6-eaec-4cd9-ad86-0ace7051f5b1" providerId="ADAL" clId="{35F47123-F2AB-4C16-A0AC-58BCBF758A72}" dt="2019-09-23T17:21:02.845" v="4184" actId="1582"/>
        <pc:sldMkLst>
          <pc:docMk/>
          <pc:sldMk cId="1631866754" sldId="279"/>
        </pc:sldMkLst>
        <pc:spChg chg="mod">
          <ac:chgData name="Thiago Santi Bressan" userId="55883af6-eaec-4cd9-ad86-0ace7051f5b1" providerId="ADAL" clId="{35F47123-F2AB-4C16-A0AC-58BCBF758A72}" dt="2019-09-23T17:20:45.306" v="4181" actId="20577"/>
          <ac:spMkLst>
            <pc:docMk/>
            <pc:sldMk cId="1631866754" sldId="279"/>
            <ac:spMk id="3" creationId="{B998907D-57D2-44EF-AB00-2083D670EA4B}"/>
          </ac:spMkLst>
        </pc:spChg>
        <pc:cxnChg chg="add mod">
          <ac:chgData name="Thiago Santi Bressan" userId="55883af6-eaec-4cd9-ad86-0ace7051f5b1" providerId="ADAL" clId="{35F47123-F2AB-4C16-A0AC-58BCBF758A72}" dt="2019-09-23T17:21:02.845" v="4184" actId="1582"/>
          <ac:cxnSpMkLst>
            <pc:docMk/>
            <pc:sldMk cId="1631866754" sldId="279"/>
            <ac:cxnSpMk id="6" creationId="{F0049345-9CF1-4C95-B1F5-A554DC1206CC}"/>
          </ac:cxnSpMkLst>
        </pc:cxnChg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E3641-59E8-4146-843D-3FDFB0EA1A73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6D81-402F-4937-A0F5-D28EC863F0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19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71E-868E-4A62-BC0C-285FECE12B0B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2B97-2E6C-454C-8EB3-8D383A8466B0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18E2-A52B-4F60-994E-B2BCD2AF8E14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C924-1758-4A2B-8D34-7F243B8402B0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872E-0EBA-499E-AE42-CC59148EE4F4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F5F3-CE28-4091-818B-2FEC368EE988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790B-73DA-481D-AFA2-2CA3174EE921}" type="datetime1">
              <a:rPr lang="pt-BR" smtClean="0"/>
              <a:t>24/09/2019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3E29-12F8-47FF-9311-04AB8126DF7B}" type="datetime1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AAC7-9709-4E8B-B61B-AD1BF4CD1717}" type="datetime1">
              <a:rPr lang="pt-BR" smtClean="0"/>
              <a:t>24/09/2019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0DD0-9CDA-41D6-977D-606E4E5AC891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B18E-76B5-448E-A234-94DAA8DCBEBE}" type="datetime1">
              <a:rPr lang="pt-BR" smtClean="0"/>
              <a:t>24/09/2019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384B-F2C8-4918-9304-E1C5EE7516B3}" type="datetime1">
              <a:rPr lang="pt-BR" smtClean="0"/>
              <a:t>24/09/2019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bressan/CursoPythonUnisin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EE154EC-F991-4E85-8610-749F814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</a:t>
            </a:fld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0662205-DAAB-4798-8A48-297B6EB6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25-27/09-2019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F64292-F234-46C8-B4B3-FCEC158912B5}"/>
              </a:ext>
            </a:extLst>
          </p:cNvPr>
          <p:cNvSpPr/>
          <p:nvPr/>
        </p:nvSpPr>
        <p:spPr>
          <a:xfrm>
            <a:off x="2671799" y="5147498"/>
            <a:ext cx="718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>
                <a:hlinkClick r:id="rId3"/>
              </a:rPr>
              <a:t>https://github.com/tsbressan/CursoPythonUnisinos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Erro comum </a:t>
            </a:r>
            <a:r>
              <a:rPr lang="pt-BR" dirty="0"/>
              <a:t>– acessar posição do vetor que não existe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alunos = ['</a:t>
            </a:r>
            <a:r>
              <a:rPr lang="pt-BR" dirty="0" err="1"/>
              <a:t>Andre</a:t>
            </a:r>
            <a:r>
              <a:rPr lang="pt-BR" dirty="0"/>
              <a:t>', 'Lucas', '</a:t>
            </a:r>
            <a:r>
              <a:rPr lang="pt-BR" dirty="0" err="1"/>
              <a:t>Antonio</a:t>
            </a:r>
            <a:r>
              <a:rPr lang="pt-BR" dirty="0"/>
              <a:t>', 'Maria’] </a:t>
            </a:r>
          </a:p>
          <a:p>
            <a:pPr marL="0" indent="0">
              <a:buNone/>
            </a:pPr>
            <a:r>
              <a:rPr lang="pt-BR" dirty="0"/>
              <a:t>print(alunos[4])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A791D5-7E20-4488-AC2B-575B849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1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Mais algumas funções aplicados sobre um vetor de dados: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alunos = ['</a:t>
            </a:r>
            <a:r>
              <a:rPr lang="pt-BR" dirty="0" err="1"/>
              <a:t>Andre</a:t>
            </a:r>
            <a:r>
              <a:rPr lang="pt-BR" dirty="0"/>
              <a:t>', 'Lucas', '</a:t>
            </a:r>
            <a:r>
              <a:rPr lang="pt-BR" dirty="0" err="1"/>
              <a:t>Antonio</a:t>
            </a:r>
            <a:r>
              <a:rPr lang="pt-BR" dirty="0"/>
              <a:t>', 'Maria'] 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 (alunos)  #tamanho do vetor alunos-4</a:t>
            </a:r>
          </a:p>
          <a:p>
            <a:pPr marL="0" indent="0">
              <a:buNone/>
            </a:pPr>
            <a:r>
              <a:rPr lang="pt-BR" dirty="0" err="1"/>
              <a:t>append</a:t>
            </a:r>
            <a:r>
              <a:rPr lang="pt-BR" dirty="0"/>
              <a:t>() #método responsável por adicionar um novo elemento na próxima posição do vetor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Concatenar valores em vetor</a:t>
            </a:r>
          </a:p>
          <a:p>
            <a:pPr marL="0" indent="0">
              <a:buNone/>
            </a:pPr>
            <a:r>
              <a:rPr lang="pt-BR" dirty="0"/>
              <a:t>lista = [1,2,3]</a:t>
            </a:r>
          </a:p>
          <a:p>
            <a:pPr marL="0" indent="0">
              <a:buNone/>
            </a:pPr>
            <a:r>
              <a:rPr lang="pt-BR" dirty="0"/>
              <a:t>lista = lista + [4]</a:t>
            </a:r>
          </a:p>
          <a:p>
            <a:pPr marL="0" indent="0">
              <a:buNone/>
            </a:pPr>
            <a:r>
              <a:rPr lang="pt-BR" dirty="0"/>
              <a:t>print (lista)</a:t>
            </a:r>
          </a:p>
          <a:p>
            <a:pPr marL="0" indent="0">
              <a:buNone/>
            </a:pPr>
            <a:r>
              <a:rPr lang="pt-BR" dirty="0"/>
              <a:t>lista = lista + [4,5,6]</a:t>
            </a:r>
          </a:p>
          <a:p>
            <a:pPr marL="0" indent="0">
              <a:buNone/>
            </a:pPr>
            <a:r>
              <a:rPr lang="pt-BR" dirty="0"/>
              <a:t>print (lista)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12D28D-02B9-4520-AAD5-14AAAB5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73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Mais algumas funções aplicados sobre um vetor de dados: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Multiplicação de vetores (duplicar conteúdo do vetor):</a:t>
            </a:r>
          </a:p>
          <a:p>
            <a:pPr marL="0" indent="0">
              <a:buNone/>
            </a:pPr>
            <a:r>
              <a:rPr lang="pt-BR" dirty="0"/>
              <a:t>lista = [1,2,3] </a:t>
            </a:r>
          </a:p>
          <a:p>
            <a:pPr marL="0" indent="0">
              <a:buNone/>
            </a:pPr>
            <a:r>
              <a:rPr lang="pt-BR" dirty="0"/>
              <a:t>lista * 3              #repete 3x o conteúda a lista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Utilizado para inicializar um vetor com zero. Ex.:</a:t>
            </a:r>
          </a:p>
          <a:p>
            <a:pPr marL="0" indent="0">
              <a:buNone/>
            </a:pPr>
            <a:r>
              <a:rPr lang="pt-BR" dirty="0"/>
              <a:t> tamanho = 10 </a:t>
            </a:r>
          </a:p>
          <a:p>
            <a:pPr marL="0" indent="0">
              <a:buNone/>
            </a:pPr>
            <a:r>
              <a:rPr lang="pt-BR" dirty="0"/>
              <a:t>lista = [0] </a:t>
            </a:r>
          </a:p>
          <a:p>
            <a:pPr marL="0" indent="0">
              <a:buNone/>
            </a:pPr>
            <a:r>
              <a:rPr lang="pt-BR" dirty="0"/>
              <a:t>lista * tamanho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715C7-CFA2-4F2E-8D5F-CDD95F6E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3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práticos. Armazenar os valores em vetor:</a:t>
            </a:r>
          </a:p>
          <a:p>
            <a:pPr marL="514350" indent="-514350">
              <a:buAutoNum type="arabicParenR"/>
            </a:pPr>
            <a:r>
              <a:rPr lang="pt-BR" dirty="0"/>
              <a:t>Escreva um algoritmo que, dados 2 números diferentes (a e b), encontre o menor e o maior.</a:t>
            </a:r>
          </a:p>
          <a:p>
            <a:pPr marL="514350" indent="-514350">
              <a:buAutoNum type="arabicParenR"/>
            </a:pPr>
            <a:r>
              <a:rPr lang="pt-BR" dirty="0"/>
              <a:t>Leia um número e imprima a raiz quadrada do número caso o número seja positivo ou igual a zero.</a:t>
            </a:r>
          </a:p>
          <a:p>
            <a:pPr marL="514350" indent="-514350">
              <a:buAutoNum type="arabicParenR"/>
            </a:pPr>
            <a:r>
              <a:rPr lang="pt-BR" dirty="0"/>
              <a:t>Leia dois números e efetue a adição. Caso o valor somado seja maior que 20, este deverá ser apresentado somando-se a ele mais 8; caso o valor somado seja menor ou igual a 20, este deverá ser apresentado subtraindo-se 5.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974E29-394B-40C4-9315-617674F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7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Exemplos práticos. Armazenar os valores em vetor:</a:t>
            </a:r>
          </a:p>
          <a:p>
            <a:pPr marL="0" indent="0">
              <a:buNone/>
            </a:pPr>
            <a:r>
              <a:rPr lang="pt-BR" b="1" dirty="0"/>
              <a:t>4) </a:t>
            </a:r>
            <a:r>
              <a:rPr lang="pt-BR" dirty="0"/>
              <a:t>Faça um algoritmo que leia dois vetores de 3 posições e realize a soma dos valores nas mesmas posições.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5) </a:t>
            </a:r>
            <a:r>
              <a:rPr lang="pt-BR" dirty="0"/>
              <a:t>Faça um algoritmo que leia 3 números </a:t>
            </a:r>
            <a:r>
              <a:rPr lang="pt-BR" dirty="0" err="1"/>
              <a:t>float</a:t>
            </a:r>
            <a:r>
              <a:rPr lang="pt-BR" dirty="0"/>
              <a:t>, armazene em vetor e calcule a soma dos valores, a média dos valores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CBF56A-E392-45FA-9CF2-767A6E9D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1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(loop ou laço):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Dois comandos utilizados para estrutura de repetição: for e </a:t>
            </a:r>
            <a:r>
              <a:rPr lang="pt-BR" b="1" dirty="0" err="1"/>
              <a:t>while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--- Utilizada quando queremos que um bloco de código seja executado várias vezes----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/>
              <a:t>for</a:t>
            </a:r>
            <a:r>
              <a:rPr lang="pt-BR" dirty="0"/>
              <a:t> é usado quando se quer iterar sobre um bloco de código um número determinado de vezes.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 err="1"/>
              <a:t>while</a:t>
            </a:r>
            <a:r>
              <a:rPr lang="pt-BR" dirty="0"/>
              <a:t> é usando quando queremos que o bloco de código seja repetido até que uma condição seja satisfeita, neste caso, utilizando uma expressão booleana (</a:t>
            </a:r>
            <a:r>
              <a:rPr lang="pt-BR" dirty="0" err="1"/>
              <a:t>true</a:t>
            </a:r>
            <a:r>
              <a:rPr lang="pt-BR" dirty="0"/>
              <a:t> ou false)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50E51-9507-4AC4-820A-85C4262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5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 (loop ou laço):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50E51-9507-4AC4-820A-85C42628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1212BD-65D1-4A07-A3E0-3B6E7BB3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0" y="1989628"/>
            <a:ext cx="7325741" cy="48683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B8E403-B467-4262-B9F9-E8D65A8234F4}"/>
              </a:ext>
            </a:extLst>
          </p:cNvPr>
          <p:cNvSpPr txBox="1"/>
          <p:nvPr/>
        </p:nvSpPr>
        <p:spPr>
          <a:xfrm>
            <a:off x="8610600" y="6125516"/>
            <a:ext cx="331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BORGES, Luiz Eduardo. Python para Desenvolvedores, 2ª edição, 2010.</a:t>
            </a:r>
          </a:p>
        </p:txBody>
      </p:sp>
    </p:spTree>
    <p:extLst>
      <p:ext uri="{BB962C8B-B14F-4D97-AF65-F5344CB8AC3E}">
        <p14:creationId xmlns:p14="http://schemas.microsoft.com/office/powerpoint/2010/main" val="245517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# Aqui repetimos o print 3 vezes</a:t>
            </a:r>
          </a:p>
          <a:p>
            <a:pPr marL="0" indent="0">
              <a:buNone/>
            </a:pPr>
            <a:r>
              <a:rPr lang="pt-BR" dirty="0"/>
              <a:t>for n in </a:t>
            </a:r>
            <a:r>
              <a:rPr lang="pt-BR" dirty="0" err="1"/>
              <a:t>list</a:t>
            </a:r>
            <a:r>
              <a:rPr lang="pt-BR" dirty="0"/>
              <a:t>(range(0, 3)):</a:t>
            </a:r>
          </a:p>
          <a:p>
            <a:pPr marL="0" indent="0">
              <a:buNone/>
            </a:pPr>
            <a:r>
              <a:rPr lang="pt-BR" dirty="0"/>
              <a:t>	print("Número: " , n)</a:t>
            </a:r>
          </a:p>
          <a:p>
            <a:pPr marL="0" indent="0">
              <a:buNone/>
            </a:pPr>
            <a:r>
              <a:rPr lang="pt-BR" dirty="0"/>
              <a:t>#########################################</a:t>
            </a:r>
          </a:p>
          <a:p>
            <a:pPr marL="0" indent="0">
              <a:buNone/>
            </a:pPr>
            <a:r>
              <a:rPr lang="pt-BR" dirty="0"/>
              <a:t># Para iterar(todos os elementos) sobre um vetor</a:t>
            </a:r>
          </a:p>
          <a:p>
            <a:pPr marL="0" indent="0">
              <a:buNone/>
            </a:pPr>
            <a:r>
              <a:rPr lang="it-IT" dirty="0"/>
              <a:t>v = [1, 2, 3, 4, 10]</a:t>
            </a:r>
          </a:p>
          <a:p>
            <a:pPr marL="0" indent="0">
              <a:buNone/>
            </a:pPr>
            <a:r>
              <a:rPr lang="it-IT" dirty="0"/>
              <a:t>for numero in v:</a:t>
            </a:r>
          </a:p>
          <a:p>
            <a:pPr marL="0" indent="0">
              <a:buNone/>
            </a:pPr>
            <a:r>
              <a:rPr lang="it-IT" dirty="0"/>
              <a:t>	print(numero ** 2)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6B4D8F-895C-41B4-B8D5-EF35266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9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# Muito utilizado em </a:t>
            </a:r>
            <a:r>
              <a:rPr lang="pt-BR" dirty="0" err="1"/>
              <a:t>strings</a:t>
            </a:r>
            <a:r>
              <a:rPr lang="pt-BR" dirty="0"/>
              <a:t> (já usamos)</a:t>
            </a:r>
          </a:p>
          <a:p>
            <a:pPr marL="0" indent="0">
              <a:buNone/>
            </a:pPr>
            <a:r>
              <a:rPr lang="pt-BR" dirty="0"/>
              <a:t>palavra = "</a:t>
            </a:r>
            <a:r>
              <a:rPr lang="pt-BR" dirty="0" err="1"/>
              <a:t>unisinos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for letra in palavra:</a:t>
            </a:r>
          </a:p>
          <a:p>
            <a:pPr marL="0" indent="0">
              <a:buNone/>
            </a:pPr>
            <a:r>
              <a:rPr lang="pt-BR" dirty="0"/>
              <a:t>	print(letra)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IMPORTANTE: para auxiliar as estruturas de repetição, inclui-se dois comandos importantes: </a:t>
            </a:r>
            <a:r>
              <a:rPr lang="pt-BR" u="sng" dirty="0"/>
              <a:t>break</a:t>
            </a:r>
            <a:r>
              <a:rPr lang="pt-BR" dirty="0"/>
              <a:t> e </a:t>
            </a:r>
            <a:r>
              <a:rPr lang="pt-BR" u="sng" dirty="0"/>
              <a:t>continue</a:t>
            </a:r>
            <a:r>
              <a:rPr lang="pt-BR" dirty="0"/>
              <a:t>. </a:t>
            </a:r>
            <a:r>
              <a:rPr lang="pt-BR" u="sng" dirty="0"/>
              <a:t>break</a:t>
            </a:r>
            <a:r>
              <a:rPr lang="pt-BR" dirty="0"/>
              <a:t> utilizado para sair da execução (loop). </a:t>
            </a:r>
            <a:r>
              <a:rPr lang="pt-BR" u="sng" dirty="0"/>
              <a:t>continue</a:t>
            </a:r>
            <a:r>
              <a:rPr lang="pt-BR" dirty="0"/>
              <a:t> finalizar a execução daquele trecho e inicia o próximo (dentro do mesmo loop)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B77EED-7377-41FB-9497-EFCDF89D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B69B2-DBBC-4E08-9A0B-997D6159B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5" t="19876" r="6489" b="10040"/>
          <a:stretch/>
        </p:blipFill>
        <p:spPr>
          <a:xfrm>
            <a:off x="6881511" y="1585787"/>
            <a:ext cx="5229209" cy="2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1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for n in range(0,3):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string_digitada</a:t>
            </a:r>
            <a:r>
              <a:rPr lang="pt-BR" dirty="0"/>
              <a:t> = input("Digite uma palavra: 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string_digitada.lower</a:t>
            </a:r>
            <a:r>
              <a:rPr lang="pt-BR" dirty="0"/>
              <a:t>() == "</a:t>
            </a:r>
            <a:r>
              <a:rPr lang="pt-BR" dirty="0" err="1"/>
              <a:t>quit</a:t>
            </a:r>
            <a:r>
              <a:rPr lang="pt-BR" dirty="0"/>
              <a:t>":</a:t>
            </a:r>
          </a:p>
          <a:p>
            <a:pPr marL="0" indent="0">
              <a:buNone/>
            </a:pPr>
            <a:r>
              <a:rPr lang="pt-BR" dirty="0"/>
              <a:t>        print("Finalizou a execução!")</a:t>
            </a:r>
          </a:p>
          <a:p>
            <a:pPr marL="0" indent="0">
              <a:buNone/>
            </a:pPr>
            <a:r>
              <a:rPr lang="pt-BR" dirty="0"/>
              <a:t>        break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&lt;= 3:</a:t>
            </a:r>
          </a:p>
          <a:p>
            <a:pPr marL="0" indent="0">
              <a:buNone/>
            </a:pPr>
            <a:r>
              <a:rPr lang="pt-BR" dirty="0"/>
              <a:t>        print("Palavra muito pequena")</a:t>
            </a:r>
          </a:p>
          <a:p>
            <a:pPr marL="0" indent="0">
              <a:buNone/>
            </a:pPr>
            <a:r>
              <a:rPr lang="pt-BR" dirty="0"/>
              <a:t>        continue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&gt; 3:</a:t>
            </a:r>
          </a:p>
          <a:p>
            <a:pPr marL="0" indent="0">
              <a:buNone/>
            </a:pPr>
            <a:r>
              <a:rPr lang="pt-BR" dirty="0"/>
              <a:t>        print("Palavra digitada está correta..")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5D961-2422-4C7D-8FB4-E1E45F83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/>
              <a:t>Estrutura de controle:</a:t>
            </a:r>
          </a:p>
          <a:p>
            <a:endParaRPr lang="pt-BR" dirty="0"/>
          </a:p>
          <a:p>
            <a:r>
              <a:rPr lang="pt-BR" dirty="0"/>
              <a:t>Utilizada para decidir qual bloco de código deve ser executado ou não, através de uma condição lógica em linguagem de programação</a:t>
            </a:r>
          </a:p>
          <a:p>
            <a:r>
              <a:rPr lang="pt-BR" dirty="0"/>
              <a:t>-----------------------</a:t>
            </a:r>
          </a:p>
          <a:p>
            <a:pPr marL="0" indent="0">
              <a:buNone/>
            </a:pPr>
            <a:r>
              <a:rPr lang="pt-BR" dirty="0"/>
              <a:t>Se estiver chovendo:                       #expressão verdadeira</a:t>
            </a:r>
          </a:p>
          <a:p>
            <a:pPr marL="0" indent="0">
              <a:buNone/>
            </a:pPr>
            <a:r>
              <a:rPr lang="pt-BR" dirty="0"/>
              <a:t>	Levarei guarda-chuva</a:t>
            </a:r>
          </a:p>
          <a:p>
            <a:pPr marL="0" indent="0">
              <a:buNone/>
            </a:pPr>
            <a:r>
              <a:rPr lang="pt-BR" dirty="0"/>
              <a:t>Senão:                                                #expressão falsa</a:t>
            </a:r>
          </a:p>
          <a:p>
            <a:pPr marL="0" indent="0">
              <a:buNone/>
            </a:pPr>
            <a:r>
              <a:rPr lang="pt-BR" dirty="0"/>
              <a:t>	Não levarei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07C1F-0879-4F7C-87F7-46E3628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65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Exercícios práticos de for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arenR"/>
            </a:pPr>
            <a:r>
              <a:rPr lang="pt-BR" dirty="0"/>
              <a:t>Mostrar todos os valores de 1 até 10</a:t>
            </a:r>
          </a:p>
          <a:p>
            <a:pPr marL="514350" indent="-514350">
              <a:buAutoNum type="arabicParenR"/>
            </a:pPr>
            <a:r>
              <a:rPr lang="pt-BR" dirty="0"/>
              <a:t>Mostrar os valores pares de 1 até 10</a:t>
            </a:r>
          </a:p>
          <a:p>
            <a:pPr marL="514350" indent="-514350">
              <a:buAutoNum type="arabicParenR"/>
            </a:pPr>
            <a:r>
              <a:rPr lang="pt-BR" dirty="0"/>
              <a:t>Encontrar o maior e o menor valor do intervalo de 1 até 10</a:t>
            </a:r>
          </a:p>
          <a:p>
            <a:pPr marL="514350" indent="-514350">
              <a:buAutoNum type="arabicParenR"/>
            </a:pPr>
            <a:r>
              <a:rPr lang="pt-BR" dirty="0"/>
              <a:t>Imprimir na tela somente os valores armazenados num vetor, onde o índice do vetor é par.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DD606-6B77-4434-823D-110F3DF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u="sng" dirty="0" err="1"/>
              <a:t>while</a:t>
            </a:r>
            <a:r>
              <a:rPr lang="pt-BR" dirty="0"/>
              <a:t> é usando quando queremos que o bloco de código seja repetido até que uma condição seja satisfeita, neste caso, utilizando uma expressão booleana (</a:t>
            </a:r>
            <a:r>
              <a:rPr lang="pt-BR" dirty="0" err="1"/>
              <a:t>true</a:t>
            </a:r>
            <a:r>
              <a:rPr lang="pt-BR" dirty="0"/>
              <a:t> ou false)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&lt;</a:t>
            </a:r>
            <a:r>
              <a:rPr lang="pt-BR" dirty="0" err="1"/>
              <a:t>condição_lógica</a:t>
            </a:r>
            <a:r>
              <a:rPr lang="pt-BR" dirty="0"/>
              <a:t>&gt;:</a:t>
            </a:r>
          </a:p>
          <a:p>
            <a:pPr marL="0" indent="0">
              <a:buNone/>
            </a:pPr>
            <a:r>
              <a:rPr lang="pt-BR" dirty="0"/>
              <a:t>	#linhas de código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DD606-6B77-4434-823D-110F3DF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21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0049345-9CF1-4C95-B1F5-A554DC1206CC}"/>
              </a:ext>
            </a:extLst>
          </p:cNvPr>
          <p:cNvCxnSpPr/>
          <p:nvPr/>
        </p:nvCxnSpPr>
        <p:spPr>
          <a:xfrm>
            <a:off x="914400" y="5083277"/>
            <a:ext cx="894735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86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# Inicia-se o n em 0, e repetimos o print até que seu valor seja maior ou igual a 3: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 = 0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n &lt;= 3:     #condição for verdadeira – teste lógico</a:t>
            </a:r>
          </a:p>
          <a:p>
            <a:pPr marL="0" indent="0">
              <a:buNone/>
            </a:pPr>
            <a:r>
              <a:rPr lang="pt-BR" dirty="0"/>
              <a:t>	print(n)</a:t>
            </a:r>
          </a:p>
          <a:p>
            <a:pPr marL="0" indent="0">
              <a:buNone/>
            </a:pPr>
            <a:r>
              <a:rPr lang="pt-BR" dirty="0"/>
              <a:t>	n +=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9E77C8-17B6-40BC-9023-B3A8F703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80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n=0</a:t>
            </a:r>
          </a:p>
          <a:p>
            <a:pPr marL="0" indent="0">
              <a:buNone/>
            </a:pPr>
            <a:r>
              <a:rPr lang="pt-BR" dirty="0"/>
              <a:t>n = </a:t>
            </a:r>
            <a:r>
              <a:rPr lang="pt-BR" dirty="0" err="1"/>
              <a:t>int</a:t>
            </a:r>
            <a:r>
              <a:rPr lang="pt-BR" dirty="0"/>
              <a:t> (input("Digite um número inteiro (-1 para sair ou </a:t>
            </a:r>
            <a:r>
              <a:rPr lang="pt-BR" dirty="0" err="1"/>
              <a:t>quit</a:t>
            </a:r>
            <a:r>
              <a:rPr lang="pt-BR" dirty="0"/>
              <a:t> após execução)"))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n != -1: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string_digitada</a:t>
            </a:r>
            <a:r>
              <a:rPr lang="pt-BR" dirty="0"/>
              <a:t> = input("Digite uma palavra: ")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string_digitada.lower</a:t>
            </a:r>
            <a:r>
              <a:rPr lang="pt-BR" dirty="0"/>
              <a:t>() == "</a:t>
            </a:r>
            <a:r>
              <a:rPr lang="pt-BR" dirty="0" err="1"/>
              <a:t>quit</a:t>
            </a:r>
            <a:r>
              <a:rPr lang="pt-BR" dirty="0"/>
              <a:t>":</a:t>
            </a:r>
          </a:p>
          <a:p>
            <a:pPr marL="0" indent="0">
              <a:buNone/>
            </a:pPr>
            <a:r>
              <a:rPr lang="pt-BR" dirty="0"/>
              <a:t>        print("Finalizou a execução!")</a:t>
            </a:r>
          </a:p>
          <a:p>
            <a:pPr marL="0" indent="0">
              <a:buNone/>
            </a:pPr>
            <a:r>
              <a:rPr lang="pt-BR" dirty="0"/>
              <a:t>        break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&lt;= 3:</a:t>
            </a:r>
          </a:p>
          <a:p>
            <a:pPr marL="0" indent="0">
              <a:buNone/>
            </a:pPr>
            <a:r>
              <a:rPr lang="pt-BR" dirty="0"/>
              <a:t>        print("Palavra muito pequena")</a:t>
            </a:r>
          </a:p>
          <a:p>
            <a:pPr marL="0" indent="0">
              <a:buNone/>
            </a:pPr>
            <a:r>
              <a:rPr lang="pt-BR" dirty="0"/>
              <a:t>        continue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string_digitada</a:t>
            </a:r>
            <a:r>
              <a:rPr lang="pt-BR" dirty="0"/>
              <a:t>) &gt; 3:</a:t>
            </a:r>
          </a:p>
          <a:p>
            <a:pPr marL="0" indent="0">
              <a:buNone/>
            </a:pPr>
            <a:r>
              <a:rPr lang="pt-BR" dirty="0"/>
              <a:t>        print("Palavra digitada está correta..")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("código finalizado")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FA0468-C9A2-44E5-87B5-A657CCF4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9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Exemplo prático com vetor: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seq</a:t>
            </a:r>
            <a:r>
              <a:rPr lang="pt-BR" dirty="0"/>
              <a:t> = []</a:t>
            </a:r>
          </a:p>
          <a:p>
            <a:pPr marL="0" indent="0">
              <a:buNone/>
            </a:pPr>
            <a:r>
              <a:rPr lang="pt-BR" dirty="0"/>
              <a:t>i = 0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i &lt; 5: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novo_elemento</a:t>
            </a:r>
            <a:r>
              <a:rPr lang="pt-BR" dirty="0"/>
              <a:t> = i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seq.append</a:t>
            </a:r>
            <a:r>
              <a:rPr lang="pt-BR" dirty="0"/>
              <a:t>( </a:t>
            </a:r>
            <a:r>
              <a:rPr lang="pt-BR" dirty="0" err="1"/>
              <a:t>novo_elemento</a:t>
            </a:r>
            <a:r>
              <a:rPr lang="pt-BR" dirty="0"/>
              <a:t> )</a:t>
            </a:r>
          </a:p>
          <a:p>
            <a:pPr marL="0" indent="0">
              <a:buNone/>
            </a:pPr>
            <a:r>
              <a:rPr lang="pt-BR" dirty="0"/>
              <a:t>	i = i + 1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seq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7D77A3-DC0B-4048-96F6-EDB1EED5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393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/>
          </a:bodyPr>
          <a:lstStyle/>
          <a:p>
            <a:r>
              <a:rPr lang="pt-BR" b="1" dirty="0"/>
              <a:t>Estrutura de repetição: </a:t>
            </a:r>
            <a:r>
              <a:rPr lang="pt-BR" b="1" dirty="0" err="1">
                <a:solidFill>
                  <a:srgbClr val="FF0000"/>
                </a:solidFill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Exercícios práticos de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rabicParenR"/>
            </a:pPr>
            <a:r>
              <a:rPr lang="pt-BR" dirty="0"/>
              <a:t>Mostrar todos os valores de 1 até 10</a:t>
            </a:r>
          </a:p>
          <a:p>
            <a:pPr marL="514350" indent="-514350">
              <a:buAutoNum type="arabicParenR"/>
            </a:pPr>
            <a:r>
              <a:rPr lang="pt-BR" dirty="0"/>
              <a:t>Mostrar todos os valores de 10 até 1</a:t>
            </a:r>
          </a:p>
          <a:p>
            <a:pPr marL="514350" indent="-514350">
              <a:buAutoNum type="arabicParenR"/>
            </a:pPr>
            <a:r>
              <a:rPr lang="pt-BR" dirty="0"/>
              <a:t>Digitar 3 números inteiros, armazenar em vetor, realizar a soma e média.</a:t>
            </a:r>
          </a:p>
          <a:p>
            <a:pPr marL="514350" indent="-514350">
              <a:buAutoNum type="arabicParenR"/>
            </a:pPr>
            <a:r>
              <a:rPr lang="pt-BR" dirty="0"/>
              <a:t>Utilizando vetor, receber 3 números </a:t>
            </a:r>
            <a:r>
              <a:rPr lang="pt-BR" dirty="0" err="1"/>
              <a:t>float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738E4-918F-4930-8721-E2CED461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dirty="0"/>
          </a:p>
          <a:p>
            <a:r>
              <a:rPr lang="pt-BR" dirty="0"/>
              <a:t>Utiliza o bloco de comando </a:t>
            </a:r>
            <a:r>
              <a:rPr lang="pt-BR" dirty="0" err="1"/>
              <a:t>se..senão</a:t>
            </a:r>
            <a:r>
              <a:rPr lang="pt-BR" dirty="0"/>
              <a:t> ou se..</a:t>
            </a:r>
            <a:r>
              <a:rPr lang="pt-BR" dirty="0" err="1"/>
              <a:t>senãose</a:t>
            </a:r>
            <a:endParaRPr lang="pt-BR" dirty="0"/>
          </a:p>
          <a:p>
            <a:r>
              <a:rPr lang="pt-BR" dirty="0"/>
              <a:t>Traduzindo para a linguagem Python: </a:t>
            </a:r>
            <a:r>
              <a:rPr lang="pt-BR" dirty="0" err="1"/>
              <a:t>if</a:t>
            </a:r>
            <a:r>
              <a:rPr lang="pt-BR" dirty="0"/>
              <a:t> ...</a:t>
            </a:r>
            <a:r>
              <a:rPr lang="pt-BR" dirty="0" err="1"/>
              <a:t>else</a:t>
            </a:r>
            <a:r>
              <a:rPr lang="pt-BR" dirty="0"/>
              <a:t> ou </a:t>
            </a:r>
            <a:r>
              <a:rPr lang="pt-BR" dirty="0" err="1"/>
              <a:t>if</a:t>
            </a:r>
            <a:r>
              <a:rPr lang="pt-BR" dirty="0"/>
              <a:t>..</a:t>
            </a:r>
            <a:r>
              <a:rPr lang="pt-BR" dirty="0" err="1"/>
              <a:t>elif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 = 10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a &gt; 3:    #verdadeiro</a:t>
            </a:r>
          </a:p>
          <a:p>
            <a:pPr marL="0" indent="0">
              <a:buNone/>
            </a:pPr>
            <a:r>
              <a:rPr lang="pt-BR" dirty="0"/>
              <a:t>	print("Número maior que 3")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        #falso</a:t>
            </a:r>
          </a:p>
          <a:p>
            <a:pPr marL="0" indent="0">
              <a:buNone/>
            </a:pPr>
            <a:r>
              <a:rPr lang="pt-BR" dirty="0"/>
              <a:t>	print("Número menor que 3")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Saída:::</a:t>
            </a:r>
          </a:p>
          <a:p>
            <a:pPr marL="0" indent="0">
              <a:buNone/>
            </a:pPr>
            <a:r>
              <a:rPr lang="pt-BR" dirty="0"/>
              <a:t>&gt;&gt; Número maior que 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768807-7B1A-4810-829F-8DC9950F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45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 err="1"/>
              <a:t>valor_entrada</a:t>
            </a:r>
            <a:r>
              <a:rPr lang="pt-BR" dirty="0"/>
              <a:t> = 10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1:</a:t>
            </a:r>
          </a:p>
          <a:p>
            <a:pPr marL="0" indent="0">
              <a:buNone/>
            </a:pPr>
            <a:r>
              <a:rPr lang="pt-BR" dirty="0"/>
              <a:t>	print("a entrada era 1")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2:</a:t>
            </a:r>
          </a:p>
          <a:p>
            <a:pPr marL="0" indent="0">
              <a:buNone/>
            </a:pPr>
            <a:r>
              <a:rPr lang="pt-BR" dirty="0"/>
              <a:t>	print("a entrada era 2")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3:</a:t>
            </a:r>
          </a:p>
          <a:p>
            <a:pPr marL="0" indent="0">
              <a:buNone/>
            </a:pPr>
            <a:r>
              <a:rPr lang="pt-BR" dirty="0"/>
              <a:t>	print("a entrada era 3")</a:t>
            </a:r>
          </a:p>
          <a:p>
            <a:pPr marL="0" indent="0">
              <a:buNone/>
            </a:pP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valor_entrada</a:t>
            </a:r>
            <a:r>
              <a:rPr lang="pt-BR" dirty="0"/>
              <a:t> == 4:</a:t>
            </a:r>
          </a:p>
          <a:p>
            <a:pPr marL="0" indent="0">
              <a:buNone/>
            </a:pPr>
            <a:r>
              <a:rPr lang="pt-BR" dirty="0"/>
              <a:t>	print("a entrada era 4")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print("o valor de entrada não era esperado em nenhum </a:t>
            </a:r>
            <a:r>
              <a:rPr lang="pt-BR" dirty="0" err="1"/>
              <a:t>if</a:t>
            </a:r>
            <a:r>
              <a:rPr lang="pt-BR" dirty="0"/>
              <a:t>")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E39CDD-A6D6-42C9-9462-9E28C944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64"/>
            <a:ext cx="10515600" cy="533053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Estrutura de controle: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dirty="0"/>
              <a:t>Operadores utilizados na estrutura de controle: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    #igual</a:t>
            </a:r>
          </a:p>
          <a:p>
            <a:pPr marL="0" indent="0">
              <a:buNone/>
            </a:pPr>
            <a:r>
              <a:rPr lang="pt-BR" dirty="0"/>
              <a:t>&gt;      #maior</a:t>
            </a:r>
          </a:p>
          <a:p>
            <a:pPr marL="0" indent="0">
              <a:buNone/>
            </a:pPr>
            <a:r>
              <a:rPr lang="pt-BR" dirty="0"/>
              <a:t>&lt;      #menor</a:t>
            </a:r>
          </a:p>
          <a:p>
            <a:pPr marL="0" indent="0">
              <a:buNone/>
            </a:pPr>
            <a:r>
              <a:rPr lang="pt-BR" dirty="0"/>
              <a:t>&gt;=    #maior igual</a:t>
            </a:r>
          </a:p>
          <a:p>
            <a:pPr marL="0" indent="0">
              <a:buNone/>
            </a:pPr>
            <a:r>
              <a:rPr lang="pt-BR" dirty="0"/>
              <a:t>&lt;=    #menor igual</a:t>
            </a:r>
          </a:p>
          <a:p>
            <a:pPr marL="0" indent="0">
              <a:buNone/>
            </a:pPr>
            <a:r>
              <a:rPr lang="pt-BR" dirty="0"/>
              <a:t>!=    #diferente</a:t>
            </a:r>
          </a:p>
          <a:p>
            <a:pPr marL="0" indent="0">
              <a:buNone/>
            </a:pPr>
            <a:r>
              <a:rPr lang="pt-BR" dirty="0" err="1"/>
              <a:t>and-or</a:t>
            </a:r>
            <a:r>
              <a:rPr lang="pt-BR" dirty="0"/>
              <a:t>    # operadores lógicos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5524F4-B262-4835-B80D-6D1080FB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83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 utilizando funções (será visto com mais detalhes...)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idade= </a:t>
            </a:r>
            <a:r>
              <a:rPr lang="pt-BR" dirty="0" err="1"/>
              <a:t>int</a:t>
            </a:r>
            <a:r>
              <a:rPr lang="pt-BR" dirty="0"/>
              <a:t>(input ("Quantos anos </a:t>
            </a:r>
            <a:r>
              <a:rPr lang="pt-BR" dirty="0" err="1"/>
              <a:t>voce</a:t>
            </a:r>
            <a:r>
              <a:rPr lang="pt-BR" dirty="0"/>
              <a:t> tem?")) 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idade &gt;=  16:</a:t>
            </a:r>
          </a:p>
          <a:p>
            <a:pPr marL="0" indent="0">
              <a:buNone/>
            </a:pPr>
            <a:r>
              <a:rPr lang="pt-BR" dirty="0"/>
              <a:t>		print ("Você já tem idade para votar.")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idade &gt; 10 </a:t>
            </a:r>
            <a:r>
              <a:rPr lang="pt-BR" dirty="0" err="1"/>
              <a:t>and</a:t>
            </a:r>
            <a:r>
              <a:rPr lang="pt-BR" dirty="0"/>
              <a:t> idade &lt; 16:</a:t>
            </a:r>
          </a:p>
          <a:p>
            <a:pPr marL="0" indent="0">
              <a:buNone/>
            </a:pPr>
            <a:r>
              <a:rPr lang="pt-BR" dirty="0"/>
              <a:t>		print ("Você é adolescente")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print("Você ainda é um garoto(a). Aproveite para brincar...")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8DB3EF-8A0A-451D-A712-31DBE4D3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6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7FC3396-DFAC-4F83-A6F5-ACEAE5FA5122}"/>
              </a:ext>
            </a:extLst>
          </p:cNvPr>
          <p:cNvCxnSpPr/>
          <p:nvPr/>
        </p:nvCxnSpPr>
        <p:spPr>
          <a:xfrm>
            <a:off x="924232" y="3106994"/>
            <a:ext cx="894736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2EAC102-C4FF-469E-ABC2-AF7B071159FE}"/>
              </a:ext>
            </a:extLst>
          </p:cNvPr>
          <p:cNvCxnSpPr/>
          <p:nvPr/>
        </p:nvCxnSpPr>
        <p:spPr>
          <a:xfrm>
            <a:off x="1838632" y="3962400"/>
            <a:ext cx="914400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Exemplo: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Numero1= </a:t>
            </a:r>
            <a:r>
              <a:rPr lang="pt-BR" dirty="0" err="1"/>
              <a:t>int</a:t>
            </a:r>
            <a:r>
              <a:rPr lang="pt-BR" dirty="0"/>
              <a:t>(input ("Digite o número 1:"))  </a:t>
            </a:r>
          </a:p>
          <a:p>
            <a:pPr marL="0" indent="0">
              <a:buNone/>
            </a:pPr>
            <a:r>
              <a:rPr lang="pt-BR" dirty="0"/>
              <a:t>	Numero2= </a:t>
            </a:r>
            <a:r>
              <a:rPr lang="pt-BR" dirty="0" err="1"/>
              <a:t>int</a:t>
            </a:r>
            <a:r>
              <a:rPr lang="pt-BR" dirty="0"/>
              <a:t>(input ("Digite o Número 2:")) 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Numero1 &gt; Numero2:</a:t>
            </a:r>
          </a:p>
          <a:p>
            <a:pPr marL="0" indent="0">
              <a:buNone/>
            </a:pPr>
            <a:r>
              <a:rPr lang="pt-BR" dirty="0"/>
              <a:t>		print ("Primeiro número é maior que o segundo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Numero2 &gt;  Numero1:</a:t>
            </a:r>
          </a:p>
          <a:p>
            <a:pPr marL="0" indent="0">
              <a:buNone/>
            </a:pPr>
            <a:r>
              <a:rPr lang="pt-BR" dirty="0"/>
              <a:t>		print ("Segundo número é maior que o primeiro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print("Os números são iguais")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A3FA7-D9E1-420D-9E9A-3FC86EB6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7</a:t>
            </a:fld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C02AE5A-308F-4F9C-B65F-6B0164C401A8}"/>
              </a:ext>
            </a:extLst>
          </p:cNvPr>
          <p:cNvCxnSpPr/>
          <p:nvPr/>
        </p:nvCxnSpPr>
        <p:spPr>
          <a:xfrm>
            <a:off x="838199" y="2910348"/>
            <a:ext cx="99060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66A4062-BFE4-4294-B7A1-F2E25B1F7D6F}"/>
              </a:ext>
            </a:extLst>
          </p:cNvPr>
          <p:cNvCxnSpPr/>
          <p:nvPr/>
        </p:nvCxnSpPr>
        <p:spPr>
          <a:xfrm>
            <a:off x="1828800" y="4100052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Vetor simples unidirecional: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Lista de dados de um mesmo tipo. No </a:t>
            </a:r>
            <a:r>
              <a:rPr lang="pt-BR" u="sng" dirty="0"/>
              <a:t>Python</a:t>
            </a:r>
            <a:r>
              <a:rPr lang="pt-BR" dirty="0"/>
              <a:t> é possível armazenar em vetor dados de vários ‘tipos’, a qual chamamos de Lista: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Notas = [5.0, 8.5, 7.8, 9.3]</a:t>
            </a:r>
          </a:p>
          <a:p>
            <a:pPr marL="0" indent="0">
              <a:buNone/>
            </a:pPr>
            <a:r>
              <a:rPr lang="pt-BR" dirty="0"/>
              <a:t>lista = ['A', 1, 2, 'Casa', 2.3]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acessar, basta indicar a posição(índice) do vetor (iniciando sempre na posição zero)</a:t>
            </a:r>
          </a:p>
          <a:p>
            <a:pPr marL="0" indent="0">
              <a:buNone/>
            </a:pPr>
            <a:r>
              <a:rPr lang="pt-BR" dirty="0"/>
              <a:t>Notas[0] -&gt; 5.0</a:t>
            </a:r>
          </a:p>
          <a:p>
            <a:pPr marL="0" indent="0">
              <a:buNone/>
            </a:pPr>
            <a:r>
              <a:rPr lang="pt-BR" dirty="0"/>
              <a:t>Lista[2] -&gt; 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699940-3E00-4163-9138-26C00929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2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Estrutura de controle e 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464"/>
            <a:ext cx="11215255" cy="5330535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Estrutura de controle:</a:t>
            </a:r>
          </a:p>
          <a:p>
            <a:pPr marL="0" indent="0">
              <a:buNone/>
            </a:pPr>
            <a:r>
              <a:rPr lang="pt-BR" b="1" dirty="0"/>
              <a:t>Exemplo utilizando vetor simples:</a:t>
            </a:r>
          </a:p>
          <a:p>
            <a:pPr marL="0" indent="0">
              <a:buNone/>
            </a:pPr>
            <a:r>
              <a:rPr lang="pt-BR" dirty="0" err="1"/>
              <a:t>Numeros</a:t>
            </a:r>
            <a:r>
              <a:rPr lang="pt-BR" dirty="0"/>
              <a:t> = []</a:t>
            </a:r>
          </a:p>
          <a:p>
            <a:pPr marL="0" indent="0">
              <a:buNone/>
            </a:pP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Numeros.append</a:t>
            </a:r>
            <a:r>
              <a:rPr lang="pt-BR" dirty="0"/>
              <a:t>(</a:t>
            </a:r>
            <a:r>
              <a:rPr lang="pt-BR" dirty="0" err="1"/>
              <a:t>eval</a:t>
            </a:r>
            <a:r>
              <a:rPr lang="pt-BR" dirty="0"/>
              <a:t>(input ("Digite o número 1:")))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Numeros.append</a:t>
            </a:r>
            <a:r>
              <a:rPr lang="pt-BR" dirty="0"/>
              <a:t>(</a:t>
            </a:r>
            <a:r>
              <a:rPr lang="pt-BR" dirty="0" err="1"/>
              <a:t>eval</a:t>
            </a:r>
            <a:r>
              <a:rPr lang="pt-BR" dirty="0"/>
              <a:t>(input ("Digite o Número 2:")))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Numeros</a:t>
            </a:r>
            <a:r>
              <a:rPr lang="pt-BR" dirty="0"/>
              <a:t>[0] &gt; </a:t>
            </a:r>
            <a:r>
              <a:rPr lang="pt-BR" dirty="0" err="1"/>
              <a:t>Numeros</a:t>
            </a:r>
            <a:r>
              <a:rPr lang="pt-BR" dirty="0"/>
              <a:t>[1]:</a:t>
            </a:r>
          </a:p>
          <a:p>
            <a:pPr marL="0" indent="0">
              <a:buNone/>
            </a:pPr>
            <a:r>
              <a:rPr lang="pt-BR" dirty="0"/>
              <a:t>		print ("Primeiro número é maior que o segundo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elif</a:t>
            </a:r>
            <a:r>
              <a:rPr lang="pt-BR" dirty="0"/>
              <a:t> </a:t>
            </a:r>
            <a:r>
              <a:rPr lang="pt-BR" dirty="0" err="1"/>
              <a:t>Numeros</a:t>
            </a:r>
            <a:r>
              <a:rPr lang="pt-BR" dirty="0"/>
              <a:t>[1] &gt;  </a:t>
            </a:r>
            <a:r>
              <a:rPr lang="pt-BR" dirty="0" err="1"/>
              <a:t>Numeros</a:t>
            </a:r>
            <a:r>
              <a:rPr lang="pt-BR" dirty="0"/>
              <a:t>[0]:</a:t>
            </a:r>
          </a:p>
          <a:p>
            <a:pPr marL="0" indent="0">
              <a:buNone/>
            </a:pPr>
            <a:r>
              <a:rPr lang="pt-BR" dirty="0"/>
              <a:t>		print ("Segundo número é maior que o primeiro número")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	print("Os números são iguais")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810A79-9ADB-47D4-B670-94F5E03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1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1348</Words>
  <Application>Microsoft Office PowerPoint</Application>
  <PresentationFormat>Widescreen</PresentationFormat>
  <Paragraphs>287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Curso de Python  25-27/09-2019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  <vt:lpstr>Estrutura de controle e Estrutura de Repetição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6</cp:revision>
  <dcterms:created xsi:type="dcterms:W3CDTF">2019-09-03T13:06:21Z</dcterms:created>
  <dcterms:modified xsi:type="dcterms:W3CDTF">2019-09-24T12:01:11Z</dcterms:modified>
</cp:coreProperties>
</file>