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0" r:id="rId3"/>
    <p:sldId id="271" r:id="rId4"/>
    <p:sldId id="264" r:id="rId5"/>
    <p:sldId id="257" r:id="rId6"/>
    <p:sldId id="260" r:id="rId7"/>
    <p:sldId id="261" r:id="rId8"/>
    <p:sldId id="265" r:id="rId9"/>
    <p:sldId id="266" r:id="rId10"/>
    <p:sldId id="267" r:id="rId11"/>
    <p:sldId id="280" r:id="rId12"/>
    <p:sldId id="281" r:id="rId13"/>
    <p:sldId id="268" r:id="rId14"/>
    <p:sldId id="269" r:id="rId15"/>
    <p:sldId id="282" r:id="rId16"/>
    <p:sldId id="272" r:id="rId17"/>
    <p:sldId id="273" r:id="rId18"/>
    <p:sldId id="274" r:id="rId19"/>
    <p:sldId id="275" r:id="rId20"/>
    <p:sldId id="276" r:id="rId21"/>
    <p:sldId id="277" r:id="rId22"/>
    <p:sldId id="278" r:id="rId23"/>
    <p:sldId id="279"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AC3D7-632D-43F2-AB7F-F705C2908755}" type="datetimeFigureOut">
              <a:rPr lang="en-US" smtClean="0"/>
              <a:t>10/19/2018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38EC0-DFA3-494C-A8F8-49D23F800643}" type="slidenum">
              <a:rPr lang="en-US" smtClean="0"/>
              <a:t>‹#›</a:t>
            </a:fld>
            <a:endParaRPr lang="en-US"/>
          </a:p>
        </p:txBody>
      </p:sp>
    </p:spTree>
    <p:extLst>
      <p:ext uri="{BB962C8B-B14F-4D97-AF65-F5344CB8AC3E}">
        <p14:creationId xmlns:p14="http://schemas.microsoft.com/office/powerpoint/2010/main" val="143918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2</a:t>
            </a:fld>
            <a:endParaRPr lang="en-US" dirty="0"/>
          </a:p>
        </p:txBody>
      </p:sp>
    </p:spTree>
    <p:extLst>
      <p:ext uri="{BB962C8B-B14F-4D97-AF65-F5344CB8AC3E}">
        <p14:creationId xmlns:p14="http://schemas.microsoft.com/office/powerpoint/2010/main" val="103161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F75D11-0079-4D42-8AE6-22398F6E9898}" type="slidenum">
              <a:rPr lang="en-US" smtClean="0"/>
              <a:pPr>
                <a:defRPr/>
              </a:pPr>
              <a:t>3</a:t>
            </a:fld>
            <a:endParaRPr lang="en-US" dirty="0"/>
          </a:p>
        </p:txBody>
      </p:sp>
    </p:spTree>
    <p:extLst>
      <p:ext uri="{BB962C8B-B14F-4D97-AF65-F5344CB8AC3E}">
        <p14:creationId xmlns:p14="http://schemas.microsoft.com/office/powerpoint/2010/main" val="4259634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7F5B3D-FABD-42F0-AE31-84F189F9F26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405235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F5B3D-FABD-42F0-AE31-84F189F9F26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84632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F5B3D-FABD-42F0-AE31-84F189F9F26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200315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609600" y="914400"/>
            <a:ext cx="10972800" cy="5257800"/>
          </a:xfrm>
          <a:prstGeom prst="rect">
            <a:avLst/>
          </a:prstGeom>
        </p:spPr>
        <p:txBody>
          <a:bodyPr vert="horz"/>
          <a:lstStyle>
            <a:lvl1pPr>
              <a:defRPr sz="2200"/>
            </a:lvl1pPr>
            <a:lvl2pPr>
              <a:defRPr sz="2200"/>
            </a:lvl2pPr>
            <a:lvl3pPr>
              <a:defRPr sz="2200"/>
            </a:lvl3pPr>
            <a:lvl4pPr>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421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F5B3D-FABD-42F0-AE31-84F189F9F26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376467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7F5B3D-FABD-42F0-AE31-84F189F9F26D}"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293883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7F5B3D-FABD-42F0-AE31-84F189F9F26D}"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173766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7F5B3D-FABD-42F0-AE31-84F189F9F26D}" type="datetimeFigureOut">
              <a:rPr lang="en-US" smtClean="0"/>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221249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7F5B3D-FABD-42F0-AE31-84F189F9F26D}" type="datetimeFigureOut">
              <a:rPr lang="en-US" smtClean="0"/>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28251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F5B3D-FABD-42F0-AE31-84F189F9F26D}" type="datetimeFigureOut">
              <a:rPr lang="en-US" smtClean="0"/>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191289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F5B3D-FABD-42F0-AE31-84F189F9F26D}"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306597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F5B3D-FABD-42F0-AE31-84F189F9F26D}"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1EFBA-15A0-4B94-8924-0E22DF9EA0EC}" type="slidenum">
              <a:rPr lang="en-US" smtClean="0"/>
              <a:t>‹#›</a:t>
            </a:fld>
            <a:endParaRPr lang="en-US"/>
          </a:p>
        </p:txBody>
      </p:sp>
    </p:spTree>
    <p:extLst>
      <p:ext uri="{BB962C8B-B14F-4D97-AF65-F5344CB8AC3E}">
        <p14:creationId xmlns:p14="http://schemas.microsoft.com/office/powerpoint/2010/main" val="107506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F5B3D-FABD-42F0-AE31-84F189F9F26D}" type="datetimeFigureOut">
              <a:rPr lang="en-US" smtClean="0"/>
              <a:t>10/19/2018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1EFBA-15A0-4B94-8924-0E22DF9EA0EC}" type="slidenum">
              <a:rPr lang="en-US" smtClean="0"/>
              <a:t>‹#›</a:t>
            </a:fld>
            <a:endParaRPr lang="en-US"/>
          </a:p>
        </p:txBody>
      </p:sp>
    </p:spTree>
    <p:extLst>
      <p:ext uri="{BB962C8B-B14F-4D97-AF65-F5344CB8AC3E}">
        <p14:creationId xmlns:p14="http://schemas.microsoft.com/office/powerpoint/2010/main" val="131129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98358"/>
            <a:ext cx="9031705" cy="1347537"/>
          </a:xfrm>
        </p:spPr>
        <p:txBody>
          <a:bodyPr>
            <a:normAutofit fontScale="90000"/>
          </a:bodyPr>
          <a:lstStyle/>
          <a:p>
            <a:r>
              <a:rPr lang="en-US" sz="4800" dirty="0" smtClean="0"/>
              <a:t>SDI FY18 Task 3 – Inverse Modeling in Model Calibration</a:t>
            </a:r>
            <a:endParaRPr lang="en-US" sz="4800" dirty="0"/>
          </a:p>
        </p:txBody>
      </p:sp>
      <p:sp>
        <p:nvSpPr>
          <p:cNvPr id="3" name="Subtitle 2"/>
          <p:cNvSpPr>
            <a:spLocks noGrp="1"/>
          </p:cNvSpPr>
          <p:nvPr>
            <p:ph type="subTitle" idx="1"/>
          </p:nvPr>
        </p:nvSpPr>
        <p:spPr>
          <a:xfrm>
            <a:off x="1524000" y="2936291"/>
            <a:ext cx="9144000" cy="1655762"/>
          </a:xfrm>
        </p:spPr>
        <p:txBody>
          <a:bodyPr/>
          <a:lstStyle/>
          <a:p>
            <a:r>
              <a:rPr lang="en-US" dirty="0" smtClean="0"/>
              <a:t>2018-10-11</a:t>
            </a:r>
          </a:p>
        </p:txBody>
      </p:sp>
    </p:spTree>
    <p:extLst>
      <p:ext uri="{BB962C8B-B14F-4D97-AF65-F5344CB8AC3E}">
        <p14:creationId xmlns:p14="http://schemas.microsoft.com/office/powerpoint/2010/main" val="7201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599"/>
            <a:ext cx="9096375" cy="911225"/>
          </a:xfrm>
        </p:spPr>
        <p:txBody>
          <a:bodyPr/>
          <a:lstStyle/>
          <a:p>
            <a:r>
              <a:rPr lang="en-US" b="1" dirty="0"/>
              <a:t>Case 1 - </a:t>
            </a:r>
            <a:r>
              <a:rPr lang="en-US" b="1" dirty="0" smtClean="0"/>
              <a:t>Manual Calibration</a:t>
            </a:r>
            <a:endParaRPr lang="en-US" b="1" dirty="0"/>
          </a:p>
        </p:txBody>
      </p:sp>
      <p:sp>
        <p:nvSpPr>
          <p:cNvPr id="5" name="TextBox 4"/>
          <p:cNvSpPr txBox="1"/>
          <p:nvPr/>
        </p:nvSpPr>
        <p:spPr>
          <a:xfrm>
            <a:off x="838200" y="979571"/>
            <a:ext cx="804912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Exterior </a:t>
            </a:r>
            <a:r>
              <a:rPr lang="en-US" dirty="0"/>
              <a:t>wall and </a:t>
            </a:r>
            <a:r>
              <a:rPr lang="en-US" dirty="0" smtClean="0"/>
              <a:t>floor thermal conductivity x 2</a:t>
            </a:r>
            <a:endParaRPr lang="en-US" dirty="0"/>
          </a:p>
          <a:p>
            <a:pPr marL="285750" indent="-285750">
              <a:buFont typeface="Arial" panose="020B0604020202020204" pitchFamily="34" charset="0"/>
              <a:buChar char="•"/>
            </a:pPr>
            <a:r>
              <a:rPr lang="en-US" dirty="0" smtClean="0"/>
              <a:t>Interior lighting power density </a:t>
            </a:r>
            <a:r>
              <a:rPr lang="en-US" dirty="0"/>
              <a:t>(21.39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Interior equipment power density </a:t>
            </a:r>
            <a:r>
              <a:rPr lang="en-US" dirty="0"/>
              <a:t>(14.68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Reduce </a:t>
            </a:r>
            <a:r>
              <a:rPr lang="en-US" dirty="0"/>
              <a:t>boiler and </a:t>
            </a:r>
            <a:r>
              <a:rPr lang="en-US" dirty="0" smtClean="0"/>
              <a:t>water heater efficiency </a:t>
            </a:r>
            <a:r>
              <a:rPr lang="en-US" dirty="0"/>
              <a:t>from 0.78 to </a:t>
            </a:r>
            <a:r>
              <a:rPr lang="en-US" dirty="0" smtClean="0"/>
              <a:t>0.6</a:t>
            </a:r>
          </a:p>
          <a:p>
            <a:pPr marL="285750" indent="-285750">
              <a:buFont typeface="Arial" panose="020B0604020202020204" pitchFamily="34" charset="0"/>
              <a:buChar char="•"/>
            </a:pPr>
            <a:r>
              <a:rPr lang="en-US" dirty="0"/>
              <a:t>Exterior wall and floor thickness x </a:t>
            </a:r>
            <a:r>
              <a:rPr lang="en-US" dirty="0" smtClean="0"/>
              <a:t>0.8</a:t>
            </a:r>
          </a:p>
          <a:p>
            <a:pPr marL="285750" indent="-285750">
              <a:buFont typeface="Arial" panose="020B0604020202020204" pitchFamily="34" charset="0"/>
              <a:buChar char="•"/>
            </a:pPr>
            <a:r>
              <a:rPr lang="en-US" dirty="0" smtClean="0"/>
              <a:t>Occupancy density x </a:t>
            </a:r>
            <a:r>
              <a:rPr lang="en-US" dirty="0" smtClean="0"/>
              <a:t>0.9</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608" y="2844502"/>
            <a:ext cx="5504699" cy="35753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13" y="2844502"/>
            <a:ext cx="5660147" cy="3575311"/>
          </a:xfrm>
          <a:prstGeom prst="rect">
            <a:avLst/>
          </a:prstGeom>
        </p:spPr>
      </p:pic>
    </p:spTree>
    <p:extLst>
      <p:ext uri="{BB962C8B-B14F-4D97-AF65-F5344CB8AC3E}">
        <p14:creationId xmlns:p14="http://schemas.microsoft.com/office/powerpoint/2010/main" val="81986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599"/>
            <a:ext cx="9096375" cy="911225"/>
          </a:xfrm>
        </p:spPr>
        <p:txBody>
          <a:bodyPr/>
          <a:lstStyle/>
          <a:p>
            <a:r>
              <a:rPr lang="en-US" b="1" dirty="0"/>
              <a:t>Case 1 - </a:t>
            </a:r>
            <a:r>
              <a:rPr lang="en-US" b="1" dirty="0" smtClean="0"/>
              <a:t>Manual Calibration</a:t>
            </a:r>
            <a:endParaRPr lang="en-US" b="1" dirty="0"/>
          </a:p>
        </p:txBody>
      </p:sp>
      <p:sp>
        <p:nvSpPr>
          <p:cNvPr id="5" name="TextBox 4"/>
          <p:cNvSpPr txBox="1"/>
          <p:nvPr/>
        </p:nvSpPr>
        <p:spPr>
          <a:xfrm>
            <a:off x="838200" y="979571"/>
            <a:ext cx="804912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Exterior </a:t>
            </a:r>
            <a:r>
              <a:rPr lang="en-US" dirty="0"/>
              <a:t>wall and </a:t>
            </a:r>
            <a:r>
              <a:rPr lang="en-US" dirty="0" smtClean="0"/>
              <a:t>floor thermal conductivity x 2</a:t>
            </a:r>
            <a:endParaRPr lang="en-US" dirty="0"/>
          </a:p>
          <a:p>
            <a:pPr marL="285750" indent="-285750">
              <a:buFont typeface="Arial" panose="020B0604020202020204" pitchFamily="34" charset="0"/>
              <a:buChar char="•"/>
            </a:pPr>
            <a:r>
              <a:rPr lang="en-US" dirty="0" smtClean="0"/>
              <a:t>Interior lighting power density </a:t>
            </a:r>
            <a:r>
              <a:rPr lang="en-US" dirty="0"/>
              <a:t>(21.39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Interior equipment power density </a:t>
            </a:r>
            <a:r>
              <a:rPr lang="en-US" dirty="0"/>
              <a:t>(14.68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Reduce </a:t>
            </a:r>
            <a:r>
              <a:rPr lang="en-US" dirty="0"/>
              <a:t>boiler and </a:t>
            </a:r>
            <a:r>
              <a:rPr lang="en-US" dirty="0" smtClean="0"/>
              <a:t>water heater efficiency </a:t>
            </a:r>
            <a:r>
              <a:rPr lang="en-US" dirty="0"/>
              <a:t>from 0.78 to </a:t>
            </a:r>
            <a:r>
              <a:rPr lang="en-US" dirty="0" smtClean="0"/>
              <a:t>0.6</a:t>
            </a:r>
          </a:p>
          <a:p>
            <a:pPr marL="285750" indent="-285750">
              <a:buFont typeface="Arial" panose="020B0604020202020204" pitchFamily="34" charset="0"/>
              <a:buChar char="•"/>
            </a:pPr>
            <a:r>
              <a:rPr lang="en-US" dirty="0"/>
              <a:t>Exterior wall and floor thickness x </a:t>
            </a:r>
            <a:r>
              <a:rPr lang="en-US" dirty="0" smtClean="0"/>
              <a:t>0.8</a:t>
            </a:r>
          </a:p>
          <a:p>
            <a:pPr marL="285750" indent="-285750">
              <a:buFont typeface="Arial" panose="020B0604020202020204" pitchFamily="34" charset="0"/>
              <a:buChar char="•"/>
            </a:pPr>
            <a:r>
              <a:rPr lang="en-US" dirty="0" smtClean="0"/>
              <a:t>Occupancy density x 0.8</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124" y="2892628"/>
            <a:ext cx="5504699" cy="35753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87" y="2892628"/>
            <a:ext cx="5660147" cy="3575311"/>
          </a:xfrm>
          <a:prstGeom prst="rect">
            <a:avLst/>
          </a:prstGeom>
        </p:spPr>
      </p:pic>
    </p:spTree>
    <p:extLst>
      <p:ext uri="{BB962C8B-B14F-4D97-AF65-F5344CB8AC3E}">
        <p14:creationId xmlns:p14="http://schemas.microsoft.com/office/powerpoint/2010/main" val="24237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599"/>
            <a:ext cx="9096375" cy="911225"/>
          </a:xfrm>
        </p:spPr>
        <p:txBody>
          <a:bodyPr/>
          <a:lstStyle/>
          <a:p>
            <a:r>
              <a:rPr lang="en-US" b="1" dirty="0"/>
              <a:t>Case 1 - </a:t>
            </a:r>
            <a:r>
              <a:rPr lang="en-US" b="1" dirty="0" smtClean="0"/>
              <a:t>Manual Calibration</a:t>
            </a:r>
            <a:endParaRPr lang="en-US" b="1" dirty="0"/>
          </a:p>
        </p:txBody>
      </p:sp>
      <p:sp>
        <p:nvSpPr>
          <p:cNvPr id="5" name="TextBox 4"/>
          <p:cNvSpPr txBox="1"/>
          <p:nvPr/>
        </p:nvSpPr>
        <p:spPr>
          <a:xfrm>
            <a:off x="838200" y="979571"/>
            <a:ext cx="804912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Exterior </a:t>
            </a:r>
            <a:r>
              <a:rPr lang="en-US" dirty="0"/>
              <a:t>wall and </a:t>
            </a:r>
            <a:r>
              <a:rPr lang="en-US" dirty="0" smtClean="0"/>
              <a:t>floor thermal conductivity x 2</a:t>
            </a:r>
            <a:endParaRPr lang="en-US" dirty="0"/>
          </a:p>
          <a:p>
            <a:pPr marL="285750" indent="-285750">
              <a:buFont typeface="Arial" panose="020B0604020202020204" pitchFamily="34" charset="0"/>
              <a:buChar char="•"/>
            </a:pPr>
            <a:r>
              <a:rPr lang="en-US" dirty="0" smtClean="0"/>
              <a:t>Interior lighting power density </a:t>
            </a:r>
            <a:r>
              <a:rPr lang="en-US" dirty="0"/>
              <a:t>(21.39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Interior equipment power density </a:t>
            </a:r>
            <a:r>
              <a:rPr lang="en-US" dirty="0"/>
              <a:t>(14.68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Reduce </a:t>
            </a:r>
            <a:r>
              <a:rPr lang="en-US" dirty="0"/>
              <a:t>boiler and </a:t>
            </a:r>
            <a:r>
              <a:rPr lang="en-US" dirty="0" smtClean="0"/>
              <a:t>water heater efficiency </a:t>
            </a:r>
            <a:r>
              <a:rPr lang="en-US" dirty="0"/>
              <a:t>from 0.78 to </a:t>
            </a:r>
            <a:r>
              <a:rPr lang="en-US" dirty="0" smtClean="0"/>
              <a:t>0.6</a:t>
            </a:r>
          </a:p>
          <a:p>
            <a:pPr marL="285750" indent="-285750">
              <a:buFont typeface="Arial" panose="020B0604020202020204" pitchFamily="34" charset="0"/>
              <a:buChar char="•"/>
            </a:pPr>
            <a:r>
              <a:rPr lang="en-US" dirty="0"/>
              <a:t>Exterior wall and floor thickness x </a:t>
            </a:r>
            <a:r>
              <a:rPr lang="en-US" dirty="0" smtClean="0"/>
              <a:t>0.8</a:t>
            </a:r>
          </a:p>
          <a:p>
            <a:pPr marL="285750" indent="-285750">
              <a:buFont typeface="Arial" panose="020B0604020202020204" pitchFamily="34" charset="0"/>
              <a:buChar char="•"/>
            </a:pPr>
            <a:r>
              <a:rPr lang="en-US" dirty="0" smtClean="0"/>
              <a:t>Occupancy density x </a:t>
            </a:r>
            <a:r>
              <a:rPr lang="en-US" dirty="0" smtClean="0"/>
              <a:t>0.7</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31" y="2838237"/>
            <a:ext cx="5660147" cy="35753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842" y="2838236"/>
            <a:ext cx="5504699" cy="3575311"/>
          </a:xfrm>
          <a:prstGeom prst="rect">
            <a:avLst/>
          </a:prstGeom>
        </p:spPr>
      </p:pic>
    </p:spTree>
    <p:extLst>
      <p:ext uri="{BB962C8B-B14F-4D97-AF65-F5344CB8AC3E}">
        <p14:creationId xmlns:p14="http://schemas.microsoft.com/office/powerpoint/2010/main" val="1435271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599"/>
            <a:ext cx="9096375" cy="911225"/>
          </a:xfrm>
        </p:spPr>
        <p:txBody>
          <a:bodyPr/>
          <a:lstStyle/>
          <a:p>
            <a:r>
              <a:rPr lang="en-US" b="1" dirty="0"/>
              <a:t>Case 1 - Manual </a:t>
            </a:r>
            <a:r>
              <a:rPr lang="en-US" b="1" dirty="0" smtClean="0"/>
              <a:t>Calibration</a:t>
            </a:r>
            <a:endParaRPr lang="en-US" b="1" dirty="0"/>
          </a:p>
        </p:txBody>
      </p:sp>
      <p:sp>
        <p:nvSpPr>
          <p:cNvPr id="5" name="TextBox 4"/>
          <p:cNvSpPr txBox="1"/>
          <p:nvPr/>
        </p:nvSpPr>
        <p:spPr>
          <a:xfrm>
            <a:off x="838200" y="979571"/>
            <a:ext cx="8049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Exterior </a:t>
            </a:r>
            <a:r>
              <a:rPr lang="en-US" dirty="0"/>
              <a:t>wall and </a:t>
            </a:r>
            <a:r>
              <a:rPr lang="en-US" dirty="0" smtClean="0"/>
              <a:t>floor thermal conductivity x 2.5</a:t>
            </a:r>
            <a:endParaRPr lang="en-US" dirty="0"/>
          </a:p>
          <a:p>
            <a:pPr marL="285750" indent="-285750">
              <a:buFont typeface="Arial" panose="020B0604020202020204" pitchFamily="34" charset="0"/>
              <a:buChar char="•"/>
            </a:pPr>
            <a:r>
              <a:rPr lang="en-US" dirty="0" smtClean="0"/>
              <a:t>Interior lighting power density </a:t>
            </a:r>
            <a:r>
              <a:rPr lang="en-US" dirty="0"/>
              <a:t>(21.39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Interior equipment power density </a:t>
            </a:r>
            <a:r>
              <a:rPr lang="en-US" dirty="0"/>
              <a:t>(14.68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Reduce </a:t>
            </a:r>
            <a:r>
              <a:rPr lang="en-US" dirty="0"/>
              <a:t>boiler and </a:t>
            </a:r>
            <a:r>
              <a:rPr lang="en-US" dirty="0" smtClean="0"/>
              <a:t>water heater efficiency </a:t>
            </a:r>
            <a:r>
              <a:rPr lang="en-US" dirty="0"/>
              <a:t>from 0.78 to </a:t>
            </a:r>
            <a:r>
              <a:rPr lang="en-US" dirty="0" smtClean="0"/>
              <a:t>0.6</a:t>
            </a:r>
          </a:p>
          <a:p>
            <a:pPr marL="285750" indent="-285750">
              <a:buFont typeface="Arial" panose="020B0604020202020204" pitchFamily="34" charset="0"/>
              <a:buChar char="•"/>
            </a:pPr>
            <a:r>
              <a:rPr lang="en-US" dirty="0"/>
              <a:t>Exterior wall and floor thickness x </a:t>
            </a:r>
            <a:r>
              <a:rPr lang="en-US" dirty="0" smtClean="0"/>
              <a:t>0.8</a:t>
            </a:r>
          </a:p>
          <a:p>
            <a:pPr marL="285750" indent="-285750">
              <a:buFont typeface="Arial" panose="020B0604020202020204" pitchFamily="34" charset="0"/>
              <a:buChar char="•"/>
            </a:pPr>
            <a:r>
              <a:rPr lang="en-US" dirty="0" smtClean="0"/>
              <a:t>Occupancy density x </a:t>
            </a:r>
            <a:r>
              <a:rPr lang="en-US" dirty="0" smtClean="0"/>
              <a:t>0.7</a:t>
            </a:r>
            <a:endParaRPr lang="en-US" dirty="0" smtClean="0"/>
          </a:p>
          <a:p>
            <a:pPr marL="285750" indent="-285750">
              <a:buFont typeface="Arial" panose="020B0604020202020204" pitchFamily="34" charset="0"/>
              <a:buChar char="•"/>
            </a:pPr>
            <a:r>
              <a:rPr lang="en-US" dirty="0" smtClean="0"/>
              <a:t>Infiltration flow per exterior surface x </a:t>
            </a:r>
            <a:r>
              <a:rPr lang="en-US" dirty="0" smtClean="0"/>
              <a:t>1.5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63" y="3010896"/>
            <a:ext cx="5660147" cy="35753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525" y="3010896"/>
            <a:ext cx="5504699" cy="3575311"/>
          </a:xfrm>
          <a:prstGeom prst="rect">
            <a:avLst/>
          </a:prstGeom>
        </p:spPr>
      </p:pic>
    </p:spTree>
    <p:extLst>
      <p:ext uri="{BB962C8B-B14F-4D97-AF65-F5344CB8AC3E}">
        <p14:creationId xmlns:p14="http://schemas.microsoft.com/office/powerpoint/2010/main" val="344274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599"/>
            <a:ext cx="9096375" cy="911225"/>
          </a:xfrm>
        </p:spPr>
        <p:txBody>
          <a:bodyPr/>
          <a:lstStyle/>
          <a:p>
            <a:r>
              <a:rPr lang="en-US" b="1" dirty="0"/>
              <a:t>Case 1 - Manual </a:t>
            </a:r>
            <a:r>
              <a:rPr lang="en-US" b="1" dirty="0" smtClean="0"/>
              <a:t>Calibration</a:t>
            </a:r>
            <a:endParaRPr lang="en-US" b="1" dirty="0"/>
          </a:p>
        </p:txBody>
      </p:sp>
      <p:sp>
        <p:nvSpPr>
          <p:cNvPr id="5" name="TextBox 4"/>
          <p:cNvSpPr txBox="1"/>
          <p:nvPr/>
        </p:nvSpPr>
        <p:spPr>
          <a:xfrm>
            <a:off x="838200" y="979571"/>
            <a:ext cx="8049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Exterior </a:t>
            </a:r>
            <a:r>
              <a:rPr lang="en-US" dirty="0"/>
              <a:t>wall and </a:t>
            </a:r>
            <a:r>
              <a:rPr lang="en-US" dirty="0" smtClean="0"/>
              <a:t>floor thermal conductivity x </a:t>
            </a:r>
            <a:r>
              <a:rPr lang="en-US" dirty="0" smtClean="0"/>
              <a:t>2.5</a:t>
            </a:r>
            <a:endParaRPr lang="en-US" dirty="0"/>
          </a:p>
          <a:p>
            <a:pPr marL="285750" indent="-285750">
              <a:buFont typeface="Arial" panose="020B0604020202020204" pitchFamily="34" charset="0"/>
              <a:buChar char="•"/>
            </a:pPr>
            <a:r>
              <a:rPr lang="en-US" dirty="0" smtClean="0"/>
              <a:t>Interior lighting power density </a:t>
            </a:r>
            <a:r>
              <a:rPr lang="en-US" dirty="0"/>
              <a:t>(21.39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Interior equipment power density </a:t>
            </a:r>
            <a:r>
              <a:rPr lang="en-US" dirty="0"/>
              <a:t>(14.68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Reduce </a:t>
            </a:r>
            <a:r>
              <a:rPr lang="en-US" dirty="0"/>
              <a:t>boiler and </a:t>
            </a:r>
            <a:r>
              <a:rPr lang="en-US" dirty="0" smtClean="0"/>
              <a:t>water heater efficiency </a:t>
            </a:r>
            <a:r>
              <a:rPr lang="en-US" dirty="0"/>
              <a:t>from 0.78 to </a:t>
            </a:r>
            <a:r>
              <a:rPr lang="en-US" dirty="0" smtClean="0"/>
              <a:t>0.6</a:t>
            </a:r>
          </a:p>
          <a:p>
            <a:pPr marL="285750" indent="-285750">
              <a:buFont typeface="Arial" panose="020B0604020202020204" pitchFamily="34" charset="0"/>
              <a:buChar char="•"/>
            </a:pPr>
            <a:r>
              <a:rPr lang="en-US" dirty="0"/>
              <a:t>Exterior wall and floor thickness x </a:t>
            </a:r>
            <a:r>
              <a:rPr lang="en-US" dirty="0" smtClean="0"/>
              <a:t>0.8</a:t>
            </a:r>
          </a:p>
          <a:p>
            <a:pPr marL="285750" indent="-285750">
              <a:buFont typeface="Arial" panose="020B0604020202020204" pitchFamily="34" charset="0"/>
              <a:buChar char="•"/>
            </a:pPr>
            <a:r>
              <a:rPr lang="en-US" dirty="0" smtClean="0"/>
              <a:t>Occupancy density x </a:t>
            </a:r>
            <a:r>
              <a:rPr lang="en-US" dirty="0" smtClean="0"/>
              <a:t>0.7</a:t>
            </a:r>
            <a:endParaRPr lang="en-US" dirty="0" smtClean="0"/>
          </a:p>
          <a:p>
            <a:pPr marL="285750" indent="-285750">
              <a:buFont typeface="Arial" panose="020B0604020202020204" pitchFamily="34" charset="0"/>
              <a:buChar char="•"/>
            </a:pPr>
            <a:r>
              <a:rPr lang="en-US" dirty="0" smtClean="0"/>
              <a:t>Infiltration flow per exterior surface x 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79" y="3109196"/>
            <a:ext cx="5660147" cy="35753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272" y="3109196"/>
            <a:ext cx="5504699" cy="3575311"/>
          </a:xfrm>
          <a:prstGeom prst="rect">
            <a:avLst/>
          </a:prstGeom>
        </p:spPr>
      </p:pic>
    </p:spTree>
    <p:extLst>
      <p:ext uri="{BB962C8B-B14F-4D97-AF65-F5344CB8AC3E}">
        <p14:creationId xmlns:p14="http://schemas.microsoft.com/office/powerpoint/2010/main" val="144731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599"/>
            <a:ext cx="9096375" cy="911225"/>
          </a:xfrm>
        </p:spPr>
        <p:txBody>
          <a:bodyPr/>
          <a:lstStyle/>
          <a:p>
            <a:r>
              <a:rPr lang="en-US" b="1" dirty="0"/>
              <a:t>Case 1 - Manual </a:t>
            </a:r>
            <a:r>
              <a:rPr lang="en-US" b="1" dirty="0" smtClean="0"/>
              <a:t>Calibration</a:t>
            </a:r>
            <a:endParaRPr lang="en-US" b="1" dirty="0"/>
          </a:p>
        </p:txBody>
      </p:sp>
      <p:sp>
        <p:nvSpPr>
          <p:cNvPr id="5" name="TextBox 4"/>
          <p:cNvSpPr txBox="1"/>
          <p:nvPr/>
        </p:nvSpPr>
        <p:spPr>
          <a:xfrm>
            <a:off x="838200" y="979571"/>
            <a:ext cx="8049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Exterior </a:t>
            </a:r>
            <a:r>
              <a:rPr lang="en-US" dirty="0"/>
              <a:t>wall and </a:t>
            </a:r>
            <a:r>
              <a:rPr lang="en-US" dirty="0" smtClean="0"/>
              <a:t>floor thermal conductivity x </a:t>
            </a:r>
            <a:r>
              <a:rPr lang="en-US" dirty="0" smtClean="0"/>
              <a:t>3</a:t>
            </a:r>
            <a:endParaRPr lang="en-US" dirty="0"/>
          </a:p>
          <a:p>
            <a:pPr marL="285750" indent="-285750">
              <a:buFont typeface="Arial" panose="020B0604020202020204" pitchFamily="34" charset="0"/>
              <a:buChar char="•"/>
            </a:pPr>
            <a:r>
              <a:rPr lang="en-US" dirty="0" smtClean="0"/>
              <a:t>Interior lighting power density </a:t>
            </a:r>
            <a:r>
              <a:rPr lang="en-US" dirty="0"/>
              <a:t>(21.39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Interior equipment power density </a:t>
            </a:r>
            <a:r>
              <a:rPr lang="en-US" dirty="0"/>
              <a:t>(14.68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Reduce </a:t>
            </a:r>
            <a:r>
              <a:rPr lang="en-US" dirty="0"/>
              <a:t>boiler and </a:t>
            </a:r>
            <a:r>
              <a:rPr lang="en-US" dirty="0" smtClean="0"/>
              <a:t>water heater efficiency </a:t>
            </a:r>
            <a:r>
              <a:rPr lang="en-US" dirty="0"/>
              <a:t>from 0.78 to </a:t>
            </a:r>
            <a:r>
              <a:rPr lang="en-US" dirty="0" smtClean="0"/>
              <a:t>0.6</a:t>
            </a:r>
          </a:p>
          <a:p>
            <a:pPr marL="285750" indent="-285750">
              <a:buFont typeface="Arial" panose="020B0604020202020204" pitchFamily="34" charset="0"/>
              <a:buChar char="•"/>
            </a:pPr>
            <a:r>
              <a:rPr lang="en-US" dirty="0"/>
              <a:t>Exterior wall and floor thickness x </a:t>
            </a:r>
            <a:r>
              <a:rPr lang="en-US" dirty="0" smtClean="0"/>
              <a:t>0.8</a:t>
            </a:r>
          </a:p>
          <a:p>
            <a:pPr marL="285750" indent="-285750">
              <a:buFont typeface="Arial" panose="020B0604020202020204" pitchFamily="34" charset="0"/>
              <a:buChar char="•"/>
            </a:pPr>
            <a:r>
              <a:rPr lang="en-US" dirty="0" smtClean="0"/>
              <a:t>Occupancy density x </a:t>
            </a:r>
            <a:r>
              <a:rPr lang="en-US" dirty="0" smtClean="0"/>
              <a:t>0.7</a:t>
            </a:r>
            <a:endParaRPr lang="en-US" dirty="0" smtClean="0"/>
          </a:p>
          <a:p>
            <a:pPr marL="285750" indent="-285750">
              <a:buFont typeface="Arial" panose="020B0604020202020204" pitchFamily="34" charset="0"/>
              <a:buChar char="•"/>
            </a:pPr>
            <a:r>
              <a:rPr lang="en-US" dirty="0" smtClean="0"/>
              <a:t>Infiltration flow per exterior surface x 2</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555" y="3010896"/>
            <a:ext cx="5504699" cy="35753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553" y="3010896"/>
            <a:ext cx="5660147" cy="3575311"/>
          </a:xfrm>
          <a:prstGeom prst="rect">
            <a:avLst/>
          </a:prstGeom>
        </p:spPr>
      </p:pic>
    </p:spTree>
    <p:extLst>
      <p:ext uri="{BB962C8B-B14F-4D97-AF65-F5344CB8AC3E}">
        <p14:creationId xmlns:p14="http://schemas.microsoft.com/office/powerpoint/2010/main" val="282628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632" y="613779"/>
            <a:ext cx="9364579" cy="741780"/>
          </a:xfrm>
        </p:spPr>
        <p:txBody>
          <a:bodyPr/>
          <a:lstStyle/>
          <a:p>
            <a:r>
              <a:rPr lang="en-US" b="1" dirty="0" smtClean="0"/>
              <a:t>Case 2 - Hybrid Calibration - Initial State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481" y="2090520"/>
            <a:ext cx="5504699" cy="35753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89" y="2090520"/>
            <a:ext cx="5660147" cy="3575311"/>
          </a:xfrm>
          <a:prstGeom prst="rect">
            <a:avLst/>
          </a:prstGeom>
        </p:spPr>
      </p:pic>
    </p:spTree>
    <p:extLst>
      <p:ext uri="{BB962C8B-B14F-4D97-AF65-F5344CB8AC3E}">
        <p14:creationId xmlns:p14="http://schemas.microsoft.com/office/powerpoint/2010/main" val="384662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24" y="1984939"/>
            <a:ext cx="5504699" cy="35753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64" y="1984939"/>
            <a:ext cx="5660147" cy="3575311"/>
          </a:xfrm>
          <a:prstGeom prst="rect">
            <a:avLst/>
          </a:prstGeom>
        </p:spPr>
      </p:pic>
      <p:sp>
        <p:nvSpPr>
          <p:cNvPr id="8" name="Rectangle 7"/>
          <p:cNvSpPr/>
          <p:nvPr/>
        </p:nvSpPr>
        <p:spPr>
          <a:xfrm>
            <a:off x="1086875" y="5599719"/>
            <a:ext cx="4601324" cy="646331"/>
          </a:xfrm>
          <a:prstGeom prst="rect">
            <a:avLst/>
          </a:prstGeom>
        </p:spPr>
        <p:txBody>
          <a:bodyPr wrap="none">
            <a:spAutoFit/>
          </a:bodyPr>
          <a:lstStyle/>
          <a:p>
            <a:pPr marL="285750" indent="-285750">
              <a:buFont typeface="Arial" panose="020B0604020202020204" pitchFamily="34" charset="0"/>
              <a:buChar char="•"/>
            </a:pPr>
            <a:r>
              <a:rPr lang="en-US" b="1" dirty="0" smtClean="0">
                <a:solidFill>
                  <a:schemeClr val="accent5">
                    <a:lumMod val="75000"/>
                  </a:schemeClr>
                </a:solidFill>
              </a:rPr>
              <a:t>NMBE is reduced from 29% to 26.7%</a:t>
            </a:r>
          </a:p>
          <a:p>
            <a:pPr marL="285750" indent="-285750">
              <a:buFont typeface="Arial" panose="020B0604020202020204" pitchFamily="34" charset="0"/>
              <a:buChar char="•"/>
            </a:pPr>
            <a:r>
              <a:rPr lang="en-US" b="1" dirty="0" smtClean="0">
                <a:solidFill>
                  <a:schemeClr val="accent5">
                    <a:lumMod val="75000"/>
                  </a:schemeClr>
                </a:solidFill>
              </a:rPr>
              <a:t>CV(RMSE) is reduced from 27.8% to 25.6%  </a:t>
            </a:r>
            <a:endParaRPr lang="en-US" b="1" dirty="0">
              <a:solidFill>
                <a:schemeClr val="accent5">
                  <a:lumMod val="75000"/>
                </a:schemeClr>
              </a:solidFill>
            </a:endParaRPr>
          </a:p>
        </p:txBody>
      </p:sp>
      <p:sp>
        <p:nvSpPr>
          <p:cNvPr id="9" name="Rectangle 8"/>
          <p:cNvSpPr/>
          <p:nvPr/>
        </p:nvSpPr>
        <p:spPr>
          <a:xfrm>
            <a:off x="7086622" y="5560250"/>
            <a:ext cx="4601324" cy="646331"/>
          </a:xfrm>
          <a:prstGeom prst="rect">
            <a:avLst/>
          </a:prstGeom>
        </p:spPr>
        <p:txBody>
          <a:bodyPr wrap="none">
            <a:spAutoFit/>
          </a:bodyPr>
          <a:lstStyle/>
          <a:p>
            <a:pPr marL="285750" indent="-285750">
              <a:buFont typeface="Arial" panose="020B0604020202020204" pitchFamily="34" charset="0"/>
              <a:buChar char="•"/>
            </a:pPr>
            <a:r>
              <a:rPr lang="en-US" b="1" dirty="0" smtClean="0">
                <a:solidFill>
                  <a:schemeClr val="accent5">
                    <a:lumMod val="75000"/>
                  </a:schemeClr>
                </a:solidFill>
              </a:rPr>
              <a:t>NMBE is reduced from 57.8% to 56.2%</a:t>
            </a:r>
          </a:p>
          <a:p>
            <a:pPr marL="285750" indent="-285750">
              <a:buFont typeface="Arial" panose="020B0604020202020204" pitchFamily="34" charset="0"/>
              <a:buChar char="•"/>
            </a:pPr>
            <a:r>
              <a:rPr lang="en-US" b="1" dirty="0" smtClean="0">
                <a:solidFill>
                  <a:schemeClr val="accent5">
                    <a:lumMod val="75000"/>
                  </a:schemeClr>
                </a:solidFill>
              </a:rPr>
              <a:t>CV(RMSE) is reduced from 60.2% to 58.5%  </a:t>
            </a:r>
            <a:endParaRPr lang="en-US" b="1" dirty="0">
              <a:solidFill>
                <a:schemeClr val="accent5">
                  <a:lumMod val="75000"/>
                </a:schemeClr>
              </a:solidFill>
            </a:endParaRPr>
          </a:p>
        </p:txBody>
      </p:sp>
      <p:sp>
        <p:nvSpPr>
          <p:cNvPr id="11" name="Title 1"/>
          <p:cNvSpPr>
            <a:spLocks noGrp="1"/>
          </p:cNvSpPr>
          <p:nvPr>
            <p:ph type="title"/>
          </p:nvPr>
        </p:nvSpPr>
        <p:spPr>
          <a:xfrm>
            <a:off x="557464" y="220747"/>
            <a:ext cx="9364579" cy="741780"/>
          </a:xfrm>
        </p:spPr>
        <p:txBody>
          <a:bodyPr/>
          <a:lstStyle/>
          <a:p>
            <a:r>
              <a:rPr lang="en-US" b="1" dirty="0" smtClean="0"/>
              <a:t>Case 2 - Hybrid Calibration</a:t>
            </a:r>
            <a:endParaRPr lang="en-US" b="1" dirty="0"/>
          </a:p>
        </p:txBody>
      </p:sp>
      <p:sp>
        <p:nvSpPr>
          <p:cNvPr id="12" name="Rectangle 11"/>
          <p:cNvSpPr/>
          <p:nvPr/>
        </p:nvSpPr>
        <p:spPr>
          <a:xfrm>
            <a:off x="858253" y="1077853"/>
            <a:ext cx="7403431" cy="646331"/>
          </a:xfrm>
          <a:prstGeom prst="rect">
            <a:avLst/>
          </a:prstGeom>
        </p:spPr>
        <p:txBody>
          <a:bodyPr wrap="square">
            <a:spAutoFit/>
          </a:bodyPr>
          <a:lstStyle/>
          <a:p>
            <a:r>
              <a:rPr lang="en-US" b="1" dirty="0" smtClean="0">
                <a:solidFill>
                  <a:schemeClr val="accent5">
                    <a:lumMod val="75000"/>
                  </a:schemeClr>
                </a:solidFill>
              </a:rPr>
              <a:t>Stage 1 - Calibration with Inverse solution:</a:t>
            </a:r>
          </a:p>
          <a:p>
            <a:pPr marL="285750" indent="-285750">
              <a:buFont typeface="Arial" panose="020B0604020202020204" pitchFamily="34" charset="0"/>
              <a:buChar char="•"/>
            </a:pPr>
            <a:r>
              <a:rPr lang="en-US" dirty="0" smtClean="0">
                <a:solidFill>
                  <a:schemeClr val="accent5">
                    <a:lumMod val="75000"/>
                  </a:schemeClr>
                </a:solidFill>
              </a:rPr>
              <a:t>Set people count schedule from the inverse modeling solution</a:t>
            </a:r>
          </a:p>
        </p:txBody>
      </p:sp>
    </p:spTree>
    <p:extLst>
      <p:ext uri="{BB962C8B-B14F-4D97-AF65-F5344CB8AC3E}">
        <p14:creationId xmlns:p14="http://schemas.microsoft.com/office/powerpoint/2010/main" val="263724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64" y="220747"/>
            <a:ext cx="9364579" cy="741780"/>
          </a:xfrm>
        </p:spPr>
        <p:txBody>
          <a:bodyPr/>
          <a:lstStyle/>
          <a:p>
            <a:r>
              <a:rPr lang="en-US" b="1" dirty="0" smtClean="0"/>
              <a:t>Case 2 - Hybrid Calibration</a:t>
            </a:r>
            <a:endParaRPr lang="en-US" b="1" dirty="0"/>
          </a:p>
        </p:txBody>
      </p:sp>
      <p:sp>
        <p:nvSpPr>
          <p:cNvPr id="5" name="Rectangle 4"/>
          <p:cNvSpPr/>
          <p:nvPr/>
        </p:nvSpPr>
        <p:spPr>
          <a:xfrm>
            <a:off x="858253" y="1077853"/>
            <a:ext cx="7403431" cy="923330"/>
          </a:xfrm>
          <a:prstGeom prst="rect">
            <a:avLst/>
          </a:prstGeom>
        </p:spPr>
        <p:txBody>
          <a:bodyPr wrap="square">
            <a:spAutoFit/>
          </a:bodyPr>
          <a:lstStyle/>
          <a:p>
            <a:r>
              <a:rPr lang="en-US" b="1" dirty="0" smtClean="0">
                <a:solidFill>
                  <a:schemeClr val="accent5">
                    <a:lumMod val="75000"/>
                  </a:schemeClr>
                </a:solidFill>
              </a:rPr>
              <a:t>Stage 1 - Calibration with Inverse solution:</a:t>
            </a:r>
          </a:p>
          <a:p>
            <a:pPr marL="285750" indent="-285750">
              <a:buFont typeface="Arial" panose="020B0604020202020204" pitchFamily="34" charset="0"/>
              <a:buChar char="•"/>
            </a:pPr>
            <a:r>
              <a:rPr lang="en-US" dirty="0" smtClean="0">
                <a:solidFill>
                  <a:schemeClr val="accent5">
                    <a:lumMod val="75000"/>
                  </a:schemeClr>
                </a:solidFill>
              </a:rPr>
              <a:t>Set people count schedule from the inverse modeling solution</a:t>
            </a:r>
          </a:p>
          <a:p>
            <a:pPr marL="285750" indent="-285750">
              <a:buFont typeface="Arial" panose="020B0604020202020204" pitchFamily="34" charset="0"/>
              <a:buChar char="•"/>
            </a:pPr>
            <a:r>
              <a:rPr lang="en-US" dirty="0">
                <a:solidFill>
                  <a:schemeClr val="accent5">
                    <a:lumMod val="75000"/>
                  </a:schemeClr>
                </a:solidFill>
              </a:rPr>
              <a:t>Set </a:t>
            </a:r>
            <a:r>
              <a:rPr lang="en-US" dirty="0" smtClean="0">
                <a:solidFill>
                  <a:schemeClr val="accent5">
                    <a:lumMod val="75000"/>
                  </a:schemeClr>
                </a:solidFill>
              </a:rPr>
              <a:t>air infiltration </a:t>
            </a:r>
            <a:r>
              <a:rPr lang="en-US" dirty="0">
                <a:solidFill>
                  <a:schemeClr val="accent5">
                    <a:lumMod val="75000"/>
                  </a:schemeClr>
                </a:solidFill>
              </a:rPr>
              <a:t>schedule from the inverse modeling </a:t>
            </a:r>
            <a:r>
              <a:rPr lang="en-US" dirty="0" smtClean="0">
                <a:solidFill>
                  <a:schemeClr val="accent5">
                    <a:lumMod val="75000"/>
                  </a:schemeClr>
                </a:solidFill>
              </a:rPr>
              <a:t>solution</a:t>
            </a:r>
            <a:endParaRPr lang="en-US" dirty="0">
              <a:solidFill>
                <a:schemeClr val="accent5">
                  <a:lumMod val="75000"/>
                </a:schemeClr>
              </a:solidFill>
            </a:endParaRPr>
          </a:p>
        </p:txBody>
      </p:sp>
      <p:sp>
        <p:nvSpPr>
          <p:cNvPr id="8" name="Rectangle 7"/>
          <p:cNvSpPr/>
          <p:nvPr/>
        </p:nvSpPr>
        <p:spPr>
          <a:xfrm>
            <a:off x="1034715" y="5967568"/>
            <a:ext cx="4446474" cy="646331"/>
          </a:xfrm>
          <a:prstGeom prst="rect">
            <a:avLst/>
          </a:prstGeom>
        </p:spPr>
        <p:txBody>
          <a:bodyPr wrap="none">
            <a:spAutoFit/>
          </a:bodyPr>
          <a:lstStyle/>
          <a:p>
            <a:pPr marL="285750" indent="-285750">
              <a:buFont typeface="Arial" panose="020B0604020202020204" pitchFamily="34" charset="0"/>
              <a:buChar char="•"/>
            </a:pPr>
            <a:r>
              <a:rPr lang="en-US" b="1" dirty="0" smtClean="0">
                <a:solidFill>
                  <a:schemeClr val="accent5">
                    <a:lumMod val="75000"/>
                  </a:schemeClr>
                </a:solidFill>
              </a:rPr>
              <a:t>NMBE is further reduced to 22.2%</a:t>
            </a:r>
          </a:p>
          <a:p>
            <a:pPr marL="285750" indent="-285750">
              <a:buFont typeface="Arial" panose="020B0604020202020204" pitchFamily="34" charset="0"/>
              <a:buChar char="•"/>
            </a:pPr>
            <a:r>
              <a:rPr lang="en-US" b="1" dirty="0" smtClean="0">
                <a:solidFill>
                  <a:schemeClr val="accent5">
                    <a:lumMod val="75000"/>
                  </a:schemeClr>
                </a:solidFill>
              </a:rPr>
              <a:t>CV(RMSE) is further reduced from 21.3%  </a:t>
            </a:r>
            <a:endParaRPr lang="en-US" b="1" dirty="0">
              <a:solidFill>
                <a:schemeClr val="accent5">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82" y="2276931"/>
            <a:ext cx="5660147" cy="357531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650" y="2276931"/>
            <a:ext cx="5504699" cy="3575311"/>
          </a:xfrm>
          <a:prstGeom prst="rect">
            <a:avLst/>
          </a:prstGeom>
        </p:spPr>
      </p:pic>
      <p:sp>
        <p:nvSpPr>
          <p:cNvPr id="12" name="Rectangle 11"/>
          <p:cNvSpPr/>
          <p:nvPr/>
        </p:nvSpPr>
        <p:spPr>
          <a:xfrm>
            <a:off x="6808467" y="5967568"/>
            <a:ext cx="4446474" cy="646331"/>
          </a:xfrm>
          <a:prstGeom prst="rect">
            <a:avLst/>
          </a:prstGeom>
        </p:spPr>
        <p:txBody>
          <a:bodyPr wrap="none">
            <a:spAutoFit/>
          </a:bodyPr>
          <a:lstStyle/>
          <a:p>
            <a:pPr marL="285750" indent="-285750">
              <a:buFont typeface="Arial" panose="020B0604020202020204" pitchFamily="34" charset="0"/>
              <a:buChar char="•"/>
            </a:pPr>
            <a:r>
              <a:rPr lang="en-US" b="1" dirty="0" smtClean="0">
                <a:solidFill>
                  <a:schemeClr val="accent5">
                    <a:lumMod val="75000"/>
                  </a:schemeClr>
                </a:solidFill>
              </a:rPr>
              <a:t>NMBE is further reduced to 50.9%</a:t>
            </a:r>
          </a:p>
          <a:p>
            <a:pPr marL="285750" indent="-285750">
              <a:buFont typeface="Arial" panose="020B0604020202020204" pitchFamily="34" charset="0"/>
              <a:buChar char="•"/>
            </a:pPr>
            <a:r>
              <a:rPr lang="en-US" b="1" dirty="0" smtClean="0">
                <a:solidFill>
                  <a:schemeClr val="accent5">
                    <a:lumMod val="75000"/>
                  </a:schemeClr>
                </a:solidFill>
              </a:rPr>
              <a:t>CV(RMSE) is further reduced from 52.4%  </a:t>
            </a:r>
            <a:endParaRPr lang="en-US" b="1" dirty="0">
              <a:solidFill>
                <a:schemeClr val="accent5">
                  <a:lumMod val="75000"/>
                </a:schemeClr>
              </a:solidFill>
            </a:endParaRPr>
          </a:p>
        </p:txBody>
      </p:sp>
    </p:spTree>
    <p:extLst>
      <p:ext uri="{BB962C8B-B14F-4D97-AF65-F5344CB8AC3E}">
        <p14:creationId xmlns:p14="http://schemas.microsoft.com/office/powerpoint/2010/main" val="152362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16" y="140537"/>
            <a:ext cx="9364579" cy="741780"/>
          </a:xfrm>
        </p:spPr>
        <p:txBody>
          <a:bodyPr/>
          <a:lstStyle/>
          <a:p>
            <a:r>
              <a:rPr lang="en-US" b="1" dirty="0" smtClean="0"/>
              <a:t>Case 2 - Hybrid Calibration</a:t>
            </a:r>
            <a:endParaRPr lang="en-US" b="1" dirty="0"/>
          </a:p>
        </p:txBody>
      </p:sp>
      <p:sp>
        <p:nvSpPr>
          <p:cNvPr id="9" name="Rectangle 8"/>
          <p:cNvSpPr/>
          <p:nvPr/>
        </p:nvSpPr>
        <p:spPr>
          <a:xfrm>
            <a:off x="866274" y="874297"/>
            <a:ext cx="7403431" cy="1477328"/>
          </a:xfrm>
          <a:prstGeom prst="rect">
            <a:avLst/>
          </a:prstGeom>
        </p:spPr>
        <p:txBody>
          <a:bodyPr wrap="square">
            <a:spAutoFit/>
          </a:bodyPr>
          <a:lstStyle/>
          <a:p>
            <a:r>
              <a:rPr lang="en-US" b="1" dirty="0" smtClean="0">
                <a:solidFill>
                  <a:schemeClr val="accent5">
                    <a:lumMod val="75000"/>
                  </a:schemeClr>
                </a:solidFill>
              </a:rPr>
              <a:t>Stage 1 - Calibration with Inverse solution:</a:t>
            </a:r>
          </a:p>
          <a:p>
            <a:pPr marL="285750" indent="-285750">
              <a:buFont typeface="Arial" panose="020B0604020202020204" pitchFamily="34" charset="0"/>
              <a:buChar char="•"/>
            </a:pPr>
            <a:r>
              <a:rPr lang="en-US" dirty="0" smtClean="0">
                <a:solidFill>
                  <a:schemeClr val="accent5">
                    <a:lumMod val="75000"/>
                  </a:schemeClr>
                </a:solidFill>
              </a:rPr>
              <a:t>Set people count schedule from the inverse modeling solution</a:t>
            </a:r>
          </a:p>
          <a:p>
            <a:pPr marL="285750" indent="-285750">
              <a:buFont typeface="Arial" panose="020B0604020202020204" pitchFamily="34" charset="0"/>
              <a:buChar char="•"/>
            </a:pPr>
            <a:r>
              <a:rPr lang="en-US" dirty="0">
                <a:solidFill>
                  <a:schemeClr val="accent5">
                    <a:lumMod val="75000"/>
                  </a:schemeClr>
                </a:solidFill>
              </a:rPr>
              <a:t>Set </a:t>
            </a:r>
            <a:r>
              <a:rPr lang="en-US" dirty="0" smtClean="0">
                <a:solidFill>
                  <a:schemeClr val="accent5">
                    <a:lumMod val="75000"/>
                  </a:schemeClr>
                </a:solidFill>
              </a:rPr>
              <a:t>air infiltration </a:t>
            </a:r>
            <a:r>
              <a:rPr lang="en-US" dirty="0">
                <a:solidFill>
                  <a:schemeClr val="accent5">
                    <a:lumMod val="75000"/>
                  </a:schemeClr>
                </a:solidFill>
              </a:rPr>
              <a:t>schedule from the inverse modeling </a:t>
            </a:r>
            <a:r>
              <a:rPr lang="en-US" dirty="0" smtClean="0">
                <a:solidFill>
                  <a:schemeClr val="accent5">
                    <a:lumMod val="75000"/>
                  </a:schemeClr>
                </a:solidFill>
              </a:rPr>
              <a:t>solution</a:t>
            </a:r>
          </a:p>
          <a:p>
            <a:r>
              <a:rPr lang="en-US" b="1" dirty="0"/>
              <a:t>Stage </a:t>
            </a:r>
            <a:r>
              <a:rPr lang="en-US" b="1" dirty="0" smtClean="0"/>
              <a:t>2 – Conventional Calibration:</a:t>
            </a:r>
            <a:endParaRPr lang="en-US" b="1" dirty="0"/>
          </a:p>
          <a:p>
            <a:pPr marL="285750" indent="-285750">
              <a:buFont typeface="Arial" panose="020B0604020202020204" pitchFamily="34" charset="0"/>
              <a:buChar char="•"/>
            </a:pPr>
            <a:r>
              <a:rPr lang="en-US" dirty="0"/>
              <a:t>Exterior wall and floor thermal conductivity x </a:t>
            </a:r>
            <a:r>
              <a:rPr lang="en-US" dirty="0" smtClean="0"/>
              <a:t>2</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166" y="2611891"/>
            <a:ext cx="5504699" cy="35753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16" y="2611891"/>
            <a:ext cx="5660147" cy="3575311"/>
          </a:xfrm>
          <a:prstGeom prst="rect">
            <a:avLst/>
          </a:prstGeom>
        </p:spPr>
      </p:pic>
    </p:spTree>
    <p:extLst>
      <p:ext uri="{BB962C8B-B14F-4D97-AF65-F5344CB8AC3E}">
        <p14:creationId xmlns:p14="http://schemas.microsoft.com/office/powerpoint/2010/main" val="40082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182" y="394946"/>
            <a:ext cx="10349142" cy="1066800"/>
          </a:xfrm>
        </p:spPr>
        <p:txBody>
          <a:bodyPr>
            <a:normAutofit fontScale="90000"/>
          </a:bodyPr>
          <a:lstStyle/>
          <a:p>
            <a:r>
              <a:rPr lang="en-US" b="1" dirty="0" smtClean="0"/>
              <a:t>Task 3: Test the use of inversed models in the model calibration process</a:t>
            </a:r>
            <a:endParaRPr lang="en-US" b="1" dirty="0"/>
          </a:p>
        </p:txBody>
      </p:sp>
      <p:sp>
        <p:nvSpPr>
          <p:cNvPr id="3" name="Text Placeholder 2"/>
          <p:cNvSpPr>
            <a:spLocks noGrp="1"/>
          </p:cNvSpPr>
          <p:nvPr>
            <p:ph type="body" sz="quarter" idx="10"/>
          </p:nvPr>
        </p:nvSpPr>
        <p:spPr>
          <a:xfrm>
            <a:off x="1171182" y="1693234"/>
            <a:ext cx="9951577" cy="4437113"/>
          </a:xfrm>
        </p:spPr>
        <p:txBody>
          <a:bodyPr>
            <a:noAutofit/>
          </a:bodyPr>
          <a:lstStyle/>
          <a:p>
            <a:pPr marL="0" indent="0">
              <a:spcBef>
                <a:spcPts val="0"/>
              </a:spcBef>
              <a:buNone/>
            </a:pPr>
            <a:r>
              <a:rPr lang="en-US" sz="2400" b="1" dirty="0" smtClean="0">
                <a:solidFill>
                  <a:srgbClr val="000000"/>
                </a:solidFill>
              </a:rPr>
              <a:t>Workflow:</a:t>
            </a:r>
          </a:p>
          <a:p>
            <a:pPr marL="0" indent="0">
              <a:spcBef>
                <a:spcPts val="0"/>
              </a:spcBef>
              <a:buNone/>
            </a:pPr>
            <a:endParaRPr lang="en-US" sz="2400" b="1" dirty="0" smtClean="0">
              <a:solidFill>
                <a:srgbClr val="000000"/>
              </a:solidFill>
            </a:endParaRPr>
          </a:p>
          <a:p>
            <a:pPr marL="457200" indent="-457200">
              <a:lnSpc>
                <a:spcPct val="110000"/>
              </a:lnSpc>
              <a:spcBef>
                <a:spcPts val="0"/>
              </a:spcBef>
              <a:buAutoNum type="arabicPeriod"/>
            </a:pPr>
            <a:r>
              <a:rPr lang="en-US" sz="2400" dirty="0" smtClean="0">
                <a:solidFill>
                  <a:srgbClr val="000000"/>
                </a:solidFill>
              </a:rPr>
              <a:t>Identify an </a:t>
            </a:r>
            <a:r>
              <a:rPr lang="en-US" sz="2400" dirty="0" err="1" smtClean="0">
                <a:solidFill>
                  <a:srgbClr val="000000"/>
                </a:solidFill>
              </a:rPr>
              <a:t>EnergyPlus</a:t>
            </a:r>
            <a:r>
              <a:rPr lang="en-US" sz="2400" dirty="0" smtClean="0">
                <a:solidFill>
                  <a:srgbClr val="000000"/>
                </a:solidFill>
              </a:rPr>
              <a:t> model</a:t>
            </a:r>
            <a:r>
              <a:rPr lang="en-US" sz="2400" b="1" dirty="0" smtClean="0">
                <a:solidFill>
                  <a:srgbClr val="000000"/>
                </a:solidFill>
              </a:rPr>
              <a:t> </a:t>
            </a:r>
            <a:r>
              <a:rPr lang="en-US" sz="2400" dirty="0" smtClean="0">
                <a:solidFill>
                  <a:srgbClr val="000000"/>
                </a:solidFill>
              </a:rPr>
              <a:t> (a DOE reference model or a real building model)</a:t>
            </a:r>
          </a:p>
          <a:p>
            <a:pPr marL="457200" indent="-457200">
              <a:lnSpc>
                <a:spcPct val="110000"/>
              </a:lnSpc>
              <a:spcBef>
                <a:spcPts val="0"/>
              </a:spcBef>
              <a:buAutoNum type="arabicPeriod"/>
            </a:pPr>
            <a:r>
              <a:rPr lang="en-US" sz="2400" dirty="0" smtClean="0">
                <a:solidFill>
                  <a:srgbClr val="000000"/>
                </a:solidFill>
              </a:rPr>
              <a:t>Conduct traditional model calibration and record performance</a:t>
            </a:r>
          </a:p>
          <a:p>
            <a:pPr marL="457200" indent="-457200">
              <a:lnSpc>
                <a:spcPct val="110000"/>
              </a:lnSpc>
              <a:spcBef>
                <a:spcPts val="0"/>
              </a:spcBef>
              <a:buAutoNum type="arabicPeriod"/>
            </a:pPr>
            <a:r>
              <a:rPr lang="en-US" sz="2400" dirty="0" smtClean="0">
                <a:solidFill>
                  <a:srgbClr val="000000"/>
                </a:solidFill>
              </a:rPr>
              <a:t>Use the hybrid method in the calibration</a:t>
            </a:r>
          </a:p>
          <a:p>
            <a:pPr marL="457200" lvl="1" indent="0">
              <a:lnSpc>
                <a:spcPct val="110000"/>
              </a:lnSpc>
              <a:spcBef>
                <a:spcPts val="0"/>
              </a:spcBef>
              <a:buNone/>
            </a:pPr>
            <a:r>
              <a:rPr lang="en-US" sz="2400" dirty="0" smtClean="0">
                <a:solidFill>
                  <a:srgbClr val="000000"/>
                </a:solidFill>
              </a:rPr>
              <a:t>3.1. Initial calibration using traditional approach</a:t>
            </a:r>
          </a:p>
          <a:p>
            <a:pPr marL="457200" lvl="1" indent="0">
              <a:lnSpc>
                <a:spcPct val="110000"/>
              </a:lnSpc>
              <a:spcBef>
                <a:spcPts val="0"/>
              </a:spcBef>
              <a:buNone/>
            </a:pPr>
            <a:r>
              <a:rPr lang="en-US" sz="2400" dirty="0" smtClean="0">
                <a:solidFill>
                  <a:srgbClr val="000000"/>
                </a:solidFill>
              </a:rPr>
              <a:t>3.2. Run inversed models to determine unknown parameters</a:t>
            </a:r>
          </a:p>
          <a:p>
            <a:pPr marL="457200" lvl="1" indent="0">
              <a:lnSpc>
                <a:spcPct val="110000"/>
              </a:lnSpc>
              <a:spcBef>
                <a:spcPts val="0"/>
              </a:spcBef>
              <a:buNone/>
            </a:pPr>
            <a:r>
              <a:rPr lang="en-US" sz="2400" dirty="0" smtClean="0">
                <a:solidFill>
                  <a:srgbClr val="000000"/>
                </a:solidFill>
              </a:rPr>
              <a:t>3.3. Use the calculated parameters from 3.2 in the traditional calibration and re-run it.</a:t>
            </a:r>
          </a:p>
          <a:p>
            <a:pPr marL="457200" lvl="1" indent="0">
              <a:lnSpc>
                <a:spcPct val="110000"/>
              </a:lnSpc>
              <a:spcBef>
                <a:spcPts val="0"/>
              </a:spcBef>
              <a:buNone/>
            </a:pPr>
            <a:r>
              <a:rPr lang="en-US" sz="2400" dirty="0" smtClean="0">
                <a:solidFill>
                  <a:srgbClr val="000000"/>
                </a:solidFill>
              </a:rPr>
              <a:t>3.4. Repeat this process as needed.</a:t>
            </a:r>
            <a:endParaRPr lang="en-US" sz="2400" dirty="0">
              <a:solidFill>
                <a:srgbClr val="000000"/>
              </a:solidFill>
            </a:endParaRPr>
          </a:p>
        </p:txBody>
      </p:sp>
    </p:spTree>
    <p:extLst>
      <p:ext uri="{BB962C8B-B14F-4D97-AF65-F5344CB8AC3E}">
        <p14:creationId xmlns:p14="http://schemas.microsoft.com/office/powerpoint/2010/main" val="1964086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16" y="140537"/>
            <a:ext cx="9364579" cy="741780"/>
          </a:xfrm>
        </p:spPr>
        <p:txBody>
          <a:bodyPr/>
          <a:lstStyle/>
          <a:p>
            <a:r>
              <a:rPr lang="en-US" b="1" dirty="0" smtClean="0"/>
              <a:t>Case 2 - Hybrid Calibration</a:t>
            </a:r>
            <a:endParaRPr lang="en-US" b="1" dirty="0"/>
          </a:p>
        </p:txBody>
      </p:sp>
      <p:sp>
        <p:nvSpPr>
          <p:cNvPr id="9" name="Rectangle 8"/>
          <p:cNvSpPr/>
          <p:nvPr/>
        </p:nvSpPr>
        <p:spPr>
          <a:xfrm>
            <a:off x="866274" y="874297"/>
            <a:ext cx="7403431" cy="1846659"/>
          </a:xfrm>
          <a:prstGeom prst="rect">
            <a:avLst/>
          </a:prstGeom>
        </p:spPr>
        <p:txBody>
          <a:bodyPr wrap="square">
            <a:spAutoFit/>
          </a:bodyPr>
          <a:lstStyle/>
          <a:p>
            <a:r>
              <a:rPr lang="en-US" sz="1600" b="1" dirty="0" smtClean="0">
                <a:solidFill>
                  <a:schemeClr val="accent5">
                    <a:lumMod val="75000"/>
                  </a:schemeClr>
                </a:solidFill>
              </a:rPr>
              <a:t>Stage 1 - Calibration with Inverse solution:</a:t>
            </a:r>
          </a:p>
          <a:p>
            <a:pPr marL="285750" indent="-285750">
              <a:buFont typeface="Arial" panose="020B0604020202020204" pitchFamily="34" charset="0"/>
              <a:buChar char="•"/>
            </a:pPr>
            <a:r>
              <a:rPr lang="en-US" sz="1600" dirty="0" smtClean="0">
                <a:solidFill>
                  <a:schemeClr val="accent5">
                    <a:lumMod val="75000"/>
                  </a:schemeClr>
                </a:solidFill>
              </a:rPr>
              <a:t>Set people count schedule from the inverse modeling solution</a:t>
            </a:r>
          </a:p>
          <a:p>
            <a:pPr marL="285750" indent="-285750">
              <a:buFont typeface="Arial" panose="020B0604020202020204" pitchFamily="34" charset="0"/>
              <a:buChar char="•"/>
            </a:pPr>
            <a:r>
              <a:rPr lang="en-US" sz="1600" dirty="0">
                <a:solidFill>
                  <a:schemeClr val="accent5">
                    <a:lumMod val="75000"/>
                  </a:schemeClr>
                </a:solidFill>
              </a:rPr>
              <a:t>Set </a:t>
            </a:r>
            <a:r>
              <a:rPr lang="en-US" sz="1600" dirty="0" smtClean="0">
                <a:solidFill>
                  <a:schemeClr val="accent5">
                    <a:lumMod val="75000"/>
                  </a:schemeClr>
                </a:solidFill>
              </a:rPr>
              <a:t>air infiltration </a:t>
            </a:r>
            <a:r>
              <a:rPr lang="en-US" sz="1600" dirty="0">
                <a:solidFill>
                  <a:schemeClr val="accent5">
                    <a:lumMod val="75000"/>
                  </a:schemeClr>
                </a:solidFill>
              </a:rPr>
              <a:t>schedule from the inverse modeling </a:t>
            </a:r>
            <a:r>
              <a:rPr lang="en-US" sz="1600" dirty="0" smtClean="0">
                <a:solidFill>
                  <a:schemeClr val="accent5">
                    <a:lumMod val="75000"/>
                  </a:schemeClr>
                </a:solidFill>
              </a:rPr>
              <a:t>solution</a:t>
            </a:r>
          </a:p>
          <a:p>
            <a:r>
              <a:rPr lang="en-US" sz="1600" b="1" dirty="0"/>
              <a:t>Stage </a:t>
            </a:r>
            <a:r>
              <a:rPr lang="en-US" sz="1600" b="1" dirty="0" smtClean="0"/>
              <a:t>2 – Conventional Calibration:</a:t>
            </a:r>
            <a:endParaRPr lang="en-US" sz="1600" b="1" dirty="0"/>
          </a:p>
          <a:p>
            <a:pPr marL="285750" indent="-285750">
              <a:buFont typeface="Arial" panose="020B0604020202020204" pitchFamily="34" charset="0"/>
              <a:buChar char="•"/>
            </a:pPr>
            <a:r>
              <a:rPr lang="en-US" sz="1600" dirty="0"/>
              <a:t>Exterior wall and floor thermal conductivity x </a:t>
            </a:r>
            <a:r>
              <a:rPr lang="en-US" sz="1600" dirty="0" smtClean="0"/>
              <a:t>2</a:t>
            </a:r>
          </a:p>
          <a:p>
            <a:pPr marL="285750" indent="-285750">
              <a:buFont typeface="Arial" panose="020B0604020202020204" pitchFamily="34" charset="0"/>
              <a:buChar char="•"/>
            </a:pPr>
            <a:r>
              <a:rPr lang="en-US" sz="1600" dirty="0"/>
              <a:t>Interior lighting power density (21.39 W/m</a:t>
            </a:r>
            <a:r>
              <a:rPr lang="en-US" sz="1600" baseline="30000" dirty="0"/>
              <a:t>2</a:t>
            </a:r>
            <a:r>
              <a:rPr lang="en-US" sz="1600" dirty="0"/>
              <a:t>) x 0.8</a:t>
            </a:r>
          </a:p>
          <a:p>
            <a:pPr marL="285750" indent="-285750">
              <a:buFont typeface="Arial" panose="020B0604020202020204" pitchFamily="34" charset="0"/>
              <a:buChar char="•"/>
            </a:pPr>
            <a:r>
              <a:rPr lang="en-US" sz="1600" dirty="0"/>
              <a:t>Interior equipment power density (14.68 W/m</a:t>
            </a:r>
            <a:r>
              <a:rPr lang="en-US" sz="1600" baseline="30000" dirty="0"/>
              <a:t>2</a:t>
            </a:r>
            <a:r>
              <a:rPr lang="en-US" sz="1600" dirty="0"/>
              <a:t>) x </a:t>
            </a:r>
            <a:r>
              <a:rPr lang="en-US" sz="1600" dirty="0" smtClean="0"/>
              <a:t>0.8</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05" y="2857313"/>
            <a:ext cx="5660147" cy="35753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314" y="2857313"/>
            <a:ext cx="5504699" cy="3575311"/>
          </a:xfrm>
          <a:prstGeom prst="rect">
            <a:avLst/>
          </a:prstGeom>
        </p:spPr>
      </p:pic>
    </p:spTree>
    <p:extLst>
      <p:ext uri="{BB962C8B-B14F-4D97-AF65-F5344CB8AC3E}">
        <p14:creationId xmlns:p14="http://schemas.microsoft.com/office/powerpoint/2010/main" val="214157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16" y="140537"/>
            <a:ext cx="9364579" cy="741780"/>
          </a:xfrm>
        </p:spPr>
        <p:txBody>
          <a:bodyPr/>
          <a:lstStyle/>
          <a:p>
            <a:r>
              <a:rPr lang="en-US" b="1" dirty="0" smtClean="0"/>
              <a:t>Case 2 - Hybrid Calibration</a:t>
            </a:r>
            <a:endParaRPr lang="en-US" b="1" dirty="0"/>
          </a:p>
        </p:txBody>
      </p:sp>
      <p:sp>
        <p:nvSpPr>
          <p:cNvPr id="9" name="Rectangle 8"/>
          <p:cNvSpPr/>
          <p:nvPr/>
        </p:nvSpPr>
        <p:spPr>
          <a:xfrm>
            <a:off x="866274" y="874297"/>
            <a:ext cx="7403431" cy="2062103"/>
          </a:xfrm>
          <a:prstGeom prst="rect">
            <a:avLst/>
          </a:prstGeom>
        </p:spPr>
        <p:txBody>
          <a:bodyPr wrap="square">
            <a:spAutoFit/>
          </a:bodyPr>
          <a:lstStyle/>
          <a:p>
            <a:r>
              <a:rPr lang="en-US" sz="1600" b="1" dirty="0" smtClean="0">
                <a:solidFill>
                  <a:schemeClr val="accent5">
                    <a:lumMod val="75000"/>
                  </a:schemeClr>
                </a:solidFill>
              </a:rPr>
              <a:t>Stage 1 - Calibration with Inverse solution:</a:t>
            </a:r>
          </a:p>
          <a:p>
            <a:pPr marL="285750" indent="-285750">
              <a:buFont typeface="Arial" panose="020B0604020202020204" pitchFamily="34" charset="0"/>
              <a:buChar char="•"/>
            </a:pPr>
            <a:r>
              <a:rPr lang="en-US" sz="1600" dirty="0" smtClean="0">
                <a:solidFill>
                  <a:schemeClr val="accent5">
                    <a:lumMod val="75000"/>
                  </a:schemeClr>
                </a:solidFill>
              </a:rPr>
              <a:t>Set people count schedule from the inverse modeling solution</a:t>
            </a:r>
          </a:p>
          <a:p>
            <a:pPr marL="285750" indent="-285750">
              <a:buFont typeface="Arial" panose="020B0604020202020204" pitchFamily="34" charset="0"/>
              <a:buChar char="•"/>
            </a:pPr>
            <a:r>
              <a:rPr lang="en-US" sz="1600" dirty="0">
                <a:solidFill>
                  <a:schemeClr val="accent5">
                    <a:lumMod val="75000"/>
                  </a:schemeClr>
                </a:solidFill>
              </a:rPr>
              <a:t>Set </a:t>
            </a:r>
            <a:r>
              <a:rPr lang="en-US" sz="1600" dirty="0" smtClean="0">
                <a:solidFill>
                  <a:schemeClr val="accent5">
                    <a:lumMod val="75000"/>
                  </a:schemeClr>
                </a:solidFill>
              </a:rPr>
              <a:t>air infiltration </a:t>
            </a:r>
            <a:r>
              <a:rPr lang="en-US" sz="1600" dirty="0">
                <a:solidFill>
                  <a:schemeClr val="accent5">
                    <a:lumMod val="75000"/>
                  </a:schemeClr>
                </a:solidFill>
              </a:rPr>
              <a:t>schedule from the inverse modeling </a:t>
            </a:r>
            <a:r>
              <a:rPr lang="en-US" sz="1600" dirty="0" smtClean="0">
                <a:solidFill>
                  <a:schemeClr val="accent5">
                    <a:lumMod val="75000"/>
                  </a:schemeClr>
                </a:solidFill>
              </a:rPr>
              <a:t>solution</a:t>
            </a:r>
          </a:p>
          <a:p>
            <a:r>
              <a:rPr lang="en-US" sz="1600" b="1" dirty="0"/>
              <a:t>Stage </a:t>
            </a:r>
            <a:r>
              <a:rPr lang="en-US" sz="1600" b="1" dirty="0" smtClean="0"/>
              <a:t>2 – Conventional Calibration:</a:t>
            </a:r>
            <a:endParaRPr lang="en-US" sz="1600" b="1" dirty="0"/>
          </a:p>
          <a:p>
            <a:pPr marL="285750" indent="-285750">
              <a:buFont typeface="Arial" panose="020B0604020202020204" pitchFamily="34" charset="0"/>
              <a:buChar char="•"/>
            </a:pPr>
            <a:r>
              <a:rPr lang="en-US" sz="1600" dirty="0"/>
              <a:t>Exterior wall and floor thermal conductivity x </a:t>
            </a:r>
            <a:r>
              <a:rPr lang="en-US" sz="1600" dirty="0" smtClean="0"/>
              <a:t>2</a:t>
            </a:r>
          </a:p>
          <a:p>
            <a:pPr marL="285750" indent="-285750">
              <a:buFont typeface="Arial" panose="020B0604020202020204" pitchFamily="34" charset="0"/>
              <a:buChar char="•"/>
            </a:pPr>
            <a:r>
              <a:rPr lang="en-US" sz="1600" dirty="0"/>
              <a:t>Interior lighting power density (21.39 W/m</a:t>
            </a:r>
            <a:r>
              <a:rPr lang="en-US" sz="1600" baseline="30000" dirty="0"/>
              <a:t>2</a:t>
            </a:r>
            <a:r>
              <a:rPr lang="en-US" sz="1600" dirty="0"/>
              <a:t>) x 0.8</a:t>
            </a:r>
          </a:p>
          <a:p>
            <a:pPr marL="285750" indent="-285750">
              <a:buFont typeface="Arial" panose="020B0604020202020204" pitchFamily="34" charset="0"/>
              <a:buChar char="•"/>
            </a:pPr>
            <a:r>
              <a:rPr lang="en-US" sz="1600" dirty="0"/>
              <a:t>Interior equipment power density (14.68 W/m</a:t>
            </a:r>
            <a:r>
              <a:rPr lang="en-US" sz="1600" baseline="30000" dirty="0"/>
              <a:t>2</a:t>
            </a:r>
            <a:r>
              <a:rPr lang="en-US" sz="1600" dirty="0"/>
              <a:t>) x </a:t>
            </a:r>
            <a:r>
              <a:rPr lang="en-US" sz="1600" dirty="0" smtClean="0"/>
              <a:t>0.8</a:t>
            </a:r>
          </a:p>
          <a:p>
            <a:pPr marL="285750" indent="-285750">
              <a:buFont typeface="Arial" panose="020B0604020202020204" pitchFamily="34" charset="0"/>
              <a:buChar char="•"/>
            </a:pPr>
            <a:r>
              <a:rPr lang="en-US" sz="1600" dirty="0"/>
              <a:t>Reduce boiler and water heater efficiency from 0.78 to </a:t>
            </a:r>
            <a:r>
              <a:rPr lang="en-US" sz="1600" dirty="0" smtClean="0"/>
              <a:t>0.6</a:t>
            </a: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05" y="2892627"/>
            <a:ext cx="5660147" cy="35753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290" y="2892627"/>
            <a:ext cx="5504699" cy="3575311"/>
          </a:xfrm>
          <a:prstGeom prst="rect">
            <a:avLst/>
          </a:prstGeom>
        </p:spPr>
      </p:pic>
    </p:spTree>
    <p:extLst>
      <p:ext uri="{BB962C8B-B14F-4D97-AF65-F5344CB8AC3E}">
        <p14:creationId xmlns:p14="http://schemas.microsoft.com/office/powerpoint/2010/main" val="96114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11" y="82483"/>
            <a:ext cx="9364579" cy="741780"/>
          </a:xfrm>
        </p:spPr>
        <p:txBody>
          <a:bodyPr/>
          <a:lstStyle/>
          <a:p>
            <a:r>
              <a:rPr lang="en-US" b="1" dirty="0" smtClean="0"/>
              <a:t>Case 2 - Hybrid Calibration</a:t>
            </a:r>
            <a:endParaRPr lang="en-US" b="1" dirty="0"/>
          </a:p>
        </p:txBody>
      </p:sp>
      <p:sp>
        <p:nvSpPr>
          <p:cNvPr id="9" name="Rectangle 8"/>
          <p:cNvSpPr/>
          <p:nvPr/>
        </p:nvSpPr>
        <p:spPr>
          <a:xfrm>
            <a:off x="818148" y="790273"/>
            <a:ext cx="7403431" cy="2308324"/>
          </a:xfrm>
          <a:prstGeom prst="rect">
            <a:avLst/>
          </a:prstGeom>
        </p:spPr>
        <p:txBody>
          <a:bodyPr wrap="square">
            <a:spAutoFit/>
          </a:bodyPr>
          <a:lstStyle/>
          <a:p>
            <a:r>
              <a:rPr lang="en-US" sz="1600" b="1" dirty="0" smtClean="0">
                <a:solidFill>
                  <a:schemeClr val="accent5">
                    <a:lumMod val="75000"/>
                  </a:schemeClr>
                </a:solidFill>
              </a:rPr>
              <a:t>Stage 1 - Calibration with Inverse solution:</a:t>
            </a:r>
          </a:p>
          <a:p>
            <a:pPr marL="285750" indent="-285750">
              <a:buFont typeface="Arial" panose="020B0604020202020204" pitchFamily="34" charset="0"/>
              <a:buChar char="•"/>
            </a:pPr>
            <a:r>
              <a:rPr lang="en-US" sz="1600" dirty="0" smtClean="0">
                <a:solidFill>
                  <a:schemeClr val="accent5">
                    <a:lumMod val="75000"/>
                  </a:schemeClr>
                </a:solidFill>
              </a:rPr>
              <a:t>Set people count schedule from the inverse modeling solution</a:t>
            </a:r>
          </a:p>
          <a:p>
            <a:pPr marL="285750" indent="-285750">
              <a:buFont typeface="Arial" panose="020B0604020202020204" pitchFamily="34" charset="0"/>
              <a:buChar char="•"/>
            </a:pPr>
            <a:r>
              <a:rPr lang="en-US" sz="1600" dirty="0">
                <a:solidFill>
                  <a:schemeClr val="accent5">
                    <a:lumMod val="75000"/>
                  </a:schemeClr>
                </a:solidFill>
              </a:rPr>
              <a:t>Set </a:t>
            </a:r>
            <a:r>
              <a:rPr lang="en-US" sz="1600" dirty="0" smtClean="0">
                <a:solidFill>
                  <a:schemeClr val="accent5">
                    <a:lumMod val="75000"/>
                  </a:schemeClr>
                </a:solidFill>
              </a:rPr>
              <a:t>air infiltration </a:t>
            </a:r>
            <a:r>
              <a:rPr lang="en-US" sz="1600" dirty="0">
                <a:solidFill>
                  <a:schemeClr val="accent5">
                    <a:lumMod val="75000"/>
                  </a:schemeClr>
                </a:solidFill>
              </a:rPr>
              <a:t>schedule from the inverse modeling </a:t>
            </a:r>
            <a:r>
              <a:rPr lang="en-US" sz="1600" dirty="0" smtClean="0">
                <a:solidFill>
                  <a:schemeClr val="accent5">
                    <a:lumMod val="75000"/>
                  </a:schemeClr>
                </a:solidFill>
              </a:rPr>
              <a:t>solution</a:t>
            </a:r>
          </a:p>
          <a:p>
            <a:r>
              <a:rPr lang="en-US" sz="1600" b="1" dirty="0"/>
              <a:t>Stage </a:t>
            </a:r>
            <a:r>
              <a:rPr lang="en-US" sz="1600" b="1" dirty="0" smtClean="0"/>
              <a:t>2 – Conventional Calibration:</a:t>
            </a:r>
            <a:endParaRPr lang="en-US" sz="1600" b="1" dirty="0"/>
          </a:p>
          <a:p>
            <a:pPr marL="285750" indent="-285750">
              <a:buFont typeface="Arial" panose="020B0604020202020204" pitchFamily="34" charset="0"/>
              <a:buChar char="•"/>
            </a:pPr>
            <a:r>
              <a:rPr lang="en-US" sz="1600" dirty="0"/>
              <a:t>Exterior wall and floor thermal conductivity x </a:t>
            </a:r>
            <a:r>
              <a:rPr lang="en-US" sz="1600" dirty="0" smtClean="0"/>
              <a:t>2</a:t>
            </a:r>
          </a:p>
          <a:p>
            <a:pPr marL="285750" indent="-285750">
              <a:buFont typeface="Arial" panose="020B0604020202020204" pitchFamily="34" charset="0"/>
              <a:buChar char="•"/>
            </a:pPr>
            <a:r>
              <a:rPr lang="en-US" sz="1600" dirty="0"/>
              <a:t>Interior lighting power density (21.39 W/m</a:t>
            </a:r>
            <a:r>
              <a:rPr lang="en-US" sz="1600" baseline="30000" dirty="0"/>
              <a:t>2</a:t>
            </a:r>
            <a:r>
              <a:rPr lang="en-US" sz="1600" dirty="0"/>
              <a:t>) x 0.8</a:t>
            </a:r>
          </a:p>
          <a:p>
            <a:pPr marL="285750" indent="-285750">
              <a:buFont typeface="Arial" panose="020B0604020202020204" pitchFamily="34" charset="0"/>
              <a:buChar char="•"/>
            </a:pPr>
            <a:r>
              <a:rPr lang="en-US" sz="1600" dirty="0"/>
              <a:t>Interior equipment power density (14.68 W/m</a:t>
            </a:r>
            <a:r>
              <a:rPr lang="en-US" sz="1600" baseline="30000" dirty="0"/>
              <a:t>2</a:t>
            </a:r>
            <a:r>
              <a:rPr lang="en-US" sz="1600" dirty="0"/>
              <a:t>) x </a:t>
            </a:r>
            <a:r>
              <a:rPr lang="en-US" sz="1600" dirty="0" smtClean="0"/>
              <a:t>0.8</a:t>
            </a:r>
          </a:p>
          <a:p>
            <a:pPr marL="285750" indent="-285750">
              <a:buFont typeface="Arial" panose="020B0604020202020204" pitchFamily="34" charset="0"/>
              <a:buChar char="•"/>
            </a:pPr>
            <a:r>
              <a:rPr lang="en-US" sz="1600" dirty="0"/>
              <a:t>Reduce boiler and water heater efficiency from 0.78 to </a:t>
            </a:r>
            <a:r>
              <a:rPr lang="en-US" sz="1600" dirty="0" smtClean="0"/>
              <a:t>0.6</a:t>
            </a:r>
          </a:p>
          <a:p>
            <a:pPr marL="285750" indent="-285750">
              <a:buFont typeface="Arial" panose="020B0604020202020204" pitchFamily="34" charset="0"/>
              <a:buChar char="•"/>
            </a:pPr>
            <a:r>
              <a:rPr lang="en-US" sz="1600" dirty="0"/>
              <a:t>Exterior wall and floor thickness x </a:t>
            </a:r>
            <a:r>
              <a:rPr lang="en-US" sz="1600" dirty="0" smtClean="0"/>
              <a:t>0.8</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271" y="3170394"/>
            <a:ext cx="5504699" cy="35753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32" y="3170394"/>
            <a:ext cx="5660147" cy="3575311"/>
          </a:xfrm>
          <a:prstGeom prst="rect">
            <a:avLst/>
          </a:prstGeom>
        </p:spPr>
      </p:pic>
    </p:spTree>
    <p:extLst>
      <p:ext uri="{BB962C8B-B14F-4D97-AF65-F5344CB8AC3E}">
        <p14:creationId xmlns:p14="http://schemas.microsoft.com/office/powerpoint/2010/main" val="155351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11" y="82483"/>
            <a:ext cx="9364579" cy="741780"/>
          </a:xfrm>
        </p:spPr>
        <p:txBody>
          <a:bodyPr/>
          <a:lstStyle/>
          <a:p>
            <a:r>
              <a:rPr lang="en-US" b="1" dirty="0" smtClean="0"/>
              <a:t>Case 2 - Hybrid Calibration</a:t>
            </a:r>
            <a:endParaRPr lang="en-US" b="1" dirty="0"/>
          </a:p>
        </p:txBody>
      </p:sp>
      <p:sp>
        <p:nvSpPr>
          <p:cNvPr id="9" name="Rectangle 8"/>
          <p:cNvSpPr/>
          <p:nvPr/>
        </p:nvSpPr>
        <p:spPr>
          <a:xfrm>
            <a:off x="818148" y="790273"/>
            <a:ext cx="7403431" cy="2308324"/>
          </a:xfrm>
          <a:prstGeom prst="rect">
            <a:avLst/>
          </a:prstGeom>
        </p:spPr>
        <p:txBody>
          <a:bodyPr wrap="square">
            <a:spAutoFit/>
          </a:bodyPr>
          <a:lstStyle/>
          <a:p>
            <a:r>
              <a:rPr lang="en-US" sz="1600" b="1" dirty="0" smtClean="0">
                <a:solidFill>
                  <a:schemeClr val="accent5">
                    <a:lumMod val="75000"/>
                  </a:schemeClr>
                </a:solidFill>
              </a:rPr>
              <a:t>Stage 1 - Calibration with Inverse solution:</a:t>
            </a:r>
          </a:p>
          <a:p>
            <a:pPr marL="285750" indent="-285750">
              <a:buFont typeface="Arial" panose="020B0604020202020204" pitchFamily="34" charset="0"/>
              <a:buChar char="•"/>
            </a:pPr>
            <a:r>
              <a:rPr lang="en-US" sz="1600" dirty="0" smtClean="0">
                <a:solidFill>
                  <a:schemeClr val="accent5">
                    <a:lumMod val="75000"/>
                  </a:schemeClr>
                </a:solidFill>
              </a:rPr>
              <a:t>Set people count schedule from the inverse modeling solution</a:t>
            </a:r>
          </a:p>
          <a:p>
            <a:pPr marL="285750" indent="-285750">
              <a:buFont typeface="Arial" panose="020B0604020202020204" pitchFamily="34" charset="0"/>
              <a:buChar char="•"/>
            </a:pPr>
            <a:r>
              <a:rPr lang="en-US" sz="1600" dirty="0">
                <a:solidFill>
                  <a:schemeClr val="accent5">
                    <a:lumMod val="75000"/>
                  </a:schemeClr>
                </a:solidFill>
              </a:rPr>
              <a:t>Set </a:t>
            </a:r>
            <a:r>
              <a:rPr lang="en-US" sz="1600" dirty="0" smtClean="0">
                <a:solidFill>
                  <a:schemeClr val="accent5">
                    <a:lumMod val="75000"/>
                  </a:schemeClr>
                </a:solidFill>
              </a:rPr>
              <a:t>air infiltration </a:t>
            </a:r>
            <a:r>
              <a:rPr lang="en-US" sz="1600" dirty="0">
                <a:solidFill>
                  <a:schemeClr val="accent5">
                    <a:lumMod val="75000"/>
                  </a:schemeClr>
                </a:solidFill>
              </a:rPr>
              <a:t>schedule from the inverse modeling </a:t>
            </a:r>
            <a:r>
              <a:rPr lang="en-US" sz="1600" dirty="0" smtClean="0">
                <a:solidFill>
                  <a:schemeClr val="accent5">
                    <a:lumMod val="75000"/>
                  </a:schemeClr>
                </a:solidFill>
              </a:rPr>
              <a:t>solution</a:t>
            </a:r>
          </a:p>
          <a:p>
            <a:r>
              <a:rPr lang="en-US" sz="1600" b="1" dirty="0"/>
              <a:t>Stage </a:t>
            </a:r>
            <a:r>
              <a:rPr lang="en-US" sz="1600" b="1" dirty="0" smtClean="0"/>
              <a:t>2 – Conventional Calibration:</a:t>
            </a:r>
            <a:endParaRPr lang="en-US" sz="1600" b="1" dirty="0"/>
          </a:p>
          <a:p>
            <a:pPr marL="285750" indent="-285750">
              <a:buFont typeface="Arial" panose="020B0604020202020204" pitchFamily="34" charset="0"/>
              <a:buChar char="•"/>
            </a:pPr>
            <a:r>
              <a:rPr lang="en-US" sz="1600" dirty="0"/>
              <a:t>Exterior wall and floor thermal conductivity x </a:t>
            </a:r>
            <a:r>
              <a:rPr lang="en-US" sz="1600" dirty="0" smtClean="0"/>
              <a:t>3</a:t>
            </a:r>
          </a:p>
          <a:p>
            <a:pPr marL="285750" indent="-285750">
              <a:buFont typeface="Arial" panose="020B0604020202020204" pitchFamily="34" charset="0"/>
              <a:buChar char="•"/>
            </a:pPr>
            <a:r>
              <a:rPr lang="en-US" sz="1600" dirty="0"/>
              <a:t>Interior lighting power density (21.39 W/m</a:t>
            </a:r>
            <a:r>
              <a:rPr lang="en-US" sz="1600" baseline="30000" dirty="0"/>
              <a:t>2</a:t>
            </a:r>
            <a:r>
              <a:rPr lang="en-US" sz="1600" dirty="0"/>
              <a:t>) x 0.8</a:t>
            </a:r>
          </a:p>
          <a:p>
            <a:pPr marL="285750" indent="-285750">
              <a:buFont typeface="Arial" panose="020B0604020202020204" pitchFamily="34" charset="0"/>
              <a:buChar char="•"/>
            </a:pPr>
            <a:r>
              <a:rPr lang="en-US" sz="1600" dirty="0"/>
              <a:t>Interior equipment power density (14.68 W/m</a:t>
            </a:r>
            <a:r>
              <a:rPr lang="en-US" sz="1600" baseline="30000" dirty="0"/>
              <a:t>2</a:t>
            </a:r>
            <a:r>
              <a:rPr lang="en-US" sz="1600" dirty="0"/>
              <a:t>) x </a:t>
            </a:r>
            <a:r>
              <a:rPr lang="en-US" sz="1600" dirty="0" smtClean="0"/>
              <a:t>0.8</a:t>
            </a:r>
          </a:p>
          <a:p>
            <a:pPr marL="285750" indent="-285750">
              <a:buFont typeface="Arial" panose="020B0604020202020204" pitchFamily="34" charset="0"/>
              <a:buChar char="•"/>
            </a:pPr>
            <a:r>
              <a:rPr lang="en-US" sz="1600" dirty="0"/>
              <a:t>Reduce boiler and water heater efficiency from 0.78 to </a:t>
            </a:r>
            <a:r>
              <a:rPr lang="en-US" sz="1600" dirty="0" smtClean="0"/>
              <a:t>0.6</a:t>
            </a:r>
          </a:p>
          <a:p>
            <a:pPr marL="285750" indent="-285750">
              <a:buFont typeface="Arial" panose="020B0604020202020204" pitchFamily="34" charset="0"/>
              <a:buChar char="•"/>
            </a:pPr>
            <a:r>
              <a:rPr lang="en-US" sz="1600" dirty="0"/>
              <a:t>Exterior wall and floor thickness x </a:t>
            </a:r>
            <a:r>
              <a:rPr lang="en-US" sz="1600" dirty="0" smtClean="0"/>
              <a:t>0.8</a:t>
            </a: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102" y="3162373"/>
            <a:ext cx="5504699" cy="357531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57" y="3162373"/>
            <a:ext cx="5660147" cy="3575311"/>
          </a:xfrm>
          <a:prstGeom prst="rect">
            <a:avLst/>
          </a:prstGeom>
        </p:spPr>
      </p:pic>
    </p:spTree>
    <p:extLst>
      <p:ext uri="{BB962C8B-B14F-4D97-AF65-F5344CB8AC3E}">
        <p14:creationId xmlns:p14="http://schemas.microsoft.com/office/powerpoint/2010/main" val="1142596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11" y="82483"/>
            <a:ext cx="9364579" cy="741780"/>
          </a:xfrm>
        </p:spPr>
        <p:txBody>
          <a:bodyPr/>
          <a:lstStyle/>
          <a:p>
            <a:r>
              <a:rPr lang="en-US" b="1" dirty="0" smtClean="0"/>
              <a:t>Comparison</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190250666"/>
              </p:ext>
            </p:extLst>
          </p:nvPr>
        </p:nvGraphicFramePr>
        <p:xfrm>
          <a:off x="1148147" y="1312279"/>
          <a:ext cx="9703202" cy="4351336"/>
        </p:xfrm>
        <a:graphic>
          <a:graphicData uri="http://schemas.openxmlformats.org/drawingml/2006/table">
            <a:tbl>
              <a:tblPr>
                <a:tableStyleId>{5C22544A-7EE6-4342-B048-85BDC9FD1C3A}</a:tableStyleId>
              </a:tblPr>
              <a:tblGrid>
                <a:gridCol w="633001"/>
                <a:gridCol w="1811789"/>
                <a:gridCol w="1814603"/>
                <a:gridCol w="1814603"/>
                <a:gridCol w="1814603"/>
                <a:gridCol w="1814603"/>
              </a:tblGrid>
              <a:tr h="188778">
                <a:tc gridSpan="2">
                  <a:txBody>
                    <a:bodyPr/>
                    <a:lstStyle/>
                    <a:p>
                      <a:pPr algn="ctr" fontAlgn="ctr"/>
                      <a:r>
                        <a:rPr lang="en-US" sz="1100" u="none" strike="noStrike">
                          <a:effectLst/>
                        </a:rPr>
                        <a:t>Coomparison Metrics</a:t>
                      </a:r>
                      <a:endParaRPr lang="en-US" sz="1100" b="0" i="0" u="none" strike="noStrike">
                        <a:solidFill>
                          <a:srgbClr val="000000"/>
                        </a:solidFill>
                        <a:effectLst/>
                        <a:latin typeface="Calibri" panose="020F0502020204030204" pitchFamily="34" charset="0"/>
                      </a:endParaRPr>
                    </a:p>
                  </a:txBody>
                  <a:tcPr marL="9439" marR="9439" marT="9439" marB="0" anchor="ctr"/>
                </a:tc>
                <a:tc hMerge="1">
                  <a:txBody>
                    <a:bodyPr/>
                    <a:lstStyle/>
                    <a:p>
                      <a:endParaRPr lang="en-US"/>
                    </a:p>
                  </a:txBody>
                  <a:tcPr/>
                </a:tc>
                <a:tc>
                  <a:txBody>
                    <a:bodyPr/>
                    <a:lstStyle/>
                    <a:p>
                      <a:pPr algn="ctr" fontAlgn="ctr"/>
                      <a:r>
                        <a:rPr lang="en-US" sz="1100" u="none" strike="noStrike">
                          <a:effectLst/>
                        </a:rPr>
                        <a:t>Manual Calibration</a:t>
                      </a:r>
                      <a:endParaRPr lang="en-US" sz="1100" b="0" i="0" u="none" strike="noStrike">
                        <a:solidFill>
                          <a:srgbClr val="000000"/>
                        </a:solidFill>
                        <a:effectLst/>
                        <a:latin typeface="Calibri" panose="020F0502020204030204" pitchFamily="34" charset="0"/>
                      </a:endParaRPr>
                    </a:p>
                  </a:txBody>
                  <a:tcPr marL="9439" marR="9439" marT="9439" marB="0" anchor="ctr"/>
                </a:tc>
                <a:tc>
                  <a:txBody>
                    <a:bodyPr/>
                    <a:lstStyle/>
                    <a:p>
                      <a:pPr algn="ctr" fontAlgn="ctr"/>
                      <a:r>
                        <a:rPr lang="en-US" sz="1100" u="none" strike="noStrike">
                          <a:effectLst/>
                        </a:rPr>
                        <a:t>Hybrid Calibration</a:t>
                      </a:r>
                      <a:endParaRPr lang="en-US" sz="1100" b="0" i="0" u="none" strike="noStrike">
                        <a:solidFill>
                          <a:srgbClr val="000000"/>
                        </a:solidFill>
                        <a:effectLst/>
                        <a:latin typeface="Calibri" panose="020F0502020204030204" pitchFamily="34" charset="0"/>
                      </a:endParaRPr>
                    </a:p>
                  </a:txBody>
                  <a:tcPr marL="9439" marR="9439" marT="9439" marB="0" anchor="ctr"/>
                </a:tc>
                <a:tc>
                  <a:txBody>
                    <a:bodyPr/>
                    <a:lstStyle/>
                    <a:p>
                      <a:pPr algn="ctr" fontAlgn="ctr"/>
                      <a:r>
                        <a:rPr lang="en-US" sz="1100" u="none" strike="noStrike">
                          <a:effectLst/>
                        </a:rPr>
                        <a:t>CBES (Simple)</a:t>
                      </a:r>
                      <a:endParaRPr lang="en-US" sz="1100" b="0" i="0" u="none" strike="noStrike">
                        <a:solidFill>
                          <a:srgbClr val="000000"/>
                        </a:solidFill>
                        <a:effectLst/>
                        <a:latin typeface="Calibri" panose="020F0502020204030204" pitchFamily="34" charset="0"/>
                      </a:endParaRPr>
                    </a:p>
                  </a:txBody>
                  <a:tcPr marL="9439" marR="9439" marT="9439" marB="0" anchor="ctr"/>
                </a:tc>
                <a:tc>
                  <a:txBody>
                    <a:bodyPr/>
                    <a:lstStyle/>
                    <a:p>
                      <a:pPr algn="ctr" fontAlgn="ctr"/>
                      <a:r>
                        <a:rPr lang="en-US" sz="1100" u="none" strike="noStrike">
                          <a:effectLst/>
                        </a:rPr>
                        <a:t>CBES (Detailed)</a:t>
                      </a:r>
                      <a:endParaRPr lang="en-US" sz="1100" b="0" i="0" u="none" strike="noStrike">
                        <a:solidFill>
                          <a:srgbClr val="000000"/>
                        </a:solidFill>
                        <a:effectLst/>
                        <a:latin typeface="Calibri" panose="020F0502020204030204" pitchFamily="34" charset="0"/>
                      </a:endParaRPr>
                    </a:p>
                  </a:txBody>
                  <a:tcPr marL="9439" marR="9439" marT="9439" marB="0" anchor="ctr"/>
                </a:tc>
              </a:tr>
              <a:tr h="188778">
                <a:tc rowSpan="2">
                  <a:txBody>
                    <a:bodyPr/>
                    <a:lstStyle/>
                    <a:p>
                      <a:pPr algn="ctr" fontAlgn="ctr"/>
                      <a:r>
                        <a:rPr lang="en-US" sz="1100" u="none" strike="noStrike">
                          <a:effectLst/>
                        </a:rPr>
                        <a:t>NMBE</a:t>
                      </a:r>
                      <a:endParaRPr lang="en-US" sz="1100" b="0" i="0" u="none" strike="noStrike">
                        <a:solidFill>
                          <a:srgbClr val="000000"/>
                        </a:solidFill>
                        <a:effectLst/>
                        <a:latin typeface="Calibri" panose="020F0502020204030204" pitchFamily="34" charset="0"/>
                      </a:endParaRPr>
                    </a:p>
                  </a:txBody>
                  <a:tcPr marL="9439" marR="9439" marT="9439" marB="0" anchor="ctr"/>
                </a:tc>
                <a:tc>
                  <a:txBody>
                    <a:bodyPr/>
                    <a:lstStyle/>
                    <a:p>
                      <a:pPr algn="ctr" fontAlgn="b"/>
                      <a:r>
                        <a:rPr lang="en-US" sz="1100" u="none" strike="noStrike">
                          <a:effectLst/>
                        </a:rPr>
                        <a:t>Electricity </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ct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ctr" fontAlgn="b"/>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r>
              <a:tr h="188778">
                <a:tc vMerge="1">
                  <a:txBody>
                    <a:bodyPr/>
                    <a:lstStyle/>
                    <a:p>
                      <a:endParaRPr lang="en-US"/>
                    </a:p>
                  </a:txBody>
                  <a:tcPr/>
                </a:tc>
                <a:tc>
                  <a:txBody>
                    <a:bodyPr/>
                    <a:lstStyle/>
                    <a:p>
                      <a:pPr algn="ctr" fontAlgn="b"/>
                      <a:r>
                        <a:rPr lang="en-US" sz="1100" u="none" strike="noStrike">
                          <a:effectLst/>
                        </a:rPr>
                        <a:t>Natural Gas</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r>
              <a:tr h="188778">
                <a:tc rowSpan="2">
                  <a:txBody>
                    <a:bodyPr/>
                    <a:lstStyle/>
                    <a:p>
                      <a:pPr algn="ctr" fontAlgn="ctr"/>
                      <a:r>
                        <a:rPr lang="en-US" sz="1100" u="none" strike="noStrike">
                          <a:effectLst/>
                        </a:rPr>
                        <a:t>CV(RMSE)</a:t>
                      </a:r>
                      <a:endParaRPr lang="en-US" sz="1100" b="0" i="0" u="none" strike="noStrike">
                        <a:solidFill>
                          <a:srgbClr val="000000"/>
                        </a:solidFill>
                        <a:effectLst/>
                        <a:latin typeface="Calibri" panose="020F0502020204030204" pitchFamily="34" charset="0"/>
                      </a:endParaRPr>
                    </a:p>
                  </a:txBody>
                  <a:tcPr marL="9439" marR="9439" marT="9439" marB="0" anchor="ctr"/>
                </a:tc>
                <a:tc>
                  <a:txBody>
                    <a:bodyPr/>
                    <a:lstStyle/>
                    <a:p>
                      <a:pPr algn="ctr" fontAlgn="b"/>
                      <a:r>
                        <a:rPr lang="en-US" sz="1100" u="none" strike="noStrike">
                          <a:effectLst/>
                        </a:rPr>
                        <a:t>Electricity </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r>
              <a:tr h="188778">
                <a:tc vMerge="1">
                  <a:txBody>
                    <a:bodyPr/>
                    <a:lstStyle/>
                    <a:p>
                      <a:endParaRPr lang="en-US"/>
                    </a:p>
                  </a:txBody>
                  <a:tcPr/>
                </a:tc>
                <a:tc>
                  <a:txBody>
                    <a:bodyPr/>
                    <a:lstStyle/>
                    <a:p>
                      <a:pPr algn="ctr" fontAlgn="b"/>
                      <a:r>
                        <a:rPr lang="en-US" sz="1100" u="none" strike="noStrike">
                          <a:effectLst/>
                        </a:rPr>
                        <a:t>Natural Gas</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ct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ct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r>
              <a:tr h="188778">
                <a:tc gridSpan="2">
                  <a:txBody>
                    <a:bodyPr/>
                    <a:lstStyle/>
                    <a:p>
                      <a:pPr algn="ctr" fontAlgn="ctr"/>
                      <a:r>
                        <a:rPr lang="en-US" sz="1100" u="none" strike="noStrike">
                          <a:effectLst/>
                        </a:rPr>
                        <a:t>Steps</a:t>
                      </a:r>
                      <a:endParaRPr lang="en-US" sz="1100" b="0" i="0" u="none" strike="noStrike">
                        <a:solidFill>
                          <a:srgbClr val="000000"/>
                        </a:solidFill>
                        <a:effectLst/>
                        <a:latin typeface="Calibri" panose="020F0502020204030204" pitchFamily="34" charset="0"/>
                      </a:endParaRPr>
                    </a:p>
                  </a:txBody>
                  <a:tcPr marL="9439" marR="9439" marT="9439" marB="0" anchor="ctr"/>
                </a:tc>
                <a:tc hMerge="1">
                  <a:txBody>
                    <a:bodyPr/>
                    <a:lstStyle/>
                    <a:p>
                      <a:endParaRPr lang="en-US"/>
                    </a:p>
                  </a:txBody>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r>
              <a:tr h="943891">
                <a:tc gridSpan="2">
                  <a:txBody>
                    <a:bodyPr/>
                    <a:lstStyle/>
                    <a:p>
                      <a:pPr algn="ctr" fontAlgn="ctr"/>
                      <a:r>
                        <a:rPr lang="en-US" sz="1100" u="none" strike="noStrike">
                          <a:effectLst/>
                        </a:rPr>
                        <a:t>Data requirements</a:t>
                      </a:r>
                      <a:endParaRPr lang="en-US" sz="1100" b="0" i="0" u="none" strike="noStrike">
                        <a:solidFill>
                          <a:srgbClr val="000000"/>
                        </a:solidFill>
                        <a:effectLst/>
                        <a:latin typeface="Calibri" panose="020F0502020204030204" pitchFamily="34" charset="0"/>
                      </a:endParaRPr>
                    </a:p>
                  </a:txBody>
                  <a:tcPr marL="9439" marR="9439" marT="9439" marB="0" anchor="ctr"/>
                </a:tc>
                <a:tc hMerge="1">
                  <a:txBody>
                    <a:bodyPr/>
                    <a:lstStyle/>
                    <a:p>
                      <a:endParaRPr lang="en-US"/>
                    </a:p>
                  </a:txBody>
                  <a:tcPr/>
                </a:tc>
                <a:tc>
                  <a:txBody>
                    <a:bodyPr/>
                    <a:lstStyle/>
                    <a:p>
                      <a:pPr algn="l" fontAlgn="t"/>
                      <a:r>
                        <a:rPr lang="en-US" sz="1100" u="none" strike="noStrike">
                          <a:effectLst/>
                        </a:rPr>
                        <a:t>Building geometry, weather data, building system information, operation schedules</a:t>
                      </a:r>
                      <a:endParaRPr lang="en-US" sz="1100" b="0" i="0" u="none" strike="noStrike">
                        <a:solidFill>
                          <a:srgbClr val="000000"/>
                        </a:solidFill>
                        <a:effectLst/>
                        <a:latin typeface="Calibri" panose="020F0502020204030204" pitchFamily="34" charset="0"/>
                      </a:endParaRPr>
                    </a:p>
                  </a:txBody>
                  <a:tcPr marL="9439" marR="9439" marT="9439" marB="0"/>
                </a:tc>
                <a:tc>
                  <a:txBody>
                    <a:bodyPr/>
                    <a:lstStyle/>
                    <a:p>
                      <a:pPr algn="l" fontAlgn="t"/>
                      <a:r>
                        <a:rPr lang="en-US" sz="1100" u="none" strike="noStrike">
                          <a:effectLst/>
                        </a:rPr>
                        <a:t>Building geometry, weather data, building system information, operation schedules, zone and supply air parameters</a:t>
                      </a:r>
                      <a:endParaRPr lang="en-US" sz="1100" b="0" i="0" u="none" strike="noStrike">
                        <a:solidFill>
                          <a:srgbClr val="000000"/>
                        </a:solidFill>
                        <a:effectLst/>
                        <a:latin typeface="Calibri" panose="020F0502020204030204" pitchFamily="34" charset="0"/>
                      </a:endParaRPr>
                    </a:p>
                  </a:txBody>
                  <a:tcPr marL="9439" marR="9439" marT="9439" marB="0"/>
                </a:tc>
                <a:tc>
                  <a:txBody>
                    <a:bodyPr/>
                    <a:lstStyle/>
                    <a:p>
                      <a:pPr algn="l" fontAlgn="t"/>
                      <a:r>
                        <a:rPr lang="en-US" sz="1100" u="none" strike="noStrike">
                          <a:effectLst/>
                        </a:rPr>
                        <a:t>Building floor area, location, monthly utility data</a:t>
                      </a:r>
                      <a:endParaRPr lang="en-US" sz="1100" b="0" i="0" u="none" strike="noStrike">
                        <a:solidFill>
                          <a:srgbClr val="000000"/>
                        </a:solidFill>
                        <a:effectLst/>
                        <a:latin typeface="Calibri" panose="020F0502020204030204" pitchFamily="34" charset="0"/>
                      </a:endParaRPr>
                    </a:p>
                  </a:txBody>
                  <a:tcPr marL="9439" marR="9439" marT="9439" marB="0"/>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439" marR="9439" marT="9439" marB="0" anchor="b"/>
                </a:tc>
              </a:tr>
              <a:tr h="2274777">
                <a:tc gridSpan="2">
                  <a:txBody>
                    <a:bodyPr/>
                    <a:lstStyle/>
                    <a:p>
                      <a:pPr algn="ctr" fontAlgn="ctr"/>
                      <a:r>
                        <a:rPr lang="en-US" sz="1100" u="none" strike="noStrike">
                          <a:effectLst/>
                        </a:rPr>
                        <a:t>Summary</a:t>
                      </a:r>
                      <a:endParaRPr lang="en-US" sz="1100" b="0" i="0" u="none" strike="noStrike">
                        <a:solidFill>
                          <a:srgbClr val="000000"/>
                        </a:solidFill>
                        <a:effectLst/>
                        <a:latin typeface="Calibri" panose="020F0502020204030204" pitchFamily="34" charset="0"/>
                      </a:endParaRPr>
                    </a:p>
                  </a:txBody>
                  <a:tcPr marL="9439" marR="9439" marT="9439" marB="0" anchor="ctr"/>
                </a:tc>
                <a:tc hMerge="1">
                  <a:txBody>
                    <a:bodyPr/>
                    <a:lstStyle/>
                    <a:p>
                      <a:endParaRPr lang="en-US"/>
                    </a:p>
                  </a:txBody>
                  <a:tcPr/>
                </a:tc>
                <a:tc>
                  <a:txBody>
                    <a:bodyPr/>
                    <a:lstStyle/>
                    <a:p>
                      <a:pPr algn="l" fontAlgn="t"/>
                      <a:r>
                        <a:rPr lang="en-US" sz="1100" u="none" strike="noStrike">
                          <a:effectLst/>
                        </a:rPr>
                        <a:t>Requires expertise in building energy modeling. The calibration process is highly uncertain as many factors can affect the energy consumption. Calibrated model may not necessarily represent the dynamics in real building.</a:t>
                      </a:r>
                      <a:endParaRPr lang="en-US" sz="1100" b="0" i="0" u="none" strike="noStrike">
                        <a:solidFill>
                          <a:srgbClr val="000000"/>
                        </a:solidFill>
                        <a:effectLst/>
                        <a:latin typeface="Calibri" panose="020F0502020204030204" pitchFamily="34" charset="0"/>
                      </a:endParaRPr>
                    </a:p>
                  </a:txBody>
                  <a:tcPr marL="9439" marR="9439" marT="9439" marB="0"/>
                </a:tc>
                <a:tc>
                  <a:txBody>
                    <a:bodyPr/>
                    <a:lstStyle/>
                    <a:p>
                      <a:pPr algn="l" fontAlgn="t"/>
                      <a:r>
                        <a:rPr lang="en-US" sz="1100" u="none" strike="noStrike">
                          <a:effectLst/>
                        </a:rPr>
                        <a:t>Requires expertise in building energy modeling. Requires extensive preparations (measurements of room air parameters and inverse modeling of the people count and air infiltration rate). The calibration process is less uncertain since highly dynamic and unknown parameters like people count and air infiltration are determined.</a:t>
                      </a:r>
                      <a:endParaRPr lang="en-US" sz="1100" b="0" i="0" u="none" strike="noStrike">
                        <a:solidFill>
                          <a:srgbClr val="000000"/>
                        </a:solidFill>
                        <a:effectLst/>
                        <a:latin typeface="Calibri" panose="020F0502020204030204" pitchFamily="34" charset="0"/>
                      </a:endParaRPr>
                    </a:p>
                  </a:txBody>
                  <a:tcPr marL="9439" marR="9439" marT="9439" marB="0"/>
                </a:tc>
                <a:tc>
                  <a:txBody>
                    <a:bodyPr/>
                    <a:lstStyle/>
                    <a:p>
                      <a:pPr algn="l" fontAlgn="t"/>
                      <a:r>
                        <a:rPr lang="en-US" sz="1100" u="none" strike="noStrike">
                          <a:effectLst/>
                        </a:rPr>
                        <a:t>Does not converge</a:t>
                      </a:r>
                      <a:endParaRPr lang="en-US" sz="1100" b="0" i="0" u="none" strike="noStrike">
                        <a:solidFill>
                          <a:srgbClr val="000000"/>
                        </a:solidFill>
                        <a:effectLst/>
                        <a:latin typeface="Calibri" panose="020F0502020204030204" pitchFamily="34" charset="0"/>
                      </a:endParaRPr>
                    </a:p>
                  </a:txBody>
                  <a:tcPr marL="9439" marR="9439" marT="9439" marB="0"/>
                </a:tc>
                <a:tc>
                  <a:txBody>
                    <a:bodyPr/>
                    <a:lstStyle/>
                    <a:p>
                      <a:pPr algn="l" fontAlgn="t"/>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439" marR="9439" marT="9439" marB="0"/>
                </a:tc>
              </a:tr>
            </a:tbl>
          </a:graphicData>
        </a:graphic>
      </p:graphicFrame>
    </p:spTree>
    <p:extLst>
      <p:ext uri="{BB962C8B-B14F-4D97-AF65-F5344CB8AC3E}">
        <p14:creationId xmlns:p14="http://schemas.microsoft.com/office/powerpoint/2010/main" val="289996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documents.lucidchart.com/documents/e1d348b6-19da-45f1-8e29-a06be9abb6f0/pages/0_0?a=1845&amp;x=240&amp;y=1509&amp;w=1320&amp;h=1122&amp;store=1&amp;accept=image%2F*&amp;auth=LCA%20ac7d26a8ccd9d0f5febcc8462ffa0818a70472dc-ts%3D1537832445"/>
          <p:cNvPicPr>
            <a:picLocks noChangeAspect="1" noChangeArrowheads="1"/>
          </p:cNvPicPr>
          <p:nvPr/>
        </p:nvPicPr>
        <p:blipFill rotWithShape="1">
          <a:blip r:embed="rId3">
            <a:extLst>
              <a:ext uri="{28A0092B-C50C-407E-A947-70E740481C1C}">
                <a14:useLocalDpi xmlns:a14="http://schemas.microsoft.com/office/drawing/2010/main" val="0"/>
              </a:ext>
            </a:extLst>
          </a:blip>
          <a:srcRect l="5007" t="7399" r="5830" b="5640"/>
          <a:stretch/>
        </p:blipFill>
        <p:spPr bwMode="auto">
          <a:xfrm>
            <a:off x="4183579" y="581588"/>
            <a:ext cx="7465082" cy="61922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40963" y="130251"/>
            <a:ext cx="11307698" cy="1066800"/>
          </a:xfrm>
        </p:spPr>
        <p:txBody>
          <a:bodyPr>
            <a:normAutofit fontScale="90000"/>
          </a:bodyPr>
          <a:lstStyle/>
          <a:p>
            <a:r>
              <a:rPr lang="en-US" b="1" dirty="0" smtClean="0"/>
              <a:t>Task 3: Test the use of inversed models in the model calibration process</a:t>
            </a:r>
            <a:endParaRPr lang="en-US" b="1" dirty="0"/>
          </a:p>
        </p:txBody>
      </p:sp>
      <p:sp>
        <p:nvSpPr>
          <p:cNvPr id="4" name="Text Placeholder 2"/>
          <p:cNvSpPr>
            <a:spLocks noGrp="1"/>
          </p:cNvSpPr>
          <p:nvPr>
            <p:ph type="body" sz="quarter" idx="10"/>
          </p:nvPr>
        </p:nvSpPr>
        <p:spPr>
          <a:xfrm>
            <a:off x="191389" y="1874469"/>
            <a:ext cx="3892414" cy="4437113"/>
          </a:xfrm>
        </p:spPr>
        <p:txBody>
          <a:bodyPr>
            <a:noAutofit/>
          </a:bodyPr>
          <a:lstStyle/>
          <a:p>
            <a:pPr marL="0" indent="0">
              <a:spcBef>
                <a:spcPts val="0"/>
              </a:spcBef>
              <a:buNone/>
            </a:pPr>
            <a:r>
              <a:rPr lang="en-US" sz="2400" b="1" dirty="0" smtClean="0">
                <a:solidFill>
                  <a:srgbClr val="000000"/>
                </a:solidFill>
              </a:rPr>
              <a:t>Compare:</a:t>
            </a:r>
          </a:p>
          <a:p>
            <a:pPr marL="457200" indent="-457200">
              <a:lnSpc>
                <a:spcPct val="110000"/>
              </a:lnSpc>
              <a:spcBef>
                <a:spcPts val="0"/>
              </a:spcBef>
              <a:buAutoNum type="arabicPeriod"/>
            </a:pPr>
            <a:endParaRPr lang="en-US" sz="1800" dirty="0" smtClean="0">
              <a:solidFill>
                <a:srgbClr val="000000"/>
              </a:solidFill>
            </a:endParaRPr>
          </a:p>
          <a:p>
            <a:pPr marL="457200" indent="-457200">
              <a:lnSpc>
                <a:spcPct val="110000"/>
              </a:lnSpc>
              <a:spcBef>
                <a:spcPts val="0"/>
              </a:spcBef>
              <a:buAutoNum type="arabicPeriod"/>
            </a:pPr>
            <a:r>
              <a:rPr lang="en-US" sz="1800" dirty="0" smtClean="0">
                <a:solidFill>
                  <a:srgbClr val="000000"/>
                </a:solidFill>
              </a:rPr>
              <a:t>Numbers of unknown parameters</a:t>
            </a:r>
          </a:p>
          <a:p>
            <a:pPr marL="457200" indent="-457200">
              <a:lnSpc>
                <a:spcPct val="110000"/>
              </a:lnSpc>
              <a:spcBef>
                <a:spcPts val="0"/>
              </a:spcBef>
              <a:buAutoNum type="arabicPeriod"/>
            </a:pPr>
            <a:r>
              <a:rPr lang="en-US" sz="1800" dirty="0" smtClean="0">
                <a:solidFill>
                  <a:srgbClr val="000000"/>
                </a:solidFill>
              </a:rPr>
              <a:t>Numbers of iterations</a:t>
            </a:r>
          </a:p>
          <a:p>
            <a:pPr marL="457200" indent="-457200">
              <a:lnSpc>
                <a:spcPct val="110000"/>
              </a:lnSpc>
              <a:spcBef>
                <a:spcPts val="0"/>
              </a:spcBef>
              <a:buAutoNum type="arabicPeriod"/>
            </a:pPr>
            <a:r>
              <a:rPr lang="en-US" sz="1800" dirty="0" smtClean="0">
                <a:solidFill>
                  <a:srgbClr val="000000"/>
                </a:solidFill>
              </a:rPr>
              <a:t>Calibrated model accuracy (ASHRAE G14)</a:t>
            </a:r>
          </a:p>
          <a:p>
            <a:pPr marL="0" indent="0">
              <a:lnSpc>
                <a:spcPct val="110000"/>
              </a:lnSpc>
              <a:spcBef>
                <a:spcPts val="0"/>
              </a:spcBef>
              <a:buNone/>
            </a:pPr>
            <a:endParaRPr lang="en-US" sz="1800" dirty="0" smtClean="0">
              <a:solidFill>
                <a:srgbClr val="000000"/>
              </a:solidFill>
            </a:endParaRPr>
          </a:p>
          <a:p>
            <a:pPr marL="0" indent="0">
              <a:lnSpc>
                <a:spcPct val="110000"/>
              </a:lnSpc>
              <a:spcBef>
                <a:spcPts val="0"/>
              </a:spcBef>
              <a:buNone/>
            </a:pPr>
            <a:r>
              <a:rPr lang="en-US" sz="1800" dirty="0" smtClean="0">
                <a:solidFill>
                  <a:srgbClr val="000000"/>
                </a:solidFill>
              </a:rPr>
              <a:t>Cases:</a:t>
            </a:r>
          </a:p>
          <a:p>
            <a:pPr marL="342900" indent="-342900">
              <a:lnSpc>
                <a:spcPct val="110000"/>
              </a:lnSpc>
              <a:spcBef>
                <a:spcPts val="0"/>
              </a:spcBef>
              <a:buAutoNum type="alphaLcPeriod"/>
            </a:pPr>
            <a:r>
              <a:rPr lang="en-US" sz="1800" dirty="0" smtClean="0">
                <a:solidFill>
                  <a:srgbClr val="000000"/>
                </a:solidFill>
              </a:rPr>
              <a:t>Manual</a:t>
            </a:r>
          </a:p>
          <a:p>
            <a:pPr marL="342900" indent="-342900">
              <a:lnSpc>
                <a:spcPct val="110000"/>
              </a:lnSpc>
              <a:spcBef>
                <a:spcPts val="0"/>
              </a:spcBef>
              <a:buFont typeface="Arial" panose="020B0604020202020204" pitchFamily="34" charset="0"/>
              <a:buAutoNum type="alphaLcPeriod"/>
            </a:pPr>
            <a:r>
              <a:rPr lang="en-US" sz="1800" dirty="0">
                <a:solidFill>
                  <a:srgbClr val="000000"/>
                </a:solidFill>
              </a:rPr>
              <a:t>Hybrid</a:t>
            </a:r>
          </a:p>
          <a:p>
            <a:pPr marL="342900" indent="-342900">
              <a:lnSpc>
                <a:spcPct val="110000"/>
              </a:lnSpc>
              <a:spcBef>
                <a:spcPts val="0"/>
              </a:spcBef>
              <a:buAutoNum type="alphaLcPeriod"/>
            </a:pPr>
            <a:r>
              <a:rPr lang="en-US" sz="1800" dirty="0" smtClean="0">
                <a:solidFill>
                  <a:srgbClr val="000000"/>
                </a:solidFill>
              </a:rPr>
              <a:t>CBES’s automatic</a:t>
            </a:r>
          </a:p>
        </p:txBody>
      </p:sp>
    </p:spTree>
    <p:extLst>
      <p:ext uri="{BB962C8B-B14F-4D97-AF65-F5344CB8AC3E}">
        <p14:creationId xmlns:p14="http://schemas.microsoft.com/office/powerpoint/2010/main" val="1285230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7998" y="3704107"/>
            <a:ext cx="3810000" cy="1143000"/>
          </a:xfrm>
          <a:prstGeom prst="rect">
            <a:avLst/>
          </a:prstGeom>
        </p:spPr>
      </p:pic>
      <p:pic>
        <p:nvPicPr>
          <p:cNvPr id="3" name="Picture 2"/>
          <p:cNvPicPr>
            <a:picLocks noChangeAspect="1"/>
          </p:cNvPicPr>
          <p:nvPr/>
        </p:nvPicPr>
        <p:blipFill>
          <a:blip r:embed="rId3"/>
          <a:stretch>
            <a:fillRect/>
          </a:stretch>
        </p:blipFill>
        <p:spPr>
          <a:xfrm>
            <a:off x="5387388" y="3656482"/>
            <a:ext cx="4657725" cy="619125"/>
          </a:xfrm>
          <a:prstGeom prst="rect">
            <a:avLst/>
          </a:prstGeom>
        </p:spPr>
      </p:pic>
      <p:pic>
        <p:nvPicPr>
          <p:cNvPr id="4" name="Picture 3"/>
          <p:cNvPicPr>
            <a:picLocks noChangeAspect="1"/>
          </p:cNvPicPr>
          <p:nvPr/>
        </p:nvPicPr>
        <p:blipFill>
          <a:blip r:embed="rId4"/>
          <a:stretch>
            <a:fillRect/>
          </a:stretch>
        </p:blipFill>
        <p:spPr>
          <a:xfrm>
            <a:off x="6269703" y="4237507"/>
            <a:ext cx="2800350" cy="1123950"/>
          </a:xfrm>
          <a:prstGeom prst="rect">
            <a:avLst/>
          </a:prstGeom>
        </p:spPr>
      </p:pic>
      <p:sp>
        <p:nvSpPr>
          <p:cNvPr id="5" name="TextBox 4"/>
          <p:cNvSpPr txBox="1"/>
          <p:nvPr/>
        </p:nvSpPr>
        <p:spPr>
          <a:xfrm>
            <a:off x="967788" y="1334910"/>
            <a:ext cx="9443538" cy="1815882"/>
          </a:xfrm>
          <a:prstGeom prst="rect">
            <a:avLst/>
          </a:prstGeom>
          <a:noFill/>
        </p:spPr>
        <p:txBody>
          <a:bodyPr wrap="square" rtlCol="0">
            <a:spAutoFit/>
          </a:bodyPr>
          <a:lstStyle/>
          <a:p>
            <a:r>
              <a:rPr lang="en-US" sz="2400" dirty="0" smtClean="0"/>
              <a:t>Model uncertainty criteria (</a:t>
            </a:r>
            <a:r>
              <a:rPr lang="en-US" sz="2400" dirty="0"/>
              <a:t>ASHRAE Guideline </a:t>
            </a:r>
            <a:r>
              <a:rPr lang="en-US" sz="2400" dirty="0" smtClean="0"/>
              <a:t>14)</a:t>
            </a:r>
          </a:p>
          <a:p>
            <a:pPr marL="342900" indent="-342900">
              <a:buFont typeface="Arial" panose="020B0604020202020204" pitchFamily="34" charset="0"/>
              <a:buChar char="•"/>
            </a:pPr>
            <a:r>
              <a:rPr lang="en-US" sz="2400" dirty="0"/>
              <a:t>Normalized Mean Bias Error (NMBE )</a:t>
            </a:r>
          </a:p>
          <a:p>
            <a:pPr marL="342900" indent="-342900">
              <a:buFont typeface="Arial" panose="020B0604020202020204" pitchFamily="34" charset="0"/>
              <a:buChar char="•"/>
            </a:pPr>
            <a:r>
              <a:rPr lang="en-US" sz="2400" dirty="0"/>
              <a:t>Coefficient of Variation of the Root-Mean-Square-Error (CV[RMSE</a:t>
            </a:r>
            <a:r>
              <a:rPr lang="en-US" sz="2400" dirty="0" smtClean="0"/>
              <a:t>])</a:t>
            </a:r>
          </a:p>
          <a:p>
            <a:r>
              <a:rPr lang="en-US" sz="2000" dirty="0" smtClean="0">
                <a:solidFill>
                  <a:schemeClr val="tx1">
                    <a:lumMod val="50000"/>
                    <a:lumOff val="50000"/>
                  </a:schemeClr>
                </a:solidFill>
              </a:rPr>
              <a:t>According to ASHRAE Guideline 14: “The </a:t>
            </a:r>
            <a:r>
              <a:rPr lang="en-US" sz="2000" dirty="0">
                <a:solidFill>
                  <a:schemeClr val="tx1">
                    <a:lumMod val="50000"/>
                    <a:lumOff val="50000"/>
                  </a:schemeClr>
                </a:solidFill>
              </a:rPr>
              <a:t>computer model shall have an NMBE of 5% and a CV(RMSE) of 15% relative to monthly calibration data</a:t>
            </a:r>
            <a:r>
              <a:rPr lang="en-US" sz="2000" dirty="0" smtClean="0">
                <a:solidFill>
                  <a:schemeClr val="tx1">
                    <a:lumMod val="50000"/>
                    <a:lumOff val="50000"/>
                  </a:schemeClr>
                </a:solidFill>
              </a:rPr>
              <a:t>.”</a:t>
            </a:r>
          </a:p>
        </p:txBody>
      </p:sp>
      <p:sp>
        <p:nvSpPr>
          <p:cNvPr id="6" name="Title 1"/>
          <p:cNvSpPr txBox="1">
            <a:spLocks/>
          </p:cNvSpPr>
          <p:nvPr/>
        </p:nvSpPr>
        <p:spPr>
          <a:xfrm>
            <a:off x="709864" y="405231"/>
            <a:ext cx="8546432" cy="6134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Success Criteria</a:t>
            </a:r>
            <a:endParaRPr lang="en-US" b="1" dirty="0"/>
          </a:p>
        </p:txBody>
      </p:sp>
    </p:spTree>
    <p:extLst>
      <p:ext uri="{BB962C8B-B14F-4D97-AF65-F5344CB8AC3E}">
        <p14:creationId xmlns:p14="http://schemas.microsoft.com/office/powerpoint/2010/main" val="359159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632" y="613779"/>
            <a:ext cx="9364579" cy="741780"/>
          </a:xfrm>
        </p:spPr>
        <p:txBody>
          <a:bodyPr/>
          <a:lstStyle/>
          <a:p>
            <a:r>
              <a:rPr lang="en-US" b="1" dirty="0" smtClean="0"/>
              <a:t>Case 1 - Manual Calibration - Initial State</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997" y="2299071"/>
            <a:ext cx="5504699" cy="357531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16" y="2299071"/>
            <a:ext cx="5660147" cy="3575311"/>
          </a:xfrm>
          <a:prstGeom prst="rect">
            <a:avLst/>
          </a:prstGeom>
        </p:spPr>
      </p:pic>
    </p:spTree>
    <p:extLst>
      <p:ext uri="{BB962C8B-B14F-4D97-AF65-F5344CB8AC3E}">
        <p14:creationId xmlns:p14="http://schemas.microsoft.com/office/powerpoint/2010/main" val="344717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96375" cy="911225"/>
          </a:xfrm>
        </p:spPr>
        <p:txBody>
          <a:bodyPr/>
          <a:lstStyle/>
          <a:p>
            <a:r>
              <a:rPr lang="en-US" b="1" dirty="0"/>
              <a:t>Case 1 - Manual </a:t>
            </a:r>
            <a:r>
              <a:rPr lang="en-US" b="1" dirty="0" smtClean="0"/>
              <a:t>Calibration</a:t>
            </a:r>
            <a:endParaRPr lang="en-US" b="1" dirty="0"/>
          </a:p>
        </p:txBody>
      </p:sp>
      <p:sp>
        <p:nvSpPr>
          <p:cNvPr id="5" name="TextBox 4"/>
          <p:cNvSpPr txBox="1"/>
          <p:nvPr/>
        </p:nvSpPr>
        <p:spPr>
          <a:xfrm>
            <a:off x="962024" y="1571625"/>
            <a:ext cx="59817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Exterior wall and floor thermal conductivity x 2</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312" y="2443448"/>
            <a:ext cx="5504699" cy="35753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18" y="2443449"/>
            <a:ext cx="5660147" cy="3575311"/>
          </a:xfrm>
          <a:prstGeom prst="rect">
            <a:avLst/>
          </a:prstGeom>
        </p:spPr>
      </p:pic>
    </p:spTree>
    <p:extLst>
      <p:ext uri="{BB962C8B-B14F-4D97-AF65-F5344CB8AC3E}">
        <p14:creationId xmlns:p14="http://schemas.microsoft.com/office/powerpoint/2010/main" val="315685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96375" cy="911225"/>
          </a:xfrm>
        </p:spPr>
        <p:txBody>
          <a:bodyPr/>
          <a:lstStyle/>
          <a:p>
            <a:r>
              <a:rPr lang="en-US" b="1" dirty="0"/>
              <a:t>Case 1 - Manual </a:t>
            </a:r>
            <a:r>
              <a:rPr lang="en-US" b="1" dirty="0" smtClean="0"/>
              <a:t>Calibration</a:t>
            </a:r>
            <a:endParaRPr lang="en-US" b="1" dirty="0"/>
          </a:p>
        </p:txBody>
      </p:sp>
      <p:sp>
        <p:nvSpPr>
          <p:cNvPr id="5" name="TextBox 4"/>
          <p:cNvSpPr txBox="1"/>
          <p:nvPr/>
        </p:nvSpPr>
        <p:spPr>
          <a:xfrm>
            <a:off x="838200" y="1491415"/>
            <a:ext cx="804912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Exterior </a:t>
            </a:r>
            <a:r>
              <a:rPr lang="en-US" dirty="0"/>
              <a:t>wall and </a:t>
            </a:r>
            <a:r>
              <a:rPr lang="en-US" dirty="0" smtClean="0"/>
              <a:t>floor thermal conductivity x 2</a:t>
            </a:r>
            <a:endParaRPr lang="en-US" dirty="0"/>
          </a:p>
          <a:p>
            <a:pPr marL="285750" indent="-285750">
              <a:buFont typeface="Arial" panose="020B0604020202020204" pitchFamily="34" charset="0"/>
              <a:buChar char="•"/>
            </a:pPr>
            <a:r>
              <a:rPr lang="en-US" dirty="0" smtClean="0"/>
              <a:t>Interior lighting power density </a:t>
            </a:r>
            <a:r>
              <a:rPr lang="en-US" dirty="0"/>
              <a:t>(21.39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Interior equipment power density </a:t>
            </a:r>
            <a:r>
              <a:rPr lang="en-US" dirty="0"/>
              <a:t>(14.68 </a:t>
            </a:r>
            <a:r>
              <a:rPr lang="en-US" dirty="0" smtClean="0"/>
              <a:t>W/m</a:t>
            </a:r>
            <a:r>
              <a:rPr lang="en-US" baseline="30000" dirty="0" smtClean="0"/>
              <a:t>2</a:t>
            </a:r>
            <a:r>
              <a:rPr lang="en-US" dirty="0" smtClean="0"/>
              <a:t>) x 0.8</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165" y="2629810"/>
            <a:ext cx="5504699" cy="357531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36" y="2629810"/>
            <a:ext cx="5660147" cy="3575311"/>
          </a:xfrm>
          <a:prstGeom prst="rect">
            <a:avLst/>
          </a:prstGeom>
        </p:spPr>
      </p:pic>
    </p:spTree>
    <p:extLst>
      <p:ext uri="{BB962C8B-B14F-4D97-AF65-F5344CB8AC3E}">
        <p14:creationId xmlns:p14="http://schemas.microsoft.com/office/powerpoint/2010/main" val="400764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96375" cy="911225"/>
          </a:xfrm>
        </p:spPr>
        <p:txBody>
          <a:bodyPr/>
          <a:lstStyle/>
          <a:p>
            <a:r>
              <a:rPr lang="en-US" b="1" dirty="0"/>
              <a:t>Case 1 - Manual </a:t>
            </a:r>
            <a:r>
              <a:rPr lang="en-US" b="1" dirty="0" smtClean="0"/>
              <a:t>Calibration</a:t>
            </a:r>
            <a:endParaRPr lang="en-US" b="1" dirty="0"/>
          </a:p>
        </p:txBody>
      </p:sp>
      <p:sp>
        <p:nvSpPr>
          <p:cNvPr id="5" name="TextBox 4"/>
          <p:cNvSpPr txBox="1"/>
          <p:nvPr/>
        </p:nvSpPr>
        <p:spPr>
          <a:xfrm>
            <a:off x="838200" y="1276350"/>
            <a:ext cx="804912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Exterior </a:t>
            </a:r>
            <a:r>
              <a:rPr lang="en-US" dirty="0"/>
              <a:t>wall and </a:t>
            </a:r>
            <a:r>
              <a:rPr lang="en-US" dirty="0" smtClean="0"/>
              <a:t>floor thermal conductivity x 2</a:t>
            </a:r>
            <a:endParaRPr lang="en-US" dirty="0"/>
          </a:p>
          <a:p>
            <a:pPr marL="285750" indent="-285750">
              <a:buFont typeface="Arial" panose="020B0604020202020204" pitchFamily="34" charset="0"/>
              <a:buChar char="•"/>
            </a:pPr>
            <a:r>
              <a:rPr lang="en-US" dirty="0" smtClean="0"/>
              <a:t>Interior lighting power density </a:t>
            </a:r>
            <a:r>
              <a:rPr lang="en-US" dirty="0"/>
              <a:t>(21.39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Interior equipment power density </a:t>
            </a:r>
            <a:r>
              <a:rPr lang="en-US" dirty="0"/>
              <a:t>(14.68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Reduce </a:t>
            </a:r>
            <a:r>
              <a:rPr lang="en-US" dirty="0"/>
              <a:t>boiler and </a:t>
            </a:r>
            <a:r>
              <a:rPr lang="en-US" dirty="0" smtClean="0"/>
              <a:t>water heater efficiency </a:t>
            </a:r>
            <a:r>
              <a:rPr lang="en-US" dirty="0"/>
              <a:t>from 0.78 to 0.6</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9144" y="2661162"/>
            <a:ext cx="5504699" cy="35753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89" y="2661162"/>
            <a:ext cx="5660147" cy="3575311"/>
          </a:xfrm>
          <a:prstGeom prst="rect">
            <a:avLst/>
          </a:prstGeom>
        </p:spPr>
      </p:pic>
    </p:spTree>
    <p:extLst>
      <p:ext uri="{BB962C8B-B14F-4D97-AF65-F5344CB8AC3E}">
        <p14:creationId xmlns:p14="http://schemas.microsoft.com/office/powerpoint/2010/main" val="422946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515"/>
            <a:ext cx="9096375" cy="911225"/>
          </a:xfrm>
        </p:spPr>
        <p:txBody>
          <a:bodyPr/>
          <a:lstStyle/>
          <a:p>
            <a:r>
              <a:rPr lang="en-US" b="1" dirty="0"/>
              <a:t>Case 1 - Manual </a:t>
            </a:r>
            <a:r>
              <a:rPr lang="en-US" b="1" dirty="0" smtClean="0"/>
              <a:t>Calibration</a:t>
            </a:r>
            <a:endParaRPr lang="en-US" b="1" dirty="0"/>
          </a:p>
        </p:txBody>
      </p:sp>
      <p:sp>
        <p:nvSpPr>
          <p:cNvPr id="5" name="TextBox 4"/>
          <p:cNvSpPr txBox="1"/>
          <p:nvPr/>
        </p:nvSpPr>
        <p:spPr>
          <a:xfrm>
            <a:off x="838200" y="1156035"/>
            <a:ext cx="804912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Exterior </a:t>
            </a:r>
            <a:r>
              <a:rPr lang="en-US" dirty="0"/>
              <a:t>wall and </a:t>
            </a:r>
            <a:r>
              <a:rPr lang="en-US" dirty="0" smtClean="0"/>
              <a:t>floor thermal conductivity x 2</a:t>
            </a:r>
            <a:endParaRPr lang="en-US" dirty="0"/>
          </a:p>
          <a:p>
            <a:pPr marL="285750" indent="-285750">
              <a:buFont typeface="Arial" panose="020B0604020202020204" pitchFamily="34" charset="0"/>
              <a:buChar char="•"/>
            </a:pPr>
            <a:r>
              <a:rPr lang="en-US" dirty="0" smtClean="0"/>
              <a:t>Interior lighting power density </a:t>
            </a:r>
            <a:r>
              <a:rPr lang="en-US" dirty="0"/>
              <a:t>(21.39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Interior equipment power density </a:t>
            </a:r>
            <a:r>
              <a:rPr lang="en-US" dirty="0"/>
              <a:t>(14.68 </a:t>
            </a:r>
            <a:r>
              <a:rPr lang="en-US" dirty="0" smtClean="0"/>
              <a:t>W/m</a:t>
            </a:r>
            <a:r>
              <a:rPr lang="en-US" baseline="30000" dirty="0" smtClean="0"/>
              <a:t>2</a:t>
            </a:r>
            <a:r>
              <a:rPr lang="en-US" dirty="0" smtClean="0"/>
              <a:t>) x 0.8</a:t>
            </a:r>
          </a:p>
          <a:p>
            <a:pPr marL="285750" indent="-285750">
              <a:buFont typeface="Arial" panose="020B0604020202020204" pitchFamily="34" charset="0"/>
              <a:buChar char="•"/>
            </a:pPr>
            <a:r>
              <a:rPr lang="en-US" dirty="0" smtClean="0"/>
              <a:t>Reduce </a:t>
            </a:r>
            <a:r>
              <a:rPr lang="en-US" dirty="0"/>
              <a:t>boiler and </a:t>
            </a:r>
            <a:r>
              <a:rPr lang="en-US" dirty="0" smtClean="0"/>
              <a:t>water heater efficiency </a:t>
            </a:r>
            <a:r>
              <a:rPr lang="en-US" dirty="0"/>
              <a:t>from 0.78 to </a:t>
            </a:r>
            <a:r>
              <a:rPr lang="en-US" dirty="0" smtClean="0"/>
              <a:t>0.6</a:t>
            </a:r>
          </a:p>
          <a:p>
            <a:pPr marL="285750" indent="-285750">
              <a:buFont typeface="Arial" panose="020B0604020202020204" pitchFamily="34" charset="0"/>
              <a:buChar char="•"/>
            </a:pPr>
            <a:r>
              <a:rPr lang="en-US" dirty="0"/>
              <a:t>Exterior wall and floor thickness x 0.8</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228" y="2857953"/>
            <a:ext cx="5504699" cy="357531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80" y="2857953"/>
            <a:ext cx="5660147" cy="3575311"/>
          </a:xfrm>
          <a:prstGeom prst="rect">
            <a:avLst/>
          </a:prstGeom>
        </p:spPr>
      </p:pic>
    </p:spTree>
    <p:extLst>
      <p:ext uri="{BB962C8B-B14F-4D97-AF65-F5344CB8AC3E}">
        <p14:creationId xmlns:p14="http://schemas.microsoft.com/office/powerpoint/2010/main" val="2212683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1331</Words>
  <Application>Microsoft Office PowerPoint</Application>
  <PresentationFormat>Widescreen</PresentationFormat>
  <Paragraphs>195</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SDI FY18 Task 3 – Inverse Modeling in Model Calibration</vt:lpstr>
      <vt:lpstr>Task 3: Test the use of inversed models in the model calibration process</vt:lpstr>
      <vt:lpstr>Task 3: Test the use of inversed models in the model calibration process</vt:lpstr>
      <vt:lpstr>PowerPoint Presentation</vt:lpstr>
      <vt:lpstr>Case 1 - Manual Calibration - Initial State</vt:lpstr>
      <vt:lpstr>Case 1 - Manual Calibration</vt:lpstr>
      <vt:lpstr>Case 1 - Manual Calibration</vt:lpstr>
      <vt:lpstr>Case 1 - Manual Calibration</vt:lpstr>
      <vt:lpstr>Case 1 - Manual Calibration</vt:lpstr>
      <vt:lpstr>Case 1 - Manual Calibration</vt:lpstr>
      <vt:lpstr>Case 1 - Manual Calibration</vt:lpstr>
      <vt:lpstr>Case 1 - Manual Calibration</vt:lpstr>
      <vt:lpstr>Case 1 - Manual Calibration</vt:lpstr>
      <vt:lpstr>Case 1 - Manual Calibration</vt:lpstr>
      <vt:lpstr>Case 1 - Manual Calibration</vt:lpstr>
      <vt:lpstr>Case 2 - Hybrid Calibration - Initial State</vt:lpstr>
      <vt:lpstr>Case 2 - Hybrid Calibration</vt:lpstr>
      <vt:lpstr>Case 2 - Hybrid Calibration</vt:lpstr>
      <vt:lpstr>Case 2 - Hybrid Calibration</vt:lpstr>
      <vt:lpstr>Case 2 - Hybrid Calibration</vt:lpstr>
      <vt:lpstr>Case 2 - Hybrid Calibration</vt:lpstr>
      <vt:lpstr>Case 2 - Hybrid Calibration</vt:lpstr>
      <vt:lpstr>Case 2 - Hybrid Calibration</vt:lpstr>
      <vt:lpstr>Comparison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Calibration</dc:title>
  <dc:creator>Han</dc:creator>
  <cp:lastModifiedBy>Han</cp:lastModifiedBy>
  <cp:revision>39</cp:revision>
  <dcterms:created xsi:type="dcterms:W3CDTF">2018-10-11T00:33:10Z</dcterms:created>
  <dcterms:modified xsi:type="dcterms:W3CDTF">2018-10-19T23:53:36Z</dcterms:modified>
</cp:coreProperties>
</file>