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8" r:id="rId2"/>
    <p:sldId id="320" r:id="rId3"/>
    <p:sldId id="321" r:id="rId4"/>
    <p:sldId id="319" r:id="rId5"/>
    <p:sldId id="330" r:id="rId6"/>
    <p:sldId id="315" r:id="rId7"/>
    <p:sldId id="316" r:id="rId8"/>
    <p:sldId id="317" r:id="rId9"/>
    <p:sldId id="328" r:id="rId10"/>
    <p:sldId id="322" r:id="rId11"/>
    <p:sldId id="257" r:id="rId12"/>
    <p:sldId id="258" r:id="rId13"/>
    <p:sldId id="299" r:id="rId14"/>
    <p:sldId id="297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88" r:id="rId27"/>
    <p:sldId id="323" r:id="rId28"/>
    <p:sldId id="324" r:id="rId29"/>
    <p:sldId id="285" r:id="rId30"/>
    <p:sldId id="313" r:id="rId31"/>
    <p:sldId id="314" r:id="rId32"/>
    <p:sldId id="325" r:id="rId33"/>
    <p:sldId id="331" r:id="rId34"/>
    <p:sldId id="326" r:id="rId35"/>
    <p:sldId id="289" r:id="rId36"/>
    <p:sldId id="3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066" autoAdjust="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58F6-3C47-4F7D-95B0-1F5891C71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FC88-B979-4B59-9384-DECAC3C36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75D11-0079-4D42-8AE6-22398F6E98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1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75D11-0079-4D42-8AE6-22398F6E98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2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7425-C737-4638-8BAF-DAB9EDC0586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E50A-E0DD-4429-A6AD-794BC1F8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8358"/>
            <a:ext cx="9031705" cy="134753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SDI FY18 Task 3 – Inverse Modeling in Model Calibration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6291"/>
            <a:ext cx="9144000" cy="1655762"/>
          </a:xfrm>
        </p:spPr>
        <p:txBody>
          <a:bodyPr/>
          <a:lstStyle/>
          <a:p>
            <a:r>
              <a:rPr lang="en-US" dirty="0" smtClean="0"/>
              <a:t>2018-11-2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38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813" y="1349015"/>
            <a:ext cx="8418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Finding</a:t>
            </a:r>
            <a:r>
              <a:rPr lang="en-US" sz="2400" dirty="0" smtClean="0"/>
              <a:t>: inverse modeling in early stage of the model calibration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get accurate people count and air infiltration schedules.</a:t>
            </a:r>
          </a:p>
          <a:p>
            <a:endParaRPr lang="en-US" sz="2400" dirty="0"/>
          </a:p>
          <a:p>
            <a:r>
              <a:rPr lang="en-US" sz="2400" b="1" dirty="0" smtClean="0"/>
              <a:t>Reason</a:t>
            </a:r>
            <a:r>
              <a:rPr lang="en-US" sz="2400" dirty="0" smtClean="0"/>
              <a:t>: parameters other than people count and air infiltration are uncertain.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8CE2E80B-E5F8-4148-AA3D-BFB3023E38A4}"/>
                  </a:ext>
                </a:extLst>
              </p:cNvPr>
              <p:cNvSpPr/>
              <p:nvPr/>
            </p:nvSpPr>
            <p:spPr>
              <a:xfrm>
                <a:off x="1162436" y="3995213"/>
                <a:ext cx="10527323" cy="689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𝑜𝑐𝑐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E2E80B-E5F8-4148-AA3D-BFB3023E3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36" y="3995213"/>
                <a:ext cx="10527323" cy="689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8CE2E80B-E5F8-4148-AA3D-BFB3023E38A4}"/>
                  </a:ext>
                </a:extLst>
              </p:cNvPr>
              <p:cNvSpPr/>
              <p:nvPr/>
            </p:nvSpPr>
            <p:spPr>
              <a:xfrm>
                <a:off x="1162436" y="5493920"/>
                <a:ext cx="9060196" cy="689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𝑜𝑐𝑐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E2E80B-E5F8-4148-AA3D-BFB3023E3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36" y="5493920"/>
                <a:ext cx="9060196" cy="689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8CE2E80B-E5F8-4148-AA3D-BFB3023E38A4}"/>
                  </a:ext>
                </a:extLst>
              </p:cNvPr>
              <p:cNvSpPr/>
              <p:nvPr/>
            </p:nvSpPr>
            <p:spPr>
              <a:xfrm>
                <a:off x="1162436" y="4719199"/>
                <a:ext cx="10371015" cy="689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𝑜𝑐𝑐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E2E80B-E5F8-4148-AA3D-BFB3023E3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36" y="4719199"/>
                <a:ext cx="10371015" cy="689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887676" y="3825853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7949" y="3828494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9859" y="4621297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0097" y="4621297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1697" y="5443185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6112" y="5473121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0687" y="3862659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61538" y="4570545"/>
            <a:ext cx="421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76725" y="310961"/>
            <a:ext cx="12027570" cy="51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Hybrid Calibration - using inverse modeling in early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12725"/>
            <a:ext cx="9516979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Manual calibration first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7" y="2291048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" y="2291048"/>
            <a:ext cx="5660147" cy="35753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8147" y="105030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Step zero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085" y="6490728"/>
            <a:ext cx="406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Slide 9 through 23 are the manual calibration steps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74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</a:t>
            </a:r>
            <a:r>
              <a:rPr lang="en-US" dirty="0" smtClean="0"/>
              <a:t>thermal </a:t>
            </a:r>
            <a:r>
              <a:rPr lang="en-US" dirty="0"/>
              <a:t>conductivity x </a:t>
            </a:r>
            <a:r>
              <a:rPr lang="en-US" dirty="0" smtClean="0"/>
              <a:t>1.5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68" y="2711115"/>
            <a:ext cx="5504699" cy="357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1" y="2711115"/>
            <a:ext cx="5660147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10503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1.5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and floor thickness x 0.8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67" y="3021873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0" y="3021874"/>
            <a:ext cx="5660147" cy="35753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6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10503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4" y="2792869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7" y="2792870"/>
            <a:ext cx="5660147" cy="35753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105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23" y="2980859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" y="2980860"/>
            <a:ext cx="5660147" cy="35753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0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10503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7" y="3036783"/>
            <a:ext cx="5504699" cy="3575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0" y="3036784"/>
            <a:ext cx="5660147" cy="35753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0895" y="212725"/>
            <a:ext cx="10150642" cy="517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Manual Calibration – manual calibration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561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10503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6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Exterior </a:t>
            </a:r>
            <a:r>
              <a:rPr lang="en-US" dirty="0"/>
              <a:t>wall and floor thermal conductivity x </a:t>
            </a:r>
            <a:r>
              <a:rPr lang="en-US" dirty="0" smtClean="0"/>
              <a:t>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wall </a:t>
            </a:r>
            <a:r>
              <a:rPr lang="en-US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Exterior glazing SHGC x </a:t>
            </a:r>
            <a:r>
              <a:rPr lang="en-US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Interior lighting and equipment power density x </a:t>
            </a:r>
            <a:r>
              <a:rPr lang="en-US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 and water heater efficiency x </a:t>
            </a:r>
            <a:r>
              <a:rPr lang="en-US" dirty="0" smtClean="0"/>
              <a:t>0.9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7" y="3226541"/>
            <a:ext cx="5504699" cy="3575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0" y="3226542"/>
            <a:ext cx="5660147" cy="35753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1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89" y="3160464"/>
            <a:ext cx="5504699" cy="3575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" y="3160464"/>
            <a:ext cx="5660147" cy="35753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8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26" y="3383757"/>
            <a:ext cx="5158896" cy="3350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3383757"/>
            <a:ext cx="5304579" cy="33507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182" y="394946"/>
            <a:ext cx="10349142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Task 3: Test the use of inversed models in the model calibration process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1182" y="1693234"/>
            <a:ext cx="9951577" cy="44371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Workflow: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Identify an </a:t>
            </a:r>
            <a:r>
              <a:rPr lang="en-US" sz="2400" dirty="0" err="1" smtClean="0">
                <a:solidFill>
                  <a:srgbClr val="000000"/>
                </a:solidFill>
              </a:rPr>
              <a:t>EnergyPlus</a:t>
            </a:r>
            <a:r>
              <a:rPr lang="en-US" sz="2400" dirty="0" smtClean="0">
                <a:solidFill>
                  <a:srgbClr val="000000"/>
                </a:solidFill>
              </a:rPr>
              <a:t> model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(a DOE reference model or a real building model)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Conduct traditional model calibration and record performance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Use the hybrid method in the calibration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3.1. Initial calibration using traditional approach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3.2. Run inversed models to determine unknown parameters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3.3. Use the calculated parameters from 3.2 in the traditional calibration and re-run it.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3.4. Repeat this process as needed.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9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1.5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55" y="3559687"/>
            <a:ext cx="4650561" cy="3020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6" y="3559688"/>
            <a:ext cx="4781889" cy="302054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7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10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6" y="3645759"/>
            <a:ext cx="4516441" cy="2933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94" y="3645759"/>
            <a:ext cx="4643982" cy="29334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9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1.5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98" y="3805908"/>
            <a:ext cx="4693674" cy="3048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9" y="3805909"/>
            <a:ext cx="4826219" cy="304854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4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12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1.5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6" y="3805908"/>
            <a:ext cx="4322342" cy="2807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4" y="3805907"/>
            <a:ext cx="4444402" cy="28073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1.3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76" y="3805908"/>
            <a:ext cx="4581682" cy="2975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" y="3805908"/>
            <a:ext cx="4711065" cy="29758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8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8147" y="852140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14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Exterior </a:t>
            </a:r>
            <a:r>
              <a:rPr lang="en-US" sz="1600" dirty="0"/>
              <a:t>wall and floor thermal conductivity x </a:t>
            </a:r>
            <a:r>
              <a:rPr lang="en-US" sz="1600" dirty="0" smtClean="0"/>
              <a:t>2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wall </a:t>
            </a:r>
            <a:r>
              <a:rPr lang="en-US" sz="1600" dirty="0" smtClean="0"/>
              <a:t>thickness x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U-factor x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Exterior glazing SHGC x </a:t>
            </a:r>
            <a:r>
              <a:rPr lang="en-US" sz="16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Interior lighting and equipment power density x </a:t>
            </a:r>
            <a:r>
              <a:rPr lang="en-US" sz="1600" dirty="0" smtClean="0"/>
              <a:t>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Boiler and water heater efficiency x </a:t>
            </a:r>
            <a:r>
              <a:rPr lang="en-US" sz="1600" dirty="0" smtClean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Chiller COP x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Occupancy density x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Infiltration rate x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Outdoor air rate per person x 1.4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64" y="3805909"/>
            <a:ext cx="4524507" cy="293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8" y="3805909"/>
            <a:ext cx="4652276" cy="2938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10150642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Manual Calibration – </a:t>
            </a:r>
            <a:r>
              <a:rPr lang="en-US" dirty="0" smtClean="0"/>
              <a:t>manual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6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Accuracy at </a:t>
            </a:r>
            <a:r>
              <a:rPr lang="en-US" dirty="0" smtClean="0"/>
              <a:t>higher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1367" y="1084081"/>
            <a:ext cx="9135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Although the manual model tuning could well calibrate the model at monthly level, it cannot capture the dynamics at more granular time interval.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reason for the fluctuations of energy consumption is due to the dynamic occupancy schedule.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029127" y="2530737"/>
            <a:ext cx="6078867" cy="3510593"/>
            <a:chOff x="5922034" y="2860486"/>
            <a:chExt cx="6078867" cy="3510593"/>
          </a:xfrm>
        </p:grpSpPr>
        <p:grpSp>
          <p:nvGrpSpPr>
            <p:cNvPr id="16" name="Group 15"/>
            <p:cNvGrpSpPr/>
            <p:nvPr/>
          </p:nvGrpSpPr>
          <p:grpSpPr>
            <a:xfrm>
              <a:off x="5922034" y="3262073"/>
              <a:ext cx="6078867" cy="3109006"/>
              <a:chOff x="660079" y="1184522"/>
              <a:chExt cx="9994732" cy="5111756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0079" y="1184522"/>
                <a:ext cx="8080732" cy="511175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8379849" y="3847005"/>
                <a:ext cx="2274962" cy="6072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chemeClr val="accent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Uncalibrated</a:t>
                </a:r>
                <a:endParaRPr lang="en-US" b="0" cap="none" spc="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578576" y="2673982"/>
                <a:ext cx="1877510" cy="6072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Calibrated</a:t>
                </a:r>
                <a:endParaRPr lang="en-US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06280" y="1616916"/>
                <a:ext cx="3649806" cy="6072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chemeClr val="accent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Target (Ground Truth)</a:t>
                </a:r>
                <a:endParaRPr lang="en-US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335565" y="2171298"/>
                <a:ext cx="749376" cy="11099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7689323" y="3187396"/>
                <a:ext cx="889253" cy="6231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7346412" y="4206412"/>
                <a:ext cx="1033437" cy="1162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/>
            <p:cNvSpPr/>
            <p:nvPr/>
          </p:nvSpPr>
          <p:spPr>
            <a:xfrm>
              <a:off x="6154438" y="2860486"/>
              <a:ext cx="4912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Hourly gas consumption in </a:t>
              </a:r>
              <a:r>
                <a:rPr lang="en-US" b="1" dirty="0" smtClean="0"/>
                <a:t>a day (heating season)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5173" y="2530737"/>
            <a:ext cx="5512086" cy="3609152"/>
            <a:chOff x="289949" y="2843572"/>
            <a:chExt cx="5512086" cy="3609152"/>
          </a:xfrm>
        </p:grpSpPr>
        <p:grpSp>
          <p:nvGrpSpPr>
            <p:cNvPr id="26" name="Group 25"/>
            <p:cNvGrpSpPr/>
            <p:nvPr/>
          </p:nvGrpSpPr>
          <p:grpSpPr>
            <a:xfrm>
              <a:off x="340895" y="3259755"/>
              <a:ext cx="5053234" cy="3192969"/>
              <a:chOff x="498796" y="2838392"/>
              <a:chExt cx="4520822" cy="285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147" y="3144252"/>
                <a:ext cx="4201471" cy="2550696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498796" y="3978442"/>
                <a:ext cx="138364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Uncalibrated</a:t>
                </a:r>
                <a:endParaRPr lang="en-US" b="0" cap="none" spc="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8796" y="3344278"/>
                <a:ext cx="114191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Calibrated</a:t>
                </a:r>
                <a:endParaRPr lang="en-US" b="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98796" y="2838392"/>
                <a:ext cx="2219838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Target (Ground Truth)</a:t>
                </a:r>
                <a:endPara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734038" y="4284302"/>
                <a:ext cx="375386" cy="3244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465572" y="3693692"/>
                <a:ext cx="736223" cy="325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112996" y="3207724"/>
                <a:ext cx="302832" cy="770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289949" y="2843572"/>
              <a:ext cx="5512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Hourly </a:t>
              </a:r>
              <a:r>
                <a:rPr lang="en-US" b="1" dirty="0" smtClean="0"/>
                <a:t>electricity consumption </a:t>
              </a:r>
              <a:r>
                <a:rPr lang="en-US" b="1" dirty="0" smtClean="0"/>
                <a:t>in </a:t>
              </a:r>
              <a:r>
                <a:rPr lang="en-US" b="1" dirty="0" smtClean="0"/>
                <a:t>a day (cooling season)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67850" y="2330556"/>
            <a:ext cx="8863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Can inverse modeling solve the highly dynamic occupancy and air infiltration schedules with higher resolution?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63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66" y="3257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people count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084" y="663762"/>
            <a:ext cx="85143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 of zone people count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inversely solved people count aligns with the ground truth well for both cooling and heating seasons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maximum values of the inverse solution are smaller than the ground truth, due to model uncertainties.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3084" y="6297081"/>
            <a:ext cx="7197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plot shows the number people schedule in a perimeter zone (zone back) of a typical week.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29390" y="2356752"/>
            <a:ext cx="9338324" cy="3878555"/>
            <a:chOff x="713874" y="2294978"/>
            <a:chExt cx="9963966" cy="41384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874" y="2294978"/>
              <a:ext cx="6404811" cy="413840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77401" y="3916983"/>
              <a:ext cx="1312220" cy="4925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Baseline</a:t>
              </a:r>
              <a:endParaRPr lang="en-US" sz="2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1600" y="3279761"/>
              <a:ext cx="218624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Inverse Solution</a:t>
              </a:r>
              <a:endParaRPr 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8651" y="2642540"/>
              <a:ext cx="186301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Ground Truth</a:t>
              </a:r>
              <a:endParaRPr lang="en-US" sz="2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6384759" y="2642540"/>
              <a:ext cx="2103892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 flipV="1">
              <a:off x="6384759" y="3048929"/>
              <a:ext cx="2106841" cy="461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1"/>
            </p:cNvCxnSpPr>
            <p:nvPr/>
          </p:nvCxnSpPr>
          <p:spPr>
            <a:xfrm flipH="1" flipV="1">
              <a:off x="6525055" y="3355633"/>
              <a:ext cx="1952347" cy="807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13084" y="6512582"/>
            <a:ext cx="5196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inverse solution is based on the zone air CO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balance equation.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0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</a:t>
            </a:r>
            <a:r>
              <a:rPr lang="en-US" dirty="0" smtClean="0"/>
              <a:t>– </a:t>
            </a:r>
            <a:r>
              <a:rPr lang="en-US" dirty="0" smtClean="0"/>
              <a:t>people 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39" y="1910025"/>
            <a:ext cx="7774245" cy="4683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0442" y="990744"/>
            <a:ext cx="7403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inversely solved people count with measured CO2 concentration can capture the dynamics of the ground truth.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98" y="3704107"/>
            <a:ext cx="3810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88" y="3656482"/>
            <a:ext cx="465772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703" y="4237507"/>
            <a:ext cx="2800350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88" y="1334910"/>
            <a:ext cx="9443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uncertainty criteria (</a:t>
            </a:r>
            <a:r>
              <a:rPr lang="en-US" sz="2400" dirty="0"/>
              <a:t>ASHRAE Guideline </a:t>
            </a:r>
            <a:r>
              <a:rPr lang="en-US" sz="2400" dirty="0" smtClean="0"/>
              <a:t>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Normalized Mean Bias Error (NMBE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Coefficient of Variation of the Root-Mean-Square-Error (CV[RMSE</a:t>
            </a:r>
            <a:r>
              <a:rPr lang="en-US" sz="2400" dirty="0" smtClean="0"/>
              <a:t>])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According to ASHRAE Guideline 14: “The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 model shall have an NMBE of 5% and a CV(RMSE) of 15% relative to monthly calibration data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If hourly calibration data are used, these requirements shall be 10% and 30%, respectively.”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864" y="405231"/>
            <a:ext cx="8546432" cy="6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Success Criteria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6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</a:t>
            </a:r>
            <a:r>
              <a:rPr lang="en-US" dirty="0" smtClean="0"/>
              <a:t>– people count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725" y="925530"/>
            <a:ext cx="1159695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Gains of the inversely solved people count in model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improvements are trivial at the monthly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improvements </a:t>
            </a:r>
            <a:r>
              <a:rPr lang="en-US" dirty="0"/>
              <a:t>for electricity </a:t>
            </a:r>
            <a:r>
              <a:rPr lang="en-US" dirty="0" smtClean="0"/>
              <a:t>at hourly level is small – due to the small impact of occupancy on cooling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improvements for gas at hourly level is more significant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92" y="2482789"/>
            <a:ext cx="2977315" cy="1880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4" y="2482789"/>
            <a:ext cx="2895548" cy="18806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49094"/>
              </p:ext>
            </p:extLst>
          </p:nvPr>
        </p:nvGraphicFramePr>
        <p:xfrm>
          <a:off x="8447869" y="2753541"/>
          <a:ext cx="3179344" cy="150563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71939"/>
                <a:gridCol w="1151367"/>
                <a:gridCol w="628019"/>
                <a:gridCol w="628019"/>
              </a:tblGrid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Inverse People Count Schedule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NMBE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CV(EMSE)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Electricity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0.7%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1.8%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Natural 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1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1.7%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2.7%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55317"/>
              </p:ext>
            </p:extLst>
          </p:nvPr>
        </p:nvGraphicFramePr>
        <p:xfrm>
          <a:off x="8447869" y="4782868"/>
          <a:ext cx="3179344" cy="150563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71939"/>
                <a:gridCol w="1151367"/>
                <a:gridCol w="628019"/>
                <a:gridCol w="628019"/>
              </a:tblGrid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Inverse People Count Schedule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NMBE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CV(EMSE)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Electricity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4.7%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1.7%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3.3%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Natural 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6.7%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37.0%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1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2.5%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25.6%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0725" y="3238454"/>
            <a:ext cx="151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Monthly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0725" y="5166355"/>
            <a:ext cx="1345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Hourly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26" y="4885994"/>
            <a:ext cx="2767586" cy="15371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66528" y="4648224"/>
            <a:ext cx="2303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Example Hourly Gas Consumption</a:t>
            </a:r>
            <a:endParaRPr lang="en-US" sz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662058" y="4982370"/>
            <a:ext cx="1192280" cy="492442"/>
            <a:chOff x="3585411" y="5721443"/>
            <a:chExt cx="1192280" cy="492442"/>
          </a:xfrm>
        </p:grpSpPr>
        <p:sp>
          <p:nvSpPr>
            <p:cNvPr id="14" name="Rectangle 13"/>
            <p:cNvSpPr/>
            <p:nvPr/>
          </p:nvSpPr>
          <p:spPr>
            <a:xfrm>
              <a:off x="3881579" y="5721443"/>
              <a:ext cx="8547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Uncalibrated</a:t>
              </a:r>
              <a:endParaRPr lang="en-US" sz="1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81579" y="5844554"/>
              <a:ext cx="74571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Calibrating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4498" y="5967664"/>
              <a:ext cx="8931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Ground Truth</a:t>
              </a:r>
              <a:endParaRPr lang="en-US" sz="1000" dirty="0"/>
            </a:p>
          </p:txBody>
        </p:sp>
        <p:cxnSp>
          <p:nvCxnSpPr>
            <p:cNvPr id="18" name="Straight Connector 17"/>
            <p:cNvCxnSpPr>
              <a:endCxn id="14" idx="1"/>
            </p:cNvCxnSpPr>
            <p:nvPr/>
          </p:nvCxnSpPr>
          <p:spPr>
            <a:xfrm>
              <a:off x="3585411" y="5844553"/>
              <a:ext cx="296168" cy="1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85411" y="5983419"/>
              <a:ext cx="296168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85411" y="6122289"/>
              <a:ext cx="296168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00098" y="4648223"/>
            <a:ext cx="2978234" cy="1774926"/>
            <a:chOff x="2428330" y="4327381"/>
            <a:chExt cx="2978234" cy="177492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8330" y="4604381"/>
              <a:ext cx="2728434" cy="1497926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4143712" y="4722131"/>
              <a:ext cx="1262852" cy="453214"/>
              <a:chOff x="3585411" y="5721443"/>
              <a:chExt cx="1192280" cy="49244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881579" y="5721443"/>
                <a:ext cx="8547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Uncalibrated</a:t>
                </a:r>
                <a:endParaRPr lang="en-US" sz="1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81579" y="5844554"/>
                <a:ext cx="74571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Calibrating</a:t>
                </a:r>
                <a:endParaRPr lang="en-US" sz="10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84498" y="5967664"/>
                <a:ext cx="89319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Ground Truth</a:t>
                </a:r>
                <a:endParaRPr lang="en-US" sz="1000" dirty="0"/>
              </a:p>
            </p:txBody>
          </p:sp>
          <p:cxnSp>
            <p:nvCxnSpPr>
              <p:cNvPr id="29" name="Straight Connector 28"/>
              <p:cNvCxnSpPr>
                <a:endCxn id="26" idx="1"/>
              </p:cNvCxnSpPr>
              <p:nvPr/>
            </p:nvCxnSpPr>
            <p:spPr>
              <a:xfrm>
                <a:off x="3585411" y="5844553"/>
                <a:ext cx="296168" cy="1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5411" y="5983419"/>
                <a:ext cx="296168" cy="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5411" y="6122289"/>
                <a:ext cx="296168" cy="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2490762" y="4327381"/>
              <a:ext cx="26866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Example Hourly Electricity Consumption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5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66" y="3257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air infiltration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083" y="663762"/>
            <a:ext cx="9901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 of zone air infiltration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inversely solved zone air infiltration rate (with measured air </a:t>
            </a:r>
            <a:r>
              <a:rPr lang="en-US" sz="2000" b="1" dirty="0" smtClean="0"/>
              <a:t>temperature</a:t>
            </a:r>
            <a:r>
              <a:rPr lang="en-US" sz="2000" dirty="0" smtClean="0"/>
              <a:t>) aligns with the ground truth well in heating seasons, but they </a:t>
            </a:r>
            <a:r>
              <a:rPr lang="en-US" sz="2000" dirty="0" smtClean="0">
                <a:solidFill>
                  <a:srgbClr val="C00000"/>
                </a:solidFill>
              </a:rPr>
              <a:t>don’t match in cooling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Possible reason: air infiltration is sensitive to the external and internal </a:t>
            </a:r>
            <a:r>
              <a:rPr lang="en-US" sz="2000" dirty="0" smtClean="0"/>
              <a:t>interference. For example, the zone surface heat transfer has big impact on the zone air heat balance equation.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3085" y="6490728"/>
            <a:ext cx="7197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plot shows the number people schedule in a perimeter zone (zone back) of a typical week.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76" y="4638949"/>
            <a:ext cx="4382436" cy="1609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3" y="4923345"/>
            <a:ext cx="4671618" cy="1283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17" y="3163899"/>
            <a:ext cx="4679304" cy="13606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9583" y="2825345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Annual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29582" y="4846063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January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47012" y="4745454"/>
            <a:ext cx="190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December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012" y="3139896"/>
            <a:ext cx="4227430" cy="149939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55842" y="2828590"/>
            <a:ext cx="135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July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447733" y="4572896"/>
            <a:ext cx="1622417" cy="553998"/>
            <a:chOff x="10403305" y="4630619"/>
            <a:chExt cx="1622417" cy="553998"/>
          </a:xfrm>
        </p:grpSpPr>
        <p:sp>
          <p:nvSpPr>
            <p:cNvPr id="23" name="Rectangle 22"/>
            <p:cNvSpPr/>
            <p:nvPr/>
          </p:nvSpPr>
          <p:spPr>
            <a:xfrm>
              <a:off x="10841039" y="4630619"/>
              <a:ext cx="1184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Inverse Solution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41039" y="4907618"/>
              <a:ext cx="1020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Ground Truth</a:t>
              </a:r>
              <a:endParaRPr lang="en-US" sz="1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403305" y="5048373"/>
              <a:ext cx="386039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403305" y="4769118"/>
              <a:ext cx="38016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3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66" y="3257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air infiltration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083" y="663762"/>
            <a:ext cx="97576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 of zone air infiltration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inversely solved zone air infiltration rate (with measured air </a:t>
            </a:r>
            <a:r>
              <a:rPr lang="en-US" sz="2000" b="1" dirty="0" smtClean="0"/>
              <a:t>humidity ratio</a:t>
            </a:r>
            <a:r>
              <a:rPr lang="en-US" sz="2000" dirty="0" smtClean="0"/>
              <a:t>) has lots of spike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 solution aligns with the ground truth better in heating seasons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13085" y="6490728"/>
            <a:ext cx="7197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plot shows the number people schedule in a perimeter zone (zone back) of a typical week.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13083" y="2781197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Annual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13083" y="4657610"/>
            <a:ext cx="135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July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507190" y="4737024"/>
            <a:ext cx="190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December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507190" y="2781197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</a:t>
            </a:r>
            <a:r>
              <a:rPr lang="en-US" sz="1600" dirty="0"/>
              <a:t>January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63097" y="4719165"/>
            <a:ext cx="1622417" cy="553998"/>
            <a:chOff x="10403305" y="4630619"/>
            <a:chExt cx="1622417" cy="553998"/>
          </a:xfrm>
        </p:grpSpPr>
        <p:sp>
          <p:nvSpPr>
            <p:cNvPr id="19" name="Rectangle 18"/>
            <p:cNvSpPr/>
            <p:nvPr/>
          </p:nvSpPr>
          <p:spPr>
            <a:xfrm>
              <a:off x="10841039" y="4630619"/>
              <a:ext cx="1184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Inverse Solution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41039" y="4907618"/>
              <a:ext cx="1020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Ground Truth</a:t>
              </a:r>
              <a:endParaRPr lang="en-US" sz="12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403305" y="5048373"/>
              <a:ext cx="386039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403305" y="4769118"/>
              <a:ext cx="380165" cy="0"/>
            </a:xfrm>
            <a:prstGeom prst="line">
              <a:avLst/>
            </a:prstGeom>
            <a:ln w="12700">
              <a:solidFill>
                <a:srgbClr val="0DB3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3" y="3163046"/>
            <a:ext cx="4062664" cy="13945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43" y="3118504"/>
            <a:ext cx="4517100" cy="15401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83" y="4996163"/>
            <a:ext cx="4567991" cy="13934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981" y="5075579"/>
            <a:ext cx="4396662" cy="14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66" y="3257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air infiltration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083" y="663762"/>
            <a:ext cx="97576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 of zone air infiltration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inversely solved zone air infiltration rate (with measured air </a:t>
            </a:r>
            <a:r>
              <a:rPr lang="en-US" sz="2000" b="1" dirty="0" smtClean="0"/>
              <a:t>CO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concentration</a:t>
            </a:r>
            <a:r>
              <a:rPr lang="en-US" sz="2000" dirty="0" smtClean="0"/>
              <a:t>) has lots of spike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inverse solution follows the ground truth at beginning of each day, but has big oscillations.  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13085" y="6490728"/>
            <a:ext cx="7197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plot shows the number people schedule in a perimeter zone (zone back) of a typical week.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3" y="2982491"/>
            <a:ext cx="4288757" cy="1410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727" y="4910098"/>
            <a:ext cx="4644189" cy="1414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3" y="4910098"/>
            <a:ext cx="4545253" cy="1414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762" y="2982491"/>
            <a:ext cx="4503868" cy="14103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13083" y="2781197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Annual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13083" y="4657610"/>
            <a:ext cx="135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July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507190" y="4737024"/>
            <a:ext cx="190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December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507190" y="2781197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</a:t>
            </a:r>
            <a:r>
              <a:rPr lang="en-US" sz="1600" dirty="0"/>
              <a:t>January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63097" y="4719165"/>
            <a:ext cx="1622417" cy="553998"/>
            <a:chOff x="10403305" y="4630619"/>
            <a:chExt cx="1622417" cy="553998"/>
          </a:xfrm>
        </p:grpSpPr>
        <p:sp>
          <p:nvSpPr>
            <p:cNvPr id="19" name="Rectangle 18"/>
            <p:cNvSpPr/>
            <p:nvPr/>
          </p:nvSpPr>
          <p:spPr>
            <a:xfrm>
              <a:off x="10841039" y="4630619"/>
              <a:ext cx="1184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Inverse Solution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41039" y="4907618"/>
              <a:ext cx="1020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Ground Truth</a:t>
              </a:r>
              <a:endParaRPr lang="en-US" sz="12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403305" y="5048373"/>
              <a:ext cx="386039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403305" y="4769118"/>
              <a:ext cx="380165" cy="0"/>
            </a:xfrm>
            <a:prstGeom prst="line">
              <a:avLst/>
            </a:prstGeom>
            <a:ln w="12700">
              <a:solidFill>
                <a:srgbClr val="0DB3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8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</a:t>
            </a:r>
            <a:r>
              <a:rPr lang="en-US" dirty="0" smtClean="0"/>
              <a:t>– air infiltration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952" y="1500460"/>
            <a:ext cx="740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Gains of the inversely solved people count in model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accuracy gains from applying the inverse solution of air infiltration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02311"/>
              </p:ext>
            </p:extLst>
          </p:nvPr>
        </p:nvGraphicFramePr>
        <p:xfrm>
          <a:off x="8455890" y="3477266"/>
          <a:ext cx="3179344" cy="150563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71939"/>
                <a:gridCol w="1151367"/>
                <a:gridCol w="628019"/>
                <a:gridCol w="628019"/>
              </a:tblGrid>
              <a:tr h="497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Inverse People Count Schedule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NMBE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CV(EMSE)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Electricity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1.9%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1.1%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2.7%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88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Natural Gas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2.7%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3.0%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1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22.0%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29.6%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0725" y="4048580"/>
            <a:ext cx="151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Monthly Level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0895" y="6501207"/>
            <a:ext cx="8286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The calibrating model uses the inversely solved (with measured air temperature) air infiltration rate schedule 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20" y="3288917"/>
            <a:ext cx="2898127" cy="1882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58" y="3288917"/>
            <a:ext cx="2979967" cy="18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530" y="1150838"/>
            <a:ext cx="390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Critical: When to </a:t>
            </a:r>
            <a:r>
              <a:rPr lang="en-US" dirty="0" smtClean="0">
                <a:solidFill>
                  <a:srgbClr val="C00000"/>
                </a:solidFill>
              </a:rPr>
              <a:t>use inverse modeling?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1618" y="2129771"/>
            <a:ext cx="5390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it in early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Building and system characteristics are highly uncertain, the inverse solution is meaningless.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uncertainty of the inverse solution is huge.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1618" y="3538374"/>
            <a:ext cx="48005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 it in late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inverse solution is more 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benefit to monthly calibration precision is marginal.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benefits more in terms of calibration with high resolution (e.g., hourly, daily</a:t>
            </a:r>
            <a:r>
              <a:rPr lang="en-US" dirty="0" smtClean="0"/>
              <a:t>)</a:t>
            </a:r>
          </a:p>
        </p:txBody>
      </p:sp>
      <p:pic>
        <p:nvPicPr>
          <p:cNvPr id="2054" name="Picture 6" descr="https://documents.lucidchart.com/documents/e1d348b6-19da-45f1-8e29-a06be9abb6f0/pages/0_0?a=3767&amp;x=1900&amp;y=4031&amp;w=877&amp;h=638&amp;store=1&amp;accept=image%2F*&amp;auth=LCA%2033c40e072f7a6908255e3b6a683f1a3325b0a401-ts%3D1541186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5" y="1640472"/>
            <a:ext cx="62674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7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43731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–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799" y="1522015"/>
            <a:ext cx="9757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1. The inverse modeling techniques should be applied to a relatively accurate model (with some initial calibrations) to avoid uncertain solutions.</a:t>
            </a:r>
          </a:p>
          <a:p>
            <a:endParaRPr lang="en-US" sz="2000" dirty="0" smtClean="0"/>
          </a:p>
          <a:p>
            <a:r>
              <a:rPr lang="en-US" sz="2000" dirty="0"/>
              <a:t>2</a:t>
            </a:r>
            <a:r>
              <a:rPr lang="en-US" sz="2000" dirty="0" smtClean="0"/>
              <a:t>. </a:t>
            </a:r>
            <a:r>
              <a:rPr lang="en-US" sz="2000" dirty="0"/>
              <a:t>The benefit of inversely solved people count </a:t>
            </a:r>
            <a:r>
              <a:rPr lang="en-US" sz="2000" dirty="0" smtClean="0"/>
              <a:t>in the calibration at </a:t>
            </a:r>
            <a:r>
              <a:rPr lang="en-US" sz="2000" dirty="0"/>
              <a:t>monthly level </a:t>
            </a:r>
            <a:r>
              <a:rPr lang="en-US" sz="2000" dirty="0" smtClean="0"/>
              <a:t>is insignificant because of the oscillations are flattened at </a:t>
            </a:r>
            <a:r>
              <a:rPr lang="en-US" sz="2000" dirty="0"/>
              <a:t>monthly </a:t>
            </a:r>
            <a:r>
              <a:rPr lang="en-US" sz="2000" dirty="0" smtClean="0"/>
              <a:t>aggregations.</a:t>
            </a:r>
          </a:p>
          <a:p>
            <a:endParaRPr lang="en-US" sz="2000" dirty="0"/>
          </a:p>
          <a:p>
            <a:r>
              <a:rPr lang="en-US" sz="2000" dirty="0" smtClean="0"/>
              <a:t>3. The inversely solved people count can improve the model calibration accuracy more at hourly level.</a:t>
            </a:r>
          </a:p>
          <a:p>
            <a:endParaRPr lang="en-US" sz="2000" dirty="0"/>
          </a:p>
          <a:p>
            <a:r>
              <a:rPr lang="en-US" sz="2000" dirty="0"/>
              <a:t>4</a:t>
            </a:r>
            <a:r>
              <a:rPr lang="en-US" sz="2000" dirty="0" smtClean="0"/>
              <a:t>. </a:t>
            </a:r>
            <a:r>
              <a:rPr lang="en-US" sz="2000" dirty="0"/>
              <a:t>The </a:t>
            </a:r>
            <a:r>
              <a:rPr lang="en-US" sz="2000" dirty="0" smtClean="0"/>
              <a:t>inversely solved air infiltration is more sensitive to the uncertainties of other parameters. The inverse solution doesn’t bring accuracy gain in the model calibration. Future investigations are needed for improvements.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629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chart.com/documents/e1d348b6-19da-45f1-8e29-a06be9abb6f0/pages/0_0?a=1845&amp;x=240&amp;y=1509&amp;w=1320&amp;h=1122&amp;store=1&amp;accept=image%2F*&amp;auth=LCA%20ac7d26a8ccd9d0f5febcc8462ffa0818a70472dc-ts%3D15378324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7399" r="5830" b="5640"/>
          <a:stretch/>
        </p:blipFill>
        <p:spPr bwMode="auto">
          <a:xfrm>
            <a:off x="4183579" y="581588"/>
            <a:ext cx="7465082" cy="619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3" y="130251"/>
            <a:ext cx="11307698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Task 3: Test the use of inversed models in the model calibration process</a:t>
            </a:r>
            <a:endParaRPr lang="en-US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389" y="1874469"/>
            <a:ext cx="3892414" cy="44371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Compare: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Numbers of unknown parameters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Numbers of iterations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Calibrated model accuracy (ASHRAE G14)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Cases: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Manual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en-US" sz="1800" dirty="0" smtClean="0">
                <a:solidFill>
                  <a:srgbClr val="000000"/>
                </a:solidFill>
              </a:rPr>
              <a:t>Hybrid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389188"/>
            <a:ext cx="1171474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settings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599" y="1515524"/>
            <a:ext cx="63205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Baseline model (uncalibrated)</a:t>
            </a:r>
            <a:endParaRPr lang="en-US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ground truth model (target)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Tuned model (calibrating)</a:t>
            </a:r>
          </a:p>
          <a:p>
            <a:pPr marL="0" lvl="2"/>
            <a:endParaRPr lang="en-US" dirty="0" smtClean="0"/>
          </a:p>
          <a:p>
            <a:pPr marL="0" lvl="2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Location: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Pittsburgh</a:t>
            </a:r>
          </a:p>
          <a:p>
            <a:pPr marL="0" lvl="2"/>
            <a:endParaRPr lang="en-US" dirty="0" smtClean="0"/>
          </a:p>
          <a:p>
            <a:pPr marL="0" lvl="2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Model feature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5-zone small office building model created from CBES </a:t>
            </a:r>
            <a:r>
              <a:rPr lang="en-US" dirty="0" smtClean="0"/>
              <a:t>Pro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Demand </a:t>
            </a:r>
            <a:r>
              <a:rPr lang="en-US" dirty="0"/>
              <a:t>controlled </a:t>
            </a:r>
            <a:r>
              <a:rPr lang="en-US" dirty="0" smtClean="0"/>
              <a:t>ventilation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/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39" y="1515524"/>
            <a:ext cx="3505451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389188"/>
            <a:ext cx="1171474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of Inverse </a:t>
            </a:r>
            <a:r>
              <a:rPr lang="en-US" dirty="0"/>
              <a:t>M</a:t>
            </a:r>
            <a:r>
              <a:rPr lang="en-US" dirty="0" smtClean="0"/>
              <a:t>odeling in Model Calibration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188" y="1090408"/>
            <a:ext cx="88151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Run normal simulation with the virtual ground truth model to get: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zone air temperature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zone air </a:t>
            </a:r>
            <a:r>
              <a:rPr lang="en-US" dirty="0" smtClean="0"/>
              <a:t>humidity ratio 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zone air </a:t>
            </a:r>
            <a:r>
              <a:rPr lang="en-US" dirty="0" smtClean="0"/>
              <a:t>CO2 concentration measurements</a:t>
            </a:r>
            <a:endParaRPr lang="en-US" dirty="0"/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Hybrid simulation with the uncalibrated model and virtual measurements to get: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Inverse solution of zone people count (hourly schedule)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Inverse solution of zone </a:t>
            </a:r>
            <a:r>
              <a:rPr lang="en-US" dirty="0" smtClean="0"/>
              <a:t>air infiltration rate </a:t>
            </a:r>
            <a:r>
              <a:rPr lang="en-US" dirty="0"/>
              <a:t>(hourly schedule</a:t>
            </a:r>
            <a:r>
              <a:rPr lang="en-US" dirty="0" smtClean="0"/>
              <a:t>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3. Update the original schedules of the uncalibrated model: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Substitute the old number of people schedule with the inverse solution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Substitute the old </a:t>
            </a:r>
            <a:r>
              <a:rPr lang="en-US" dirty="0" smtClean="0"/>
              <a:t>air infiltration rate schedule </a:t>
            </a:r>
            <a:r>
              <a:rPr lang="en-US" dirty="0"/>
              <a:t>with the inverse </a:t>
            </a:r>
            <a:r>
              <a:rPr lang="en-US" dirty="0" smtClean="0"/>
              <a:t>solution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4. Run normal simulation with the updated uncalibrated model (model under calibration)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5. Compare the results between the monthly energy consumption of the model under calibration and the ground 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5" y="212725"/>
            <a:ext cx="8827168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</a:t>
            </a:r>
            <a:r>
              <a:rPr lang="en-US" dirty="0" smtClean="0"/>
              <a:t>Calibration</a:t>
            </a:r>
            <a:endParaRPr lang="en-US" dirty="0"/>
          </a:p>
        </p:txBody>
      </p:sp>
      <p:pic>
        <p:nvPicPr>
          <p:cNvPr id="1028" name="Picture 4" descr="https://documents.lucidchart.com/documents/e1d348b6-19da-45f1-8e29-a06be9abb6f0/pages/0_0?a=3632&amp;x=340&amp;y=3950&amp;w=880&amp;h=660&amp;store=1&amp;accept=image%2F*&amp;auth=LCA%208c96d309e9205dc19b03b039bab1416a9e20784e-ts%3D154058289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6130" r="4357" b="5577"/>
          <a:stretch/>
        </p:blipFill>
        <p:spPr bwMode="auto">
          <a:xfrm>
            <a:off x="1392828" y="1973177"/>
            <a:ext cx="5654843" cy="41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2688" y="1049307"/>
            <a:ext cx="602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Question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which step to use inverse modeling?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5" y="310961"/>
            <a:ext cx="12027570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- </a:t>
            </a:r>
            <a:r>
              <a:rPr lang="en-US" dirty="0" smtClean="0"/>
              <a:t>using inverse modeling in early steps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299" y="1022456"/>
            <a:ext cx="471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Inverse solution of people count vs ground truth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5" y="1850869"/>
            <a:ext cx="3625177" cy="1983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81" y="1850869"/>
            <a:ext cx="3449433" cy="2148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19" y="4197635"/>
            <a:ext cx="3758785" cy="213841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9919" y="1481537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Annual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179212" y="1512315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January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889919" y="4028358"/>
            <a:ext cx="1616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August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981" y="4366912"/>
            <a:ext cx="3638470" cy="19919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0981" y="4025211"/>
            <a:ext cx="190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</a:t>
            </a:r>
            <a:r>
              <a:rPr lang="en-US" sz="1600" dirty="0"/>
              <a:t>D</a:t>
            </a:r>
            <a:r>
              <a:rPr lang="en-US" sz="1600" dirty="0" smtClean="0"/>
              <a:t>ecember</a:t>
            </a:r>
            <a:endParaRPr lang="en-US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7806" y="4246687"/>
            <a:ext cx="1860110" cy="553998"/>
            <a:chOff x="9556542" y="4270751"/>
            <a:chExt cx="1860110" cy="553998"/>
          </a:xfrm>
        </p:grpSpPr>
        <p:sp>
          <p:nvSpPr>
            <p:cNvPr id="20" name="Rectangle 19"/>
            <p:cNvSpPr/>
            <p:nvPr/>
          </p:nvSpPr>
          <p:spPr>
            <a:xfrm>
              <a:off x="10231969" y="4270751"/>
              <a:ext cx="1184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Inverse Solution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31969" y="4547750"/>
              <a:ext cx="1020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Ground Truth</a:t>
              </a:r>
              <a:endParaRPr lang="en-US" sz="1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562416" y="4688505"/>
              <a:ext cx="61785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556542" y="4409250"/>
              <a:ext cx="617858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13085" y="6490728"/>
            <a:ext cx="8599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Charts show the solution with measured air temperature, the solution with measured CO2 concentration is similar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32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5" y="310961"/>
            <a:ext cx="12027570" cy="51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Calibration - </a:t>
            </a:r>
            <a:r>
              <a:rPr lang="en-US" dirty="0" smtClean="0"/>
              <a:t>using inverse modeling in early steps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509" y="1112205"/>
            <a:ext cx="475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Inverse solution of </a:t>
            </a:r>
            <a:r>
              <a:rPr lang="en-US" dirty="0" smtClean="0"/>
              <a:t>air infiltration </a:t>
            </a:r>
            <a:r>
              <a:rPr lang="en-US" dirty="0"/>
              <a:t>vs ground truth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6047" y="1703013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Annual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195340" y="1733791"/>
            <a:ext cx="1682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January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06047" y="4436910"/>
            <a:ext cx="1616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August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084444" y="4427017"/>
            <a:ext cx="190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week in </a:t>
            </a:r>
            <a:r>
              <a:rPr lang="en-US" sz="1600" dirty="0"/>
              <a:t>D</a:t>
            </a:r>
            <a:r>
              <a:rPr lang="en-US" sz="1600" dirty="0" smtClean="0"/>
              <a:t>ecember</a:t>
            </a:r>
            <a:endParaRPr lang="en-US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7806" y="4246687"/>
            <a:ext cx="1860110" cy="553998"/>
            <a:chOff x="9556542" y="4270751"/>
            <a:chExt cx="1860110" cy="553998"/>
          </a:xfrm>
        </p:grpSpPr>
        <p:sp>
          <p:nvSpPr>
            <p:cNvPr id="20" name="Rectangle 19"/>
            <p:cNvSpPr/>
            <p:nvPr/>
          </p:nvSpPr>
          <p:spPr>
            <a:xfrm>
              <a:off x="10231969" y="4270751"/>
              <a:ext cx="11846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Inverse Solution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31969" y="4547750"/>
              <a:ext cx="1020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Ground Truth</a:t>
              </a:r>
              <a:endParaRPr lang="en-US" sz="12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562416" y="4688505"/>
              <a:ext cx="617858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556542" y="4409250"/>
              <a:ext cx="617858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62" y="2259389"/>
            <a:ext cx="4874367" cy="166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44" y="4681124"/>
            <a:ext cx="4258641" cy="1766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2" y="4798818"/>
            <a:ext cx="4342418" cy="1531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340" y="2101116"/>
            <a:ext cx="4199773" cy="205168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13085" y="6490728"/>
            <a:ext cx="8599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Charts show the solution with measured air temperature, the solution with measured CO2 concentration is similar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89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2122</Words>
  <Application>Microsoft Office PowerPoint</Application>
  <PresentationFormat>Widescreen</PresentationFormat>
  <Paragraphs>370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SDI FY18 Task 3 – Inverse Modeling in Model Calibration</vt:lpstr>
      <vt:lpstr>Task 3: Test the use of inversed models in the model calibration process</vt:lpstr>
      <vt:lpstr>PowerPoint Presentation</vt:lpstr>
      <vt:lpstr>Task 3: Test the use of inversed models in the model calibration process</vt:lpstr>
      <vt:lpstr>Model settings</vt:lpstr>
      <vt:lpstr>Steps of Inverse Modeling in Model Calibration</vt:lpstr>
      <vt:lpstr>Hybrid Calibration</vt:lpstr>
      <vt:lpstr>Hybrid Calibration - using inverse modeling in early steps </vt:lpstr>
      <vt:lpstr>Hybrid Calibration - using inverse modeling in early steps </vt:lpstr>
      <vt:lpstr>PowerPoint Presentation</vt:lpstr>
      <vt:lpstr>Hybrid Calibration – Manual calibration first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PowerPoint Presentation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Manual Calibration – manual calibration</vt:lpstr>
      <vt:lpstr>Accuracy at higher resolution</vt:lpstr>
      <vt:lpstr>PowerPoint Presentation</vt:lpstr>
      <vt:lpstr>Hybrid Calibration – people count</vt:lpstr>
      <vt:lpstr>Hybrid Calibration – people count</vt:lpstr>
      <vt:lpstr>Hybrid Calibration – people count </vt:lpstr>
      <vt:lpstr>Hybrid Calibration – air infiltration</vt:lpstr>
      <vt:lpstr>Hybrid Calibration – air infiltration</vt:lpstr>
      <vt:lpstr>Hybrid Calibration – air infiltration</vt:lpstr>
      <vt:lpstr>Hybrid Calibration – air infiltration</vt:lpstr>
      <vt:lpstr>Hybrid Calibration – Discussions</vt:lpstr>
      <vt:lpstr>Hybrid Calibration –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Han</dc:creator>
  <cp:lastModifiedBy>Han</cp:lastModifiedBy>
  <cp:revision>110</cp:revision>
  <dcterms:created xsi:type="dcterms:W3CDTF">2018-10-25T00:16:27Z</dcterms:created>
  <dcterms:modified xsi:type="dcterms:W3CDTF">2018-11-03T00:12:49Z</dcterms:modified>
</cp:coreProperties>
</file>