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8"/>
  </p:handoutMasterIdLst>
  <p:sldIdLst>
    <p:sldId id="256" r:id="rId3"/>
    <p:sldId id="257" r:id="rId5"/>
    <p:sldId id="258" r:id="rId6"/>
    <p:sldId id="280" r:id="rId7"/>
    <p:sldId id="281" r:id="rId8"/>
    <p:sldId id="279" r:id="rId9"/>
    <p:sldId id="282" r:id="rId10"/>
    <p:sldId id="283" r:id="rId11"/>
    <p:sldId id="284" r:id="rId12"/>
    <p:sldId id="285" r:id="rId13"/>
    <p:sldId id="262" r:id="rId14"/>
    <p:sldId id="261" r:id="rId15"/>
    <p:sldId id="263" r:id="rId16"/>
    <p:sldId id="265" r:id="rId17"/>
    <p:sldId id="264" r:id="rId18"/>
    <p:sldId id="266" r:id="rId19"/>
    <p:sldId id="267" r:id="rId20"/>
    <p:sldId id="268" r:id="rId21"/>
    <p:sldId id="269" r:id="rId22"/>
    <p:sldId id="270" r:id="rId23"/>
    <p:sldId id="271" r:id="rId24"/>
    <p:sldId id="272" r:id="rId25"/>
    <p:sldId id="273" r:id="rId26"/>
    <p:sldId id="274" r:id="rId27"/>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91" autoAdjust="0"/>
    <p:restoredTop sz="96314" autoAdjust="0"/>
  </p:normalViewPr>
  <p:slideViewPr>
    <p:cSldViewPr snapToGrid="0" showGuides="1">
      <p:cViewPr varScale="1">
        <p:scale>
          <a:sx n="108" d="100"/>
          <a:sy n="108" d="100"/>
        </p:scale>
        <p:origin x="474" y="114"/>
      </p:cViewPr>
      <p:guideLst>
        <p:guide orient="horz" pos="113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gs" Target="tags/tag2.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因为水平方向上可以通过车长和像素宽，精确估计同一方向上任意物品的</a:t>
            </a:r>
            <a:r>
              <a:rPr lang="zh-CN" altLang="en-US"/>
              <a:t>距离</a:t>
            </a:r>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0" advTm="3000"/>
    </mc:Choice>
    <mc:Fallback>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3.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3.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16.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3.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718927" y="2080651"/>
            <a:ext cx="6754146" cy="829945"/>
          </a:xfrm>
          <a:prstGeom prst="rect">
            <a:avLst/>
          </a:prstGeom>
          <a:noFill/>
        </p:spPr>
        <p:txBody>
          <a:bodyPr wrap="square" rtlCol="0">
            <a:spAutoFit/>
          </a:bodyPr>
          <a:lstStyle/>
          <a:p>
            <a:pPr algn="dist"/>
            <a:r>
              <a:rPr lang="zh-CN" altLang="en-US" sz="4800" dirty="0">
                <a:solidFill>
                  <a:srgbClr val="1C4885"/>
                </a:solidFill>
                <a:latin typeface="FZZhengHeiS-DB-GB" panose="02000000000000000000" pitchFamily="2" charset="0"/>
                <a:ea typeface="FZZhengHeiS-DB-GB" panose="02000000000000000000" pitchFamily="2" charset="0"/>
              </a:rPr>
              <a:t>辅助驾驶</a:t>
            </a:r>
            <a:endParaRPr lang="zh-CN" altLang="en-US" sz="4800" dirty="0">
              <a:solidFill>
                <a:srgbClr val="1C4885"/>
              </a:solidFill>
              <a:latin typeface="FZZhengHeiS-DB-GB" panose="02000000000000000000" pitchFamily="2" charset="0"/>
              <a:ea typeface="FZZhengHeiS-DB-GB" panose="02000000000000000000" pitchFamily="2" charset="0"/>
            </a:endParaRPr>
          </a:p>
        </p:txBody>
      </p:sp>
      <p:sp>
        <p:nvSpPr>
          <p:cNvPr id="17" name="文本框 16"/>
          <p:cNvSpPr txBox="1"/>
          <p:nvPr/>
        </p:nvSpPr>
        <p:spPr>
          <a:xfrm>
            <a:off x="3887738" y="4595686"/>
            <a:ext cx="4416523" cy="368300"/>
          </a:xfrm>
          <a:prstGeom prst="rect">
            <a:avLst/>
          </a:prstGeom>
          <a:noFill/>
        </p:spPr>
        <p:txBody>
          <a:bodyPr wrap="square" rtlCol="0">
            <a:spAutoFit/>
          </a:bodyPr>
          <a:lstStyle/>
          <a:p>
            <a:pPr algn="just"/>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小组成员： 谭思成</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单弈城 贺思嘉</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5401597" y="3738717"/>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1970"/>
          </a:xfrm>
          <a:prstGeom prst="rect">
            <a:avLst/>
          </a:prstGeom>
          <a:noFill/>
        </p:spPr>
        <p:txBody>
          <a:bodyPr wrap="square" rtlCol="0">
            <a:spAutoFit/>
          </a:bodyPr>
          <a:lstStyle/>
          <a:p>
            <a:pPr algn="ct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处理结果</a:t>
            </a:r>
            <a:endPar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 name="图片 1" descr="05lane2"/>
          <p:cNvPicPr>
            <a:picLocks noChangeAspect="1"/>
          </p:cNvPicPr>
          <p:nvPr/>
        </p:nvPicPr>
        <p:blipFill>
          <a:blip r:embed="rId1"/>
          <a:stretch>
            <a:fillRect/>
          </a:stretch>
        </p:blipFill>
        <p:spPr>
          <a:xfrm>
            <a:off x="4604385" y="0"/>
            <a:ext cx="6850380" cy="3668395"/>
          </a:xfrm>
          <a:prstGeom prst="rect">
            <a:avLst/>
          </a:prstGeom>
        </p:spPr>
      </p:pic>
      <p:pic>
        <p:nvPicPr>
          <p:cNvPr id="3" name="图片 2"/>
          <p:cNvPicPr>
            <a:picLocks noChangeAspect="1"/>
          </p:cNvPicPr>
          <p:nvPr/>
        </p:nvPicPr>
        <p:blipFill>
          <a:blip r:embed="rId2"/>
          <a:stretch>
            <a:fillRect/>
          </a:stretch>
        </p:blipFill>
        <p:spPr>
          <a:xfrm>
            <a:off x="208915" y="3615055"/>
            <a:ext cx="6871335" cy="32429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1970"/>
          </a:xfrm>
          <a:prstGeom prst="rect">
            <a:avLst/>
          </a:prstGeom>
          <a:noFill/>
        </p:spPr>
        <p:txBody>
          <a:bodyPr wrap="square" rtlCol="0">
            <a:spAutoFit/>
          </a:bodyPr>
          <a:lstStyle/>
          <a:p>
            <a:pPr algn="ct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总结和思考</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6177683" y="1666134"/>
            <a:ext cx="1362525" cy="988578"/>
            <a:chOff x="6177683" y="1666134"/>
            <a:chExt cx="1362525" cy="988578"/>
          </a:xfrm>
          <a:solidFill>
            <a:srgbClr val="1C4885"/>
          </a:solidFill>
        </p:grpSpPr>
        <p:sp>
          <p:nvSpPr>
            <p:cNvPr id="28" name="矩形 27"/>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6297295" y="1769745"/>
            <a:ext cx="5024755" cy="12484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6297295" y="3182620"/>
            <a:ext cx="5024755" cy="11506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6297295" y="4595495"/>
            <a:ext cx="5024755" cy="16776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6177683" y="3078968"/>
            <a:ext cx="1362525" cy="988578"/>
            <a:chOff x="6177683" y="1666134"/>
            <a:chExt cx="1362525" cy="988578"/>
          </a:xfrm>
          <a:solidFill>
            <a:srgbClr val="1C4885"/>
          </a:solidFill>
        </p:grpSpPr>
        <p:sp>
          <p:nvSpPr>
            <p:cNvPr id="35" name="矩形 34"/>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6177683" y="4497549"/>
            <a:ext cx="1362525" cy="988578"/>
            <a:chOff x="6177683" y="1666134"/>
            <a:chExt cx="1362525" cy="988578"/>
          </a:xfrm>
          <a:solidFill>
            <a:srgbClr val="1C4885"/>
          </a:solidFill>
        </p:grpSpPr>
        <p:sp>
          <p:nvSpPr>
            <p:cNvPr id="38" name="矩形 37"/>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文本框 39"/>
          <p:cNvSpPr txBox="1"/>
          <p:nvPr/>
        </p:nvSpPr>
        <p:spPr>
          <a:xfrm>
            <a:off x="6417439" y="1973020"/>
            <a:ext cx="1032387" cy="707886"/>
          </a:xfrm>
          <a:prstGeom prst="rect">
            <a:avLst/>
          </a:prstGeom>
          <a:noFill/>
        </p:spPr>
        <p:txBody>
          <a:bodyPr wrap="square" rtlCol="0">
            <a:spAutoFit/>
          </a:bodyPr>
          <a:lstStyle/>
          <a:p>
            <a:pPr algn="ctr"/>
            <a:r>
              <a:rPr lang="en-US" altLang="zh-CN" sz="4000" dirty="0">
                <a:solidFill>
                  <a:schemeClr val="tx1">
                    <a:lumMod val="85000"/>
                    <a:lumOff val="15000"/>
                  </a:schemeClr>
                </a:solidFill>
                <a:latin typeface="FuturaBookC" charset="-52"/>
              </a:rPr>
              <a:t>01</a:t>
            </a:r>
            <a:endParaRPr lang="zh-CN" altLang="en-US" sz="4000" dirty="0">
              <a:solidFill>
                <a:schemeClr val="tx1">
                  <a:lumMod val="85000"/>
                  <a:lumOff val="15000"/>
                </a:schemeClr>
              </a:solidFill>
              <a:latin typeface="FuturaBookC" charset="-52"/>
            </a:endParaRPr>
          </a:p>
        </p:txBody>
      </p:sp>
      <p:sp>
        <p:nvSpPr>
          <p:cNvPr id="41" name="文本框 40"/>
          <p:cNvSpPr txBox="1"/>
          <p:nvPr/>
        </p:nvSpPr>
        <p:spPr>
          <a:xfrm>
            <a:off x="6417439" y="3403967"/>
            <a:ext cx="1032387" cy="707886"/>
          </a:xfrm>
          <a:prstGeom prst="rect">
            <a:avLst/>
          </a:prstGeom>
          <a:noFill/>
        </p:spPr>
        <p:txBody>
          <a:bodyPr wrap="square" rtlCol="0">
            <a:spAutoFit/>
          </a:bodyPr>
          <a:lstStyle/>
          <a:p>
            <a:pPr algn="ctr"/>
            <a:r>
              <a:rPr lang="en-US" altLang="zh-CN" sz="4000" dirty="0">
                <a:solidFill>
                  <a:schemeClr val="tx1">
                    <a:lumMod val="85000"/>
                    <a:lumOff val="15000"/>
                  </a:schemeClr>
                </a:solidFill>
                <a:latin typeface="FuturaBookC" charset="-52"/>
              </a:rPr>
              <a:t>02</a:t>
            </a:r>
            <a:endParaRPr lang="zh-CN" altLang="en-US" sz="4000" dirty="0">
              <a:solidFill>
                <a:schemeClr val="tx1">
                  <a:lumMod val="85000"/>
                  <a:lumOff val="15000"/>
                </a:schemeClr>
              </a:solidFill>
              <a:latin typeface="FuturaBookC" charset="-52"/>
            </a:endParaRPr>
          </a:p>
        </p:txBody>
      </p:sp>
      <p:sp>
        <p:nvSpPr>
          <p:cNvPr id="42" name="文本框 41"/>
          <p:cNvSpPr txBox="1"/>
          <p:nvPr/>
        </p:nvSpPr>
        <p:spPr>
          <a:xfrm>
            <a:off x="6417439" y="4800810"/>
            <a:ext cx="1032387" cy="707886"/>
          </a:xfrm>
          <a:prstGeom prst="rect">
            <a:avLst/>
          </a:prstGeom>
          <a:noFill/>
        </p:spPr>
        <p:txBody>
          <a:bodyPr wrap="square" rtlCol="0">
            <a:spAutoFit/>
          </a:bodyPr>
          <a:lstStyle/>
          <a:p>
            <a:pPr algn="ctr"/>
            <a:r>
              <a:rPr lang="en-US" altLang="zh-CN" sz="4000" dirty="0">
                <a:solidFill>
                  <a:schemeClr val="tx1">
                    <a:lumMod val="85000"/>
                    <a:lumOff val="15000"/>
                  </a:schemeClr>
                </a:solidFill>
                <a:latin typeface="FuturaBookC" charset="-52"/>
              </a:rPr>
              <a:t>03</a:t>
            </a:r>
            <a:endParaRPr lang="zh-CN" altLang="en-US" sz="4000" dirty="0">
              <a:solidFill>
                <a:schemeClr val="tx1">
                  <a:lumMod val="85000"/>
                  <a:lumOff val="15000"/>
                </a:schemeClr>
              </a:solidFill>
              <a:latin typeface="FuturaBookC" charset="-52"/>
            </a:endParaRPr>
          </a:p>
        </p:txBody>
      </p:sp>
      <p:sp>
        <p:nvSpPr>
          <p:cNvPr id="43" name="文本框 42"/>
          <p:cNvSpPr txBox="1"/>
          <p:nvPr/>
        </p:nvSpPr>
        <p:spPr>
          <a:xfrm>
            <a:off x="7444747" y="1849703"/>
            <a:ext cx="3253306" cy="1168400"/>
          </a:xfrm>
          <a:prstGeom prst="rect">
            <a:avLst/>
          </a:prstGeom>
          <a:noFill/>
        </p:spPr>
        <p:txBody>
          <a:bodyPr wrap="square" rtlCol="0">
            <a:spAutoFit/>
          </a:bodyPr>
          <a:lstStyle/>
          <a:p>
            <a:pPr algn="just"/>
            <a:r>
              <a:rPr lang="en-US" altLang="zh-CN" sz="1400" dirty="0">
                <a:solidFill>
                  <a:schemeClr val="tx1">
                    <a:lumMod val="85000"/>
                    <a:lumOff val="15000"/>
                  </a:schemeClr>
                </a:solidFill>
                <a:latin typeface="FZZhengHeiS-DB-GB" panose="02000000000000000000" pitchFamily="2" charset="0"/>
                <a:ea typeface="FZZhengHeiS-DB-GB" panose="02000000000000000000" pitchFamily="2" charset="0"/>
              </a:rPr>
              <a:t>Yolo</a:t>
            </a:r>
            <a:r>
              <a:rPr lang="zh-CN" altLang="en-US" sz="1400" dirty="0">
                <a:solidFill>
                  <a:schemeClr val="tx1">
                    <a:lumMod val="85000"/>
                    <a:lumOff val="15000"/>
                  </a:schemeClr>
                </a:solidFill>
                <a:latin typeface="FZZhengHeiS-DB-GB" panose="02000000000000000000" pitchFamily="2" charset="0"/>
                <a:ea typeface="宋体" panose="02010600030101010101" pitchFamily="2" charset="-122"/>
              </a:rPr>
              <a:t>目标检测模型时候能用于之前的测距？</a:t>
            </a:r>
            <a:endParaRPr lang="zh-CN" altLang="en-US" sz="1400" dirty="0">
              <a:solidFill>
                <a:schemeClr val="tx1">
                  <a:lumMod val="85000"/>
                  <a:lumOff val="15000"/>
                </a:schemeClr>
              </a:solidFill>
              <a:latin typeface="FZZhengHeiS-DB-GB" panose="02000000000000000000" pitchFamily="2" charset="0"/>
              <a:ea typeface="宋体" panose="02010600030101010101" pitchFamily="2" charset="-122"/>
            </a:endParaRPr>
          </a:p>
          <a:p>
            <a:pPr algn="just"/>
            <a:r>
              <a:rPr lang="en-US" altLang="zh-CN" sz="1400" dirty="0">
                <a:solidFill>
                  <a:schemeClr val="tx1">
                    <a:lumMod val="85000"/>
                    <a:lumOff val="15000"/>
                  </a:schemeClr>
                </a:solidFill>
                <a:latin typeface="FZZhengHeiS-DB-GB" panose="02000000000000000000" pitchFamily="2" charset="0"/>
                <a:ea typeface="宋体" panose="02010600030101010101" pitchFamily="2" charset="-122"/>
              </a:rPr>
              <a:t>Yolo</a:t>
            </a:r>
            <a:r>
              <a:rPr lang="zh-CN" altLang="en-US" sz="1400" dirty="0">
                <a:solidFill>
                  <a:schemeClr val="tx1">
                    <a:lumMod val="85000"/>
                    <a:lumOff val="15000"/>
                  </a:schemeClr>
                </a:solidFill>
                <a:latin typeface="FZZhengHeiS-DB-GB" panose="02000000000000000000" pitchFamily="2" charset="0"/>
                <a:ea typeface="宋体" panose="02010600030101010101" pitchFamily="2" charset="-122"/>
              </a:rPr>
              <a:t>的模型是对车辆总体的识别，而测距需要的是车尾的识别，所以测距还是需要用自训练的车尾</a:t>
            </a:r>
            <a:r>
              <a:rPr lang="en-US" altLang="zh-CN" sz="1400" dirty="0">
                <a:solidFill>
                  <a:schemeClr val="tx1">
                    <a:lumMod val="85000"/>
                    <a:lumOff val="15000"/>
                  </a:schemeClr>
                </a:solidFill>
                <a:latin typeface="FZZhengHeiS-DB-GB" panose="02000000000000000000" pitchFamily="2" charset="0"/>
                <a:ea typeface="宋体" panose="02010600030101010101" pitchFamily="2" charset="-122"/>
              </a:rPr>
              <a:t>Haar</a:t>
            </a:r>
            <a:r>
              <a:rPr lang="zh-CN" altLang="en-US" sz="1400" dirty="0">
                <a:solidFill>
                  <a:schemeClr val="tx1">
                    <a:lumMod val="85000"/>
                    <a:lumOff val="15000"/>
                  </a:schemeClr>
                </a:solidFill>
                <a:latin typeface="FZZhengHeiS-DB-GB" panose="02000000000000000000" pitchFamily="2" charset="0"/>
                <a:ea typeface="宋体" panose="02010600030101010101" pitchFamily="2" charset="-122"/>
              </a:rPr>
              <a:t>模型识别</a:t>
            </a:r>
            <a:endParaRPr lang="zh-CN" altLang="en-US" sz="1400" dirty="0">
              <a:solidFill>
                <a:schemeClr val="tx1">
                  <a:lumMod val="85000"/>
                  <a:lumOff val="15000"/>
                </a:schemeClr>
              </a:solidFill>
              <a:latin typeface="FZZhengHeiS-DB-GB" panose="02000000000000000000" pitchFamily="2" charset="0"/>
              <a:ea typeface="宋体" panose="02010600030101010101" pitchFamily="2" charset="-122"/>
            </a:endParaRPr>
          </a:p>
        </p:txBody>
      </p:sp>
      <p:sp>
        <p:nvSpPr>
          <p:cNvPr id="44" name="文本框 43"/>
          <p:cNvSpPr txBox="1"/>
          <p:nvPr/>
        </p:nvSpPr>
        <p:spPr>
          <a:xfrm>
            <a:off x="7540050" y="3404225"/>
            <a:ext cx="3158022" cy="737235"/>
          </a:xfrm>
          <a:prstGeom prst="rect">
            <a:avLst/>
          </a:prstGeom>
          <a:noFill/>
        </p:spPr>
        <p:txBody>
          <a:bodyPr wrap="square" rtlCol="0">
            <a:spAutoFit/>
          </a:bodyPr>
          <a:lstStyle/>
          <a:p>
            <a:pPr algn="just"/>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不可否认，在重叠目标的检测上，</a:t>
            </a:r>
            <a:r>
              <a:rPr lang="en-US" altLang="zh-CN" sz="1400" dirty="0">
                <a:solidFill>
                  <a:schemeClr val="tx1">
                    <a:lumMod val="85000"/>
                    <a:lumOff val="15000"/>
                  </a:schemeClr>
                </a:solidFill>
                <a:latin typeface="FZZhengHeiS-DB-GB" panose="02000000000000000000" pitchFamily="2" charset="0"/>
                <a:ea typeface="FZZhengHeiS-DB-GB" panose="02000000000000000000" pitchFamily="2" charset="0"/>
              </a:rPr>
              <a:t>Yolo</a:t>
            </a:r>
            <a:r>
              <a:rPr lang="zh-CN" altLang="en-US" sz="1400" dirty="0">
                <a:solidFill>
                  <a:schemeClr val="tx1">
                    <a:lumMod val="85000"/>
                    <a:lumOff val="15000"/>
                  </a:schemeClr>
                </a:solidFill>
                <a:latin typeface="FZZhengHeiS-DB-GB" panose="02000000000000000000" pitchFamily="2" charset="0"/>
                <a:ea typeface="宋体" panose="02010600030101010101" pitchFamily="2" charset="-122"/>
              </a:rPr>
              <a:t>检测模型效果显著优于</a:t>
            </a:r>
            <a:r>
              <a:rPr lang="en-US" altLang="zh-CN" sz="1400" dirty="0">
                <a:solidFill>
                  <a:schemeClr val="tx1">
                    <a:lumMod val="85000"/>
                    <a:lumOff val="15000"/>
                  </a:schemeClr>
                </a:solidFill>
                <a:latin typeface="FZZhengHeiS-DB-GB" panose="02000000000000000000" pitchFamily="2" charset="0"/>
                <a:ea typeface="FZZhengHeiS-DB-GB" panose="02000000000000000000" pitchFamily="2" charset="0"/>
              </a:rPr>
              <a:t>haar</a:t>
            </a:r>
            <a:r>
              <a:rPr lang="zh-CN" altLang="en-US" sz="1400" dirty="0">
                <a:solidFill>
                  <a:schemeClr val="tx1">
                    <a:lumMod val="85000"/>
                    <a:lumOff val="15000"/>
                  </a:schemeClr>
                </a:solidFill>
                <a:latin typeface="FZZhengHeiS-DB-GB" panose="02000000000000000000" pitchFamily="2" charset="0"/>
                <a:ea typeface="宋体" panose="02010600030101010101" pitchFamily="2" charset="-122"/>
              </a:rPr>
              <a:t>分类器</a:t>
            </a:r>
            <a:endParaRPr lang="zh-CN" altLang="en-US" sz="1400" dirty="0">
              <a:solidFill>
                <a:schemeClr val="tx1">
                  <a:lumMod val="85000"/>
                  <a:lumOff val="15000"/>
                </a:schemeClr>
              </a:solidFill>
              <a:latin typeface="FZZhengHeiS-DB-GB" panose="02000000000000000000" pitchFamily="2" charset="0"/>
              <a:ea typeface="宋体" panose="02010600030101010101" pitchFamily="2" charset="-122"/>
            </a:endParaRPr>
          </a:p>
        </p:txBody>
      </p:sp>
      <p:sp>
        <p:nvSpPr>
          <p:cNvPr id="45" name="文本框 44"/>
          <p:cNvSpPr txBox="1"/>
          <p:nvPr/>
        </p:nvSpPr>
        <p:spPr>
          <a:xfrm>
            <a:off x="7533005" y="4665980"/>
            <a:ext cx="3789680" cy="1383665"/>
          </a:xfrm>
          <a:prstGeom prst="rect">
            <a:avLst/>
          </a:prstGeom>
          <a:noFill/>
        </p:spPr>
        <p:txBody>
          <a:bodyPr wrap="square" rtlCol="0">
            <a:spAutoFit/>
          </a:bodyPr>
          <a:lstStyle/>
          <a:p>
            <a:pPr algn="just"/>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对比基于图像二值化和透视变换提取出车道区域的算法？</a:t>
            </a:r>
            <a:endPar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endParaRPr>
          </a:p>
          <a:p>
            <a:pPr algn="just"/>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该算法核心思路在于通过整体的图像处理和变换，提取出车道边界。但当引用于车载摄像头，难以处理图</a:t>
            </a:r>
            <a:r>
              <a:rPr lang="en-US" altLang="zh-CN" sz="1400" dirty="0">
                <a:solidFill>
                  <a:schemeClr val="tx1">
                    <a:lumMod val="85000"/>
                    <a:lumOff val="15000"/>
                  </a:schemeClr>
                </a:solidFill>
                <a:latin typeface="FZZhengHeiS-DB-GB" panose="02000000000000000000" pitchFamily="2" charset="0"/>
                <a:ea typeface="FZZhengHeiS-DB-GB" panose="02000000000000000000" pitchFamily="2" charset="0"/>
              </a:rPr>
              <a:t>5</a:t>
            </a:r>
            <a:r>
              <a:rPr lang="zh-CN" altLang="en-US" sz="1400" dirty="0">
                <a:solidFill>
                  <a:schemeClr val="tx1">
                    <a:lumMod val="85000"/>
                    <a:lumOff val="15000"/>
                  </a:schemeClr>
                </a:solidFill>
                <a:latin typeface="FZZhengHeiS-DB-GB" panose="02000000000000000000" pitchFamily="2" charset="0"/>
                <a:ea typeface="宋体" panose="02010600030101010101" pitchFamily="2" charset="-122"/>
              </a:rPr>
              <a:t>这样车辆繁多的情况。</a:t>
            </a:r>
            <a:endParaRPr lang="zh-CN" altLang="en-US" sz="1400" dirty="0">
              <a:solidFill>
                <a:schemeClr val="tx1">
                  <a:lumMod val="85000"/>
                  <a:lumOff val="15000"/>
                </a:schemeClr>
              </a:solidFill>
              <a:latin typeface="FZZhengHeiS-DB-GB" panose="02000000000000000000" pitchFamily="2" charset="0"/>
              <a:ea typeface="宋体" panose="02010600030101010101" pitchFamily="2" charset="-122"/>
            </a:endParaRPr>
          </a:p>
          <a:p>
            <a:pPr algn="just"/>
            <a:r>
              <a:rPr lang="zh-CN" altLang="en-US" sz="1400" dirty="0">
                <a:solidFill>
                  <a:schemeClr val="tx1">
                    <a:lumMod val="85000"/>
                    <a:lumOff val="15000"/>
                  </a:schemeClr>
                </a:solidFill>
                <a:latin typeface="FZZhengHeiS-DB-GB" panose="02000000000000000000" pitchFamily="2" charset="0"/>
                <a:ea typeface="宋体" panose="02010600030101010101" pitchFamily="2" charset="-122"/>
              </a:rPr>
              <a:t>而</a:t>
            </a:r>
            <a:r>
              <a:rPr lang="en-US" altLang="zh-CN" sz="1400" dirty="0">
                <a:solidFill>
                  <a:schemeClr val="tx1">
                    <a:lumMod val="85000"/>
                    <a:lumOff val="15000"/>
                  </a:schemeClr>
                </a:solidFill>
                <a:latin typeface="FZZhengHeiS-DB-GB" panose="02000000000000000000" pitchFamily="2" charset="0"/>
                <a:ea typeface="宋体" panose="02010600030101010101" pitchFamily="2" charset="-122"/>
              </a:rPr>
              <a:t>Yolo</a:t>
            </a:r>
            <a:r>
              <a:rPr lang="zh-CN" altLang="en-US" sz="1400" dirty="0">
                <a:solidFill>
                  <a:schemeClr val="tx1">
                    <a:lumMod val="85000"/>
                    <a:lumOff val="15000"/>
                  </a:schemeClr>
                </a:solidFill>
                <a:latin typeface="FZZhengHeiS-DB-GB" panose="02000000000000000000" pitchFamily="2" charset="0"/>
                <a:ea typeface="宋体" panose="02010600030101010101" pitchFamily="2" charset="-122"/>
              </a:rPr>
              <a:t>在这种目标重叠的应用场景表现更优秀</a:t>
            </a:r>
            <a:endParaRPr lang="zh-CN" altLang="en-US" sz="1400" dirty="0">
              <a:solidFill>
                <a:schemeClr val="tx1">
                  <a:lumMod val="85000"/>
                  <a:lumOff val="15000"/>
                </a:schemeClr>
              </a:solidFill>
              <a:latin typeface="FZZhengHeiS-DB-GB" panose="02000000000000000000" pitchFamily="2" charset="0"/>
              <a:ea typeface="宋体" panose="02010600030101010101" pitchFamily="2" charset="-122"/>
            </a:endParaRPr>
          </a:p>
        </p:txBody>
      </p:sp>
      <p:pic>
        <p:nvPicPr>
          <p:cNvPr id="46" name="图片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3965" y="1682311"/>
            <a:ext cx="4742436" cy="4078007"/>
          </a:xfrm>
          <a:prstGeom prst="rect">
            <a:avLst/>
          </a:prstGeom>
        </p:spPr>
      </p:pic>
      <p:sp>
        <p:nvSpPr>
          <p:cNvPr id="3" name="文本框 2"/>
          <p:cNvSpPr txBox="1"/>
          <p:nvPr/>
        </p:nvSpPr>
        <p:spPr>
          <a:xfrm>
            <a:off x="6417310" y="6223000"/>
            <a:ext cx="4990465" cy="645160"/>
          </a:xfrm>
          <a:prstGeom prst="rect">
            <a:avLst/>
          </a:prstGeom>
          <a:noFill/>
        </p:spPr>
        <p:txBody>
          <a:bodyPr wrap="square" rtlCol="0">
            <a:spAutoFit/>
          </a:bodyPr>
          <a:p>
            <a:r>
              <a:rPr lang="en-US" altLang="zh-CN"/>
              <a:t>PS</a:t>
            </a:r>
            <a:r>
              <a:rPr lang="zh-CN" altLang="en-US"/>
              <a:t>：对视频的处理效果不佳的原因可能在于清晰度问题</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charset="-52"/>
              </a:rPr>
              <a:t>4</a:t>
            </a:r>
            <a:endParaRPr lang="zh-CN" altLang="en-US" sz="13800" b="1" dirty="0">
              <a:solidFill>
                <a:schemeClr val="bg1"/>
              </a:solidFill>
              <a:latin typeface="FuturaBookC" charset="-52"/>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latin typeface="FZZhengHeiS-DB-GB" panose="02000000000000000000" pitchFamily="2" charset="0"/>
                <a:ea typeface="FZZhengHeiS-DB-GB" panose="02000000000000000000" pitchFamily="2" charset="0"/>
              </a:rPr>
              <a:t>时间安排规划</a:t>
            </a:r>
            <a:endParaRPr lang="zh-CN" altLang="en-US" sz="4400" dirty="0">
              <a:solidFill>
                <a:srgbClr val="1C4885"/>
              </a:solidFill>
              <a:latin typeface="FZZhengHeiS-DB-GB" panose="02000000000000000000" pitchFamily="2" charset="0"/>
              <a:ea typeface="FZZhengHeiS-DB-GB" panose="02000000000000000000" pitchFamily="2" charset="0"/>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338554"/>
          </a:xfrm>
          <a:prstGeom prst="rect">
            <a:avLst/>
          </a:prstGeom>
          <a:noFill/>
        </p:spPr>
        <p:txBody>
          <a:bodyPr wrap="square" rtlCol="0">
            <a:spAutoFit/>
          </a:bodyPr>
          <a:lstStyle/>
          <a:p>
            <a:pPr algn="ctr"/>
            <a:r>
              <a:rPr lang="en-US" altLang="zh-CN" sz="1600" dirty="0">
                <a:solidFill>
                  <a:schemeClr val="tx1">
                    <a:lumMod val="85000"/>
                    <a:lumOff val="15000"/>
                  </a:schemeClr>
                </a:solidFill>
                <a:latin typeface="FuturaBookC" charset="-52"/>
                <a:ea typeface="锐字逼格青春粗黑体简2.0" panose="02010604000000000000" pitchFamily="2" charset="-122"/>
              </a:rPr>
              <a:t>Life was like a box of chocolates, you never know what you’re go to get.</a:t>
            </a:r>
            <a:endParaRPr lang="zh-CN" altLang="en-US" sz="1600" dirty="0">
              <a:solidFill>
                <a:schemeClr val="tx1">
                  <a:lumMod val="85000"/>
                  <a:lumOff val="15000"/>
                </a:schemeClr>
              </a:solidFill>
              <a:latin typeface="FuturaBookC" charset="-52"/>
              <a:ea typeface="锐字逼格青春粗黑体简2.0" panose="02010604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6413" y="424125"/>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研究目的及意义</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上箭头 7"/>
          <p:cNvSpPr/>
          <p:nvPr/>
        </p:nvSpPr>
        <p:spPr>
          <a:xfrm>
            <a:off x="4796515" y="2699655"/>
            <a:ext cx="820057" cy="3367314"/>
          </a:xfrm>
          <a:prstGeom prst="upArrow">
            <a:avLst>
              <a:gd name="adj1" fmla="val 50000"/>
              <a:gd name="adj2" fmla="val 180974"/>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锐字逼格青春粗黑体简2.0" panose="02010604000000000000" pitchFamily="2" charset="-122"/>
              <a:ea typeface="锐字逼格青春粗黑体简2.0" panose="02010604000000000000" pitchFamily="2" charset="-122"/>
            </a:endParaRPr>
          </a:p>
        </p:txBody>
      </p:sp>
      <p:sp>
        <p:nvSpPr>
          <p:cNvPr id="9" name="上箭头 8"/>
          <p:cNvSpPr/>
          <p:nvPr/>
        </p:nvSpPr>
        <p:spPr>
          <a:xfrm>
            <a:off x="6642094" y="3207656"/>
            <a:ext cx="820057" cy="2873828"/>
          </a:xfrm>
          <a:prstGeom prst="upArrow">
            <a:avLst>
              <a:gd name="adj1" fmla="val 50000"/>
              <a:gd name="adj2" fmla="val 180974"/>
            </a:avLst>
          </a:prstGeom>
          <a:solidFill>
            <a:srgbClr val="1C48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锐字逼格青春粗黑体简2.0" panose="02010604000000000000" pitchFamily="2" charset="-122"/>
              <a:ea typeface="锐字逼格青春粗黑体简2.0" panose="02010604000000000000" pitchFamily="2" charset="-122"/>
            </a:endParaRPr>
          </a:p>
        </p:txBody>
      </p:sp>
      <p:sp>
        <p:nvSpPr>
          <p:cNvPr id="10" name="上箭头 9"/>
          <p:cNvSpPr/>
          <p:nvPr/>
        </p:nvSpPr>
        <p:spPr>
          <a:xfrm>
            <a:off x="6068781" y="3715655"/>
            <a:ext cx="820057" cy="2365829"/>
          </a:xfrm>
          <a:prstGeom prst="upArrow">
            <a:avLst>
              <a:gd name="adj1" fmla="val 50000"/>
              <a:gd name="adj2" fmla="val 180974"/>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锐字逼格青春粗黑体简2.0" panose="02010604000000000000" pitchFamily="2" charset="-122"/>
              <a:ea typeface="锐字逼格青春粗黑体简2.0" panose="02010604000000000000" pitchFamily="2" charset="-122"/>
            </a:endParaRPr>
          </a:p>
        </p:txBody>
      </p:sp>
      <p:sp>
        <p:nvSpPr>
          <p:cNvPr id="11" name="上箭头 10"/>
          <p:cNvSpPr/>
          <p:nvPr/>
        </p:nvSpPr>
        <p:spPr>
          <a:xfrm>
            <a:off x="5359629" y="2169887"/>
            <a:ext cx="820057" cy="3911598"/>
          </a:xfrm>
          <a:prstGeom prst="upArrow">
            <a:avLst>
              <a:gd name="adj1" fmla="val 50000"/>
              <a:gd name="adj2" fmla="val 180974"/>
            </a:avLst>
          </a:prstGeom>
          <a:solidFill>
            <a:srgbClr val="1C48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锐字逼格青春粗黑体简2.0" panose="02010604000000000000" pitchFamily="2" charset="-122"/>
              <a:ea typeface="锐字逼格青春粗黑体简2.0" panose="02010604000000000000" pitchFamily="2" charset="-122"/>
            </a:endParaRPr>
          </a:p>
        </p:txBody>
      </p:sp>
      <p:sp>
        <p:nvSpPr>
          <p:cNvPr id="12" name="任意多边形 11"/>
          <p:cNvSpPr/>
          <p:nvPr/>
        </p:nvSpPr>
        <p:spPr>
          <a:xfrm>
            <a:off x="3964754" y="6066969"/>
            <a:ext cx="1446804" cy="791031"/>
          </a:xfrm>
          <a:custGeom>
            <a:avLst/>
            <a:gdLst>
              <a:gd name="connsiteX0" fmla="*/ 1031189 w 1446804"/>
              <a:gd name="connsiteY0" fmla="*/ 0 h 791031"/>
              <a:gd name="connsiteX1" fmla="*/ 1446804 w 1446804"/>
              <a:gd name="connsiteY1" fmla="*/ 0 h 791031"/>
              <a:gd name="connsiteX2" fmla="*/ 415615 w 1446804"/>
              <a:gd name="connsiteY2" fmla="*/ 791031 h 791031"/>
              <a:gd name="connsiteX3" fmla="*/ 0 w 1446804"/>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1446804" h="791031">
                <a:moveTo>
                  <a:pt x="1031189" y="0"/>
                </a:moveTo>
                <a:lnTo>
                  <a:pt x="1446804" y="0"/>
                </a:lnTo>
                <a:lnTo>
                  <a:pt x="415615" y="791031"/>
                </a:lnTo>
                <a:lnTo>
                  <a:pt x="0"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任意多边形 12"/>
          <p:cNvSpPr/>
          <p:nvPr/>
        </p:nvSpPr>
        <p:spPr>
          <a:xfrm flipH="1">
            <a:off x="6848116" y="6081484"/>
            <a:ext cx="1381828" cy="776516"/>
          </a:xfrm>
          <a:custGeom>
            <a:avLst/>
            <a:gdLst>
              <a:gd name="connsiteX0" fmla="*/ 1381828 w 1381828"/>
              <a:gd name="connsiteY0" fmla="*/ 0 h 776516"/>
              <a:gd name="connsiteX1" fmla="*/ 979618 w 1381828"/>
              <a:gd name="connsiteY1" fmla="*/ 0 h 776516"/>
              <a:gd name="connsiteX2" fmla="*/ 0 w 1381828"/>
              <a:gd name="connsiteY2" fmla="*/ 776516 h 776516"/>
              <a:gd name="connsiteX3" fmla="*/ 402210 w 1381828"/>
              <a:gd name="connsiteY3" fmla="*/ 776516 h 776516"/>
            </a:gdLst>
            <a:ahLst/>
            <a:cxnLst>
              <a:cxn ang="0">
                <a:pos x="connsiteX0" y="connsiteY0"/>
              </a:cxn>
              <a:cxn ang="0">
                <a:pos x="connsiteX1" y="connsiteY1"/>
              </a:cxn>
              <a:cxn ang="0">
                <a:pos x="connsiteX2" y="connsiteY2"/>
              </a:cxn>
              <a:cxn ang="0">
                <a:pos x="connsiteX3" y="connsiteY3"/>
              </a:cxn>
            </a:cxnLst>
            <a:rect l="l" t="t" r="r" b="b"/>
            <a:pathLst>
              <a:path w="1381828" h="776516">
                <a:moveTo>
                  <a:pt x="1381828" y="0"/>
                </a:moveTo>
                <a:lnTo>
                  <a:pt x="979618" y="0"/>
                </a:lnTo>
                <a:lnTo>
                  <a:pt x="0" y="776516"/>
                </a:lnTo>
                <a:lnTo>
                  <a:pt x="402210" y="776516"/>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任意多边形 13"/>
          <p:cNvSpPr/>
          <p:nvPr/>
        </p:nvSpPr>
        <p:spPr>
          <a:xfrm>
            <a:off x="5444302" y="6022726"/>
            <a:ext cx="650084" cy="835275"/>
          </a:xfrm>
          <a:custGeom>
            <a:avLst/>
            <a:gdLst>
              <a:gd name="connsiteX0" fmla="*/ 129013 w 650084"/>
              <a:gd name="connsiteY0" fmla="*/ 0 h 835275"/>
              <a:gd name="connsiteX1" fmla="*/ 521070 w 650084"/>
              <a:gd name="connsiteY1" fmla="*/ 0 h 835275"/>
              <a:gd name="connsiteX2" fmla="*/ 650084 w 650084"/>
              <a:gd name="connsiteY2" fmla="*/ 835275 h 835275"/>
              <a:gd name="connsiteX3" fmla="*/ 0 w 650084"/>
              <a:gd name="connsiteY3" fmla="*/ 835275 h 835275"/>
            </a:gdLst>
            <a:ahLst/>
            <a:cxnLst>
              <a:cxn ang="0">
                <a:pos x="connsiteX0" y="connsiteY0"/>
              </a:cxn>
              <a:cxn ang="0">
                <a:pos x="connsiteX1" y="connsiteY1"/>
              </a:cxn>
              <a:cxn ang="0">
                <a:pos x="connsiteX2" y="connsiteY2"/>
              </a:cxn>
              <a:cxn ang="0">
                <a:pos x="connsiteX3" y="connsiteY3"/>
              </a:cxn>
            </a:cxnLst>
            <a:rect l="l" t="t" r="r" b="b"/>
            <a:pathLst>
              <a:path w="650084" h="835275">
                <a:moveTo>
                  <a:pt x="129013" y="0"/>
                </a:moveTo>
                <a:lnTo>
                  <a:pt x="521070" y="0"/>
                </a:lnTo>
                <a:lnTo>
                  <a:pt x="650084" y="835275"/>
                </a:lnTo>
                <a:lnTo>
                  <a:pt x="0" y="835275"/>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任意多边形 14"/>
          <p:cNvSpPr/>
          <p:nvPr/>
        </p:nvSpPr>
        <p:spPr>
          <a:xfrm flipH="1">
            <a:off x="6262620" y="6066969"/>
            <a:ext cx="858228" cy="791031"/>
          </a:xfrm>
          <a:custGeom>
            <a:avLst/>
            <a:gdLst>
              <a:gd name="connsiteX0" fmla="*/ 858228 w 858228"/>
              <a:gd name="connsiteY0" fmla="*/ 0 h 791031"/>
              <a:gd name="connsiteX1" fmla="*/ 448189 w 858228"/>
              <a:gd name="connsiteY1" fmla="*/ 0 h 791031"/>
              <a:gd name="connsiteX2" fmla="*/ 0 w 858228"/>
              <a:gd name="connsiteY2" fmla="*/ 791031 h 791031"/>
              <a:gd name="connsiteX3" fmla="*/ 410039 w 858228"/>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858228" h="791031">
                <a:moveTo>
                  <a:pt x="858228" y="0"/>
                </a:moveTo>
                <a:lnTo>
                  <a:pt x="448189" y="0"/>
                </a:lnTo>
                <a:lnTo>
                  <a:pt x="0" y="791031"/>
                </a:lnTo>
                <a:lnTo>
                  <a:pt x="410039"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925867" y="1910604"/>
            <a:ext cx="2225040" cy="369332"/>
          </a:xfrm>
          <a:prstGeom prst="rect">
            <a:avLst/>
          </a:prstGeom>
          <a:noFill/>
        </p:spPr>
        <p:txBody>
          <a:bodyPr wrap="square" rtlCol="0">
            <a:spAutoFit/>
          </a:bodyPr>
          <a:lstStyle/>
          <a:p>
            <a:pPr algn="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endParaRPr lang="zh-CN" altLang="en-US"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17" name="文本框 16"/>
          <p:cNvSpPr txBox="1"/>
          <p:nvPr/>
        </p:nvSpPr>
        <p:spPr>
          <a:xfrm>
            <a:off x="1106129" y="2249158"/>
            <a:ext cx="3044778" cy="954107"/>
          </a:xfrm>
          <a:prstGeom prst="rect">
            <a:avLst/>
          </a:prstGeom>
          <a:noFill/>
        </p:spPr>
        <p:txBody>
          <a:bodyPr wrap="square" rtlCol="0">
            <a:spAutoFit/>
          </a:bodyPr>
          <a:lstStyle/>
          <a:p>
            <a:pPr algn="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endPar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18" name="文本框 17"/>
          <p:cNvSpPr txBox="1"/>
          <p:nvPr/>
        </p:nvSpPr>
        <p:spPr>
          <a:xfrm>
            <a:off x="1925867" y="3633335"/>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rPr>
              <a:t>输入你的标题</a:t>
            </a:r>
            <a:endParaRPr lang="zh-CN" altLang="en-US" dirty="0">
              <a:solidFill>
                <a:schemeClr val="tx1">
                  <a:lumMod val="75000"/>
                  <a:lumOff val="25000"/>
                </a:schemeClr>
              </a:solidFill>
              <a:effectLst/>
            </a:endParaRPr>
          </a:p>
        </p:txBody>
      </p:sp>
      <p:sp>
        <p:nvSpPr>
          <p:cNvPr id="19" name="文本框 18"/>
          <p:cNvSpPr txBox="1"/>
          <p:nvPr/>
        </p:nvSpPr>
        <p:spPr>
          <a:xfrm>
            <a:off x="1106129" y="3971889"/>
            <a:ext cx="3044778" cy="954107"/>
          </a:xfrm>
          <a:prstGeom prst="rect">
            <a:avLst/>
          </a:prstGeom>
          <a:noFill/>
        </p:spPr>
        <p:txBody>
          <a:bodyPr wrap="square" rtlCol="0">
            <a:spAutoFit/>
          </a:bodyPr>
          <a:lstStyle/>
          <a:p>
            <a:pPr algn="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endPar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20" name="文本框 19"/>
          <p:cNvSpPr txBox="1"/>
          <p:nvPr/>
        </p:nvSpPr>
        <p:spPr>
          <a:xfrm>
            <a:off x="7885779" y="1910306"/>
            <a:ext cx="2225040" cy="369332"/>
          </a:xfrm>
          <a:prstGeom prst="rect">
            <a:avLst/>
          </a:prstGeom>
          <a:noFill/>
        </p:spPr>
        <p:txBody>
          <a:bodyPr wrap="square" rtlCol="0">
            <a:spAutoFit/>
          </a:bodyPr>
          <a:lstStyle/>
          <a:p>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endParaRPr lang="zh-CN" altLang="en-US"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21" name="文本框 20"/>
          <p:cNvSpPr txBox="1"/>
          <p:nvPr/>
        </p:nvSpPr>
        <p:spPr>
          <a:xfrm>
            <a:off x="7885779" y="2265746"/>
            <a:ext cx="3158024" cy="954107"/>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endPar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22" name="文本框 21"/>
          <p:cNvSpPr txBox="1"/>
          <p:nvPr/>
        </p:nvSpPr>
        <p:spPr>
          <a:xfrm>
            <a:off x="7947511" y="3631689"/>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chemeClr val="tx1">
                    <a:lumMod val="75000"/>
                    <a:lumOff val="25000"/>
                  </a:schemeClr>
                </a:solidFill>
                <a:effectLst/>
              </a:rPr>
              <a:t>输入你的标题</a:t>
            </a:r>
            <a:endParaRPr lang="zh-CN" altLang="en-US" dirty="0">
              <a:solidFill>
                <a:schemeClr val="tx1">
                  <a:lumMod val="75000"/>
                  <a:lumOff val="25000"/>
                </a:schemeClr>
              </a:solidFill>
              <a:effectLst/>
            </a:endParaRPr>
          </a:p>
        </p:txBody>
      </p:sp>
      <p:sp>
        <p:nvSpPr>
          <p:cNvPr id="23" name="文本框 22"/>
          <p:cNvSpPr txBox="1"/>
          <p:nvPr/>
        </p:nvSpPr>
        <p:spPr>
          <a:xfrm>
            <a:off x="7947511" y="3987129"/>
            <a:ext cx="3158024" cy="954107"/>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endPar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110536" y="2064773"/>
            <a:ext cx="5388077" cy="3451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方法论</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07923" y="2064774"/>
            <a:ext cx="5388077" cy="3451123"/>
          </a:xfrm>
          <a:prstGeom prst="rect">
            <a:avLst/>
          </a:prstGeom>
          <a:solidFill>
            <a:srgbClr val="1C48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224546" y="2417720"/>
            <a:ext cx="2864928" cy="461665"/>
          </a:xfrm>
          <a:prstGeom prst="rect">
            <a:avLst/>
          </a:prstGeom>
          <a:noFill/>
        </p:spPr>
        <p:txBody>
          <a:bodyPr wrap="square" rtlCol="0">
            <a:spAutoFit/>
          </a:bodyPr>
          <a:lstStyle/>
          <a:p>
            <a:r>
              <a:rPr lang="zh-CN" altLang="en-US" sz="2400" dirty="0">
                <a:solidFill>
                  <a:schemeClr val="bg1"/>
                </a:solidFill>
                <a:latin typeface="FZZhengHeiS-DB-GB" panose="02000000000000000000" pitchFamily="2" charset="0"/>
                <a:ea typeface="FZZhengHeiS-DB-GB" panose="02000000000000000000" pitchFamily="2" charset="0"/>
              </a:rPr>
              <a:t>方法论之一</a:t>
            </a:r>
            <a:endParaRPr lang="zh-CN" altLang="en-US" sz="2400" dirty="0">
              <a:solidFill>
                <a:schemeClr val="bg1"/>
              </a:solidFill>
              <a:latin typeface="FZZhengHeiS-DB-GB" panose="02000000000000000000" pitchFamily="2" charset="0"/>
              <a:ea typeface="FZZhengHeiS-DB-GB" panose="02000000000000000000" pitchFamily="2" charset="0"/>
            </a:endParaRPr>
          </a:p>
        </p:txBody>
      </p:sp>
      <p:cxnSp>
        <p:nvCxnSpPr>
          <p:cNvPr id="10" name="直接连接符 9"/>
          <p:cNvCxnSpPr/>
          <p:nvPr/>
        </p:nvCxnSpPr>
        <p:spPr>
          <a:xfrm>
            <a:off x="1362333" y="3112251"/>
            <a:ext cx="61630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219415" y="3314298"/>
            <a:ext cx="4247107" cy="2554545"/>
          </a:xfrm>
          <a:prstGeom prst="rect">
            <a:avLst/>
          </a:prstGeom>
          <a:noFill/>
        </p:spPr>
        <p:txBody>
          <a:bodyPr wrap="square" rtlCol="0">
            <a:spAutoFit/>
          </a:bodyPr>
          <a:lstStyle/>
          <a:p>
            <a:r>
              <a:rPr lang="zh-CN" altLang="en-US" sz="1400" spc="300" dirty="0">
                <a:solidFill>
                  <a:schemeClr val="bg1"/>
                </a:solidFill>
                <a:latin typeface="FZZhengHeiS-DB-GB" panose="02000000000000000000" pitchFamily="2" charset="0"/>
                <a:ea typeface="FZZhengHeiS-DB-GB" panose="02000000000000000000" pitchFamily="2" charset="0"/>
              </a:rPr>
              <a:t>微信支付是集成在微信客户端的支付功能，用户可以通过手机完成快速的支付流程。微信支付向用户提供安全、快捷、高效的支付服务。</a:t>
            </a:r>
            <a:endParaRPr lang="en-US" altLang="zh-CN" sz="1400" spc="300" dirty="0">
              <a:solidFill>
                <a:schemeClr val="bg1"/>
              </a:solidFill>
              <a:latin typeface="FZZhengHeiS-DB-GB" panose="02000000000000000000" pitchFamily="2" charset="0"/>
              <a:ea typeface="FZZhengHeiS-DB-GB" panose="02000000000000000000" pitchFamily="2" charset="0"/>
            </a:endParaRPr>
          </a:p>
          <a:p>
            <a:endParaRPr lang="en-US" altLang="zh-CN" sz="1400" spc="300" dirty="0">
              <a:solidFill>
                <a:schemeClr val="bg1"/>
              </a:solidFill>
              <a:latin typeface="FZZhengHeiS-DB-GB" panose="02000000000000000000" pitchFamily="2" charset="0"/>
              <a:ea typeface="FZZhengHeiS-DB-GB" panose="02000000000000000000" pitchFamily="2" charset="0"/>
            </a:endParaRPr>
          </a:p>
          <a:p>
            <a:r>
              <a:rPr lang="zh-CN" altLang="en-US" sz="1400" spc="300" dirty="0">
                <a:solidFill>
                  <a:schemeClr val="bg1"/>
                </a:solidFill>
                <a:latin typeface="FZZhengHeiS-DB-GB" panose="02000000000000000000" pitchFamily="2" charset="0"/>
                <a:ea typeface="FZZhengHeiS-DB-GB" panose="02000000000000000000" pitchFamily="2" charset="0"/>
              </a:rPr>
              <a:t>用户在支付时只需在自己的智能手机上输入密码，无需任何刷卡步骤即可完成支付，整个过程简便流畅。</a:t>
            </a:r>
            <a:endParaRPr lang="zh-CN" altLang="en-US" sz="1400" spc="300" dirty="0">
              <a:solidFill>
                <a:schemeClr val="bg1"/>
              </a:solidFill>
              <a:latin typeface="FZZhengHeiS-DB-GB" panose="02000000000000000000" pitchFamily="2" charset="0"/>
              <a:ea typeface="FZZhengHeiS-DB-GB" panose="02000000000000000000" pitchFamily="2" charset="0"/>
            </a:endParaRPr>
          </a:p>
          <a:p>
            <a:endParaRPr lang="zh-CN" altLang="en-US" sz="1600" dirty="0">
              <a:solidFill>
                <a:schemeClr val="bg1"/>
              </a:solidFill>
              <a:latin typeface="FZZhengHeiS-DB-GB" panose="02000000000000000000" pitchFamily="2" charset="0"/>
              <a:ea typeface="FZZhengHeiS-DB-GB" panose="02000000000000000000" pitchFamily="2" charset="0"/>
            </a:endParaRPr>
          </a:p>
          <a:p>
            <a:endParaRPr lang="zh-CN" altLang="en-US" sz="1600" dirty="0">
              <a:solidFill>
                <a:schemeClr val="bg1"/>
              </a:solidFill>
              <a:latin typeface="FZZhengHeiS-DB-GB" panose="02000000000000000000" pitchFamily="2" charset="0"/>
              <a:ea typeface="FZZhengHeiS-DB-GB" panose="02000000000000000000" pitchFamily="2" charset="0"/>
            </a:endParaRPr>
          </a:p>
          <a:p>
            <a:endParaRPr lang="zh-CN" altLang="en-US" sz="1600" dirty="0">
              <a:solidFill>
                <a:schemeClr val="bg1"/>
              </a:solidFill>
              <a:latin typeface="FZZhengHeiS-DB-GB" panose="02000000000000000000" pitchFamily="2" charset="0"/>
              <a:ea typeface="FZZhengHeiS-DB-GB" panose="02000000000000000000" pitchFamily="2" charset="0"/>
            </a:endParaRPr>
          </a:p>
        </p:txBody>
      </p:sp>
      <p:sp>
        <p:nvSpPr>
          <p:cNvPr id="12" name="文本框 11"/>
          <p:cNvSpPr txBox="1"/>
          <p:nvPr/>
        </p:nvSpPr>
        <p:spPr>
          <a:xfrm>
            <a:off x="6755541" y="2417720"/>
            <a:ext cx="2864928" cy="461665"/>
          </a:xfrm>
          <a:prstGeom prst="rect">
            <a:avLst/>
          </a:prstGeom>
          <a:noFill/>
        </p:spPr>
        <p:txBody>
          <a:bodyPr wrap="square" rtlCol="0">
            <a:spAutoFit/>
          </a:bodyPr>
          <a:lstStyle/>
          <a:p>
            <a:r>
              <a:rPr lang="zh-CN" altLang="en-US" sz="2400" dirty="0">
                <a:solidFill>
                  <a:schemeClr val="tx1">
                    <a:lumMod val="75000"/>
                    <a:lumOff val="25000"/>
                  </a:schemeClr>
                </a:solidFill>
                <a:latin typeface="FZZhengHeiS-DB-GB" panose="02000000000000000000" pitchFamily="2" charset="0"/>
                <a:ea typeface="FZZhengHeiS-DB-GB" panose="02000000000000000000" pitchFamily="2" charset="0"/>
              </a:rPr>
              <a:t>方法论之二</a:t>
            </a:r>
            <a:endParaRPr lang="zh-CN" altLang="en-US" sz="24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cxnSp>
        <p:nvCxnSpPr>
          <p:cNvPr id="13" name="直接连接符 12"/>
          <p:cNvCxnSpPr/>
          <p:nvPr/>
        </p:nvCxnSpPr>
        <p:spPr>
          <a:xfrm>
            <a:off x="6893328" y="3112251"/>
            <a:ext cx="616308"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750410" y="3314298"/>
            <a:ext cx="4247107" cy="2554545"/>
          </a:xfrm>
          <a:prstGeom prst="rect">
            <a:avLst/>
          </a:prstGeom>
          <a:noFill/>
        </p:spPr>
        <p:txBody>
          <a:bodyPr wrap="square" rtlCol="0">
            <a:spAutoFit/>
          </a:bodyPr>
          <a:lstStyle/>
          <a:p>
            <a:r>
              <a:rPr lang="zh-CN" altLang="en-US" sz="1400" spc="300" dirty="0">
                <a:solidFill>
                  <a:schemeClr val="tx1">
                    <a:lumMod val="75000"/>
                    <a:lumOff val="25000"/>
                  </a:schemeClr>
                </a:solidFill>
                <a:latin typeface="FZZhengHeiS-DB-GB" panose="02000000000000000000" pitchFamily="2" charset="0"/>
                <a:ea typeface="FZZhengHeiS-DB-GB" panose="02000000000000000000" pitchFamily="2" charset="0"/>
              </a:rPr>
              <a:t>微信支付是集成在微信客户端的支付功能，用户可以通过手机完成快速的支付流程。微信支付向用户提供安全、快捷、高效的支付服务。</a:t>
            </a:r>
            <a:endParaRPr lang="en-US" altLang="zh-CN" sz="1400" spc="300" dirty="0">
              <a:solidFill>
                <a:schemeClr val="tx1">
                  <a:lumMod val="75000"/>
                  <a:lumOff val="25000"/>
                </a:schemeClr>
              </a:solidFill>
              <a:latin typeface="FZZhengHeiS-DB-GB" panose="02000000000000000000" pitchFamily="2" charset="0"/>
              <a:ea typeface="FZZhengHeiS-DB-GB" panose="02000000000000000000" pitchFamily="2" charset="0"/>
            </a:endParaRPr>
          </a:p>
          <a:p>
            <a:endParaRPr lang="en-US" altLang="zh-CN" sz="1400" spc="300" dirty="0">
              <a:solidFill>
                <a:schemeClr val="tx1">
                  <a:lumMod val="75000"/>
                  <a:lumOff val="25000"/>
                </a:schemeClr>
              </a:solidFill>
              <a:latin typeface="FZZhengHeiS-DB-GB" panose="02000000000000000000" pitchFamily="2" charset="0"/>
              <a:ea typeface="FZZhengHeiS-DB-GB" panose="02000000000000000000" pitchFamily="2" charset="0"/>
            </a:endParaRPr>
          </a:p>
          <a:p>
            <a:r>
              <a:rPr lang="zh-CN" altLang="en-US" sz="1400" spc="300" dirty="0">
                <a:solidFill>
                  <a:schemeClr val="tx1">
                    <a:lumMod val="75000"/>
                    <a:lumOff val="25000"/>
                  </a:schemeClr>
                </a:solidFill>
                <a:latin typeface="FZZhengHeiS-DB-GB" panose="02000000000000000000" pitchFamily="2" charset="0"/>
                <a:ea typeface="FZZhengHeiS-DB-GB" panose="02000000000000000000" pitchFamily="2" charset="0"/>
              </a:rPr>
              <a:t>用户在支付时只需在自己的智能手机上输入密码，无需任何刷卡步骤即可完成支付，整个过程简便流畅。</a:t>
            </a:r>
            <a:endParaRPr lang="zh-CN" altLang="en-US" sz="1400" spc="300" dirty="0">
              <a:solidFill>
                <a:schemeClr val="tx1">
                  <a:lumMod val="75000"/>
                  <a:lumOff val="25000"/>
                </a:schemeClr>
              </a:solidFill>
              <a:latin typeface="FZZhengHeiS-DB-GB" panose="02000000000000000000" pitchFamily="2" charset="0"/>
              <a:ea typeface="FZZhengHeiS-DB-GB" panose="02000000000000000000" pitchFamily="2" charset="0"/>
            </a:endParaRPr>
          </a:p>
          <a:p>
            <a:endPar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endParaRPr>
          </a:p>
          <a:p>
            <a:endPar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endParaRPr>
          </a:p>
          <a:p>
            <a:endPar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国内文献综述</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163586" y="1844675"/>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692398" y="1844675"/>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221210" y="1860717"/>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750022" y="1844675"/>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63586" y="1941093"/>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315534" y="3145858"/>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rgbClr val="1C4885"/>
                </a:solidFill>
                <a:effectLst/>
              </a:rPr>
              <a:t>输入你的标题</a:t>
            </a:r>
            <a:endParaRPr lang="zh-CN" altLang="en-US" dirty="0">
              <a:solidFill>
                <a:srgbClr val="1C4885"/>
              </a:solidFill>
              <a:effectLst/>
            </a:endParaRPr>
          </a:p>
        </p:txBody>
      </p:sp>
      <p:sp>
        <p:nvSpPr>
          <p:cNvPr id="14" name="文本框 13"/>
          <p:cNvSpPr txBox="1"/>
          <p:nvPr/>
        </p:nvSpPr>
        <p:spPr>
          <a:xfrm>
            <a:off x="1315534" y="3700396"/>
            <a:ext cx="1944660" cy="1600438"/>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endPar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cxnSp>
        <p:nvCxnSpPr>
          <p:cNvPr id="15" name="直接连接符 14"/>
          <p:cNvCxnSpPr/>
          <p:nvPr/>
        </p:nvCxnSpPr>
        <p:spPr>
          <a:xfrm>
            <a:off x="1418648" y="3586394"/>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3692398" y="1941093"/>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844346" y="3145858"/>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rgbClr val="1C4885"/>
                </a:solidFill>
                <a:effectLst/>
              </a:rPr>
              <a:t>输入你的标题</a:t>
            </a:r>
            <a:endParaRPr lang="zh-CN" altLang="en-US" dirty="0">
              <a:solidFill>
                <a:srgbClr val="1C4885"/>
              </a:solidFill>
              <a:effectLst/>
            </a:endParaRPr>
          </a:p>
        </p:txBody>
      </p:sp>
      <p:sp>
        <p:nvSpPr>
          <p:cNvPr id="18" name="文本框 17"/>
          <p:cNvSpPr txBox="1"/>
          <p:nvPr/>
        </p:nvSpPr>
        <p:spPr>
          <a:xfrm>
            <a:off x="3844346" y="3700396"/>
            <a:ext cx="1944660" cy="1600438"/>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endPar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cxnSp>
        <p:nvCxnSpPr>
          <p:cNvPr id="19" name="直接连接符 18"/>
          <p:cNvCxnSpPr/>
          <p:nvPr/>
        </p:nvCxnSpPr>
        <p:spPr>
          <a:xfrm>
            <a:off x="3947460" y="3586394"/>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221210" y="1951404"/>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373158" y="3156169"/>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rgbClr val="1C4885"/>
                </a:solidFill>
                <a:effectLst/>
              </a:rPr>
              <a:t>输入你的标题</a:t>
            </a:r>
            <a:endParaRPr lang="zh-CN" altLang="en-US" dirty="0">
              <a:solidFill>
                <a:srgbClr val="1C4885"/>
              </a:solidFill>
              <a:effectLst/>
            </a:endParaRPr>
          </a:p>
        </p:txBody>
      </p:sp>
      <p:sp>
        <p:nvSpPr>
          <p:cNvPr id="22" name="文本框 21"/>
          <p:cNvSpPr txBox="1"/>
          <p:nvPr/>
        </p:nvSpPr>
        <p:spPr>
          <a:xfrm>
            <a:off x="6373158" y="3710707"/>
            <a:ext cx="1944660" cy="1600438"/>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endPar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cxnSp>
        <p:nvCxnSpPr>
          <p:cNvPr id="23" name="直接连接符 22"/>
          <p:cNvCxnSpPr/>
          <p:nvPr/>
        </p:nvCxnSpPr>
        <p:spPr>
          <a:xfrm>
            <a:off x="6476272" y="3596705"/>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8750022" y="1932218"/>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8901970" y="3136983"/>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rgbClr val="1C4885"/>
                </a:solidFill>
                <a:effectLst/>
              </a:rPr>
              <a:t>输入你的标题</a:t>
            </a:r>
            <a:endParaRPr lang="zh-CN" altLang="en-US" dirty="0">
              <a:solidFill>
                <a:srgbClr val="1C4885"/>
              </a:solidFill>
              <a:effectLst/>
            </a:endParaRPr>
          </a:p>
        </p:txBody>
      </p:sp>
      <p:sp>
        <p:nvSpPr>
          <p:cNvPr id="26" name="文本框 25"/>
          <p:cNvSpPr txBox="1"/>
          <p:nvPr/>
        </p:nvSpPr>
        <p:spPr>
          <a:xfrm>
            <a:off x="8901970" y="3691521"/>
            <a:ext cx="1944660" cy="1600438"/>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endPar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cxnSp>
        <p:nvCxnSpPr>
          <p:cNvPr id="27" name="直接连接符 26"/>
          <p:cNvCxnSpPr/>
          <p:nvPr/>
        </p:nvCxnSpPr>
        <p:spPr>
          <a:xfrm>
            <a:off x="9005084" y="3577519"/>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17346" y="2197634"/>
            <a:ext cx="762348" cy="762348"/>
          </a:xfrm>
          <a:prstGeom prst="rect">
            <a:avLst/>
          </a:prstGeom>
        </p:spPr>
      </p:pic>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88534" y="2197634"/>
            <a:ext cx="762348" cy="762348"/>
          </a:xfrm>
          <a:prstGeom prst="rect">
            <a:avLst/>
          </a:prstGeom>
        </p:spPr>
      </p:pic>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9722" y="2197634"/>
            <a:ext cx="762348" cy="762348"/>
          </a:xfrm>
          <a:prstGeom prst="rect">
            <a:avLst/>
          </a:prstGeom>
        </p:spPr>
      </p:pic>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0910" y="2197634"/>
            <a:ext cx="762348" cy="76234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研究方法</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rot="2700000">
            <a:off x="4633834" y="1982174"/>
            <a:ext cx="1578077" cy="1578077"/>
          </a:xfrm>
          <a:prstGeom prst="ellipse">
            <a:avLst/>
          </a:pr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9" name="椭圆 8"/>
          <p:cNvSpPr/>
          <p:nvPr/>
        </p:nvSpPr>
        <p:spPr>
          <a:xfrm rot="2700000">
            <a:off x="4633834" y="3329212"/>
            <a:ext cx="1578077" cy="1578077"/>
          </a:xfrm>
          <a:prstGeom prst="ellipse">
            <a:avLst/>
          </a:pr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0" name="任意多边形 9"/>
          <p:cNvSpPr/>
          <p:nvPr/>
        </p:nvSpPr>
        <p:spPr>
          <a:xfrm rot="2700000">
            <a:off x="5980871" y="3329211"/>
            <a:ext cx="1578078" cy="1578078"/>
          </a:xfrm>
          <a:custGeom>
            <a:avLst/>
            <a:gdLst>
              <a:gd name="connsiteX0" fmla="*/ 600331 w 1578078"/>
              <a:gd name="connsiteY0" fmla="*/ 25247 h 1578078"/>
              <a:gd name="connsiteX1" fmla="*/ 630020 w 1578078"/>
              <a:gd name="connsiteY1" fmla="*/ 16030 h 1578078"/>
              <a:gd name="connsiteX2" fmla="*/ 789039 w 1578078"/>
              <a:gd name="connsiteY2" fmla="*/ 0 h 1578078"/>
              <a:gd name="connsiteX3" fmla="*/ 1578078 w 1578078"/>
              <a:gd name="connsiteY3" fmla="*/ 789039 h 1578078"/>
              <a:gd name="connsiteX4" fmla="*/ 789039 w 1578078"/>
              <a:gd name="connsiteY4" fmla="*/ 1578078 h 1578078"/>
              <a:gd name="connsiteX5" fmla="*/ 0 w 1578078"/>
              <a:gd name="connsiteY5" fmla="*/ 789039 h 1578078"/>
              <a:gd name="connsiteX6" fmla="*/ 16031 w 1578078"/>
              <a:gd name="connsiteY6" fmla="*/ 630020 h 1578078"/>
              <a:gd name="connsiteX7" fmla="*/ 25247 w 1578078"/>
              <a:gd name="connsiteY7" fmla="*/ 600331 h 1578078"/>
              <a:gd name="connsiteX8" fmla="*/ 143668 w 1578078"/>
              <a:gd name="connsiteY8" fmla="*/ 563571 h 1578078"/>
              <a:gd name="connsiteX9" fmla="*/ 563570 w 1578078"/>
              <a:gd name="connsiteY9" fmla="*/ 143669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8078" h="1578078">
                <a:moveTo>
                  <a:pt x="600331" y="25247"/>
                </a:moveTo>
                <a:lnTo>
                  <a:pt x="630020" y="16030"/>
                </a:lnTo>
                <a:cubicBezTo>
                  <a:pt x="681385" y="5520"/>
                  <a:pt x="734567" y="0"/>
                  <a:pt x="789039" y="0"/>
                </a:cubicBezTo>
                <a:cubicBezTo>
                  <a:pt x="1224813" y="0"/>
                  <a:pt x="1578078" y="353265"/>
                  <a:pt x="1578078" y="789039"/>
                </a:cubicBezTo>
                <a:cubicBezTo>
                  <a:pt x="1578078" y="1224813"/>
                  <a:pt x="1224813" y="1578078"/>
                  <a:pt x="789039" y="1578078"/>
                </a:cubicBezTo>
                <a:cubicBezTo>
                  <a:pt x="353265" y="1578078"/>
                  <a:pt x="0" y="1224813"/>
                  <a:pt x="0" y="789039"/>
                </a:cubicBezTo>
                <a:cubicBezTo>
                  <a:pt x="0" y="734567"/>
                  <a:pt x="5520" y="681385"/>
                  <a:pt x="16031" y="630020"/>
                </a:cubicBezTo>
                <a:lnTo>
                  <a:pt x="25247" y="600331"/>
                </a:lnTo>
                <a:lnTo>
                  <a:pt x="143668" y="563571"/>
                </a:lnTo>
                <a:cubicBezTo>
                  <a:pt x="332466" y="483716"/>
                  <a:pt x="483715" y="332467"/>
                  <a:pt x="563570" y="143669"/>
                </a:cubicBezTo>
                <a:close/>
              </a:path>
            </a:pathLst>
          </a:cu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1" name="任意多边形 10"/>
          <p:cNvSpPr/>
          <p:nvPr/>
        </p:nvSpPr>
        <p:spPr>
          <a:xfrm rot="2700000">
            <a:off x="5980871" y="1982173"/>
            <a:ext cx="1578078" cy="1578078"/>
          </a:xfrm>
          <a:custGeom>
            <a:avLst/>
            <a:gdLst>
              <a:gd name="connsiteX0" fmla="*/ 231104 w 1578078"/>
              <a:gd name="connsiteY0" fmla="*/ 231104 h 1578078"/>
              <a:gd name="connsiteX1" fmla="*/ 789039 w 1578078"/>
              <a:gd name="connsiteY1" fmla="*/ 0 h 1578078"/>
              <a:gd name="connsiteX2" fmla="*/ 1578078 w 1578078"/>
              <a:gd name="connsiteY2" fmla="*/ 789039 h 1578078"/>
              <a:gd name="connsiteX3" fmla="*/ 789039 w 1578078"/>
              <a:gd name="connsiteY3" fmla="*/ 1578078 h 1578078"/>
              <a:gd name="connsiteX4" fmla="*/ 630020 w 1578078"/>
              <a:gd name="connsiteY4" fmla="*/ 1562047 h 1578078"/>
              <a:gd name="connsiteX5" fmla="*/ 600332 w 1578078"/>
              <a:gd name="connsiteY5" fmla="*/ 1552832 h 1578078"/>
              <a:gd name="connsiteX6" fmla="*/ 563572 w 1578078"/>
              <a:gd name="connsiteY6" fmla="*/ 1434409 h 1578078"/>
              <a:gd name="connsiteX7" fmla="*/ 143669 w 1578078"/>
              <a:gd name="connsiteY7" fmla="*/ 1014506 h 1578078"/>
              <a:gd name="connsiteX8" fmla="*/ 25246 w 1578078"/>
              <a:gd name="connsiteY8" fmla="*/ 977746 h 1578078"/>
              <a:gd name="connsiteX9" fmla="*/ 16031 w 1578078"/>
              <a:gd name="connsiteY9" fmla="*/ 948058 h 1578078"/>
              <a:gd name="connsiteX10" fmla="*/ 0 w 1578078"/>
              <a:gd name="connsiteY10" fmla="*/ 789039 h 1578078"/>
              <a:gd name="connsiteX11" fmla="*/ 231104 w 1578078"/>
              <a:gd name="connsiteY11" fmla="*/ 231104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8078" h="1578078">
                <a:moveTo>
                  <a:pt x="231104" y="231104"/>
                </a:moveTo>
                <a:cubicBezTo>
                  <a:pt x="373892" y="88316"/>
                  <a:pt x="571152" y="0"/>
                  <a:pt x="789039" y="0"/>
                </a:cubicBezTo>
                <a:cubicBezTo>
                  <a:pt x="1224813" y="0"/>
                  <a:pt x="1578078" y="353265"/>
                  <a:pt x="1578078" y="789039"/>
                </a:cubicBezTo>
                <a:cubicBezTo>
                  <a:pt x="1578078" y="1224813"/>
                  <a:pt x="1224813" y="1578078"/>
                  <a:pt x="789039" y="1578078"/>
                </a:cubicBezTo>
                <a:cubicBezTo>
                  <a:pt x="734567" y="1578078"/>
                  <a:pt x="681385" y="1572558"/>
                  <a:pt x="630020" y="1562047"/>
                </a:cubicBezTo>
                <a:lnTo>
                  <a:pt x="600332" y="1552832"/>
                </a:lnTo>
                <a:lnTo>
                  <a:pt x="563572" y="1434409"/>
                </a:lnTo>
                <a:cubicBezTo>
                  <a:pt x="483717" y="1245611"/>
                  <a:pt x="332467" y="1094361"/>
                  <a:pt x="143669" y="1014506"/>
                </a:cubicBezTo>
                <a:lnTo>
                  <a:pt x="25246" y="977746"/>
                </a:lnTo>
                <a:lnTo>
                  <a:pt x="16031" y="948058"/>
                </a:lnTo>
                <a:cubicBezTo>
                  <a:pt x="5520" y="896693"/>
                  <a:pt x="0" y="843511"/>
                  <a:pt x="0" y="789039"/>
                </a:cubicBezTo>
                <a:cubicBezTo>
                  <a:pt x="0" y="571152"/>
                  <a:pt x="88316" y="373892"/>
                  <a:pt x="231104" y="231104"/>
                </a:cubicBezTo>
                <a:close/>
              </a:path>
            </a:pathLst>
          </a:cu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2" name="文本框 11"/>
          <p:cNvSpPr txBox="1"/>
          <p:nvPr/>
        </p:nvSpPr>
        <p:spPr>
          <a:xfrm>
            <a:off x="1861699" y="2010482"/>
            <a:ext cx="2225040" cy="369332"/>
          </a:xfrm>
          <a:prstGeom prst="rect">
            <a:avLst/>
          </a:prstGeom>
          <a:noFill/>
          <a:effectLst/>
        </p:spPr>
        <p:txBody>
          <a:bodyPr wrap="square" rtlCol="0">
            <a:spAutoFit/>
          </a:bodyPr>
          <a:lstStyle/>
          <a:p>
            <a:pPr algn="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endParaRPr lang="zh-CN" altLang="en-US"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13" name="文本框 12"/>
          <p:cNvSpPr txBox="1"/>
          <p:nvPr/>
        </p:nvSpPr>
        <p:spPr>
          <a:xfrm>
            <a:off x="1221619" y="2349036"/>
            <a:ext cx="2865120" cy="523220"/>
          </a:xfrm>
          <a:prstGeom prst="rect">
            <a:avLst/>
          </a:prstGeom>
          <a:noFill/>
          <a:effectLst/>
        </p:spPr>
        <p:txBody>
          <a:bodyPr wrap="square" rtlCol="0">
            <a:spAutoFit/>
          </a:bodyPr>
          <a:lstStyle/>
          <a:p>
            <a:pPr algn="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endPar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14" name="文本框 13"/>
          <p:cNvSpPr txBox="1"/>
          <p:nvPr/>
        </p:nvSpPr>
        <p:spPr>
          <a:xfrm>
            <a:off x="1861699" y="3733213"/>
            <a:ext cx="2225040" cy="369332"/>
          </a:xfrm>
          <a:prstGeom prst="rect">
            <a:avLst/>
          </a:prstGeom>
          <a:noFill/>
          <a:effectLst/>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rPr>
              <a:t>输入你的标题</a:t>
            </a:r>
            <a:endParaRPr lang="zh-CN" altLang="en-US" dirty="0">
              <a:solidFill>
                <a:schemeClr val="tx1">
                  <a:lumMod val="75000"/>
                  <a:lumOff val="25000"/>
                </a:schemeClr>
              </a:solidFill>
              <a:effectLst/>
            </a:endParaRPr>
          </a:p>
        </p:txBody>
      </p:sp>
      <p:sp>
        <p:nvSpPr>
          <p:cNvPr id="15" name="文本框 14"/>
          <p:cNvSpPr txBox="1"/>
          <p:nvPr/>
        </p:nvSpPr>
        <p:spPr>
          <a:xfrm>
            <a:off x="1221619" y="4071767"/>
            <a:ext cx="2865120" cy="738664"/>
          </a:xfrm>
          <a:prstGeom prst="rect">
            <a:avLst/>
          </a:prstGeom>
          <a:noFill/>
          <a:effectLst/>
        </p:spPr>
        <p:txBody>
          <a:bodyPr wrap="square" rtlCol="0">
            <a:spAutoFit/>
          </a:bodyPr>
          <a:lstStyle/>
          <a:p>
            <a:pPr algn="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通过为合作伙伴提供“连接一切”的能力，微信正在形成一个全新的“智慧型”生活方式。</a:t>
            </a:r>
            <a:endPar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16" name="文本框 15"/>
          <p:cNvSpPr txBox="1"/>
          <p:nvPr/>
        </p:nvSpPr>
        <p:spPr>
          <a:xfrm>
            <a:off x="7885779" y="2010184"/>
            <a:ext cx="2225040" cy="369332"/>
          </a:xfrm>
          <a:prstGeom prst="rect">
            <a:avLst/>
          </a:prstGeom>
          <a:noFill/>
          <a:effectLst/>
        </p:spPr>
        <p:txBody>
          <a:bodyPr wrap="square" rtlCol="0">
            <a:spAutoFit/>
          </a:bodyPr>
          <a:lstStyle/>
          <a:p>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endParaRPr lang="zh-CN" altLang="en-US"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17" name="文本框 16"/>
          <p:cNvSpPr txBox="1"/>
          <p:nvPr/>
        </p:nvSpPr>
        <p:spPr>
          <a:xfrm>
            <a:off x="7885779" y="2365624"/>
            <a:ext cx="2865120" cy="523220"/>
          </a:xfrm>
          <a:prstGeom prst="rect">
            <a:avLst/>
          </a:prstGeom>
          <a:noFill/>
          <a:effectLst/>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endPar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18" name="文本框 17"/>
          <p:cNvSpPr txBox="1"/>
          <p:nvPr/>
        </p:nvSpPr>
        <p:spPr>
          <a:xfrm>
            <a:off x="7947511" y="3731567"/>
            <a:ext cx="2225040" cy="369332"/>
          </a:xfrm>
          <a:prstGeom prst="rect">
            <a:avLst/>
          </a:prstGeom>
          <a:noFill/>
          <a:effectLst/>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chemeClr val="tx1">
                    <a:lumMod val="75000"/>
                    <a:lumOff val="25000"/>
                  </a:schemeClr>
                </a:solidFill>
                <a:effectLst/>
              </a:rPr>
              <a:t>输入你的标题</a:t>
            </a:r>
            <a:endParaRPr lang="zh-CN" altLang="en-US" dirty="0">
              <a:solidFill>
                <a:schemeClr val="tx1">
                  <a:lumMod val="75000"/>
                  <a:lumOff val="25000"/>
                </a:schemeClr>
              </a:solidFill>
              <a:effectLst/>
            </a:endParaRPr>
          </a:p>
        </p:txBody>
      </p:sp>
      <p:sp>
        <p:nvSpPr>
          <p:cNvPr id="19" name="文本框 18"/>
          <p:cNvSpPr txBox="1"/>
          <p:nvPr/>
        </p:nvSpPr>
        <p:spPr>
          <a:xfrm>
            <a:off x="7947511" y="4087007"/>
            <a:ext cx="2865120" cy="523220"/>
          </a:xfrm>
          <a:prstGeom prst="rect">
            <a:avLst/>
          </a:prstGeom>
          <a:noFill/>
          <a:effectLst/>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endPar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167761" y="2516101"/>
            <a:ext cx="510223" cy="510223"/>
          </a:xfrm>
          <a:prstGeom prst="rect">
            <a:avLst/>
          </a:prstGeom>
        </p:spPr>
      </p:pic>
      <p:pic>
        <p:nvPicPr>
          <p:cNvPr id="21" name="图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4799" y="2516101"/>
            <a:ext cx="510223" cy="510223"/>
          </a:xfrm>
          <a:prstGeom prst="rect">
            <a:avLst/>
          </a:prstGeom>
        </p:spPr>
      </p:pic>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67761" y="3863139"/>
            <a:ext cx="510223" cy="510223"/>
          </a:xfrm>
          <a:prstGeom prst="rect">
            <a:avLst/>
          </a:prstGeom>
        </p:spPr>
      </p:pic>
      <p:pic>
        <p:nvPicPr>
          <p:cNvPr id="23" name="图片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4799" y="3863139"/>
            <a:ext cx="510223" cy="51022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研究方法</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0" y="2855169"/>
            <a:ext cx="8206259" cy="1600200"/>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130260" y="2149489"/>
            <a:ext cx="3253306" cy="461665"/>
          </a:xfrm>
          <a:prstGeom prst="rect">
            <a:avLst/>
          </a:prstGeom>
          <a:noFill/>
        </p:spPr>
        <p:txBody>
          <a:bodyPr wrap="square" rtlCol="0">
            <a:spAutoFit/>
          </a:bodyPr>
          <a:lstStyle/>
          <a:p>
            <a:pPr algn="just"/>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endPar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11" name="文本框 10"/>
          <p:cNvSpPr txBox="1"/>
          <p:nvPr/>
        </p:nvSpPr>
        <p:spPr>
          <a:xfrm>
            <a:off x="2130260" y="3635073"/>
            <a:ext cx="3158022" cy="461665"/>
          </a:xfrm>
          <a:prstGeom prst="rect">
            <a:avLst/>
          </a:prstGeom>
          <a:noFill/>
        </p:spPr>
        <p:txBody>
          <a:bodyPr wrap="square" rtlCol="0">
            <a:spAutoFit/>
          </a:bodyPr>
          <a:lstStyle/>
          <a:p>
            <a:pPr algn="just"/>
            <a:r>
              <a:rPr lang="zh-CN" altLang="en-US" sz="1200" dirty="0">
                <a:solidFill>
                  <a:schemeClr val="bg1"/>
                </a:solidFill>
                <a:latin typeface="FZZhengHeiS-DB-GB" panose="02000000000000000000" pitchFamily="2" charset="0"/>
                <a:ea typeface="FZZhengHeiS-DB-GB" panose="02000000000000000000" pitchFamily="2" charset="0"/>
              </a:rPr>
              <a:t>微信由于</a:t>
            </a:r>
            <a:r>
              <a:rPr lang="en-US" altLang="zh-CN" sz="1200" dirty="0">
                <a:solidFill>
                  <a:schemeClr val="bg1"/>
                </a:solidFill>
                <a:latin typeface="FZZhengHeiS-DB-GB" panose="02000000000000000000" pitchFamily="2" charset="0"/>
                <a:ea typeface="FZZhengHeiS-DB-GB" panose="02000000000000000000" pitchFamily="2" charset="0"/>
              </a:rPr>
              <a:t>2010</a:t>
            </a:r>
            <a:r>
              <a:rPr lang="zh-CN" altLang="en-US" sz="1200" dirty="0">
                <a:solidFill>
                  <a:schemeClr val="bg1"/>
                </a:solidFill>
                <a:latin typeface="FZZhengHeiS-DB-GB" panose="02000000000000000000" pitchFamily="2" charset="0"/>
                <a:ea typeface="FZZhengHeiS-DB-GB" panose="02000000000000000000" pitchFamily="2" charset="0"/>
              </a:rPr>
              <a:t>年</a:t>
            </a:r>
            <a:r>
              <a:rPr lang="en-US" altLang="zh-CN" sz="1200" dirty="0">
                <a:solidFill>
                  <a:schemeClr val="bg1"/>
                </a:solidFill>
                <a:latin typeface="FZZhengHeiS-DB-GB" panose="02000000000000000000" pitchFamily="2" charset="0"/>
                <a:ea typeface="FZZhengHeiS-DB-GB" panose="02000000000000000000" pitchFamily="2" charset="0"/>
              </a:rPr>
              <a:t>10</a:t>
            </a:r>
            <a:r>
              <a:rPr lang="zh-CN" altLang="en-US" sz="1200" dirty="0">
                <a:solidFill>
                  <a:schemeClr val="bg1"/>
                </a:solidFill>
                <a:latin typeface="FZZhengHeiS-DB-GB" panose="02000000000000000000" pitchFamily="2" charset="0"/>
                <a:ea typeface="FZZhengHeiS-DB-GB" panose="02000000000000000000" pitchFamily="2" charset="0"/>
              </a:rPr>
              <a:t>月筹划启动，由腾讯广州研发中心产品团队打造</a:t>
            </a:r>
            <a:endParaRPr lang="zh-CN" altLang="en-US" sz="1200" dirty="0">
              <a:solidFill>
                <a:schemeClr val="bg1"/>
              </a:solidFill>
              <a:latin typeface="FZZhengHeiS-DB-GB" panose="02000000000000000000" pitchFamily="2" charset="0"/>
              <a:ea typeface="FZZhengHeiS-DB-GB" panose="02000000000000000000" pitchFamily="2" charset="0"/>
            </a:endParaRPr>
          </a:p>
        </p:txBody>
      </p:sp>
      <p:sp>
        <p:nvSpPr>
          <p:cNvPr id="12" name="文本框 11"/>
          <p:cNvSpPr txBox="1"/>
          <p:nvPr/>
        </p:nvSpPr>
        <p:spPr>
          <a:xfrm>
            <a:off x="2130260" y="5255660"/>
            <a:ext cx="3165704" cy="461665"/>
          </a:xfrm>
          <a:prstGeom prst="rect">
            <a:avLst/>
          </a:prstGeom>
          <a:noFill/>
        </p:spPr>
        <p:txBody>
          <a:bodyPr wrap="square" rtlCol="0">
            <a:spAutoFit/>
          </a:bodyPr>
          <a:lstStyle/>
          <a:p>
            <a:pPr algn="just"/>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endPar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13" name="文本框 12"/>
          <p:cNvSpPr txBox="1"/>
          <p:nvPr/>
        </p:nvSpPr>
        <p:spPr>
          <a:xfrm>
            <a:off x="2130260" y="1780046"/>
            <a:ext cx="2129432" cy="369332"/>
          </a:xfrm>
          <a:prstGeom prst="rect">
            <a:avLst/>
          </a:prstGeom>
          <a:noFill/>
        </p:spPr>
        <p:txBody>
          <a:bodyPr wrap="square" rtlCol="0">
            <a:spAutoFit/>
          </a:bodyPr>
          <a:lstStyle/>
          <a:p>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在此输入你的标题</a:t>
            </a:r>
            <a:endParaRPr lang="zh-CN" altLang="en-US"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14" name="文本框 13"/>
          <p:cNvSpPr txBox="1"/>
          <p:nvPr/>
        </p:nvSpPr>
        <p:spPr>
          <a:xfrm>
            <a:off x="2130260" y="3227063"/>
            <a:ext cx="2129432" cy="369332"/>
          </a:xfrm>
          <a:prstGeom prst="rect">
            <a:avLst/>
          </a:prstGeom>
          <a:noFill/>
        </p:spPr>
        <p:txBody>
          <a:bodyPr wrap="square" rtlCol="0">
            <a:spAutoFit/>
          </a:bodyPr>
          <a:lstStyle/>
          <a:p>
            <a:r>
              <a:rPr lang="zh-CN" altLang="en-US" dirty="0">
                <a:solidFill>
                  <a:schemeClr val="bg1"/>
                </a:solidFill>
                <a:latin typeface="FZZhengHeiS-DB-GB" panose="02000000000000000000" pitchFamily="2" charset="0"/>
                <a:ea typeface="FZZhengHeiS-DB-GB" panose="02000000000000000000" pitchFamily="2" charset="0"/>
              </a:rPr>
              <a:t>在此输入你的标题</a:t>
            </a:r>
            <a:endParaRPr lang="zh-CN" altLang="en-US" dirty="0">
              <a:solidFill>
                <a:schemeClr val="bg1"/>
              </a:solidFill>
              <a:latin typeface="FZZhengHeiS-DB-GB" panose="02000000000000000000" pitchFamily="2" charset="0"/>
              <a:ea typeface="FZZhengHeiS-DB-GB" panose="02000000000000000000" pitchFamily="2" charset="0"/>
            </a:endParaRPr>
          </a:p>
        </p:txBody>
      </p:sp>
      <p:sp>
        <p:nvSpPr>
          <p:cNvPr id="15" name="文本框 14"/>
          <p:cNvSpPr txBox="1"/>
          <p:nvPr/>
        </p:nvSpPr>
        <p:spPr>
          <a:xfrm>
            <a:off x="2130260" y="4885945"/>
            <a:ext cx="2129432" cy="369332"/>
          </a:xfrm>
          <a:prstGeom prst="rect">
            <a:avLst/>
          </a:prstGeom>
          <a:noFill/>
        </p:spPr>
        <p:txBody>
          <a:bodyPr wrap="square" rtlCol="0">
            <a:spAutoFit/>
          </a:bodyPr>
          <a:lstStyle/>
          <a:p>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在此输入你的标题</a:t>
            </a:r>
            <a:endParaRPr lang="zh-CN" altLang="en-US"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16" name="文本框 15"/>
          <p:cNvSpPr txBox="1"/>
          <p:nvPr/>
        </p:nvSpPr>
        <p:spPr>
          <a:xfrm>
            <a:off x="1018251" y="1780046"/>
            <a:ext cx="864524" cy="707886"/>
          </a:xfrm>
          <a:prstGeom prst="rect">
            <a:avLst/>
          </a:prstGeom>
          <a:noFill/>
        </p:spPr>
        <p:txBody>
          <a:bodyPr wrap="square" rtlCol="0">
            <a:spAutoFit/>
          </a:bodyPr>
          <a:lstStyle/>
          <a:p>
            <a:r>
              <a:rPr lang="en-US" altLang="zh-CN" sz="4000" dirty="0">
                <a:solidFill>
                  <a:schemeClr val="tx1">
                    <a:lumMod val="75000"/>
                    <a:lumOff val="25000"/>
                  </a:schemeClr>
                </a:solidFill>
                <a:latin typeface="FuturaBookC" charset="-52"/>
              </a:rPr>
              <a:t>01</a:t>
            </a:r>
            <a:endParaRPr lang="zh-CN" altLang="en-US" sz="4000" dirty="0">
              <a:solidFill>
                <a:schemeClr val="tx1">
                  <a:lumMod val="75000"/>
                  <a:lumOff val="25000"/>
                </a:schemeClr>
              </a:solidFill>
              <a:latin typeface="FuturaBookC" charset="-52"/>
            </a:endParaRPr>
          </a:p>
        </p:txBody>
      </p:sp>
      <p:sp>
        <p:nvSpPr>
          <p:cNvPr id="17" name="文本框 16"/>
          <p:cNvSpPr txBox="1"/>
          <p:nvPr/>
        </p:nvSpPr>
        <p:spPr>
          <a:xfrm>
            <a:off x="1018251" y="3281130"/>
            <a:ext cx="864524" cy="707886"/>
          </a:xfrm>
          <a:prstGeom prst="rect">
            <a:avLst/>
          </a:prstGeom>
          <a:noFill/>
        </p:spPr>
        <p:txBody>
          <a:bodyPr wrap="square" rtlCol="0">
            <a:spAutoFit/>
          </a:bodyPr>
          <a:lstStyle/>
          <a:p>
            <a:r>
              <a:rPr lang="en-US" altLang="zh-CN" sz="4000" dirty="0">
                <a:solidFill>
                  <a:schemeClr val="bg1"/>
                </a:solidFill>
                <a:latin typeface="FuturaBookC" charset="-52"/>
              </a:rPr>
              <a:t>02</a:t>
            </a:r>
            <a:endParaRPr lang="zh-CN" altLang="en-US" sz="4000" dirty="0">
              <a:solidFill>
                <a:schemeClr val="bg1"/>
              </a:solidFill>
              <a:latin typeface="FuturaBookC" charset="-52"/>
            </a:endParaRPr>
          </a:p>
        </p:txBody>
      </p:sp>
      <p:sp>
        <p:nvSpPr>
          <p:cNvPr id="18" name="文本框 17"/>
          <p:cNvSpPr txBox="1"/>
          <p:nvPr/>
        </p:nvSpPr>
        <p:spPr>
          <a:xfrm>
            <a:off x="1018251" y="4881330"/>
            <a:ext cx="864524" cy="707886"/>
          </a:xfrm>
          <a:prstGeom prst="rect">
            <a:avLst/>
          </a:prstGeom>
          <a:noFill/>
        </p:spPr>
        <p:txBody>
          <a:bodyPr wrap="square" rtlCol="0">
            <a:spAutoFit/>
          </a:bodyPr>
          <a:lstStyle/>
          <a:p>
            <a:r>
              <a:rPr lang="en-US" altLang="zh-CN" sz="4000" dirty="0">
                <a:solidFill>
                  <a:schemeClr val="tx1">
                    <a:lumMod val="75000"/>
                    <a:lumOff val="25000"/>
                  </a:schemeClr>
                </a:solidFill>
                <a:latin typeface="FuturaBookC" charset="-52"/>
              </a:rPr>
              <a:t>03</a:t>
            </a:r>
            <a:endParaRPr lang="zh-CN" altLang="en-US" sz="4000" dirty="0">
              <a:solidFill>
                <a:schemeClr val="tx1">
                  <a:lumMod val="75000"/>
                  <a:lumOff val="25000"/>
                </a:schemeClr>
              </a:solidFill>
              <a:latin typeface="FuturaBookC" charset="-52"/>
            </a:endParaRPr>
          </a:p>
        </p:txBody>
      </p:sp>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rcRect l="36623"/>
          <a:stretch>
            <a:fillRect/>
          </a:stretch>
        </p:blipFill>
        <p:spPr>
          <a:xfrm>
            <a:off x="6065669" y="0"/>
            <a:ext cx="6507331" cy="6858000"/>
          </a:xfrm>
          <a:custGeom>
            <a:avLst/>
            <a:gdLst>
              <a:gd name="connsiteX0" fmla="*/ 1714500 w 6507331"/>
              <a:gd name="connsiteY0" fmla="*/ 0 h 6858000"/>
              <a:gd name="connsiteX1" fmla="*/ 6507331 w 6507331"/>
              <a:gd name="connsiteY1" fmla="*/ 0 h 6858000"/>
              <a:gd name="connsiteX2" fmla="*/ 6507331 w 6507331"/>
              <a:gd name="connsiteY2" fmla="*/ 6858000 h 6858000"/>
              <a:gd name="connsiteX3" fmla="*/ 0 w 650733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507331" h="6858000">
                <a:moveTo>
                  <a:pt x="1714500" y="0"/>
                </a:moveTo>
                <a:lnTo>
                  <a:pt x="6507331" y="0"/>
                </a:lnTo>
                <a:lnTo>
                  <a:pt x="6507331" y="6858000"/>
                </a:lnTo>
                <a:lnTo>
                  <a:pt x="0" y="6858000"/>
                </a:lnTo>
                <a:close/>
              </a:path>
            </a:pathLst>
          </a:cu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研究内容</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任意多边形 7"/>
          <p:cNvSpPr/>
          <p:nvPr/>
        </p:nvSpPr>
        <p:spPr>
          <a:xfrm>
            <a:off x="1028645" y="1311257"/>
            <a:ext cx="2520733" cy="2445011"/>
          </a:xfrm>
          <a:custGeom>
            <a:avLst/>
            <a:gdLst>
              <a:gd name="connsiteX0" fmla="*/ 1270000 w 2520733"/>
              <a:gd name="connsiteY0" fmla="*/ 0 h 2445011"/>
              <a:gd name="connsiteX1" fmla="*/ 2514198 w 2520733"/>
              <a:gd name="connsiteY1" fmla="*/ 1014051 h 2445011"/>
              <a:gd name="connsiteX2" fmla="*/ 2520733 w 2520733"/>
              <a:gd name="connsiteY2" fmla="*/ 1056868 h 2445011"/>
              <a:gd name="connsiteX3" fmla="*/ 2483803 w 2520733"/>
              <a:gd name="connsiteY3" fmla="*/ 1090431 h 2445011"/>
              <a:gd name="connsiteX4" fmla="*/ 2111829 w 2520733"/>
              <a:gd name="connsiteY4" fmla="*/ 1988457 h 2445011"/>
              <a:gd name="connsiteX5" fmla="*/ 2118386 w 2520733"/>
              <a:gd name="connsiteY5" fmla="*/ 2118307 h 2445011"/>
              <a:gd name="connsiteX6" fmla="*/ 2131096 w 2520733"/>
              <a:gd name="connsiteY6" fmla="*/ 2201890 h 2445011"/>
              <a:gd name="connsiteX7" fmla="*/ 2097177 w 2520733"/>
              <a:gd name="connsiteY7" fmla="*/ 2232418 h 2445011"/>
              <a:gd name="connsiteX8" fmla="*/ 1874293 w 2520733"/>
              <a:gd name="connsiteY8" fmla="*/ 2163231 h 2445011"/>
              <a:gd name="connsiteX9" fmla="*/ 1618343 w 2520733"/>
              <a:gd name="connsiteY9" fmla="*/ 2137429 h 2445011"/>
              <a:gd name="connsiteX10" fmla="*/ 810505 w 2520733"/>
              <a:gd name="connsiteY10" fmla="*/ 2427435 h 2445011"/>
              <a:gd name="connsiteX11" fmla="*/ 791167 w 2520733"/>
              <a:gd name="connsiteY11" fmla="*/ 2445011 h 2445011"/>
              <a:gd name="connsiteX12" fmla="*/ 775659 w 2520733"/>
              <a:gd name="connsiteY12" fmla="*/ 2440197 h 2445011"/>
              <a:gd name="connsiteX13" fmla="*/ 0 w 2520733"/>
              <a:gd name="connsiteY13" fmla="*/ 1270000 h 2445011"/>
              <a:gd name="connsiteX14" fmla="*/ 1270000 w 2520733"/>
              <a:gd name="connsiteY14" fmla="*/ 0 h 2445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0733" h="2445011">
                <a:moveTo>
                  <a:pt x="1270000" y="0"/>
                </a:moveTo>
                <a:cubicBezTo>
                  <a:pt x="1883727" y="0"/>
                  <a:pt x="2395776" y="435333"/>
                  <a:pt x="2514198" y="1014051"/>
                </a:cubicBezTo>
                <a:lnTo>
                  <a:pt x="2520733" y="1056868"/>
                </a:lnTo>
                <a:lnTo>
                  <a:pt x="2483803" y="1090431"/>
                </a:lnTo>
                <a:cubicBezTo>
                  <a:pt x="2253979" y="1320256"/>
                  <a:pt x="2111829" y="1637756"/>
                  <a:pt x="2111829" y="1988457"/>
                </a:cubicBezTo>
                <a:cubicBezTo>
                  <a:pt x="2111829" y="2032295"/>
                  <a:pt x="2114050" y="2075614"/>
                  <a:pt x="2118386" y="2118307"/>
                </a:cubicBezTo>
                <a:lnTo>
                  <a:pt x="2131096" y="2201890"/>
                </a:lnTo>
                <a:lnTo>
                  <a:pt x="2097177" y="2232418"/>
                </a:lnTo>
                <a:lnTo>
                  <a:pt x="1874293" y="2163231"/>
                </a:lnTo>
                <a:cubicBezTo>
                  <a:pt x="1791619" y="2146314"/>
                  <a:pt x="1706018" y="2137429"/>
                  <a:pt x="1618343" y="2137429"/>
                </a:cubicBezTo>
                <a:cubicBezTo>
                  <a:pt x="1311480" y="2137429"/>
                  <a:pt x="1030036" y="2246262"/>
                  <a:pt x="810505" y="2427435"/>
                </a:cubicBezTo>
                <a:lnTo>
                  <a:pt x="791167" y="2445011"/>
                </a:lnTo>
                <a:lnTo>
                  <a:pt x="775659" y="2440197"/>
                </a:lnTo>
                <a:cubicBezTo>
                  <a:pt x="319837" y="2247401"/>
                  <a:pt x="0" y="1796052"/>
                  <a:pt x="0" y="1270000"/>
                </a:cubicBezTo>
                <a:cubicBezTo>
                  <a:pt x="0" y="568598"/>
                  <a:pt x="568598" y="0"/>
                  <a:pt x="1270000" y="0"/>
                </a:cubicBezTo>
                <a:close/>
              </a:path>
            </a:pathLst>
          </a:custGeom>
          <a:solidFill>
            <a:schemeClr val="bg1">
              <a:lumMod val="95000"/>
              <a:alpha val="8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a:p>
        </p:txBody>
      </p:sp>
      <p:sp>
        <p:nvSpPr>
          <p:cNvPr id="9" name="任意多边形 8"/>
          <p:cNvSpPr/>
          <p:nvPr/>
        </p:nvSpPr>
        <p:spPr>
          <a:xfrm>
            <a:off x="1350465" y="3487574"/>
            <a:ext cx="2540000" cy="2540000"/>
          </a:xfrm>
          <a:custGeom>
            <a:avLst/>
            <a:gdLst>
              <a:gd name="connsiteX0" fmla="*/ 1270000 w 2540000"/>
              <a:gd name="connsiteY0" fmla="*/ 0 h 2540000"/>
              <a:gd name="connsiteX1" fmla="*/ 1764342 w 2540000"/>
              <a:gd name="connsiteY1" fmla="*/ 99803 h 2540000"/>
              <a:gd name="connsiteX2" fmla="*/ 1790709 w 2540000"/>
              <a:gd name="connsiteY2" fmla="*/ 112505 h 2540000"/>
              <a:gd name="connsiteX3" fmla="*/ 1820583 w 2540000"/>
              <a:gd name="connsiteY3" fmla="*/ 228687 h 2540000"/>
              <a:gd name="connsiteX4" fmla="*/ 2428128 w 2540000"/>
              <a:gd name="connsiteY4" fmla="*/ 967746 h 2540000"/>
              <a:gd name="connsiteX5" fmla="*/ 2512777 w 2540000"/>
              <a:gd name="connsiteY5" fmla="*/ 1008523 h 2540000"/>
              <a:gd name="connsiteX6" fmla="*/ 2514198 w 2540000"/>
              <a:gd name="connsiteY6" fmla="*/ 1014051 h 2540000"/>
              <a:gd name="connsiteX7" fmla="*/ 2540000 w 2540000"/>
              <a:gd name="connsiteY7" fmla="*/ 1270000 h 2540000"/>
              <a:gd name="connsiteX8" fmla="*/ 1270000 w 2540000"/>
              <a:gd name="connsiteY8" fmla="*/ 2540000 h 2540000"/>
              <a:gd name="connsiteX9" fmla="*/ 0 w 2540000"/>
              <a:gd name="connsiteY9" fmla="*/ 1270000 h 2540000"/>
              <a:gd name="connsiteX10" fmla="*/ 1270000 w 2540000"/>
              <a:gd name="connsiteY10" fmla="*/ 0 h 2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40000" h="2540000">
                <a:moveTo>
                  <a:pt x="1270000" y="0"/>
                </a:moveTo>
                <a:cubicBezTo>
                  <a:pt x="1445351" y="0"/>
                  <a:pt x="1612401" y="35538"/>
                  <a:pt x="1764342" y="99803"/>
                </a:cubicBezTo>
                <a:lnTo>
                  <a:pt x="1790709" y="112505"/>
                </a:lnTo>
                <a:lnTo>
                  <a:pt x="1820583" y="228687"/>
                </a:lnTo>
                <a:cubicBezTo>
                  <a:pt x="1919534" y="546827"/>
                  <a:pt x="2140208" y="811338"/>
                  <a:pt x="2428128" y="967746"/>
                </a:cubicBezTo>
                <a:lnTo>
                  <a:pt x="2512777" y="1008523"/>
                </a:lnTo>
                <a:lnTo>
                  <a:pt x="2514198" y="1014051"/>
                </a:lnTo>
                <a:cubicBezTo>
                  <a:pt x="2531116" y="1096725"/>
                  <a:pt x="2540000" y="1182325"/>
                  <a:pt x="2540000" y="1270000"/>
                </a:cubicBezTo>
                <a:cubicBezTo>
                  <a:pt x="2540000" y="1971402"/>
                  <a:pt x="1971402" y="2540000"/>
                  <a:pt x="1270000" y="2540000"/>
                </a:cubicBezTo>
                <a:cubicBezTo>
                  <a:pt x="568598" y="2540000"/>
                  <a:pt x="0" y="1971402"/>
                  <a:pt x="0" y="1270000"/>
                </a:cubicBezTo>
                <a:cubicBezTo>
                  <a:pt x="0" y="568598"/>
                  <a:pt x="568598" y="0"/>
                  <a:pt x="1270000" y="0"/>
                </a:cubicBezTo>
                <a:close/>
              </a:path>
            </a:pathLst>
          </a:custGeom>
          <a:solidFill>
            <a:schemeClr val="tx1">
              <a:lumMod val="75000"/>
              <a:lumOff val="25000"/>
              <a:alpha val="8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a:p>
        </p:txBody>
      </p:sp>
      <p:sp>
        <p:nvSpPr>
          <p:cNvPr id="10" name="椭圆 9"/>
          <p:cNvSpPr/>
          <p:nvPr/>
        </p:nvSpPr>
        <p:spPr>
          <a:xfrm>
            <a:off x="3121207" y="2068602"/>
            <a:ext cx="2540000" cy="2540000"/>
          </a:xfrm>
          <a:prstGeom prst="ellipse">
            <a:avLst/>
          </a:prstGeom>
          <a:solidFill>
            <a:srgbClr val="1C4885">
              <a:alpha val="90000"/>
            </a:srgb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 name="文本框 10"/>
          <p:cNvSpPr txBox="1"/>
          <p:nvPr/>
        </p:nvSpPr>
        <p:spPr>
          <a:xfrm>
            <a:off x="1171442" y="2014543"/>
            <a:ext cx="2225040" cy="338554"/>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zh-CN" altLang="en-US" sz="1600" dirty="0">
                <a:solidFill>
                  <a:schemeClr val="tx1">
                    <a:lumMod val="85000"/>
                    <a:lumOff val="15000"/>
                  </a:schemeClr>
                </a:solidFill>
                <a:effectLst/>
              </a:rPr>
              <a:t>输入你的标题</a:t>
            </a:r>
            <a:endParaRPr lang="zh-CN" altLang="en-US" sz="1600" dirty="0">
              <a:solidFill>
                <a:schemeClr val="tx1">
                  <a:lumMod val="85000"/>
                  <a:lumOff val="15000"/>
                </a:schemeClr>
              </a:solidFill>
              <a:effectLst/>
            </a:endParaRPr>
          </a:p>
        </p:txBody>
      </p:sp>
      <p:sp>
        <p:nvSpPr>
          <p:cNvPr id="12" name="文本框 11"/>
          <p:cNvSpPr txBox="1"/>
          <p:nvPr/>
        </p:nvSpPr>
        <p:spPr>
          <a:xfrm>
            <a:off x="1390676" y="2472363"/>
            <a:ext cx="1786572" cy="646331"/>
          </a:xfrm>
          <a:prstGeom prst="rect">
            <a:avLst/>
          </a:prstGeom>
          <a:noFill/>
        </p:spPr>
        <p:txBody>
          <a:bodyPr wrap="square" rtlCol="0">
            <a:spAutoFit/>
          </a:bodyPr>
          <a:lstStyle/>
          <a:p>
            <a:pPr algn="ctr"/>
            <a:r>
              <a:rPr lang="zh-CN" altLang="en-US" sz="1200" dirty="0">
                <a:solidFill>
                  <a:schemeClr val="tx1">
                    <a:lumMod val="85000"/>
                    <a:lumOff val="15000"/>
                  </a:schemeClr>
                </a:solidFill>
                <a:latin typeface="FZZhengHeiS-DB-GB" panose="02000000000000000000" pitchFamily="2" charset="0"/>
                <a:ea typeface="FZZhengHeiS-DB-GB" panose="02000000000000000000" pitchFamily="2" charset="0"/>
              </a:rPr>
              <a:t>微信由于</a:t>
            </a:r>
            <a:r>
              <a:rPr lang="en-US" altLang="zh-CN" sz="1200" dirty="0">
                <a:solidFill>
                  <a:schemeClr val="tx1">
                    <a:lumMod val="85000"/>
                    <a:lumOff val="15000"/>
                  </a:schemeClr>
                </a:solidFill>
                <a:latin typeface="FZZhengHeiS-DB-GB" panose="02000000000000000000" pitchFamily="2" charset="0"/>
                <a:ea typeface="FZZhengHeiS-DB-GB" panose="02000000000000000000" pitchFamily="2" charset="0"/>
              </a:rPr>
              <a:t>2010</a:t>
            </a:r>
            <a:r>
              <a:rPr lang="zh-CN" altLang="en-US" sz="1200" dirty="0">
                <a:solidFill>
                  <a:schemeClr val="tx1">
                    <a:lumMod val="85000"/>
                    <a:lumOff val="15000"/>
                  </a:schemeClr>
                </a:solidFill>
                <a:latin typeface="FZZhengHeiS-DB-GB" panose="02000000000000000000" pitchFamily="2" charset="0"/>
                <a:ea typeface="FZZhengHeiS-DB-GB" panose="02000000000000000000" pitchFamily="2" charset="0"/>
              </a:rPr>
              <a:t>年</a:t>
            </a:r>
            <a:r>
              <a:rPr lang="en-US" altLang="zh-CN" sz="1200" dirty="0">
                <a:solidFill>
                  <a:schemeClr val="tx1">
                    <a:lumMod val="85000"/>
                    <a:lumOff val="15000"/>
                  </a:schemeClr>
                </a:solidFill>
                <a:latin typeface="FZZhengHeiS-DB-GB" panose="02000000000000000000" pitchFamily="2" charset="0"/>
                <a:ea typeface="FZZhengHeiS-DB-GB" panose="02000000000000000000" pitchFamily="2" charset="0"/>
              </a:rPr>
              <a:t>10</a:t>
            </a:r>
            <a:r>
              <a:rPr lang="zh-CN" altLang="en-US" sz="1200" dirty="0">
                <a:solidFill>
                  <a:schemeClr val="tx1">
                    <a:lumMod val="85000"/>
                    <a:lumOff val="15000"/>
                  </a:schemeClr>
                </a:solidFill>
                <a:latin typeface="FZZhengHeiS-DB-GB" panose="02000000000000000000" pitchFamily="2" charset="0"/>
                <a:ea typeface="FZZhengHeiS-DB-GB" panose="02000000000000000000" pitchFamily="2" charset="0"/>
              </a:rPr>
              <a:t>月筹划启动，由腾讯广州研发中心产品团队打造</a:t>
            </a:r>
            <a:endParaRPr lang="zh-CN" altLang="en-US" sz="12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13" name="直接连接符 12"/>
          <p:cNvCxnSpPr/>
          <p:nvPr/>
        </p:nvCxnSpPr>
        <p:spPr>
          <a:xfrm>
            <a:off x="2151379" y="2366817"/>
            <a:ext cx="265167"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533051" y="4192331"/>
            <a:ext cx="2225040" cy="338554"/>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zh-CN" altLang="en-US" sz="1600" dirty="0">
                <a:effectLst/>
              </a:rPr>
              <a:t>输入你的标题</a:t>
            </a:r>
            <a:endParaRPr lang="zh-CN" altLang="en-US" sz="1600" dirty="0">
              <a:effectLst/>
            </a:endParaRPr>
          </a:p>
        </p:txBody>
      </p:sp>
      <p:sp>
        <p:nvSpPr>
          <p:cNvPr id="15" name="文本框 14"/>
          <p:cNvSpPr txBox="1"/>
          <p:nvPr/>
        </p:nvSpPr>
        <p:spPr>
          <a:xfrm>
            <a:off x="1752285" y="4650151"/>
            <a:ext cx="1786572" cy="646331"/>
          </a:xfrm>
          <a:prstGeom prst="rect">
            <a:avLst/>
          </a:prstGeom>
          <a:noFill/>
        </p:spPr>
        <p:txBody>
          <a:bodyPr wrap="square" rtlCol="0">
            <a:spAutoFit/>
          </a:bodyPr>
          <a:lstStyle/>
          <a:p>
            <a:pPr algn="ctr"/>
            <a:r>
              <a:rPr lang="zh-CN" altLang="en-US" sz="1200" dirty="0">
                <a:solidFill>
                  <a:schemeClr val="bg1"/>
                </a:solidFill>
                <a:latin typeface="FZZhengHeiS-DB-GB" panose="02000000000000000000" pitchFamily="2" charset="0"/>
                <a:ea typeface="FZZhengHeiS-DB-GB" panose="02000000000000000000" pitchFamily="2" charset="0"/>
              </a:rPr>
              <a:t>微信由于</a:t>
            </a:r>
            <a:r>
              <a:rPr lang="en-US" altLang="zh-CN" sz="1200" dirty="0">
                <a:solidFill>
                  <a:schemeClr val="bg1"/>
                </a:solidFill>
                <a:latin typeface="FZZhengHeiS-DB-GB" panose="02000000000000000000" pitchFamily="2" charset="0"/>
                <a:ea typeface="FZZhengHeiS-DB-GB" panose="02000000000000000000" pitchFamily="2" charset="0"/>
              </a:rPr>
              <a:t>2010</a:t>
            </a:r>
            <a:r>
              <a:rPr lang="zh-CN" altLang="en-US" sz="1200" dirty="0">
                <a:solidFill>
                  <a:schemeClr val="bg1"/>
                </a:solidFill>
                <a:latin typeface="FZZhengHeiS-DB-GB" panose="02000000000000000000" pitchFamily="2" charset="0"/>
                <a:ea typeface="FZZhengHeiS-DB-GB" panose="02000000000000000000" pitchFamily="2" charset="0"/>
              </a:rPr>
              <a:t>年</a:t>
            </a:r>
            <a:r>
              <a:rPr lang="en-US" altLang="zh-CN" sz="1200" dirty="0">
                <a:solidFill>
                  <a:schemeClr val="bg1"/>
                </a:solidFill>
                <a:latin typeface="FZZhengHeiS-DB-GB" panose="02000000000000000000" pitchFamily="2" charset="0"/>
                <a:ea typeface="FZZhengHeiS-DB-GB" panose="02000000000000000000" pitchFamily="2" charset="0"/>
              </a:rPr>
              <a:t>10</a:t>
            </a:r>
            <a:r>
              <a:rPr lang="zh-CN" altLang="en-US" sz="1200" dirty="0">
                <a:solidFill>
                  <a:schemeClr val="bg1"/>
                </a:solidFill>
                <a:latin typeface="FZZhengHeiS-DB-GB" panose="02000000000000000000" pitchFamily="2" charset="0"/>
                <a:ea typeface="FZZhengHeiS-DB-GB" panose="02000000000000000000" pitchFamily="2" charset="0"/>
              </a:rPr>
              <a:t>月筹划启动，由腾讯广州研发中心产品团队打造</a:t>
            </a:r>
            <a:endParaRPr lang="zh-CN" altLang="en-US" sz="1200" dirty="0">
              <a:solidFill>
                <a:schemeClr val="bg1"/>
              </a:solidFill>
              <a:latin typeface="FZZhengHeiS-DB-GB" panose="02000000000000000000" pitchFamily="2" charset="0"/>
              <a:ea typeface="FZZhengHeiS-DB-GB" panose="02000000000000000000" pitchFamily="2" charset="0"/>
            </a:endParaRPr>
          </a:p>
        </p:txBody>
      </p:sp>
      <p:cxnSp>
        <p:nvCxnSpPr>
          <p:cNvPr id="16" name="直接连接符 15"/>
          <p:cNvCxnSpPr/>
          <p:nvPr/>
        </p:nvCxnSpPr>
        <p:spPr>
          <a:xfrm>
            <a:off x="2512988" y="4544605"/>
            <a:ext cx="2651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291357" y="2787930"/>
            <a:ext cx="2225040" cy="338554"/>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zh-CN" altLang="en-US" sz="1600" dirty="0">
                <a:effectLst/>
              </a:rPr>
              <a:t>输入你的标题</a:t>
            </a:r>
            <a:endParaRPr lang="zh-CN" altLang="en-US" sz="1600" dirty="0">
              <a:effectLst/>
            </a:endParaRPr>
          </a:p>
        </p:txBody>
      </p:sp>
      <p:sp>
        <p:nvSpPr>
          <p:cNvPr id="18" name="文本框 17"/>
          <p:cNvSpPr txBox="1"/>
          <p:nvPr/>
        </p:nvSpPr>
        <p:spPr>
          <a:xfrm>
            <a:off x="3510591" y="3245750"/>
            <a:ext cx="1786572" cy="646331"/>
          </a:xfrm>
          <a:prstGeom prst="rect">
            <a:avLst/>
          </a:prstGeom>
          <a:noFill/>
        </p:spPr>
        <p:txBody>
          <a:bodyPr wrap="square" rtlCol="0">
            <a:spAutoFit/>
          </a:bodyPr>
          <a:lstStyle/>
          <a:p>
            <a:pPr algn="ctr"/>
            <a:r>
              <a:rPr lang="zh-CN" altLang="en-US" sz="1200" dirty="0">
                <a:solidFill>
                  <a:schemeClr val="bg1"/>
                </a:solidFill>
                <a:latin typeface="FZZhengHeiS-DB-GB" panose="02000000000000000000" pitchFamily="2" charset="0"/>
                <a:ea typeface="FZZhengHeiS-DB-GB" panose="02000000000000000000" pitchFamily="2" charset="0"/>
              </a:rPr>
              <a:t>微信由于</a:t>
            </a:r>
            <a:r>
              <a:rPr lang="en-US" altLang="zh-CN" sz="1200" dirty="0">
                <a:solidFill>
                  <a:schemeClr val="bg1"/>
                </a:solidFill>
                <a:latin typeface="FZZhengHeiS-DB-GB" panose="02000000000000000000" pitchFamily="2" charset="0"/>
                <a:ea typeface="FZZhengHeiS-DB-GB" panose="02000000000000000000" pitchFamily="2" charset="0"/>
              </a:rPr>
              <a:t>2010</a:t>
            </a:r>
            <a:r>
              <a:rPr lang="zh-CN" altLang="en-US" sz="1200" dirty="0">
                <a:solidFill>
                  <a:schemeClr val="bg1"/>
                </a:solidFill>
                <a:latin typeface="FZZhengHeiS-DB-GB" panose="02000000000000000000" pitchFamily="2" charset="0"/>
                <a:ea typeface="FZZhengHeiS-DB-GB" panose="02000000000000000000" pitchFamily="2" charset="0"/>
              </a:rPr>
              <a:t>年</a:t>
            </a:r>
            <a:r>
              <a:rPr lang="en-US" altLang="zh-CN" sz="1200" dirty="0">
                <a:solidFill>
                  <a:schemeClr val="bg1"/>
                </a:solidFill>
                <a:latin typeface="FZZhengHeiS-DB-GB" panose="02000000000000000000" pitchFamily="2" charset="0"/>
                <a:ea typeface="FZZhengHeiS-DB-GB" panose="02000000000000000000" pitchFamily="2" charset="0"/>
              </a:rPr>
              <a:t>10</a:t>
            </a:r>
            <a:r>
              <a:rPr lang="zh-CN" altLang="en-US" sz="1200" dirty="0">
                <a:solidFill>
                  <a:schemeClr val="bg1"/>
                </a:solidFill>
                <a:latin typeface="FZZhengHeiS-DB-GB" panose="02000000000000000000" pitchFamily="2" charset="0"/>
                <a:ea typeface="FZZhengHeiS-DB-GB" panose="02000000000000000000" pitchFamily="2" charset="0"/>
              </a:rPr>
              <a:t>月筹划启动，由腾讯广州研发中心产品团队打造</a:t>
            </a:r>
            <a:endParaRPr lang="zh-CN" altLang="en-US" sz="1200" dirty="0">
              <a:solidFill>
                <a:schemeClr val="bg1"/>
              </a:solidFill>
              <a:latin typeface="FZZhengHeiS-DB-GB" panose="02000000000000000000" pitchFamily="2" charset="0"/>
              <a:ea typeface="FZZhengHeiS-DB-GB" panose="02000000000000000000" pitchFamily="2" charset="0"/>
            </a:endParaRPr>
          </a:p>
        </p:txBody>
      </p:sp>
      <p:cxnSp>
        <p:nvCxnSpPr>
          <p:cNvPr id="19" name="直接连接符 18"/>
          <p:cNvCxnSpPr/>
          <p:nvPr/>
        </p:nvCxnSpPr>
        <p:spPr>
          <a:xfrm>
            <a:off x="4271294" y="3140204"/>
            <a:ext cx="2651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6469426" y="2203780"/>
            <a:ext cx="4375039" cy="738664"/>
          </a:xfrm>
          <a:prstGeom prst="rect">
            <a:avLst/>
          </a:prstGeom>
          <a:noFill/>
        </p:spPr>
        <p:txBody>
          <a:bodyPr wrap="square" rtlCol="0">
            <a:spAutoFit/>
          </a:bodyPr>
          <a:lstStyle/>
          <a:p>
            <a:pPr algn="just"/>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微信支付是集成在微信客户端的支付功能，用户可以通过手机完成快速的支付流程。微信支付向用户提供安全、快捷、高效的支付服务。</a:t>
            </a:r>
            <a:endPar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21" name="文本框 20"/>
          <p:cNvSpPr txBox="1"/>
          <p:nvPr/>
        </p:nvSpPr>
        <p:spPr>
          <a:xfrm>
            <a:off x="6469426" y="3677644"/>
            <a:ext cx="4375039" cy="523220"/>
          </a:xfrm>
          <a:prstGeom prst="rect">
            <a:avLst/>
          </a:prstGeom>
          <a:noFill/>
        </p:spPr>
        <p:txBody>
          <a:bodyPr wrap="square" rtlCol="0">
            <a:spAutoFit/>
          </a:bodyPr>
          <a:lstStyle/>
          <a:p>
            <a:pPr algn="just"/>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用户在支付时只需在自己的智能手机上输入密码，无需任何刷卡步骤即可完成支付，整个过程简便流畅。</a:t>
            </a:r>
            <a:endPar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22" name="文本框 21"/>
          <p:cNvSpPr txBox="1"/>
          <p:nvPr/>
        </p:nvSpPr>
        <p:spPr>
          <a:xfrm>
            <a:off x="6469427" y="5007133"/>
            <a:ext cx="4375038" cy="738664"/>
          </a:xfrm>
          <a:prstGeom prst="rect">
            <a:avLst/>
          </a:prstGeom>
          <a:noFill/>
        </p:spPr>
        <p:txBody>
          <a:bodyPr wrap="square" rtlCol="0">
            <a:spAutoFit/>
          </a:bodyPr>
          <a:lstStyle/>
          <a:p>
            <a:pPr algn="just"/>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微信支付是集成在微信客户端的支付功能，用户可以通过手机完成快速的支付流程。微信支付向用户提供安全、快捷、高效的支付服务。</a:t>
            </a:r>
            <a:endPar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23" name="圆角矩形 22"/>
          <p:cNvSpPr/>
          <p:nvPr/>
        </p:nvSpPr>
        <p:spPr>
          <a:xfrm>
            <a:off x="6545103" y="1848856"/>
            <a:ext cx="2294021" cy="354924"/>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dirty="0">
                <a:latin typeface="FZZhengHeiS-DB-GB" panose="02000000000000000000" pitchFamily="2" charset="0"/>
                <a:ea typeface="FZZhengHeiS-DB-GB" panose="02000000000000000000" pitchFamily="2" charset="0"/>
              </a:rPr>
              <a:t>在此输入你的标题</a:t>
            </a:r>
            <a:endParaRPr lang="zh-CN" altLang="en-US" dirty="0">
              <a:latin typeface="FZZhengHeiS-DB-GB" panose="02000000000000000000" pitchFamily="2" charset="0"/>
              <a:ea typeface="FZZhengHeiS-DB-GB" panose="02000000000000000000" pitchFamily="2" charset="0"/>
            </a:endParaRPr>
          </a:p>
        </p:txBody>
      </p:sp>
      <p:sp>
        <p:nvSpPr>
          <p:cNvPr id="24" name="圆角矩形 23"/>
          <p:cNvSpPr/>
          <p:nvPr/>
        </p:nvSpPr>
        <p:spPr>
          <a:xfrm>
            <a:off x="6545103" y="3324620"/>
            <a:ext cx="2294021" cy="354924"/>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dirty="0">
                <a:latin typeface="FZZhengHeiS-DB-GB" panose="02000000000000000000" pitchFamily="2" charset="0"/>
                <a:ea typeface="FZZhengHeiS-DB-GB" panose="02000000000000000000" pitchFamily="2" charset="0"/>
              </a:rPr>
              <a:t>在此输入你的标题</a:t>
            </a:r>
            <a:endParaRPr lang="zh-CN" altLang="en-US" dirty="0">
              <a:latin typeface="FZZhengHeiS-DB-GB" panose="02000000000000000000" pitchFamily="2" charset="0"/>
              <a:ea typeface="FZZhengHeiS-DB-GB" panose="02000000000000000000" pitchFamily="2" charset="0"/>
            </a:endParaRPr>
          </a:p>
        </p:txBody>
      </p:sp>
      <p:sp>
        <p:nvSpPr>
          <p:cNvPr id="25" name="圆角矩形 24"/>
          <p:cNvSpPr/>
          <p:nvPr/>
        </p:nvSpPr>
        <p:spPr>
          <a:xfrm>
            <a:off x="6545103" y="4652209"/>
            <a:ext cx="2294021" cy="354924"/>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dirty="0">
                <a:latin typeface="FZZhengHeiS-DB-GB" panose="02000000000000000000" pitchFamily="2" charset="0"/>
                <a:ea typeface="FZZhengHeiS-DB-GB" panose="02000000000000000000" pitchFamily="2" charset="0"/>
              </a:rPr>
              <a:t>在此输入你的标题</a:t>
            </a:r>
            <a:endParaRPr lang="zh-CN" altLang="en-US" dirty="0">
              <a:latin typeface="FZZhengHeiS-DB-GB" panose="02000000000000000000" pitchFamily="2" charset="0"/>
              <a:ea typeface="FZZhengHeiS-DB-GB" panose="020000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研究假设</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17640" y="1874326"/>
            <a:ext cx="3377381" cy="3377381"/>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rcRect l="14187" t="3629" r="22469" b="1356"/>
          <a:stretch>
            <a:fillRect/>
          </a:stretch>
        </p:blipFill>
        <p:spPr>
          <a:xfrm>
            <a:off x="1183559" y="2040245"/>
            <a:ext cx="3045542" cy="3045542"/>
          </a:xfrm>
          <a:custGeom>
            <a:avLst/>
            <a:gdLst>
              <a:gd name="connsiteX0" fmla="*/ 3185652 w 6371304"/>
              <a:gd name="connsiteY0" fmla="*/ 0 h 6371304"/>
              <a:gd name="connsiteX1" fmla="*/ 6371304 w 6371304"/>
              <a:gd name="connsiteY1" fmla="*/ 3185652 h 6371304"/>
              <a:gd name="connsiteX2" fmla="*/ 3185652 w 6371304"/>
              <a:gd name="connsiteY2" fmla="*/ 6371304 h 6371304"/>
              <a:gd name="connsiteX3" fmla="*/ 0 w 6371304"/>
              <a:gd name="connsiteY3" fmla="*/ 3185652 h 6371304"/>
              <a:gd name="connsiteX4" fmla="*/ 3185652 w 6371304"/>
              <a:gd name="connsiteY4" fmla="*/ 0 h 6371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1304" h="6371304">
                <a:moveTo>
                  <a:pt x="3185652" y="0"/>
                </a:moveTo>
                <a:cubicBezTo>
                  <a:pt x="4945039" y="0"/>
                  <a:pt x="6371304" y="1426265"/>
                  <a:pt x="6371304" y="3185652"/>
                </a:cubicBezTo>
                <a:cubicBezTo>
                  <a:pt x="6371304" y="4945039"/>
                  <a:pt x="4945039" y="6371304"/>
                  <a:pt x="3185652" y="6371304"/>
                </a:cubicBezTo>
                <a:cubicBezTo>
                  <a:pt x="1426265" y="6371304"/>
                  <a:pt x="0" y="4945039"/>
                  <a:pt x="0" y="3185652"/>
                </a:cubicBezTo>
                <a:cubicBezTo>
                  <a:pt x="0" y="1426265"/>
                  <a:pt x="1426265" y="0"/>
                  <a:pt x="3185652" y="0"/>
                </a:cubicBezTo>
                <a:close/>
              </a:path>
            </a:pathLst>
          </a:custGeom>
        </p:spPr>
      </p:pic>
      <p:sp>
        <p:nvSpPr>
          <p:cNvPr id="10" name="文本框 9"/>
          <p:cNvSpPr txBox="1"/>
          <p:nvPr/>
        </p:nvSpPr>
        <p:spPr>
          <a:xfrm>
            <a:off x="5086718" y="1796932"/>
            <a:ext cx="2225040" cy="369332"/>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rPr>
              <a:t>输入你的标题</a:t>
            </a:r>
            <a:endParaRPr lang="zh-CN" altLang="en-US" dirty="0">
              <a:solidFill>
                <a:schemeClr val="tx1">
                  <a:lumMod val="75000"/>
                  <a:lumOff val="25000"/>
                </a:schemeClr>
              </a:solidFill>
              <a:effectLst/>
            </a:endParaRPr>
          </a:p>
        </p:txBody>
      </p:sp>
      <p:sp>
        <p:nvSpPr>
          <p:cNvPr id="11" name="文本框 10"/>
          <p:cNvSpPr txBox="1"/>
          <p:nvPr/>
        </p:nvSpPr>
        <p:spPr>
          <a:xfrm>
            <a:off x="5086718" y="2254752"/>
            <a:ext cx="2626688" cy="1169551"/>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endPar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cxnSp>
        <p:nvCxnSpPr>
          <p:cNvPr id="12" name="直接连接符 11"/>
          <p:cNvCxnSpPr/>
          <p:nvPr/>
        </p:nvCxnSpPr>
        <p:spPr>
          <a:xfrm>
            <a:off x="5175206" y="2149206"/>
            <a:ext cx="265167" cy="0"/>
          </a:xfrm>
          <a:prstGeom prst="line">
            <a:avLst/>
          </a:prstGeom>
          <a:ln w="25400">
            <a:solidFill>
              <a:srgbClr val="1C4885"/>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8169131" y="1796932"/>
            <a:ext cx="2225040" cy="369332"/>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rPr>
              <a:t>输入你的标题</a:t>
            </a:r>
            <a:endParaRPr lang="zh-CN" altLang="en-US" dirty="0">
              <a:solidFill>
                <a:schemeClr val="tx1">
                  <a:lumMod val="75000"/>
                  <a:lumOff val="25000"/>
                </a:schemeClr>
              </a:solidFill>
              <a:effectLst/>
            </a:endParaRPr>
          </a:p>
        </p:txBody>
      </p:sp>
      <p:sp>
        <p:nvSpPr>
          <p:cNvPr id="14" name="文本框 13"/>
          <p:cNvSpPr txBox="1"/>
          <p:nvPr/>
        </p:nvSpPr>
        <p:spPr>
          <a:xfrm>
            <a:off x="8169131" y="2254752"/>
            <a:ext cx="2626688" cy="1169551"/>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endPar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cxnSp>
        <p:nvCxnSpPr>
          <p:cNvPr id="15" name="直接连接符 14"/>
          <p:cNvCxnSpPr/>
          <p:nvPr/>
        </p:nvCxnSpPr>
        <p:spPr>
          <a:xfrm>
            <a:off x="8257619" y="2149206"/>
            <a:ext cx="265167" cy="0"/>
          </a:xfrm>
          <a:prstGeom prst="line">
            <a:avLst/>
          </a:prstGeom>
          <a:ln w="25400">
            <a:solidFill>
              <a:srgbClr val="1C4885"/>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086718" y="3753465"/>
            <a:ext cx="2225040" cy="369332"/>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rPr>
              <a:t>输入你的标题</a:t>
            </a:r>
            <a:endParaRPr lang="zh-CN" altLang="en-US" dirty="0">
              <a:solidFill>
                <a:schemeClr val="tx1">
                  <a:lumMod val="75000"/>
                  <a:lumOff val="25000"/>
                </a:schemeClr>
              </a:solidFill>
              <a:effectLst/>
            </a:endParaRPr>
          </a:p>
        </p:txBody>
      </p:sp>
      <p:sp>
        <p:nvSpPr>
          <p:cNvPr id="17" name="文本框 16"/>
          <p:cNvSpPr txBox="1"/>
          <p:nvPr/>
        </p:nvSpPr>
        <p:spPr>
          <a:xfrm>
            <a:off x="5086718" y="4211285"/>
            <a:ext cx="2626688" cy="1169551"/>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endPar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cxnSp>
        <p:nvCxnSpPr>
          <p:cNvPr id="18" name="直接连接符 17"/>
          <p:cNvCxnSpPr/>
          <p:nvPr/>
        </p:nvCxnSpPr>
        <p:spPr>
          <a:xfrm>
            <a:off x="5175206" y="4105739"/>
            <a:ext cx="265167" cy="0"/>
          </a:xfrm>
          <a:prstGeom prst="line">
            <a:avLst/>
          </a:prstGeom>
          <a:ln w="25400">
            <a:solidFill>
              <a:srgbClr val="1C4885"/>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8169131" y="3753465"/>
            <a:ext cx="2225040" cy="369332"/>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rPr>
              <a:t>输入你的标题</a:t>
            </a:r>
            <a:endParaRPr lang="zh-CN" altLang="en-US" dirty="0">
              <a:solidFill>
                <a:schemeClr val="tx1">
                  <a:lumMod val="75000"/>
                  <a:lumOff val="25000"/>
                </a:schemeClr>
              </a:solidFill>
              <a:effectLst/>
            </a:endParaRPr>
          </a:p>
        </p:txBody>
      </p:sp>
      <p:sp>
        <p:nvSpPr>
          <p:cNvPr id="20" name="文本框 19"/>
          <p:cNvSpPr txBox="1"/>
          <p:nvPr/>
        </p:nvSpPr>
        <p:spPr>
          <a:xfrm>
            <a:off x="8169131" y="4211285"/>
            <a:ext cx="2626688" cy="1169551"/>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endPar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cxnSp>
        <p:nvCxnSpPr>
          <p:cNvPr id="21" name="直接连接符 20"/>
          <p:cNvCxnSpPr/>
          <p:nvPr/>
        </p:nvCxnSpPr>
        <p:spPr>
          <a:xfrm>
            <a:off x="8257619" y="4105739"/>
            <a:ext cx="265167" cy="0"/>
          </a:xfrm>
          <a:prstGeom prst="line">
            <a:avLst/>
          </a:prstGeom>
          <a:ln w="25400">
            <a:solidFill>
              <a:srgbClr val="1C4885"/>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908282" y="1533116"/>
            <a:ext cx="2325946" cy="830997"/>
          </a:xfrm>
          <a:prstGeom prst="rect">
            <a:avLst/>
          </a:prstGeom>
          <a:noFill/>
        </p:spPr>
        <p:txBody>
          <a:bodyPr wrap="square" rtlCol="0">
            <a:spAutoFit/>
          </a:bodyPr>
          <a:lstStyle/>
          <a:p>
            <a:pPr algn="dist"/>
            <a:r>
              <a:rPr lang="zh-CN" altLang="en-US" sz="4800" dirty="0">
                <a:solidFill>
                  <a:srgbClr val="1C4885"/>
                </a:solidFill>
                <a:latin typeface="FZZhengHeiS-DB-GB" panose="02000000000000000000" pitchFamily="2" charset="0"/>
                <a:ea typeface="FZZhengHeiS-DB-GB" panose="02000000000000000000" pitchFamily="2" charset="0"/>
              </a:rPr>
              <a:t>目录</a:t>
            </a:r>
            <a:endParaRPr lang="zh-CN" altLang="en-US" sz="4800" dirty="0">
              <a:solidFill>
                <a:srgbClr val="1C4885"/>
              </a:solidFill>
              <a:latin typeface="FZZhengHeiS-DB-GB" panose="02000000000000000000" pitchFamily="2" charset="0"/>
              <a:ea typeface="FZZhengHeiS-DB-GB" panose="02000000000000000000" pitchFamily="2" charset="0"/>
            </a:endParaRPr>
          </a:p>
        </p:txBody>
      </p:sp>
      <p:sp>
        <p:nvSpPr>
          <p:cNvPr id="8" name="文本框 7"/>
          <p:cNvSpPr txBox="1"/>
          <p:nvPr/>
        </p:nvSpPr>
        <p:spPr>
          <a:xfrm>
            <a:off x="1908283" y="1152768"/>
            <a:ext cx="2325945" cy="400110"/>
          </a:xfrm>
          <a:prstGeom prst="rect">
            <a:avLst/>
          </a:prstGeom>
          <a:noFill/>
        </p:spPr>
        <p:txBody>
          <a:bodyPr wrap="square" rtlCol="0">
            <a:spAutoFit/>
          </a:bodyPr>
          <a:lstStyle/>
          <a:p>
            <a:pPr algn="dist"/>
            <a:r>
              <a:rPr lang="en-US" altLang="zh-CN" sz="2000" dirty="0">
                <a:solidFill>
                  <a:srgbClr val="1C4885"/>
                </a:solidFill>
                <a:latin typeface="FuturaBookC" charset="-52"/>
                <a:ea typeface="微软雅黑" panose="020B0503020204020204" pitchFamily="34" charset="-122"/>
              </a:rPr>
              <a:t>CONTENT</a:t>
            </a:r>
            <a:endParaRPr lang="zh-CN" altLang="en-US" sz="2000" dirty="0">
              <a:solidFill>
                <a:srgbClr val="1C4885"/>
              </a:solidFill>
              <a:latin typeface="FuturaBookC" charset="-52"/>
              <a:ea typeface="微软雅黑" panose="020B0503020204020204" pitchFamily="34" charset="-122"/>
            </a:endParaRPr>
          </a:p>
        </p:txBody>
      </p:sp>
      <p:sp>
        <p:nvSpPr>
          <p:cNvPr id="9" name="椭圆 8"/>
          <p:cNvSpPr/>
          <p:nvPr/>
        </p:nvSpPr>
        <p:spPr>
          <a:xfrm>
            <a:off x="1908283"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01</a:t>
            </a:r>
            <a:endParaRPr lang="zh-CN" altLang="en-US" sz="1200" b="1" dirty="0">
              <a:solidFill>
                <a:schemeClr val="bg1"/>
              </a:solidFill>
              <a:latin typeface="FuturaBookC" charset="-52"/>
            </a:endParaRPr>
          </a:p>
        </p:txBody>
      </p:sp>
      <p:sp>
        <p:nvSpPr>
          <p:cNvPr id="10" name="文本框 9"/>
          <p:cNvSpPr txBox="1"/>
          <p:nvPr/>
        </p:nvSpPr>
        <p:spPr>
          <a:xfrm>
            <a:off x="2672779" y="3105175"/>
            <a:ext cx="3701845" cy="46037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项目</a:t>
            </a:r>
            <a:r>
              <a:rPr lang="zh-CN" altLang="en-US" sz="2400" dirty="0">
                <a:latin typeface="FZZhengHeiS-DB-GB" panose="02000000000000000000" pitchFamily="2" charset="0"/>
                <a:ea typeface="FZZhengHeiS-DB-GB" panose="02000000000000000000" pitchFamily="2" charset="0"/>
              </a:rPr>
              <a:t>功能</a:t>
            </a:r>
            <a:endParaRPr lang="zh-CN" altLang="en-US" sz="2400" dirty="0">
              <a:latin typeface="FZZhengHeiS-DB-GB" panose="02000000000000000000" pitchFamily="2" charset="0"/>
              <a:ea typeface="FZZhengHeiS-DB-GB" panose="02000000000000000000" pitchFamily="2" charset="0"/>
            </a:endParaRPr>
          </a:p>
        </p:txBody>
      </p:sp>
      <p:sp>
        <p:nvSpPr>
          <p:cNvPr id="11" name="文本框 10"/>
          <p:cNvSpPr txBox="1"/>
          <p:nvPr/>
        </p:nvSpPr>
        <p:spPr>
          <a:xfrm>
            <a:off x="2746520" y="3538454"/>
            <a:ext cx="2680886" cy="307777"/>
          </a:xfrm>
          <a:prstGeom prst="rect">
            <a:avLst/>
          </a:prstGeom>
          <a:noFill/>
        </p:spPr>
        <p:txBody>
          <a:bodyPr wrap="square" rtlCol="0">
            <a:spAutoFit/>
          </a:bodyPr>
          <a:lstStyle/>
          <a:p>
            <a:pPr algn="dist"/>
            <a:r>
              <a:rPr lang="en-US" altLang="zh-CN" sz="1400" dirty="0">
                <a:latin typeface="FuturaBookC" charset="-52"/>
              </a:rPr>
              <a:t>Your title here</a:t>
            </a:r>
            <a:endParaRPr lang="zh-CN" altLang="en-US" sz="1400" dirty="0">
              <a:latin typeface="FuturaBookC" charset="-52"/>
            </a:endParaRPr>
          </a:p>
        </p:txBody>
      </p:sp>
      <p:sp>
        <p:nvSpPr>
          <p:cNvPr id="12" name="椭圆 11"/>
          <p:cNvSpPr/>
          <p:nvPr/>
        </p:nvSpPr>
        <p:spPr>
          <a:xfrm>
            <a:off x="6495346"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02</a:t>
            </a:r>
            <a:endParaRPr lang="zh-CN" altLang="en-US" sz="1200" b="1" dirty="0">
              <a:solidFill>
                <a:schemeClr val="bg1"/>
              </a:solidFill>
              <a:latin typeface="FuturaBookC" charset="-52"/>
            </a:endParaRPr>
          </a:p>
        </p:txBody>
      </p:sp>
      <p:sp>
        <p:nvSpPr>
          <p:cNvPr id="13" name="文本框 12"/>
          <p:cNvSpPr txBox="1"/>
          <p:nvPr/>
        </p:nvSpPr>
        <p:spPr>
          <a:xfrm>
            <a:off x="7259842" y="3105175"/>
            <a:ext cx="3701845" cy="46037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车尾识别</a:t>
            </a:r>
            <a:r>
              <a:rPr lang="zh-CN" altLang="en-US" sz="2400" dirty="0">
                <a:latin typeface="FZZhengHeiS-DB-GB" panose="02000000000000000000" pitchFamily="2" charset="0"/>
                <a:ea typeface="FZZhengHeiS-DB-GB" panose="02000000000000000000" pitchFamily="2" charset="0"/>
              </a:rPr>
              <a:t>测距</a:t>
            </a:r>
            <a:endParaRPr lang="zh-CN" altLang="en-US" sz="2400" dirty="0">
              <a:latin typeface="FZZhengHeiS-DB-GB" panose="02000000000000000000" pitchFamily="2" charset="0"/>
              <a:ea typeface="FZZhengHeiS-DB-GB" panose="02000000000000000000" pitchFamily="2" charset="0"/>
            </a:endParaRPr>
          </a:p>
        </p:txBody>
      </p:sp>
      <p:sp>
        <p:nvSpPr>
          <p:cNvPr id="14" name="文本框 13"/>
          <p:cNvSpPr txBox="1"/>
          <p:nvPr/>
        </p:nvSpPr>
        <p:spPr>
          <a:xfrm>
            <a:off x="7333584" y="3538454"/>
            <a:ext cx="2680572" cy="307777"/>
          </a:xfrm>
          <a:prstGeom prst="rect">
            <a:avLst/>
          </a:prstGeom>
          <a:noFill/>
        </p:spPr>
        <p:txBody>
          <a:bodyPr wrap="square" rtlCol="0">
            <a:spAutoFit/>
          </a:bodyPr>
          <a:lstStyle/>
          <a:p>
            <a:pPr algn="dist"/>
            <a:r>
              <a:rPr lang="en-US" altLang="zh-CN" sz="1400" dirty="0">
                <a:latin typeface="FuturaBookC" charset="-52"/>
              </a:rPr>
              <a:t>Your title here</a:t>
            </a:r>
            <a:endParaRPr lang="zh-CN" altLang="en-US" sz="1400" dirty="0">
              <a:latin typeface="FuturaBookC" charset="-52"/>
            </a:endParaRPr>
          </a:p>
        </p:txBody>
      </p:sp>
      <p:sp>
        <p:nvSpPr>
          <p:cNvPr id="15" name="椭圆 14"/>
          <p:cNvSpPr/>
          <p:nvPr/>
        </p:nvSpPr>
        <p:spPr>
          <a:xfrm>
            <a:off x="1908283"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03</a:t>
            </a:r>
            <a:endParaRPr lang="zh-CN" altLang="en-US" sz="1200" b="1" dirty="0">
              <a:solidFill>
                <a:schemeClr val="bg1"/>
              </a:solidFill>
              <a:latin typeface="FuturaBookC" charset="-52"/>
            </a:endParaRPr>
          </a:p>
        </p:txBody>
      </p:sp>
      <p:sp>
        <p:nvSpPr>
          <p:cNvPr id="16" name="文本框 15"/>
          <p:cNvSpPr txBox="1"/>
          <p:nvPr/>
        </p:nvSpPr>
        <p:spPr>
          <a:xfrm>
            <a:off x="2672779" y="4347913"/>
            <a:ext cx="3701845" cy="46037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sym typeface="+mn-ea"/>
              </a:rPr>
              <a:t>道路区域识别</a:t>
            </a:r>
            <a:endParaRPr lang="zh-CN" altLang="en-US" sz="2400" dirty="0">
              <a:latin typeface="FZZhengHeiS-DB-GB" panose="02000000000000000000" pitchFamily="2" charset="0"/>
              <a:ea typeface="FZZhengHeiS-DB-GB" panose="02000000000000000000" pitchFamily="2" charset="0"/>
            </a:endParaRPr>
          </a:p>
        </p:txBody>
      </p:sp>
      <p:sp>
        <p:nvSpPr>
          <p:cNvPr id="17" name="文本框 16"/>
          <p:cNvSpPr txBox="1"/>
          <p:nvPr/>
        </p:nvSpPr>
        <p:spPr>
          <a:xfrm>
            <a:off x="2746520" y="4781192"/>
            <a:ext cx="2680886" cy="307777"/>
          </a:xfrm>
          <a:prstGeom prst="rect">
            <a:avLst/>
          </a:prstGeom>
          <a:noFill/>
        </p:spPr>
        <p:txBody>
          <a:bodyPr wrap="square" rtlCol="0">
            <a:spAutoFit/>
          </a:bodyPr>
          <a:lstStyle/>
          <a:p>
            <a:pPr algn="dist"/>
            <a:r>
              <a:rPr lang="en-US" altLang="zh-CN" sz="1400" dirty="0">
                <a:latin typeface="FuturaBookC" charset="-52"/>
              </a:rPr>
              <a:t>Your title here</a:t>
            </a:r>
            <a:endParaRPr lang="zh-CN" altLang="en-US" sz="1400" dirty="0">
              <a:latin typeface="FuturaBookC" charset="-52"/>
            </a:endParaRPr>
          </a:p>
        </p:txBody>
      </p:sp>
      <p:sp>
        <p:nvSpPr>
          <p:cNvPr id="18" name="椭圆 17"/>
          <p:cNvSpPr/>
          <p:nvPr/>
        </p:nvSpPr>
        <p:spPr>
          <a:xfrm>
            <a:off x="6495346"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04</a:t>
            </a:r>
            <a:endParaRPr lang="zh-CN" altLang="en-US" sz="1200" b="1" dirty="0">
              <a:solidFill>
                <a:schemeClr val="bg1"/>
              </a:solidFill>
              <a:latin typeface="FuturaBookC" charset="-52"/>
            </a:endParaRPr>
          </a:p>
        </p:txBody>
      </p:sp>
      <p:sp>
        <p:nvSpPr>
          <p:cNvPr id="19" name="文本框 18"/>
          <p:cNvSpPr txBox="1"/>
          <p:nvPr/>
        </p:nvSpPr>
        <p:spPr>
          <a:xfrm>
            <a:off x="7333583" y="4773776"/>
            <a:ext cx="2680573" cy="315194"/>
          </a:xfrm>
          <a:prstGeom prst="rect">
            <a:avLst/>
          </a:prstGeom>
          <a:noFill/>
        </p:spPr>
        <p:txBody>
          <a:bodyPr wrap="square" rtlCol="0">
            <a:spAutoFit/>
          </a:bodyPr>
          <a:lstStyle/>
          <a:p>
            <a:pPr algn="dist"/>
            <a:r>
              <a:rPr lang="en-US" altLang="zh-CN" sz="1400" dirty="0">
                <a:latin typeface="FuturaBookC" charset="-52"/>
              </a:rPr>
              <a:t>Your title here</a:t>
            </a:r>
            <a:endParaRPr lang="zh-CN" altLang="en-US" sz="1400" dirty="0">
              <a:latin typeface="FuturaBookC" charset="-52"/>
            </a:endParaRPr>
          </a:p>
        </p:txBody>
      </p:sp>
      <p:sp>
        <p:nvSpPr>
          <p:cNvPr id="20" name="文本框 19"/>
          <p:cNvSpPr txBox="1"/>
          <p:nvPr/>
        </p:nvSpPr>
        <p:spPr>
          <a:xfrm>
            <a:off x="7259842" y="4347913"/>
            <a:ext cx="3701845" cy="46037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道路损害</a:t>
            </a:r>
            <a:r>
              <a:rPr lang="zh-CN" altLang="en-US" sz="2400" dirty="0">
                <a:latin typeface="FZZhengHeiS-DB-GB" panose="02000000000000000000" pitchFamily="2" charset="0"/>
                <a:ea typeface="FZZhengHeiS-DB-GB" panose="02000000000000000000" pitchFamily="2" charset="0"/>
              </a:rPr>
              <a:t>检测</a:t>
            </a:r>
            <a:endParaRPr lang="zh-CN" altLang="en-US" sz="2400" dirty="0">
              <a:latin typeface="FZZhengHeiS-DB-GB" panose="02000000000000000000" pitchFamily="2" charset="0"/>
              <a:ea typeface="FZZhengHeiS-DB-GB" panose="020000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研究假设</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任意多边形 7"/>
          <p:cNvSpPr/>
          <p:nvPr/>
        </p:nvSpPr>
        <p:spPr>
          <a:xfrm rot="5400000">
            <a:off x="3275465" y="206176"/>
            <a:ext cx="762001" cy="4439191"/>
          </a:xfrm>
          <a:custGeom>
            <a:avLst/>
            <a:gdLst>
              <a:gd name="connsiteX0" fmla="*/ 70116 w 762001"/>
              <a:gd name="connsiteY0" fmla="*/ 4052106 h 4439191"/>
              <a:gd name="connsiteX1" fmla="*/ 381001 w 762001"/>
              <a:gd name="connsiteY1" fmla="*/ 4362991 h 4439191"/>
              <a:gd name="connsiteX2" fmla="*/ 691886 w 762001"/>
              <a:gd name="connsiteY2" fmla="*/ 4052106 h 4439191"/>
              <a:gd name="connsiteX3" fmla="*/ 381001 w 762001"/>
              <a:gd name="connsiteY3" fmla="*/ 3741221 h 4439191"/>
              <a:gd name="connsiteX4" fmla="*/ 70116 w 762001"/>
              <a:gd name="connsiteY4" fmla="*/ 4052106 h 4439191"/>
              <a:gd name="connsiteX5" fmla="*/ 0 w 762001"/>
              <a:gd name="connsiteY5" fmla="*/ 4058191 h 4439191"/>
              <a:gd name="connsiteX6" fmla="*/ 0 w 762001"/>
              <a:gd name="connsiteY6" fmla="*/ 514891 h 4439191"/>
              <a:gd name="connsiteX7" fmla="*/ 232698 w 762001"/>
              <a:gd name="connsiteY7" fmla="*/ 163832 h 4439191"/>
              <a:gd name="connsiteX8" fmla="*/ 293045 w 762001"/>
              <a:gd name="connsiteY8" fmla="*/ 151648 h 4439191"/>
              <a:gd name="connsiteX9" fmla="*/ 381001 w 762001"/>
              <a:gd name="connsiteY9" fmla="*/ 0 h 4439191"/>
              <a:gd name="connsiteX10" fmla="*/ 468957 w 762001"/>
              <a:gd name="connsiteY10" fmla="*/ 151648 h 4439191"/>
              <a:gd name="connsiteX11" fmla="*/ 529303 w 762001"/>
              <a:gd name="connsiteY11" fmla="*/ 163832 h 4439191"/>
              <a:gd name="connsiteX12" fmla="*/ 762001 w 762001"/>
              <a:gd name="connsiteY12" fmla="*/ 514891 h 4439191"/>
              <a:gd name="connsiteX13" fmla="*/ 762001 w 762001"/>
              <a:gd name="connsiteY13" fmla="*/ 4058191 h 4439191"/>
              <a:gd name="connsiteX14" fmla="*/ 381001 w 762001"/>
              <a:gd name="connsiteY14" fmla="*/ 4439191 h 4439191"/>
              <a:gd name="connsiteX15" fmla="*/ 0 w 762001"/>
              <a:gd name="connsiteY15" fmla="*/ 40581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70116" y="4052106"/>
                </a:moveTo>
                <a:cubicBezTo>
                  <a:pt x="70116" y="4223803"/>
                  <a:pt x="209304" y="4362991"/>
                  <a:pt x="381001" y="4362991"/>
                </a:cubicBezTo>
                <a:cubicBezTo>
                  <a:pt x="552698" y="4362991"/>
                  <a:pt x="691886" y="4223803"/>
                  <a:pt x="691886" y="4052106"/>
                </a:cubicBezTo>
                <a:cubicBezTo>
                  <a:pt x="691886" y="3880409"/>
                  <a:pt x="552698" y="3741221"/>
                  <a:pt x="381001" y="3741221"/>
                </a:cubicBezTo>
                <a:cubicBezTo>
                  <a:pt x="209304" y="3741221"/>
                  <a:pt x="70116" y="3880409"/>
                  <a:pt x="70116" y="4052106"/>
                </a:cubicBezTo>
                <a:close/>
                <a:moveTo>
                  <a:pt x="0" y="4058191"/>
                </a:move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lnTo>
                  <a:pt x="762001" y="4058191"/>
                </a:lnTo>
                <a:cubicBezTo>
                  <a:pt x="762001" y="4268611"/>
                  <a:pt x="591421" y="4439191"/>
                  <a:pt x="381001" y="4439191"/>
                </a:cubicBezTo>
                <a:cubicBezTo>
                  <a:pt x="170580" y="4439191"/>
                  <a:pt x="0" y="4268611"/>
                  <a:pt x="0" y="4058191"/>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9" name="任意多边形 8"/>
          <p:cNvSpPr/>
          <p:nvPr/>
        </p:nvSpPr>
        <p:spPr>
          <a:xfrm rot="5400000">
            <a:off x="3275465" y="1343552"/>
            <a:ext cx="762001" cy="4439191"/>
          </a:xfrm>
          <a:custGeom>
            <a:avLst/>
            <a:gdLst>
              <a:gd name="connsiteX0" fmla="*/ 55209 w 762001"/>
              <a:gd name="connsiteY0" fmla="*/ 4052106 h 4439191"/>
              <a:gd name="connsiteX1" fmla="*/ 366094 w 762001"/>
              <a:gd name="connsiteY1" fmla="*/ 4362991 h 4439191"/>
              <a:gd name="connsiteX2" fmla="*/ 676979 w 762001"/>
              <a:gd name="connsiteY2" fmla="*/ 4052106 h 4439191"/>
              <a:gd name="connsiteX3" fmla="*/ 366094 w 762001"/>
              <a:gd name="connsiteY3" fmla="*/ 3741221 h 4439191"/>
              <a:gd name="connsiteX4" fmla="*/ 55209 w 762001"/>
              <a:gd name="connsiteY4" fmla="*/ 4052106 h 4439191"/>
              <a:gd name="connsiteX5" fmla="*/ 0 w 762001"/>
              <a:gd name="connsiteY5" fmla="*/ 4058191 h 4439191"/>
              <a:gd name="connsiteX6" fmla="*/ 0 w 762001"/>
              <a:gd name="connsiteY6" fmla="*/ 514891 h 4439191"/>
              <a:gd name="connsiteX7" fmla="*/ 232698 w 762001"/>
              <a:gd name="connsiteY7" fmla="*/ 163832 h 4439191"/>
              <a:gd name="connsiteX8" fmla="*/ 293045 w 762001"/>
              <a:gd name="connsiteY8" fmla="*/ 151648 h 4439191"/>
              <a:gd name="connsiteX9" fmla="*/ 381001 w 762001"/>
              <a:gd name="connsiteY9" fmla="*/ 0 h 4439191"/>
              <a:gd name="connsiteX10" fmla="*/ 468957 w 762001"/>
              <a:gd name="connsiteY10" fmla="*/ 151648 h 4439191"/>
              <a:gd name="connsiteX11" fmla="*/ 529303 w 762001"/>
              <a:gd name="connsiteY11" fmla="*/ 163832 h 4439191"/>
              <a:gd name="connsiteX12" fmla="*/ 762001 w 762001"/>
              <a:gd name="connsiteY12" fmla="*/ 514891 h 4439191"/>
              <a:gd name="connsiteX13" fmla="*/ 762001 w 762001"/>
              <a:gd name="connsiteY13" fmla="*/ 4058191 h 4439191"/>
              <a:gd name="connsiteX14" fmla="*/ 381001 w 762001"/>
              <a:gd name="connsiteY14" fmla="*/ 4439191 h 4439191"/>
              <a:gd name="connsiteX15" fmla="*/ 0 w 762001"/>
              <a:gd name="connsiteY15" fmla="*/ 40581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55209" y="4052106"/>
                </a:moveTo>
                <a:cubicBezTo>
                  <a:pt x="55209" y="4223803"/>
                  <a:pt x="194397" y="4362991"/>
                  <a:pt x="366094" y="4362991"/>
                </a:cubicBezTo>
                <a:cubicBezTo>
                  <a:pt x="537791" y="4362991"/>
                  <a:pt x="676979" y="4223803"/>
                  <a:pt x="676979" y="4052106"/>
                </a:cubicBezTo>
                <a:cubicBezTo>
                  <a:pt x="676979" y="3880409"/>
                  <a:pt x="537791" y="3741221"/>
                  <a:pt x="366094" y="3741221"/>
                </a:cubicBezTo>
                <a:cubicBezTo>
                  <a:pt x="194397" y="3741221"/>
                  <a:pt x="55209" y="3880409"/>
                  <a:pt x="55209" y="4052106"/>
                </a:cubicBezTo>
                <a:close/>
                <a:moveTo>
                  <a:pt x="0" y="4058191"/>
                </a:move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lnTo>
                  <a:pt x="762001" y="4058191"/>
                </a:lnTo>
                <a:cubicBezTo>
                  <a:pt x="762001" y="4268611"/>
                  <a:pt x="591421" y="4439191"/>
                  <a:pt x="381001" y="4439191"/>
                </a:cubicBezTo>
                <a:cubicBezTo>
                  <a:pt x="170580" y="4439191"/>
                  <a:pt x="0" y="4268611"/>
                  <a:pt x="0" y="405819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0" name="任意多边形 9"/>
          <p:cNvSpPr/>
          <p:nvPr/>
        </p:nvSpPr>
        <p:spPr>
          <a:xfrm rot="16200000">
            <a:off x="8227558" y="624453"/>
            <a:ext cx="762001" cy="4439191"/>
          </a:xfrm>
          <a:custGeom>
            <a:avLst/>
            <a:gdLst>
              <a:gd name="connsiteX0" fmla="*/ 691886 w 762001"/>
              <a:gd name="connsiteY0" fmla="*/ 4058191 h 4439191"/>
              <a:gd name="connsiteX1" fmla="*/ 381001 w 762001"/>
              <a:gd name="connsiteY1" fmla="*/ 3747306 h 4439191"/>
              <a:gd name="connsiteX2" fmla="*/ 70116 w 762001"/>
              <a:gd name="connsiteY2" fmla="*/ 4058191 h 4439191"/>
              <a:gd name="connsiteX3" fmla="*/ 381001 w 762001"/>
              <a:gd name="connsiteY3" fmla="*/ 4369076 h 4439191"/>
              <a:gd name="connsiteX4" fmla="*/ 691886 w 762001"/>
              <a:gd name="connsiteY4" fmla="*/ 4058191 h 4439191"/>
              <a:gd name="connsiteX5" fmla="*/ 762001 w 762001"/>
              <a:gd name="connsiteY5" fmla="*/ 514891 h 4439191"/>
              <a:gd name="connsiteX6" fmla="*/ 762001 w 762001"/>
              <a:gd name="connsiteY6" fmla="*/ 4058191 h 4439191"/>
              <a:gd name="connsiteX7" fmla="*/ 381001 w 762001"/>
              <a:gd name="connsiteY7" fmla="*/ 4439191 h 4439191"/>
              <a:gd name="connsiteX8" fmla="*/ 0 w 762001"/>
              <a:gd name="connsiteY8" fmla="*/ 4058191 h 4439191"/>
              <a:gd name="connsiteX9" fmla="*/ 0 w 762001"/>
              <a:gd name="connsiteY9" fmla="*/ 514891 h 4439191"/>
              <a:gd name="connsiteX10" fmla="*/ 232698 w 762001"/>
              <a:gd name="connsiteY10" fmla="*/ 163832 h 4439191"/>
              <a:gd name="connsiteX11" fmla="*/ 293045 w 762001"/>
              <a:gd name="connsiteY11" fmla="*/ 151648 h 4439191"/>
              <a:gd name="connsiteX12" fmla="*/ 381001 w 762001"/>
              <a:gd name="connsiteY12" fmla="*/ 0 h 4439191"/>
              <a:gd name="connsiteX13" fmla="*/ 468957 w 762001"/>
              <a:gd name="connsiteY13" fmla="*/ 151648 h 4439191"/>
              <a:gd name="connsiteX14" fmla="*/ 529303 w 762001"/>
              <a:gd name="connsiteY14" fmla="*/ 163832 h 4439191"/>
              <a:gd name="connsiteX15" fmla="*/ 762001 w 762001"/>
              <a:gd name="connsiteY15" fmla="*/ 5148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691886" y="4058191"/>
                </a:moveTo>
                <a:cubicBezTo>
                  <a:pt x="691886" y="3886494"/>
                  <a:pt x="552698" y="3747306"/>
                  <a:pt x="381001" y="3747306"/>
                </a:cubicBezTo>
                <a:cubicBezTo>
                  <a:pt x="209304" y="3747306"/>
                  <a:pt x="70116" y="3886494"/>
                  <a:pt x="70116" y="4058191"/>
                </a:cubicBezTo>
                <a:cubicBezTo>
                  <a:pt x="70116" y="4229888"/>
                  <a:pt x="209304" y="4369076"/>
                  <a:pt x="381001" y="4369076"/>
                </a:cubicBezTo>
                <a:cubicBezTo>
                  <a:pt x="552698" y="4369076"/>
                  <a:pt x="691886" y="4229888"/>
                  <a:pt x="691886" y="4058191"/>
                </a:cubicBezTo>
                <a:close/>
                <a:moveTo>
                  <a:pt x="762001" y="514891"/>
                </a:moveTo>
                <a:lnTo>
                  <a:pt x="762001" y="4058191"/>
                </a:lnTo>
                <a:cubicBezTo>
                  <a:pt x="762001" y="4268611"/>
                  <a:pt x="591421" y="4439191"/>
                  <a:pt x="381001" y="4439191"/>
                </a:cubicBezTo>
                <a:cubicBezTo>
                  <a:pt x="170580" y="4439191"/>
                  <a:pt x="0" y="4268611"/>
                  <a:pt x="0" y="4058191"/>
                </a:cubicBez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1" name="任意多边形 10"/>
          <p:cNvSpPr/>
          <p:nvPr/>
        </p:nvSpPr>
        <p:spPr>
          <a:xfrm rot="16200000">
            <a:off x="8227558" y="1785607"/>
            <a:ext cx="762001" cy="4439191"/>
          </a:xfrm>
          <a:custGeom>
            <a:avLst/>
            <a:gdLst>
              <a:gd name="connsiteX0" fmla="*/ 691886 w 762001"/>
              <a:gd name="connsiteY0" fmla="*/ 4058191 h 4439191"/>
              <a:gd name="connsiteX1" fmla="*/ 381001 w 762001"/>
              <a:gd name="connsiteY1" fmla="*/ 3747306 h 4439191"/>
              <a:gd name="connsiteX2" fmla="*/ 70116 w 762001"/>
              <a:gd name="connsiteY2" fmla="*/ 4058191 h 4439191"/>
              <a:gd name="connsiteX3" fmla="*/ 381001 w 762001"/>
              <a:gd name="connsiteY3" fmla="*/ 4369076 h 4439191"/>
              <a:gd name="connsiteX4" fmla="*/ 691886 w 762001"/>
              <a:gd name="connsiteY4" fmla="*/ 4058191 h 4439191"/>
              <a:gd name="connsiteX5" fmla="*/ 762001 w 762001"/>
              <a:gd name="connsiteY5" fmla="*/ 514891 h 4439191"/>
              <a:gd name="connsiteX6" fmla="*/ 762001 w 762001"/>
              <a:gd name="connsiteY6" fmla="*/ 4058191 h 4439191"/>
              <a:gd name="connsiteX7" fmla="*/ 381001 w 762001"/>
              <a:gd name="connsiteY7" fmla="*/ 4439191 h 4439191"/>
              <a:gd name="connsiteX8" fmla="*/ 0 w 762001"/>
              <a:gd name="connsiteY8" fmla="*/ 4058191 h 4439191"/>
              <a:gd name="connsiteX9" fmla="*/ 0 w 762001"/>
              <a:gd name="connsiteY9" fmla="*/ 514891 h 4439191"/>
              <a:gd name="connsiteX10" fmla="*/ 232698 w 762001"/>
              <a:gd name="connsiteY10" fmla="*/ 163832 h 4439191"/>
              <a:gd name="connsiteX11" fmla="*/ 293045 w 762001"/>
              <a:gd name="connsiteY11" fmla="*/ 151648 h 4439191"/>
              <a:gd name="connsiteX12" fmla="*/ 381001 w 762001"/>
              <a:gd name="connsiteY12" fmla="*/ 0 h 4439191"/>
              <a:gd name="connsiteX13" fmla="*/ 468957 w 762001"/>
              <a:gd name="connsiteY13" fmla="*/ 151648 h 4439191"/>
              <a:gd name="connsiteX14" fmla="*/ 529303 w 762001"/>
              <a:gd name="connsiteY14" fmla="*/ 163832 h 4439191"/>
              <a:gd name="connsiteX15" fmla="*/ 762001 w 762001"/>
              <a:gd name="connsiteY15" fmla="*/ 5148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691886" y="4058191"/>
                </a:moveTo>
                <a:cubicBezTo>
                  <a:pt x="691886" y="3886494"/>
                  <a:pt x="552698" y="3747306"/>
                  <a:pt x="381001" y="3747306"/>
                </a:cubicBezTo>
                <a:cubicBezTo>
                  <a:pt x="209304" y="3747306"/>
                  <a:pt x="70116" y="3886494"/>
                  <a:pt x="70116" y="4058191"/>
                </a:cubicBezTo>
                <a:cubicBezTo>
                  <a:pt x="70116" y="4229888"/>
                  <a:pt x="209304" y="4369076"/>
                  <a:pt x="381001" y="4369076"/>
                </a:cubicBezTo>
                <a:cubicBezTo>
                  <a:pt x="552698" y="4369076"/>
                  <a:pt x="691886" y="4229888"/>
                  <a:pt x="691886" y="4058191"/>
                </a:cubicBezTo>
                <a:close/>
                <a:moveTo>
                  <a:pt x="762001" y="514891"/>
                </a:moveTo>
                <a:lnTo>
                  <a:pt x="762001" y="4058191"/>
                </a:lnTo>
                <a:cubicBezTo>
                  <a:pt x="762001" y="4268611"/>
                  <a:pt x="591421" y="4439191"/>
                  <a:pt x="381001" y="4439191"/>
                </a:cubicBezTo>
                <a:cubicBezTo>
                  <a:pt x="170580" y="4439191"/>
                  <a:pt x="0" y="4268611"/>
                  <a:pt x="0" y="4058191"/>
                </a:cubicBez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2" name="文本框 11"/>
          <p:cNvSpPr txBox="1"/>
          <p:nvPr/>
        </p:nvSpPr>
        <p:spPr>
          <a:xfrm>
            <a:off x="2211040" y="2150603"/>
            <a:ext cx="2865120" cy="523220"/>
          </a:xfrm>
          <a:prstGeom prst="rect">
            <a:avLst/>
          </a:prstGeom>
          <a:noFill/>
        </p:spPr>
        <p:txBody>
          <a:bodyPr wrap="square" rtlCol="0">
            <a:spAutoFit/>
          </a:bodyPr>
          <a:lstStyle/>
          <a:p>
            <a:pPr algn="r"/>
            <a:r>
              <a:rPr lang="zh-CN" altLang="en-US" sz="1400" dirty="0">
                <a:solidFill>
                  <a:schemeClr val="bg1"/>
                </a:solidFill>
                <a:latin typeface="FZZhengHeiS-DB-GB" panose="02000000000000000000" pitchFamily="2" charset="0"/>
                <a:ea typeface="FZZhengHeiS-DB-GB" panose="02000000000000000000" pitchFamily="2" charset="0"/>
              </a:rPr>
              <a:t>微信由于</a:t>
            </a:r>
            <a:r>
              <a:rPr lang="en-US" altLang="zh-CN" sz="1400" dirty="0">
                <a:solidFill>
                  <a:schemeClr val="bg1"/>
                </a:solidFill>
                <a:latin typeface="FZZhengHeiS-DB-GB" panose="02000000000000000000" pitchFamily="2" charset="0"/>
                <a:ea typeface="FZZhengHeiS-DB-GB" panose="02000000000000000000" pitchFamily="2" charset="0"/>
              </a:rPr>
              <a:t>2010</a:t>
            </a:r>
            <a:r>
              <a:rPr lang="zh-CN" altLang="en-US" sz="1400" dirty="0">
                <a:solidFill>
                  <a:schemeClr val="bg1"/>
                </a:solidFill>
                <a:latin typeface="FZZhengHeiS-DB-GB" panose="02000000000000000000" pitchFamily="2" charset="0"/>
                <a:ea typeface="FZZhengHeiS-DB-GB" panose="02000000000000000000" pitchFamily="2" charset="0"/>
              </a:rPr>
              <a:t>年</a:t>
            </a:r>
            <a:r>
              <a:rPr lang="en-US" altLang="zh-CN" sz="1400" dirty="0">
                <a:solidFill>
                  <a:schemeClr val="bg1"/>
                </a:solidFill>
                <a:latin typeface="FZZhengHeiS-DB-GB" panose="02000000000000000000" pitchFamily="2" charset="0"/>
                <a:ea typeface="FZZhengHeiS-DB-GB" panose="02000000000000000000" pitchFamily="2" charset="0"/>
              </a:rPr>
              <a:t>10</a:t>
            </a:r>
            <a:r>
              <a:rPr lang="zh-CN" altLang="en-US" sz="1400" dirty="0">
                <a:solidFill>
                  <a:schemeClr val="bg1"/>
                </a:solidFill>
                <a:latin typeface="FZZhengHeiS-DB-GB" panose="02000000000000000000" pitchFamily="2" charset="0"/>
                <a:ea typeface="FZZhengHeiS-DB-GB" panose="02000000000000000000" pitchFamily="2" charset="0"/>
              </a:rPr>
              <a:t>月筹划启动，由腾讯广州研发中心产品团队打造</a:t>
            </a:r>
            <a:endParaRPr lang="zh-CN" altLang="en-US" sz="1400" dirty="0">
              <a:solidFill>
                <a:schemeClr val="bg1"/>
              </a:solidFill>
              <a:latin typeface="FZZhengHeiS-DB-GB" panose="02000000000000000000" pitchFamily="2" charset="0"/>
              <a:ea typeface="FZZhengHeiS-DB-GB" panose="02000000000000000000" pitchFamily="2" charset="0"/>
            </a:endParaRPr>
          </a:p>
        </p:txBody>
      </p:sp>
      <p:sp>
        <p:nvSpPr>
          <p:cNvPr id="13" name="文本框 12"/>
          <p:cNvSpPr txBox="1"/>
          <p:nvPr/>
        </p:nvSpPr>
        <p:spPr>
          <a:xfrm>
            <a:off x="6985670" y="3743592"/>
            <a:ext cx="2865120" cy="523220"/>
          </a:xfrm>
          <a:prstGeom prst="rect">
            <a:avLst/>
          </a:prstGeom>
          <a:noFill/>
        </p:spPr>
        <p:txBody>
          <a:bodyPr wrap="square" rtlCol="0">
            <a:spAutoFit/>
          </a:bodyPr>
          <a:lstStyle/>
          <a:p>
            <a:pPr algn="r"/>
            <a:r>
              <a:rPr lang="zh-CN" altLang="en-US" sz="1400" dirty="0">
                <a:solidFill>
                  <a:schemeClr val="bg1"/>
                </a:solidFill>
                <a:latin typeface="FZZhengHeiS-DB-GB" panose="02000000000000000000" pitchFamily="2" charset="0"/>
                <a:ea typeface="FZZhengHeiS-DB-GB" panose="02000000000000000000" pitchFamily="2" charset="0"/>
              </a:rPr>
              <a:t>微信由于</a:t>
            </a:r>
            <a:r>
              <a:rPr lang="en-US" altLang="zh-CN" sz="1400" dirty="0">
                <a:solidFill>
                  <a:schemeClr val="bg1"/>
                </a:solidFill>
                <a:latin typeface="FZZhengHeiS-DB-GB" panose="02000000000000000000" pitchFamily="2" charset="0"/>
                <a:ea typeface="FZZhengHeiS-DB-GB" panose="02000000000000000000" pitchFamily="2" charset="0"/>
              </a:rPr>
              <a:t>2010</a:t>
            </a:r>
            <a:r>
              <a:rPr lang="zh-CN" altLang="en-US" sz="1400" dirty="0">
                <a:solidFill>
                  <a:schemeClr val="bg1"/>
                </a:solidFill>
                <a:latin typeface="FZZhengHeiS-DB-GB" panose="02000000000000000000" pitchFamily="2" charset="0"/>
                <a:ea typeface="FZZhengHeiS-DB-GB" panose="02000000000000000000" pitchFamily="2" charset="0"/>
              </a:rPr>
              <a:t>年</a:t>
            </a:r>
            <a:r>
              <a:rPr lang="en-US" altLang="zh-CN" sz="1400" dirty="0">
                <a:solidFill>
                  <a:schemeClr val="bg1"/>
                </a:solidFill>
                <a:latin typeface="FZZhengHeiS-DB-GB" panose="02000000000000000000" pitchFamily="2" charset="0"/>
                <a:ea typeface="FZZhengHeiS-DB-GB" panose="02000000000000000000" pitchFamily="2" charset="0"/>
              </a:rPr>
              <a:t>10</a:t>
            </a:r>
            <a:r>
              <a:rPr lang="zh-CN" altLang="en-US" sz="1400" dirty="0">
                <a:solidFill>
                  <a:schemeClr val="bg1"/>
                </a:solidFill>
                <a:latin typeface="FZZhengHeiS-DB-GB" panose="02000000000000000000" pitchFamily="2" charset="0"/>
                <a:ea typeface="FZZhengHeiS-DB-GB" panose="02000000000000000000" pitchFamily="2" charset="0"/>
              </a:rPr>
              <a:t>月筹划启动，由腾讯广州研发中心产品团队打造</a:t>
            </a:r>
            <a:endParaRPr lang="zh-CN" altLang="en-US" sz="1400" dirty="0">
              <a:solidFill>
                <a:schemeClr val="bg1"/>
              </a:solidFill>
              <a:latin typeface="FZZhengHeiS-DB-GB" panose="02000000000000000000" pitchFamily="2" charset="0"/>
              <a:ea typeface="FZZhengHeiS-DB-GB" panose="02000000000000000000" pitchFamily="2" charset="0"/>
            </a:endParaRPr>
          </a:p>
        </p:txBody>
      </p:sp>
      <p:sp>
        <p:nvSpPr>
          <p:cNvPr id="14" name="文本框 13"/>
          <p:cNvSpPr txBox="1"/>
          <p:nvPr/>
        </p:nvSpPr>
        <p:spPr>
          <a:xfrm>
            <a:off x="6985670" y="2590424"/>
            <a:ext cx="2865120" cy="523220"/>
          </a:xfrm>
          <a:prstGeom prst="rect">
            <a:avLst/>
          </a:prstGeom>
          <a:noFill/>
        </p:spPr>
        <p:txBody>
          <a:bodyPr wrap="square" rtlCol="0">
            <a:spAutoFit/>
          </a:bodyPr>
          <a:lstStyle/>
          <a:p>
            <a:pPr algn="r"/>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85000"/>
                    <a:lumOff val="1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85000"/>
                    <a:lumOff val="1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月筹划启动，由腾讯广州研发中心产品团队打造</a:t>
            </a:r>
            <a:endPar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15" name="文本框 14"/>
          <p:cNvSpPr txBox="1"/>
          <p:nvPr/>
        </p:nvSpPr>
        <p:spPr>
          <a:xfrm>
            <a:off x="2272719" y="3286631"/>
            <a:ext cx="2865120" cy="523220"/>
          </a:xfrm>
          <a:prstGeom prst="rect">
            <a:avLst/>
          </a:prstGeom>
          <a:noFill/>
        </p:spPr>
        <p:txBody>
          <a:bodyPr wrap="square" rtlCol="0">
            <a:spAutoFit/>
          </a:bodyPr>
          <a:lstStyle/>
          <a:p>
            <a:pPr algn="r"/>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85000"/>
                    <a:lumOff val="1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85000"/>
                    <a:lumOff val="1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月筹划启动，由腾讯广州研发中心产品团队打造</a:t>
            </a:r>
            <a:endPar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16" name="文本框 15"/>
          <p:cNvSpPr txBox="1"/>
          <p:nvPr/>
        </p:nvSpPr>
        <p:spPr>
          <a:xfrm>
            <a:off x="1436869" y="4854752"/>
            <a:ext cx="9449341" cy="738664"/>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全城搜索志在帮助那些不懂技术的个人或企业建立属于自己的接口程序，让完全不懂技术的个人或企业通过简单的配置，即可拥有强大的功能。全城搜索志在帮助那些不懂技术的个人或企业建立属于自己的接口程序，让完全不懂技术的个人或企业通过简单的配置，即可拥有强大的功能。</a:t>
            </a:r>
            <a:endPar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时间安排</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551058" y="4512375"/>
            <a:ext cx="2135052" cy="106389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endPar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9" name="矩形 8"/>
          <p:cNvSpPr/>
          <p:nvPr/>
        </p:nvSpPr>
        <p:spPr>
          <a:xfrm>
            <a:off x="7551058" y="1920970"/>
            <a:ext cx="2135052" cy="1051984"/>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endPar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10" name="矩形 9"/>
          <p:cNvSpPr/>
          <p:nvPr/>
        </p:nvSpPr>
        <p:spPr>
          <a:xfrm>
            <a:off x="2497908" y="4733959"/>
            <a:ext cx="2135052" cy="105228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endPar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11" name="矩形 10"/>
          <p:cNvSpPr/>
          <p:nvPr/>
        </p:nvSpPr>
        <p:spPr>
          <a:xfrm>
            <a:off x="2497908" y="2102035"/>
            <a:ext cx="2135052" cy="1031845"/>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endPar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cxnSp>
        <p:nvCxnSpPr>
          <p:cNvPr id="12" name="直接连接符 11"/>
          <p:cNvCxnSpPr/>
          <p:nvPr/>
        </p:nvCxnSpPr>
        <p:spPr>
          <a:xfrm>
            <a:off x="6096000" y="1724664"/>
            <a:ext cx="0" cy="4252686"/>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5943600" y="1724664"/>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943600" y="5672550"/>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943600" y="3040626"/>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36343" y="4356588"/>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2482668" y="1652092"/>
            <a:ext cx="2264230" cy="449943"/>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FZZhengHeiS-DB-GB" panose="02000000000000000000" pitchFamily="2" charset="0"/>
                <a:ea typeface="FZZhengHeiS-DB-GB" panose="02000000000000000000" pitchFamily="2" charset="0"/>
              </a:rPr>
              <a:t>2020</a:t>
            </a:r>
            <a:endParaRPr lang="zh-CN" altLang="en-US" dirty="0">
              <a:latin typeface="FZZhengHeiS-DB-GB" panose="02000000000000000000" pitchFamily="2" charset="0"/>
              <a:ea typeface="FZZhengHeiS-DB-GB" panose="02000000000000000000" pitchFamily="2" charset="0"/>
            </a:endParaRPr>
          </a:p>
        </p:txBody>
      </p:sp>
      <p:sp>
        <p:nvSpPr>
          <p:cNvPr id="18" name="任意多边形 17"/>
          <p:cNvSpPr/>
          <p:nvPr/>
        </p:nvSpPr>
        <p:spPr>
          <a:xfrm>
            <a:off x="2494279" y="4284016"/>
            <a:ext cx="2264230" cy="449943"/>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FZZhengHeiS-DB-GB" panose="02000000000000000000" pitchFamily="2" charset="0"/>
                <a:ea typeface="FZZhengHeiS-DB-GB" panose="02000000000000000000" pitchFamily="2" charset="0"/>
              </a:rPr>
              <a:t>2018</a:t>
            </a:r>
            <a:endParaRPr lang="zh-CN" altLang="en-US" dirty="0">
              <a:latin typeface="FZZhengHeiS-DB-GB" panose="02000000000000000000" pitchFamily="2" charset="0"/>
              <a:ea typeface="FZZhengHeiS-DB-GB" panose="02000000000000000000" pitchFamily="2" charset="0"/>
            </a:endParaRPr>
          </a:p>
        </p:txBody>
      </p:sp>
      <p:sp>
        <p:nvSpPr>
          <p:cNvPr id="19" name="任意多边形 18"/>
          <p:cNvSpPr/>
          <p:nvPr/>
        </p:nvSpPr>
        <p:spPr>
          <a:xfrm rot="10800000" flipV="1">
            <a:off x="7437120" y="2972953"/>
            <a:ext cx="2264230" cy="440146"/>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FZZhengHeiS-DB-GB" panose="02000000000000000000" pitchFamily="2" charset="0"/>
                <a:ea typeface="FZZhengHeiS-DB-GB" panose="02000000000000000000" pitchFamily="2" charset="0"/>
              </a:rPr>
              <a:t>2019</a:t>
            </a:r>
            <a:endParaRPr lang="zh-CN" altLang="en-US" dirty="0">
              <a:latin typeface="FZZhengHeiS-DB-GB" panose="02000000000000000000" pitchFamily="2" charset="0"/>
              <a:ea typeface="FZZhengHeiS-DB-GB" panose="02000000000000000000" pitchFamily="2" charset="0"/>
            </a:endParaRPr>
          </a:p>
        </p:txBody>
      </p:sp>
      <p:sp>
        <p:nvSpPr>
          <p:cNvPr id="20" name="任意多边形 19"/>
          <p:cNvSpPr/>
          <p:nvPr/>
        </p:nvSpPr>
        <p:spPr>
          <a:xfrm rot="10800000" flipV="1">
            <a:off x="7421880" y="5576270"/>
            <a:ext cx="2264230" cy="440146"/>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FZZhengHeiS-DB-GB" panose="02000000000000000000" pitchFamily="2" charset="0"/>
                <a:ea typeface="FZZhengHeiS-DB-GB" panose="02000000000000000000" pitchFamily="2" charset="0"/>
              </a:rPr>
              <a:t>2018</a:t>
            </a:r>
            <a:endParaRPr lang="zh-CN" altLang="en-US" dirty="0">
              <a:latin typeface="FZZhengHeiS-DB-GB" panose="02000000000000000000" pitchFamily="2" charset="0"/>
              <a:ea typeface="FZZhengHeiS-DB-GB" panose="02000000000000000000" pitchFamily="2" charset="0"/>
            </a:endParaRPr>
          </a:p>
        </p:txBody>
      </p:sp>
      <p:cxnSp>
        <p:nvCxnSpPr>
          <p:cNvPr id="21" name="直接连接符 20"/>
          <p:cNvCxnSpPr>
            <a:endCxn id="13" idx="2"/>
          </p:cNvCxnSpPr>
          <p:nvPr/>
        </p:nvCxnSpPr>
        <p:spPr>
          <a:xfrm>
            <a:off x="4731658" y="1877064"/>
            <a:ext cx="1211942" cy="0"/>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6282510" y="3185891"/>
            <a:ext cx="1166222" cy="15239"/>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6297749" y="5778625"/>
            <a:ext cx="1166222" cy="15239"/>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16" idx="2"/>
          </p:cNvCxnSpPr>
          <p:nvPr/>
        </p:nvCxnSpPr>
        <p:spPr>
          <a:xfrm flipV="1">
            <a:off x="4743269" y="4508988"/>
            <a:ext cx="1193074" cy="15239"/>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时间安排</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任意多边形 7"/>
          <p:cNvSpPr/>
          <p:nvPr/>
        </p:nvSpPr>
        <p:spPr>
          <a:xfrm rot="8100000">
            <a:off x="6435337" y="1402782"/>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任意多边形 8"/>
          <p:cNvSpPr/>
          <p:nvPr/>
        </p:nvSpPr>
        <p:spPr>
          <a:xfrm rot="8100000">
            <a:off x="4552689" y="2045041"/>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任意多边形 9"/>
          <p:cNvSpPr/>
          <p:nvPr/>
        </p:nvSpPr>
        <p:spPr>
          <a:xfrm rot="8100000">
            <a:off x="2670040" y="2707457"/>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任意多边形 10"/>
          <p:cNvSpPr/>
          <p:nvPr/>
        </p:nvSpPr>
        <p:spPr>
          <a:xfrm rot="8100000">
            <a:off x="801242" y="3363056"/>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2709487" y="4767018"/>
            <a:ext cx="740693" cy="584775"/>
          </a:xfrm>
          <a:prstGeom prst="rect">
            <a:avLst/>
          </a:prstGeom>
          <a:noFill/>
        </p:spPr>
        <p:txBody>
          <a:bodyPr wrap="square" rtlCol="0">
            <a:spAutoFit/>
          </a:bodyPr>
          <a:lstStyle/>
          <a:p>
            <a:r>
              <a:rPr lang="en-US" altLang="zh-CN" sz="3200" b="1" dirty="0">
                <a:solidFill>
                  <a:schemeClr val="tx1">
                    <a:lumMod val="75000"/>
                    <a:lumOff val="25000"/>
                  </a:schemeClr>
                </a:solidFill>
                <a:latin typeface="FuturaBookC" charset="-52"/>
              </a:rPr>
              <a:t>01</a:t>
            </a:r>
            <a:endParaRPr lang="zh-CN" altLang="en-US" sz="3200" b="1" dirty="0">
              <a:solidFill>
                <a:schemeClr val="tx1">
                  <a:lumMod val="75000"/>
                  <a:lumOff val="25000"/>
                </a:schemeClr>
              </a:solidFill>
              <a:latin typeface="FuturaBookC" charset="-52"/>
            </a:endParaRPr>
          </a:p>
        </p:txBody>
      </p:sp>
      <p:sp>
        <p:nvSpPr>
          <p:cNvPr id="13" name="文本框 12"/>
          <p:cNvSpPr txBox="1"/>
          <p:nvPr/>
        </p:nvSpPr>
        <p:spPr>
          <a:xfrm>
            <a:off x="4580597" y="4115570"/>
            <a:ext cx="740693" cy="584775"/>
          </a:xfrm>
          <a:prstGeom prst="rect">
            <a:avLst/>
          </a:prstGeom>
          <a:noFill/>
        </p:spPr>
        <p:txBody>
          <a:bodyPr wrap="square" rtlCol="0">
            <a:spAutoFit/>
          </a:bodyPr>
          <a:lstStyle/>
          <a:p>
            <a:r>
              <a:rPr lang="en-US" altLang="zh-CN" sz="3200" b="1" dirty="0">
                <a:solidFill>
                  <a:schemeClr val="tx1">
                    <a:lumMod val="75000"/>
                    <a:lumOff val="25000"/>
                  </a:schemeClr>
                </a:solidFill>
                <a:latin typeface="FuturaBookC" charset="-52"/>
              </a:rPr>
              <a:t>02</a:t>
            </a:r>
            <a:endParaRPr lang="zh-CN" altLang="en-US" sz="3200" b="1" dirty="0">
              <a:solidFill>
                <a:schemeClr val="tx1">
                  <a:lumMod val="75000"/>
                  <a:lumOff val="25000"/>
                </a:schemeClr>
              </a:solidFill>
              <a:latin typeface="FuturaBookC" charset="-52"/>
            </a:endParaRPr>
          </a:p>
        </p:txBody>
      </p:sp>
      <p:sp>
        <p:nvSpPr>
          <p:cNvPr id="14" name="文本框 13"/>
          <p:cNvSpPr txBox="1"/>
          <p:nvPr/>
        </p:nvSpPr>
        <p:spPr>
          <a:xfrm>
            <a:off x="6478975" y="3427885"/>
            <a:ext cx="740693" cy="584775"/>
          </a:xfrm>
          <a:prstGeom prst="rect">
            <a:avLst/>
          </a:prstGeom>
          <a:noFill/>
        </p:spPr>
        <p:txBody>
          <a:bodyPr wrap="square" rtlCol="0">
            <a:spAutoFit/>
          </a:bodyPr>
          <a:lstStyle/>
          <a:p>
            <a:r>
              <a:rPr lang="en-US" altLang="zh-CN" sz="3200" b="1" dirty="0">
                <a:solidFill>
                  <a:schemeClr val="tx1">
                    <a:lumMod val="75000"/>
                    <a:lumOff val="25000"/>
                  </a:schemeClr>
                </a:solidFill>
                <a:latin typeface="FuturaBookC" charset="-52"/>
              </a:rPr>
              <a:t>03</a:t>
            </a:r>
            <a:endParaRPr lang="zh-CN" altLang="en-US" sz="3200" b="1" dirty="0">
              <a:solidFill>
                <a:schemeClr val="tx1">
                  <a:lumMod val="75000"/>
                  <a:lumOff val="25000"/>
                </a:schemeClr>
              </a:solidFill>
              <a:latin typeface="FuturaBookC" charset="-52"/>
            </a:endParaRPr>
          </a:p>
        </p:txBody>
      </p:sp>
      <p:sp>
        <p:nvSpPr>
          <p:cNvPr id="15" name="文本框 14"/>
          <p:cNvSpPr txBox="1"/>
          <p:nvPr/>
        </p:nvSpPr>
        <p:spPr>
          <a:xfrm>
            <a:off x="8364737" y="2788261"/>
            <a:ext cx="740693" cy="584775"/>
          </a:xfrm>
          <a:prstGeom prst="rect">
            <a:avLst/>
          </a:prstGeom>
          <a:noFill/>
        </p:spPr>
        <p:txBody>
          <a:bodyPr wrap="square" rtlCol="0">
            <a:spAutoFit/>
          </a:bodyPr>
          <a:lstStyle/>
          <a:p>
            <a:r>
              <a:rPr lang="en-US" altLang="zh-CN" sz="3200" b="1" dirty="0">
                <a:solidFill>
                  <a:schemeClr val="tx1">
                    <a:lumMod val="75000"/>
                    <a:lumOff val="25000"/>
                  </a:schemeClr>
                </a:solidFill>
                <a:latin typeface="FuturaBookC" charset="-52"/>
              </a:rPr>
              <a:t>04</a:t>
            </a:r>
            <a:endParaRPr lang="zh-CN" altLang="en-US" sz="3200" b="1" dirty="0">
              <a:solidFill>
                <a:schemeClr val="tx1">
                  <a:lumMod val="75000"/>
                  <a:lumOff val="25000"/>
                </a:schemeClr>
              </a:solidFill>
              <a:latin typeface="FuturaBookC" charset="-52"/>
            </a:endParaRPr>
          </a:p>
        </p:txBody>
      </p:sp>
      <p:sp>
        <p:nvSpPr>
          <p:cNvPr id="16" name="文本框 15"/>
          <p:cNvSpPr txBox="1"/>
          <p:nvPr/>
        </p:nvSpPr>
        <p:spPr>
          <a:xfrm>
            <a:off x="8386184" y="3427885"/>
            <a:ext cx="2225040" cy="338554"/>
          </a:xfrm>
          <a:prstGeom prst="rect">
            <a:avLst/>
          </a:prstGeom>
          <a:noFill/>
        </p:spPr>
        <p:txBody>
          <a:bodyPr wrap="square" rtlCol="0">
            <a:spAutoFit/>
          </a:bodyPr>
          <a:lstStyle/>
          <a:p>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endPar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17" name="文本框 16"/>
          <p:cNvSpPr txBox="1"/>
          <p:nvPr/>
        </p:nvSpPr>
        <p:spPr>
          <a:xfrm>
            <a:off x="8386184" y="3783325"/>
            <a:ext cx="2865120" cy="461665"/>
          </a:xfrm>
          <a:prstGeom prst="rect">
            <a:avLst/>
          </a:prstGeom>
          <a:noFill/>
        </p:spPr>
        <p:txBody>
          <a:bodyPr wrap="square" rtlCol="0">
            <a:spAutoFit/>
          </a:bodyPr>
          <a:lstStyle/>
          <a:p>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endPar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18" name="文本框 17"/>
          <p:cNvSpPr txBox="1"/>
          <p:nvPr/>
        </p:nvSpPr>
        <p:spPr>
          <a:xfrm>
            <a:off x="6529138" y="4110446"/>
            <a:ext cx="2225040" cy="338554"/>
          </a:xfrm>
          <a:prstGeom prst="rect">
            <a:avLst/>
          </a:prstGeom>
          <a:noFill/>
        </p:spPr>
        <p:txBody>
          <a:bodyPr wrap="square" rtlCol="0">
            <a:spAutoFit/>
          </a:bodyPr>
          <a:lstStyle/>
          <a:p>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endPar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19" name="文本框 18"/>
          <p:cNvSpPr txBox="1"/>
          <p:nvPr/>
        </p:nvSpPr>
        <p:spPr>
          <a:xfrm>
            <a:off x="6529138" y="4465886"/>
            <a:ext cx="2865120" cy="461665"/>
          </a:xfrm>
          <a:prstGeom prst="rect">
            <a:avLst/>
          </a:prstGeom>
          <a:noFill/>
        </p:spPr>
        <p:txBody>
          <a:bodyPr wrap="square" rtlCol="0">
            <a:spAutoFit/>
          </a:bodyPr>
          <a:lstStyle/>
          <a:p>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endPar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20" name="文本框 19"/>
          <p:cNvSpPr txBox="1"/>
          <p:nvPr/>
        </p:nvSpPr>
        <p:spPr>
          <a:xfrm>
            <a:off x="4612214" y="4751964"/>
            <a:ext cx="2225040" cy="338554"/>
          </a:xfrm>
          <a:prstGeom prst="rect">
            <a:avLst/>
          </a:prstGeom>
          <a:noFill/>
        </p:spPr>
        <p:txBody>
          <a:bodyPr wrap="square" rtlCol="0">
            <a:spAutoFit/>
          </a:bodyPr>
          <a:lstStyle/>
          <a:p>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endPar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21" name="文本框 20"/>
          <p:cNvSpPr txBox="1"/>
          <p:nvPr/>
        </p:nvSpPr>
        <p:spPr>
          <a:xfrm>
            <a:off x="4612214" y="5107404"/>
            <a:ext cx="2865120" cy="461665"/>
          </a:xfrm>
          <a:prstGeom prst="rect">
            <a:avLst/>
          </a:prstGeom>
          <a:noFill/>
        </p:spPr>
        <p:txBody>
          <a:bodyPr wrap="square" rtlCol="0">
            <a:spAutoFit/>
          </a:bodyPr>
          <a:lstStyle/>
          <a:p>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endPar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22" name="文本框 21"/>
          <p:cNvSpPr txBox="1"/>
          <p:nvPr/>
        </p:nvSpPr>
        <p:spPr>
          <a:xfrm>
            <a:off x="2723493" y="5458274"/>
            <a:ext cx="2225040" cy="338554"/>
          </a:xfrm>
          <a:prstGeom prst="rect">
            <a:avLst/>
          </a:prstGeom>
          <a:noFill/>
        </p:spPr>
        <p:txBody>
          <a:bodyPr wrap="square" rtlCol="0">
            <a:spAutoFit/>
          </a:bodyPr>
          <a:lstStyle/>
          <a:p>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endPar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23" name="文本框 22"/>
          <p:cNvSpPr txBox="1"/>
          <p:nvPr/>
        </p:nvSpPr>
        <p:spPr>
          <a:xfrm>
            <a:off x="2723493" y="5813714"/>
            <a:ext cx="2865120" cy="461665"/>
          </a:xfrm>
          <a:prstGeom prst="rect">
            <a:avLst/>
          </a:prstGeom>
          <a:noFill/>
        </p:spPr>
        <p:txBody>
          <a:bodyPr wrap="square" rtlCol="0">
            <a:spAutoFit/>
          </a:bodyPr>
          <a:lstStyle/>
          <a:p>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endPar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时间安排</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5219772" y="3733798"/>
            <a:ext cx="1752456" cy="1754999"/>
          </a:xfrm>
          <a:prstGeom prst="roundRect">
            <a:avLst>
              <a:gd name="adj" fmla="val 9951"/>
            </a:avLst>
          </a:prstGeom>
          <a:solidFill>
            <a:schemeClr val="bg1">
              <a:lumMod val="85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219772" y="3148799"/>
            <a:ext cx="1752456" cy="1754999"/>
          </a:xfrm>
          <a:prstGeom prst="roundRect">
            <a:avLst>
              <a:gd name="adj" fmla="val 9951"/>
            </a:avLst>
          </a:prstGeom>
          <a:solidFill>
            <a:srgbClr val="1C4885"/>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5219772" y="2563799"/>
            <a:ext cx="1752456" cy="1754999"/>
          </a:xfrm>
          <a:prstGeom prst="roundRect">
            <a:avLst>
              <a:gd name="adj" fmla="val 9951"/>
            </a:avLst>
          </a:prstGeom>
          <a:solidFill>
            <a:schemeClr val="bg1">
              <a:lumMod val="85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5219772" y="1978799"/>
            <a:ext cx="1752456" cy="1754999"/>
          </a:xfrm>
          <a:prstGeom prst="roundRect">
            <a:avLst>
              <a:gd name="adj" fmla="val 9951"/>
            </a:avLst>
          </a:prstGeom>
          <a:solidFill>
            <a:srgbClr val="1C4885"/>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53850" y="2165682"/>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753850" y="4318798"/>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684172" y="4318798"/>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684172" y="2165682"/>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412523" y="2074650"/>
            <a:ext cx="2225040" cy="369332"/>
          </a:xfrm>
          <a:prstGeom prst="rect">
            <a:avLst/>
          </a:prstGeom>
          <a:noFill/>
        </p:spPr>
        <p:txBody>
          <a:bodyPr wrap="square" rtlCol="0">
            <a:spAutoFit/>
          </a:bodyPr>
          <a:lstStyle/>
          <a:p>
            <a:pPr algn="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endParaRPr lang="zh-CN" altLang="en-US"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21" name="文本框 20"/>
          <p:cNvSpPr txBox="1"/>
          <p:nvPr/>
        </p:nvSpPr>
        <p:spPr>
          <a:xfrm>
            <a:off x="772443" y="2413204"/>
            <a:ext cx="2865120" cy="523220"/>
          </a:xfrm>
          <a:prstGeom prst="rect">
            <a:avLst/>
          </a:prstGeom>
          <a:noFill/>
        </p:spPr>
        <p:txBody>
          <a:bodyPr wrap="square" rtlCol="0">
            <a:spAutoFit/>
          </a:bodyPr>
          <a:lstStyle/>
          <a:p>
            <a:pPr algn="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65000"/>
                    <a:lumOff val="3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65000"/>
                    <a:lumOff val="3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月筹划启动，由腾讯广州研发中心产品团队打造</a:t>
            </a:r>
            <a:endPar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endParaRPr>
          </a:p>
        </p:txBody>
      </p:sp>
      <p:sp>
        <p:nvSpPr>
          <p:cNvPr id="22" name="文本框 21"/>
          <p:cNvSpPr txBox="1"/>
          <p:nvPr/>
        </p:nvSpPr>
        <p:spPr>
          <a:xfrm>
            <a:off x="1428565" y="4198432"/>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rPr>
              <a:t>输入你的标题</a:t>
            </a:r>
            <a:endParaRPr lang="zh-CN" altLang="en-US" dirty="0">
              <a:solidFill>
                <a:schemeClr val="tx1">
                  <a:lumMod val="75000"/>
                  <a:lumOff val="25000"/>
                </a:schemeClr>
              </a:solidFill>
              <a:effectLst/>
            </a:endParaRPr>
          </a:p>
        </p:txBody>
      </p:sp>
      <p:sp>
        <p:nvSpPr>
          <p:cNvPr id="23" name="文本框 22"/>
          <p:cNvSpPr txBox="1"/>
          <p:nvPr/>
        </p:nvSpPr>
        <p:spPr>
          <a:xfrm>
            <a:off x="788485" y="4536986"/>
            <a:ext cx="2865120" cy="738664"/>
          </a:xfrm>
          <a:prstGeom prst="rect">
            <a:avLst/>
          </a:prstGeom>
          <a:noFill/>
        </p:spPr>
        <p:txBody>
          <a:bodyPr wrap="square" rtlCol="0">
            <a:spAutoFit/>
          </a:bodyPr>
          <a:lstStyle/>
          <a:p>
            <a:pPr algn="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通过为合作伙伴提供“连接一切”的能力，微信正在形成一个全新的“智慧型”生活方式。</a:t>
            </a:r>
            <a:endPar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endParaRPr>
          </a:p>
        </p:txBody>
      </p:sp>
      <p:sp>
        <p:nvSpPr>
          <p:cNvPr id="24" name="文本框 23"/>
          <p:cNvSpPr txBox="1"/>
          <p:nvPr/>
        </p:nvSpPr>
        <p:spPr>
          <a:xfrm>
            <a:off x="8399126" y="2074352"/>
            <a:ext cx="2225040" cy="369332"/>
          </a:xfrm>
          <a:prstGeom prst="rect">
            <a:avLst/>
          </a:prstGeom>
          <a:noFill/>
        </p:spPr>
        <p:txBody>
          <a:bodyPr wrap="square" rtlCol="0">
            <a:spAutoFit/>
          </a:bodyPr>
          <a:lstStyle/>
          <a:p>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endParaRPr lang="zh-CN" altLang="en-US"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25" name="文本框 24"/>
          <p:cNvSpPr txBox="1"/>
          <p:nvPr/>
        </p:nvSpPr>
        <p:spPr>
          <a:xfrm>
            <a:off x="8399126" y="2429792"/>
            <a:ext cx="2865120" cy="523220"/>
          </a:xfrm>
          <a:prstGeom prst="rect">
            <a:avLst/>
          </a:prstGeom>
          <a:noFill/>
        </p:spPr>
        <p:txBody>
          <a:bodyPr wrap="square" rtlCol="0">
            <a:spAutoFit/>
          </a:bodyPr>
          <a:lstStyle/>
          <a:p>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65000"/>
                    <a:lumOff val="3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65000"/>
                    <a:lumOff val="3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月筹划启动，由腾讯广州研发中心产品团队打造</a:t>
            </a:r>
            <a:endPar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endParaRPr>
          </a:p>
        </p:txBody>
      </p:sp>
      <p:sp>
        <p:nvSpPr>
          <p:cNvPr id="26" name="文本框 25"/>
          <p:cNvSpPr txBox="1"/>
          <p:nvPr/>
        </p:nvSpPr>
        <p:spPr>
          <a:xfrm>
            <a:off x="8444816" y="4260953"/>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chemeClr val="tx1">
                    <a:lumMod val="75000"/>
                    <a:lumOff val="25000"/>
                  </a:schemeClr>
                </a:solidFill>
                <a:effectLst/>
              </a:rPr>
              <a:t>输入你的标题</a:t>
            </a:r>
            <a:endParaRPr lang="zh-CN" altLang="en-US" dirty="0">
              <a:solidFill>
                <a:schemeClr val="tx1">
                  <a:lumMod val="75000"/>
                  <a:lumOff val="25000"/>
                </a:schemeClr>
              </a:solidFill>
              <a:effectLst/>
            </a:endParaRPr>
          </a:p>
        </p:txBody>
      </p:sp>
      <p:sp>
        <p:nvSpPr>
          <p:cNvPr id="27" name="文本框 26"/>
          <p:cNvSpPr txBox="1"/>
          <p:nvPr/>
        </p:nvSpPr>
        <p:spPr>
          <a:xfrm>
            <a:off x="8444816" y="4616393"/>
            <a:ext cx="2865120" cy="523220"/>
          </a:xfrm>
          <a:prstGeom prst="rect">
            <a:avLst/>
          </a:prstGeom>
          <a:noFill/>
        </p:spPr>
        <p:txBody>
          <a:bodyPr wrap="square" rtlCol="0">
            <a:spAutoFit/>
          </a:bodyPr>
          <a:lstStyle/>
          <a:p>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65000"/>
                    <a:lumOff val="3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65000"/>
                    <a:lumOff val="3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月筹划启动，由腾讯广州研发中心产品团队打造</a:t>
            </a:r>
            <a:endPar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872992" y="2283624"/>
            <a:ext cx="381216" cy="381216"/>
          </a:xfrm>
          <a:prstGeom prst="rect">
            <a:avLst/>
          </a:prstGeom>
        </p:spPr>
      </p:pic>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2703" y="4415028"/>
            <a:ext cx="392538" cy="392538"/>
          </a:xfrm>
          <a:prstGeom prst="rect">
            <a:avLst/>
          </a:prstGeom>
        </p:spPr>
      </p:pic>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7752" y="4415028"/>
            <a:ext cx="392538" cy="392538"/>
          </a:xfrm>
          <a:prstGeom prst="rect">
            <a:avLst/>
          </a:prstGeom>
        </p:spPr>
      </p:pic>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98070" y="2283624"/>
            <a:ext cx="392538" cy="39253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718927" y="2080651"/>
            <a:ext cx="6754146" cy="830997"/>
          </a:xfrm>
          <a:prstGeom prst="rect">
            <a:avLst/>
          </a:prstGeom>
          <a:noFill/>
        </p:spPr>
        <p:txBody>
          <a:bodyPr wrap="square" rtlCol="0">
            <a:spAutoFit/>
          </a:bodyPr>
          <a:lstStyle/>
          <a:p>
            <a:pPr algn="dist"/>
            <a:r>
              <a:rPr lang="zh-CN" altLang="en-US" sz="4800" dirty="0">
                <a:solidFill>
                  <a:srgbClr val="1C4885"/>
                </a:solidFill>
                <a:latin typeface="FZZhengHeiS-DB-GB" panose="02000000000000000000" pitchFamily="2" charset="0"/>
                <a:ea typeface="FZZhengHeiS-DB-GB" panose="02000000000000000000" pitchFamily="2" charset="0"/>
              </a:rPr>
              <a:t>感谢评委的指导</a:t>
            </a:r>
            <a:endParaRPr lang="zh-CN" altLang="en-US" sz="4800" dirty="0">
              <a:solidFill>
                <a:srgbClr val="1C4885"/>
              </a:solidFill>
              <a:latin typeface="FZZhengHeiS-DB-GB" panose="02000000000000000000" pitchFamily="2" charset="0"/>
              <a:ea typeface="FZZhengHeiS-DB-GB" panose="02000000000000000000" pitchFamily="2" charset="0"/>
            </a:endParaRPr>
          </a:p>
        </p:txBody>
      </p:sp>
      <p:cxnSp>
        <p:nvCxnSpPr>
          <p:cNvPr id="11" name="直接连接符 10"/>
          <p:cNvCxnSpPr/>
          <p:nvPr/>
        </p:nvCxnSpPr>
        <p:spPr>
          <a:xfrm>
            <a:off x="5401597" y="3738717"/>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718928" y="2827444"/>
            <a:ext cx="6754145" cy="369332"/>
          </a:xfrm>
          <a:prstGeom prst="rect">
            <a:avLst/>
          </a:prstGeom>
          <a:noFill/>
        </p:spPr>
        <p:txBody>
          <a:bodyPr wrap="square" rtlCol="0">
            <a:spAutoFit/>
          </a:bodyPr>
          <a:lstStyle/>
          <a:p>
            <a:pPr algn="dist"/>
            <a:r>
              <a:rPr lang="en-US" altLang="zh-CN" dirty="0">
                <a:solidFill>
                  <a:srgbClr val="1C4885"/>
                </a:solidFill>
                <a:latin typeface="微软雅黑" panose="020B0503020204020204" pitchFamily="34" charset="-122"/>
                <a:ea typeface="微软雅黑" panose="020B0503020204020204" pitchFamily="34" charset="-122"/>
              </a:rPr>
              <a:t>BLUE THESIS PROPOSAL TEMPLATE</a:t>
            </a:r>
            <a:endParaRPr lang="zh-CN" altLang="en-US"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charset="-52"/>
              </a:rPr>
              <a:t>1</a:t>
            </a:r>
            <a:endParaRPr lang="zh-CN" altLang="en-US" sz="13800" b="1" dirty="0">
              <a:solidFill>
                <a:schemeClr val="bg1"/>
              </a:solidFill>
              <a:latin typeface="FuturaBookC" charset="-52"/>
            </a:endParaRPr>
          </a:p>
        </p:txBody>
      </p:sp>
      <p:sp>
        <p:nvSpPr>
          <p:cNvPr id="8" name="文本框 7"/>
          <p:cNvSpPr txBox="1"/>
          <p:nvPr/>
        </p:nvSpPr>
        <p:spPr>
          <a:xfrm>
            <a:off x="4476985" y="2420811"/>
            <a:ext cx="5760360" cy="768350"/>
          </a:xfrm>
          <a:prstGeom prst="rect">
            <a:avLst/>
          </a:prstGeom>
          <a:noFill/>
        </p:spPr>
        <p:txBody>
          <a:bodyPr wrap="square" rtlCol="0">
            <a:spAutoFit/>
          </a:bodyPr>
          <a:lstStyle/>
          <a:p>
            <a:pPr algn="dist"/>
            <a:r>
              <a:rPr lang="zh-CN" altLang="en-US" sz="4400" dirty="0">
                <a:solidFill>
                  <a:srgbClr val="1C4885"/>
                </a:solidFill>
                <a:latin typeface="FZZhengHeiS-DB-GB" panose="02000000000000000000" pitchFamily="2" charset="0"/>
                <a:ea typeface="FZZhengHeiS-DB-GB" panose="02000000000000000000" pitchFamily="2" charset="0"/>
              </a:rPr>
              <a:t>项目功能</a:t>
            </a:r>
            <a:endParaRPr lang="zh-CN" altLang="en-US" sz="4400" dirty="0">
              <a:solidFill>
                <a:srgbClr val="1C4885"/>
              </a:solidFill>
              <a:latin typeface="FZZhengHeiS-DB-GB" panose="02000000000000000000" pitchFamily="2" charset="0"/>
              <a:ea typeface="FZZhengHeiS-DB-GB" panose="02000000000000000000" pitchFamily="2" charset="0"/>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197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项目</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功能</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rot="2700000">
            <a:off x="4633834" y="1982174"/>
            <a:ext cx="1578077" cy="1578077"/>
          </a:xfrm>
          <a:prstGeom prst="ellipse">
            <a:avLst/>
          </a:pr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9" name="椭圆 8"/>
          <p:cNvSpPr/>
          <p:nvPr/>
        </p:nvSpPr>
        <p:spPr>
          <a:xfrm rot="2700000">
            <a:off x="4633834" y="3329212"/>
            <a:ext cx="1578077" cy="1578077"/>
          </a:xfrm>
          <a:prstGeom prst="ellipse">
            <a:avLst/>
          </a:pr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0" name="任意多边形 9"/>
          <p:cNvSpPr/>
          <p:nvPr/>
        </p:nvSpPr>
        <p:spPr>
          <a:xfrm rot="2700000">
            <a:off x="5980871" y="3329211"/>
            <a:ext cx="1578078" cy="1578078"/>
          </a:xfrm>
          <a:custGeom>
            <a:avLst/>
            <a:gdLst>
              <a:gd name="connsiteX0" fmla="*/ 600331 w 1578078"/>
              <a:gd name="connsiteY0" fmla="*/ 25247 h 1578078"/>
              <a:gd name="connsiteX1" fmla="*/ 630020 w 1578078"/>
              <a:gd name="connsiteY1" fmla="*/ 16030 h 1578078"/>
              <a:gd name="connsiteX2" fmla="*/ 789039 w 1578078"/>
              <a:gd name="connsiteY2" fmla="*/ 0 h 1578078"/>
              <a:gd name="connsiteX3" fmla="*/ 1578078 w 1578078"/>
              <a:gd name="connsiteY3" fmla="*/ 789039 h 1578078"/>
              <a:gd name="connsiteX4" fmla="*/ 789039 w 1578078"/>
              <a:gd name="connsiteY4" fmla="*/ 1578078 h 1578078"/>
              <a:gd name="connsiteX5" fmla="*/ 0 w 1578078"/>
              <a:gd name="connsiteY5" fmla="*/ 789039 h 1578078"/>
              <a:gd name="connsiteX6" fmla="*/ 16031 w 1578078"/>
              <a:gd name="connsiteY6" fmla="*/ 630020 h 1578078"/>
              <a:gd name="connsiteX7" fmla="*/ 25247 w 1578078"/>
              <a:gd name="connsiteY7" fmla="*/ 600331 h 1578078"/>
              <a:gd name="connsiteX8" fmla="*/ 143668 w 1578078"/>
              <a:gd name="connsiteY8" fmla="*/ 563571 h 1578078"/>
              <a:gd name="connsiteX9" fmla="*/ 563570 w 1578078"/>
              <a:gd name="connsiteY9" fmla="*/ 143669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8078" h="1578078">
                <a:moveTo>
                  <a:pt x="600331" y="25247"/>
                </a:moveTo>
                <a:lnTo>
                  <a:pt x="630020" y="16030"/>
                </a:lnTo>
                <a:cubicBezTo>
                  <a:pt x="681385" y="5520"/>
                  <a:pt x="734567" y="0"/>
                  <a:pt x="789039" y="0"/>
                </a:cubicBezTo>
                <a:cubicBezTo>
                  <a:pt x="1224813" y="0"/>
                  <a:pt x="1578078" y="353265"/>
                  <a:pt x="1578078" y="789039"/>
                </a:cubicBezTo>
                <a:cubicBezTo>
                  <a:pt x="1578078" y="1224813"/>
                  <a:pt x="1224813" y="1578078"/>
                  <a:pt x="789039" y="1578078"/>
                </a:cubicBezTo>
                <a:cubicBezTo>
                  <a:pt x="353265" y="1578078"/>
                  <a:pt x="0" y="1224813"/>
                  <a:pt x="0" y="789039"/>
                </a:cubicBezTo>
                <a:cubicBezTo>
                  <a:pt x="0" y="734567"/>
                  <a:pt x="5520" y="681385"/>
                  <a:pt x="16031" y="630020"/>
                </a:cubicBezTo>
                <a:lnTo>
                  <a:pt x="25247" y="600331"/>
                </a:lnTo>
                <a:lnTo>
                  <a:pt x="143668" y="563571"/>
                </a:lnTo>
                <a:cubicBezTo>
                  <a:pt x="332466" y="483716"/>
                  <a:pt x="483715" y="332467"/>
                  <a:pt x="563570" y="143669"/>
                </a:cubicBezTo>
                <a:close/>
              </a:path>
            </a:pathLst>
          </a:cu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1" name="任意多边形 10"/>
          <p:cNvSpPr/>
          <p:nvPr/>
        </p:nvSpPr>
        <p:spPr>
          <a:xfrm rot="2700000">
            <a:off x="5980871" y="1982173"/>
            <a:ext cx="1578078" cy="1578078"/>
          </a:xfrm>
          <a:custGeom>
            <a:avLst/>
            <a:gdLst>
              <a:gd name="connsiteX0" fmla="*/ 231104 w 1578078"/>
              <a:gd name="connsiteY0" fmla="*/ 231104 h 1578078"/>
              <a:gd name="connsiteX1" fmla="*/ 789039 w 1578078"/>
              <a:gd name="connsiteY1" fmla="*/ 0 h 1578078"/>
              <a:gd name="connsiteX2" fmla="*/ 1578078 w 1578078"/>
              <a:gd name="connsiteY2" fmla="*/ 789039 h 1578078"/>
              <a:gd name="connsiteX3" fmla="*/ 789039 w 1578078"/>
              <a:gd name="connsiteY3" fmla="*/ 1578078 h 1578078"/>
              <a:gd name="connsiteX4" fmla="*/ 630020 w 1578078"/>
              <a:gd name="connsiteY4" fmla="*/ 1562047 h 1578078"/>
              <a:gd name="connsiteX5" fmla="*/ 600332 w 1578078"/>
              <a:gd name="connsiteY5" fmla="*/ 1552832 h 1578078"/>
              <a:gd name="connsiteX6" fmla="*/ 563572 w 1578078"/>
              <a:gd name="connsiteY6" fmla="*/ 1434409 h 1578078"/>
              <a:gd name="connsiteX7" fmla="*/ 143669 w 1578078"/>
              <a:gd name="connsiteY7" fmla="*/ 1014506 h 1578078"/>
              <a:gd name="connsiteX8" fmla="*/ 25246 w 1578078"/>
              <a:gd name="connsiteY8" fmla="*/ 977746 h 1578078"/>
              <a:gd name="connsiteX9" fmla="*/ 16031 w 1578078"/>
              <a:gd name="connsiteY9" fmla="*/ 948058 h 1578078"/>
              <a:gd name="connsiteX10" fmla="*/ 0 w 1578078"/>
              <a:gd name="connsiteY10" fmla="*/ 789039 h 1578078"/>
              <a:gd name="connsiteX11" fmla="*/ 231104 w 1578078"/>
              <a:gd name="connsiteY11" fmla="*/ 231104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8078" h="1578078">
                <a:moveTo>
                  <a:pt x="231104" y="231104"/>
                </a:moveTo>
                <a:cubicBezTo>
                  <a:pt x="373892" y="88316"/>
                  <a:pt x="571152" y="0"/>
                  <a:pt x="789039" y="0"/>
                </a:cubicBezTo>
                <a:cubicBezTo>
                  <a:pt x="1224813" y="0"/>
                  <a:pt x="1578078" y="353265"/>
                  <a:pt x="1578078" y="789039"/>
                </a:cubicBezTo>
                <a:cubicBezTo>
                  <a:pt x="1578078" y="1224813"/>
                  <a:pt x="1224813" y="1578078"/>
                  <a:pt x="789039" y="1578078"/>
                </a:cubicBezTo>
                <a:cubicBezTo>
                  <a:pt x="734567" y="1578078"/>
                  <a:pt x="681385" y="1572558"/>
                  <a:pt x="630020" y="1562047"/>
                </a:cubicBezTo>
                <a:lnTo>
                  <a:pt x="600332" y="1552832"/>
                </a:lnTo>
                <a:lnTo>
                  <a:pt x="563572" y="1434409"/>
                </a:lnTo>
                <a:cubicBezTo>
                  <a:pt x="483717" y="1245611"/>
                  <a:pt x="332467" y="1094361"/>
                  <a:pt x="143669" y="1014506"/>
                </a:cubicBezTo>
                <a:lnTo>
                  <a:pt x="25246" y="977746"/>
                </a:lnTo>
                <a:lnTo>
                  <a:pt x="16031" y="948058"/>
                </a:lnTo>
                <a:cubicBezTo>
                  <a:pt x="5520" y="896693"/>
                  <a:pt x="0" y="843511"/>
                  <a:pt x="0" y="789039"/>
                </a:cubicBezTo>
                <a:cubicBezTo>
                  <a:pt x="0" y="571152"/>
                  <a:pt x="88316" y="373892"/>
                  <a:pt x="231104" y="231104"/>
                </a:cubicBezTo>
                <a:close/>
              </a:path>
            </a:pathLst>
          </a:cu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2" name="文本框 11"/>
          <p:cNvSpPr txBox="1"/>
          <p:nvPr/>
        </p:nvSpPr>
        <p:spPr>
          <a:xfrm>
            <a:off x="1649095" y="1856740"/>
            <a:ext cx="2437765" cy="521970"/>
          </a:xfrm>
          <a:prstGeom prst="rect">
            <a:avLst/>
          </a:prstGeom>
          <a:noFill/>
          <a:effectLst/>
        </p:spPr>
        <p:txBody>
          <a:bodyPr wrap="square" rtlCol="0">
            <a:spAutoFit/>
          </a:bodyPr>
          <a:lstStyle/>
          <a:p>
            <a:pPr algn="r"/>
            <a:r>
              <a:rPr lang="zh-CN" altLang="en-US" sz="2800" dirty="0">
                <a:solidFill>
                  <a:schemeClr val="tx1">
                    <a:lumMod val="75000"/>
                    <a:lumOff val="25000"/>
                  </a:schemeClr>
                </a:solidFill>
                <a:latin typeface="华文中宋" panose="02010600040101010101" charset="-122"/>
                <a:ea typeface="华文中宋" panose="02010600040101010101" charset="-122"/>
              </a:rPr>
              <a:t>车</a:t>
            </a:r>
            <a:r>
              <a:rPr lang="zh-CN" altLang="en-US" sz="2800" dirty="0">
                <a:solidFill>
                  <a:schemeClr val="tx1">
                    <a:lumMod val="75000"/>
                    <a:lumOff val="25000"/>
                  </a:schemeClr>
                </a:solidFill>
                <a:latin typeface="华文中宋" panose="02010600040101010101" charset="-122"/>
                <a:ea typeface="华文中宋" panose="02010600040101010101" charset="-122"/>
              </a:rPr>
              <a:t>尾识别</a:t>
            </a:r>
            <a:r>
              <a:rPr lang="zh-CN" altLang="en-US" sz="2800" dirty="0">
                <a:solidFill>
                  <a:schemeClr val="tx1">
                    <a:lumMod val="75000"/>
                    <a:lumOff val="25000"/>
                  </a:schemeClr>
                </a:solidFill>
                <a:latin typeface="华文中宋" panose="02010600040101010101" charset="-122"/>
                <a:ea typeface="华文中宋" panose="02010600040101010101" charset="-122"/>
              </a:rPr>
              <a:t>测距</a:t>
            </a:r>
            <a:endParaRPr lang="zh-CN" altLang="en-US" sz="2800" dirty="0">
              <a:solidFill>
                <a:schemeClr val="tx1">
                  <a:lumMod val="75000"/>
                  <a:lumOff val="25000"/>
                </a:schemeClr>
              </a:solidFill>
              <a:latin typeface="华文中宋" panose="02010600040101010101" charset="-122"/>
              <a:ea typeface="华文中宋" panose="02010600040101010101" charset="-122"/>
            </a:endParaRPr>
          </a:p>
        </p:txBody>
      </p:sp>
      <p:sp>
        <p:nvSpPr>
          <p:cNvPr id="13" name="文本框 12"/>
          <p:cNvSpPr txBox="1"/>
          <p:nvPr/>
        </p:nvSpPr>
        <p:spPr>
          <a:xfrm>
            <a:off x="1221740" y="2348865"/>
            <a:ext cx="3085465" cy="521970"/>
          </a:xfrm>
          <a:prstGeom prst="rect">
            <a:avLst/>
          </a:prstGeom>
          <a:noFill/>
          <a:effectLst/>
        </p:spPr>
        <p:txBody>
          <a:bodyPr wrap="square" rtlCol="0">
            <a:spAutoFit/>
          </a:bodyPr>
          <a:lstStyle/>
          <a:p>
            <a:pPr algn="l"/>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通过</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haar</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分类器识别车辆尾部，通过假定车宽计算</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ppm</a:t>
            </a:r>
            <a:r>
              <a:rPr lang="zh-CN" altLang="en-US" sz="1400" dirty="0">
                <a:solidFill>
                  <a:schemeClr val="tx1">
                    <a:lumMod val="75000"/>
                    <a:lumOff val="25000"/>
                  </a:schemeClr>
                </a:solidFill>
                <a:latin typeface="FZZhengHeiS-DB-GB" panose="02000000000000000000" pitchFamily="2" charset="0"/>
                <a:ea typeface="宋体" panose="02010600030101010101" pitchFamily="2" charset="-122"/>
              </a:rPr>
              <a:t>，估算</a:t>
            </a:r>
            <a:r>
              <a:rPr lang="zh-CN" altLang="en-US" sz="1400" dirty="0">
                <a:solidFill>
                  <a:schemeClr val="tx1">
                    <a:lumMod val="75000"/>
                    <a:lumOff val="25000"/>
                  </a:schemeClr>
                </a:solidFill>
                <a:latin typeface="FZZhengHeiS-DB-GB" panose="02000000000000000000" pitchFamily="2" charset="0"/>
                <a:ea typeface="宋体" panose="02010600030101010101" pitchFamily="2" charset="-122"/>
              </a:rPr>
              <a:t>距离</a:t>
            </a:r>
            <a:endParaRPr lang="zh-CN" altLang="en-US" sz="1400" dirty="0">
              <a:solidFill>
                <a:schemeClr val="tx1">
                  <a:lumMod val="75000"/>
                  <a:lumOff val="25000"/>
                </a:schemeClr>
              </a:solidFill>
              <a:latin typeface="FZZhengHeiS-DB-GB" panose="02000000000000000000" pitchFamily="2" charset="0"/>
              <a:ea typeface="宋体" panose="02010600030101010101" pitchFamily="2" charset="-122"/>
            </a:endParaRPr>
          </a:p>
        </p:txBody>
      </p:sp>
      <p:sp>
        <p:nvSpPr>
          <p:cNvPr id="14" name="文本框 13"/>
          <p:cNvSpPr txBox="1"/>
          <p:nvPr/>
        </p:nvSpPr>
        <p:spPr>
          <a:xfrm>
            <a:off x="1537970" y="3549650"/>
            <a:ext cx="2548890" cy="521970"/>
          </a:xfrm>
          <a:prstGeom prst="rect">
            <a:avLst/>
          </a:prstGeom>
          <a:noFill/>
          <a:effectLst/>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sz="2800" dirty="0">
                <a:solidFill>
                  <a:schemeClr val="tx1">
                    <a:lumMod val="75000"/>
                    <a:lumOff val="25000"/>
                  </a:schemeClr>
                </a:solidFill>
                <a:effectLst/>
                <a:latin typeface="华文中宋" panose="02010600040101010101" charset="-122"/>
                <a:ea typeface="华文中宋" panose="02010600040101010101" charset="-122"/>
              </a:rPr>
              <a:t>行驶区域</a:t>
            </a:r>
            <a:r>
              <a:rPr lang="zh-CN" altLang="en-US" sz="2800" dirty="0">
                <a:solidFill>
                  <a:schemeClr val="tx1">
                    <a:lumMod val="75000"/>
                    <a:lumOff val="25000"/>
                  </a:schemeClr>
                </a:solidFill>
                <a:effectLst/>
                <a:latin typeface="华文中宋" panose="02010600040101010101" charset="-122"/>
                <a:ea typeface="华文中宋" panose="02010600040101010101" charset="-122"/>
              </a:rPr>
              <a:t>检测</a:t>
            </a:r>
            <a:endParaRPr lang="zh-CN" altLang="en-US" sz="2800" dirty="0">
              <a:solidFill>
                <a:schemeClr val="tx1">
                  <a:lumMod val="75000"/>
                  <a:lumOff val="25000"/>
                </a:schemeClr>
              </a:solidFill>
              <a:effectLst/>
              <a:latin typeface="华文中宋" panose="02010600040101010101" charset="-122"/>
              <a:ea typeface="华文中宋" panose="02010600040101010101" charset="-122"/>
            </a:endParaRPr>
          </a:p>
        </p:txBody>
      </p:sp>
      <p:sp>
        <p:nvSpPr>
          <p:cNvPr id="15" name="文本框 14"/>
          <p:cNvSpPr txBox="1"/>
          <p:nvPr/>
        </p:nvSpPr>
        <p:spPr>
          <a:xfrm>
            <a:off x="1221619" y="4071767"/>
            <a:ext cx="2865120" cy="521970"/>
          </a:xfrm>
          <a:prstGeom prst="rect">
            <a:avLst/>
          </a:prstGeom>
          <a:noFill/>
          <a:effectLst/>
        </p:spPr>
        <p:txBody>
          <a:bodyPr wrap="square" rtlCol="0">
            <a:spAutoFit/>
          </a:bodyPr>
          <a:lstStyle/>
          <a:p>
            <a:pPr algn="l"/>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通过</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yolov5</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模型和车道检测，识别出形式区域并</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标注</a:t>
            </a:r>
            <a:endPar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16" name="文本框 15"/>
          <p:cNvSpPr txBox="1"/>
          <p:nvPr/>
        </p:nvSpPr>
        <p:spPr>
          <a:xfrm>
            <a:off x="7885779" y="1856514"/>
            <a:ext cx="2225040" cy="521970"/>
          </a:xfrm>
          <a:prstGeom prst="rect">
            <a:avLst/>
          </a:prstGeom>
          <a:noFill/>
          <a:effectLst/>
        </p:spPr>
        <p:txBody>
          <a:bodyPr wrap="square" rtlCol="0">
            <a:spAutoFit/>
          </a:bodyPr>
          <a:lstStyle/>
          <a:p>
            <a:r>
              <a:rPr lang="zh-CN" altLang="en-US" sz="2800" dirty="0">
                <a:solidFill>
                  <a:schemeClr val="tx1">
                    <a:lumMod val="75000"/>
                    <a:lumOff val="25000"/>
                  </a:schemeClr>
                </a:solidFill>
                <a:latin typeface="华文中宋" panose="02010600040101010101" charset="-122"/>
                <a:ea typeface="华文中宋" panose="02010600040101010101" charset="-122"/>
              </a:rPr>
              <a:t>车道标注</a:t>
            </a:r>
            <a:endParaRPr lang="zh-CN" altLang="en-US" sz="2800" dirty="0">
              <a:solidFill>
                <a:schemeClr val="tx1">
                  <a:lumMod val="75000"/>
                  <a:lumOff val="25000"/>
                </a:schemeClr>
              </a:solidFill>
              <a:latin typeface="华文中宋" panose="02010600040101010101" charset="-122"/>
              <a:ea typeface="华文中宋" panose="02010600040101010101" charset="-122"/>
            </a:endParaRPr>
          </a:p>
        </p:txBody>
      </p:sp>
      <p:sp>
        <p:nvSpPr>
          <p:cNvPr id="17" name="文本框 16"/>
          <p:cNvSpPr txBox="1"/>
          <p:nvPr/>
        </p:nvSpPr>
        <p:spPr>
          <a:xfrm>
            <a:off x="7885779" y="2365624"/>
            <a:ext cx="2865120" cy="306705"/>
          </a:xfrm>
          <a:prstGeom prst="rect">
            <a:avLst/>
          </a:prstGeom>
          <a:noFill/>
          <a:effectLst/>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通过</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yolov5</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模型检测</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车道</a:t>
            </a:r>
            <a:endPar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18" name="文本框 17"/>
          <p:cNvSpPr txBox="1"/>
          <p:nvPr/>
        </p:nvSpPr>
        <p:spPr>
          <a:xfrm>
            <a:off x="7962900" y="3639820"/>
            <a:ext cx="2711450" cy="521970"/>
          </a:xfrm>
          <a:prstGeom prst="rect">
            <a:avLst/>
          </a:prstGeom>
          <a:noFill/>
          <a:effectLst/>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sz="2800" dirty="0">
                <a:solidFill>
                  <a:schemeClr val="tx1">
                    <a:lumMod val="75000"/>
                    <a:lumOff val="25000"/>
                  </a:schemeClr>
                </a:solidFill>
                <a:effectLst/>
                <a:latin typeface="华文中宋" panose="02010600040101010101" charset="-122"/>
                <a:ea typeface="华文中宋" panose="02010600040101010101" charset="-122"/>
              </a:rPr>
              <a:t>道路损害识别</a:t>
            </a:r>
            <a:endParaRPr lang="zh-CN" altLang="en-US" sz="2800" dirty="0">
              <a:solidFill>
                <a:schemeClr val="tx1">
                  <a:lumMod val="75000"/>
                  <a:lumOff val="25000"/>
                </a:schemeClr>
              </a:solidFill>
              <a:effectLst/>
              <a:latin typeface="华文中宋" panose="02010600040101010101" charset="-122"/>
              <a:ea typeface="华文中宋" panose="02010600040101010101" charset="-122"/>
            </a:endParaRPr>
          </a:p>
        </p:txBody>
      </p:sp>
      <p:sp>
        <p:nvSpPr>
          <p:cNvPr id="19" name="文本框 18"/>
          <p:cNvSpPr txBox="1"/>
          <p:nvPr/>
        </p:nvSpPr>
        <p:spPr>
          <a:xfrm>
            <a:off x="7947511" y="4087007"/>
            <a:ext cx="2865120" cy="306705"/>
          </a:xfrm>
          <a:prstGeom prst="rect">
            <a:avLst/>
          </a:prstGeom>
          <a:noFill/>
          <a:effectLst/>
        </p:spPr>
        <p:txBody>
          <a:bodyPr wrap="square" rtlCol="0">
            <a:spAutoFit/>
          </a:bodyPr>
          <a:lstStyle/>
          <a:p>
            <a:r>
              <a:rPr lang="en-US" altLang="zh-CN" sz="1400" dirty="0">
                <a:solidFill>
                  <a:schemeClr val="tx1">
                    <a:lumMod val="75000"/>
                    <a:lumOff val="25000"/>
                  </a:schemeClr>
                </a:solidFill>
                <a:latin typeface="FZZhengHeiS-DB-GB" panose="02000000000000000000" pitchFamily="2" charset="0"/>
                <a:ea typeface="宋体" panose="02010600030101010101" pitchFamily="2" charset="-122"/>
              </a:rPr>
              <a:t>//todo</a:t>
            </a:r>
            <a:endParaRPr lang="en-US" altLang="zh-CN" sz="1400" dirty="0">
              <a:solidFill>
                <a:schemeClr val="tx1">
                  <a:lumMod val="75000"/>
                  <a:lumOff val="25000"/>
                </a:schemeClr>
              </a:solidFill>
              <a:latin typeface="FZZhengHeiS-DB-GB" panose="02000000000000000000" pitchFamily="2" charset="0"/>
              <a:ea typeface="宋体" panose="02010600030101010101" pitchFamily="2" charset="-122"/>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167761" y="2516101"/>
            <a:ext cx="510223" cy="510223"/>
          </a:xfrm>
          <a:prstGeom prst="rect">
            <a:avLst/>
          </a:prstGeom>
        </p:spPr>
      </p:pic>
      <p:pic>
        <p:nvPicPr>
          <p:cNvPr id="21" name="图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4799" y="2516101"/>
            <a:ext cx="510223" cy="510223"/>
          </a:xfrm>
          <a:prstGeom prst="rect">
            <a:avLst/>
          </a:prstGeom>
        </p:spPr>
      </p:pic>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67761" y="3863139"/>
            <a:ext cx="510223" cy="510223"/>
          </a:xfrm>
          <a:prstGeom prst="rect">
            <a:avLst/>
          </a:prstGeom>
        </p:spPr>
      </p:pic>
      <p:pic>
        <p:nvPicPr>
          <p:cNvPr id="23" name="图片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4799" y="3863139"/>
            <a:ext cx="510223" cy="51022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charset="-52"/>
              </a:rPr>
              <a:t>2</a:t>
            </a:r>
            <a:endParaRPr lang="zh-CN" altLang="en-US" sz="13800" b="1" dirty="0">
              <a:solidFill>
                <a:schemeClr val="bg1"/>
              </a:solidFill>
              <a:latin typeface="FuturaBookC" charset="-52"/>
            </a:endParaRPr>
          </a:p>
        </p:txBody>
      </p:sp>
      <p:sp>
        <p:nvSpPr>
          <p:cNvPr id="8" name="文本框 7"/>
          <p:cNvSpPr txBox="1"/>
          <p:nvPr/>
        </p:nvSpPr>
        <p:spPr>
          <a:xfrm>
            <a:off x="4476985" y="2420811"/>
            <a:ext cx="5760360" cy="768350"/>
          </a:xfrm>
          <a:prstGeom prst="rect">
            <a:avLst/>
          </a:prstGeom>
          <a:noFill/>
        </p:spPr>
        <p:txBody>
          <a:bodyPr wrap="square" rtlCol="0">
            <a:spAutoFit/>
          </a:bodyPr>
          <a:lstStyle/>
          <a:p>
            <a:pPr algn="dist"/>
            <a:r>
              <a:rPr lang="zh-CN" altLang="en-US" sz="4400" dirty="0">
                <a:solidFill>
                  <a:srgbClr val="1C4885"/>
                </a:solidFill>
                <a:latin typeface="FZZhengHeiS-DB-GB" panose="02000000000000000000" pitchFamily="2" charset="0"/>
                <a:ea typeface="FZZhengHeiS-DB-GB" panose="02000000000000000000" pitchFamily="2" charset="0"/>
              </a:rPr>
              <a:t>车尾识别</a:t>
            </a:r>
            <a:r>
              <a:rPr lang="zh-CN" altLang="en-US" sz="4400" dirty="0">
                <a:solidFill>
                  <a:srgbClr val="1C4885"/>
                </a:solidFill>
                <a:latin typeface="FZZhengHeiS-DB-GB" panose="02000000000000000000" pitchFamily="2" charset="0"/>
                <a:ea typeface="FZZhengHeiS-DB-GB" panose="02000000000000000000" pitchFamily="2" charset="0"/>
              </a:rPr>
              <a:t>测距</a:t>
            </a:r>
            <a:endParaRPr lang="zh-CN" altLang="en-US" sz="4400" dirty="0">
              <a:solidFill>
                <a:srgbClr val="1C4885"/>
              </a:solidFill>
              <a:latin typeface="FZZhengHeiS-DB-GB" panose="02000000000000000000" pitchFamily="2" charset="0"/>
              <a:ea typeface="FZZhengHeiS-DB-GB" panose="02000000000000000000" pitchFamily="2" charset="0"/>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338554"/>
          </a:xfrm>
          <a:prstGeom prst="rect">
            <a:avLst/>
          </a:prstGeom>
          <a:noFill/>
        </p:spPr>
        <p:txBody>
          <a:bodyPr wrap="square" rtlCol="0">
            <a:spAutoFit/>
          </a:bodyPr>
          <a:lstStyle/>
          <a:p>
            <a:pPr algn="ctr"/>
            <a:r>
              <a:rPr lang="en-US" altLang="zh-CN" sz="1600" dirty="0">
                <a:solidFill>
                  <a:schemeClr val="tx1">
                    <a:lumMod val="85000"/>
                    <a:lumOff val="15000"/>
                  </a:schemeClr>
                </a:solidFill>
                <a:latin typeface="FuturaBookC" charset="-52"/>
                <a:ea typeface="锐字逼格青春粗黑体简2.0" panose="02010604000000000000" pitchFamily="2" charset="-122"/>
              </a:rPr>
              <a:t>Life was like a box of chocolates, you never know what you’re go to get.</a:t>
            </a:r>
            <a:endParaRPr lang="zh-CN" altLang="en-US" sz="1600" dirty="0">
              <a:solidFill>
                <a:schemeClr val="tx1">
                  <a:lumMod val="85000"/>
                  <a:lumOff val="15000"/>
                </a:schemeClr>
              </a:solidFill>
              <a:latin typeface="FuturaBookC" charset="-52"/>
              <a:ea typeface="锐字逼格青春粗黑体简2.0" panose="02010604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110536" y="2064773"/>
            <a:ext cx="5388077" cy="3451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04648" y="409927"/>
            <a:ext cx="2538453" cy="52197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基本</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思路</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07923" y="2064774"/>
            <a:ext cx="5388077" cy="3451123"/>
          </a:xfrm>
          <a:prstGeom prst="rect">
            <a:avLst/>
          </a:prstGeom>
          <a:solidFill>
            <a:srgbClr val="1C48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224546" y="2417720"/>
            <a:ext cx="2864928" cy="460375"/>
          </a:xfrm>
          <a:prstGeom prst="rect">
            <a:avLst/>
          </a:prstGeom>
          <a:noFill/>
        </p:spPr>
        <p:txBody>
          <a:bodyPr wrap="square" rtlCol="0">
            <a:spAutoFit/>
          </a:bodyPr>
          <a:lstStyle/>
          <a:p>
            <a:r>
              <a:rPr lang="zh-CN" altLang="en-US" sz="2400" dirty="0">
                <a:solidFill>
                  <a:schemeClr val="bg1"/>
                </a:solidFill>
                <a:latin typeface="FZZhengHeiS-DB-GB" panose="02000000000000000000" pitchFamily="2" charset="0"/>
                <a:ea typeface="FZZhengHeiS-DB-GB" panose="02000000000000000000" pitchFamily="2" charset="0"/>
              </a:rPr>
              <a:t>车尾</a:t>
            </a:r>
            <a:r>
              <a:rPr lang="zh-CN" altLang="en-US" sz="2400" dirty="0">
                <a:solidFill>
                  <a:schemeClr val="bg1"/>
                </a:solidFill>
                <a:latin typeface="FZZhengHeiS-DB-GB" panose="02000000000000000000" pitchFamily="2" charset="0"/>
                <a:ea typeface="FZZhengHeiS-DB-GB" panose="02000000000000000000" pitchFamily="2" charset="0"/>
              </a:rPr>
              <a:t>识别</a:t>
            </a:r>
            <a:endParaRPr lang="zh-CN" altLang="en-US" sz="2400" dirty="0">
              <a:solidFill>
                <a:schemeClr val="bg1"/>
              </a:solidFill>
              <a:latin typeface="FZZhengHeiS-DB-GB" panose="02000000000000000000" pitchFamily="2" charset="0"/>
              <a:ea typeface="FZZhengHeiS-DB-GB" panose="02000000000000000000" pitchFamily="2" charset="0"/>
            </a:endParaRPr>
          </a:p>
        </p:txBody>
      </p:sp>
      <p:cxnSp>
        <p:nvCxnSpPr>
          <p:cNvPr id="10" name="直接连接符 9"/>
          <p:cNvCxnSpPr/>
          <p:nvPr/>
        </p:nvCxnSpPr>
        <p:spPr>
          <a:xfrm>
            <a:off x="1362333" y="3112251"/>
            <a:ext cx="61630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219415" y="3314298"/>
            <a:ext cx="4247107" cy="2553335"/>
          </a:xfrm>
          <a:prstGeom prst="rect">
            <a:avLst/>
          </a:prstGeom>
          <a:noFill/>
        </p:spPr>
        <p:txBody>
          <a:bodyPr wrap="square" rtlCol="0">
            <a:spAutoFit/>
          </a:bodyPr>
          <a:lstStyle/>
          <a:p>
            <a:r>
              <a:rPr lang="zh-CN" altLang="en-US" sz="2000" dirty="0">
                <a:solidFill>
                  <a:schemeClr val="bg1"/>
                </a:solidFill>
                <a:latin typeface="FZZhengHeiS-DB-GB" panose="02000000000000000000" pitchFamily="2" charset="0"/>
                <a:ea typeface="FZZhengHeiS-DB-GB" panose="02000000000000000000" pitchFamily="2" charset="0"/>
              </a:rPr>
              <a:t>虽然不同车辆型号在不同的角度</a:t>
            </a:r>
            <a:r>
              <a:rPr lang="zh-CN" altLang="en-US" sz="2000" dirty="0">
                <a:solidFill>
                  <a:schemeClr val="bg1"/>
                </a:solidFill>
                <a:latin typeface="FZZhengHeiS-DB-GB" panose="02000000000000000000" pitchFamily="2" charset="0"/>
                <a:ea typeface="FZZhengHeiS-DB-GB" panose="02000000000000000000" pitchFamily="2" charset="0"/>
              </a:rPr>
              <a:t>观察形态差距很大</a:t>
            </a:r>
            <a:endParaRPr lang="zh-CN" altLang="en-US" sz="2000" dirty="0">
              <a:solidFill>
                <a:schemeClr val="bg1"/>
              </a:solidFill>
              <a:latin typeface="FZZhengHeiS-DB-GB" panose="02000000000000000000" pitchFamily="2" charset="0"/>
              <a:ea typeface="FZZhengHeiS-DB-GB" panose="02000000000000000000" pitchFamily="2" charset="0"/>
            </a:endParaRPr>
          </a:p>
          <a:p>
            <a:r>
              <a:rPr lang="zh-CN" altLang="en-US" sz="2000" dirty="0">
                <a:solidFill>
                  <a:schemeClr val="bg1"/>
                </a:solidFill>
                <a:latin typeface="FZZhengHeiS-DB-GB" panose="02000000000000000000" pitchFamily="2" charset="0"/>
                <a:ea typeface="FZZhengHeiS-DB-GB" panose="02000000000000000000" pitchFamily="2" charset="0"/>
              </a:rPr>
              <a:t>但不同车辆即使在不同的观察视角，车尾的形状仍具有高度相似性。</a:t>
            </a:r>
            <a:endParaRPr lang="zh-CN" altLang="en-US" sz="2000" dirty="0">
              <a:solidFill>
                <a:schemeClr val="bg1"/>
              </a:solidFill>
              <a:latin typeface="FZZhengHeiS-DB-GB" panose="02000000000000000000" pitchFamily="2" charset="0"/>
              <a:ea typeface="FZZhengHeiS-DB-GB" panose="02000000000000000000" pitchFamily="2" charset="0"/>
            </a:endParaRPr>
          </a:p>
          <a:p>
            <a:r>
              <a:rPr lang="zh-CN" altLang="en-US" sz="2000" dirty="0">
                <a:solidFill>
                  <a:schemeClr val="bg1"/>
                </a:solidFill>
                <a:latin typeface="FZZhengHeiS-DB-GB" panose="02000000000000000000" pitchFamily="2" charset="0"/>
                <a:ea typeface="FZZhengHeiS-DB-GB" panose="02000000000000000000" pitchFamily="2" charset="0"/>
              </a:rPr>
              <a:t>所以可以使用自训练的</a:t>
            </a:r>
            <a:r>
              <a:rPr lang="en-US" altLang="zh-CN" sz="2000" dirty="0">
                <a:solidFill>
                  <a:schemeClr val="bg1"/>
                </a:solidFill>
                <a:latin typeface="FZZhengHeiS-DB-GB" panose="02000000000000000000" pitchFamily="2" charset="0"/>
                <a:ea typeface="FZZhengHeiS-DB-GB" panose="02000000000000000000" pitchFamily="2" charset="0"/>
              </a:rPr>
              <a:t>Haar</a:t>
            </a:r>
            <a:r>
              <a:rPr lang="zh-CN" altLang="en-US" sz="2000" dirty="0">
                <a:solidFill>
                  <a:schemeClr val="bg1"/>
                </a:solidFill>
                <a:latin typeface="FZZhengHeiS-DB-GB" panose="02000000000000000000" pitchFamily="2" charset="0"/>
                <a:ea typeface="FZZhengHeiS-DB-GB" panose="02000000000000000000" pitchFamily="2" charset="0"/>
              </a:rPr>
              <a:t>分类模型对车尾形状进行识别</a:t>
            </a:r>
            <a:endParaRPr lang="zh-CN" altLang="en-US" sz="2000" dirty="0">
              <a:solidFill>
                <a:schemeClr val="bg1"/>
              </a:solidFill>
              <a:latin typeface="FZZhengHeiS-DB-GB" panose="02000000000000000000" pitchFamily="2" charset="0"/>
              <a:ea typeface="FZZhengHeiS-DB-GB" panose="02000000000000000000" pitchFamily="2" charset="0"/>
            </a:endParaRPr>
          </a:p>
          <a:p>
            <a:endParaRPr lang="zh-CN" altLang="en-US" sz="2000" dirty="0">
              <a:solidFill>
                <a:schemeClr val="bg1"/>
              </a:solidFill>
              <a:latin typeface="FZZhengHeiS-DB-GB" panose="02000000000000000000" pitchFamily="2" charset="0"/>
              <a:ea typeface="FZZhengHeiS-DB-GB" panose="02000000000000000000" pitchFamily="2" charset="0"/>
            </a:endParaRPr>
          </a:p>
          <a:p>
            <a:endParaRPr lang="zh-CN" altLang="en-US" sz="2000" dirty="0">
              <a:solidFill>
                <a:schemeClr val="bg1"/>
              </a:solidFill>
              <a:latin typeface="FZZhengHeiS-DB-GB" panose="02000000000000000000" pitchFamily="2" charset="0"/>
              <a:ea typeface="FZZhengHeiS-DB-GB" panose="02000000000000000000" pitchFamily="2" charset="0"/>
            </a:endParaRPr>
          </a:p>
        </p:txBody>
      </p:sp>
      <p:sp>
        <p:nvSpPr>
          <p:cNvPr id="12" name="文本框 11"/>
          <p:cNvSpPr txBox="1"/>
          <p:nvPr/>
        </p:nvSpPr>
        <p:spPr>
          <a:xfrm>
            <a:off x="6755541" y="2417720"/>
            <a:ext cx="2864928" cy="460375"/>
          </a:xfrm>
          <a:prstGeom prst="rect">
            <a:avLst/>
          </a:prstGeom>
          <a:noFill/>
        </p:spPr>
        <p:txBody>
          <a:bodyPr wrap="square" rtlCol="0">
            <a:spAutoFit/>
          </a:bodyPr>
          <a:lstStyle/>
          <a:p>
            <a:r>
              <a:rPr lang="zh-CN" altLang="en-US" sz="2400" dirty="0">
                <a:solidFill>
                  <a:schemeClr val="tx1">
                    <a:lumMod val="75000"/>
                    <a:lumOff val="25000"/>
                  </a:schemeClr>
                </a:solidFill>
                <a:latin typeface="FZZhengHeiS-DB-GB" panose="02000000000000000000" pitchFamily="2" charset="0"/>
                <a:ea typeface="FZZhengHeiS-DB-GB" panose="02000000000000000000" pitchFamily="2" charset="0"/>
              </a:rPr>
              <a:t>距离</a:t>
            </a:r>
            <a:r>
              <a:rPr lang="zh-CN" altLang="en-US" sz="2400" dirty="0">
                <a:solidFill>
                  <a:schemeClr val="tx1">
                    <a:lumMod val="75000"/>
                    <a:lumOff val="25000"/>
                  </a:schemeClr>
                </a:solidFill>
                <a:latin typeface="FZZhengHeiS-DB-GB" panose="02000000000000000000" pitchFamily="2" charset="0"/>
                <a:ea typeface="FZZhengHeiS-DB-GB" panose="02000000000000000000" pitchFamily="2" charset="0"/>
              </a:rPr>
              <a:t>估算</a:t>
            </a:r>
            <a:endParaRPr lang="zh-CN" altLang="en-US" sz="24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cxnSp>
        <p:nvCxnSpPr>
          <p:cNvPr id="13" name="直接连接符 12"/>
          <p:cNvCxnSpPr/>
          <p:nvPr/>
        </p:nvCxnSpPr>
        <p:spPr>
          <a:xfrm>
            <a:off x="6893328" y="3112251"/>
            <a:ext cx="616308"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522720" y="3232785"/>
            <a:ext cx="4742815" cy="1938020"/>
          </a:xfrm>
          <a:prstGeom prst="rect">
            <a:avLst/>
          </a:prstGeom>
          <a:noFill/>
        </p:spPr>
        <p:txBody>
          <a:bodyPr wrap="square" rtlCol="0">
            <a:spAutoFit/>
          </a:bodyPr>
          <a:lstStyle/>
          <a:p>
            <a:r>
              <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rPr>
              <a:t>相比测速来言，测距的难点在于缺少前进方向上的距离参照</a:t>
            </a:r>
            <a:r>
              <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rPr>
              <a:t>物</a:t>
            </a:r>
            <a:endPar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endParaRPr>
          </a:p>
          <a:p>
            <a:r>
              <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rPr>
              <a:t>而相机测距常用的相似三角形法，则需要距离参照物估计相机</a:t>
            </a:r>
            <a:r>
              <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rPr>
              <a:t>焦距</a:t>
            </a:r>
            <a:endPar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endParaRPr>
          </a:p>
          <a:p>
            <a:r>
              <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rPr>
              <a:t>所以这里只能通过水平方向车长估计</a:t>
            </a:r>
            <a:r>
              <a:rPr lang="en-US" altLang="zh-CN" sz="2000" dirty="0">
                <a:solidFill>
                  <a:schemeClr val="tx1">
                    <a:lumMod val="75000"/>
                    <a:lumOff val="25000"/>
                  </a:schemeClr>
                </a:solidFill>
                <a:latin typeface="FZZhengHeiS-DB-GB" panose="02000000000000000000" pitchFamily="2" charset="0"/>
                <a:ea typeface="FZZhengHeiS-DB-GB" panose="02000000000000000000" pitchFamily="2" charset="0"/>
              </a:rPr>
              <a:t>mpp(m/p)</a:t>
            </a:r>
            <a:r>
              <a:rPr lang="zh-CN" altLang="en-US" sz="2000" dirty="0">
                <a:solidFill>
                  <a:schemeClr val="tx1">
                    <a:lumMod val="75000"/>
                    <a:lumOff val="25000"/>
                  </a:schemeClr>
                </a:solidFill>
                <a:latin typeface="FZZhengHeiS-DB-GB" panose="02000000000000000000" pitchFamily="2" charset="0"/>
                <a:ea typeface="宋体" panose="02010600030101010101" pitchFamily="2" charset="-122"/>
              </a:rPr>
              <a:t>，通过平均求距离估计</a:t>
            </a:r>
            <a:r>
              <a:rPr lang="zh-CN" altLang="en-US" sz="2000" dirty="0">
                <a:solidFill>
                  <a:schemeClr val="tx1">
                    <a:lumMod val="75000"/>
                    <a:lumOff val="25000"/>
                  </a:schemeClr>
                </a:solidFill>
                <a:latin typeface="FZZhengHeiS-DB-GB" panose="02000000000000000000" pitchFamily="2" charset="0"/>
                <a:ea typeface="宋体" panose="02010600030101010101" pitchFamily="2" charset="-122"/>
              </a:rPr>
              <a:t>值</a:t>
            </a:r>
            <a:endParaRPr lang="zh-CN" altLang="en-US" sz="2000" dirty="0">
              <a:solidFill>
                <a:schemeClr val="tx1">
                  <a:lumMod val="75000"/>
                  <a:lumOff val="25000"/>
                </a:schemeClr>
              </a:solidFill>
              <a:latin typeface="FZZhengHeiS-DB-GB" panose="02000000000000000000" pitchFamily="2"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0" y="1371600"/>
            <a:ext cx="7772400" cy="4114800"/>
          </a:xfrm>
          <a:prstGeom prst="rect">
            <a:avLst/>
          </a:prstGeom>
        </p:spPr>
      </p:pic>
      <p:pic>
        <p:nvPicPr>
          <p:cNvPr id="5" name="图片 4"/>
          <p:cNvPicPr>
            <a:picLocks noChangeAspect="1"/>
          </p:cNvPicPr>
          <p:nvPr/>
        </p:nvPicPr>
        <p:blipFill>
          <a:blip r:embed="rId3"/>
          <a:stretch>
            <a:fillRect/>
          </a:stretch>
        </p:blipFill>
        <p:spPr>
          <a:xfrm>
            <a:off x="5692775" y="3482340"/>
            <a:ext cx="6499225" cy="3375660"/>
          </a:xfrm>
          <a:prstGeom prst="rect">
            <a:avLst/>
          </a:prstGeom>
        </p:spPr>
      </p:pic>
      <p:sp>
        <p:nvSpPr>
          <p:cNvPr id="6" name="文本框 5"/>
          <p:cNvSpPr txBox="1"/>
          <p:nvPr/>
        </p:nvSpPr>
        <p:spPr>
          <a:xfrm>
            <a:off x="603652" y="409927"/>
            <a:ext cx="2839450" cy="521970"/>
          </a:xfrm>
          <a:prstGeom prst="rect">
            <a:avLst/>
          </a:prstGeom>
          <a:noFill/>
        </p:spPr>
        <p:txBody>
          <a:bodyPr wrap="square" rtlCol="0">
            <a:spAutoFit/>
          </a:bodyPr>
          <a:p>
            <a:pPr algn="ct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处理</a:t>
            </a: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效果图</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8" name="直接连接符 7"/>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63230" y="365125"/>
            <a:ext cx="3995420" cy="1198880"/>
          </a:xfrm>
          <a:prstGeom prst="rect">
            <a:avLst/>
          </a:prstGeom>
          <a:noFill/>
        </p:spPr>
        <p:txBody>
          <a:bodyPr wrap="square" rtlCol="0">
            <a:spAutoFit/>
          </a:bodyPr>
          <a:p>
            <a:r>
              <a:rPr lang="zh-CN" altLang="en-US"/>
              <a:t>可以看到，对于车尾的估计效果尚佳，不过对距离的估计严重依赖于模型对车尾识别结果，如左图黑车距离因为识别位置偏高导致距离</a:t>
            </a:r>
            <a:r>
              <a:rPr lang="zh-CN" altLang="en-US"/>
              <a:t>偏高</a:t>
            </a:r>
            <a:endParaRPr lang="zh-CN" altLang="en-US"/>
          </a:p>
        </p:txBody>
      </p:sp>
      <p:sp>
        <p:nvSpPr>
          <p:cNvPr id="10" name="文本框 9"/>
          <p:cNvSpPr txBox="1"/>
          <p:nvPr/>
        </p:nvSpPr>
        <p:spPr>
          <a:xfrm>
            <a:off x="8073390" y="1835785"/>
            <a:ext cx="3722370" cy="922020"/>
          </a:xfrm>
          <a:prstGeom prst="rect">
            <a:avLst/>
          </a:prstGeom>
          <a:noFill/>
        </p:spPr>
        <p:txBody>
          <a:bodyPr wrap="square" rtlCol="0">
            <a:spAutoFit/>
          </a:bodyPr>
          <a:p>
            <a:r>
              <a:rPr lang="zh-CN" altLang="en-US"/>
              <a:t>视频的处理结果中发现，对于质量较低的视频</a:t>
            </a:r>
            <a:r>
              <a:rPr lang="en-US" altLang="zh-CN"/>
              <a:t>(</a:t>
            </a:r>
            <a:r>
              <a:rPr lang="zh-CN" altLang="en-US"/>
              <a:t>模糊</a:t>
            </a:r>
            <a:r>
              <a:rPr lang="en-US" altLang="zh-CN"/>
              <a:t>)</a:t>
            </a:r>
            <a:r>
              <a:rPr lang="zh-CN" altLang="en-US"/>
              <a:t>很容易出现漏报或错报，但还在可接受</a:t>
            </a:r>
            <a:r>
              <a:rPr lang="zh-CN" altLang="en-US"/>
              <a:t>范围内</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charset="-52"/>
              </a:rPr>
              <a:t>3</a:t>
            </a:r>
            <a:endParaRPr lang="zh-CN" altLang="en-US" sz="13800" b="1" dirty="0">
              <a:solidFill>
                <a:schemeClr val="bg1"/>
              </a:solidFill>
              <a:latin typeface="FuturaBookC" charset="-52"/>
            </a:endParaRPr>
          </a:p>
        </p:txBody>
      </p:sp>
      <p:sp>
        <p:nvSpPr>
          <p:cNvPr id="8" name="文本框 7"/>
          <p:cNvSpPr txBox="1"/>
          <p:nvPr/>
        </p:nvSpPr>
        <p:spPr>
          <a:xfrm>
            <a:off x="4476985" y="2420811"/>
            <a:ext cx="5760360" cy="768350"/>
          </a:xfrm>
          <a:prstGeom prst="rect">
            <a:avLst/>
          </a:prstGeom>
          <a:noFill/>
        </p:spPr>
        <p:txBody>
          <a:bodyPr wrap="square" rtlCol="0">
            <a:spAutoFit/>
          </a:bodyPr>
          <a:lstStyle/>
          <a:p>
            <a:pPr algn="dist"/>
            <a:r>
              <a:rPr lang="zh-CN" altLang="en-US" sz="4400" dirty="0">
                <a:solidFill>
                  <a:srgbClr val="1C4885"/>
                </a:solidFill>
                <a:latin typeface="FZZhengHeiS-DB-GB" panose="02000000000000000000" pitchFamily="2" charset="0"/>
                <a:ea typeface="FZZhengHeiS-DB-GB" panose="02000000000000000000" pitchFamily="2" charset="0"/>
              </a:rPr>
              <a:t>车道区域</a:t>
            </a:r>
            <a:r>
              <a:rPr lang="zh-CN" altLang="en-US" sz="4400" dirty="0">
                <a:solidFill>
                  <a:srgbClr val="1C4885"/>
                </a:solidFill>
                <a:latin typeface="FZZhengHeiS-DB-GB" panose="02000000000000000000" pitchFamily="2" charset="0"/>
                <a:ea typeface="FZZhengHeiS-DB-GB" panose="02000000000000000000" pitchFamily="2" charset="0"/>
              </a:rPr>
              <a:t>标注</a:t>
            </a:r>
            <a:endParaRPr lang="zh-CN" altLang="en-US" sz="4400" dirty="0">
              <a:solidFill>
                <a:srgbClr val="1C4885"/>
              </a:solidFill>
              <a:latin typeface="FZZhengHeiS-DB-GB" panose="02000000000000000000" pitchFamily="2" charset="0"/>
              <a:ea typeface="FZZhengHeiS-DB-GB" panose="02000000000000000000" pitchFamily="2" charset="0"/>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197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技术思路</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17640" y="1874326"/>
            <a:ext cx="3377381" cy="3377381"/>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rcRect l="14187" t="3629" r="22469" b="1356"/>
          <a:stretch>
            <a:fillRect/>
          </a:stretch>
        </p:blipFill>
        <p:spPr>
          <a:xfrm>
            <a:off x="1183559" y="2040245"/>
            <a:ext cx="3045542" cy="3045542"/>
          </a:xfrm>
          <a:custGeom>
            <a:avLst/>
            <a:gdLst>
              <a:gd name="connsiteX0" fmla="*/ 3185652 w 6371304"/>
              <a:gd name="connsiteY0" fmla="*/ 0 h 6371304"/>
              <a:gd name="connsiteX1" fmla="*/ 6371304 w 6371304"/>
              <a:gd name="connsiteY1" fmla="*/ 3185652 h 6371304"/>
              <a:gd name="connsiteX2" fmla="*/ 3185652 w 6371304"/>
              <a:gd name="connsiteY2" fmla="*/ 6371304 h 6371304"/>
              <a:gd name="connsiteX3" fmla="*/ 0 w 6371304"/>
              <a:gd name="connsiteY3" fmla="*/ 3185652 h 6371304"/>
              <a:gd name="connsiteX4" fmla="*/ 3185652 w 6371304"/>
              <a:gd name="connsiteY4" fmla="*/ 0 h 6371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1304" h="6371304">
                <a:moveTo>
                  <a:pt x="3185652" y="0"/>
                </a:moveTo>
                <a:cubicBezTo>
                  <a:pt x="4945039" y="0"/>
                  <a:pt x="6371304" y="1426265"/>
                  <a:pt x="6371304" y="3185652"/>
                </a:cubicBezTo>
                <a:cubicBezTo>
                  <a:pt x="6371304" y="4945039"/>
                  <a:pt x="4945039" y="6371304"/>
                  <a:pt x="3185652" y="6371304"/>
                </a:cubicBezTo>
                <a:cubicBezTo>
                  <a:pt x="1426265" y="6371304"/>
                  <a:pt x="0" y="4945039"/>
                  <a:pt x="0" y="3185652"/>
                </a:cubicBezTo>
                <a:cubicBezTo>
                  <a:pt x="0" y="1426265"/>
                  <a:pt x="1426265" y="0"/>
                  <a:pt x="3185652" y="0"/>
                </a:cubicBezTo>
                <a:close/>
              </a:path>
            </a:pathLst>
          </a:custGeom>
        </p:spPr>
      </p:pic>
      <p:sp>
        <p:nvSpPr>
          <p:cNvPr id="10" name="文本框 9"/>
          <p:cNvSpPr txBox="1"/>
          <p:nvPr/>
        </p:nvSpPr>
        <p:spPr>
          <a:xfrm>
            <a:off x="5086718" y="1796932"/>
            <a:ext cx="2225040" cy="368300"/>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ea typeface="宋体" panose="02010600030101010101" pitchFamily="2" charset="-122"/>
              </a:rPr>
              <a:t>数据集</a:t>
            </a:r>
            <a:endParaRPr lang="zh-CN" altLang="en-US" dirty="0">
              <a:solidFill>
                <a:schemeClr val="tx1">
                  <a:lumMod val="75000"/>
                  <a:lumOff val="25000"/>
                </a:schemeClr>
              </a:solidFill>
              <a:effectLst/>
              <a:ea typeface="宋体" panose="02010600030101010101" pitchFamily="2" charset="-122"/>
            </a:endParaRPr>
          </a:p>
        </p:txBody>
      </p:sp>
      <p:sp>
        <p:nvSpPr>
          <p:cNvPr id="11" name="文本框 10"/>
          <p:cNvSpPr txBox="1"/>
          <p:nvPr/>
        </p:nvSpPr>
        <p:spPr>
          <a:xfrm>
            <a:off x="5086985" y="2254885"/>
            <a:ext cx="2768600" cy="953135"/>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BDD100K:大规模、多样化的驾驶视频数据集</a:t>
            </a:r>
            <a:endPar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endParaRPr>
          </a:p>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由100000个视频组成，有道路目标，车道线，驾驶区域等标注</a:t>
            </a:r>
            <a:endPar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cxnSp>
        <p:nvCxnSpPr>
          <p:cNvPr id="12" name="直接连接符 11"/>
          <p:cNvCxnSpPr/>
          <p:nvPr/>
        </p:nvCxnSpPr>
        <p:spPr>
          <a:xfrm>
            <a:off x="5175206" y="2149206"/>
            <a:ext cx="265167" cy="0"/>
          </a:xfrm>
          <a:prstGeom prst="line">
            <a:avLst/>
          </a:prstGeom>
          <a:ln w="25400">
            <a:solidFill>
              <a:srgbClr val="1C4885"/>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8169131" y="1796932"/>
            <a:ext cx="2225040" cy="368300"/>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en-US" altLang="zh-CN" dirty="0">
                <a:solidFill>
                  <a:schemeClr val="tx1">
                    <a:lumMod val="75000"/>
                    <a:lumOff val="25000"/>
                  </a:schemeClr>
                </a:solidFill>
                <a:effectLst/>
              </a:rPr>
              <a:t>DNN</a:t>
            </a:r>
            <a:endParaRPr lang="en-US" altLang="zh-CN" dirty="0">
              <a:solidFill>
                <a:schemeClr val="tx1">
                  <a:lumMod val="75000"/>
                  <a:lumOff val="25000"/>
                </a:schemeClr>
              </a:solidFill>
              <a:effectLst/>
            </a:endParaRPr>
          </a:p>
        </p:txBody>
      </p:sp>
      <p:sp>
        <p:nvSpPr>
          <p:cNvPr id="14" name="文本框 13"/>
          <p:cNvSpPr txBox="1"/>
          <p:nvPr/>
        </p:nvSpPr>
        <p:spPr>
          <a:xfrm>
            <a:off x="8169131" y="2254752"/>
            <a:ext cx="2626688" cy="1168400"/>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生成Open Neural Network Exchange（ONNX，开放神经网络交换），读取</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onnx</a:t>
            </a:r>
            <a:r>
              <a:rPr lang="zh-CN" altLang="en-US" sz="1400" dirty="0">
                <a:solidFill>
                  <a:schemeClr val="tx1">
                    <a:lumMod val="75000"/>
                    <a:lumOff val="25000"/>
                  </a:schemeClr>
                </a:solidFill>
                <a:latin typeface="FZZhengHeiS-DB-GB" panose="02000000000000000000" pitchFamily="2" charset="0"/>
                <a:ea typeface="宋体" panose="02010600030101010101" pitchFamily="2" charset="-122"/>
              </a:rPr>
              <a:t>格式的</a:t>
            </a:r>
            <a:r>
              <a:rPr lang="en-US" altLang="zh-CN" sz="1400" dirty="0">
                <a:solidFill>
                  <a:schemeClr val="tx1">
                    <a:lumMod val="75000"/>
                    <a:lumOff val="25000"/>
                  </a:schemeClr>
                </a:solidFill>
                <a:latin typeface="FZZhengHeiS-DB-GB" panose="02000000000000000000" pitchFamily="2" charset="0"/>
                <a:ea typeface="宋体" panose="02010600030101010101" pitchFamily="2" charset="-122"/>
              </a:rPr>
              <a:t>DNN</a:t>
            </a:r>
            <a:r>
              <a:rPr lang="zh-CN" altLang="en-US" sz="1400" dirty="0">
                <a:solidFill>
                  <a:schemeClr val="tx1">
                    <a:lumMod val="75000"/>
                    <a:lumOff val="25000"/>
                  </a:schemeClr>
                </a:solidFill>
                <a:latin typeface="FZZhengHeiS-DB-GB" panose="02000000000000000000" pitchFamily="2" charset="0"/>
                <a:ea typeface="宋体" panose="02010600030101010101" pitchFamily="2" charset="-122"/>
              </a:rPr>
              <a:t>深度神经网络模型，用于目标检测，区域检测</a:t>
            </a:r>
            <a:endParaRPr lang="zh-CN" altLang="en-US" sz="1400" dirty="0">
              <a:solidFill>
                <a:schemeClr val="tx1">
                  <a:lumMod val="75000"/>
                  <a:lumOff val="25000"/>
                </a:schemeClr>
              </a:solidFill>
              <a:latin typeface="FZZhengHeiS-DB-GB" panose="02000000000000000000" pitchFamily="2" charset="0"/>
              <a:ea typeface="宋体" panose="02010600030101010101" pitchFamily="2" charset="-122"/>
            </a:endParaRPr>
          </a:p>
        </p:txBody>
      </p:sp>
      <p:cxnSp>
        <p:nvCxnSpPr>
          <p:cNvPr id="15" name="直接连接符 14"/>
          <p:cNvCxnSpPr/>
          <p:nvPr/>
        </p:nvCxnSpPr>
        <p:spPr>
          <a:xfrm>
            <a:off x="8257619" y="2149206"/>
            <a:ext cx="265167" cy="0"/>
          </a:xfrm>
          <a:prstGeom prst="line">
            <a:avLst/>
          </a:prstGeom>
          <a:ln w="25400">
            <a:solidFill>
              <a:srgbClr val="1C4885"/>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086718" y="3753465"/>
            <a:ext cx="2225040" cy="368300"/>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en-US" altLang="zh-CN" dirty="0">
                <a:solidFill>
                  <a:schemeClr val="tx1">
                    <a:lumMod val="75000"/>
                    <a:lumOff val="25000"/>
                  </a:schemeClr>
                </a:solidFill>
                <a:effectLst/>
              </a:rPr>
              <a:t>YOLO</a:t>
            </a:r>
            <a:endParaRPr lang="en-US" altLang="zh-CN" dirty="0">
              <a:solidFill>
                <a:schemeClr val="tx1">
                  <a:lumMod val="75000"/>
                  <a:lumOff val="25000"/>
                </a:schemeClr>
              </a:solidFill>
              <a:effectLst/>
            </a:endParaRPr>
          </a:p>
        </p:txBody>
      </p:sp>
      <p:sp>
        <p:nvSpPr>
          <p:cNvPr id="17" name="文本框 16"/>
          <p:cNvSpPr txBox="1"/>
          <p:nvPr/>
        </p:nvSpPr>
        <p:spPr>
          <a:xfrm>
            <a:off x="5086718" y="4211285"/>
            <a:ext cx="2626688" cy="737235"/>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宋体" panose="02010600030101010101" pitchFamily="2" charset="-122"/>
              </a:rPr>
              <a:t>目标检测算法</a:t>
            </a:r>
            <a:r>
              <a:rPr lang="en-US" altLang="zh-CN" sz="1400" dirty="0">
                <a:solidFill>
                  <a:schemeClr val="tx1">
                    <a:lumMod val="75000"/>
                    <a:lumOff val="25000"/>
                  </a:schemeClr>
                </a:solidFill>
                <a:latin typeface="FZZhengHeiS-DB-GB" panose="02000000000000000000" pitchFamily="2" charset="0"/>
                <a:ea typeface="宋体" panose="02010600030101010101" pitchFamily="2" charset="-122"/>
              </a:rPr>
              <a:t>YOLO进一步提高了检测性能</a:t>
            </a:r>
            <a:r>
              <a:rPr lang="zh-CN" altLang="en-US" sz="1400" dirty="0">
                <a:solidFill>
                  <a:schemeClr val="tx1">
                    <a:lumMod val="75000"/>
                    <a:lumOff val="25000"/>
                  </a:schemeClr>
                </a:solidFill>
                <a:latin typeface="FZZhengHeiS-DB-GB" panose="02000000000000000000" pitchFamily="2" charset="0"/>
                <a:ea typeface="宋体" panose="02010600030101010101" pitchFamily="2" charset="-122"/>
              </a:rPr>
              <a:t>，训练得到深度神经网络模型文件</a:t>
            </a:r>
            <a:r>
              <a:rPr lang="en-US" altLang="zh-CN" sz="1400" dirty="0">
                <a:solidFill>
                  <a:schemeClr val="tx1">
                    <a:lumMod val="75000"/>
                    <a:lumOff val="25000"/>
                  </a:schemeClr>
                </a:solidFill>
                <a:latin typeface="FZZhengHeiS-DB-GB" panose="02000000000000000000" pitchFamily="2" charset="0"/>
                <a:ea typeface="宋体" panose="02010600030101010101" pitchFamily="2" charset="-122"/>
              </a:rPr>
              <a:t>onnx</a:t>
            </a:r>
            <a:endParaRPr lang="en-US" altLang="zh-CN" sz="1400" dirty="0">
              <a:solidFill>
                <a:schemeClr val="tx1">
                  <a:lumMod val="75000"/>
                  <a:lumOff val="25000"/>
                </a:schemeClr>
              </a:solidFill>
              <a:latin typeface="FZZhengHeiS-DB-GB" panose="02000000000000000000" pitchFamily="2" charset="0"/>
              <a:ea typeface="宋体" panose="02010600030101010101" pitchFamily="2" charset="-122"/>
            </a:endParaRPr>
          </a:p>
        </p:txBody>
      </p:sp>
      <p:cxnSp>
        <p:nvCxnSpPr>
          <p:cNvPr id="18" name="直接连接符 17"/>
          <p:cNvCxnSpPr/>
          <p:nvPr/>
        </p:nvCxnSpPr>
        <p:spPr>
          <a:xfrm>
            <a:off x="5175206" y="4105739"/>
            <a:ext cx="265167" cy="0"/>
          </a:xfrm>
          <a:prstGeom prst="line">
            <a:avLst/>
          </a:prstGeom>
          <a:ln w="25400">
            <a:solidFill>
              <a:srgbClr val="1C4885"/>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8169131" y="3753465"/>
            <a:ext cx="2225040" cy="368300"/>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rPr>
              <a:t>图像处理</a:t>
            </a:r>
            <a:endParaRPr lang="zh-CN" altLang="en-US" dirty="0">
              <a:solidFill>
                <a:schemeClr val="tx1">
                  <a:lumMod val="75000"/>
                  <a:lumOff val="25000"/>
                </a:schemeClr>
              </a:solidFill>
              <a:effectLst/>
            </a:endParaRPr>
          </a:p>
        </p:txBody>
      </p:sp>
      <p:sp>
        <p:nvSpPr>
          <p:cNvPr id="20" name="文本框 19"/>
          <p:cNvSpPr txBox="1"/>
          <p:nvPr/>
        </p:nvSpPr>
        <p:spPr>
          <a:xfrm>
            <a:off x="8169275" y="4211320"/>
            <a:ext cx="3194050" cy="1814830"/>
          </a:xfrm>
          <a:prstGeom prst="rect">
            <a:avLst/>
          </a:prstGeom>
          <a:noFill/>
        </p:spPr>
        <p:txBody>
          <a:bodyPr wrap="square" rtlCol="0">
            <a:spAutoFit/>
          </a:bodyPr>
          <a:lstStyle/>
          <a:p>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resize</a:t>
            </a:r>
            <a:r>
              <a:rPr lang="zh-CN" altLang="en-US" sz="1400" dirty="0">
                <a:solidFill>
                  <a:schemeClr val="tx1">
                    <a:lumMod val="75000"/>
                    <a:lumOff val="25000"/>
                  </a:schemeClr>
                </a:solidFill>
                <a:latin typeface="FZZhengHeiS-DB-GB" panose="02000000000000000000" pitchFamily="2" charset="0"/>
                <a:ea typeface="宋体" panose="02010600030101010101" pitchFamily="2" charset="-122"/>
              </a:rPr>
              <a:t>不同输入的图片为统一长宽正方形，分割为</a:t>
            </a:r>
            <a:r>
              <a:rPr lang="en-US" altLang="zh-CN" sz="1400" dirty="0">
                <a:solidFill>
                  <a:schemeClr val="tx1">
                    <a:lumMod val="75000"/>
                    <a:lumOff val="25000"/>
                  </a:schemeClr>
                </a:solidFill>
                <a:latin typeface="FZZhengHeiS-DB-GB" panose="02000000000000000000" pitchFamily="2" charset="0"/>
                <a:ea typeface="宋体" panose="02010600030101010101" pitchFamily="2" charset="-122"/>
              </a:rPr>
              <a:t>s^2</a:t>
            </a:r>
            <a:r>
              <a:rPr lang="zh-CN" altLang="en-US" sz="1400" dirty="0">
                <a:solidFill>
                  <a:schemeClr val="tx1">
                    <a:lumMod val="75000"/>
                    <a:lumOff val="25000"/>
                  </a:schemeClr>
                </a:solidFill>
                <a:latin typeface="FZZhengHeiS-DB-GB" panose="02000000000000000000" pitchFamily="2" charset="0"/>
                <a:ea typeface="宋体" panose="02010600030101010101" pitchFamily="2" charset="-122"/>
              </a:rPr>
              <a:t>网格用于</a:t>
            </a:r>
            <a:r>
              <a:rPr lang="en-US" altLang="zh-CN" sz="1400" dirty="0">
                <a:solidFill>
                  <a:schemeClr val="tx1">
                    <a:lumMod val="75000"/>
                    <a:lumOff val="25000"/>
                  </a:schemeClr>
                </a:solidFill>
                <a:latin typeface="FZZhengHeiS-DB-GB" panose="02000000000000000000" pitchFamily="2" charset="0"/>
                <a:ea typeface="宋体" panose="02010600030101010101" pitchFamily="2" charset="-122"/>
              </a:rPr>
              <a:t>yolo</a:t>
            </a:r>
            <a:r>
              <a:rPr lang="zh-CN" altLang="en-US" sz="1400" dirty="0">
                <a:solidFill>
                  <a:schemeClr val="tx1">
                    <a:lumMod val="75000"/>
                    <a:lumOff val="25000"/>
                  </a:schemeClr>
                </a:solidFill>
                <a:latin typeface="FZZhengHeiS-DB-GB" panose="02000000000000000000" pitchFamily="2" charset="0"/>
                <a:ea typeface="宋体" panose="02010600030101010101" pitchFamily="2" charset="-122"/>
              </a:rPr>
              <a:t>检测</a:t>
            </a:r>
            <a:endParaRPr lang="zh-CN" altLang="en-US" sz="1400" dirty="0">
              <a:solidFill>
                <a:schemeClr val="tx1">
                  <a:lumMod val="75000"/>
                  <a:lumOff val="25000"/>
                </a:schemeClr>
              </a:solidFill>
              <a:latin typeface="FZZhengHeiS-DB-GB" panose="02000000000000000000" pitchFamily="2" charset="0"/>
              <a:ea typeface="宋体" panose="02010600030101010101" pitchFamily="2" charset="-122"/>
            </a:endParaRPr>
          </a:p>
          <a:p>
            <a:r>
              <a:rPr lang="zh-CN" altLang="en-US" sz="1400" dirty="0">
                <a:solidFill>
                  <a:schemeClr val="tx1">
                    <a:lumMod val="75000"/>
                    <a:lumOff val="25000"/>
                  </a:schemeClr>
                </a:solidFill>
                <a:latin typeface="FZZhengHeiS-DB-GB" panose="02000000000000000000" pitchFamily="2" charset="0"/>
                <a:ea typeface="宋体" panose="02010600030101010101" pitchFamily="2" charset="-122"/>
              </a:rPr>
              <a:t>对图片进行归一化后，输入</a:t>
            </a:r>
            <a:r>
              <a:rPr lang="en-US" altLang="zh-CN" sz="1400" dirty="0">
                <a:solidFill>
                  <a:schemeClr val="tx1">
                    <a:lumMod val="75000"/>
                    <a:lumOff val="25000"/>
                  </a:schemeClr>
                </a:solidFill>
                <a:latin typeface="FZZhengHeiS-DB-GB" panose="02000000000000000000" pitchFamily="2" charset="0"/>
                <a:ea typeface="宋体" panose="02010600030101010101" pitchFamily="2" charset="-122"/>
              </a:rPr>
              <a:t>DNN</a:t>
            </a:r>
            <a:r>
              <a:rPr lang="zh-CN" altLang="en-US" sz="1400" dirty="0">
                <a:solidFill>
                  <a:schemeClr val="tx1">
                    <a:lumMod val="75000"/>
                    <a:lumOff val="25000"/>
                  </a:schemeClr>
                </a:solidFill>
                <a:latin typeface="FZZhengHeiS-DB-GB" panose="02000000000000000000" pitchFamily="2" charset="0"/>
                <a:ea typeface="宋体" panose="02010600030101010101" pitchFamily="2" charset="-122"/>
              </a:rPr>
              <a:t>，得到识别结果</a:t>
            </a:r>
            <a:endParaRPr lang="zh-CN" altLang="en-US" sz="1400" dirty="0">
              <a:solidFill>
                <a:schemeClr val="tx1">
                  <a:lumMod val="75000"/>
                  <a:lumOff val="25000"/>
                </a:schemeClr>
              </a:solidFill>
              <a:latin typeface="FZZhengHeiS-DB-GB" panose="02000000000000000000" pitchFamily="2" charset="0"/>
              <a:ea typeface="宋体" panose="02010600030101010101" pitchFamily="2" charset="-122"/>
            </a:endParaRPr>
          </a:p>
          <a:p>
            <a:r>
              <a:rPr lang="zh-CN" altLang="en-US" sz="1400" dirty="0">
                <a:solidFill>
                  <a:schemeClr val="tx1">
                    <a:lumMod val="75000"/>
                    <a:lumOff val="25000"/>
                  </a:schemeClr>
                </a:solidFill>
                <a:latin typeface="FZZhengHeiS-DB-GB" panose="02000000000000000000" pitchFamily="2" charset="0"/>
                <a:ea typeface="宋体" panose="02010600030101010101" pitchFamily="2" charset="-122"/>
              </a:rPr>
              <a:t>对识别的车辆目标，用矩形标识</a:t>
            </a:r>
            <a:endParaRPr lang="zh-CN" altLang="en-US" sz="1400" dirty="0">
              <a:solidFill>
                <a:schemeClr val="tx1">
                  <a:lumMod val="75000"/>
                  <a:lumOff val="25000"/>
                </a:schemeClr>
              </a:solidFill>
              <a:latin typeface="FZZhengHeiS-DB-GB" panose="02000000000000000000" pitchFamily="2" charset="0"/>
              <a:ea typeface="宋体" panose="02010600030101010101" pitchFamily="2" charset="-122"/>
            </a:endParaRPr>
          </a:p>
          <a:p>
            <a:r>
              <a:rPr lang="zh-CN" altLang="en-US" sz="1400" dirty="0">
                <a:solidFill>
                  <a:schemeClr val="tx1">
                    <a:lumMod val="75000"/>
                    <a:lumOff val="25000"/>
                  </a:schemeClr>
                </a:solidFill>
                <a:latin typeface="FZZhengHeiS-DB-GB" panose="02000000000000000000" pitchFamily="2" charset="0"/>
                <a:ea typeface="宋体" panose="02010600030101010101" pitchFamily="2" charset="-122"/>
              </a:rPr>
              <a:t>对识别的驾驶区域和车道线，分别用绿色和蓝色填充</a:t>
            </a:r>
            <a:endParaRPr lang="zh-CN" altLang="en-US" sz="1400" dirty="0">
              <a:solidFill>
                <a:schemeClr val="tx1">
                  <a:lumMod val="75000"/>
                  <a:lumOff val="25000"/>
                </a:schemeClr>
              </a:solidFill>
              <a:latin typeface="FZZhengHeiS-DB-GB" panose="02000000000000000000" pitchFamily="2" charset="0"/>
              <a:ea typeface="宋体" panose="02010600030101010101" pitchFamily="2" charset="-122"/>
            </a:endParaRPr>
          </a:p>
          <a:p>
            <a:endParaRPr lang="zh-CN" altLang="en-US" sz="1400" dirty="0">
              <a:solidFill>
                <a:schemeClr val="tx1">
                  <a:lumMod val="75000"/>
                  <a:lumOff val="25000"/>
                </a:schemeClr>
              </a:solidFill>
              <a:latin typeface="FZZhengHeiS-DB-GB" panose="02000000000000000000" pitchFamily="2" charset="0"/>
              <a:ea typeface="宋体" panose="02010600030101010101" pitchFamily="2" charset="-122"/>
            </a:endParaRPr>
          </a:p>
        </p:txBody>
      </p:sp>
      <p:cxnSp>
        <p:nvCxnSpPr>
          <p:cNvPr id="21" name="直接连接符 20"/>
          <p:cNvCxnSpPr/>
          <p:nvPr/>
        </p:nvCxnSpPr>
        <p:spPr>
          <a:xfrm>
            <a:off x="8257619" y="4105739"/>
            <a:ext cx="265167" cy="0"/>
          </a:xfrm>
          <a:prstGeom prst="line">
            <a:avLst/>
          </a:prstGeom>
          <a:ln w="254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529330" y="5969000"/>
            <a:ext cx="3854450" cy="368300"/>
          </a:xfrm>
          <a:prstGeom prst="rect">
            <a:avLst/>
          </a:prstGeom>
          <a:noFill/>
        </p:spPr>
        <p:txBody>
          <a:bodyPr wrap="square" rtlCol="0">
            <a:spAutoFit/>
          </a:bodyPr>
          <a:p>
            <a:r>
              <a:rPr lang="zh-CN" altLang="en-US"/>
              <a:t>参考研究：arXiv:2108.11250</a:t>
            </a:r>
            <a:endParaRPr lang="zh-CN" altLang="en-US"/>
          </a:p>
        </p:txBody>
      </p:sp>
      <p:sp>
        <p:nvSpPr>
          <p:cNvPr id="3" name="文本框 2"/>
          <p:cNvSpPr txBox="1"/>
          <p:nvPr/>
        </p:nvSpPr>
        <p:spPr>
          <a:xfrm>
            <a:off x="4543425" y="278765"/>
            <a:ext cx="6268720" cy="645160"/>
          </a:xfrm>
          <a:prstGeom prst="rect">
            <a:avLst/>
          </a:prstGeom>
          <a:noFill/>
        </p:spPr>
        <p:txBody>
          <a:bodyPr wrap="square" rtlCol="0">
            <a:spAutoFit/>
          </a:bodyPr>
          <a:p>
            <a:r>
              <a:rPr lang="zh-CN" altLang="en-US"/>
              <a:t>弃选思路：</a:t>
            </a:r>
            <a:r>
              <a:rPr lang="zh-CN" altLang="en-US" dirty="0">
                <a:solidFill>
                  <a:schemeClr val="tx1">
                    <a:lumMod val="85000"/>
                    <a:lumOff val="15000"/>
                  </a:schemeClr>
                </a:solidFill>
                <a:latin typeface="FZZhengHeiS-DB-GB" panose="02000000000000000000" pitchFamily="2" charset="0"/>
                <a:ea typeface="FZZhengHeiS-DB-GB" panose="02000000000000000000" pitchFamily="2" charset="0"/>
                <a:sym typeface="+mn-ea"/>
              </a:rPr>
              <a:t>图像二值化和透视变换，对车道线进行函数拟合</a:t>
            </a:r>
            <a:endParaRPr lang="zh-CN" altLang="en-US" dirty="0">
              <a:solidFill>
                <a:schemeClr val="tx1">
                  <a:lumMod val="85000"/>
                  <a:lumOff val="15000"/>
                </a:schemeClr>
              </a:solidFill>
              <a:latin typeface="FZZhengHeiS-DB-GB" panose="02000000000000000000" pitchFamily="2" charset="0"/>
              <a:ea typeface="FZZhengHeiS-DB-GB" panose="02000000000000000000" pitchFamily="2" charset="0"/>
              <a:sym typeface="+mn-ea"/>
            </a:endParaRPr>
          </a:p>
          <a:p>
            <a:r>
              <a:rPr lang="zh-CN" altLang="en-US"/>
              <a:t>原因：在车载摄像头场景下，针对图</a:t>
            </a:r>
            <a:r>
              <a:rPr lang="en-US" altLang="zh-CN"/>
              <a:t>5</a:t>
            </a:r>
            <a:r>
              <a:rPr lang="zh-CN" altLang="en-US"/>
              <a:t>和视频</a:t>
            </a:r>
            <a:r>
              <a:rPr lang="en-US" altLang="zh-CN"/>
              <a:t>6</a:t>
            </a:r>
            <a:r>
              <a:rPr lang="zh-CN" altLang="en-US"/>
              <a:t>的效果很差</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KSO_WM_UNIT_PLACING_PICTURE_USER_VIEWPORT" val="{&quot;height&quot;:6480,&quot;width&quot;:12240}"/>
</p:tagLst>
</file>

<file path=ppt/tags/tag2.xml><?xml version="1.0" encoding="utf-8"?>
<p:tagLst xmlns:p="http://schemas.openxmlformats.org/presentationml/2006/main">
  <p:tag name="ISPRING_PRESENTATION_TITLE" val="蓝色简洁毕业答辩PPT模板"/>
  <p:tag name="COMMONDATA" val="eyJoZGlkIjoiYjBhZjBhMTFjMWJiMWY3MjVhYzMyNmRhZGUxYzU4ZTkifQ=="/>
</p:tagLst>
</file>

<file path=ppt/theme/theme1.xml><?xml version="1.0" encoding="utf-8"?>
<a:theme xmlns:a="http://schemas.openxmlformats.org/drawingml/2006/main" name="www.2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3962</Words>
  <Application>WPS 演示</Application>
  <PresentationFormat>宽屏</PresentationFormat>
  <Paragraphs>379</Paragraphs>
  <Slides>24</Slides>
  <Notes>20</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24</vt:i4>
      </vt:variant>
    </vt:vector>
  </HeadingPairs>
  <TitlesOfParts>
    <vt:vector size="50" baseType="lpstr">
      <vt:lpstr>Arial</vt:lpstr>
      <vt:lpstr>宋体</vt:lpstr>
      <vt:lpstr>Wingdings</vt:lpstr>
      <vt:lpstr>FZZhengHeiS-DB-GB</vt:lpstr>
      <vt:lpstr>Verdana</vt:lpstr>
      <vt:lpstr>微软雅黑</vt:lpstr>
      <vt:lpstr>FuturaBookC</vt:lpstr>
      <vt:lpstr>Segoe Print</vt:lpstr>
      <vt:lpstr>锐字逼格青春粗黑体简2.0</vt:lpstr>
      <vt:lpstr>等线</vt:lpstr>
      <vt:lpstr>Arial Unicode MS</vt:lpstr>
      <vt:lpstr>等线 Light</vt:lpstr>
      <vt:lpstr>黑体</vt:lpstr>
      <vt:lpstr>华文琥珀</vt:lpstr>
      <vt:lpstr>Calibri</vt:lpstr>
      <vt:lpstr>华文彩云</vt:lpstr>
      <vt:lpstr>华文宋体</vt:lpstr>
      <vt:lpstr>华文仿宋</vt:lpstr>
      <vt:lpstr>华文中宋</vt:lpstr>
      <vt:lpstr>华文行楷</vt:lpstr>
      <vt:lpstr>华文细黑</vt:lpstr>
      <vt:lpstr>汉仪雅酷黑简</vt:lpstr>
      <vt:lpstr>华康方圆体W7(P)</vt:lpstr>
      <vt:lpstr>仿宋</vt:lpstr>
      <vt:lpstr>汉仪青云简</vt:lpstr>
      <vt:lpstr>www.2ppt.com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www.2ppt.com-爱PPT提供资源下载</dc:title>
  <dc:creator>www.2ppt.com-爱PPT提供资源下载</dc:creator>
  <dc:description>www.2ppt.com-爱PPT提供资源下载</dc:description>
  <dc:subject>www.2ppt.com-爱PPT提供资源下载</dc:subject>
  <cp:lastModifiedBy>tsc</cp:lastModifiedBy>
  <cp:revision>6</cp:revision>
  <dcterms:created xsi:type="dcterms:W3CDTF">2021-05-01T22:38:00Z</dcterms:created>
  <dcterms:modified xsi:type="dcterms:W3CDTF">2022-06-04T14:54:36Z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027D7A47D30D4CED9F9F9894C1038438</vt:lpwstr>
  </property>
  <property fmtid="{D5CDD505-2E9C-101B-9397-08002B2CF9AE}" pid="3" name="KSOProductBuildVer">
    <vt:lpwstr>2052-11.1.0.11744</vt:lpwstr>
  </property>
</Properties>
</file>