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10"/>
  </p:notesMasterIdLst>
  <p:sldIdLst>
    <p:sldId id="256" r:id="rId3"/>
    <p:sldId id="457" r:id="rId4"/>
    <p:sldId id="467" r:id="rId5"/>
    <p:sldId id="464" r:id="rId6"/>
    <p:sldId id="463" r:id="rId7"/>
    <p:sldId id="465" r:id="rId8"/>
    <p:sldId id="4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0C0"/>
    <a:srgbClr val="FF9933"/>
    <a:srgbClr val="67BCAE"/>
    <a:srgbClr val="E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6" autoAdjust="0"/>
    <p:restoredTop sz="82500" autoAdjust="0"/>
  </p:normalViewPr>
  <p:slideViewPr>
    <p:cSldViewPr>
      <p:cViewPr varScale="1">
        <p:scale>
          <a:sx n="73" d="100"/>
          <a:sy n="73" d="100"/>
        </p:scale>
        <p:origin x="204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EECD-F39C-4D02-890D-AC0AE91B6A27}" type="datetimeFigureOut">
              <a:rPr lang="en-US" smtClean="0"/>
              <a:pPr/>
              <a:t>9/30/25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C5A7-0305-4EBC-87F9-6BE751D08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5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72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6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lang="ko-KR" altLang="en-US" dirty="0"/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85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39" y="5635533"/>
            <a:ext cx="84604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Prof. Dr. Thomas Schäfer</a:t>
            </a:r>
            <a:b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Università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degli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Trieste (UNITS), Winter Semester 2025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9575" y="3346581"/>
            <a:ext cx="8392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b="1" dirty="0" err="1"/>
              <a:t>Computational</a:t>
            </a:r>
            <a:r>
              <a:rPr lang="fr-FR" sz="2000" b="1" dirty="0"/>
              <a:t> Methods for Quantum </a:t>
            </a:r>
            <a:r>
              <a:rPr lang="fr-FR" sz="2000" b="1" dirty="0" err="1"/>
              <a:t>Many</a:t>
            </a:r>
            <a:r>
              <a:rPr lang="fr-FR" sz="2000" b="1" dirty="0"/>
              <a:t>-Body </a:t>
            </a:r>
            <a:r>
              <a:rPr lang="fr-FR" sz="2000" b="1" dirty="0" err="1"/>
              <a:t>Systems</a:t>
            </a:r>
            <a:r>
              <a:rPr lang="fr-FR" sz="2000" b="1" dirty="0"/>
              <a:t> (CMQMB) -</a:t>
            </a:r>
          </a:p>
          <a:p>
            <a:pPr algn="r"/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artificial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atoms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to </a:t>
            </a:r>
            <a:r>
              <a:rPr lang="fr-FR" sz="2000" b="1" dirty="0">
                <a:solidFill>
                  <a:srgbClr val="3240C0"/>
                </a:solidFill>
              </a:rPr>
              <a:t>high-</a:t>
            </a:r>
            <a:r>
              <a:rPr lang="fr-FR" sz="2000" b="1" dirty="0" err="1">
                <a:solidFill>
                  <a:srgbClr val="3240C0"/>
                </a:solidFill>
              </a:rPr>
              <a:t>temperature</a:t>
            </a:r>
            <a:r>
              <a:rPr lang="fr-FR" sz="2000" b="1" dirty="0">
                <a:solidFill>
                  <a:srgbClr val="3240C0"/>
                </a:solidFill>
              </a:rPr>
              <a:t> </a:t>
            </a:r>
            <a:r>
              <a:rPr lang="fr-FR" sz="2000" b="1" dirty="0" err="1">
                <a:solidFill>
                  <a:srgbClr val="3240C0"/>
                </a:solidFill>
              </a:rPr>
              <a:t>superconductors</a:t>
            </a:r>
            <a:endParaRPr lang="fr-FR" sz="2000" b="1" dirty="0">
              <a:solidFill>
                <a:srgbClr val="324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CDEA0-20EB-D943-A33B-20ACE40A1BAC}"/>
              </a:ext>
            </a:extLst>
          </p:cNvPr>
          <p:cNvCxnSpPr/>
          <p:nvPr/>
        </p:nvCxnSpPr>
        <p:spPr>
          <a:xfrm>
            <a:off x="531538" y="4125273"/>
            <a:ext cx="83923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EB2AA-084B-5758-A53D-3EC700C3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" y="5564447"/>
            <a:ext cx="2844084" cy="1003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0F71C-8BEF-AA42-4904-6BD37E2B9BFE}"/>
              </a:ext>
            </a:extLst>
          </p:cNvPr>
          <p:cNvSpPr txBox="1"/>
          <p:nvPr/>
        </p:nvSpPr>
        <p:spPr>
          <a:xfrm>
            <a:off x="755576" y="4183962"/>
            <a:ext cx="816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Lecture 3 – Pictures of time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evolution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,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linear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response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and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Kubo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</a:t>
            </a:r>
            <a:r>
              <a:rPr lang="fr-FR" altLang="ko-KR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formalism</a:t>
            </a:r>
            <a:endParaRPr lang="en-US" altLang="ko-KR" sz="2800" b="1" dirty="0">
              <a:solidFill>
                <a:srgbClr val="3240C0"/>
              </a:solidFill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Tutorials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390D8-8D7E-4D3D-26FB-C7F0D0105CA0}"/>
              </a:ext>
            </a:extLst>
          </p:cNvPr>
          <p:cNvSpPr txBox="1"/>
          <p:nvPr/>
        </p:nvSpPr>
        <p:spPr>
          <a:xfrm>
            <a:off x="389914" y="1556792"/>
            <a:ext cx="4178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Please check, whether you can connect to:</a:t>
            </a:r>
          </a:p>
          <a:p>
            <a:endParaRPr lang="en-DE" dirty="0"/>
          </a:p>
          <a:p>
            <a:r>
              <a:rPr lang="en-GB" dirty="0" err="1"/>
              <a:t>sdsc-binder.flatironinstitute.org</a:t>
            </a:r>
            <a:endParaRPr lang="en-DE" dirty="0"/>
          </a:p>
          <a:p>
            <a:r>
              <a:rPr lang="en-GB" dirty="0"/>
              <a:t>Owner: </a:t>
            </a:r>
            <a:r>
              <a:rPr lang="en-GB" dirty="0" err="1"/>
              <a:t>ccq</a:t>
            </a:r>
            <a:endParaRPr lang="en-GB" dirty="0"/>
          </a:p>
          <a:p>
            <a:r>
              <a:rPr lang="en-GB" dirty="0"/>
              <a:t>Project: CMQMS</a:t>
            </a:r>
            <a:endParaRPr lang="en-DE" dirty="0"/>
          </a:p>
        </p:txBody>
      </p:sp>
      <p:pic>
        <p:nvPicPr>
          <p:cNvPr id="6" name="Picture 4" descr="About TRIQS — TRIQS 3.3.1 documentation">
            <a:extLst>
              <a:ext uri="{FF2B5EF4-FFF2-40B4-BE49-F238E27FC236}">
                <a16:creationId xmlns:a16="http://schemas.microsoft.com/office/drawing/2014/main" id="{CB583F33-C7EE-2135-CAD1-A99604B7B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3303"/>
            <a:ext cx="2458120" cy="55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41AB8-EFB0-AC78-4103-948E0195367F}"/>
              </a:ext>
            </a:extLst>
          </p:cNvPr>
          <p:cNvSpPr txBox="1"/>
          <p:nvPr/>
        </p:nvSpPr>
        <p:spPr>
          <a:xfrm>
            <a:off x="3203848" y="3508851"/>
            <a:ext cx="452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oolbox for </a:t>
            </a:r>
            <a:r>
              <a:rPr lang="en-GB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esearch on </a:t>
            </a:r>
            <a:r>
              <a:rPr lang="en-GB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nteracting </a:t>
            </a:r>
            <a:r>
              <a:rPr lang="en-GB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uantum </a:t>
            </a:r>
            <a:r>
              <a:rPr lang="en-GB" b="1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ystems</a:t>
            </a:r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C3A73-9240-58A9-3C59-22555F560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4221089"/>
            <a:ext cx="5544616" cy="18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The full solid-state Hamiltonian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D623-59DA-E146-B4D5-EBD82F8E5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76" y="1195934"/>
            <a:ext cx="2612529" cy="16921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D4C161-62F3-42BC-3E14-E288C51A0A07}"/>
              </a:ext>
            </a:extLst>
          </p:cNvPr>
          <p:cNvGrpSpPr/>
          <p:nvPr/>
        </p:nvGrpSpPr>
        <p:grpSpPr>
          <a:xfrm>
            <a:off x="228676" y="1784341"/>
            <a:ext cx="6235700" cy="1409700"/>
            <a:chOff x="228676" y="1346706"/>
            <a:chExt cx="6235700" cy="14097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483A0A-0985-9D49-9B2C-5F88853E9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76" y="1346706"/>
              <a:ext cx="6235700" cy="1409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938866A-075F-D4BC-65A1-A6EC75B8FD82}"/>
                </a:ext>
              </a:extLst>
            </p:cNvPr>
            <p:cNvSpPr/>
            <p:nvPr/>
          </p:nvSpPr>
          <p:spPr>
            <a:xfrm>
              <a:off x="6156176" y="1484784"/>
              <a:ext cx="30820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614469" y="1784341"/>
            <a:ext cx="1382209" cy="677901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C51708-A788-4BB8-38BD-CE8C3C074457}"/>
              </a:ext>
            </a:extLst>
          </p:cNvPr>
          <p:cNvCxnSpPr/>
          <p:nvPr/>
        </p:nvCxnSpPr>
        <p:spPr>
          <a:xfrm>
            <a:off x="2915816" y="2792905"/>
            <a:ext cx="0" cy="1584176"/>
          </a:xfrm>
          <a:prstGeom prst="straightConnector1">
            <a:avLst/>
          </a:prstGeom>
          <a:ln w="349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574497" y="4377081"/>
            <a:ext cx="8162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Many fascinating phenomena like magnetism, superconductivity, quantum criticality, </a:t>
            </a:r>
            <a:br>
              <a:rPr lang="en-DE" dirty="0"/>
            </a:br>
            <a:r>
              <a:rPr lang="en-DE" dirty="0"/>
              <a:t>metal-insulator transitions, …</a:t>
            </a:r>
          </a:p>
          <a:p>
            <a:endParaRPr lang="en-DE" dirty="0"/>
          </a:p>
          <a:p>
            <a:r>
              <a:rPr lang="en-DE" dirty="0"/>
              <a:t>However: advanced description necessary! One-particle picture does not hold!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19557F-750F-69BD-9977-615FA18084D9}"/>
              </a:ext>
            </a:extLst>
          </p:cNvPr>
          <p:cNvSpPr/>
          <p:nvPr/>
        </p:nvSpPr>
        <p:spPr>
          <a:xfrm>
            <a:off x="1072762" y="1763488"/>
            <a:ext cx="1074009" cy="677901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251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Towards interacting systems…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081108" y="2710683"/>
            <a:ext cx="2720073" cy="183419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179512" y="1441832"/>
            <a:ext cx="5803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can we obtain information from an interacting system?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cattering experiments (theory)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3FD0-8FCF-A0E3-0938-DD8F78285F6F}"/>
              </a:ext>
            </a:extLst>
          </p:cNvPr>
          <p:cNvSpPr txBox="1"/>
          <p:nvPr/>
        </p:nvSpPr>
        <p:spPr>
          <a:xfrm>
            <a:off x="179512" y="4909936"/>
            <a:ext cx="5955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Three ingredients necessary:</a:t>
            </a:r>
          </a:p>
          <a:p>
            <a:pPr marL="342900" indent="-342900">
              <a:buAutoNum type="arabicParenR"/>
            </a:pPr>
            <a:r>
              <a:rPr lang="en-US" dirty="0"/>
              <a:t>Many-body treatment </a:t>
            </a:r>
            <a:r>
              <a:rPr lang="en-US" dirty="0">
                <a:sym typeface="Wingdings" pitchFamily="2" charset="2"/>
              </a:rPr>
              <a:t> Second quantization ✔️</a:t>
            </a:r>
          </a:p>
          <a:p>
            <a:pPr marL="342900" indent="-342900">
              <a:buAutoNum type="arabicParenR"/>
            </a:pPr>
            <a:r>
              <a:rPr lang="en-GB" dirty="0"/>
              <a:t>T</a:t>
            </a:r>
            <a:r>
              <a:rPr lang="en-DE" dirty="0"/>
              <a:t>ime evolution </a:t>
            </a:r>
            <a:r>
              <a:rPr lang="en-DE" dirty="0">
                <a:sym typeface="Wingdings" pitchFamily="2" charset="2"/>
              </a:rPr>
              <a:t> Pictures of time evolution</a:t>
            </a:r>
          </a:p>
          <a:p>
            <a:pPr marL="342900" indent="-342900">
              <a:buAutoNum type="arabicParenR"/>
            </a:pPr>
            <a:r>
              <a:rPr lang="en-DE" dirty="0">
                <a:sym typeface="Wingdings" pitchFamily="2" charset="2"/>
              </a:rPr>
              <a:t>How does the system respond?  Linear response theory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70A67-C46F-E0B7-AAD1-200B09B3F6D1}"/>
              </a:ext>
            </a:extLst>
          </p:cNvPr>
          <p:cNvCxnSpPr/>
          <p:nvPr/>
        </p:nvCxnSpPr>
        <p:spPr>
          <a:xfrm flipH="1">
            <a:off x="5450912" y="337575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CD474-7F20-0418-9879-54C5CC5F4FB5}"/>
              </a:ext>
            </a:extLst>
          </p:cNvPr>
          <p:cNvCxnSpPr>
            <a:cxnSpLocks/>
          </p:cNvCxnSpPr>
          <p:nvPr/>
        </p:nvCxnSpPr>
        <p:spPr>
          <a:xfrm rot="2700000" flipH="1">
            <a:off x="2258083" y="337220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39065B-3B17-CB7F-36B1-CF6D5D090AA9}"/>
              </a:ext>
            </a:extLst>
          </p:cNvPr>
          <p:cNvCxnSpPr>
            <a:cxnSpLocks/>
          </p:cNvCxnSpPr>
          <p:nvPr/>
        </p:nvCxnSpPr>
        <p:spPr>
          <a:xfrm flipH="1">
            <a:off x="3868510" y="3898966"/>
            <a:ext cx="13099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/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blipFill>
                <a:blip r:embed="rId3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/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blipFill>
                <a:blip r:embed="rId4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/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4" y="3081259"/>
                <a:ext cx="444930" cy="276999"/>
              </a:xfrm>
              <a:prstGeom prst="rect">
                <a:avLst/>
              </a:prstGeom>
              <a:blipFill>
                <a:blip r:embed="rId5"/>
                <a:stretch>
                  <a:fillRect l="-19444" t="-4348" r="-8333" b="-347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/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7" y="2988941"/>
                <a:ext cx="497252" cy="276999"/>
              </a:xfrm>
              <a:prstGeom prst="rect">
                <a:avLst/>
              </a:prstGeom>
              <a:blipFill>
                <a:blip r:embed="rId6"/>
                <a:stretch>
                  <a:fillRect l="-15000" t="-4348" r="-10000"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86FD0B8-1379-DD16-1505-C6CEBD89BB66}"/>
              </a:ext>
            </a:extLst>
          </p:cNvPr>
          <p:cNvSpPr/>
          <p:nvPr/>
        </p:nvSpPr>
        <p:spPr>
          <a:xfrm>
            <a:off x="3693089" y="328527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D9386D82-C056-79F0-380B-FDB6A85D4850}"/>
              </a:ext>
            </a:extLst>
          </p:cNvPr>
          <p:cNvSpPr/>
          <p:nvPr/>
        </p:nvSpPr>
        <p:spPr>
          <a:xfrm>
            <a:off x="4456275" y="318036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5F44D37-9B47-71CE-6DC4-4F27EBECD61E}"/>
              </a:ext>
            </a:extLst>
          </p:cNvPr>
          <p:cNvSpPr/>
          <p:nvPr/>
        </p:nvSpPr>
        <p:spPr>
          <a:xfrm rot="15710117">
            <a:off x="4252098" y="3987340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1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19" grpId="0"/>
      <p:bldP spid="13" grpId="0"/>
      <p:bldP spid="21" grpId="0"/>
      <p:bldP spid="1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EAA3-36B0-1448-8A80-E3808477DEBA}"/>
              </a:ext>
            </a:extLst>
          </p:cNvPr>
          <p:cNvSpPr txBox="1"/>
          <p:nvPr/>
        </p:nvSpPr>
        <p:spPr>
          <a:xfrm>
            <a:off x="323528" y="1340768"/>
            <a:ext cx="206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u="sng" dirty="0"/>
              <a:t>Content and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074D-9274-7368-2D50-2D6C8D988EED}"/>
              </a:ext>
            </a:extLst>
          </p:cNvPr>
          <p:cNvSpPr txBox="1"/>
          <p:nvPr/>
        </p:nvSpPr>
        <p:spPr>
          <a:xfrm>
            <a:off x="611560" y="2022319"/>
            <a:ext cx="8352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Pictures of time evolution in quantum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Schrödinger p</a:t>
            </a:r>
            <a:r>
              <a:rPr lang="en-GB" dirty="0" err="1"/>
              <a:t>ic</a:t>
            </a:r>
            <a:r>
              <a:rPr lang="en-DE" dirty="0"/>
              <a:t>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Heisenberg picture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Dirac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Linear Response Theory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Kubo-Nakano formula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6575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3: Examples for correlation functions I</a:t>
            </a:r>
            <a:endParaRPr lang="en-GB" sz="24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/>
              <p:nvPr/>
            </p:nvSpPr>
            <p:spPr>
              <a:xfrm>
                <a:off x="1025236" y="1783400"/>
                <a:ext cx="2855397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783400"/>
                <a:ext cx="2855397" cy="726481"/>
              </a:xfrm>
              <a:prstGeom prst="rect">
                <a:avLst/>
              </a:prstGeom>
              <a:blipFill>
                <a:blip r:embed="rId3"/>
                <a:stretch>
                  <a:fillRect l="-1327" t="-153448" r="-2655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EFAF6-224E-7D82-B164-EB9D00B4EC8B}"/>
                  </a:ext>
                </a:extLst>
              </p:cNvPr>
              <p:cNvSpPr txBox="1"/>
              <p:nvPr/>
            </p:nvSpPr>
            <p:spPr>
              <a:xfrm>
                <a:off x="1025235" y="3156660"/>
                <a:ext cx="5112682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⟨"/>
                          <m:endChr m:val="⟩"/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8EFAF6-224E-7D82-B164-EB9D00B4E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5" y="3156660"/>
                <a:ext cx="5112682" cy="726481"/>
              </a:xfrm>
              <a:prstGeom prst="rect">
                <a:avLst/>
              </a:prstGeom>
              <a:blipFill>
                <a:blip r:embed="rId4"/>
                <a:stretch>
                  <a:fillRect l="-743" t="-153448" r="-1238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/>
              <p:nvPr/>
            </p:nvSpPr>
            <p:spPr>
              <a:xfrm>
                <a:off x="904403" y="4974147"/>
                <a:ext cx="5203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03" y="4974147"/>
                <a:ext cx="52038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0C310D-464E-6675-6EFC-8297F338A00C}"/>
              </a:ext>
            </a:extLst>
          </p:cNvPr>
          <p:cNvSpPr txBox="1"/>
          <p:nvPr/>
        </p:nvSpPr>
        <p:spPr>
          <a:xfrm>
            <a:off x="138845" y="4144016"/>
            <a:ext cx="4459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ensity-density (or charge) response function</a:t>
            </a:r>
            <a:br>
              <a:rPr lang="en-DE" dirty="0"/>
            </a:br>
            <a:r>
              <a:rPr lang="en-DE" dirty="0"/>
              <a:t>“Polarizability”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3143-C46C-4D5F-40A4-F4B6C8B4D23D}"/>
              </a:ext>
            </a:extLst>
          </p:cNvPr>
          <p:cNvSpPr txBox="1"/>
          <p:nvPr/>
        </p:nvSpPr>
        <p:spPr>
          <a:xfrm>
            <a:off x="138845" y="1402335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ensity operator and variation of chemical potential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A1BA2-116D-FA60-AB5B-2EDFDD3D61BE}"/>
              </a:ext>
            </a:extLst>
          </p:cNvPr>
          <p:cNvSpPr txBox="1"/>
          <p:nvPr/>
        </p:nvSpPr>
        <p:spPr>
          <a:xfrm>
            <a:off x="157245" y="2622911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measure density: A=B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8888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3: Examples for correlation functions II</a:t>
            </a:r>
            <a:endParaRPr lang="en-GB" sz="2400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/>
              <p:nvPr/>
            </p:nvSpPr>
            <p:spPr>
              <a:xfrm>
                <a:off x="1025236" y="1783400"/>
                <a:ext cx="3528402" cy="726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2E3D5-647B-1C54-692C-AEB96112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1783400"/>
                <a:ext cx="3528402" cy="726481"/>
              </a:xfrm>
              <a:prstGeom prst="rect">
                <a:avLst/>
              </a:prstGeom>
              <a:blipFill>
                <a:blip r:embed="rId3"/>
                <a:stretch>
                  <a:fillRect t="-153448" r="-358" b="-21896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/>
              <p:nvPr/>
            </p:nvSpPr>
            <p:spPr>
              <a:xfrm>
                <a:off x="904403" y="4403147"/>
                <a:ext cx="5576527" cy="445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46596E-568E-4B3F-6B9B-433CB4A72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03" y="4403147"/>
                <a:ext cx="5576527" cy="44537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0C310D-464E-6675-6EFC-8297F338A00C}"/>
              </a:ext>
            </a:extLst>
          </p:cNvPr>
          <p:cNvSpPr txBox="1"/>
          <p:nvPr/>
        </p:nvSpPr>
        <p:spPr>
          <a:xfrm>
            <a:off x="138845" y="3573016"/>
            <a:ext cx="410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  <a:r>
              <a:rPr lang="en-DE" dirty="0"/>
              <a:t>(or magnetic) response function</a:t>
            </a:r>
            <a:br>
              <a:rPr lang="en-DE" dirty="0"/>
            </a:br>
            <a:r>
              <a:rPr lang="en-DE" dirty="0"/>
              <a:t>“spin susceptibility”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93143-C46C-4D5F-40A4-F4B6C8B4D23D}"/>
              </a:ext>
            </a:extLst>
          </p:cNvPr>
          <p:cNvSpPr txBox="1"/>
          <p:nvPr/>
        </p:nvSpPr>
        <p:spPr>
          <a:xfrm>
            <a:off x="138845" y="1402335"/>
            <a:ext cx="584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Magnetic moment and external magnetic field in direction ⍺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FD6654-F4F9-A3FF-A7C1-8B080168E52B}"/>
              </a:ext>
            </a:extLst>
          </p:cNvPr>
          <p:cNvSpPr txBox="1"/>
          <p:nvPr/>
        </p:nvSpPr>
        <p:spPr>
          <a:xfrm>
            <a:off x="155352" y="2873714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measure spin: A=B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631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13058</TotalTime>
  <Words>317</Words>
  <Application>Microsoft Macintosh PowerPoint</Application>
  <PresentationFormat>On-screen Show (4:3)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Lato</vt:lpstr>
      <vt:lpstr>Custom Design</vt:lpstr>
      <vt:lpstr>Larissa-Design</vt:lpstr>
      <vt:lpstr>PowerPoint Presentation</vt:lpstr>
      <vt:lpstr>Tutorials</vt:lpstr>
      <vt:lpstr>The full solid-state Hamiltonian</vt:lpstr>
      <vt:lpstr>Towards interacting systems…</vt:lpstr>
      <vt:lpstr>Lecture 3</vt:lpstr>
      <vt:lpstr>Lecture 3: Examples for correlation functions I</vt:lpstr>
      <vt:lpstr>Lecture 3: Examples for correlation functions II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Thomas Schäfer</cp:lastModifiedBy>
  <cp:revision>653</cp:revision>
  <cp:lastPrinted>2021-09-09T16:03:15Z</cp:lastPrinted>
  <dcterms:created xsi:type="dcterms:W3CDTF">2014-04-01T16:35:38Z</dcterms:created>
  <dcterms:modified xsi:type="dcterms:W3CDTF">2025-09-30T09:04:51Z</dcterms:modified>
</cp:coreProperties>
</file>