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5" r:id="rId2"/>
  </p:sldMasterIdLst>
  <p:notesMasterIdLst>
    <p:notesMasterId r:id="rId7"/>
  </p:notesMasterIdLst>
  <p:sldIdLst>
    <p:sldId id="256" r:id="rId3"/>
    <p:sldId id="465" r:id="rId4"/>
    <p:sldId id="464" r:id="rId5"/>
    <p:sldId id="46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0C0"/>
    <a:srgbClr val="FF9933"/>
    <a:srgbClr val="67BCAE"/>
    <a:srgbClr val="EAD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4" autoAdjust="0"/>
    <p:restoredTop sz="82448" autoAdjust="0"/>
  </p:normalViewPr>
  <p:slideViewPr>
    <p:cSldViewPr>
      <p:cViewPr varScale="1">
        <p:scale>
          <a:sx n="97" d="100"/>
          <a:sy n="97" d="100"/>
        </p:scale>
        <p:origin x="245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CEECD-F39C-4D02-890D-AC0AE91B6A27}" type="datetimeFigureOut">
              <a:rPr lang="en-US" smtClean="0"/>
              <a:pPr/>
              <a:t>9/17/25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8C5A7-0305-4EBC-87F9-6BE751D08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1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0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</a:blip>
          <a:srcRect/>
          <a:stretch>
            <a:fillRect t="-42000" b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</a:blip>
          <a:srcRect/>
          <a:stretch>
            <a:fillRect t="-42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lang="ko-KR" altLang="en-US" dirty="0"/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669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39" y="5635533"/>
            <a:ext cx="84604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Prof. Dr. Thomas Schäfer</a:t>
            </a:r>
            <a:br>
              <a:rPr kumimoji="0"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Università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degli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studi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di Trieste (UNITS), Winter Semester 2025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99575" y="3346581"/>
            <a:ext cx="83923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fr-FR" sz="2000" b="1" dirty="0" err="1"/>
              <a:t>Computational</a:t>
            </a:r>
            <a:r>
              <a:rPr lang="fr-FR" sz="2000" b="1" dirty="0"/>
              <a:t> Methods for Quantum </a:t>
            </a:r>
            <a:r>
              <a:rPr lang="fr-FR" sz="2000" b="1" dirty="0" err="1"/>
              <a:t>Many</a:t>
            </a:r>
            <a:r>
              <a:rPr lang="fr-FR" sz="2000" b="1" dirty="0"/>
              <a:t>-Body </a:t>
            </a:r>
            <a:r>
              <a:rPr lang="fr-FR" sz="2000" b="1" dirty="0" err="1"/>
              <a:t>Systems</a:t>
            </a:r>
            <a:r>
              <a:rPr lang="fr-FR" sz="2000" b="1" dirty="0"/>
              <a:t> (CMQMB) -</a:t>
            </a:r>
          </a:p>
          <a:p>
            <a:pPr algn="r"/>
            <a:r>
              <a:rPr lang="fr-FR" sz="2000" b="1" dirty="0" err="1"/>
              <a:t>from</a:t>
            </a:r>
            <a:r>
              <a:rPr lang="fr-FR" sz="2000" b="1" dirty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artificial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atoms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/>
              <a:t>to </a:t>
            </a:r>
            <a:r>
              <a:rPr lang="fr-FR" sz="2000" b="1" dirty="0">
                <a:solidFill>
                  <a:srgbClr val="3240C0"/>
                </a:solidFill>
              </a:rPr>
              <a:t>high-</a:t>
            </a:r>
            <a:r>
              <a:rPr lang="fr-FR" sz="2000" b="1" dirty="0" err="1">
                <a:solidFill>
                  <a:srgbClr val="3240C0"/>
                </a:solidFill>
              </a:rPr>
              <a:t>temperature</a:t>
            </a:r>
            <a:r>
              <a:rPr lang="fr-FR" sz="2000" b="1" dirty="0">
                <a:solidFill>
                  <a:srgbClr val="3240C0"/>
                </a:solidFill>
              </a:rPr>
              <a:t> </a:t>
            </a:r>
            <a:r>
              <a:rPr lang="fr-FR" sz="2000" b="1" dirty="0" err="1">
                <a:solidFill>
                  <a:srgbClr val="3240C0"/>
                </a:solidFill>
              </a:rPr>
              <a:t>superconductors</a:t>
            </a:r>
            <a:endParaRPr lang="fr-FR" sz="2000" b="1" dirty="0">
              <a:solidFill>
                <a:srgbClr val="3240C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BCDEA0-20EB-D943-A33B-20ACE40A1BAC}"/>
              </a:ext>
            </a:extLst>
          </p:cNvPr>
          <p:cNvCxnSpPr/>
          <p:nvPr/>
        </p:nvCxnSpPr>
        <p:spPr>
          <a:xfrm>
            <a:off x="531538" y="4125273"/>
            <a:ext cx="839239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4EB2AA-084B-5758-A53D-3EC700C3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2" y="5564447"/>
            <a:ext cx="2844084" cy="10039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50F71C-8BEF-AA42-4904-6BD37E2B9BFE}"/>
              </a:ext>
            </a:extLst>
          </p:cNvPr>
          <p:cNvSpPr txBox="1"/>
          <p:nvPr/>
        </p:nvSpPr>
        <p:spPr>
          <a:xfrm>
            <a:off x="755576" y="4183962"/>
            <a:ext cx="8168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altLang="ko-KR" sz="1800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Lecture 4 – </a:t>
            </a:r>
            <a:r>
              <a:rPr lang="fr-FR" altLang="ko-KR" sz="1800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From</a:t>
            </a:r>
            <a:r>
              <a:rPr lang="fr-FR" altLang="ko-KR" sz="1800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 single- to </a:t>
            </a:r>
            <a:r>
              <a:rPr lang="fr-FR" altLang="ko-KR" sz="1800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many</a:t>
            </a:r>
            <a:r>
              <a:rPr lang="fr-FR" altLang="ko-KR" sz="1800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-body Green </a:t>
            </a:r>
            <a:r>
              <a:rPr lang="fr-FR" altLang="ko-KR" sz="1800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functions</a:t>
            </a:r>
            <a:endParaRPr lang="en-US" altLang="ko-KR" sz="2800" b="1" dirty="0">
              <a:solidFill>
                <a:srgbClr val="3240C0"/>
              </a:solidFill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Towards interacting systems…</a:t>
            </a:r>
            <a:endParaRPr lang="en-GB" sz="2400" b="1" dirty="0">
              <a:solidFill>
                <a:srgbClr val="92D050"/>
              </a:solidFill>
            </a:endParaRPr>
          </a:p>
        </p:txBody>
      </p:sp>
      <p:sp>
        <p:nvSpPr>
          <p:cNvPr id="23" name="Titel 3">
            <a:extLst>
              <a:ext uri="{FF2B5EF4-FFF2-40B4-BE49-F238E27FC236}">
                <a16:creationId xmlns:a16="http://schemas.microsoft.com/office/drawing/2014/main" id="{E05100DB-5766-C148-8F5A-667DB4B160B8}"/>
              </a:ext>
            </a:extLst>
          </p:cNvPr>
          <p:cNvSpPr txBox="1">
            <a:spLocks/>
          </p:cNvSpPr>
          <p:nvPr/>
        </p:nvSpPr>
        <p:spPr>
          <a:xfrm>
            <a:off x="827584" y="44624"/>
            <a:ext cx="77768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6C73D8-93C3-A91F-BBBB-A37188D86B16}"/>
              </a:ext>
            </a:extLst>
          </p:cNvPr>
          <p:cNvSpPr/>
          <p:nvPr/>
        </p:nvSpPr>
        <p:spPr>
          <a:xfrm>
            <a:off x="3081108" y="2710683"/>
            <a:ext cx="2720073" cy="1834197"/>
          </a:xfrm>
          <a:prstGeom prst="rect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585F7-A46A-3E4B-EAB5-41C0361AAACB}"/>
              </a:ext>
            </a:extLst>
          </p:cNvPr>
          <p:cNvSpPr txBox="1"/>
          <p:nvPr/>
        </p:nvSpPr>
        <p:spPr>
          <a:xfrm>
            <a:off x="179512" y="1441832"/>
            <a:ext cx="5803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How can we obtain information from an interacting system?</a:t>
            </a:r>
          </a:p>
          <a:p>
            <a:endParaRPr lang="en-DE" dirty="0"/>
          </a:p>
          <a:p>
            <a:r>
              <a:rPr lang="en-DE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S</a:t>
            </a:r>
            <a:r>
              <a:rPr lang="en-DE" dirty="0">
                <a:sym typeface="Wingdings" pitchFamily="2" charset="2"/>
              </a:rPr>
              <a:t>cattering experiments (theory)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A3FD0-8FCF-A0E3-0938-DD8F78285F6F}"/>
              </a:ext>
            </a:extLst>
          </p:cNvPr>
          <p:cNvSpPr txBox="1"/>
          <p:nvPr/>
        </p:nvSpPr>
        <p:spPr>
          <a:xfrm>
            <a:off x="179512" y="4909936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Three ingredients necessary:</a:t>
            </a:r>
          </a:p>
          <a:p>
            <a:pPr marL="342900" indent="-342900">
              <a:buAutoNum type="arabicParenR"/>
            </a:pPr>
            <a:r>
              <a:rPr lang="en-US" dirty="0"/>
              <a:t>Many-body treatment </a:t>
            </a:r>
            <a:r>
              <a:rPr lang="en-US" dirty="0">
                <a:sym typeface="Wingdings" pitchFamily="2" charset="2"/>
              </a:rPr>
              <a:t> Second quantization ✔️</a:t>
            </a:r>
          </a:p>
          <a:p>
            <a:pPr marL="342900" indent="-342900">
              <a:buAutoNum type="arabicParenR"/>
            </a:pPr>
            <a:r>
              <a:rPr lang="en-GB" dirty="0"/>
              <a:t>T</a:t>
            </a:r>
            <a:r>
              <a:rPr lang="en-DE" dirty="0"/>
              <a:t>ime evolution </a:t>
            </a:r>
            <a:r>
              <a:rPr lang="en-DE" dirty="0">
                <a:sym typeface="Wingdings" pitchFamily="2" charset="2"/>
              </a:rPr>
              <a:t> Pictures of time evolution</a:t>
            </a:r>
          </a:p>
          <a:p>
            <a:pPr marL="342900" indent="-342900">
              <a:buAutoNum type="arabicParenR"/>
            </a:pPr>
            <a:r>
              <a:rPr lang="en-DE" dirty="0">
                <a:sym typeface="Wingdings" pitchFamily="2" charset="2"/>
              </a:rPr>
              <a:t>How does the system respond?  Linear response theory</a:t>
            </a:r>
            <a:endParaRPr lang="en-D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70A67-C46F-E0B7-AAD1-200B09B3F6D1}"/>
              </a:ext>
            </a:extLst>
          </p:cNvPr>
          <p:cNvCxnSpPr/>
          <p:nvPr/>
        </p:nvCxnSpPr>
        <p:spPr>
          <a:xfrm flipH="1">
            <a:off x="5450912" y="3375753"/>
            <a:ext cx="1368152" cy="5040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FCD474-7F20-0418-9879-54C5CC5F4FB5}"/>
              </a:ext>
            </a:extLst>
          </p:cNvPr>
          <p:cNvCxnSpPr>
            <a:cxnSpLocks/>
          </p:cNvCxnSpPr>
          <p:nvPr/>
        </p:nvCxnSpPr>
        <p:spPr>
          <a:xfrm rot="2700000" flipH="1">
            <a:off x="2258083" y="3372203"/>
            <a:ext cx="1368152" cy="5040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39065B-3B17-CB7F-36B1-CF6D5D090AA9}"/>
              </a:ext>
            </a:extLst>
          </p:cNvPr>
          <p:cNvCxnSpPr>
            <a:cxnSpLocks/>
          </p:cNvCxnSpPr>
          <p:nvPr/>
        </p:nvCxnSpPr>
        <p:spPr>
          <a:xfrm flipH="1">
            <a:off x="3868510" y="3898966"/>
            <a:ext cx="130999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378A5-A2BB-2A3A-51A9-53B787E89F70}"/>
                  </a:ext>
                </a:extLst>
              </p:cNvPr>
              <p:cNvSpPr txBox="1"/>
              <p:nvPr/>
            </p:nvSpPr>
            <p:spPr>
              <a:xfrm>
                <a:off x="5178508" y="4019937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378A5-A2BB-2A3A-51A9-53B787E89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508" y="4019937"/>
                <a:ext cx="542136" cy="276999"/>
              </a:xfrm>
              <a:prstGeom prst="rect">
                <a:avLst/>
              </a:prstGeom>
              <a:blipFill>
                <a:blip r:embed="rId3"/>
                <a:stretch>
                  <a:fillRect t="-17391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97369E-BB1A-5103-9A8C-B514850C52B6}"/>
                  </a:ext>
                </a:extLst>
              </p:cNvPr>
              <p:cNvSpPr txBox="1"/>
              <p:nvPr/>
            </p:nvSpPr>
            <p:spPr>
              <a:xfrm>
                <a:off x="3389600" y="4019937"/>
                <a:ext cx="693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97369E-BB1A-5103-9A8C-B514850C5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600" y="4019937"/>
                <a:ext cx="693395" cy="276999"/>
              </a:xfrm>
              <a:prstGeom prst="rect">
                <a:avLst/>
              </a:prstGeom>
              <a:blipFill>
                <a:blip r:embed="rId4"/>
                <a:stretch>
                  <a:fillRect t="-17391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D96070-C34E-4E3F-6258-3DD1C25D945F}"/>
                  </a:ext>
                </a:extLst>
              </p:cNvPr>
              <p:cNvSpPr txBox="1"/>
              <p:nvPr/>
            </p:nvSpPr>
            <p:spPr>
              <a:xfrm>
                <a:off x="6819064" y="3081259"/>
                <a:ext cx="444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D96070-C34E-4E3F-6258-3DD1C25D9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64" y="3081259"/>
                <a:ext cx="444930" cy="276999"/>
              </a:xfrm>
              <a:prstGeom prst="rect">
                <a:avLst/>
              </a:prstGeom>
              <a:blipFill>
                <a:blip r:embed="rId5"/>
                <a:stretch>
                  <a:fillRect l="-19444" t="-4348" r="-8333" b="-3478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026ECD-5952-870B-DFCA-4A4BB82A3989}"/>
                  </a:ext>
                </a:extLst>
              </p:cNvPr>
              <p:cNvSpPr txBox="1"/>
              <p:nvPr/>
            </p:nvSpPr>
            <p:spPr>
              <a:xfrm>
                <a:off x="1988987" y="2988941"/>
                <a:ext cx="497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026ECD-5952-870B-DFCA-4A4BB82A3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987" y="2988941"/>
                <a:ext cx="497252" cy="276999"/>
              </a:xfrm>
              <a:prstGeom prst="rect">
                <a:avLst/>
              </a:prstGeom>
              <a:blipFill>
                <a:blip r:embed="rId6"/>
                <a:stretch>
                  <a:fillRect l="-15000" t="-4348" r="-10000" b="-3043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486FD0B8-1379-DD16-1505-C6CEBD89BB66}"/>
              </a:ext>
            </a:extLst>
          </p:cNvPr>
          <p:cNvSpPr/>
          <p:nvPr/>
        </p:nvSpPr>
        <p:spPr>
          <a:xfrm>
            <a:off x="3693089" y="3285273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D9386D82-C056-79F0-380B-FDB6A85D4850}"/>
              </a:ext>
            </a:extLst>
          </p:cNvPr>
          <p:cNvSpPr/>
          <p:nvPr/>
        </p:nvSpPr>
        <p:spPr>
          <a:xfrm>
            <a:off x="4456275" y="3180363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F5F44D37-9B47-71CE-6DC4-4F27EBECD61E}"/>
              </a:ext>
            </a:extLst>
          </p:cNvPr>
          <p:cNvSpPr/>
          <p:nvPr/>
        </p:nvSpPr>
        <p:spPr>
          <a:xfrm rot="15710117">
            <a:off x="4252098" y="3987340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910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Towards interacting systems…</a:t>
            </a:r>
            <a:endParaRPr lang="en-GB" sz="2400" b="1" dirty="0">
              <a:solidFill>
                <a:srgbClr val="92D050"/>
              </a:solidFill>
            </a:endParaRPr>
          </a:p>
        </p:txBody>
      </p:sp>
      <p:sp>
        <p:nvSpPr>
          <p:cNvPr id="23" name="Titel 3">
            <a:extLst>
              <a:ext uri="{FF2B5EF4-FFF2-40B4-BE49-F238E27FC236}">
                <a16:creationId xmlns:a16="http://schemas.microsoft.com/office/drawing/2014/main" id="{E05100DB-5766-C148-8F5A-667DB4B160B8}"/>
              </a:ext>
            </a:extLst>
          </p:cNvPr>
          <p:cNvSpPr txBox="1">
            <a:spLocks/>
          </p:cNvSpPr>
          <p:nvPr/>
        </p:nvSpPr>
        <p:spPr>
          <a:xfrm>
            <a:off x="827584" y="44624"/>
            <a:ext cx="77768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6C73D8-93C3-A91F-BBBB-A37188D86B16}"/>
              </a:ext>
            </a:extLst>
          </p:cNvPr>
          <p:cNvSpPr/>
          <p:nvPr/>
        </p:nvSpPr>
        <p:spPr>
          <a:xfrm>
            <a:off x="3081108" y="2710683"/>
            <a:ext cx="2720073" cy="1834197"/>
          </a:xfrm>
          <a:prstGeom prst="rect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585F7-A46A-3E4B-EAB5-41C0361AAACB}"/>
              </a:ext>
            </a:extLst>
          </p:cNvPr>
          <p:cNvSpPr txBox="1"/>
          <p:nvPr/>
        </p:nvSpPr>
        <p:spPr>
          <a:xfrm>
            <a:off x="179512" y="1441832"/>
            <a:ext cx="5803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How can we obtain information from an interacting system?</a:t>
            </a:r>
          </a:p>
          <a:p>
            <a:endParaRPr lang="en-DE" dirty="0"/>
          </a:p>
          <a:p>
            <a:r>
              <a:rPr lang="en-DE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S</a:t>
            </a:r>
            <a:r>
              <a:rPr lang="en-DE" dirty="0">
                <a:sym typeface="Wingdings" pitchFamily="2" charset="2"/>
              </a:rPr>
              <a:t>cattering experiments (theory)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A3FD0-8FCF-A0E3-0938-DD8F78285F6F}"/>
              </a:ext>
            </a:extLst>
          </p:cNvPr>
          <p:cNvSpPr txBox="1"/>
          <p:nvPr/>
        </p:nvSpPr>
        <p:spPr>
          <a:xfrm>
            <a:off x="179512" y="4909936"/>
            <a:ext cx="6239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Three ingredients necessary:</a:t>
            </a:r>
          </a:p>
          <a:p>
            <a:pPr marL="342900" indent="-342900">
              <a:buAutoNum type="arabicParenR"/>
            </a:pPr>
            <a:r>
              <a:rPr lang="en-US" dirty="0"/>
              <a:t>Many-body treatment </a:t>
            </a:r>
            <a:r>
              <a:rPr lang="en-US" dirty="0">
                <a:sym typeface="Wingdings" pitchFamily="2" charset="2"/>
              </a:rPr>
              <a:t> Second quantization ✔️</a:t>
            </a:r>
          </a:p>
          <a:p>
            <a:pPr marL="342900" indent="-342900">
              <a:buAutoNum type="arabicParenR"/>
            </a:pPr>
            <a:r>
              <a:rPr lang="en-GB" dirty="0"/>
              <a:t>T</a:t>
            </a:r>
            <a:r>
              <a:rPr lang="en-DE" dirty="0"/>
              <a:t>ime evolution </a:t>
            </a:r>
            <a:r>
              <a:rPr lang="en-DE" dirty="0">
                <a:sym typeface="Wingdings" pitchFamily="2" charset="2"/>
              </a:rPr>
              <a:t> Pictures of time evolution </a:t>
            </a:r>
            <a:r>
              <a:rPr lang="en-US" dirty="0">
                <a:sym typeface="Wingdings" pitchFamily="2" charset="2"/>
              </a:rPr>
              <a:t>✔️</a:t>
            </a:r>
            <a:endParaRPr lang="en-DE" dirty="0"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lang="en-DE" dirty="0">
                <a:sym typeface="Wingdings" pitchFamily="2" charset="2"/>
              </a:rPr>
              <a:t>How does the system respond?  Linear response theory </a:t>
            </a:r>
            <a:r>
              <a:rPr lang="en-US" dirty="0">
                <a:sym typeface="Wingdings" pitchFamily="2" charset="2"/>
              </a:rPr>
              <a:t>✔️</a:t>
            </a:r>
            <a:endParaRPr lang="en-D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70A67-C46F-E0B7-AAD1-200B09B3F6D1}"/>
              </a:ext>
            </a:extLst>
          </p:cNvPr>
          <p:cNvCxnSpPr/>
          <p:nvPr/>
        </p:nvCxnSpPr>
        <p:spPr>
          <a:xfrm flipH="1">
            <a:off x="5450912" y="3375753"/>
            <a:ext cx="1368152" cy="5040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FCD474-7F20-0418-9879-54C5CC5F4FB5}"/>
              </a:ext>
            </a:extLst>
          </p:cNvPr>
          <p:cNvCxnSpPr>
            <a:cxnSpLocks/>
          </p:cNvCxnSpPr>
          <p:nvPr/>
        </p:nvCxnSpPr>
        <p:spPr>
          <a:xfrm rot="2700000" flipH="1">
            <a:off x="2258083" y="3372203"/>
            <a:ext cx="1368152" cy="5040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39065B-3B17-CB7F-36B1-CF6D5D090AA9}"/>
              </a:ext>
            </a:extLst>
          </p:cNvPr>
          <p:cNvCxnSpPr>
            <a:cxnSpLocks/>
          </p:cNvCxnSpPr>
          <p:nvPr/>
        </p:nvCxnSpPr>
        <p:spPr>
          <a:xfrm flipH="1">
            <a:off x="3868510" y="3898966"/>
            <a:ext cx="130999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378A5-A2BB-2A3A-51A9-53B787E89F70}"/>
                  </a:ext>
                </a:extLst>
              </p:cNvPr>
              <p:cNvSpPr txBox="1"/>
              <p:nvPr/>
            </p:nvSpPr>
            <p:spPr>
              <a:xfrm>
                <a:off x="5178508" y="4019937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378A5-A2BB-2A3A-51A9-53B787E89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508" y="4019937"/>
                <a:ext cx="542136" cy="276999"/>
              </a:xfrm>
              <a:prstGeom prst="rect">
                <a:avLst/>
              </a:prstGeom>
              <a:blipFill>
                <a:blip r:embed="rId3"/>
                <a:stretch>
                  <a:fillRect t="-17391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97369E-BB1A-5103-9A8C-B514850C52B6}"/>
                  </a:ext>
                </a:extLst>
              </p:cNvPr>
              <p:cNvSpPr txBox="1"/>
              <p:nvPr/>
            </p:nvSpPr>
            <p:spPr>
              <a:xfrm>
                <a:off x="3389600" y="4019937"/>
                <a:ext cx="693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97369E-BB1A-5103-9A8C-B514850C5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600" y="4019937"/>
                <a:ext cx="693395" cy="276999"/>
              </a:xfrm>
              <a:prstGeom prst="rect">
                <a:avLst/>
              </a:prstGeom>
              <a:blipFill>
                <a:blip r:embed="rId4"/>
                <a:stretch>
                  <a:fillRect t="-17391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D96070-C34E-4E3F-6258-3DD1C25D945F}"/>
                  </a:ext>
                </a:extLst>
              </p:cNvPr>
              <p:cNvSpPr txBox="1"/>
              <p:nvPr/>
            </p:nvSpPr>
            <p:spPr>
              <a:xfrm>
                <a:off x="6819064" y="3081259"/>
                <a:ext cx="6360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D96070-C34E-4E3F-6258-3DD1C25D9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64" y="3081259"/>
                <a:ext cx="636072" cy="276999"/>
              </a:xfrm>
              <a:prstGeom prst="rect">
                <a:avLst/>
              </a:prstGeom>
              <a:blipFill>
                <a:blip r:embed="rId5"/>
                <a:stretch>
                  <a:fillRect l="-13725" t="-4348" r="-5882" b="-3478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026ECD-5952-870B-DFCA-4A4BB82A3989}"/>
                  </a:ext>
                </a:extLst>
              </p:cNvPr>
              <p:cNvSpPr txBox="1"/>
              <p:nvPr/>
            </p:nvSpPr>
            <p:spPr>
              <a:xfrm>
                <a:off x="1988987" y="2988941"/>
                <a:ext cx="6360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026ECD-5952-870B-DFCA-4A4BB82A3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987" y="2988941"/>
                <a:ext cx="636072" cy="276999"/>
              </a:xfrm>
              <a:prstGeom prst="rect">
                <a:avLst/>
              </a:prstGeom>
              <a:blipFill>
                <a:blip r:embed="rId6"/>
                <a:stretch>
                  <a:fillRect l="-11765" t="-4348" r="-7843" b="-3043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486FD0B8-1379-DD16-1505-C6CEBD89BB66}"/>
              </a:ext>
            </a:extLst>
          </p:cNvPr>
          <p:cNvSpPr/>
          <p:nvPr/>
        </p:nvSpPr>
        <p:spPr>
          <a:xfrm>
            <a:off x="3693089" y="3285273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D9386D82-C056-79F0-380B-FDB6A85D4850}"/>
              </a:ext>
            </a:extLst>
          </p:cNvPr>
          <p:cNvSpPr/>
          <p:nvPr/>
        </p:nvSpPr>
        <p:spPr>
          <a:xfrm>
            <a:off x="4456275" y="3180363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F5F44D37-9B47-71CE-6DC4-4F27EBECD61E}"/>
              </a:ext>
            </a:extLst>
          </p:cNvPr>
          <p:cNvSpPr/>
          <p:nvPr/>
        </p:nvSpPr>
        <p:spPr>
          <a:xfrm rot="15710117">
            <a:off x="4252098" y="3987340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5E6785-8E58-4952-0C37-19A10BD0DC7D}"/>
                  </a:ext>
                </a:extLst>
              </p:cNvPr>
              <p:cNvSpPr txBox="1"/>
              <p:nvPr/>
            </p:nvSpPr>
            <p:spPr>
              <a:xfrm flipH="1">
                <a:off x="5315649" y="3144883"/>
                <a:ext cx="1939341" cy="284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m:rPr>
                              <m:nor/>
                            </m:rPr>
                            <a:rPr lang="en-DE" dirty="0"/>
                            <m:t> </m:t>
                          </m:r>
                        </m:e>
                        <m:sup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5E6785-8E58-4952-0C37-19A10BD0D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5649" y="3144883"/>
                <a:ext cx="1939341" cy="284117"/>
              </a:xfrm>
              <a:prstGeom prst="rect">
                <a:avLst/>
              </a:prstGeom>
              <a:blipFill>
                <a:blip r:embed="rId7"/>
                <a:stretch>
                  <a:fillRect t="-16667" b="-37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6BF924-002A-C46C-7DBF-F106F01841DD}"/>
                  </a:ext>
                </a:extLst>
              </p:cNvPr>
              <p:cNvSpPr txBox="1"/>
              <p:nvPr/>
            </p:nvSpPr>
            <p:spPr>
              <a:xfrm flipH="1">
                <a:off x="1738967" y="3151654"/>
                <a:ext cx="1939341" cy="284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6BF924-002A-C46C-7DBF-F106F0184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38967" y="3151654"/>
                <a:ext cx="1939341" cy="284117"/>
              </a:xfrm>
              <a:prstGeom prst="rect">
                <a:avLst/>
              </a:prstGeom>
              <a:blipFill>
                <a:blip r:embed="rId8"/>
                <a:stretch>
                  <a:fillRect b="-3043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A69D323-C0F2-0ECC-7BEA-5C640B11895B}"/>
              </a:ext>
            </a:extLst>
          </p:cNvPr>
          <p:cNvSpPr txBox="1"/>
          <p:nvPr/>
        </p:nvSpPr>
        <p:spPr>
          <a:xfrm>
            <a:off x="6228184" y="4544880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ym typeface="Wingdings" pitchFamily="2" charset="2"/>
              </a:rPr>
              <a:t> Green functions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31016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Lecture 4</a:t>
            </a:r>
            <a:endParaRPr lang="en-GB" sz="2400" b="1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9EAA3-36B0-1448-8A80-E3808477DEBA}"/>
              </a:ext>
            </a:extLst>
          </p:cNvPr>
          <p:cNvSpPr txBox="1"/>
          <p:nvPr/>
        </p:nvSpPr>
        <p:spPr>
          <a:xfrm>
            <a:off x="323528" y="1340768"/>
            <a:ext cx="2063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u="sng" dirty="0"/>
              <a:t>Content and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D074D-9274-7368-2D50-2D6C8D988EED}"/>
              </a:ext>
            </a:extLst>
          </p:cNvPr>
          <p:cNvSpPr txBox="1"/>
          <p:nvPr/>
        </p:nvSpPr>
        <p:spPr>
          <a:xfrm>
            <a:off x="611560" y="2022319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Green function? Example of the one-particle Schrödinger equation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Many-body Green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Translational invariance, basis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 function of free electrons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Lehmann </a:t>
            </a:r>
            <a:r>
              <a:rPr lang="en-US"/>
              <a:t>representation [and spectral function]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552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12920</TotalTime>
  <Words>206</Words>
  <Application>Microsoft Macintosh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Custom Design</vt:lpstr>
      <vt:lpstr>Larissa-Design</vt:lpstr>
      <vt:lpstr>PowerPoint Presentation</vt:lpstr>
      <vt:lpstr>Towards interacting systems…</vt:lpstr>
      <vt:lpstr>Towards interacting systems…</vt:lpstr>
      <vt:lpstr>Lecture 4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Thomas Schäfer</cp:lastModifiedBy>
  <cp:revision>653</cp:revision>
  <cp:lastPrinted>2021-09-09T16:03:15Z</cp:lastPrinted>
  <dcterms:created xsi:type="dcterms:W3CDTF">2014-04-01T16:35:38Z</dcterms:created>
  <dcterms:modified xsi:type="dcterms:W3CDTF">2025-09-17T13:02:46Z</dcterms:modified>
</cp:coreProperties>
</file>