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1" r:id="rId1"/>
    <p:sldMasterId id="2147483675" r:id="rId2"/>
  </p:sldMasterIdLst>
  <p:notesMasterIdLst>
    <p:notesMasterId r:id="rId8"/>
  </p:notesMasterIdLst>
  <p:sldIdLst>
    <p:sldId id="256" r:id="rId3"/>
    <p:sldId id="464" r:id="rId4"/>
    <p:sldId id="463" r:id="rId5"/>
    <p:sldId id="465" r:id="rId6"/>
    <p:sldId id="466" r:id="rId7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240C0"/>
    <a:srgbClr val="FF9933"/>
    <a:srgbClr val="67BCAE"/>
    <a:srgbClr val="EAD26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3194" autoAdjust="0"/>
    <p:restoredTop sz="82448" autoAdjust="0"/>
  </p:normalViewPr>
  <p:slideViewPr>
    <p:cSldViewPr>
      <p:cViewPr varScale="1">
        <p:scale>
          <a:sx n="121" d="100"/>
          <a:sy n="121" d="100"/>
        </p:scale>
        <p:origin x="173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8BCEECD-F39C-4D02-890D-AC0AE91B6A27}" type="datetimeFigureOut">
              <a:rPr lang="en-US" smtClean="0"/>
              <a:pPr/>
              <a:t>9/17/25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D8C5A7-0305-4EBC-87F9-6BE751D0892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8C5A7-0305-4EBC-87F9-6BE751D08921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91442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8C5A7-0305-4EBC-87F9-6BE751D0892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025123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8C5A7-0305-4EBC-87F9-6BE751D08921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5036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8C5A7-0305-4EBC-87F9-6BE751D0892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146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D8C5A7-0305-4EBC-87F9-6BE751D08921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3792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0869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237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572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 cstate="print">
            <a:lum/>
          </a:blip>
          <a:srcRect/>
          <a:stretch>
            <a:fillRect t="-42000" b="42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0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94015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19672" y="0"/>
            <a:ext cx="7524328" cy="1069514"/>
          </a:xfrm>
          <a:prstGeom prst="rect">
            <a:avLst/>
          </a:prstGeom>
        </p:spPr>
        <p:txBody>
          <a:bodyPr anchor="ctr"/>
          <a:lstStyle>
            <a:lvl1pPr>
              <a:defRPr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2123728" y="1268760"/>
            <a:ext cx="6563072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5" name="Content Placeholder 2"/>
          <p:cNvSpPr>
            <a:spLocks noGrp="1"/>
          </p:cNvSpPr>
          <p:nvPr>
            <p:ph idx="10"/>
          </p:nvPr>
        </p:nvSpPr>
        <p:spPr>
          <a:xfrm>
            <a:off x="2134072" y="1844824"/>
            <a:ext cx="6563072" cy="4147865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268185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28665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Slide">
    <p:bg>
      <p:bgPr>
        <a:blipFill dpi="0" rotWithShape="1">
          <a:blip r:embed="rId2" cstate="print">
            <a:lum/>
          </a:blip>
          <a:srcRect/>
          <a:stretch>
            <a:fillRect t="-42000" b="5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241669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16778"/>
            <a:ext cx="9144000" cy="1069514"/>
          </a:xfrm>
          <a:prstGeom prst="rect">
            <a:avLst/>
          </a:prstGeom>
        </p:spPr>
        <p:txBody>
          <a:bodyPr anchor="ctr"/>
          <a:lstStyle>
            <a:lvl1pPr>
              <a:defRPr lang="ko-KR" altLang="en-US" dirty="0"/>
            </a:lvl1pPr>
          </a:lstStyle>
          <a:p>
            <a:r>
              <a:rPr lang="en-US" altLang="ko-KR" dirty="0"/>
              <a:t> Click to add title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460648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0"/>
          </p:nvPr>
        </p:nvSpPr>
        <p:spPr>
          <a:xfrm>
            <a:off x="467544" y="2276872"/>
            <a:ext cx="8229600" cy="3600400"/>
          </a:xfrm>
          <a:prstGeom prst="rect">
            <a:avLst/>
          </a:prstGeom>
        </p:spPr>
        <p:txBody>
          <a:bodyPr lIns="396000" anchor="t"/>
          <a:lstStyle>
            <a:lvl1pPr marL="0" indent="0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altLang="ko-KR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62134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7933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790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811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198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91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8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5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7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6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357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60" r:id="rId14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en-US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Textmasterformate durch Klicken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F0832-F084-422D-97D1-AF848F4F2C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6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NULL"/><Relationship Id="rId3" Type="http://schemas.openxmlformats.org/officeDocument/2006/relationships/image" Target="NULL"/><Relationship Id="rId7" Type="http://schemas.openxmlformats.org/officeDocument/2006/relationships/image" Target="NUL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7.xml"/><Relationship Id="rId6" Type="http://schemas.openxmlformats.org/officeDocument/2006/relationships/image" Target="NULL"/><Relationship Id="rId5" Type="http://schemas.openxmlformats.org/officeDocument/2006/relationships/image" Target="NULL"/><Relationship Id="rId4" Type="http://schemas.openxmlformats.org/officeDocument/2006/relationships/image" Target="NUL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7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4939" y="5635533"/>
            <a:ext cx="8460432" cy="8617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altLang="ko-KR" b="1" dirty="0">
              <a:solidFill>
                <a:schemeClr val="tx1">
                  <a:lumMod val="75000"/>
                  <a:lumOff val="25000"/>
                </a:schemeClr>
              </a:solidFill>
              <a:latin typeface="+mj-lt"/>
              <a:cs typeface="Arial" pitchFamily="34" charset="0"/>
            </a:endParaRPr>
          </a:p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en-US" altLang="ko-KR" sz="16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Prof. Dr. Thomas Schäfer</a:t>
            </a:r>
            <a:br>
              <a:rPr kumimoji="0" lang="en-US" altLang="ko-KR" sz="1600" b="1" u="sng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</a:b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Università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degli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</a:t>
            </a:r>
            <a:r>
              <a:rPr lang="en-US" sz="16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studi</a:t>
            </a:r>
            <a:r>
              <a:rPr lang="en-US" sz="1600" dirty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rPr>
              <a:t> di Trieste (UNITS), Winter Semester 2025</a:t>
            </a:r>
          </a:p>
        </p:txBody>
      </p:sp>
      <p:sp>
        <p:nvSpPr>
          <p:cNvPr id="5" name="TextBox 1"/>
          <p:cNvSpPr txBox="1">
            <a:spLocks noChangeArrowheads="1"/>
          </p:cNvSpPr>
          <p:nvPr/>
        </p:nvSpPr>
        <p:spPr bwMode="auto">
          <a:xfrm>
            <a:off x="599575" y="3346581"/>
            <a:ext cx="8392395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r"/>
            <a:r>
              <a:rPr lang="fr-FR" sz="2000" b="1" dirty="0" err="1"/>
              <a:t>Computational</a:t>
            </a:r>
            <a:r>
              <a:rPr lang="fr-FR" sz="2000" b="1" dirty="0"/>
              <a:t> Methods for Quantum </a:t>
            </a:r>
            <a:r>
              <a:rPr lang="fr-FR" sz="2000" b="1" dirty="0" err="1"/>
              <a:t>Many</a:t>
            </a:r>
            <a:r>
              <a:rPr lang="fr-FR" sz="2000" b="1" dirty="0"/>
              <a:t>-Body </a:t>
            </a:r>
            <a:r>
              <a:rPr lang="fr-FR" sz="2000" b="1" dirty="0" err="1"/>
              <a:t>Systems</a:t>
            </a:r>
            <a:r>
              <a:rPr lang="fr-FR" sz="2000" b="1" dirty="0"/>
              <a:t> (CMQMB) -</a:t>
            </a:r>
          </a:p>
          <a:p>
            <a:pPr algn="r"/>
            <a:r>
              <a:rPr lang="fr-FR" sz="2000" b="1" dirty="0" err="1"/>
              <a:t>from</a:t>
            </a:r>
            <a:r>
              <a:rPr lang="fr-FR" sz="2000" b="1" dirty="0"/>
              <a:t> </a:t>
            </a:r>
            <a:r>
              <a:rPr lang="fr-FR" sz="2000" b="1" dirty="0" err="1">
                <a:solidFill>
                  <a:srgbClr val="FF0000"/>
                </a:solidFill>
              </a:rPr>
              <a:t>artificial</a:t>
            </a:r>
            <a:r>
              <a:rPr lang="fr-FR" sz="2000" b="1" dirty="0">
                <a:solidFill>
                  <a:srgbClr val="FF0000"/>
                </a:solidFill>
              </a:rPr>
              <a:t> </a:t>
            </a:r>
            <a:r>
              <a:rPr lang="fr-FR" sz="2000" b="1" dirty="0" err="1">
                <a:solidFill>
                  <a:srgbClr val="FF0000"/>
                </a:solidFill>
              </a:rPr>
              <a:t>atoms</a:t>
            </a:r>
            <a:r>
              <a:rPr lang="fr-FR" sz="2000" b="1" dirty="0">
                <a:solidFill>
                  <a:srgbClr val="FF0000"/>
                </a:solidFill>
              </a:rPr>
              <a:t> </a:t>
            </a:r>
            <a:r>
              <a:rPr lang="fr-FR" sz="2000" b="1" dirty="0"/>
              <a:t>to </a:t>
            </a:r>
            <a:r>
              <a:rPr lang="fr-FR" sz="2000" b="1" dirty="0">
                <a:solidFill>
                  <a:srgbClr val="3240C0"/>
                </a:solidFill>
              </a:rPr>
              <a:t>high-</a:t>
            </a:r>
            <a:r>
              <a:rPr lang="fr-FR" sz="2000" b="1" dirty="0" err="1">
                <a:solidFill>
                  <a:srgbClr val="3240C0"/>
                </a:solidFill>
              </a:rPr>
              <a:t>temperature</a:t>
            </a:r>
            <a:r>
              <a:rPr lang="fr-FR" sz="2000" b="1" dirty="0">
                <a:solidFill>
                  <a:srgbClr val="3240C0"/>
                </a:solidFill>
              </a:rPr>
              <a:t> </a:t>
            </a:r>
            <a:r>
              <a:rPr lang="fr-FR" sz="2000" b="1" dirty="0" err="1">
                <a:solidFill>
                  <a:srgbClr val="3240C0"/>
                </a:solidFill>
              </a:rPr>
              <a:t>superconductors</a:t>
            </a:r>
            <a:endParaRPr lang="fr-FR" sz="2000" b="1" dirty="0">
              <a:solidFill>
                <a:srgbClr val="3240C0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ABCDEA0-20EB-D943-A33B-20ACE40A1BAC}"/>
              </a:ext>
            </a:extLst>
          </p:cNvPr>
          <p:cNvCxnSpPr/>
          <p:nvPr/>
        </p:nvCxnSpPr>
        <p:spPr>
          <a:xfrm>
            <a:off x="531538" y="4125273"/>
            <a:ext cx="8392395" cy="0"/>
          </a:xfrm>
          <a:prstGeom prst="line">
            <a:avLst/>
          </a:prstGeom>
          <a:ln w="222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>
            <a:extLst>
              <a:ext uri="{FF2B5EF4-FFF2-40B4-BE49-F238E27FC236}">
                <a16:creationId xmlns:a16="http://schemas.microsoft.com/office/drawing/2014/main" id="{634EB2AA-084B-5758-A53D-3EC700C3FF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62" y="5564447"/>
            <a:ext cx="2844084" cy="1003946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850F71C-8BEF-AA42-4904-6BD37E2B9BFE}"/>
              </a:ext>
            </a:extLst>
          </p:cNvPr>
          <p:cNvSpPr txBox="1"/>
          <p:nvPr/>
        </p:nvSpPr>
        <p:spPr>
          <a:xfrm>
            <a:off x="755576" y="4183962"/>
            <a:ext cx="81683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fr-FR" altLang="ko-KR" sz="1800" b="1" dirty="0">
                <a:solidFill>
                  <a:srgbClr val="3240C0"/>
                </a:solidFill>
                <a:ea typeface="맑은 고딕" pitchFamily="50" charset="-127"/>
                <a:cs typeface="Arial" pitchFamily="34" charset="0"/>
              </a:rPr>
              <a:t>Lecture </a:t>
            </a:r>
            <a:r>
              <a:rPr lang="fr-FR" altLang="ko-KR" b="1" dirty="0">
                <a:solidFill>
                  <a:srgbClr val="3240C0"/>
                </a:solidFill>
                <a:ea typeface="맑은 고딕" pitchFamily="50" charset="-127"/>
                <a:cs typeface="Arial" pitchFamily="34" charset="0"/>
              </a:rPr>
              <a:t>5</a:t>
            </a:r>
            <a:r>
              <a:rPr lang="fr-FR" altLang="ko-KR" sz="1800" b="1" dirty="0">
                <a:solidFill>
                  <a:srgbClr val="3240C0"/>
                </a:solidFill>
                <a:ea typeface="맑은 고딕" pitchFamily="50" charset="-127"/>
                <a:cs typeface="Arial" pitchFamily="34" charset="0"/>
              </a:rPr>
              <a:t> – Spectral </a:t>
            </a:r>
            <a:r>
              <a:rPr lang="fr-FR" altLang="ko-KR" sz="1800" b="1" dirty="0" err="1">
                <a:solidFill>
                  <a:srgbClr val="3240C0"/>
                </a:solidFill>
                <a:ea typeface="맑은 고딕" pitchFamily="50" charset="-127"/>
                <a:cs typeface="Arial" pitchFamily="34" charset="0"/>
              </a:rPr>
              <a:t>functions</a:t>
            </a:r>
            <a:r>
              <a:rPr lang="fr-FR" altLang="ko-KR" sz="1800" b="1" dirty="0">
                <a:solidFill>
                  <a:srgbClr val="3240C0"/>
                </a:solidFill>
                <a:ea typeface="맑은 고딕" pitchFamily="50" charset="-127"/>
                <a:cs typeface="Arial" pitchFamily="34" charset="0"/>
              </a:rPr>
              <a:t> and tunneling </a:t>
            </a:r>
            <a:r>
              <a:rPr lang="fr-FR" altLang="ko-KR" sz="1800" b="1" dirty="0" err="1">
                <a:solidFill>
                  <a:srgbClr val="3240C0"/>
                </a:solidFill>
                <a:ea typeface="맑은 고딕" pitchFamily="50" charset="-127"/>
                <a:cs typeface="Arial" pitchFamily="34" charset="0"/>
              </a:rPr>
              <a:t>experiments</a:t>
            </a:r>
            <a:endParaRPr lang="en-US" altLang="ko-KR" sz="2800" b="1" dirty="0">
              <a:solidFill>
                <a:srgbClr val="3240C0"/>
              </a:solidFill>
              <a:ea typeface="맑은 고딕" pitchFamily="50" charset="-127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217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3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69514"/>
          </a:xfrm>
        </p:spPr>
        <p:txBody>
          <a:bodyPr>
            <a:normAutofit/>
          </a:bodyPr>
          <a:lstStyle/>
          <a:p>
            <a:pPr algn="l"/>
            <a:r>
              <a:rPr lang="en-GB" sz="2400" b="1" dirty="0"/>
              <a:t>Towards interacting systems…</a:t>
            </a:r>
            <a:endParaRPr lang="en-GB" sz="2400" b="1" dirty="0">
              <a:solidFill>
                <a:srgbClr val="92D050"/>
              </a:solidFill>
            </a:endParaRPr>
          </a:p>
        </p:txBody>
      </p:sp>
      <p:sp>
        <p:nvSpPr>
          <p:cNvPr id="23" name="Titel 3">
            <a:extLst>
              <a:ext uri="{FF2B5EF4-FFF2-40B4-BE49-F238E27FC236}">
                <a16:creationId xmlns:a16="http://schemas.microsoft.com/office/drawing/2014/main" id="{E05100DB-5766-C148-8F5A-667DB4B160B8}"/>
              </a:ext>
            </a:extLst>
          </p:cNvPr>
          <p:cNvSpPr txBox="1">
            <a:spLocks/>
          </p:cNvSpPr>
          <p:nvPr/>
        </p:nvSpPr>
        <p:spPr>
          <a:xfrm>
            <a:off x="827584" y="44624"/>
            <a:ext cx="7776864" cy="79208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lang="ko-KR" altLang="en-US" sz="4400" kern="1200" dirty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GB" sz="2400" b="1" dirty="0">
              <a:solidFill>
                <a:srgbClr val="FF0000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56C73D8-93C3-A91F-BBBB-A37188D86B16}"/>
              </a:ext>
            </a:extLst>
          </p:cNvPr>
          <p:cNvSpPr/>
          <p:nvPr/>
        </p:nvSpPr>
        <p:spPr>
          <a:xfrm>
            <a:off x="3081108" y="2710683"/>
            <a:ext cx="2720073" cy="1834197"/>
          </a:xfrm>
          <a:prstGeom prst="rect">
            <a:avLst/>
          </a:prstGeom>
          <a:solidFill>
            <a:srgbClr val="92D050">
              <a:alpha val="39000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02585F7-A46A-3E4B-EAB5-41C0361AAACB}"/>
              </a:ext>
            </a:extLst>
          </p:cNvPr>
          <p:cNvSpPr txBox="1"/>
          <p:nvPr/>
        </p:nvSpPr>
        <p:spPr>
          <a:xfrm>
            <a:off x="179512" y="1441832"/>
            <a:ext cx="580319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/>
              <a:t>How can we obtain information from an interacting system?</a:t>
            </a:r>
          </a:p>
          <a:p>
            <a:endParaRPr lang="en-DE" dirty="0"/>
          </a:p>
          <a:p>
            <a:r>
              <a:rPr lang="en-DE" dirty="0">
                <a:sym typeface="Wingdings" pitchFamily="2" charset="2"/>
              </a:rPr>
              <a:t> </a:t>
            </a:r>
            <a:r>
              <a:rPr lang="en-GB" dirty="0">
                <a:sym typeface="Wingdings" pitchFamily="2" charset="2"/>
              </a:rPr>
              <a:t>S</a:t>
            </a:r>
            <a:r>
              <a:rPr lang="en-DE" dirty="0">
                <a:sym typeface="Wingdings" pitchFamily="2" charset="2"/>
              </a:rPr>
              <a:t>cattering experiments (theory)</a:t>
            </a:r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1A3FD0-8FCF-A0E3-0938-DD8F78285F6F}"/>
              </a:ext>
            </a:extLst>
          </p:cNvPr>
          <p:cNvSpPr txBox="1"/>
          <p:nvPr/>
        </p:nvSpPr>
        <p:spPr>
          <a:xfrm>
            <a:off x="179512" y="4909936"/>
            <a:ext cx="62392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Three ingredients necessary:</a:t>
            </a:r>
          </a:p>
          <a:p>
            <a:pPr marL="342900" indent="-342900">
              <a:buAutoNum type="arabicParenR"/>
            </a:pPr>
            <a:r>
              <a:rPr lang="en-US" dirty="0"/>
              <a:t>Many-body treatment </a:t>
            </a:r>
            <a:r>
              <a:rPr lang="en-US" dirty="0">
                <a:sym typeface="Wingdings" pitchFamily="2" charset="2"/>
              </a:rPr>
              <a:t> Second quantization ✔️</a:t>
            </a:r>
          </a:p>
          <a:p>
            <a:pPr marL="342900" indent="-342900">
              <a:buAutoNum type="arabicParenR"/>
            </a:pPr>
            <a:r>
              <a:rPr lang="en-GB" dirty="0"/>
              <a:t>T</a:t>
            </a:r>
            <a:r>
              <a:rPr lang="en-DE" dirty="0"/>
              <a:t>ime evolution </a:t>
            </a:r>
            <a:r>
              <a:rPr lang="en-DE" dirty="0">
                <a:sym typeface="Wingdings" pitchFamily="2" charset="2"/>
              </a:rPr>
              <a:t> Pictures of time evolution </a:t>
            </a:r>
            <a:r>
              <a:rPr lang="en-US" dirty="0">
                <a:sym typeface="Wingdings" pitchFamily="2" charset="2"/>
              </a:rPr>
              <a:t>✔️</a:t>
            </a:r>
            <a:endParaRPr lang="en-DE" dirty="0">
              <a:sym typeface="Wingdings" pitchFamily="2" charset="2"/>
            </a:endParaRPr>
          </a:p>
          <a:p>
            <a:pPr marL="342900" indent="-342900">
              <a:buAutoNum type="arabicParenR"/>
            </a:pPr>
            <a:r>
              <a:rPr lang="en-DE" dirty="0">
                <a:sym typeface="Wingdings" pitchFamily="2" charset="2"/>
              </a:rPr>
              <a:t>How does the system respond?  Linear response theory </a:t>
            </a:r>
            <a:r>
              <a:rPr lang="en-US" dirty="0">
                <a:sym typeface="Wingdings" pitchFamily="2" charset="2"/>
              </a:rPr>
              <a:t>✔️</a:t>
            </a:r>
            <a:endParaRPr lang="en-DE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0D70A67-C46F-E0B7-AAD1-200B09B3F6D1}"/>
              </a:ext>
            </a:extLst>
          </p:cNvPr>
          <p:cNvCxnSpPr/>
          <p:nvPr/>
        </p:nvCxnSpPr>
        <p:spPr>
          <a:xfrm flipH="1">
            <a:off x="5450912" y="3375753"/>
            <a:ext cx="1368152" cy="50405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54FCD474-7F20-0418-9879-54C5CC5F4FB5}"/>
              </a:ext>
            </a:extLst>
          </p:cNvPr>
          <p:cNvCxnSpPr>
            <a:cxnSpLocks/>
          </p:cNvCxnSpPr>
          <p:nvPr/>
        </p:nvCxnSpPr>
        <p:spPr>
          <a:xfrm rot="2700000" flipH="1">
            <a:off x="2258083" y="3372203"/>
            <a:ext cx="1368152" cy="50405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8239065B-3B17-CB7F-36B1-CF6D5D090AA9}"/>
              </a:ext>
            </a:extLst>
          </p:cNvPr>
          <p:cNvCxnSpPr>
            <a:cxnSpLocks/>
          </p:cNvCxnSpPr>
          <p:nvPr/>
        </p:nvCxnSpPr>
        <p:spPr>
          <a:xfrm flipH="1">
            <a:off x="3868510" y="3898966"/>
            <a:ext cx="1309998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26378A5-A2BB-2A3A-51A9-53B787E89F70}"/>
                  </a:ext>
                </a:extLst>
              </p:cNvPr>
              <p:cNvSpPr txBox="1"/>
              <p:nvPr/>
            </p:nvSpPr>
            <p:spPr>
              <a:xfrm>
                <a:off x="5178508" y="4019937"/>
                <a:ext cx="5421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⃑"/>
                              <m:ctrlPr>
                                <a:rPr lang="en-DE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26378A5-A2BB-2A3A-51A9-53B787E89F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508" y="4019937"/>
                <a:ext cx="542136" cy="276999"/>
              </a:xfrm>
              <a:prstGeom prst="rect">
                <a:avLst/>
              </a:prstGeom>
              <a:blipFill>
                <a:blip r:embed="rId3"/>
                <a:stretch>
                  <a:fillRect t="-17391" b="-434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597369E-BB1A-5103-9A8C-B514850C52B6}"/>
                  </a:ext>
                </a:extLst>
              </p:cNvPr>
              <p:cNvSpPr txBox="1"/>
              <p:nvPr/>
            </p:nvSpPr>
            <p:spPr>
              <a:xfrm>
                <a:off x="3389600" y="4019937"/>
                <a:ext cx="69339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DE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DE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⃑"/>
                                  <m:ctrlPr>
                                    <a:rPr lang="en-DE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𝑟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597369E-BB1A-5103-9A8C-B514850C52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600" y="4019937"/>
                <a:ext cx="693395" cy="276999"/>
              </a:xfrm>
              <a:prstGeom prst="rect">
                <a:avLst/>
              </a:prstGeom>
              <a:blipFill>
                <a:blip r:embed="rId4"/>
                <a:stretch>
                  <a:fillRect t="-17391" b="-4348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D96070-C34E-4E3F-6258-3DD1C25D945F}"/>
                  </a:ext>
                </a:extLst>
              </p:cNvPr>
              <p:cNvSpPr txBox="1"/>
              <p:nvPr/>
            </p:nvSpPr>
            <p:spPr>
              <a:xfrm>
                <a:off x="6819064" y="3081259"/>
                <a:ext cx="6360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D96070-C34E-4E3F-6258-3DD1C25D94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9064" y="3081259"/>
                <a:ext cx="636072" cy="276999"/>
              </a:xfrm>
              <a:prstGeom prst="rect">
                <a:avLst/>
              </a:prstGeom>
              <a:blipFill>
                <a:blip r:embed="rId5"/>
                <a:stretch>
                  <a:fillRect l="-13725" t="-4348" r="-5882" b="-34783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026ECD-5952-870B-DFCA-4A4BB82A3989}"/>
                  </a:ext>
                </a:extLst>
              </p:cNvPr>
              <p:cNvSpPr txBox="1"/>
              <p:nvPr/>
            </p:nvSpPr>
            <p:spPr>
              <a:xfrm>
                <a:off x="1988987" y="2988941"/>
                <a:ext cx="63607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𝐺𝑆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&gt;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B026ECD-5952-870B-DFCA-4A4BB82A39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8987" y="2988941"/>
                <a:ext cx="636072" cy="276999"/>
              </a:xfrm>
              <a:prstGeom prst="rect">
                <a:avLst/>
              </a:prstGeom>
              <a:blipFill>
                <a:blip r:embed="rId6"/>
                <a:stretch>
                  <a:fillRect l="-11765" t="-4348" r="-7843" b="-3043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Lightning Bolt 13">
            <a:extLst>
              <a:ext uri="{FF2B5EF4-FFF2-40B4-BE49-F238E27FC236}">
                <a16:creationId xmlns:a16="http://schemas.microsoft.com/office/drawing/2014/main" id="{486FD0B8-1379-DD16-1505-C6CEBD89BB66}"/>
              </a:ext>
            </a:extLst>
          </p:cNvPr>
          <p:cNvSpPr/>
          <p:nvPr/>
        </p:nvSpPr>
        <p:spPr>
          <a:xfrm>
            <a:off x="3693089" y="3285273"/>
            <a:ext cx="376630" cy="497274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5" name="Lightning Bolt 24">
            <a:extLst>
              <a:ext uri="{FF2B5EF4-FFF2-40B4-BE49-F238E27FC236}">
                <a16:creationId xmlns:a16="http://schemas.microsoft.com/office/drawing/2014/main" id="{D9386D82-C056-79F0-380B-FDB6A85D4850}"/>
              </a:ext>
            </a:extLst>
          </p:cNvPr>
          <p:cNvSpPr/>
          <p:nvPr/>
        </p:nvSpPr>
        <p:spPr>
          <a:xfrm>
            <a:off x="4456275" y="3180363"/>
            <a:ext cx="376630" cy="497274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" name="Lightning Bolt 25">
            <a:extLst>
              <a:ext uri="{FF2B5EF4-FFF2-40B4-BE49-F238E27FC236}">
                <a16:creationId xmlns:a16="http://schemas.microsoft.com/office/drawing/2014/main" id="{F5F44D37-9B47-71CE-6DC4-4F27EBECD61E}"/>
              </a:ext>
            </a:extLst>
          </p:cNvPr>
          <p:cNvSpPr/>
          <p:nvPr/>
        </p:nvSpPr>
        <p:spPr>
          <a:xfrm rot="15710117">
            <a:off x="4252098" y="3987340"/>
            <a:ext cx="376630" cy="497274"/>
          </a:xfrm>
          <a:prstGeom prst="lightningBol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25E6785-8E58-4952-0C37-19A10BD0DC7D}"/>
                  </a:ext>
                </a:extLst>
              </p:cNvPr>
              <p:cNvSpPr txBox="1"/>
              <p:nvPr/>
            </p:nvSpPr>
            <p:spPr>
              <a:xfrm flipH="1">
                <a:off x="5315649" y="3144883"/>
                <a:ext cx="1939341" cy="2841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DE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  <m:r>
                            <m:rPr>
                              <m:nor/>
                            </m:rPr>
                            <a:rPr lang="en-DE" dirty="0"/>
                            <m:t> </m:t>
                          </m:r>
                        </m:e>
                        <m:sup>
                          <m:r>
                            <a:rPr lang="en-DE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†</m:t>
                          </m:r>
                        </m:sup>
                      </m:sSup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25E6785-8E58-4952-0C37-19A10BD0D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5315649" y="3144883"/>
                <a:ext cx="1939341" cy="284117"/>
              </a:xfrm>
              <a:prstGeom prst="rect">
                <a:avLst/>
              </a:prstGeom>
              <a:blipFill>
                <a:blip r:embed="rId7"/>
                <a:stretch>
                  <a:fillRect t="-16667" b="-37500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66BF924-002A-C46C-7DBF-F106F01841DD}"/>
                  </a:ext>
                </a:extLst>
              </p:cNvPr>
              <p:cNvSpPr txBox="1"/>
              <p:nvPr/>
            </p:nvSpPr>
            <p:spPr>
              <a:xfrm flipH="1">
                <a:off x="1738967" y="3151654"/>
                <a:ext cx="1939341" cy="28411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l-G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</m:oMath>
                  </m:oMathPara>
                </a14:m>
                <a:endParaRPr lang="en-DE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D66BF924-002A-C46C-7DBF-F106F0184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738967" y="3151654"/>
                <a:ext cx="1939341" cy="284117"/>
              </a:xfrm>
              <a:prstGeom prst="rect">
                <a:avLst/>
              </a:prstGeom>
              <a:blipFill>
                <a:blip r:embed="rId8"/>
                <a:stretch>
                  <a:fillRect b="-30435"/>
                </a:stretch>
              </a:blipFill>
            </p:spPr>
            <p:txBody>
              <a:bodyPr/>
              <a:lstStyle/>
              <a:p>
                <a:r>
                  <a:rPr lang="en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AA69D323-C0F2-0ECC-7BEA-5C640B11895B}"/>
              </a:ext>
            </a:extLst>
          </p:cNvPr>
          <p:cNvSpPr txBox="1"/>
          <p:nvPr/>
        </p:nvSpPr>
        <p:spPr>
          <a:xfrm>
            <a:off x="6228184" y="4544880"/>
            <a:ext cx="19656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dirty="0">
                <a:sym typeface="Wingdings" pitchFamily="2" charset="2"/>
              </a:rPr>
              <a:t> Green functions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4310164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3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69514"/>
          </a:xfrm>
        </p:spPr>
        <p:txBody>
          <a:bodyPr>
            <a:normAutofit/>
          </a:bodyPr>
          <a:lstStyle/>
          <a:p>
            <a:pPr algn="l"/>
            <a:r>
              <a:rPr lang="en-GB" sz="2400" b="1" dirty="0"/>
              <a:t>Lecture 11</a:t>
            </a:r>
            <a:endParaRPr lang="en-GB" sz="2400" b="1" dirty="0">
              <a:solidFill>
                <a:srgbClr val="92D050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29EAA3-36B0-1448-8A80-E3808477DEBA}"/>
              </a:ext>
            </a:extLst>
          </p:cNvPr>
          <p:cNvSpPr txBox="1"/>
          <p:nvPr/>
        </p:nvSpPr>
        <p:spPr>
          <a:xfrm>
            <a:off x="323528" y="1340768"/>
            <a:ext cx="206377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DE" sz="2000" u="sng" dirty="0"/>
              <a:t>Content and goals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1D074D-9274-7368-2D50-2D6C8D988EED}"/>
              </a:ext>
            </a:extLst>
          </p:cNvPr>
          <p:cNvSpPr txBox="1"/>
          <p:nvPr/>
        </p:nvSpPr>
        <p:spPr>
          <a:xfrm>
            <a:off x="611560" y="2022319"/>
            <a:ext cx="835292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closer look at the spectral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Spectral function of the non-interacting system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Properties of the spectral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 glimpse towards interactions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Example: Scanning tunnelling microscopy</a:t>
            </a:r>
          </a:p>
        </p:txBody>
      </p:sp>
    </p:spTree>
    <p:extLst>
      <p:ext uri="{BB962C8B-B14F-4D97-AF65-F5344CB8AC3E}">
        <p14:creationId xmlns:p14="http://schemas.microsoft.com/office/powerpoint/2010/main" val="33657552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3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69514"/>
          </a:xfrm>
        </p:spPr>
        <p:txBody>
          <a:bodyPr>
            <a:normAutofit/>
          </a:bodyPr>
          <a:lstStyle/>
          <a:p>
            <a:pPr algn="l"/>
            <a:r>
              <a:rPr lang="en-GB" sz="2400" b="1" dirty="0"/>
              <a:t>Lecture 11: Scanning tunnelling microscopy (STM)</a:t>
            </a:r>
            <a:endParaRPr lang="en-GB" sz="2400" b="1" dirty="0">
              <a:solidFill>
                <a:srgbClr val="92D050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7F59289-DC89-CA00-4A16-F700DD8BF8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815" y="3429000"/>
            <a:ext cx="7594600" cy="2628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D3DFE70-544E-90BC-7F1C-DCEEB3865528}"/>
              </a:ext>
            </a:extLst>
          </p:cNvPr>
          <p:cNvSpPr txBox="1"/>
          <p:nvPr/>
        </p:nvSpPr>
        <p:spPr>
          <a:xfrm>
            <a:off x="4490115" y="1248434"/>
            <a:ext cx="46673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1200" i="1" dirty="0"/>
              <a:t>Figures taken from H. </a:t>
            </a:r>
            <a:r>
              <a:rPr lang="en-GB" sz="1200" i="1" dirty="0" err="1"/>
              <a:t>Bruus</a:t>
            </a:r>
            <a:r>
              <a:rPr lang="en-GB" sz="1200" i="1" dirty="0"/>
              <a:t> and K. </a:t>
            </a:r>
            <a:r>
              <a:rPr lang="en-GB" sz="1200" i="1" dirty="0" err="1"/>
              <a:t>Flensberg</a:t>
            </a:r>
            <a:r>
              <a:rPr lang="en-GB" sz="1200" i="1" dirty="0"/>
              <a:t>, </a:t>
            </a:r>
            <a:br>
              <a:rPr lang="en-GB" sz="1200" i="1" dirty="0"/>
            </a:br>
            <a:r>
              <a:rPr lang="en-GB" sz="1200" i="1" dirty="0"/>
              <a:t>Introduction to many-body quantum theory in condensed matter physics</a:t>
            </a:r>
            <a:endParaRPr lang="en-DE" sz="12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114FD72-086A-F9FD-F1EA-D8AC84003B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528" y="1248434"/>
            <a:ext cx="3651994" cy="21951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45678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3"/>
          <p:cNvSpPr>
            <a:spLocks noGrp="1"/>
          </p:cNvSpPr>
          <p:nvPr>
            <p:ph type="title"/>
          </p:nvPr>
        </p:nvSpPr>
        <p:spPr>
          <a:xfrm>
            <a:off x="0" y="16778"/>
            <a:ext cx="9144000" cy="1069514"/>
          </a:xfrm>
        </p:spPr>
        <p:txBody>
          <a:bodyPr>
            <a:normAutofit/>
          </a:bodyPr>
          <a:lstStyle/>
          <a:p>
            <a:pPr algn="l"/>
            <a:r>
              <a:rPr lang="en-GB" sz="2400" b="1" dirty="0"/>
              <a:t>Lecture 11: Scanning tunnelling microscopy (STM)</a:t>
            </a:r>
            <a:endParaRPr lang="en-GB" sz="2400" b="1" dirty="0">
              <a:solidFill>
                <a:srgbClr val="92D050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19E1E025-9F13-2311-3B23-DA41A28E51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520" y="1917710"/>
            <a:ext cx="3276724" cy="359623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6956EC9-9A27-1E38-0C91-3F7DBB025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1324201"/>
            <a:ext cx="2336800" cy="35560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B1F424C-46DD-1C6E-7C02-9F3F0D3F38AE}"/>
              </a:ext>
            </a:extLst>
          </p:cNvPr>
          <p:cNvSpPr/>
          <p:nvPr/>
        </p:nvSpPr>
        <p:spPr>
          <a:xfrm>
            <a:off x="563825" y="5606086"/>
            <a:ext cx="356796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1400" i="1" dirty="0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C. Renner, et al., Phys. Rev. Lett. </a:t>
            </a:r>
            <a:r>
              <a:rPr lang="en-GB" sz="1400" b="1" i="1" dirty="0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80</a:t>
            </a:r>
            <a:r>
              <a:rPr lang="en-GB" sz="1400" i="1" dirty="0">
                <a:solidFill>
                  <a:srgbClr val="555555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149 (1998)</a:t>
            </a:r>
            <a:endParaRPr lang="en-GB" sz="1400" b="0" i="1" u="none" strike="noStrike" dirty="0">
              <a:solidFill>
                <a:srgbClr val="555555"/>
              </a:solidFill>
              <a:effectLst/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75E6DD0-F10F-8156-BEE8-2E57C73BB6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32040" y="2996952"/>
            <a:ext cx="3416154" cy="22797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0E42266-5744-2BC0-AFE8-B84EC5C1B2D1}"/>
              </a:ext>
            </a:extLst>
          </p:cNvPr>
          <p:cNvSpPr txBox="1"/>
          <p:nvPr/>
        </p:nvSpPr>
        <p:spPr>
          <a:xfrm>
            <a:off x="5286854" y="5399410"/>
            <a:ext cx="385714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DE" sz="1100" i="1" dirty="0"/>
              <a:t>M. Qin, T. Schäfer, et al.,</a:t>
            </a:r>
            <a:br>
              <a:rPr lang="en-DE" sz="1100" i="1" dirty="0"/>
            </a:br>
            <a:r>
              <a:rPr lang="en-GB" sz="1100" i="1" dirty="0"/>
              <a:t>Annual Review of Condensed Matter Physics </a:t>
            </a:r>
            <a:r>
              <a:rPr lang="en-GB" sz="1100" b="1" i="1" dirty="0"/>
              <a:t>13</a:t>
            </a:r>
            <a:r>
              <a:rPr lang="en-GB" sz="1100" i="1" dirty="0"/>
              <a:t>, 275-302 (2022)</a:t>
            </a:r>
            <a:endParaRPr lang="en-DE" sz="1100" i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55F9FCE-1759-C0EE-B554-D856CDD65E16}"/>
              </a:ext>
            </a:extLst>
          </p:cNvPr>
          <p:cNvCxnSpPr/>
          <p:nvPr/>
        </p:nvCxnSpPr>
        <p:spPr>
          <a:xfrm>
            <a:off x="5796136" y="2420888"/>
            <a:ext cx="0" cy="1512168"/>
          </a:xfrm>
          <a:prstGeom prst="straightConnector1">
            <a:avLst/>
          </a:prstGeom>
          <a:ln w="444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72B71CFE-11AA-31C8-35B6-FB416BB0239F}"/>
              </a:ext>
            </a:extLst>
          </p:cNvPr>
          <p:cNvCxnSpPr/>
          <p:nvPr/>
        </p:nvCxnSpPr>
        <p:spPr>
          <a:xfrm>
            <a:off x="3564433" y="3176972"/>
            <a:ext cx="0" cy="1512168"/>
          </a:xfrm>
          <a:prstGeom prst="straightConnector1">
            <a:avLst/>
          </a:prstGeom>
          <a:ln w="44450">
            <a:tailEnd type="triangle"/>
          </a:ln>
          <a:scene3d>
            <a:camera prst="orthographicFront">
              <a:rot lat="0" lon="0" rev="1080000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73250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12920</TotalTime>
  <Words>225</Words>
  <Application>Microsoft Macintosh PowerPoint</Application>
  <PresentationFormat>On-screen Show (4:3)</PresentationFormat>
  <Paragraphs>37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Cambria Math</vt:lpstr>
      <vt:lpstr>Custom Design</vt:lpstr>
      <vt:lpstr>Larissa-Design</vt:lpstr>
      <vt:lpstr>PowerPoint Presentation</vt:lpstr>
      <vt:lpstr>Towards interacting systems…</vt:lpstr>
      <vt:lpstr>Lecture 11</vt:lpstr>
      <vt:lpstr>Lecture 11: Scanning tunnelling microscopy (STM)</vt:lpstr>
      <vt:lpstr>Lecture 11: Scanning tunnelling microscopy (STM)</vt:lpstr>
    </vt:vector>
  </TitlesOfParts>
  <Company>Microsoft Corporation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Registered User</dc:creator>
  <cp:lastModifiedBy>Thomas Schäfer</cp:lastModifiedBy>
  <cp:revision>654</cp:revision>
  <cp:lastPrinted>2021-09-09T16:03:15Z</cp:lastPrinted>
  <dcterms:created xsi:type="dcterms:W3CDTF">2014-04-01T16:35:38Z</dcterms:created>
  <dcterms:modified xsi:type="dcterms:W3CDTF">2025-09-17T13:04:04Z</dcterms:modified>
</cp:coreProperties>
</file>