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65" r:id="rId6"/>
    <p:sldId id="266" r:id="rId7"/>
    <p:sldId id="259" r:id="rId8"/>
    <p:sldId id="258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861DA9-38E3-4528-BF2A-4F37EF8E579C}" v="29" dt="2019-05-27T17:31:05.4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Schäfer" userId="8a0e2411f0c90a98" providerId="LiveId" clId="{49861DA9-38E3-4528-BF2A-4F37EF8E579C}"/>
    <pc:docChg chg="custSel addSld modSld">
      <pc:chgData name="Tobias Schäfer" userId="8a0e2411f0c90a98" providerId="LiveId" clId="{49861DA9-38E3-4528-BF2A-4F37EF8E579C}" dt="2019-05-27T17:31:32.043" v="812" actId="1076"/>
      <pc:docMkLst>
        <pc:docMk/>
      </pc:docMkLst>
      <pc:sldChg chg="addSp modSp">
        <pc:chgData name="Tobias Schäfer" userId="8a0e2411f0c90a98" providerId="LiveId" clId="{49861DA9-38E3-4528-BF2A-4F37EF8E579C}" dt="2019-05-27T17:31:32.043" v="812" actId="1076"/>
        <pc:sldMkLst>
          <pc:docMk/>
          <pc:sldMk cId="4061567556" sldId="258"/>
        </pc:sldMkLst>
        <pc:spChg chg="add mod">
          <ac:chgData name="Tobias Schäfer" userId="8a0e2411f0c90a98" providerId="LiveId" clId="{49861DA9-38E3-4528-BF2A-4F37EF8E579C}" dt="2019-05-27T17:31:32.043" v="812" actId="1076"/>
          <ac:spMkLst>
            <pc:docMk/>
            <pc:sldMk cId="4061567556" sldId="258"/>
            <ac:spMk id="3" creationId="{4D32822A-6C6F-4F46-851F-F61B0EF41E36}"/>
          </ac:spMkLst>
        </pc:spChg>
        <pc:spChg chg="mod">
          <ac:chgData name="Tobias Schäfer" userId="8a0e2411f0c90a98" providerId="LiveId" clId="{49861DA9-38E3-4528-BF2A-4F37EF8E579C}" dt="2019-05-27T17:30:32.525" v="750" actId="20577"/>
          <ac:spMkLst>
            <pc:docMk/>
            <pc:sldMk cId="4061567556" sldId="258"/>
            <ac:spMk id="5" creationId="{23E54BDE-B0A8-4925-81AD-E24C32CDAEB3}"/>
          </ac:spMkLst>
        </pc:spChg>
        <pc:graphicFrameChg chg="mod modGraphic">
          <ac:chgData name="Tobias Schäfer" userId="8a0e2411f0c90a98" providerId="LiveId" clId="{49861DA9-38E3-4528-BF2A-4F37EF8E579C}" dt="2019-05-27T17:28:56.126" v="640" actId="20577"/>
          <ac:graphicFrameMkLst>
            <pc:docMk/>
            <pc:sldMk cId="4061567556" sldId="258"/>
            <ac:graphicFrameMk id="4" creationId="{CACF495D-13C2-4F53-A012-E18AC033082F}"/>
          </ac:graphicFrameMkLst>
        </pc:graphicFrameChg>
      </pc:sldChg>
      <pc:sldChg chg="modSp">
        <pc:chgData name="Tobias Schäfer" userId="8a0e2411f0c90a98" providerId="LiveId" clId="{49861DA9-38E3-4528-BF2A-4F37EF8E579C}" dt="2019-05-27T17:29:51.698" v="653" actId="20577"/>
        <pc:sldMkLst>
          <pc:docMk/>
          <pc:sldMk cId="595991288" sldId="261"/>
        </pc:sldMkLst>
        <pc:spChg chg="mod">
          <ac:chgData name="Tobias Schäfer" userId="8a0e2411f0c90a98" providerId="LiveId" clId="{49861DA9-38E3-4528-BF2A-4F37EF8E579C}" dt="2019-05-27T17:29:51.698" v="653" actId="20577"/>
          <ac:spMkLst>
            <pc:docMk/>
            <pc:sldMk cId="595991288" sldId="261"/>
            <ac:spMk id="3" creationId="{A2D46AEF-43B2-4F33-AF69-AC51494A4EDE}"/>
          </ac:spMkLst>
        </pc:spChg>
      </pc:sldChg>
      <pc:sldChg chg="addSp delSp modSp add">
        <pc:chgData name="Tobias Schäfer" userId="8a0e2411f0c90a98" providerId="LiveId" clId="{49861DA9-38E3-4528-BF2A-4F37EF8E579C}" dt="2019-05-27T17:14:48.729" v="10" actId="14100"/>
        <pc:sldMkLst>
          <pc:docMk/>
          <pc:sldMk cId="3955345216" sldId="262"/>
        </pc:sldMkLst>
        <pc:spChg chg="del">
          <ac:chgData name="Tobias Schäfer" userId="8a0e2411f0c90a98" providerId="LiveId" clId="{49861DA9-38E3-4528-BF2A-4F37EF8E579C}" dt="2019-05-27T17:13:59.383" v="1" actId="478"/>
          <ac:spMkLst>
            <pc:docMk/>
            <pc:sldMk cId="3955345216" sldId="262"/>
            <ac:spMk id="2" creationId="{9240EF77-7B59-4104-AE3F-0A8B05CAABB0}"/>
          </ac:spMkLst>
        </pc:spChg>
        <pc:spChg chg="del">
          <ac:chgData name="Tobias Schäfer" userId="8a0e2411f0c90a98" providerId="LiveId" clId="{49861DA9-38E3-4528-BF2A-4F37EF8E579C}" dt="2019-05-27T17:13:59.383" v="1" actId="478"/>
          <ac:spMkLst>
            <pc:docMk/>
            <pc:sldMk cId="3955345216" sldId="262"/>
            <ac:spMk id="3" creationId="{F03AC63B-18E0-4B89-B945-9A317B1BED0E}"/>
          </ac:spMkLst>
        </pc:spChg>
        <pc:graphicFrameChg chg="add mod">
          <ac:chgData name="Tobias Schäfer" userId="8a0e2411f0c90a98" providerId="LiveId" clId="{49861DA9-38E3-4528-BF2A-4F37EF8E579C}" dt="2019-05-27T17:14:39.659" v="8" actId="1076"/>
          <ac:graphicFrameMkLst>
            <pc:docMk/>
            <pc:sldMk cId="3955345216" sldId="262"/>
            <ac:graphicFrameMk id="4" creationId="{DAA48A3B-737A-497F-8F1D-CCBD4776DA10}"/>
          </ac:graphicFrameMkLst>
        </pc:graphicFrameChg>
        <pc:picChg chg="add mod">
          <ac:chgData name="Tobias Schäfer" userId="8a0e2411f0c90a98" providerId="LiveId" clId="{49861DA9-38E3-4528-BF2A-4F37EF8E579C}" dt="2019-05-27T17:14:48.729" v="10" actId="14100"/>
          <ac:picMkLst>
            <pc:docMk/>
            <pc:sldMk cId="3955345216" sldId="262"/>
            <ac:picMk id="5" creationId="{A3C10123-5CCD-4C9E-92F1-85355BDAC75B}"/>
          </ac:picMkLst>
        </pc:picChg>
      </pc:sldChg>
      <pc:sldChg chg="addSp delSp modSp add">
        <pc:chgData name="Tobias Schäfer" userId="8a0e2411f0c90a98" providerId="LiveId" clId="{49861DA9-38E3-4528-BF2A-4F37EF8E579C}" dt="2019-05-27T17:19:45.434" v="152" actId="1076"/>
        <pc:sldMkLst>
          <pc:docMk/>
          <pc:sldMk cId="3663335124" sldId="263"/>
        </pc:sldMkLst>
        <pc:spChg chg="mod">
          <ac:chgData name="Tobias Schäfer" userId="8a0e2411f0c90a98" providerId="LiveId" clId="{49861DA9-38E3-4528-BF2A-4F37EF8E579C}" dt="2019-05-27T17:15:17.124" v="24" actId="20577"/>
          <ac:spMkLst>
            <pc:docMk/>
            <pc:sldMk cId="3663335124" sldId="263"/>
            <ac:spMk id="2" creationId="{10A59272-B20E-4B18-8110-9FA23C268F20}"/>
          </ac:spMkLst>
        </pc:spChg>
        <pc:spChg chg="del">
          <ac:chgData name="Tobias Schäfer" userId="8a0e2411f0c90a98" providerId="LiveId" clId="{49861DA9-38E3-4528-BF2A-4F37EF8E579C}" dt="2019-05-27T17:15:18.368" v="25"/>
          <ac:spMkLst>
            <pc:docMk/>
            <pc:sldMk cId="3663335124" sldId="263"/>
            <ac:spMk id="3" creationId="{38E667FD-E001-48D7-89FD-1A2608100166}"/>
          </ac:spMkLst>
        </pc:spChg>
        <pc:spChg chg="add del mod">
          <ac:chgData name="Tobias Schäfer" userId="8a0e2411f0c90a98" providerId="LiveId" clId="{49861DA9-38E3-4528-BF2A-4F37EF8E579C}" dt="2019-05-27T17:19:25.555" v="149" actId="931"/>
          <ac:spMkLst>
            <pc:docMk/>
            <pc:sldMk cId="3663335124" sldId="263"/>
            <ac:spMk id="5" creationId="{5B4F22AC-7095-4E70-B446-7B590D73FE72}"/>
          </ac:spMkLst>
        </pc:spChg>
        <pc:picChg chg="add del mod">
          <ac:chgData name="Tobias Schäfer" userId="8a0e2411f0c90a98" providerId="LiveId" clId="{49861DA9-38E3-4528-BF2A-4F37EF8E579C}" dt="2019-05-27T17:18:12.652" v="144" actId="478"/>
          <ac:picMkLst>
            <pc:docMk/>
            <pc:sldMk cId="3663335124" sldId="263"/>
            <ac:picMk id="4" creationId="{379C4D20-7819-4A74-A44B-F7D44CBABAE4}"/>
          </ac:picMkLst>
        </pc:picChg>
        <pc:picChg chg="add del mod">
          <ac:chgData name="Tobias Schäfer" userId="8a0e2411f0c90a98" providerId="LiveId" clId="{49861DA9-38E3-4528-BF2A-4F37EF8E579C}" dt="2019-05-27T17:18:47.317" v="146" actId="931"/>
          <ac:picMkLst>
            <pc:docMk/>
            <pc:sldMk cId="3663335124" sldId="263"/>
            <ac:picMk id="7" creationId="{521E2941-C58A-4160-ABDC-B4747C9FA014}"/>
          </ac:picMkLst>
        </pc:picChg>
        <pc:picChg chg="add del mod">
          <ac:chgData name="Tobias Schäfer" userId="8a0e2411f0c90a98" providerId="LiveId" clId="{49861DA9-38E3-4528-BF2A-4F37EF8E579C}" dt="2019-05-27T17:19:19.577" v="148" actId="931"/>
          <ac:picMkLst>
            <pc:docMk/>
            <pc:sldMk cId="3663335124" sldId="263"/>
            <ac:picMk id="9" creationId="{F707B090-4271-417E-9DD5-6157B8AF7C5F}"/>
          </ac:picMkLst>
        </pc:picChg>
        <pc:picChg chg="add mod">
          <ac:chgData name="Tobias Schäfer" userId="8a0e2411f0c90a98" providerId="LiveId" clId="{49861DA9-38E3-4528-BF2A-4F37EF8E579C}" dt="2019-05-27T17:19:45.434" v="152" actId="1076"/>
          <ac:picMkLst>
            <pc:docMk/>
            <pc:sldMk cId="3663335124" sldId="263"/>
            <ac:picMk id="11" creationId="{B171D123-15AC-4DD7-9FE7-CB288919E6F0}"/>
          </ac:picMkLst>
        </pc:picChg>
      </pc:sldChg>
      <pc:sldChg chg="modSp add">
        <pc:chgData name="Tobias Schäfer" userId="8a0e2411f0c90a98" providerId="LiveId" clId="{49861DA9-38E3-4528-BF2A-4F37EF8E579C}" dt="2019-05-27T17:29:36.257" v="642" actId="12385"/>
        <pc:sldMkLst>
          <pc:docMk/>
          <pc:sldMk cId="1808810917" sldId="264"/>
        </pc:sldMkLst>
        <pc:spChg chg="mod">
          <ac:chgData name="Tobias Schäfer" userId="8a0e2411f0c90a98" providerId="LiveId" clId="{49861DA9-38E3-4528-BF2A-4F37EF8E579C}" dt="2019-05-27T17:25:49.351" v="553" actId="313"/>
          <ac:spMkLst>
            <pc:docMk/>
            <pc:sldMk cId="1808810917" sldId="264"/>
            <ac:spMk id="2" creationId="{F782E0AD-31A0-48BF-8CA0-7C94A6636584}"/>
          </ac:spMkLst>
        </pc:spChg>
        <pc:graphicFrameChg chg="mod modGraphic">
          <ac:chgData name="Tobias Schäfer" userId="8a0e2411f0c90a98" providerId="LiveId" clId="{49861DA9-38E3-4528-BF2A-4F37EF8E579C}" dt="2019-05-27T17:29:36.257" v="642" actId="12385"/>
          <ac:graphicFrameMkLst>
            <pc:docMk/>
            <pc:sldMk cId="1808810917" sldId="264"/>
            <ac:graphicFrameMk id="4" creationId="{B5EAF087-1DAC-4D5E-BE6A-07AE7D774757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A7B04D-F1F5-4373-AF0D-C5B00D30D559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1C557D-3E5D-423E-8354-F53E462816D1}">
      <dgm:prSet/>
      <dgm:spPr/>
      <dgm:t>
        <a:bodyPr/>
        <a:lstStyle/>
        <a:p>
          <a:r>
            <a:rPr lang="en-US" dirty="0"/>
            <a:t>19 Variables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17 Relevant Variables  </a:t>
          </a:r>
        </a:p>
      </dgm:t>
    </dgm:pt>
    <dgm:pt modelId="{0CAA5C0E-758B-4388-BC9F-D7DB183AC7A8}" type="parTrans" cxnId="{B491A147-8F44-4F81-8C23-3EC48F2DD4C8}">
      <dgm:prSet/>
      <dgm:spPr/>
      <dgm:t>
        <a:bodyPr/>
        <a:lstStyle/>
        <a:p>
          <a:endParaRPr lang="en-US"/>
        </a:p>
      </dgm:t>
    </dgm:pt>
    <dgm:pt modelId="{FBCC5E28-4721-4E33-B5C8-88233DEFAEB7}" type="sibTrans" cxnId="{B491A147-8F44-4F81-8C23-3EC48F2DD4C8}">
      <dgm:prSet/>
      <dgm:spPr/>
      <dgm:t>
        <a:bodyPr/>
        <a:lstStyle/>
        <a:p>
          <a:endParaRPr lang="en-US"/>
        </a:p>
      </dgm:t>
    </dgm:pt>
    <dgm:pt modelId="{0E1D3A24-F61C-4CEE-9C44-00BD8F04D43C}">
      <dgm:prSet/>
      <dgm:spPr/>
      <dgm:t>
        <a:bodyPr/>
        <a:lstStyle/>
        <a:p>
          <a:r>
            <a:rPr lang="en-US" dirty="0"/>
            <a:t>Credit Score is highly interesting </a:t>
          </a:r>
        </a:p>
      </dgm:t>
    </dgm:pt>
    <dgm:pt modelId="{B1992ACC-A6B3-4CCA-A9A2-419C2D218372}" type="parTrans" cxnId="{D2196416-55BB-442A-9256-B429C7C72A1E}">
      <dgm:prSet/>
      <dgm:spPr/>
      <dgm:t>
        <a:bodyPr/>
        <a:lstStyle/>
        <a:p>
          <a:endParaRPr lang="en-US"/>
        </a:p>
      </dgm:t>
    </dgm:pt>
    <dgm:pt modelId="{476972B5-2730-4D44-8406-04A5D779CAE8}" type="sibTrans" cxnId="{D2196416-55BB-442A-9256-B429C7C72A1E}">
      <dgm:prSet/>
      <dgm:spPr/>
      <dgm:t>
        <a:bodyPr/>
        <a:lstStyle/>
        <a:p>
          <a:endParaRPr lang="en-US"/>
        </a:p>
      </dgm:t>
    </dgm:pt>
    <dgm:pt modelId="{1ACA27D6-FDA6-4419-B95D-4E86C4191BB1}">
      <dgm:prSet/>
      <dgm:spPr/>
      <dgm:t>
        <a:bodyPr/>
        <a:lstStyle/>
        <a:p>
          <a:r>
            <a:rPr lang="en-US" dirty="0"/>
            <a:t>Score between 300 and 850 </a:t>
          </a:r>
        </a:p>
      </dgm:t>
    </dgm:pt>
    <dgm:pt modelId="{8987C702-A0FA-4EB9-8D09-1AA48C4AE016}" type="parTrans" cxnId="{B74950D2-8C0D-4C26-95E7-FF04E39E08EF}">
      <dgm:prSet/>
      <dgm:spPr/>
      <dgm:t>
        <a:bodyPr/>
        <a:lstStyle/>
        <a:p>
          <a:endParaRPr lang="en-US"/>
        </a:p>
      </dgm:t>
    </dgm:pt>
    <dgm:pt modelId="{53FC3C51-1BED-409A-9F43-0EAE873513A5}" type="sibTrans" cxnId="{B74950D2-8C0D-4C26-95E7-FF04E39E08EF}">
      <dgm:prSet/>
      <dgm:spPr/>
      <dgm:t>
        <a:bodyPr/>
        <a:lstStyle/>
        <a:p>
          <a:endParaRPr lang="en-US"/>
        </a:p>
      </dgm:t>
    </dgm:pt>
    <dgm:pt modelId="{3E1804E8-62E9-44BC-974D-6A992745D3E3}">
      <dgm:prSet/>
      <dgm:spPr/>
      <dgm:t>
        <a:bodyPr/>
        <a:lstStyle/>
        <a:p>
          <a:r>
            <a:rPr lang="en-US" dirty="0"/>
            <a:t>Except for two (around 80%) all are filled at nearly 100%</a:t>
          </a:r>
        </a:p>
      </dgm:t>
    </dgm:pt>
    <dgm:pt modelId="{B95B5495-7428-4DBD-9033-7241BDC50D0D}" type="parTrans" cxnId="{7B3750B2-6251-4AD6-B84B-34FFC5668229}">
      <dgm:prSet/>
      <dgm:spPr/>
      <dgm:t>
        <a:bodyPr/>
        <a:lstStyle/>
        <a:p>
          <a:endParaRPr lang="en-US"/>
        </a:p>
      </dgm:t>
    </dgm:pt>
    <dgm:pt modelId="{8F974736-7010-4C9C-B022-5106E1D6A9B2}" type="sibTrans" cxnId="{7B3750B2-6251-4AD6-B84B-34FFC5668229}">
      <dgm:prSet/>
      <dgm:spPr/>
      <dgm:t>
        <a:bodyPr/>
        <a:lstStyle/>
        <a:p>
          <a:endParaRPr lang="en-US"/>
        </a:p>
      </dgm:t>
    </dgm:pt>
    <dgm:pt modelId="{FE76E9C8-3A43-4100-97DA-A07DAA70E333}" type="pres">
      <dgm:prSet presAssocID="{D6A7B04D-F1F5-4373-AF0D-C5B00D30D559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11649FD7-6B71-49DE-BB53-E8FA58F387A5}" type="pres">
      <dgm:prSet presAssocID="{D6A7B04D-F1F5-4373-AF0D-C5B00D30D559}" presName="pyramid" presStyleLbl="node1" presStyleIdx="0" presStyleCnt="1" custScaleX="109082"/>
      <dgm:spPr>
        <a:solidFill>
          <a:srgbClr val="5185AA"/>
        </a:solidFill>
      </dgm:spPr>
    </dgm:pt>
    <dgm:pt modelId="{E687E159-C4E3-4C85-9024-4687B9DBEC16}" type="pres">
      <dgm:prSet presAssocID="{D6A7B04D-F1F5-4373-AF0D-C5B00D30D559}" presName="theList" presStyleCnt="0"/>
      <dgm:spPr/>
    </dgm:pt>
    <dgm:pt modelId="{A7DDEF3E-3597-49EF-8492-2DD4A9EFBAF2}" type="pres">
      <dgm:prSet presAssocID="{0E1D3A24-F61C-4CEE-9C44-00BD8F04D43C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B5EB88-86AA-4498-B14F-FAF65B189C39}" type="pres">
      <dgm:prSet presAssocID="{0E1D3A24-F61C-4CEE-9C44-00BD8F04D43C}" presName="aSpace" presStyleCnt="0"/>
      <dgm:spPr/>
    </dgm:pt>
    <dgm:pt modelId="{DD12BB7A-63BD-49EE-A8C3-BA1A9D05F192}" type="pres">
      <dgm:prSet presAssocID="{3E1804E8-62E9-44BC-974D-6A992745D3E3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1C79E1-2D07-4B25-83D0-685875CFBBC7}" type="pres">
      <dgm:prSet presAssocID="{3E1804E8-62E9-44BC-974D-6A992745D3E3}" presName="aSpace" presStyleCnt="0"/>
      <dgm:spPr/>
    </dgm:pt>
    <dgm:pt modelId="{98071191-DF04-4494-ABF2-7F708CA86567}" type="pres">
      <dgm:prSet presAssocID="{231C557D-3E5D-423E-8354-F53E462816D1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57DF74-9216-437D-90AA-656912A7ED0F}" type="pres">
      <dgm:prSet presAssocID="{231C557D-3E5D-423E-8354-F53E462816D1}" presName="aSpace" presStyleCnt="0"/>
      <dgm:spPr/>
    </dgm:pt>
  </dgm:ptLst>
  <dgm:cxnLst>
    <dgm:cxn modelId="{D0248B51-F850-4271-8339-08F2BB3014C3}" type="presOf" srcId="{231C557D-3E5D-423E-8354-F53E462816D1}" destId="{98071191-DF04-4494-ABF2-7F708CA86567}" srcOrd="0" destOrd="0" presId="urn:microsoft.com/office/officeart/2005/8/layout/pyramid2"/>
    <dgm:cxn modelId="{D2196416-55BB-442A-9256-B429C7C72A1E}" srcId="{D6A7B04D-F1F5-4373-AF0D-C5B00D30D559}" destId="{0E1D3A24-F61C-4CEE-9C44-00BD8F04D43C}" srcOrd="0" destOrd="0" parTransId="{B1992ACC-A6B3-4CCA-A9A2-419C2D218372}" sibTransId="{476972B5-2730-4D44-8406-04A5D779CAE8}"/>
    <dgm:cxn modelId="{B491A147-8F44-4F81-8C23-3EC48F2DD4C8}" srcId="{D6A7B04D-F1F5-4373-AF0D-C5B00D30D559}" destId="{231C557D-3E5D-423E-8354-F53E462816D1}" srcOrd="2" destOrd="0" parTransId="{0CAA5C0E-758B-4388-BC9F-D7DB183AC7A8}" sibTransId="{FBCC5E28-4721-4E33-B5C8-88233DEFAEB7}"/>
    <dgm:cxn modelId="{C014723E-516A-4A8F-9441-9506777F0E47}" type="presOf" srcId="{1ACA27D6-FDA6-4419-B95D-4E86C4191BB1}" destId="{A7DDEF3E-3597-49EF-8492-2DD4A9EFBAF2}" srcOrd="0" destOrd="1" presId="urn:microsoft.com/office/officeart/2005/8/layout/pyramid2"/>
    <dgm:cxn modelId="{200575E0-E509-480C-9627-7849F3C72427}" type="presOf" srcId="{0E1D3A24-F61C-4CEE-9C44-00BD8F04D43C}" destId="{A7DDEF3E-3597-49EF-8492-2DD4A9EFBAF2}" srcOrd="0" destOrd="0" presId="urn:microsoft.com/office/officeart/2005/8/layout/pyramid2"/>
    <dgm:cxn modelId="{CD4F77D2-993D-46FE-8E22-B3F01B243458}" type="presOf" srcId="{D6A7B04D-F1F5-4373-AF0D-C5B00D30D559}" destId="{FE76E9C8-3A43-4100-97DA-A07DAA70E333}" srcOrd="0" destOrd="0" presId="urn:microsoft.com/office/officeart/2005/8/layout/pyramid2"/>
    <dgm:cxn modelId="{7B3750B2-6251-4AD6-B84B-34FFC5668229}" srcId="{D6A7B04D-F1F5-4373-AF0D-C5B00D30D559}" destId="{3E1804E8-62E9-44BC-974D-6A992745D3E3}" srcOrd="1" destOrd="0" parTransId="{B95B5495-7428-4DBD-9033-7241BDC50D0D}" sibTransId="{8F974736-7010-4C9C-B022-5106E1D6A9B2}"/>
    <dgm:cxn modelId="{B74950D2-8C0D-4C26-95E7-FF04E39E08EF}" srcId="{0E1D3A24-F61C-4CEE-9C44-00BD8F04D43C}" destId="{1ACA27D6-FDA6-4419-B95D-4E86C4191BB1}" srcOrd="0" destOrd="0" parTransId="{8987C702-A0FA-4EB9-8D09-1AA48C4AE016}" sibTransId="{53FC3C51-1BED-409A-9F43-0EAE873513A5}"/>
    <dgm:cxn modelId="{410B0285-94A7-439B-81F5-4ED68ECF1EF2}" type="presOf" srcId="{3E1804E8-62E9-44BC-974D-6A992745D3E3}" destId="{DD12BB7A-63BD-49EE-A8C3-BA1A9D05F192}" srcOrd="0" destOrd="0" presId="urn:microsoft.com/office/officeart/2005/8/layout/pyramid2"/>
    <dgm:cxn modelId="{CD12503A-523F-45FC-B19A-0FB0CE024D13}" type="presParOf" srcId="{FE76E9C8-3A43-4100-97DA-A07DAA70E333}" destId="{11649FD7-6B71-49DE-BB53-E8FA58F387A5}" srcOrd="0" destOrd="0" presId="urn:microsoft.com/office/officeart/2005/8/layout/pyramid2"/>
    <dgm:cxn modelId="{D34120EA-4EF3-4062-8CEB-04A4531FEB7B}" type="presParOf" srcId="{FE76E9C8-3A43-4100-97DA-A07DAA70E333}" destId="{E687E159-C4E3-4C85-9024-4687B9DBEC16}" srcOrd="1" destOrd="0" presId="urn:microsoft.com/office/officeart/2005/8/layout/pyramid2"/>
    <dgm:cxn modelId="{59D4286D-0926-4A3A-BB96-3E9858975AE5}" type="presParOf" srcId="{E687E159-C4E3-4C85-9024-4687B9DBEC16}" destId="{A7DDEF3E-3597-49EF-8492-2DD4A9EFBAF2}" srcOrd="0" destOrd="0" presId="urn:microsoft.com/office/officeart/2005/8/layout/pyramid2"/>
    <dgm:cxn modelId="{AB6B4827-C622-409A-9AA3-26DA8E829D45}" type="presParOf" srcId="{E687E159-C4E3-4C85-9024-4687B9DBEC16}" destId="{04B5EB88-86AA-4498-B14F-FAF65B189C39}" srcOrd="1" destOrd="0" presId="urn:microsoft.com/office/officeart/2005/8/layout/pyramid2"/>
    <dgm:cxn modelId="{5C6AE310-B7D6-431D-9071-5C28D949D33A}" type="presParOf" srcId="{E687E159-C4E3-4C85-9024-4687B9DBEC16}" destId="{DD12BB7A-63BD-49EE-A8C3-BA1A9D05F192}" srcOrd="2" destOrd="0" presId="urn:microsoft.com/office/officeart/2005/8/layout/pyramid2"/>
    <dgm:cxn modelId="{1CDC99F9-5F27-495C-9096-AE722CA6B63B}" type="presParOf" srcId="{E687E159-C4E3-4C85-9024-4687B9DBEC16}" destId="{C41C79E1-2D07-4B25-83D0-685875CFBBC7}" srcOrd="3" destOrd="0" presId="urn:microsoft.com/office/officeart/2005/8/layout/pyramid2"/>
    <dgm:cxn modelId="{F19AD4A1-E816-4933-9820-CC6FF2276077}" type="presParOf" srcId="{E687E159-C4E3-4C85-9024-4687B9DBEC16}" destId="{98071191-DF04-4494-ABF2-7F708CA86567}" srcOrd="4" destOrd="0" presId="urn:microsoft.com/office/officeart/2005/8/layout/pyramid2"/>
    <dgm:cxn modelId="{0866D063-13B8-471D-8BBD-42E82699235F}" type="presParOf" srcId="{E687E159-C4E3-4C85-9024-4687B9DBEC16}" destId="{B157DF74-9216-437D-90AA-656912A7ED0F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49FD7-6B71-49DE-BB53-E8FA58F387A5}">
      <dsp:nvSpPr>
        <dsp:cNvPr id="0" name=""/>
        <dsp:cNvSpPr/>
      </dsp:nvSpPr>
      <dsp:spPr>
        <a:xfrm>
          <a:off x="875360" y="0"/>
          <a:ext cx="4701755" cy="4310295"/>
        </a:xfrm>
        <a:prstGeom prst="triangle">
          <a:avLst/>
        </a:prstGeom>
        <a:solidFill>
          <a:srgbClr val="5185AA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DEF3E-3597-49EF-8492-2DD4A9EFBAF2}">
      <dsp:nvSpPr>
        <dsp:cNvPr id="0" name=""/>
        <dsp:cNvSpPr/>
      </dsp:nvSpPr>
      <dsp:spPr>
        <a:xfrm>
          <a:off x="3226238" y="433344"/>
          <a:ext cx="2801691" cy="102032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Credit Score is highly interesting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/>
            <a:t>Score between 300 and 850 </a:t>
          </a:r>
        </a:p>
      </dsp:txBody>
      <dsp:txXfrm>
        <a:off x="3276046" y="483152"/>
        <a:ext cx="2702075" cy="920711"/>
      </dsp:txXfrm>
    </dsp:sp>
    <dsp:sp modelId="{DD12BB7A-63BD-49EE-A8C3-BA1A9D05F192}">
      <dsp:nvSpPr>
        <dsp:cNvPr id="0" name=""/>
        <dsp:cNvSpPr/>
      </dsp:nvSpPr>
      <dsp:spPr>
        <a:xfrm>
          <a:off x="3226238" y="1581213"/>
          <a:ext cx="2801691" cy="102032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Except for two (around 80%) all are filled at nearly 100%</a:t>
          </a:r>
        </a:p>
      </dsp:txBody>
      <dsp:txXfrm>
        <a:off x="3276046" y="1631021"/>
        <a:ext cx="2702075" cy="920711"/>
      </dsp:txXfrm>
    </dsp:sp>
    <dsp:sp modelId="{98071191-DF04-4494-ABF2-7F708CA86567}">
      <dsp:nvSpPr>
        <dsp:cNvPr id="0" name=""/>
        <dsp:cNvSpPr/>
      </dsp:nvSpPr>
      <dsp:spPr>
        <a:xfrm>
          <a:off x="3226238" y="2729081"/>
          <a:ext cx="2801691" cy="102032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19 Variables </a:t>
          </a:r>
          <a:r>
            <a:rPr lang="en-US" sz="1900" kern="1200" dirty="0">
              <a:sym typeface="Wingdings" panose="05000000000000000000" pitchFamily="2" charset="2"/>
            </a:rPr>
            <a:t></a:t>
          </a:r>
          <a:r>
            <a:rPr lang="en-US" sz="1900" kern="1200" dirty="0"/>
            <a:t> 17 Relevant Variables  </a:t>
          </a:r>
        </a:p>
      </dsp:txBody>
      <dsp:txXfrm>
        <a:off x="3276046" y="2778889"/>
        <a:ext cx="2702075" cy="920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781CE49-D31E-4F20-8825-62D26AA5A5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 Loan Data Prediction Using Machine Learning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DC4A4CDD-8520-469F-9BF0-BB3D78C518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05 </a:t>
            </a:r>
          </a:p>
          <a:p>
            <a:r>
              <a:rPr lang="en-US" dirty="0"/>
              <a:t>Shang-Yi Cheng, Marcel Reitzle, Tobias Michael Schäfer, </a:t>
            </a:r>
            <a:br>
              <a:rPr lang="en-US" dirty="0"/>
            </a:br>
            <a:r>
              <a:rPr lang="en-US" dirty="0"/>
              <a:t>Karan Sharma, Yen-Chun Tseng</a:t>
            </a:r>
          </a:p>
        </p:txBody>
      </p:sp>
    </p:spTree>
    <p:extLst>
      <p:ext uri="{BB962C8B-B14F-4D97-AF65-F5344CB8AC3E}">
        <p14:creationId xmlns:p14="http://schemas.microsoft.com/office/powerpoint/2010/main" val="4104875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0A59272-B20E-4B18-8110-9FA23C26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xmlns="" id="{B171D123-15AC-4DD7-9FE7-CB288919E6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2550" y="2097088"/>
            <a:ext cx="2983723" cy="4660063"/>
          </a:xfrm>
        </p:spPr>
      </p:pic>
    </p:spTree>
    <p:extLst>
      <p:ext uri="{BB962C8B-B14F-4D97-AF65-F5344CB8AC3E}">
        <p14:creationId xmlns:p14="http://schemas.microsoft.com/office/powerpoint/2010/main" val="366333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782E0AD-31A0-48BF-8CA0-7C94A663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(Best scores (F1) per data source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xmlns="" id="{B5EAF087-1DAC-4D5E-BE6A-07AE7D7747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690429"/>
              </p:ext>
            </p:extLst>
          </p:nvPr>
        </p:nvGraphicFramePr>
        <p:xfrm>
          <a:off x="1141411" y="2241099"/>
          <a:ext cx="9906000" cy="21234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xmlns="" val="1609617149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xmlns="" val="3100083763"/>
                    </a:ext>
                  </a:extLst>
                </a:gridCol>
                <a:gridCol w="1856721">
                  <a:extLst>
                    <a:ext uri="{9D8B030D-6E8A-4147-A177-3AD203B41FA5}">
                      <a16:colId xmlns:a16="http://schemas.microsoft.com/office/drawing/2014/main" xmlns="" val="831424058"/>
                    </a:ext>
                  </a:extLst>
                </a:gridCol>
                <a:gridCol w="1445279">
                  <a:extLst>
                    <a:ext uri="{9D8B030D-6E8A-4147-A177-3AD203B41FA5}">
                      <a16:colId xmlns:a16="http://schemas.microsoft.com/office/drawing/2014/main" xmlns="" val="420306448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xmlns="" val="2536270059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xmlns="" val="1067985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Outlier removal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Polynomial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3962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K-Nearest 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591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967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7206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7215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81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EC48F0F-CC06-484D-A77A-5875154EB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BE9A8EF-B9B5-4DF0-AD12-F604D8837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016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Kaggle dataset about bank loans (Source: World bank)</a:t>
            </a:r>
          </a:p>
          <a:p>
            <a:r>
              <a:rPr lang="en-US" dirty="0"/>
              <a:t>Data was unbalanced (8:2)</a:t>
            </a:r>
          </a:p>
          <a:p>
            <a:r>
              <a:rPr lang="en-US" dirty="0"/>
              <a:t>Various features about loan recipient e.g.</a:t>
            </a:r>
          </a:p>
          <a:p>
            <a:pPr lvl="1"/>
            <a:r>
              <a:rPr lang="en-US" dirty="0"/>
              <a:t>Current Loan Amount</a:t>
            </a:r>
          </a:p>
          <a:p>
            <a:pPr lvl="1"/>
            <a:r>
              <a:rPr lang="en-US" dirty="0"/>
              <a:t>Credit Score</a:t>
            </a:r>
          </a:p>
          <a:p>
            <a:pPr lvl="1"/>
            <a:r>
              <a:rPr lang="en-US" dirty="0"/>
              <a:t>Annual Income</a:t>
            </a:r>
          </a:p>
          <a:p>
            <a:pPr lvl="1"/>
            <a:r>
              <a:rPr lang="en-US" dirty="0"/>
              <a:t>Years in current job</a:t>
            </a:r>
          </a:p>
          <a:p>
            <a:pPr lvl="1"/>
            <a:r>
              <a:rPr lang="en-US" dirty="0"/>
              <a:t>Current Credit Balance</a:t>
            </a:r>
          </a:p>
          <a:p>
            <a:r>
              <a:rPr lang="en-US" dirty="0"/>
              <a:t>Target: Loan Status</a:t>
            </a:r>
          </a:p>
          <a:p>
            <a:pPr lvl="1"/>
            <a:r>
              <a:rPr lang="en-US" dirty="0"/>
              <a:t>Charged Off or Fully Paid</a:t>
            </a:r>
          </a:p>
        </p:txBody>
      </p:sp>
    </p:spTree>
    <p:extLst>
      <p:ext uri="{BB962C8B-B14F-4D97-AF65-F5344CB8AC3E}">
        <p14:creationId xmlns:p14="http://schemas.microsoft.com/office/powerpoint/2010/main" val="343889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65506AE-E9F1-4EFD-837A-93B9D1DAD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5E704FF-1607-4672-8B96-03C7408F4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710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Handling missing values</a:t>
            </a:r>
          </a:p>
          <a:p>
            <a:r>
              <a:rPr lang="en-US" dirty="0" smtClean="0"/>
              <a:t>Data Exploration</a:t>
            </a:r>
            <a:endParaRPr lang="en-US" dirty="0"/>
          </a:p>
          <a:p>
            <a:r>
              <a:rPr lang="en-US" dirty="0" smtClean="0"/>
              <a:t>Converting categorical values to numeric (low freq. to others category )</a:t>
            </a:r>
          </a:p>
          <a:p>
            <a:r>
              <a:rPr lang="en-US" dirty="0" smtClean="0"/>
              <a:t>Outlier Removal (IQR, DBSCAN) , domain knowledge (</a:t>
            </a:r>
            <a:r>
              <a:rPr lang="en-US" dirty="0" err="1" smtClean="0"/>
              <a:t>eg</a:t>
            </a:r>
            <a:r>
              <a:rPr lang="en-US" dirty="0" smtClean="0"/>
              <a:t>. Credit Score)</a:t>
            </a:r>
          </a:p>
          <a:p>
            <a:r>
              <a:rPr lang="en-US" dirty="0" smtClean="0"/>
              <a:t>Re-sampling (imbalanced dataset) on training dataset</a:t>
            </a:r>
            <a:endParaRPr lang="en-US" dirty="0"/>
          </a:p>
          <a:p>
            <a:r>
              <a:rPr lang="en-US" dirty="0"/>
              <a:t>Feature generation to improve source </a:t>
            </a:r>
            <a:r>
              <a:rPr lang="en-US" dirty="0" smtClean="0"/>
              <a:t>data</a:t>
            </a:r>
            <a:endParaRPr lang="en-US" dirty="0"/>
          </a:p>
          <a:p>
            <a:pPr lvl="1"/>
            <a:r>
              <a:rPr lang="en-US" dirty="0"/>
              <a:t>PCA decomposition</a:t>
            </a:r>
          </a:p>
          <a:p>
            <a:pPr lvl="1"/>
            <a:r>
              <a:rPr lang="en-US" dirty="0"/>
              <a:t>Usage of featuretools</a:t>
            </a:r>
          </a:p>
          <a:p>
            <a:pPr lvl="1"/>
            <a:r>
              <a:rPr lang="en-US" dirty="0"/>
              <a:t>Polynomial feature </a:t>
            </a:r>
            <a:r>
              <a:rPr lang="en-US" dirty="0" smtClean="0"/>
              <a:t>generation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810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xmlns="" id="{DAA48A3B-737A-497F-8F1D-CCBD4776DA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1754115"/>
              </p:ext>
            </p:extLst>
          </p:nvPr>
        </p:nvGraphicFramePr>
        <p:xfrm>
          <a:off x="772372" y="1819918"/>
          <a:ext cx="6903290" cy="4310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3C10123-5CCD-4C9E-92F1-85355BDAC7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8655" y="798216"/>
            <a:ext cx="3510973" cy="220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4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12" y="734096"/>
            <a:ext cx="10229850" cy="546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1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18" y="734096"/>
            <a:ext cx="11191741" cy="556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7F7235-E9B6-41C6-8D99-B97A9294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algorithms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D429A1E-2B51-42CF-910F-7A8C4C5D9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select the best estimator we used different approaches:</a:t>
            </a:r>
          </a:p>
          <a:p>
            <a:pPr lvl="1"/>
            <a:r>
              <a:rPr lang="en-US" dirty="0"/>
              <a:t>K-nearest Neighbor</a:t>
            </a:r>
          </a:p>
          <a:p>
            <a:pPr lvl="1"/>
            <a:r>
              <a:rPr lang="en-US" dirty="0"/>
              <a:t>Decision trees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Vector </a:t>
            </a:r>
            <a:r>
              <a:rPr lang="en-US" dirty="0" smtClean="0"/>
              <a:t>Machines</a:t>
            </a:r>
          </a:p>
          <a:p>
            <a:pPr lvl="1"/>
            <a:r>
              <a:rPr lang="en-US" dirty="0" smtClean="0"/>
              <a:t>Ensemble - </a:t>
            </a:r>
            <a:r>
              <a:rPr lang="en-US" dirty="0" err="1" smtClean="0"/>
              <a:t>RandomForest</a:t>
            </a:r>
            <a:endParaRPr lang="en-US" dirty="0"/>
          </a:p>
          <a:p>
            <a:pPr lvl="1"/>
            <a:r>
              <a:rPr lang="en-US" dirty="0" smtClean="0"/>
              <a:t>Boosting – </a:t>
            </a:r>
            <a:r>
              <a:rPr lang="en-US" dirty="0" err="1" smtClean="0"/>
              <a:t>XGBoost</a:t>
            </a:r>
            <a:r>
              <a:rPr lang="en-US" dirty="0" smtClean="0"/>
              <a:t>, </a:t>
            </a:r>
            <a:r>
              <a:rPr lang="en-US" dirty="0" err="1" smtClean="0"/>
              <a:t>AdaBoost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4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BABBFC2-A244-4CA9-B0CE-4B67A6DD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xmlns="" id="{CACF495D-13C2-4F53-A012-E18AC03308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690237"/>
              </p:ext>
            </p:extLst>
          </p:nvPr>
        </p:nvGraphicFramePr>
        <p:xfrm>
          <a:off x="1141411" y="3288342"/>
          <a:ext cx="9906000" cy="302342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xmlns="" val="3091095872"/>
                    </a:ext>
                  </a:extLst>
                </a:gridCol>
                <a:gridCol w="3451338">
                  <a:extLst>
                    <a:ext uri="{9D8B030D-6E8A-4147-A177-3AD203B41FA5}">
                      <a16:colId xmlns:a16="http://schemas.microsoft.com/office/drawing/2014/main" xmlns="" val="404065632"/>
                    </a:ext>
                  </a:extLst>
                </a:gridCol>
                <a:gridCol w="3152662">
                  <a:extLst>
                    <a:ext uri="{9D8B030D-6E8A-4147-A177-3AD203B41FA5}">
                      <a16:colId xmlns:a16="http://schemas.microsoft.com/office/drawing/2014/main" xmlns="" val="2084022209"/>
                    </a:ext>
                  </a:extLst>
                </a:gridCol>
              </a:tblGrid>
              <a:tr h="420773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 </a:t>
                      </a:r>
                      <a:r>
                        <a:rPr lang="en-US" dirty="0" smtClean="0"/>
                        <a:t>on data after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preprocessing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5873009"/>
                  </a:ext>
                </a:extLst>
              </a:tr>
              <a:tr h="371807">
                <a:tc>
                  <a:txBody>
                    <a:bodyPr/>
                    <a:lstStyle/>
                    <a:p>
                      <a:r>
                        <a:rPr lang="en-US" dirty="0"/>
                        <a:t>K-Nearest-Neighbors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Accuracy: 0.74 – F1: 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F1: 0.996 (PCA dataset)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9359278"/>
                  </a:ext>
                </a:extLst>
              </a:tr>
              <a:tr h="371807"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Accuracy: 0.84 – F1: 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F1: 0.91 (PCA dataset)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34885530"/>
                  </a:ext>
                </a:extLst>
              </a:tr>
              <a:tr h="371807">
                <a:tc>
                  <a:txBody>
                    <a:bodyPr/>
                    <a:lstStyle/>
                    <a:p>
                      <a:r>
                        <a:rPr lang="en-US" dirty="0"/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Accuracy: 0.73 – F1: 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F1: ~1.0 (PCA dataset)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5051093"/>
                  </a:ext>
                </a:extLst>
              </a:tr>
              <a:tr h="371807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Accuracy: 0.92 – F1: 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F1: 0.99 (PCA dataset)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0149987"/>
                  </a:ext>
                </a:extLst>
              </a:tr>
              <a:tr h="371807"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Accuracy: </a:t>
                      </a:r>
                      <a:r>
                        <a:rPr lang="en-US" dirty="0" smtClean="0"/>
                        <a:t>0.57 </a:t>
                      </a:r>
                      <a:r>
                        <a:rPr lang="en-US" dirty="0"/>
                        <a:t>– F1: </a:t>
                      </a:r>
                      <a:r>
                        <a:rPr lang="en-US" dirty="0" smtClean="0"/>
                        <a:t>0.29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F1: </a:t>
                      </a:r>
                      <a:r>
                        <a:rPr lang="en-US" dirty="0" smtClean="0"/>
                        <a:t>0.33 (resampled </a:t>
                      </a:r>
                      <a:r>
                        <a:rPr lang="en-US" dirty="0"/>
                        <a:t>dataset)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7463925"/>
                  </a:ext>
                </a:extLst>
              </a:tr>
              <a:tr h="37180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XGBoostClassifier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Accuracy: </a:t>
                      </a:r>
                      <a:r>
                        <a:rPr lang="en-US" dirty="0" smtClean="0"/>
                        <a:t>0.81 </a:t>
                      </a:r>
                      <a:r>
                        <a:rPr lang="en-US" dirty="0"/>
                        <a:t>– F1: 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F1: </a:t>
                      </a:r>
                      <a:r>
                        <a:rPr lang="en-US" dirty="0" smtClean="0"/>
                        <a:t>0.30 (resampled </a:t>
                      </a:r>
                      <a:r>
                        <a:rPr lang="en-US" dirty="0"/>
                        <a:t>dataset)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7644696"/>
                  </a:ext>
                </a:extLst>
              </a:tr>
              <a:tr h="37180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AdaBoostClassifier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Accuracy: </a:t>
                      </a:r>
                      <a:r>
                        <a:rPr lang="en-US" dirty="0" smtClean="0"/>
                        <a:t>0.81 </a:t>
                      </a:r>
                      <a:r>
                        <a:rPr lang="en-US" dirty="0"/>
                        <a:t>– F1: </a:t>
                      </a:r>
                      <a:r>
                        <a:rPr lang="en-US" dirty="0" smtClean="0"/>
                        <a:t>0.21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F1: </a:t>
                      </a:r>
                      <a:r>
                        <a:rPr lang="en-US" dirty="0" smtClean="0"/>
                        <a:t>0.27 (resampled </a:t>
                      </a:r>
                      <a:r>
                        <a:rPr lang="en-US" dirty="0"/>
                        <a:t>dataset)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23E54BDE-B0A8-4925-81AD-E24C32CDAEB3}"/>
              </a:ext>
            </a:extLst>
          </p:cNvPr>
          <p:cNvSpPr txBox="1"/>
          <p:nvPr/>
        </p:nvSpPr>
        <p:spPr>
          <a:xfrm>
            <a:off x="1141413" y="2097088"/>
            <a:ext cx="9905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Evaluation performed on F1 score due to the unbalanced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Incremental approach during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Trail and error approach for finding the best dataset and best estimator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4D32822A-6C6F-4F46-851F-F61B0EF41E36}"/>
              </a:ext>
            </a:extLst>
          </p:cNvPr>
          <p:cNvSpPr txBox="1"/>
          <p:nvPr/>
        </p:nvSpPr>
        <p:spPr>
          <a:xfrm>
            <a:off x="1141411" y="6454862"/>
            <a:ext cx="4521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Accuracy also presented to show difference</a:t>
            </a:r>
          </a:p>
        </p:txBody>
      </p:sp>
    </p:spTree>
    <p:extLst>
      <p:ext uri="{BB962C8B-B14F-4D97-AF65-F5344CB8AC3E}">
        <p14:creationId xmlns:p14="http://schemas.microsoft.com/office/powerpoint/2010/main" val="406156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A8AAB0E-2E57-496A-8BAB-1FC69E82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2D46AEF-43B2-4F33-AF69-AC51494A4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Trees and Random Forests work best on the given data</a:t>
            </a:r>
          </a:p>
          <a:p>
            <a:pPr lvl="1"/>
            <a:r>
              <a:rPr lang="en-US" dirty="0"/>
              <a:t>Random Forest also archives are score &gt; 0.84 on the default set</a:t>
            </a:r>
          </a:p>
          <a:p>
            <a:r>
              <a:rPr lang="en-US" dirty="0"/>
              <a:t>PCA decomposition produces a more predictable dataset </a:t>
            </a:r>
          </a:p>
          <a:p>
            <a:r>
              <a:rPr lang="en-US" dirty="0"/>
              <a:t>The possibility of overfitting was considered, but with a strict train-test split this was kept under control</a:t>
            </a:r>
          </a:p>
        </p:txBody>
      </p:sp>
    </p:spTree>
    <p:extLst>
      <p:ext uri="{BB962C8B-B14F-4D97-AF65-F5344CB8AC3E}">
        <p14:creationId xmlns:p14="http://schemas.microsoft.com/office/powerpoint/2010/main" val="595991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83</TotalTime>
  <Words>433</Words>
  <Application>Microsoft Office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Tw Cen MT</vt:lpstr>
      <vt:lpstr>Wingdings</vt:lpstr>
      <vt:lpstr>Schaltkreis</vt:lpstr>
      <vt:lpstr>Bank Loan Data Prediction Using Machine Learning</vt:lpstr>
      <vt:lpstr>Overview</vt:lpstr>
      <vt:lpstr>Preprocessing</vt:lpstr>
      <vt:lpstr>PowerPoint Presentation</vt:lpstr>
      <vt:lpstr>PowerPoint Presentation</vt:lpstr>
      <vt:lpstr>PowerPoint Presentation</vt:lpstr>
      <vt:lpstr>Used algorithms</vt:lpstr>
      <vt:lpstr>Results</vt:lpstr>
      <vt:lpstr>Conclusion</vt:lpstr>
      <vt:lpstr>Questions?</vt:lpstr>
      <vt:lpstr>Details (Best scores (F1) per data source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Loan Data Prediction Using Machine Learning</dc:title>
  <dc:creator>Tobias Schäfer</dc:creator>
  <cp:lastModifiedBy>kanpriya</cp:lastModifiedBy>
  <cp:revision>13</cp:revision>
  <dcterms:created xsi:type="dcterms:W3CDTF">2019-05-27T11:07:58Z</dcterms:created>
  <dcterms:modified xsi:type="dcterms:W3CDTF">2019-05-27T19:39:58Z</dcterms:modified>
</cp:coreProperties>
</file>