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32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130E74-C724-4EA2-A27A-31EC89E1EB3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AA6A86-E001-46C9-8F91-7F70BEAE54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 average, passengers who were not transported and from Europa spent the most money and were the oldest</a:t>
          </a:r>
        </a:p>
      </dgm:t>
    </dgm:pt>
    <dgm:pt modelId="{0406A23F-1CC4-490D-9EE3-80CA9E8841FA}" type="parTrans" cxnId="{B427C190-56B9-471D-89BA-A79A6A737529}">
      <dgm:prSet/>
      <dgm:spPr/>
      <dgm:t>
        <a:bodyPr/>
        <a:lstStyle/>
        <a:p>
          <a:endParaRPr lang="en-US"/>
        </a:p>
      </dgm:t>
    </dgm:pt>
    <dgm:pt modelId="{559C16D2-6C74-4A05-AD64-DD7D98D1835E}" type="sibTrans" cxnId="{B427C190-56B9-471D-89BA-A79A6A737529}">
      <dgm:prSet/>
      <dgm:spPr/>
      <dgm:t>
        <a:bodyPr/>
        <a:lstStyle/>
        <a:p>
          <a:endParaRPr lang="en-US"/>
        </a:p>
      </dgm:t>
    </dgm:pt>
    <dgm:pt modelId="{9DDF1FF8-D1FF-4AAB-A672-FD83242AD1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Conversely, the youngest group that was transported and from Earth, spent the least amount of money on average</a:t>
          </a:r>
        </a:p>
      </dgm:t>
    </dgm:pt>
    <dgm:pt modelId="{3C43B4AE-3608-4C3A-8F23-5A062D68107B}" type="parTrans" cxnId="{2414E9E3-1ABE-45E3-84CE-465AFBF6DD51}">
      <dgm:prSet/>
      <dgm:spPr/>
      <dgm:t>
        <a:bodyPr/>
        <a:lstStyle/>
        <a:p>
          <a:endParaRPr lang="en-US"/>
        </a:p>
      </dgm:t>
    </dgm:pt>
    <dgm:pt modelId="{12DE4D04-EBD5-44BA-A7AC-66E9A5B651EE}" type="sibTrans" cxnId="{2414E9E3-1ABE-45E3-84CE-465AFBF6DD51}">
      <dgm:prSet/>
      <dgm:spPr/>
      <dgm:t>
        <a:bodyPr/>
        <a:lstStyle/>
        <a:p>
          <a:endParaRPr lang="en-US"/>
        </a:p>
      </dgm:t>
    </dgm:pt>
    <dgm:pt modelId="{F8D892FB-5FAE-47E9-A552-5B3E3523A9A5}" type="pres">
      <dgm:prSet presAssocID="{23130E74-C724-4EA2-A27A-31EC89E1EB32}" presName="root" presStyleCnt="0">
        <dgm:presLayoutVars>
          <dgm:dir/>
          <dgm:resizeHandles val="exact"/>
        </dgm:presLayoutVars>
      </dgm:prSet>
      <dgm:spPr/>
    </dgm:pt>
    <dgm:pt modelId="{B46FC920-622F-4FDB-955A-83DD4459CE77}" type="pres">
      <dgm:prSet presAssocID="{62AA6A86-E001-46C9-8F91-7F70BEAE5415}" presName="compNode" presStyleCnt="0"/>
      <dgm:spPr/>
    </dgm:pt>
    <dgm:pt modelId="{22E08555-50AE-489E-B025-80BE2879371B}" type="pres">
      <dgm:prSet presAssocID="{62AA6A86-E001-46C9-8F91-7F70BEAE54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D936534C-2C18-4AEF-A88A-2313111DBAB8}" type="pres">
      <dgm:prSet presAssocID="{62AA6A86-E001-46C9-8F91-7F70BEAE5415}" presName="spaceRect" presStyleCnt="0"/>
      <dgm:spPr/>
    </dgm:pt>
    <dgm:pt modelId="{27714040-30C7-46AF-BF17-5095DB51A23F}" type="pres">
      <dgm:prSet presAssocID="{62AA6A86-E001-46C9-8F91-7F70BEAE5415}" presName="textRect" presStyleLbl="revTx" presStyleIdx="0" presStyleCnt="2">
        <dgm:presLayoutVars>
          <dgm:chMax val="1"/>
          <dgm:chPref val="1"/>
        </dgm:presLayoutVars>
      </dgm:prSet>
      <dgm:spPr/>
    </dgm:pt>
    <dgm:pt modelId="{448CD5CE-F0AD-4369-A63E-6F76854565C6}" type="pres">
      <dgm:prSet presAssocID="{559C16D2-6C74-4A05-AD64-DD7D98D1835E}" presName="sibTrans" presStyleCnt="0"/>
      <dgm:spPr/>
    </dgm:pt>
    <dgm:pt modelId="{0F4CBDB9-E3AF-4582-B9F3-6A7DBA57300F}" type="pres">
      <dgm:prSet presAssocID="{9DDF1FF8-D1FF-4AAB-A672-FD83242AD171}" presName="compNode" presStyleCnt="0"/>
      <dgm:spPr/>
    </dgm:pt>
    <dgm:pt modelId="{30B3E2EC-1ABC-4EFB-9344-54E4C5719215}" type="pres">
      <dgm:prSet presAssocID="{9DDF1FF8-D1FF-4AAB-A672-FD83242AD1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DEDA4C58-DBAE-425A-935B-EE3C5501D359}" type="pres">
      <dgm:prSet presAssocID="{9DDF1FF8-D1FF-4AAB-A672-FD83242AD171}" presName="spaceRect" presStyleCnt="0"/>
      <dgm:spPr/>
    </dgm:pt>
    <dgm:pt modelId="{147E9B47-E234-4D19-8D2C-800F62D5707E}" type="pres">
      <dgm:prSet presAssocID="{9DDF1FF8-D1FF-4AAB-A672-FD83242AD1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ED0FA10-51E2-4519-9B57-39B6743647E3}" type="presOf" srcId="{62AA6A86-E001-46C9-8F91-7F70BEAE5415}" destId="{27714040-30C7-46AF-BF17-5095DB51A23F}" srcOrd="0" destOrd="0" presId="urn:microsoft.com/office/officeart/2018/2/layout/IconLabelList"/>
    <dgm:cxn modelId="{80BE7349-7974-46D3-BD96-6D9277D05466}" type="presOf" srcId="{9DDF1FF8-D1FF-4AAB-A672-FD83242AD171}" destId="{147E9B47-E234-4D19-8D2C-800F62D5707E}" srcOrd="0" destOrd="0" presId="urn:microsoft.com/office/officeart/2018/2/layout/IconLabelList"/>
    <dgm:cxn modelId="{B427C190-56B9-471D-89BA-A79A6A737529}" srcId="{23130E74-C724-4EA2-A27A-31EC89E1EB32}" destId="{62AA6A86-E001-46C9-8F91-7F70BEAE5415}" srcOrd="0" destOrd="0" parTransId="{0406A23F-1CC4-490D-9EE3-80CA9E8841FA}" sibTransId="{559C16D2-6C74-4A05-AD64-DD7D98D1835E}"/>
    <dgm:cxn modelId="{F50D689C-A0F7-4E6D-8182-0F44DFDD83E7}" type="presOf" srcId="{23130E74-C724-4EA2-A27A-31EC89E1EB32}" destId="{F8D892FB-5FAE-47E9-A552-5B3E3523A9A5}" srcOrd="0" destOrd="0" presId="urn:microsoft.com/office/officeart/2018/2/layout/IconLabelList"/>
    <dgm:cxn modelId="{2414E9E3-1ABE-45E3-84CE-465AFBF6DD51}" srcId="{23130E74-C724-4EA2-A27A-31EC89E1EB32}" destId="{9DDF1FF8-D1FF-4AAB-A672-FD83242AD171}" srcOrd="1" destOrd="0" parTransId="{3C43B4AE-3608-4C3A-8F23-5A062D68107B}" sibTransId="{12DE4D04-EBD5-44BA-A7AC-66E9A5B651EE}"/>
    <dgm:cxn modelId="{846326C1-E895-4ED0-8CA2-9DFDE0B32FEC}" type="presParOf" srcId="{F8D892FB-5FAE-47E9-A552-5B3E3523A9A5}" destId="{B46FC920-622F-4FDB-955A-83DD4459CE77}" srcOrd="0" destOrd="0" presId="urn:microsoft.com/office/officeart/2018/2/layout/IconLabelList"/>
    <dgm:cxn modelId="{AC5E1CDA-BCEF-4688-AAC0-BAB50DCED6E2}" type="presParOf" srcId="{B46FC920-622F-4FDB-955A-83DD4459CE77}" destId="{22E08555-50AE-489E-B025-80BE2879371B}" srcOrd="0" destOrd="0" presId="urn:microsoft.com/office/officeart/2018/2/layout/IconLabelList"/>
    <dgm:cxn modelId="{A27EE3C0-2072-4940-B269-7167F3DE19C3}" type="presParOf" srcId="{B46FC920-622F-4FDB-955A-83DD4459CE77}" destId="{D936534C-2C18-4AEF-A88A-2313111DBAB8}" srcOrd="1" destOrd="0" presId="urn:microsoft.com/office/officeart/2018/2/layout/IconLabelList"/>
    <dgm:cxn modelId="{CCA1C92E-D8EB-453E-85BE-6E9500DD928B}" type="presParOf" srcId="{B46FC920-622F-4FDB-955A-83DD4459CE77}" destId="{27714040-30C7-46AF-BF17-5095DB51A23F}" srcOrd="2" destOrd="0" presId="urn:microsoft.com/office/officeart/2018/2/layout/IconLabelList"/>
    <dgm:cxn modelId="{92310DEA-DF88-47C0-BFF4-8DCCC07BDAF4}" type="presParOf" srcId="{F8D892FB-5FAE-47E9-A552-5B3E3523A9A5}" destId="{448CD5CE-F0AD-4369-A63E-6F76854565C6}" srcOrd="1" destOrd="0" presId="urn:microsoft.com/office/officeart/2018/2/layout/IconLabelList"/>
    <dgm:cxn modelId="{91C8D1D6-DC9C-47FC-B98E-A69A2A4F43DE}" type="presParOf" srcId="{F8D892FB-5FAE-47E9-A552-5B3E3523A9A5}" destId="{0F4CBDB9-E3AF-4582-B9F3-6A7DBA57300F}" srcOrd="2" destOrd="0" presId="urn:microsoft.com/office/officeart/2018/2/layout/IconLabelList"/>
    <dgm:cxn modelId="{8E61AC00-6EB0-4527-93D0-9E74B937B424}" type="presParOf" srcId="{0F4CBDB9-E3AF-4582-B9F3-6A7DBA57300F}" destId="{30B3E2EC-1ABC-4EFB-9344-54E4C5719215}" srcOrd="0" destOrd="0" presId="urn:microsoft.com/office/officeart/2018/2/layout/IconLabelList"/>
    <dgm:cxn modelId="{BDB889A4-D352-4335-A19A-9DA99AC8481A}" type="presParOf" srcId="{0F4CBDB9-E3AF-4582-B9F3-6A7DBA57300F}" destId="{DEDA4C58-DBAE-425A-935B-EE3C5501D359}" srcOrd="1" destOrd="0" presId="urn:microsoft.com/office/officeart/2018/2/layout/IconLabelList"/>
    <dgm:cxn modelId="{804DCF9A-6D3A-4825-851B-D699AA2AD3C6}" type="presParOf" srcId="{0F4CBDB9-E3AF-4582-B9F3-6A7DBA57300F}" destId="{147E9B47-E234-4D19-8D2C-800F62D570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B1255B-145C-4BC9-AEF0-293794A815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75E12E-AE70-4B1B-B410-50BF947D391F}">
      <dgm:prSet/>
      <dgm:spPr/>
      <dgm:t>
        <a:bodyPr/>
        <a:lstStyle/>
        <a:p>
          <a:r>
            <a:rPr lang="en-US"/>
            <a:t>Passengers from Europa spent the most money</a:t>
          </a:r>
        </a:p>
      </dgm:t>
    </dgm:pt>
    <dgm:pt modelId="{3622E459-1B48-4B37-9DBC-DC8209813B1F}" type="parTrans" cxnId="{19FE7530-A252-4E6B-8CF0-17E4994F3E52}">
      <dgm:prSet/>
      <dgm:spPr/>
      <dgm:t>
        <a:bodyPr/>
        <a:lstStyle/>
        <a:p>
          <a:endParaRPr lang="en-US"/>
        </a:p>
      </dgm:t>
    </dgm:pt>
    <dgm:pt modelId="{8FFE5816-6FCE-4059-B9FA-26503C0974C9}" type="sibTrans" cxnId="{19FE7530-A252-4E6B-8CF0-17E4994F3E52}">
      <dgm:prSet/>
      <dgm:spPr/>
      <dgm:t>
        <a:bodyPr/>
        <a:lstStyle/>
        <a:p>
          <a:endParaRPr lang="en-US"/>
        </a:p>
      </dgm:t>
    </dgm:pt>
    <dgm:pt modelId="{E38B4988-C057-4513-A8CF-355E7F6244E3}">
      <dgm:prSet/>
      <dgm:spPr/>
      <dgm:t>
        <a:bodyPr/>
        <a:lstStyle/>
        <a:p>
          <a:r>
            <a:rPr lang="en-US"/>
            <a:t>The most amount of money was spent at the food court and shopping mall</a:t>
          </a:r>
        </a:p>
      </dgm:t>
    </dgm:pt>
    <dgm:pt modelId="{EB571406-904A-4CE0-B85B-D544B30E4075}" type="parTrans" cxnId="{99422D4B-4BAB-434D-A6B5-A8BB64836B5A}">
      <dgm:prSet/>
      <dgm:spPr/>
      <dgm:t>
        <a:bodyPr/>
        <a:lstStyle/>
        <a:p>
          <a:endParaRPr lang="en-US"/>
        </a:p>
      </dgm:t>
    </dgm:pt>
    <dgm:pt modelId="{034C8A5A-EC67-44D7-8115-E050DF97E7B9}" type="sibTrans" cxnId="{99422D4B-4BAB-434D-A6B5-A8BB64836B5A}">
      <dgm:prSet/>
      <dgm:spPr/>
      <dgm:t>
        <a:bodyPr/>
        <a:lstStyle/>
        <a:p>
          <a:endParaRPr lang="en-US"/>
        </a:p>
      </dgm:t>
    </dgm:pt>
    <dgm:pt modelId="{30AEE564-87C3-4CEA-9115-8221BD09692C}">
      <dgm:prSet/>
      <dgm:spPr/>
      <dgm:t>
        <a:bodyPr/>
        <a:lstStyle/>
        <a:p>
          <a:r>
            <a:rPr lang="en-US"/>
            <a:t>Passengers not transported spent more money overall at amenities</a:t>
          </a:r>
        </a:p>
      </dgm:t>
    </dgm:pt>
    <dgm:pt modelId="{1DE710EA-A105-437F-962D-BD2B7306882B}" type="parTrans" cxnId="{D4BF2B41-1A5C-452B-9D81-7C69BA0F3EBB}">
      <dgm:prSet/>
      <dgm:spPr/>
      <dgm:t>
        <a:bodyPr/>
        <a:lstStyle/>
        <a:p>
          <a:endParaRPr lang="en-US"/>
        </a:p>
      </dgm:t>
    </dgm:pt>
    <dgm:pt modelId="{2C273AC9-5E24-4EDA-B93F-7E25733BDCF7}" type="sibTrans" cxnId="{D4BF2B41-1A5C-452B-9D81-7C69BA0F3EBB}">
      <dgm:prSet/>
      <dgm:spPr/>
      <dgm:t>
        <a:bodyPr/>
        <a:lstStyle/>
        <a:p>
          <a:endParaRPr lang="en-US"/>
        </a:p>
      </dgm:t>
    </dgm:pt>
    <dgm:pt modelId="{4548F13D-5F25-4011-8CC5-6BEB59D25C6E}">
      <dgm:prSet/>
      <dgm:spPr/>
      <dgm:t>
        <a:bodyPr/>
        <a:lstStyle/>
        <a:p>
          <a:r>
            <a:rPr lang="en-US"/>
            <a:t>The most popular destination was TRAPPIST-1e</a:t>
          </a:r>
        </a:p>
      </dgm:t>
    </dgm:pt>
    <dgm:pt modelId="{92FFA430-F66E-437E-BE15-A7749E44ACF4}" type="parTrans" cxnId="{98AC3896-83B9-4891-A761-F024F295DEAA}">
      <dgm:prSet/>
      <dgm:spPr/>
      <dgm:t>
        <a:bodyPr/>
        <a:lstStyle/>
        <a:p>
          <a:endParaRPr lang="en-US"/>
        </a:p>
      </dgm:t>
    </dgm:pt>
    <dgm:pt modelId="{4E972456-BA8D-4FE6-8655-35F894EAA40E}" type="sibTrans" cxnId="{98AC3896-83B9-4891-A761-F024F295DEAA}">
      <dgm:prSet/>
      <dgm:spPr/>
      <dgm:t>
        <a:bodyPr/>
        <a:lstStyle/>
        <a:p>
          <a:endParaRPr lang="en-US"/>
        </a:p>
      </dgm:t>
    </dgm:pt>
    <dgm:pt modelId="{13D9B016-AEC4-459F-BA78-6B51D05CBEC4}" type="pres">
      <dgm:prSet presAssocID="{8CB1255B-145C-4BC9-AEF0-293794A815F2}" presName="root" presStyleCnt="0">
        <dgm:presLayoutVars>
          <dgm:dir/>
          <dgm:resizeHandles val="exact"/>
        </dgm:presLayoutVars>
      </dgm:prSet>
      <dgm:spPr/>
    </dgm:pt>
    <dgm:pt modelId="{F275C643-390F-4490-9616-9CA8084B7A41}" type="pres">
      <dgm:prSet presAssocID="{0175E12E-AE70-4B1B-B410-50BF947D391F}" presName="compNode" presStyleCnt="0"/>
      <dgm:spPr/>
    </dgm:pt>
    <dgm:pt modelId="{C2B67BAC-4017-4391-94B8-1FD2490E919E}" type="pres">
      <dgm:prSet presAssocID="{0175E12E-AE70-4B1B-B410-50BF947D391F}" presName="bgRect" presStyleLbl="bgShp" presStyleIdx="0" presStyleCnt="4"/>
      <dgm:spPr/>
    </dgm:pt>
    <dgm:pt modelId="{CB196D04-2CA2-495B-828D-35539222C793}" type="pres">
      <dgm:prSet presAssocID="{0175E12E-AE70-4B1B-B410-50BF947D39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5FFF88B-DE06-42B0-96E8-959F573CF203}" type="pres">
      <dgm:prSet presAssocID="{0175E12E-AE70-4B1B-B410-50BF947D391F}" presName="spaceRect" presStyleCnt="0"/>
      <dgm:spPr/>
    </dgm:pt>
    <dgm:pt modelId="{5FFB475A-A673-4BC0-A2D8-AE928CF520C2}" type="pres">
      <dgm:prSet presAssocID="{0175E12E-AE70-4B1B-B410-50BF947D391F}" presName="parTx" presStyleLbl="revTx" presStyleIdx="0" presStyleCnt="4">
        <dgm:presLayoutVars>
          <dgm:chMax val="0"/>
          <dgm:chPref val="0"/>
        </dgm:presLayoutVars>
      </dgm:prSet>
      <dgm:spPr/>
    </dgm:pt>
    <dgm:pt modelId="{80485EAC-9466-4E2E-B282-1364DEA2896B}" type="pres">
      <dgm:prSet presAssocID="{8FFE5816-6FCE-4059-B9FA-26503C0974C9}" presName="sibTrans" presStyleCnt="0"/>
      <dgm:spPr/>
    </dgm:pt>
    <dgm:pt modelId="{EB8AE530-5122-409E-86DC-E949AE485539}" type="pres">
      <dgm:prSet presAssocID="{E38B4988-C057-4513-A8CF-355E7F6244E3}" presName="compNode" presStyleCnt="0"/>
      <dgm:spPr/>
    </dgm:pt>
    <dgm:pt modelId="{68CB444F-233B-4B39-8205-A7B5CF5A73ED}" type="pres">
      <dgm:prSet presAssocID="{E38B4988-C057-4513-A8CF-355E7F6244E3}" presName="bgRect" presStyleLbl="bgShp" presStyleIdx="1" presStyleCnt="4"/>
      <dgm:spPr/>
    </dgm:pt>
    <dgm:pt modelId="{53AFDAAD-F4A4-4634-8360-3CC2A00851DC}" type="pres">
      <dgm:prSet presAssocID="{E38B4988-C057-4513-A8CF-355E7F6244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CB62F326-960D-42AF-BE50-7E73DD32F37A}" type="pres">
      <dgm:prSet presAssocID="{E38B4988-C057-4513-A8CF-355E7F6244E3}" presName="spaceRect" presStyleCnt="0"/>
      <dgm:spPr/>
    </dgm:pt>
    <dgm:pt modelId="{D698A4F3-B2A1-4B70-B31E-BEA2AC580F51}" type="pres">
      <dgm:prSet presAssocID="{E38B4988-C057-4513-A8CF-355E7F6244E3}" presName="parTx" presStyleLbl="revTx" presStyleIdx="1" presStyleCnt="4">
        <dgm:presLayoutVars>
          <dgm:chMax val="0"/>
          <dgm:chPref val="0"/>
        </dgm:presLayoutVars>
      </dgm:prSet>
      <dgm:spPr/>
    </dgm:pt>
    <dgm:pt modelId="{35A237C3-187E-470F-B7E0-8BF1A08B5424}" type="pres">
      <dgm:prSet presAssocID="{034C8A5A-EC67-44D7-8115-E050DF97E7B9}" presName="sibTrans" presStyleCnt="0"/>
      <dgm:spPr/>
    </dgm:pt>
    <dgm:pt modelId="{9A10E5BA-8A60-45FA-B2F3-93EE7068DEBD}" type="pres">
      <dgm:prSet presAssocID="{30AEE564-87C3-4CEA-9115-8221BD09692C}" presName="compNode" presStyleCnt="0"/>
      <dgm:spPr/>
    </dgm:pt>
    <dgm:pt modelId="{B99FD4EC-23C5-4A57-983B-290F3F6000E2}" type="pres">
      <dgm:prSet presAssocID="{30AEE564-87C3-4CEA-9115-8221BD09692C}" presName="bgRect" presStyleLbl="bgShp" presStyleIdx="2" presStyleCnt="4"/>
      <dgm:spPr/>
    </dgm:pt>
    <dgm:pt modelId="{B0E0DA17-EAE6-4BAF-A6FD-5EDB8F73500A}" type="pres">
      <dgm:prSet presAssocID="{30AEE564-87C3-4CEA-9115-8221BD09692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5D38D773-1F70-42F2-8A0E-280874DD397C}" type="pres">
      <dgm:prSet presAssocID="{30AEE564-87C3-4CEA-9115-8221BD09692C}" presName="spaceRect" presStyleCnt="0"/>
      <dgm:spPr/>
    </dgm:pt>
    <dgm:pt modelId="{0821912E-6308-4E48-A34A-B04993E92BA4}" type="pres">
      <dgm:prSet presAssocID="{30AEE564-87C3-4CEA-9115-8221BD09692C}" presName="parTx" presStyleLbl="revTx" presStyleIdx="2" presStyleCnt="4">
        <dgm:presLayoutVars>
          <dgm:chMax val="0"/>
          <dgm:chPref val="0"/>
        </dgm:presLayoutVars>
      </dgm:prSet>
      <dgm:spPr/>
    </dgm:pt>
    <dgm:pt modelId="{4E776B41-6081-464C-914A-41C66F9F2B03}" type="pres">
      <dgm:prSet presAssocID="{2C273AC9-5E24-4EDA-B93F-7E25733BDCF7}" presName="sibTrans" presStyleCnt="0"/>
      <dgm:spPr/>
    </dgm:pt>
    <dgm:pt modelId="{01E6204C-13A7-48AF-8469-104B81B1590E}" type="pres">
      <dgm:prSet presAssocID="{4548F13D-5F25-4011-8CC5-6BEB59D25C6E}" presName="compNode" presStyleCnt="0"/>
      <dgm:spPr/>
    </dgm:pt>
    <dgm:pt modelId="{BF6B2B32-4C2D-4BFA-97F3-53500664309B}" type="pres">
      <dgm:prSet presAssocID="{4548F13D-5F25-4011-8CC5-6BEB59D25C6E}" presName="bgRect" presStyleLbl="bgShp" presStyleIdx="3" presStyleCnt="4"/>
      <dgm:spPr/>
    </dgm:pt>
    <dgm:pt modelId="{E37E5D52-2CD1-4E23-A0AA-D021D22FD9D9}" type="pres">
      <dgm:prSet presAssocID="{4548F13D-5F25-4011-8CC5-6BEB59D25C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F5CF8578-86D0-4F05-92A4-C3C6995CD5EC}" type="pres">
      <dgm:prSet presAssocID="{4548F13D-5F25-4011-8CC5-6BEB59D25C6E}" presName="spaceRect" presStyleCnt="0"/>
      <dgm:spPr/>
    </dgm:pt>
    <dgm:pt modelId="{347A76A3-6FF7-4AB0-AADD-27952E96D375}" type="pres">
      <dgm:prSet presAssocID="{4548F13D-5F25-4011-8CC5-6BEB59D25C6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9FE7530-A252-4E6B-8CF0-17E4994F3E52}" srcId="{8CB1255B-145C-4BC9-AEF0-293794A815F2}" destId="{0175E12E-AE70-4B1B-B410-50BF947D391F}" srcOrd="0" destOrd="0" parTransId="{3622E459-1B48-4B37-9DBC-DC8209813B1F}" sibTransId="{8FFE5816-6FCE-4059-B9FA-26503C0974C9}"/>
    <dgm:cxn modelId="{3F225E35-2006-40E3-820A-DA5340783470}" type="presOf" srcId="{4548F13D-5F25-4011-8CC5-6BEB59D25C6E}" destId="{347A76A3-6FF7-4AB0-AADD-27952E96D375}" srcOrd="0" destOrd="0" presId="urn:microsoft.com/office/officeart/2018/2/layout/IconVerticalSolidList"/>
    <dgm:cxn modelId="{D4BF2B41-1A5C-452B-9D81-7C69BA0F3EBB}" srcId="{8CB1255B-145C-4BC9-AEF0-293794A815F2}" destId="{30AEE564-87C3-4CEA-9115-8221BD09692C}" srcOrd="2" destOrd="0" parTransId="{1DE710EA-A105-437F-962D-BD2B7306882B}" sibTransId="{2C273AC9-5E24-4EDA-B93F-7E25733BDCF7}"/>
    <dgm:cxn modelId="{99422D4B-4BAB-434D-A6B5-A8BB64836B5A}" srcId="{8CB1255B-145C-4BC9-AEF0-293794A815F2}" destId="{E38B4988-C057-4513-A8CF-355E7F6244E3}" srcOrd="1" destOrd="0" parTransId="{EB571406-904A-4CE0-B85B-D544B30E4075}" sibTransId="{034C8A5A-EC67-44D7-8115-E050DF97E7B9}"/>
    <dgm:cxn modelId="{98AC3896-83B9-4891-A761-F024F295DEAA}" srcId="{8CB1255B-145C-4BC9-AEF0-293794A815F2}" destId="{4548F13D-5F25-4011-8CC5-6BEB59D25C6E}" srcOrd="3" destOrd="0" parTransId="{92FFA430-F66E-437E-BE15-A7749E44ACF4}" sibTransId="{4E972456-BA8D-4FE6-8655-35F894EAA40E}"/>
    <dgm:cxn modelId="{2287FF97-3F96-488C-ADE1-6147DB6DFA29}" type="presOf" srcId="{0175E12E-AE70-4B1B-B410-50BF947D391F}" destId="{5FFB475A-A673-4BC0-A2D8-AE928CF520C2}" srcOrd="0" destOrd="0" presId="urn:microsoft.com/office/officeart/2018/2/layout/IconVerticalSolidList"/>
    <dgm:cxn modelId="{8A186EBD-EDDA-4170-8103-43A0D508C7D1}" type="presOf" srcId="{8CB1255B-145C-4BC9-AEF0-293794A815F2}" destId="{13D9B016-AEC4-459F-BA78-6B51D05CBEC4}" srcOrd="0" destOrd="0" presId="urn:microsoft.com/office/officeart/2018/2/layout/IconVerticalSolidList"/>
    <dgm:cxn modelId="{92D6BED4-ECC0-44AB-9335-DF5D47ACFD25}" type="presOf" srcId="{30AEE564-87C3-4CEA-9115-8221BD09692C}" destId="{0821912E-6308-4E48-A34A-B04993E92BA4}" srcOrd="0" destOrd="0" presId="urn:microsoft.com/office/officeart/2018/2/layout/IconVerticalSolidList"/>
    <dgm:cxn modelId="{F48D1BD6-5B4C-44FE-84B2-3D5018E3EFE7}" type="presOf" srcId="{E38B4988-C057-4513-A8CF-355E7F6244E3}" destId="{D698A4F3-B2A1-4B70-B31E-BEA2AC580F51}" srcOrd="0" destOrd="0" presId="urn:microsoft.com/office/officeart/2018/2/layout/IconVerticalSolidList"/>
    <dgm:cxn modelId="{6AD3613D-C995-43FC-B466-D321EECC33B8}" type="presParOf" srcId="{13D9B016-AEC4-459F-BA78-6B51D05CBEC4}" destId="{F275C643-390F-4490-9616-9CA8084B7A41}" srcOrd="0" destOrd="0" presId="urn:microsoft.com/office/officeart/2018/2/layout/IconVerticalSolidList"/>
    <dgm:cxn modelId="{AE7B4CCD-E44C-4FE5-8ABA-4D9ABB8BBB27}" type="presParOf" srcId="{F275C643-390F-4490-9616-9CA8084B7A41}" destId="{C2B67BAC-4017-4391-94B8-1FD2490E919E}" srcOrd="0" destOrd="0" presId="urn:microsoft.com/office/officeart/2018/2/layout/IconVerticalSolidList"/>
    <dgm:cxn modelId="{5883D968-3200-430D-BCB3-EC921DEB6974}" type="presParOf" srcId="{F275C643-390F-4490-9616-9CA8084B7A41}" destId="{CB196D04-2CA2-495B-828D-35539222C793}" srcOrd="1" destOrd="0" presId="urn:microsoft.com/office/officeart/2018/2/layout/IconVerticalSolidList"/>
    <dgm:cxn modelId="{B14BCB15-2D57-4D0F-9303-5986C5F14898}" type="presParOf" srcId="{F275C643-390F-4490-9616-9CA8084B7A41}" destId="{A5FFF88B-DE06-42B0-96E8-959F573CF203}" srcOrd="2" destOrd="0" presId="urn:microsoft.com/office/officeart/2018/2/layout/IconVerticalSolidList"/>
    <dgm:cxn modelId="{94162819-C658-4039-97C4-45D3B494E1B5}" type="presParOf" srcId="{F275C643-390F-4490-9616-9CA8084B7A41}" destId="{5FFB475A-A673-4BC0-A2D8-AE928CF520C2}" srcOrd="3" destOrd="0" presId="urn:microsoft.com/office/officeart/2018/2/layout/IconVerticalSolidList"/>
    <dgm:cxn modelId="{0CDBC05E-A7AE-434D-B8C5-98E324F09980}" type="presParOf" srcId="{13D9B016-AEC4-459F-BA78-6B51D05CBEC4}" destId="{80485EAC-9466-4E2E-B282-1364DEA2896B}" srcOrd="1" destOrd="0" presId="urn:microsoft.com/office/officeart/2018/2/layout/IconVerticalSolidList"/>
    <dgm:cxn modelId="{05DBEC3B-9A0D-4984-881F-142CBA67B563}" type="presParOf" srcId="{13D9B016-AEC4-459F-BA78-6B51D05CBEC4}" destId="{EB8AE530-5122-409E-86DC-E949AE485539}" srcOrd="2" destOrd="0" presId="urn:microsoft.com/office/officeart/2018/2/layout/IconVerticalSolidList"/>
    <dgm:cxn modelId="{318DCD65-F348-49FA-9449-749A761F801A}" type="presParOf" srcId="{EB8AE530-5122-409E-86DC-E949AE485539}" destId="{68CB444F-233B-4B39-8205-A7B5CF5A73ED}" srcOrd="0" destOrd="0" presId="urn:microsoft.com/office/officeart/2018/2/layout/IconVerticalSolidList"/>
    <dgm:cxn modelId="{C36E06E3-4D62-47C4-9B13-DC498193B70C}" type="presParOf" srcId="{EB8AE530-5122-409E-86DC-E949AE485539}" destId="{53AFDAAD-F4A4-4634-8360-3CC2A00851DC}" srcOrd="1" destOrd="0" presId="urn:microsoft.com/office/officeart/2018/2/layout/IconVerticalSolidList"/>
    <dgm:cxn modelId="{746B0E6C-A17A-4C1C-8938-9D48528C22BC}" type="presParOf" srcId="{EB8AE530-5122-409E-86DC-E949AE485539}" destId="{CB62F326-960D-42AF-BE50-7E73DD32F37A}" srcOrd="2" destOrd="0" presId="urn:microsoft.com/office/officeart/2018/2/layout/IconVerticalSolidList"/>
    <dgm:cxn modelId="{4A26FDBC-5251-46FE-8814-4E82085A7DCC}" type="presParOf" srcId="{EB8AE530-5122-409E-86DC-E949AE485539}" destId="{D698A4F3-B2A1-4B70-B31E-BEA2AC580F51}" srcOrd="3" destOrd="0" presId="urn:microsoft.com/office/officeart/2018/2/layout/IconVerticalSolidList"/>
    <dgm:cxn modelId="{EF1A2AAF-7247-454D-B26D-295779969873}" type="presParOf" srcId="{13D9B016-AEC4-459F-BA78-6B51D05CBEC4}" destId="{35A237C3-187E-470F-B7E0-8BF1A08B5424}" srcOrd="3" destOrd="0" presId="urn:microsoft.com/office/officeart/2018/2/layout/IconVerticalSolidList"/>
    <dgm:cxn modelId="{B15DB4FF-54FA-421D-9B9B-353C3C31167E}" type="presParOf" srcId="{13D9B016-AEC4-459F-BA78-6B51D05CBEC4}" destId="{9A10E5BA-8A60-45FA-B2F3-93EE7068DEBD}" srcOrd="4" destOrd="0" presId="urn:microsoft.com/office/officeart/2018/2/layout/IconVerticalSolidList"/>
    <dgm:cxn modelId="{34D2466C-8E46-4E1D-8764-49B7222C4E5D}" type="presParOf" srcId="{9A10E5BA-8A60-45FA-B2F3-93EE7068DEBD}" destId="{B99FD4EC-23C5-4A57-983B-290F3F6000E2}" srcOrd="0" destOrd="0" presId="urn:microsoft.com/office/officeart/2018/2/layout/IconVerticalSolidList"/>
    <dgm:cxn modelId="{3F6BEB63-0DFF-49D5-93C9-E17432DB7F35}" type="presParOf" srcId="{9A10E5BA-8A60-45FA-B2F3-93EE7068DEBD}" destId="{B0E0DA17-EAE6-4BAF-A6FD-5EDB8F73500A}" srcOrd="1" destOrd="0" presId="urn:microsoft.com/office/officeart/2018/2/layout/IconVerticalSolidList"/>
    <dgm:cxn modelId="{AF3E24D9-1BE3-4924-9FB0-3BE6FD1417D9}" type="presParOf" srcId="{9A10E5BA-8A60-45FA-B2F3-93EE7068DEBD}" destId="{5D38D773-1F70-42F2-8A0E-280874DD397C}" srcOrd="2" destOrd="0" presId="urn:microsoft.com/office/officeart/2018/2/layout/IconVerticalSolidList"/>
    <dgm:cxn modelId="{5A8830E4-C736-48A4-91DD-FA52D6C09C9F}" type="presParOf" srcId="{9A10E5BA-8A60-45FA-B2F3-93EE7068DEBD}" destId="{0821912E-6308-4E48-A34A-B04993E92BA4}" srcOrd="3" destOrd="0" presId="urn:microsoft.com/office/officeart/2018/2/layout/IconVerticalSolidList"/>
    <dgm:cxn modelId="{CCAE84AF-E6FE-414D-B164-3CF80D11DAD4}" type="presParOf" srcId="{13D9B016-AEC4-459F-BA78-6B51D05CBEC4}" destId="{4E776B41-6081-464C-914A-41C66F9F2B03}" srcOrd="5" destOrd="0" presId="urn:microsoft.com/office/officeart/2018/2/layout/IconVerticalSolidList"/>
    <dgm:cxn modelId="{7C087F85-6673-4D21-8542-88497810CB66}" type="presParOf" srcId="{13D9B016-AEC4-459F-BA78-6B51D05CBEC4}" destId="{01E6204C-13A7-48AF-8469-104B81B1590E}" srcOrd="6" destOrd="0" presId="urn:microsoft.com/office/officeart/2018/2/layout/IconVerticalSolidList"/>
    <dgm:cxn modelId="{93A8E707-2327-4B2C-8CCB-E6792F5EA992}" type="presParOf" srcId="{01E6204C-13A7-48AF-8469-104B81B1590E}" destId="{BF6B2B32-4C2D-4BFA-97F3-53500664309B}" srcOrd="0" destOrd="0" presId="urn:microsoft.com/office/officeart/2018/2/layout/IconVerticalSolidList"/>
    <dgm:cxn modelId="{ECFE0091-66BC-40C9-9269-CDE29C0C7DDC}" type="presParOf" srcId="{01E6204C-13A7-48AF-8469-104B81B1590E}" destId="{E37E5D52-2CD1-4E23-A0AA-D021D22FD9D9}" srcOrd="1" destOrd="0" presId="urn:microsoft.com/office/officeart/2018/2/layout/IconVerticalSolidList"/>
    <dgm:cxn modelId="{4409CCC3-7690-49DE-A3CC-5F71CC1F0962}" type="presParOf" srcId="{01E6204C-13A7-48AF-8469-104B81B1590E}" destId="{F5CF8578-86D0-4F05-92A4-C3C6995CD5EC}" srcOrd="2" destOrd="0" presId="urn:microsoft.com/office/officeart/2018/2/layout/IconVerticalSolidList"/>
    <dgm:cxn modelId="{A37B73B0-C3F2-427F-A7B5-CB4F56B44A29}" type="presParOf" srcId="{01E6204C-13A7-48AF-8469-104B81B1590E}" destId="{347A76A3-6FF7-4AB0-AADD-27952E96D3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08555-50AE-489E-B025-80BE2879371B}">
      <dsp:nvSpPr>
        <dsp:cNvPr id="0" name=""/>
        <dsp:cNvSpPr/>
      </dsp:nvSpPr>
      <dsp:spPr>
        <a:xfrm>
          <a:off x="2963503" y="75160"/>
          <a:ext cx="1270687" cy="1270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14040-30C7-46AF-BF17-5095DB51A23F}">
      <dsp:nvSpPr>
        <dsp:cNvPr id="0" name=""/>
        <dsp:cNvSpPr/>
      </dsp:nvSpPr>
      <dsp:spPr>
        <a:xfrm>
          <a:off x="2186971" y="1697215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On average, passengers who were not transported and from Europa spent the most money and were the oldest</a:t>
          </a:r>
        </a:p>
      </dsp:txBody>
      <dsp:txXfrm>
        <a:off x="2186971" y="1697215"/>
        <a:ext cx="2823750" cy="720000"/>
      </dsp:txXfrm>
    </dsp:sp>
    <dsp:sp modelId="{30B3E2EC-1ABC-4EFB-9344-54E4C5719215}">
      <dsp:nvSpPr>
        <dsp:cNvPr id="0" name=""/>
        <dsp:cNvSpPr/>
      </dsp:nvSpPr>
      <dsp:spPr>
        <a:xfrm>
          <a:off x="6281409" y="75160"/>
          <a:ext cx="1270687" cy="1270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E9B47-E234-4D19-8D2C-800F62D5707E}">
      <dsp:nvSpPr>
        <dsp:cNvPr id="0" name=""/>
        <dsp:cNvSpPr/>
      </dsp:nvSpPr>
      <dsp:spPr>
        <a:xfrm>
          <a:off x="5504878" y="1697215"/>
          <a:ext cx="282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Conversely, the youngest group that was transported and from Earth, spent the least amount of money on average</a:t>
          </a:r>
        </a:p>
      </dsp:txBody>
      <dsp:txXfrm>
        <a:off x="5504878" y="1697215"/>
        <a:ext cx="282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67BAC-4017-4391-94B8-1FD2490E919E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96D04-2CA2-495B-828D-35539222C793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B475A-A673-4BC0-A2D8-AE928CF520C2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Passengers from Europa spent the most money</a:t>
          </a:r>
        </a:p>
      </dsp:txBody>
      <dsp:txXfrm>
        <a:off x="1428292" y="2439"/>
        <a:ext cx="4873308" cy="1236616"/>
      </dsp:txXfrm>
    </dsp:sp>
    <dsp:sp modelId="{68CB444F-233B-4B39-8205-A7B5CF5A73ED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FDAAD-F4A4-4634-8360-3CC2A00851DC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8A4F3-B2A1-4B70-B31E-BEA2AC580F51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most amount of money was spent at the food court and shopping mall</a:t>
          </a:r>
        </a:p>
      </dsp:txBody>
      <dsp:txXfrm>
        <a:off x="1428292" y="1548210"/>
        <a:ext cx="4873308" cy="1236616"/>
      </dsp:txXfrm>
    </dsp:sp>
    <dsp:sp modelId="{B99FD4EC-23C5-4A57-983B-290F3F6000E2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0DA17-EAE6-4BAF-A6FD-5EDB8F73500A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1912E-6308-4E48-A34A-B04993E92BA4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Passengers not transported spent more money overall at amenities</a:t>
          </a:r>
        </a:p>
      </dsp:txBody>
      <dsp:txXfrm>
        <a:off x="1428292" y="3093981"/>
        <a:ext cx="4873308" cy="1236616"/>
      </dsp:txXfrm>
    </dsp:sp>
    <dsp:sp modelId="{BF6B2B32-4C2D-4BFA-97F3-53500664309B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E5D52-2CD1-4E23-A0AA-D021D22FD9D9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A76A3-6FF7-4AB0-AADD-27952E96D375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most popular destination was TRAPPIST-1e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9851-9DC8-594C-A2E1-C397298C69A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1188F-21C0-BA48-87D5-427C31FE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8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88F-21C0-BA48-87D5-427C31FEA0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88F-21C0-BA48-87D5-427C31FEA0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1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88F-21C0-BA48-87D5-427C31FEA0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41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88F-21C0-BA48-87D5-427C31FEA0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43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1188F-21C0-BA48-87D5-427C31FEA0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7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8FC3-C946-93F0-8018-EA4A194F6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F1BF9-7B65-3D56-8C45-015439121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DA1B-9752-5131-9F95-88D021D1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16D9-FA6F-59A6-ADFC-499431CB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3CBD6-57CB-7967-CDF5-7D320846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5346-4206-63AA-0D37-33DB45551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D911-9256-62E1-1986-899827D79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B478F-93BE-5E91-BEF4-E98F84C4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2894-9226-537E-902B-D893D83D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4ECDB-B307-645D-61B8-3ABB820F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88D02-32C6-7160-DD73-7A6BD4B53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F3F24-D7FF-09E9-7971-A7DD30341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494F0-1D61-FC8A-D0F6-2D9F6B469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1FD9B-7C38-C13D-D3B7-FFDA9D80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449D-4699-C63E-6FA1-1A05A157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5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2040-6CB5-DA5F-5FB0-B8978DA7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D046-7BCC-84A4-2C3F-D61919BF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8079-A692-D07C-BAB0-C3F44BE6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3E7D-8EC4-A457-7F69-6DDA5687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261BE-580B-0767-60F6-E17136F9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1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6552-CEDA-684D-9B26-C054FEEA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DB3D-1D4D-8198-AF66-C6277C4A3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8FC33-BAA4-7600-C516-FEB46E53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8E7A6-CBCC-52FF-B7EA-C4C4D357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8AEDF-F8EB-7895-AA0F-3FBD741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7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978F-371C-D869-C81C-1A9A1EEB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BB29-9730-EB9A-68DA-9BF3E353F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D92D-E03A-B3F1-6AC0-426593F73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F307B-5A3D-024D-01E0-35901DFA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47092-1714-D456-436A-3D5D60B8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1B45B-C7BF-EE88-346E-0D4B0C52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6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A6E5-95FB-1BD1-9CF8-7D7E6D60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C9BB6-07D0-E3E2-6CB1-87711464E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EA7D4-DB14-CB05-FED4-48A8B3459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2B438-90D1-C8EE-0B1B-88A26DF20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21EF2-72D9-71F4-3211-D236ADBAF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563D1-FF88-A201-D8C9-F7C735C3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C4944-2CCB-0C95-BFF8-D46D11CE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82E36-4157-A12A-C9DE-4CECED4A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0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C3BE-E988-AAEA-B6A2-951C1E9F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3CC9D-E611-5134-0C03-1519D2F8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283C8-3A2A-AA0D-45FE-8115C2EE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F9706-8F3B-980A-88E8-D64DB3AA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0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16081-E2FF-2734-8B62-C1C8244D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AEA17-426D-5FAD-D245-20E253FE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36654-5321-D360-0618-30FE9043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42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C72B-BABD-27B5-E450-7119BA8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2B5B-8585-9D45-E6D0-4367B409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CD785-561A-2927-AD1D-26C21853E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3B042-AEF8-3ED9-F6DD-324B6C3D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5B6F-D975-0744-75E4-AFD018C4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2B9DC-FFD7-EF1E-CA44-3F3FF871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CE0C-D4AE-B322-3307-377694B7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9DB71-3FF8-7EB4-9F1B-966BC633B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90D55-BA31-9101-201D-BF1B1959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5D484-6A51-10E2-A4DB-63AD4DF3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D23C2-C911-650A-4D6E-1EBD5294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3B3AB-4757-A837-274D-D268825B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2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326B8-D0BD-DA72-162D-0415A8B6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06DE5-BB5C-81DA-7E2F-1C572F898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48992-A922-2ADE-1FA1-28C42F2A9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83305-4DD1-154E-A057-8EBDC7EF2121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AF291-2624-5BCA-8152-B4E7B43DF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0474-1B4B-C277-ED0F-2A9C64824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65E58-9C44-8D4A-A532-EA5756E291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5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CB21C-2689-6D34-A8C3-25803CFB8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765" y="1495956"/>
            <a:ext cx="6418471" cy="269205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935A1-7C00-97F0-6ECA-25A2F0EC1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5" y="4414123"/>
            <a:ext cx="6418471" cy="1017915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By Tim Scherman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08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4F8C5-4E42-A55E-C055-27E9B0403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en-US" sz="2800"/>
              <a:t>Total Money Spent at All Amenities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D6D28-883E-4118-99FC-779CC2259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57275"/>
            <a:ext cx="5658828" cy="3161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8AF8F-79A6-AED5-214B-B323C8A18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46" y="1759969"/>
            <a:ext cx="5229965" cy="1438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BD3FEE-20E8-A503-0A12-CFF8A7012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13" y="295536"/>
            <a:ext cx="9652336" cy="651532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6F16-02F3-9AA2-8803-BE1D46F9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824" y="4440602"/>
            <a:ext cx="6860184" cy="164592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Plotted the total amount of money each passenger spent at the amenities vs their age</a:t>
            </a:r>
          </a:p>
          <a:p>
            <a:pPr lvl="1"/>
            <a:r>
              <a:rPr lang="en-US" sz="1400" dirty="0"/>
              <a:t>Filtered by if the passenger was transported or not</a:t>
            </a:r>
          </a:p>
          <a:p>
            <a:r>
              <a:rPr lang="en-US" sz="1600" dirty="0"/>
              <a:t>Passengers from Earth and Europa who were not transported spent the most amount of money – particularly in Europa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727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545C-AFDA-F099-52FA-A2190FED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0285" y="741391"/>
            <a:ext cx="344351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Total Spent vs Age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BD126D-2AB6-00DB-7681-E0DB0030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6" y="1100138"/>
            <a:ext cx="7471659" cy="4557712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10B573C-2870-C759-34ED-41AA346E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0285" y="2533476"/>
            <a:ext cx="3443514" cy="3447832"/>
          </a:xfrm>
        </p:spPr>
        <p:txBody>
          <a:bodyPr anchor="t">
            <a:normAutofit/>
          </a:bodyPr>
          <a:lstStyle/>
          <a:p>
            <a:r>
              <a:rPr lang="en-US" sz="1700" dirty="0"/>
              <a:t>Plotted another graph showing the total amount of money each passenger spent at the amenities vs their age</a:t>
            </a:r>
          </a:p>
          <a:p>
            <a:pPr lvl="1"/>
            <a:r>
              <a:rPr lang="en-US" sz="1700" dirty="0"/>
              <a:t>Filtered by destination as well as the home planet of the passenger</a:t>
            </a:r>
          </a:p>
          <a:p>
            <a:r>
              <a:rPr lang="en-US" sz="1700" dirty="0"/>
              <a:t>Most popular destination is TRAPPIST-1e but the most amount of money was spent by people travelling to 55 Cancri e and by passengers who were from Europa</a:t>
            </a:r>
          </a:p>
          <a:p>
            <a:endParaRPr lang="en-US" sz="17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6871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12CB8-1BC2-64C4-648A-8ABA9F86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4D0BE4-E1FB-CF22-B00E-DF8AF0D31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67455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417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FFA22-C600-91F0-54FB-8139C9FBD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Custom 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C0571-95AB-133F-92A0-FE6AE7A0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44" y="2002091"/>
            <a:ext cx="5628018" cy="26209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59D5-2610-1282-1E52-B863C8A1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/>
              <a:t>Initially created a custom table grouping by if the passenger was transported or not and which planet they were from</a:t>
            </a:r>
          </a:p>
          <a:p>
            <a:pPr lvl="1"/>
            <a:r>
              <a:rPr lang="en-US" sz="1800"/>
              <a:t>Followed by a count of each and the average age of each subsequent group as well as the average amount of $ the passengers spent on room service, food court, shopping mall, spa, and VR deck</a:t>
            </a:r>
          </a:p>
          <a:p>
            <a:endParaRPr lang="en-US" sz="1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2776-E201-E77B-9F8C-27AEFF430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Initial Findings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B45646-F808-CD31-D2AE-7355C39BD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4000499"/>
          <a:ext cx="10515600" cy="2492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BDF3162-C1D6-5118-D02A-D830CA546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690688"/>
            <a:ext cx="10648465" cy="19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2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C2920-E0E5-FFD7-F854-CC841321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Modifying train.csv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CA48E-8EF0-C4CE-9C2B-D7E69673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05" y="781579"/>
            <a:ext cx="10369645" cy="303311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353D-EF7F-928E-E443-B7296FED4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400"/>
              <a:t>Made new data frame “titanics” that took any blank cells in the file and put in “NA”</a:t>
            </a:r>
          </a:p>
          <a:p>
            <a:pPr lvl="1"/>
            <a:r>
              <a:rPr lang="en-US" sz="1400"/>
              <a:t>Filtered out NA results from HomePlanet, VIP, and Transported columns</a:t>
            </a:r>
          </a:p>
          <a:p>
            <a:r>
              <a:rPr lang="en-US" sz="1400"/>
              <a:t>Made another data frame “new_df” that only included passengers who weren’t in Cryo sleep so the graphs I made of how much money each passenger spent would be more accurate and have a bunch of 0’s</a:t>
            </a:r>
          </a:p>
        </p:txBody>
      </p:sp>
    </p:spTree>
    <p:extLst>
      <p:ext uri="{BB962C8B-B14F-4D97-AF65-F5344CB8AC3E}">
        <p14:creationId xmlns:p14="http://schemas.microsoft.com/office/powerpoint/2010/main" val="11811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BA75D-A214-14B8-EBAF-B9C59EC6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Room Service Plot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6607-C6B0-161A-4E36-05493EBDB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Plotted the amount of money each passenger spent on room service vs their age</a:t>
            </a:r>
          </a:p>
          <a:p>
            <a:pPr lvl="1"/>
            <a:r>
              <a:rPr lang="en-US" sz="2200"/>
              <a:t>Filtered by if the passenger was transported or not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5F03F-DF77-4AD5-D313-437CA99FD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" y="2741158"/>
            <a:ext cx="5468112" cy="3335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845CBA-877E-A327-8AE0-617E3ACCF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3636561"/>
            <a:ext cx="5468112" cy="154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36224-1765-02A1-ED64-FE7BED9D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Food Court Plot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17B8-9843-5BAF-8BD8-0C002D0F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365125"/>
            <a:ext cx="6106742" cy="2001367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Plotted the amount of money each passenger spent on room service vs their age</a:t>
            </a:r>
          </a:p>
          <a:p>
            <a:pPr lvl="1"/>
            <a:r>
              <a:rPr lang="en-US" sz="1800" dirty="0"/>
              <a:t>Filtered by if the passenger was transported or not</a:t>
            </a:r>
          </a:p>
          <a:p>
            <a:r>
              <a:rPr lang="en-US" sz="2000" dirty="0"/>
              <a:t>Not a lot of people from Mars went to the food court</a:t>
            </a:r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DEE92-6B71-D6FC-0AB9-AE5460B3D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5095"/>
            <a:ext cx="6657405" cy="4094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FE4938-422A-C186-0EC2-48A648C43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405" y="3676515"/>
            <a:ext cx="5064458" cy="15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1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EFD45-FDF0-B062-4759-2CF01120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Shopping Plot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F9D15-A691-EB1A-449E-3B9DE5E6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Plotted the amount of money each passenger spent on shopping vs their age</a:t>
            </a:r>
          </a:p>
          <a:p>
            <a:pPr lvl="1"/>
            <a:r>
              <a:rPr lang="en-US" sz="1800" dirty="0"/>
              <a:t>Filtered by if the passenger was transported or not</a:t>
            </a:r>
          </a:p>
          <a:p>
            <a:r>
              <a:rPr lang="en-US" sz="2000" dirty="0"/>
              <a:t>Showing heavier shopping activity with transported passengers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8CAC2C-BE22-0ABA-2AC8-CBBCABFC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2" y="2747994"/>
            <a:ext cx="5971032" cy="362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6F86A-1836-E5C8-73FE-7C6E6D74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626981"/>
            <a:ext cx="5468112" cy="15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7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39F97-4A49-37FB-362B-BB688A27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/>
              <a:t>Spa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1E121-5449-DBD1-19DF-FFF204C4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281355"/>
            <a:ext cx="5178960" cy="2497014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Plotted the amount of money each passenger spent at the spa vs their age</a:t>
            </a:r>
          </a:p>
          <a:p>
            <a:pPr lvl="1"/>
            <a:r>
              <a:rPr lang="en-US" sz="1400" dirty="0"/>
              <a:t>Filtered by if the passenger was transported or not</a:t>
            </a:r>
          </a:p>
          <a:p>
            <a:r>
              <a:rPr lang="en-US" sz="1600" dirty="0"/>
              <a:t>Many passengers from Earth who were not transported spent a lot of money at spa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4DECF-8B79-23F1-4B42-042AF9447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8" y="2228334"/>
            <a:ext cx="6069931" cy="3763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38388C-5F31-B687-B757-91B257C4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394" y="3470124"/>
            <a:ext cx="5167185" cy="16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43947-23F9-872D-2725-611727FE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en-US" sz="3200"/>
              <a:t>VR Plot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7FEB112F-8FC6-17EE-B371-70E88BA8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1388"/>
            <a:ext cx="5136795" cy="3171971"/>
          </a:xfrm>
          <a:prstGeom prst="rect">
            <a:avLst/>
          </a:prstGeom>
        </p:spPr>
      </p:pic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AC807739-A7F6-60A3-E776-D8A1DF777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1332538"/>
            <a:ext cx="5136795" cy="14896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23E26-B45D-8616-D7B9-F15525FDB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Plotted the amount of money each passenger spent on the VR Deck vs their age</a:t>
            </a:r>
          </a:p>
          <a:p>
            <a:pPr lvl="1"/>
            <a:r>
              <a:rPr lang="en-US" sz="1400" dirty="0"/>
              <a:t>Filtered by if the passenger was transported or not</a:t>
            </a:r>
          </a:p>
          <a:p>
            <a:r>
              <a:rPr lang="en-US" sz="1600" dirty="0"/>
              <a:t>Many passengers from Earth and Europa who were not transported spent a lot of money at the VR Deck</a:t>
            </a:r>
          </a:p>
        </p:txBody>
      </p:sp>
    </p:spTree>
    <p:extLst>
      <p:ext uri="{BB962C8B-B14F-4D97-AF65-F5344CB8AC3E}">
        <p14:creationId xmlns:p14="http://schemas.microsoft.com/office/powerpoint/2010/main" val="126390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7192</TotalTime>
  <Words>519</Words>
  <Application>Microsoft Macintosh PowerPoint</Application>
  <PresentationFormat>Widescreen</PresentationFormat>
  <Paragraphs>50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R Project</vt:lpstr>
      <vt:lpstr>Custom Table</vt:lpstr>
      <vt:lpstr>Initial Findings</vt:lpstr>
      <vt:lpstr>Modifying train.csv File</vt:lpstr>
      <vt:lpstr>Room Service Plot</vt:lpstr>
      <vt:lpstr>Food Court Plot</vt:lpstr>
      <vt:lpstr>Shopping Plot</vt:lpstr>
      <vt:lpstr>Spa Plot</vt:lpstr>
      <vt:lpstr>VR Plot</vt:lpstr>
      <vt:lpstr>Total Money Spent at All Amenities</vt:lpstr>
      <vt:lpstr>Total Spent vs Age Plot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Scherman</dc:creator>
  <cp:lastModifiedBy>Tim Scherman</cp:lastModifiedBy>
  <cp:revision>11</cp:revision>
  <dcterms:created xsi:type="dcterms:W3CDTF">2024-07-31T21:24:03Z</dcterms:created>
  <dcterms:modified xsi:type="dcterms:W3CDTF">2024-08-05T21:16:10Z</dcterms:modified>
</cp:coreProperties>
</file>