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65" r:id="rId5"/>
    <p:sldId id="266" r:id="rId6"/>
    <p:sldId id="270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FADEE8-71F7-1144-A239-B7BA60523A3F}">
          <p14:sldIdLst>
            <p14:sldId id="256"/>
            <p14:sldId id="257"/>
            <p14:sldId id="269"/>
            <p14:sldId id="265"/>
            <p14:sldId id="266"/>
            <p14:sldId id="270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9"/>
    <p:restoredTop sz="94679"/>
  </p:normalViewPr>
  <p:slideViewPr>
    <p:cSldViewPr snapToGrid="0" snapToObjects="1">
      <p:cViewPr varScale="1">
        <p:scale>
          <a:sx n="95" d="100"/>
          <a:sy n="95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cherman/Documents/Thinkful%20Academy%20Modules/Module%2027-Capston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cherman/Documents/Thinkful%20Academy%20Modules/Module%2027-Capstone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cherman/Documents/Thinkful%20Academy%20Modules/Module%2027-Capstone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imscherman/Documents/Thinkful%20Academy%20Modules/Module%2027-Capstone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'Gas Info (Electric)'!$Q$44:$R$44</c:f>
                <c:numCache>
                  <c:formatCode>General</c:formatCode>
                  <c:ptCount val="2"/>
                  <c:pt idx="0">
                    <c:v>19.192199355775159</c:v>
                  </c:pt>
                  <c:pt idx="1">
                    <c:v>14.110032084849557</c:v>
                  </c:pt>
                </c:numCache>
              </c:numRef>
            </c:plus>
            <c:minus>
              <c:numRef>
                <c:f>'Gas Info (Electric)'!$Q$45:$R$45</c:f>
                <c:numCache>
                  <c:formatCode>General</c:formatCode>
                  <c:ptCount val="2"/>
                  <c:pt idx="0">
                    <c:v>19.192199355775159</c:v>
                  </c:pt>
                  <c:pt idx="1">
                    <c:v>14.110032084849557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'Gas Info (Electric)'!$Q$39:$R$39</c:f>
              <c:strCache>
                <c:ptCount val="2"/>
                <c:pt idx="0">
                  <c:v>Average Unadjusted City MPG </c:v>
                </c:pt>
                <c:pt idx="1">
                  <c:v>Average Unadjusted Highway MPG </c:v>
                </c:pt>
              </c:strCache>
            </c:strRef>
          </c:cat>
          <c:val>
            <c:numRef>
              <c:f>'Gas Info (Electric)'!$Q$40:$R$40</c:f>
              <c:numCache>
                <c:formatCode>General</c:formatCode>
                <c:ptCount val="2"/>
                <c:pt idx="0">
                  <c:v>107.23439031728073</c:v>
                </c:pt>
                <c:pt idx="1">
                  <c:v>96.777439565556989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9A-DD4B-8DDD-EA4509852A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3828464"/>
        <c:axId val="923830144"/>
      </c:barChart>
      <c:catAx>
        <c:axId val="92382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830144"/>
        <c:crosses val="autoZero"/>
        <c:auto val="1"/>
        <c:lblAlgn val="ctr"/>
        <c:lblOffset val="100"/>
        <c:noMultiLvlLbl val="0"/>
      </c:catAx>
      <c:valAx>
        <c:axId val="9238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82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73-7040-970B-0E7DD582B06C}"/>
              </c:ext>
            </c:extLst>
          </c:dPt>
          <c:errBars>
            <c:errBarType val="both"/>
            <c:errValType val="cust"/>
            <c:noEndCap val="0"/>
            <c:plus>
              <c:numRef>
                <c:f>'Regular and Premium Stats'!$R$11:$S$11</c:f>
                <c:numCache>
                  <c:formatCode>General</c:formatCode>
                  <c:ptCount val="2"/>
                  <c:pt idx="0">
                    <c:v>1.0669403972996867</c:v>
                  </c:pt>
                  <c:pt idx="1">
                    <c:v>1.3059086283892072</c:v>
                  </c:pt>
                </c:numCache>
              </c:numRef>
            </c:plus>
            <c:minus>
              <c:numRef>
                <c:f>'Regular and Premium Stats'!$R$12:$S$12</c:f>
                <c:numCache>
                  <c:formatCode>General</c:formatCode>
                  <c:ptCount val="2"/>
                  <c:pt idx="0">
                    <c:v>1.0669403972996867</c:v>
                  </c:pt>
                  <c:pt idx="1">
                    <c:v>1.3059086283892072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'Regular and Premium Stats'!$N$6:$O$6</c:f>
              <c:strCache>
                <c:ptCount val="2"/>
                <c:pt idx="0">
                  <c:v>Average City MPG (μ1)</c:v>
                </c:pt>
                <c:pt idx="1">
                  <c:v>Average City MPG (μ2)</c:v>
                </c:pt>
              </c:strCache>
            </c:strRef>
          </c:cat>
          <c:val>
            <c:numRef>
              <c:f>'Regular and Premium Stats'!$N$7:$O$7</c:f>
              <c:numCache>
                <c:formatCode>General</c:formatCode>
                <c:ptCount val="2"/>
                <c:pt idx="0">
                  <c:v>17.135882793291721</c:v>
                </c:pt>
                <c:pt idx="1">
                  <c:v>16.55661694608801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3-7040-970B-0E7DD582B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448112"/>
        <c:axId val="882449840"/>
      </c:barChart>
      <c:catAx>
        <c:axId val="88244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449840"/>
        <c:crosses val="autoZero"/>
        <c:auto val="1"/>
        <c:lblAlgn val="ctr"/>
        <c:lblOffset val="100"/>
        <c:noMultiLvlLbl val="0"/>
      </c:catAx>
      <c:valAx>
        <c:axId val="88244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448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A9-714F-8AB1-77779B42D99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A9-714F-8AB1-77779B42D991}"/>
              </c:ext>
            </c:extLst>
          </c:dPt>
          <c:errBars>
            <c:errBarType val="both"/>
            <c:errValType val="cust"/>
            <c:noEndCap val="0"/>
            <c:plus>
              <c:numRef>
                <c:f>'Regular and Premium Stats'!$AB$11:$AC$11</c:f>
                <c:numCache>
                  <c:formatCode>General</c:formatCode>
                  <c:ptCount val="2"/>
                  <c:pt idx="0">
                    <c:v>1.4802060489152025</c:v>
                  </c:pt>
                  <c:pt idx="1">
                    <c:v>1.615487736703765</c:v>
                  </c:pt>
                </c:numCache>
              </c:numRef>
            </c:plus>
            <c:minus>
              <c:numRef>
                <c:f>'Regular and Premium Stats'!$AB$12:$AC$12</c:f>
                <c:numCache>
                  <c:formatCode>General</c:formatCode>
                  <c:ptCount val="2"/>
                  <c:pt idx="0">
                    <c:v>1.4802060489152025</c:v>
                  </c:pt>
                  <c:pt idx="1">
                    <c:v>1.615487736703765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'Regular and Premium Stats'!$AB$6:$AC$6</c:f>
              <c:strCache>
                <c:ptCount val="2"/>
                <c:pt idx="0">
                  <c:v>Average Highway MPG (μ1)</c:v>
                </c:pt>
                <c:pt idx="1">
                  <c:v>Average Highway MPG (μ2)</c:v>
                </c:pt>
              </c:strCache>
            </c:strRef>
          </c:cat>
          <c:val>
            <c:numRef>
              <c:f>'Regular and Premium Stats'!$AB$7:$AC$7</c:f>
              <c:numCache>
                <c:formatCode>General</c:formatCode>
                <c:ptCount val="2"/>
                <c:pt idx="0">
                  <c:v>22.499622716433027</c:v>
                </c:pt>
                <c:pt idx="1">
                  <c:v>23.051986940366493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A9-714F-8AB1-77779B42D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2455232"/>
        <c:axId val="892310800"/>
      </c:barChart>
      <c:catAx>
        <c:axId val="88245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310800"/>
        <c:crosses val="autoZero"/>
        <c:auto val="1"/>
        <c:lblAlgn val="ctr"/>
        <c:lblOffset val="100"/>
        <c:noMultiLvlLbl val="0"/>
      </c:catAx>
      <c:valAx>
        <c:axId val="89231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45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'Diesel Stats'!$G$26:$H$26</c:f>
                <c:numCache>
                  <c:formatCode>General</c:formatCode>
                  <c:ptCount val="2"/>
                  <c:pt idx="0">
                    <c:v>3.1668640966951052</c:v>
                  </c:pt>
                  <c:pt idx="1">
                    <c:v>3.8240904417606778</c:v>
                  </c:pt>
                </c:numCache>
              </c:numRef>
            </c:plus>
            <c:minus>
              <c:numRef>
                <c:f>'Diesel Stats'!$G$27:$H$27</c:f>
                <c:numCache>
                  <c:formatCode>General</c:formatCode>
                  <c:ptCount val="2"/>
                  <c:pt idx="0">
                    <c:v>3.1668640966951052</c:v>
                  </c:pt>
                  <c:pt idx="1">
                    <c:v>3.8240904417606778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'Diesel Stats'!$G$21:$H$21</c:f>
              <c:strCache>
                <c:ptCount val="2"/>
                <c:pt idx="0">
                  <c:v>Average City MPG </c:v>
                </c:pt>
                <c:pt idx="1">
                  <c:v>Average Highway MPG </c:v>
                </c:pt>
              </c:strCache>
            </c:strRef>
          </c:cat>
          <c:val>
            <c:numRef>
              <c:f>'Diesel Stats'!$G$22:$H$22</c:f>
              <c:numCache>
                <c:formatCode>General</c:formatCode>
                <c:ptCount val="2"/>
                <c:pt idx="0">
                  <c:v>22.96018729697975</c:v>
                </c:pt>
                <c:pt idx="1">
                  <c:v>28.330290045384384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9-8644-AB10-4392191F6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3087296"/>
        <c:axId val="903059840"/>
      </c:barChart>
      <c:catAx>
        <c:axId val="90308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59840"/>
        <c:crosses val="autoZero"/>
        <c:auto val="1"/>
        <c:lblAlgn val="ctr"/>
        <c:lblOffset val="100"/>
        <c:noMultiLvlLbl val="0"/>
      </c:catAx>
      <c:valAx>
        <c:axId val="90305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8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3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2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5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8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5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DFAA-5728-8343-AE7E-E6F2AF685455}" type="datetimeFigureOut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9F1261-BA99-F842-A7DB-53947AB2EF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90644-7045-C745-974C-5657ADC3C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400"/>
              <a:t>Vehicle Fuel Economy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F1866-161B-3A4F-AB55-E7A936E1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/>
              <a:t>By Tim Scherman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arFront">
            <a:extLst>
              <a:ext uri="{FF2B5EF4-FFF2-40B4-BE49-F238E27FC236}">
                <a16:creationId xmlns:a16="http://schemas.microsoft.com/office/drawing/2014/main" id="{6053F365-A0E7-4B10-8B63-23296C09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1319-EA8F-F44F-91D0-92D2C0BB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0290-1E10-BA48-90C7-EADDC7E6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to offer suggestions on car makes and models based on varying specifications</a:t>
            </a:r>
          </a:p>
          <a:p>
            <a:pPr lvl="1"/>
            <a:r>
              <a:rPr lang="en-US" dirty="0"/>
              <a:t>Evaluated fuel economy by City, Highway, and Combined MPG averages by make as well as annual fuel costs and an overall 5 year save or spend estimate</a:t>
            </a:r>
          </a:p>
          <a:p>
            <a:r>
              <a:rPr lang="en-US" dirty="0"/>
              <a:t>Also paying attention to averages in MPG between cars that take Regular, Premium, or Diesel fuels </a:t>
            </a:r>
          </a:p>
          <a:p>
            <a:pPr lvl="1"/>
            <a:r>
              <a:rPr lang="en-US" dirty="0"/>
              <a:t>Will conduct several t-tests on Regular vs Premium gas mileage as well as the difference between city and highway MPG in Diesel cars</a:t>
            </a:r>
          </a:p>
        </p:txBody>
      </p:sp>
    </p:spTree>
    <p:extLst>
      <p:ext uri="{BB962C8B-B14F-4D97-AF65-F5344CB8AC3E}">
        <p14:creationId xmlns:p14="http://schemas.microsoft.com/office/powerpoint/2010/main" val="221418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5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3" name="Picture 5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5" name="Straight Connector 5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74FF48E-21C6-4ED1-8D57-5D27A7B76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E4EA73-B3EE-41C9-8DED-BFE895585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0CC90-D9C5-C14C-A578-2BB33495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7" y="4613199"/>
            <a:ext cx="8956229" cy="6333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Electric car City mpg vs highway mpg t-tests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3DE599-D7A6-9043-8C1B-49615EFE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0" y="202453"/>
            <a:ext cx="10509229" cy="4105941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38F25F-EDEF-4677-BA06-9A0951D4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CDD4A4E6-AE28-4022-81BD-8F9C976B2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206E84-DE07-4C15-AC7E-FB739A17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D61C39B8-E5EE-F345-B7E6-A89F95E2F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560042"/>
              </p:ext>
            </p:extLst>
          </p:nvPr>
        </p:nvGraphicFramePr>
        <p:xfrm>
          <a:off x="6476345" y="2134834"/>
          <a:ext cx="4256612" cy="20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1A8F2C-36E4-5349-95C5-1A84B2E3337D}"/>
              </a:ext>
            </a:extLst>
          </p:cNvPr>
          <p:cNvSpPr txBox="1"/>
          <p:nvPr/>
        </p:nvSpPr>
        <p:spPr>
          <a:xfrm>
            <a:off x="1499578" y="5089697"/>
            <a:ext cx="9248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did not reveal there is a significant difference in the MPG between the city and highway for electric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could be a little bias because of small </a:t>
            </a:r>
            <a:r>
              <a:rPr lang="en-US" dirty="0" err="1"/>
              <a:t>cohen’s</a:t>
            </a:r>
            <a:r>
              <a:rPr lang="en-US" dirty="0"/>
              <a:t> d and sample size</a:t>
            </a:r>
          </a:p>
        </p:txBody>
      </p:sp>
    </p:spTree>
    <p:extLst>
      <p:ext uri="{BB962C8B-B14F-4D97-AF65-F5344CB8AC3E}">
        <p14:creationId xmlns:p14="http://schemas.microsoft.com/office/powerpoint/2010/main" val="282489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77F26536-FA79-4810-A339-3AE8E8F29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1A0408E9-707B-4A1E-8F76-1446FD208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594A0-C5B2-CE4A-BBB4-DC3B687B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866" y="967167"/>
            <a:ext cx="3514639" cy="2374516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4800" dirty="0"/>
              <a:t>Regular vs premium Avg city mpg t-tests</a:t>
            </a:r>
          </a:p>
        </p:txBody>
      </p:sp>
      <p:grpSp>
        <p:nvGrpSpPr>
          <p:cNvPr id="39" name="Group 20">
            <a:extLst>
              <a:ext uri="{FF2B5EF4-FFF2-40B4-BE49-F238E27FC236}">
                <a16:creationId xmlns:a16="http://schemas.microsoft.com/office/drawing/2014/main" id="{7FA5C59A-4003-4B5D-B4F7-6B8C547CE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AB89F5-8779-4F54-AC63-603C1C8F8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2">
              <a:extLst>
                <a:ext uri="{FF2B5EF4-FFF2-40B4-BE49-F238E27FC236}">
                  <a16:creationId xmlns:a16="http://schemas.microsoft.com/office/drawing/2014/main" id="{CDFE2A06-E028-40D5-AC78-41D3F6309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B9C54D8-8AD1-4363-9068-BC78DE74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19" y="977099"/>
            <a:ext cx="514420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26">
            <a:extLst>
              <a:ext uri="{FF2B5EF4-FFF2-40B4-BE49-F238E27FC236}">
                <a16:creationId xmlns:a16="http://schemas.microsoft.com/office/drawing/2014/main" id="{043EB4EB-EBD0-4E3F-9C10-09F3A3C77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30" y="3526496"/>
            <a:ext cx="35115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2" name="Picture 28">
            <a:extLst>
              <a:ext uri="{FF2B5EF4-FFF2-40B4-BE49-F238E27FC236}">
                <a16:creationId xmlns:a16="http://schemas.microsoft.com/office/drawing/2014/main" id="{FB5A863F-5222-4F82-82F2-CD95CF2BE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CAD096BA-66B4-43D3-A27A-589B04C93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8B3C89-D63A-1C46-A06C-571B545F6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94003"/>
              </p:ext>
            </p:extLst>
          </p:nvPr>
        </p:nvGraphicFramePr>
        <p:xfrm>
          <a:off x="1137148" y="937885"/>
          <a:ext cx="5115777" cy="413620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59185">
                  <a:extLst>
                    <a:ext uri="{9D8B030D-6E8A-4147-A177-3AD203B41FA5}">
                      <a16:colId xmlns:a16="http://schemas.microsoft.com/office/drawing/2014/main" val="2674701440"/>
                    </a:ext>
                  </a:extLst>
                </a:gridCol>
                <a:gridCol w="679066">
                  <a:extLst>
                    <a:ext uri="{9D8B030D-6E8A-4147-A177-3AD203B41FA5}">
                      <a16:colId xmlns:a16="http://schemas.microsoft.com/office/drawing/2014/main" val="33883859"/>
                    </a:ext>
                  </a:extLst>
                </a:gridCol>
                <a:gridCol w="646435">
                  <a:extLst>
                    <a:ext uri="{9D8B030D-6E8A-4147-A177-3AD203B41FA5}">
                      <a16:colId xmlns:a16="http://schemas.microsoft.com/office/drawing/2014/main" val="1763449557"/>
                    </a:ext>
                  </a:extLst>
                </a:gridCol>
                <a:gridCol w="183326">
                  <a:extLst>
                    <a:ext uri="{9D8B030D-6E8A-4147-A177-3AD203B41FA5}">
                      <a16:colId xmlns:a16="http://schemas.microsoft.com/office/drawing/2014/main" val="3804270565"/>
                    </a:ext>
                  </a:extLst>
                </a:gridCol>
                <a:gridCol w="654895">
                  <a:extLst>
                    <a:ext uri="{9D8B030D-6E8A-4147-A177-3AD203B41FA5}">
                      <a16:colId xmlns:a16="http://schemas.microsoft.com/office/drawing/2014/main" val="1535945868"/>
                    </a:ext>
                  </a:extLst>
                </a:gridCol>
                <a:gridCol w="646435">
                  <a:extLst>
                    <a:ext uri="{9D8B030D-6E8A-4147-A177-3AD203B41FA5}">
                      <a16:colId xmlns:a16="http://schemas.microsoft.com/office/drawing/2014/main" val="533012456"/>
                    </a:ext>
                  </a:extLst>
                </a:gridCol>
                <a:gridCol w="646435">
                  <a:extLst>
                    <a:ext uri="{9D8B030D-6E8A-4147-A177-3AD203B41FA5}">
                      <a16:colId xmlns:a16="http://schemas.microsoft.com/office/drawing/2014/main" val="1543282003"/>
                    </a:ext>
                  </a:extLst>
                </a:gridCol>
              </a:tblGrid>
              <a:tr h="25839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Ho: </a:t>
                      </a:r>
                      <a:r>
                        <a:rPr lang="el-GR" sz="800" u="none" strike="noStrike">
                          <a:effectLst/>
                        </a:rPr>
                        <a:t>μ1 - μ2 = 0</a:t>
                      </a:r>
                      <a:br>
                        <a:rPr lang="el-GR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Ha: </a:t>
                      </a:r>
                      <a:r>
                        <a:rPr lang="el-GR" sz="800" u="none" strike="noStrike">
                          <a:effectLst/>
                        </a:rPr>
                        <a:t>μ1 - μ2 ≠ 0</a:t>
                      </a:r>
                      <a:endParaRPr lang="el-GR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181200742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2446113204"/>
                  </a:ext>
                </a:extLst>
              </a:tr>
              <a:tr h="14659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t-Test: Two-Sample Assuming Unequal Variances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171048734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424312442"/>
                  </a:ext>
                </a:extLst>
              </a:tr>
              <a:tr h="2886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Average City MPG (</a:t>
                      </a:r>
                      <a:r>
                        <a:rPr lang="el-GR" sz="800" u="none" strike="noStrike">
                          <a:effectLst/>
                        </a:rPr>
                        <a:t>μ1)</a:t>
                      </a:r>
                      <a:endParaRPr lang="el-GR" sz="8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Average City MPG (</a:t>
                      </a:r>
                      <a:r>
                        <a:rPr lang="el-GR" sz="800" u="none" strike="noStrike">
                          <a:effectLst/>
                        </a:rPr>
                        <a:t>μ2)</a:t>
                      </a:r>
                      <a:endParaRPr lang="el-GR" sz="8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Average City MPG (</a:t>
                      </a:r>
                      <a:r>
                        <a:rPr lang="el-GR" sz="900" u="none" strike="noStrike" dirty="0">
                          <a:effectLst/>
                        </a:rPr>
                        <a:t>μ1)</a:t>
                      </a:r>
                      <a:endParaRPr lang="el-GR" sz="900" b="0" i="1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Average City MPG (</a:t>
                      </a:r>
                      <a:r>
                        <a:rPr lang="el-GR" sz="900" u="none" strike="noStrike" dirty="0">
                          <a:effectLst/>
                        </a:rPr>
                        <a:t>μ2)</a:t>
                      </a:r>
                      <a:endParaRPr lang="el-GR" sz="900" b="0" i="1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755466607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Mean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17.13588279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16.55661695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Mean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17.13588279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16.55661695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271308876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Variance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13.47604819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15.89321235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Variance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13.47604819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15.89321235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881114405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Observations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Observations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37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4260940713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Hypothesized Mean Difference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Standard Error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0.535466553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0.655397803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673538219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df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C.I. Upper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1.066940397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1.305908628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558332630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 Stat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0.684446218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C.I. Lower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>
                          <a:effectLst/>
                        </a:rPr>
                        <a:t>1.066940397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900" u="none" strike="noStrike" dirty="0">
                          <a:effectLst/>
                        </a:rPr>
                        <a:t>1.305908628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1814232226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P(T&lt;=t) one-tail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0.247915755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2307305723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 Critical one-tail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1.665706893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2041046826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P(T&lt;=t) two-tail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0.495831511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635088115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t Critical two-tail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1.992543495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2075954562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2644898075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 sample 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2359956413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mean difference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0.579265847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2654392170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standard error of difference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0.817009991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1657775247"/>
                  </a:ext>
                </a:extLst>
              </a:tr>
              <a:tr h="21760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confidence interval (standard error of difference * critical value)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 rowSpan="2"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1.627927944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4198954136"/>
                  </a:ext>
                </a:extLst>
              </a:tr>
              <a:tr h="1465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951204826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Lower limit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-1.048662097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2458151700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Upper limit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2.207193791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374236415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142040944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 pooled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3.83205301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3272370982"/>
                  </a:ext>
                </a:extLst>
              </a:tr>
              <a:tr h="1465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cohen's 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u="none" strike="noStrike">
                          <a:effectLst/>
                        </a:rPr>
                        <a:t>0.151163318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384" marR="4384" marT="4384" marB="0"/>
                </a:tc>
                <a:extLst>
                  <a:ext uri="{0D108BD9-81ED-4DB2-BD59-A6C34878D82A}">
                    <a16:rowId xmlns:a16="http://schemas.microsoft.com/office/drawing/2014/main" val="62492130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DB20B04-6E1A-064F-AD71-943D4E88A0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621514"/>
              </p:ext>
            </p:extLst>
          </p:nvPr>
        </p:nvGraphicFramePr>
        <p:xfrm>
          <a:off x="3486439" y="2872225"/>
          <a:ext cx="2929908" cy="2201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037A9DE-C23C-4743-B4FC-34F7A99086C1}"/>
              </a:ext>
            </a:extLst>
          </p:cNvPr>
          <p:cNvSpPr txBox="1"/>
          <p:nvPr/>
        </p:nvSpPr>
        <p:spPr>
          <a:xfrm>
            <a:off x="7218029" y="3791647"/>
            <a:ext cx="434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revealed no significant difference in gas mileage between the two fuels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fully make this conclusion because of lack of sample size</a:t>
            </a:r>
          </a:p>
        </p:txBody>
      </p:sp>
    </p:spTree>
    <p:extLst>
      <p:ext uri="{BB962C8B-B14F-4D97-AF65-F5344CB8AC3E}">
        <p14:creationId xmlns:p14="http://schemas.microsoft.com/office/powerpoint/2010/main" val="199265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5DED9-BB50-8C41-9C1A-8BEFCE64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Regular vs premium Avg highway mpg t-tests</a:t>
            </a: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55F613-A1F4-FE43-BCF4-96B56476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60184"/>
              </p:ext>
            </p:extLst>
          </p:nvPr>
        </p:nvGraphicFramePr>
        <p:xfrm>
          <a:off x="4455489" y="966534"/>
          <a:ext cx="6615580" cy="41467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46075">
                  <a:extLst>
                    <a:ext uri="{9D8B030D-6E8A-4147-A177-3AD203B41FA5}">
                      <a16:colId xmlns:a16="http://schemas.microsoft.com/office/drawing/2014/main" val="1328188622"/>
                    </a:ext>
                  </a:extLst>
                </a:gridCol>
                <a:gridCol w="984154">
                  <a:extLst>
                    <a:ext uri="{9D8B030D-6E8A-4147-A177-3AD203B41FA5}">
                      <a16:colId xmlns:a16="http://schemas.microsoft.com/office/drawing/2014/main" val="2372222956"/>
                    </a:ext>
                  </a:extLst>
                </a:gridCol>
                <a:gridCol w="984154">
                  <a:extLst>
                    <a:ext uri="{9D8B030D-6E8A-4147-A177-3AD203B41FA5}">
                      <a16:colId xmlns:a16="http://schemas.microsoft.com/office/drawing/2014/main" val="4174522698"/>
                    </a:ext>
                  </a:extLst>
                </a:gridCol>
                <a:gridCol w="242110">
                  <a:extLst>
                    <a:ext uri="{9D8B030D-6E8A-4147-A177-3AD203B41FA5}">
                      <a16:colId xmlns:a16="http://schemas.microsoft.com/office/drawing/2014/main" val="3854021980"/>
                    </a:ext>
                  </a:extLst>
                </a:gridCol>
                <a:gridCol w="590779">
                  <a:extLst>
                    <a:ext uri="{9D8B030D-6E8A-4147-A177-3AD203B41FA5}">
                      <a16:colId xmlns:a16="http://schemas.microsoft.com/office/drawing/2014/main" val="3958551284"/>
                    </a:ext>
                  </a:extLst>
                </a:gridCol>
                <a:gridCol w="984154">
                  <a:extLst>
                    <a:ext uri="{9D8B030D-6E8A-4147-A177-3AD203B41FA5}">
                      <a16:colId xmlns:a16="http://schemas.microsoft.com/office/drawing/2014/main" val="3637926062"/>
                    </a:ext>
                  </a:extLst>
                </a:gridCol>
                <a:gridCol w="984154">
                  <a:extLst>
                    <a:ext uri="{9D8B030D-6E8A-4147-A177-3AD203B41FA5}">
                      <a16:colId xmlns:a16="http://schemas.microsoft.com/office/drawing/2014/main" val="126170996"/>
                    </a:ext>
                  </a:extLst>
                </a:gridCol>
              </a:tblGrid>
              <a:tr h="27460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Ho: </a:t>
                      </a:r>
                      <a:r>
                        <a:rPr lang="el-GR" sz="850" u="none" strike="noStrike">
                          <a:effectLst/>
                        </a:rPr>
                        <a:t>μ1 - μ2 = 0</a:t>
                      </a:r>
                      <a:br>
                        <a:rPr lang="el-GR" sz="850" u="none" strike="noStrike">
                          <a:effectLst/>
                        </a:rPr>
                      </a:br>
                      <a:r>
                        <a:rPr lang="en-US" sz="850" u="none" strike="noStrike">
                          <a:effectLst/>
                        </a:rPr>
                        <a:t>Ha: </a:t>
                      </a:r>
                      <a:r>
                        <a:rPr lang="el-GR" sz="850" u="none" strike="noStrike">
                          <a:effectLst/>
                        </a:rPr>
                        <a:t>μ1 - μ2 ≠ 0</a:t>
                      </a:r>
                      <a:endParaRPr lang="el-GR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3109622342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94319486"/>
                  </a:ext>
                </a:extLst>
              </a:tr>
              <a:tr h="138560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850" u="none" strike="noStrike">
                          <a:effectLst/>
                        </a:rPr>
                        <a:t>t-Test: Two-Sample Assuming Unequal Variances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1052107963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3463601672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850" u="none" strike="noStrike">
                          <a:effectLst/>
                        </a:rPr>
                        <a:t> </a:t>
                      </a:r>
                      <a:endParaRPr lang="en-US" sz="85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50" u="none" strike="noStrike">
                          <a:effectLst/>
                        </a:rPr>
                        <a:t>Average Highway MPG (</a:t>
                      </a:r>
                      <a:r>
                        <a:rPr lang="el-GR" sz="850" u="none" strike="noStrike">
                          <a:effectLst/>
                        </a:rPr>
                        <a:t>μ1)</a:t>
                      </a:r>
                      <a:endParaRPr lang="el-GR" sz="85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50" u="none" strike="noStrike">
                          <a:effectLst/>
                        </a:rPr>
                        <a:t>Average Highway MPG (</a:t>
                      </a:r>
                      <a:r>
                        <a:rPr lang="el-GR" sz="850" u="none" strike="noStrike">
                          <a:effectLst/>
                        </a:rPr>
                        <a:t>μ2)</a:t>
                      </a:r>
                      <a:endParaRPr lang="el-GR" sz="85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50" u="none" strike="noStrike">
                          <a:effectLst/>
                        </a:rPr>
                        <a:t>Average Highway MPG (</a:t>
                      </a:r>
                      <a:r>
                        <a:rPr lang="el-GR" sz="850" u="none" strike="noStrike">
                          <a:effectLst/>
                        </a:rPr>
                        <a:t>μ1)</a:t>
                      </a:r>
                      <a:endParaRPr lang="el-GR" sz="85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50" u="none" strike="noStrike">
                          <a:effectLst/>
                        </a:rPr>
                        <a:t>Average Highway MPG (</a:t>
                      </a:r>
                      <a:r>
                        <a:rPr lang="el-GR" sz="850" u="none" strike="noStrike">
                          <a:effectLst/>
                        </a:rPr>
                        <a:t>μ2)</a:t>
                      </a:r>
                      <a:endParaRPr lang="el-GR" sz="85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3461974236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Mean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22.49962272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23.05198694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Mean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22.49962272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23.05198694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98803277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Variance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25.99199234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24.37285576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Variance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25.99199234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24.37285576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1120996983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Observations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47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37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Observations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47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37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3045295518"/>
                  </a:ext>
                </a:extLst>
              </a:tr>
              <a:tr h="274609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Hypothesized Mean Difference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0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Standard Error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0.743653894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0.811619265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3871016227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df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79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C.I. Upper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1.480206049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1.615487737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1643569065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t Stat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-0.501787196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C.I. Lower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1.480206049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1.615487737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3869604675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P(T&lt;=t) one-tail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0.30860642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2223884756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t Critical one-tail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1.664371409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1166891392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P(T&lt;=t) two-tail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0.617212841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2500272042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t Critical two-tail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1.99045021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50" u="none" strike="noStrike">
                          <a:effectLst/>
                        </a:rPr>
                        <a:t> 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2906432514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3415448974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u="none" strike="noStrike">
                          <a:effectLst/>
                        </a:rPr>
                        <a:t>total sample size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84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1170846011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u="none" strike="noStrike">
                          <a:effectLst/>
                        </a:rPr>
                        <a:t>mean difference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0.552364224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623856974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u="none" strike="noStrike">
                          <a:effectLst/>
                        </a:rPr>
                        <a:t>standard error of difference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0.916259539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2415008731"/>
                  </a:ext>
                </a:extLst>
              </a:tr>
              <a:tr h="13856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50" u="none" strike="noStrike">
                          <a:effectLst/>
                        </a:rPr>
                        <a:t>confidence interval (standard error of difference * critical value)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2369690680"/>
                  </a:ext>
                </a:extLst>
              </a:tr>
              <a:tr h="138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1.823768992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2973773539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u="none" strike="noStrike">
                          <a:effectLst/>
                        </a:rPr>
                        <a:t>Lower limit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-1.271404768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113652115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u="none" strike="noStrike">
                          <a:effectLst/>
                        </a:rPr>
                        <a:t>Upper limit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2.376133216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819030074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b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3637562799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u="none" strike="noStrike">
                          <a:effectLst/>
                        </a:rPr>
                        <a:t>s pooled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5.018209247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1364339978"/>
                  </a:ext>
                </a:extLst>
              </a:tr>
              <a:tr h="138560">
                <a:tc>
                  <a:txBody>
                    <a:bodyPr/>
                    <a:lstStyle/>
                    <a:p>
                      <a:pPr algn="l" fontAlgn="b"/>
                      <a:r>
                        <a:rPr lang="en-US" sz="850" u="none" strike="noStrike" dirty="0" err="1">
                          <a:effectLst/>
                        </a:rPr>
                        <a:t>cohen's</a:t>
                      </a:r>
                      <a:r>
                        <a:rPr lang="en-US" sz="850" u="none" strike="noStrike" dirty="0">
                          <a:effectLst/>
                        </a:rPr>
                        <a:t> d</a:t>
                      </a:r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50" u="none" strike="noStrike">
                          <a:effectLst/>
                        </a:rPr>
                        <a:t>0.110071979</a:t>
                      </a:r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85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2531" marR="2531" marT="2531" marB="0"/>
                </a:tc>
                <a:extLst>
                  <a:ext uri="{0D108BD9-81ED-4DB2-BD59-A6C34878D82A}">
                    <a16:rowId xmlns:a16="http://schemas.microsoft.com/office/drawing/2014/main" val="62206969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4C6F241-F211-CE4B-8324-63BAA0ECC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933087"/>
              </p:ext>
            </p:extLst>
          </p:nvPr>
        </p:nvGraphicFramePr>
        <p:xfrm>
          <a:off x="7308426" y="3039326"/>
          <a:ext cx="3837472" cy="2057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023ABA-C970-4140-A29E-4DB69D1C771F}"/>
              </a:ext>
            </a:extLst>
          </p:cNvPr>
          <p:cNvSpPr txBox="1"/>
          <p:nvPr/>
        </p:nvSpPr>
        <p:spPr>
          <a:xfrm>
            <a:off x="659301" y="3882452"/>
            <a:ext cx="3103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revealed no significant difference in gas mileage between the two fuels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fully make this conclusion because of lack of sample size</a:t>
            </a:r>
          </a:p>
        </p:txBody>
      </p:sp>
    </p:spTree>
    <p:extLst>
      <p:ext uri="{BB962C8B-B14F-4D97-AF65-F5344CB8AC3E}">
        <p14:creationId xmlns:p14="http://schemas.microsoft.com/office/powerpoint/2010/main" val="340705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CD439-F9DE-D149-AC47-A27827CE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 dirty="0"/>
              <a:t>Diesel Car city vs highway mpg t-tests</a:t>
            </a: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947128-3D2F-B74D-90BB-737717C3E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6828"/>
              </p:ext>
            </p:extLst>
          </p:nvPr>
        </p:nvGraphicFramePr>
        <p:xfrm>
          <a:off x="4618374" y="1369420"/>
          <a:ext cx="6282923" cy="353386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91353">
                  <a:extLst>
                    <a:ext uri="{9D8B030D-6E8A-4147-A177-3AD203B41FA5}">
                      <a16:colId xmlns:a16="http://schemas.microsoft.com/office/drawing/2014/main" val="553935140"/>
                    </a:ext>
                  </a:extLst>
                </a:gridCol>
                <a:gridCol w="742881">
                  <a:extLst>
                    <a:ext uri="{9D8B030D-6E8A-4147-A177-3AD203B41FA5}">
                      <a16:colId xmlns:a16="http://schemas.microsoft.com/office/drawing/2014/main" val="238114712"/>
                    </a:ext>
                  </a:extLst>
                </a:gridCol>
                <a:gridCol w="892699">
                  <a:extLst>
                    <a:ext uri="{9D8B030D-6E8A-4147-A177-3AD203B41FA5}">
                      <a16:colId xmlns:a16="http://schemas.microsoft.com/office/drawing/2014/main" val="2615277698"/>
                    </a:ext>
                  </a:extLst>
                </a:gridCol>
                <a:gridCol w="128416">
                  <a:extLst>
                    <a:ext uri="{9D8B030D-6E8A-4147-A177-3AD203B41FA5}">
                      <a16:colId xmlns:a16="http://schemas.microsoft.com/office/drawing/2014/main" val="4236515740"/>
                    </a:ext>
                  </a:extLst>
                </a:gridCol>
                <a:gridCol w="591994">
                  <a:extLst>
                    <a:ext uri="{9D8B030D-6E8A-4147-A177-3AD203B41FA5}">
                      <a16:colId xmlns:a16="http://schemas.microsoft.com/office/drawing/2014/main" val="1322803881"/>
                    </a:ext>
                  </a:extLst>
                </a:gridCol>
                <a:gridCol w="742881">
                  <a:extLst>
                    <a:ext uri="{9D8B030D-6E8A-4147-A177-3AD203B41FA5}">
                      <a16:colId xmlns:a16="http://schemas.microsoft.com/office/drawing/2014/main" val="1090123169"/>
                    </a:ext>
                  </a:extLst>
                </a:gridCol>
                <a:gridCol w="892699">
                  <a:extLst>
                    <a:ext uri="{9D8B030D-6E8A-4147-A177-3AD203B41FA5}">
                      <a16:colId xmlns:a16="http://schemas.microsoft.com/office/drawing/2014/main" val="209709141"/>
                    </a:ext>
                  </a:extLst>
                </a:gridCol>
              </a:tblGrid>
              <a:tr h="230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t-Test: Two-Sample Assuming Unequal Variances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Ho: </a:t>
                      </a:r>
                      <a:r>
                        <a:rPr lang="el-GR" sz="700" u="none" strike="noStrike">
                          <a:effectLst/>
                        </a:rPr>
                        <a:t>μ1 - μ2 = 0</a:t>
                      </a:r>
                      <a:br>
                        <a:rPr lang="el-GR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Ha: </a:t>
                      </a:r>
                      <a:r>
                        <a:rPr lang="el-GR" sz="700" u="none" strike="noStrike">
                          <a:effectLst/>
                        </a:rPr>
                        <a:t>μ1 - μ2 ≠ 0</a:t>
                      </a:r>
                      <a:endParaRPr lang="el-GR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2437813"/>
                  </a:ext>
                </a:extLst>
              </a:tr>
              <a:tr h="68489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74735235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Average City MPG 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Average Highway MPG 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Average City MPG 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Average Highway MPG </a:t>
                      </a:r>
                      <a:endParaRPr lang="en-US" sz="700" b="0" i="1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3784117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22.9601873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28.33029005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Mean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22.9601873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28.33029005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35199602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Variance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30.46666902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44.42448807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Variance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30.46666902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44.42448807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3274199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Observations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Observations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9172699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Hypothesized Mean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Standard Error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1.530878808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u="none" strike="noStrike">
                          <a:effectLst/>
                        </a:rPr>
                        <a:t>1.84858549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5991881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C.I. Upper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3.166864097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3.824090442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5509119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 Stat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-2.237376134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C.I. Lower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3.166864097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3.824090442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267708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P(T&lt;=t) one-tail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0.017621228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4945051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 Critical one-tail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1.713871528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0219410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P(T&lt;=t) two-tail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0.035242457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46183728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 Critical two-tail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2.06865761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9151713"/>
                  </a:ext>
                </a:extLst>
              </a:tr>
              <a:tr h="68489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3984350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total sample size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26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8346187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mean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5.370102748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6033249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standard error of difference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0.828135251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5993801"/>
                  </a:ext>
                </a:extLst>
              </a:tr>
              <a:tr h="85611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confidence interval (standard error of difference * critical value)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0162279"/>
                  </a:ext>
                </a:extLst>
              </a:tr>
              <a:tr h="1445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1.713128289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9973617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Lower limit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3.65697446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6368555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Upper limit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7.083231037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42595711"/>
                  </a:ext>
                </a:extLst>
              </a:tr>
              <a:tr h="68489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2167331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 pooled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6.11927925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8366348"/>
                  </a:ext>
                </a:extLst>
              </a:tr>
              <a:tr h="12738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cohen's 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0.877571121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4467549"/>
                  </a:ext>
                </a:extLst>
              </a:tr>
              <a:tr h="68489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8409846"/>
                  </a:ext>
                </a:extLst>
              </a:tr>
              <a:tr h="332852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We reject the null that there is no difference in means. The difference is significant at the 0.035 level. We are 95% confident that the average difference in miles per gallon in diesel engines for city MPG and highway MPG is between 3.65 and 7.08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5608823"/>
                  </a:ext>
                </a:extLst>
              </a:tr>
            </a:tbl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FEA8A74E-65E3-3241-9FEF-CFFB34189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349070"/>
              </p:ext>
            </p:extLst>
          </p:nvPr>
        </p:nvGraphicFramePr>
        <p:xfrm>
          <a:off x="7912723" y="2468648"/>
          <a:ext cx="3142129" cy="217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383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" name="Picture 2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2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9C13DD-5E84-AB49-B34B-39EE0C98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701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Best gas car recommendations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796CF3-E10B-A94F-88E5-FEDA869C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5" y="2165044"/>
            <a:ext cx="11235169" cy="32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9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217B71-98AB-8D42-A1ED-214E2F5B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68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Best Electric car recommendations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59CB38-0476-D24C-812A-6582BFF5F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99" y="2158584"/>
            <a:ext cx="10888001" cy="32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850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676</Words>
  <Application>Microsoft Macintosh PowerPoint</Application>
  <PresentationFormat>Widescreen</PresentationFormat>
  <Paragraphs>215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Helvetica Neue</vt:lpstr>
      <vt:lpstr>Gallery</vt:lpstr>
      <vt:lpstr>Vehicle Fuel Economy Presentation</vt:lpstr>
      <vt:lpstr>background</vt:lpstr>
      <vt:lpstr>Electric car City mpg vs highway mpg t-tests</vt:lpstr>
      <vt:lpstr>Regular vs premium Avg city mpg t-tests</vt:lpstr>
      <vt:lpstr>Regular vs premium Avg highway mpg t-tests</vt:lpstr>
      <vt:lpstr>Diesel Car city vs highway mpg t-tests</vt:lpstr>
      <vt:lpstr>Best gas car recommendations </vt:lpstr>
      <vt:lpstr>Best Electric car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Fuel Economy Presentation</dc:title>
  <dc:creator>Microsoft Office User</dc:creator>
  <cp:lastModifiedBy>Microsoft Office User</cp:lastModifiedBy>
  <cp:revision>1</cp:revision>
  <dcterms:created xsi:type="dcterms:W3CDTF">2019-06-09T19:29:12Z</dcterms:created>
  <dcterms:modified xsi:type="dcterms:W3CDTF">2019-06-09T19:30:55Z</dcterms:modified>
</cp:coreProperties>
</file>