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Nunito"/>
      <p:regular r:id="rId16"/>
      <p:bold r:id="rId17"/>
      <p:italic r:id="rId18"/>
      <p:boldItalic r:id="rId19"/>
    </p:embeddedFont>
    <p:embeddedFont>
      <p:font typeface="Maven Pro"/>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5D5F9FB-D10E-47FC-AF17-C8CF83169042}">
  <a:tblStyle styleId="{55D5F9FB-D10E-47FC-AF17-C8CF83169042}"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avenPro-regular.fntdata"/><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font" Target="fonts/MavenPro-bold.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slideMaster" Target="slideMasters/slideMaster1.xml"/><Relationship Id="rId19" Type="http://schemas.openxmlformats.org/officeDocument/2006/relationships/font" Target="fonts/Nunito-boldItalic.fntdata"/><Relationship Id="rId6" Type="http://schemas.openxmlformats.org/officeDocument/2006/relationships/notesMaster" Target="notesMasters/notesMaster1.xml"/><Relationship Id="rId18" Type="http://schemas.openxmlformats.org/officeDocument/2006/relationships/font" Target="fonts/Nunito-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510810bb97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510810bb97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 Common Core Standards are focused on student writing and speaking in all subjects.  Makes it more difficult to implement the standards as this increases the overall workload of a teacher as it takes more time to grade.</a:t>
            </a:r>
            <a:endParaRPr/>
          </a:p>
          <a:p>
            <a:pPr indent="-298450" lvl="0" marL="457200" rtl="0" algn="l">
              <a:spcBef>
                <a:spcPts val="0"/>
              </a:spcBef>
              <a:spcAft>
                <a:spcPts val="0"/>
              </a:spcAft>
              <a:buSzPts val="1100"/>
              <a:buAutoNum type="arabicPeriod"/>
            </a:pPr>
            <a:r>
              <a:rPr lang="en"/>
              <a:t>Virtually impossible to include essay writing on current standardized tests.  Would take far too many resources to score every year.  Would also be increasingly difficult to keep scores similar</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510810bb97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510810bb97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5117621c3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5117621c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5117621c3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5117621c3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5117621c3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5117621c3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5117621c3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5117621c3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5117621c3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5117621c3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Google Shape;325;g5117621c3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5117621c3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Automated Essay Scoring</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Tyler Schmalz</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284" name="Google Shape;284;p14"/>
          <p:cNvSpPr txBox="1"/>
          <p:nvPr>
            <p:ph idx="1" type="body"/>
          </p:nvPr>
        </p:nvSpPr>
        <p:spPr>
          <a:xfrm>
            <a:off x="1303800" y="1426225"/>
            <a:ext cx="7030500" cy="31053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Implementation of Common Core Standards</a:t>
            </a:r>
            <a:endParaRPr sz="2400"/>
          </a:p>
          <a:p>
            <a:pPr indent="-381000" lvl="0" marL="457200" rtl="0" algn="l">
              <a:spcBef>
                <a:spcPts val="0"/>
              </a:spcBef>
              <a:spcAft>
                <a:spcPts val="0"/>
              </a:spcAft>
              <a:buSzPts val="2400"/>
              <a:buChar char="❏"/>
            </a:pPr>
            <a:r>
              <a:rPr lang="en" sz="2400"/>
              <a:t>Improving standardized testing</a:t>
            </a:r>
            <a:endParaRPr sz="2400"/>
          </a:p>
          <a:p>
            <a:pPr indent="-381000" lvl="0" marL="457200" rtl="0" algn="l">
              <a:spcBef>
                <a:spcPts val="0"/>
              </a:spcBef>
              <a:spcAft>
                <a:spcPts val="0"/>
              </a:spcAft>
              <a:buSzPts val="2400"/>
              <a:buChar char="❏"/>
            </a:pPr>
            <a:r>
              <a:rPr lang="en" sz="2400"/>
              <a:t>Lessen workload for teachers</a:t>
            </a:r>
            <a:endParaRPr sz="2400"/>
          </a:p>
          <a:p>
            <a:pPr indent="-381000" lvl="0" marL="457200" rtl="0" algn="l">
              <a:spcBef>
                <a:spcPts val="0"/>
              </a:spcBef>
              <a:spcAft>
                <a:spcPts val="0"/>
              </a:spcAft>
              <a:buSzPts val="2400"/>
              <a:buChar char="❏"/>
            </a:pPr>
            <a:r>
              <a:rPr lang="en" sz="2400"/>
              <a:t>Standardize grading</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Source</a:t>
            </a:r>
            <a:endParaRPr/>
          </a:p>
        </p:txBody>
      </p:sp>
      <p:sp>
        <p:nvSpPr>
          <p:cNvPr id="290" name="Google Shape;290;p15"/>
          <p:cNvSpPr txBox="1"/>
          <p:nvPr>
            <p:ph idx="1" type="body"/>
          </p:nvPr>
        </p:nvSpPr>
        <p:spPr>
          <a:xfrm>
            <a:off x="1303800" y="1474175"/>
            <a:ext cx="7030500" cy="2541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2012 Kaggle competition</a:t>
            </a:r>
            <a:endParaRPr sz="1800"/>
          </a:p>
          <a:p>
            <a:pPr indent="-342900" lvl="0" marL="457200" rtl="0" algn="l">
              <a:spcBef>
                <a:spcPts val="0"/>
              </a:spcBef>
              <a:spcAft>
                <a:spcPts val="0"/>
              </a:spcAft>
              <a:buSzPts val="1800"/>
              <a:buChar char="❏"/>
            </a:pPr>
            <a:r>
              <a:rPr lang="en" sz="1800"/>
              <a:t>Approximately 10,000 essays</a:t>
            </a:r>
            <a:endParaRPr sz="1800"/>
          </a:p>
          <a:p>
            <a:pPr indent="-342900" lvl="0" marL="457200" rtl="0" algn="l">
              <a:spcBef>
                <a:spcPts val="0"/>
              </a:spcBef>
              <a:spcAft>
                <a:spcPts val="0"/>
              </a:spcAft>
              <a:buSzPts val="1800"/>
              <a:buChar char="❏"/>
            </a:pPr>
            <a:r>
              <a:rPr lang="en" sz="1800"/>
              <a:t>Eight essay sets with different prompts</a:t>
            </a:r>
            <a:endParaRPr sz="1800"/>
          </a:p>
          <a:p>
            <a:pPr indent="-342900" lvl="1" marL="914400" rtl="0" algn="l">
              <a:spcBef>
                <a:spcPts val="0"/>
              </a:spcBef>
              <a:spcAft>
                <a:spcPts val="0"/>
              </a:spcAft>
              <a:buSzPts val="1800"/>
              <a:buChar char="❏"/>
            </a:pPr>
            <a:r>
              <a:rPr lang="en" sz="1800"/>
              <a:t>Source dependent</a:t>
            </a:r>
            <a:endParaRPr sz="1800"/>
          </a:p>
          <a:p>
            <a:pPr indent="-342900" lvl="1" marL="914400" rtl="0" algn="l">
              <a:spcBef>
                <a:spcPts val="0"/>
              </a:spcBef>
              <a:spcAft>
                <a:spcPts val="0"/>
              </a:spcAft>
              <a:buSzPts val="1800"/>
              <a:buChar char="❏"/>
            </a:pPr>
            <a:r>
              <a:rPr lang="en" sz="1800"/>
              <a:t>Persuasive</a:t>
            </a:r>
            <a:endParaRPr sz="1800"/>
          </a:p>
          <a:p>
            <a:pPr indent="-342900" lvl="1" marL="914400" rtl="0" algn="l">
              <a:spcBef>
                <a:spcPts val="0"/>
              </a:spcBef>
              <a:spcAft>
                <a:spcPts val="0"/>
              </a:spcAft>
              <a:buSzPts val="1800"/>
              <a:buChar char="❏"/>
            </a:pPr>
            <a:r>
              <a:rPr lang="en" sz="1800"/>
              <a:t>Narrative</a:t>
            </a:r>
            <a:endParaRPr sz="1800"/>
          </a:p>
          <a:p>
            <a:pPr indent="-342900" lvl="1" marL="914400" rtl="0" algn="l">
              <a:spcBef>
                <a:spcPts val="0"/>
              </a:spcBef>
              <a:spcAft>
                <a:spcPts val="0"/>
              </a:spcAft>
              <a:buSzPts val="1800"/>
              <a:buChar char="❏"/>
            </a:pPr>
            <a:r>
              <a:rPr lang="en" sz="1800"/>
              <a:t>Expository</a:t>
            </a:r>
            <a:endParaRPr sz="1800"/>
          </a:p>
          <a:p>
            <a:pPr indent="-342900" lvl="0" marL="457200" rtl="0" algn="l">
              <a:spcBef>
                <a:spcPts val="0"/>
              </a:spcBef>
              <a:spcAft>
                <a:spcPts val="0"/>
              </a:spcAft>
              <a:buSzPts val="1800"/>
              <a:buChar char="❏"/>
            </a:pPr>
            <a:r>
              <a:rPr lang="en" sz="1800"/>
              <a:t>Range in length from 150 to 550 words</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Text Pre-processing</a:t>
            </a:r>
            <a:endParaRPr/>
          </a:p>
        </p:txBody>
      </p:sp>
      <p:sp>
        <p:nvSpPr>
          <p:cNvPr id="296" name="Google Shape;296;p16"/>
          <p:cNvSpPr txBox="1"/>
          <p:nvPr>
            <p:ph idx="1" type="body"/>
          </p:nvPr>
        </p:nvSpPr>
        <p:spPr>
          <a:xfrm>
            <a:off x="1303800" y="1597875"/>
            <a:ext cx="7030500" cy="25416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AutoNum type="arabicPeriod"/>
            </a:pPr>
            <a:r>
              <a:rPr lang="en" sz="2400"/>
              <a:t>Replace accented characters</a:t>
            </a:r>
            <a:endParaRPr sz="2400"/>
          </a:p>
          <a:p>
            <a:pPr indent="-381000" lvl="1" marL="914400" rtl="0" algn="l">
              <a:spcBef>
                <a:spcPts val="0"/>
              </a:spcBef>
              <a:spcAft>
                <a:spcPts val="0"/>
              </a:spcAft>
              <a:buSzPts val="2400"/>
              <a:buAutoNum type="alphaLcPeriod"/>
            </a:pPr>
            <a:r>
              <a:rPr lang="en" sz="2400"/>
              <a:t>Ń → N</a:t>
            </a:r>
            <a:endParaRPr sz="2400"/>
          </a:p>
          <a:p>
            <a:pPr indent="-381000" lvl="0" marL="457200" rtl="0" algn="l">
              <a:spcBef>
                <a:spcPts val="0"/>
              </a:spcBef>
              <a:spcAft>
                <a:spcPts val="0"/>
              </a:spcAft>
              <a:buSzPts val="2400"/>
              <a:buAutoNum type="arabicPeriod"/>
            </a:pPr>
            <a:r>
              <a:rPr lang="en" sz="2400"/>
              <a:t>Remove anonymized information</a:t>
            </a:r>
            <a:endParaRPr sz="2400"/>
          </a:p>
          <a:p>
            <a:pPr indent="-381000" lvl="1" marL="914400" rtl="0" algn="l">
              <a:spcBef>
                <a:spcPts val="0"/>
              </a:spcBef>
              <a:spcAft>
                <a:spcPts val="0"/>
              </a:spcAft>
              <a:buSzPts val="2400"/>
              <a:buAutoNum type="alphaLcPeriod"/>
            </a:pPr>
            <a:r>
              <a:rPr lang="en" sz="2400"/>
              <a:t>@LOCATION, @PERSON, etc.</a:t>
            </a:r>
            <a:endParaRPr sz="2400"/>
          </a:p>
          <a:p>
            <a:pPr indent="-381000" lvl="0" marL="457200" rtl="0" algn="l">
              <a:spcBef>
                <a:spcPts val="0"/>
              </a:spcBef>
              <a:spcAft>
                <a:spcPts val="0"/>
              </a:spcAft>
              <a:buSzPts val="2400"/>
              <a:buAutoNum type="arabicPeriod"/>
            </a:pPr>
            <a:r>
              <a:rPr lang="en" sz="2400"/>
              <a:t>Expand contractions</a:t>
            </a:r>
            <a:endParaRPr sz="2400"/>
          </a:p>
          <a:p>
            <a:pPr indent="-381000" lvl="1" marL="914400" rtl="0" algn="l">
              <a:spcBef>
                <a:spcPts val="0"/>
              </a:spcBef>
              <a:spcAft>
                <a:spcPts val="0"/>
              </a:spcAft>
              <a:buSzPts val="2400"/>
              <a:buAutoNum type="alphaLcPeriod"/>
            </a:pPr>
            <a:r>
              <a:rPr lang="en" sz="2400"/>
              <a:t>Don’t →  do not</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Text Pre-processing</a:t>
            </a:r>
            <a:endParaRPr/>
          </a:p>
        </p:txBody>
      </p:sp>
      <p:sp>
        <p:nvSpPr>
          <p:cNvPr id="302" name="Google Shape;302;p17"/>
          <p:cNvSpPr txBox="1"/>
          <p:nvPr>
            <p:ph idx="1" type="body"/>
          </p:nvPr>
        </p:nvSpPr>
        <p:spPr>
          <a:xfrm>
            <a:off x="1303800" y="1597875"/>
            <a:ext cx="7030500" cy="2541600"/>
          </a:xfrm>
          <a:prstGeom prst="rect">
            <a:avLst/>
          </a:prstGeom>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chemeClr val="dk2"/>
              </a:buClr>
              <a:buSzPts val="2400"/>
              <a:buFont typeface="Nunito"/>
              <a:buAutoNum type="arabicPeriod" startAt="4"/>
            </a:pPr>
            <a:r>
              <a:rPr lang="en" sz="2400"/>
              <a:t>Remove special characters (except for periods)</a:t>
            </a:r>
            <a:endParaRPr sz="2400"/>
          </a:p>
          <a:p>
            <a:pPr indent="-381000" lvl="0" marL="457200" rtl="0" algn="l">
              <a:spcBef>
                <a:spcPts val="0"/>
              </a:spcBef>
              <a:spcAft>
                <a:spcPts val="0"/>
              </a:spcAft>
              <a:buSzPts val="2400"/>
              <a:buAutoNum type="arabicPeriod" startAt="4"/>
            </a:pPr>
            <a:r>
              <a:rPr lang="en" sz="2400"/>
              <a:t>Lemmatize text</a:t>
            </a:r>
            <a:endParaRPr sz="2400"/>
          </a:p>
          <a:p>
            <a:pPr indent="-381000" lvl="1" marL="914400" rtl="0" algn="l">
              <a:spcBef>
                <a:spcPts val="0"/>
              </a:spcBef>
              <a:spcAft>
                <a:spcPts val="0"/>
              </a:spcAft>
              <a:buSzPts val="2400"/>
              <a:buAutoNum type="alphaLcPeriod"/>
            </a:pPr>
            <a:r>
              <a:rPr lang="en" sz="2400"/>
              <a:t>Swimming → swim</a:t>
            </a:r>
            <a:endParaRPr sz="2400"/>
          </a:p>
          <a:p>
            <a:pPr indent="-381000" lvl="0" marL="457200" rtl="0" algn="l">
              <a:spcBef>
                <a:spcPts val="0"/>
              </a:spcBef>
              <a:spcAft>
                <a:spcPts val="0"/>
              </a:spcAft>
              <a:buSzPts val="2400"/>
              <a:buAutoNum type="arabicPeriod" startAt="4"/>
            </a:pPr>
            <a:r>
              <a:rPr lang="en" sz="2400"/>
              <a:t>Remove stopwords</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a:t>
            </a:r>
            <a:endParaRPr/>
          </a:p>
        </p:txBody>
      </p:sp>
      <p:sp>
        <p:nvSpPr>
          <p:cNvPr id="308" name="Google Shape;308;p18"/>
          <p:cNvSpPr txBox="1"/>
          <p:nvPr>
            <p:ph idx="1" type="body"/>
          </p:nvPr>
        </p:nvSpPr>
        <p:spPr>
          <a:xfrm>
            <a:off x="433575" y="1742425"/>
            <a:ext cx="31818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solidFill>
                  <a:srgbClr val="333333"/>
                </a:solidFill>
                <a:latin typeface="Arial"/>
                <a:ea typeface="Arial"/>
                <a:cs typeface="Arial"/>
                <a:sym typeface="Arial"/>
              </a:rPr>
              <a:t>“</a:t>
            </a:r>
            <a:r>
              <a:rPr lang="en" sz="1200">
                <a:solidFill>
                  <a:srgbClr val="586E75"/>
                </a:solidFill>
                <a:latin typeface="Courier New"/>
                <a:ea typeface="Courier New"/>
                <a:cs typeface="Courier New"/>
                <a:sym typeface="Courier New"/>
              </a:rPr>
              <a:t>I think That The author concludes the story with This paragraph to show that she does not want to give up on fighting her homesickness. The first time she bought that plant, it brought back memories of her old home and it showed how much she missed it there. By saying shell do the test again shows that she doesnt want to let ths defeat her in her new home and her new life.</a:t>
            </a:r>
            <a:r>
              <a:rPr lang="en" sz="1200">
                <a:solidFill>
                  <a:srgbClr val="333333"/>
                </a:solidFill>
                <a:latin typeface="Arial"/>
                <a:ea typeface="Arial"/>
                <a:cs typeface="Arial"/>
                <a:sym typeface="Arial"/>
              </a:rPr>
              <a:t>”</a:t>
            </a:r>
            <a:endParaRPr sz="1200"/>
          </a:p>
        </p:txBody>
      </p:sp>
      <p:sp>
        <p:nvSpPr>
          <p:cNvPr id="309" name="Google Shape;309;p18"/>
          <p:cNvSpPr txBox="1"/>
          <p:nvPr>
            <p:ph idx="1" type="body"/>
          </p:nvPr>
        </p:nvSpPr>
        <p:spPr>
          <a:xfrm>
            <a:off x="4986625" y="1873600"/>
            <a:ext cx="31818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solidFill>
                  <a:srgbClr val="333333"/>
                </a:solidFill>
                <a:latin typeface="Arial"/>
                <a:ea typeface="Arial"/>
                <a:cs typeface="Arial"/>
                <a:sym typeface="Arial"/>
              </a:rPr>
              <a:t>“</a:t>
            </a:r>
            <a:r>
              <a:rPr lang="en" sz="1200">
                <a:solidFill>
                  <a:srgbClr val="586E75"/>
                </a:solidFill>
                <a:latin typeface="Courier New"/>
                <a:ea typeface="Courier New"/>
                <a:cs typeface="Courier New"/>
                <a:sym typeface="Courier New"/>
              </a:rPr>
              <a:t>think author conclude story paragraph show want give fight homesickness first time buy plant bring back memory old home show much miss say shell test show want let th defeat new home new life</a:t>
            </a:r>
            <a:r>
              <a:rPr lang="en" sz="1200">
                <a:solidFill>
                  <a:srgbClr val="333333"/>
                </a:solidFill>
                <a:latin typeface="Arial"/>
                <a:ea typeface="Arial"/>
                <a:cs typeface="Arial"/>
                <a:sym typeface="Arial"/>
              </a:rPr>
              <a:t>”</a:t>
            </a:r>
            <a:endParaRPr sz="1200"/>
          </a:p>
        </p:txBody>
      </p:sp>
      <p:sp>
        <p:nvSpPr>
          <p:cNvPr id="310" name="Google Shape;310;p18"/>
          <p:cNvSpPr/>
          <p:nvPr/>
        </p:nvSpPr>
        <p:spPr>
          <a:xfrm>
            <a:off x="3756800" y="2716775"/>
            <a:ext cx="884400" cy="311400"/>
          </a:xfrm>
          <a:prstGeom prst="notched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Creation</a:t>
            </a:r>
            <a:endParaRPr/>
          </a:p>
        </p:txBody>
      </p:sp>
      <p:sp>
        <p:nvSpPr>
          <p:cNvPr id="316" name="Google Shape;316;p19"/>
          <p:cNvSpPr txBox="1"/>
          <p:nvPr>
            <p:ph idx="1" type="body"/>
          </p:nvPr>
        </p:nvSpPr>
        <p:spPr>
          <a:xfrm>
            <a:off x="1303800" y="1353300"/>
            <a:ext cx="7214400" cy="30756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Rating discrepancy</a:t>
            </a:r>
            <a:endParaRPr sz="2400"/>
          </a:p>
          <a:p>
            <a:pPr indent="-381000" lvl="1" marL="914400" rtl="0" algn="l">
              <a:spcBef>
                <a:spcPts val="0"/>
              </a:spcBef>
              <a:spcAft>
                <a:spcPts val="0"/>
              </a:spcAft>
              <a:buSzPts val="2400"/>
              <a:buChar char="○"/>
            </a:pPr>
            <a:r>
              <a:rPr lang="en" sz="2400"/>
              <a:t>Describe level of disagreement between individual raters</a:t>
            </a:r>
            <a:endParaRPr sz="2400"/>
          </a:p>
          <a:p>
            <a:pPr indent="-381000" lvl="1" marL="914400" rtl="0" algn="l">
              <a:spcBef>
                <a:spcPts val="0"/>
              </a:spcBef>
              <a:spcAft>
                <a:spcPts val="0"/>
              </a:spcAft>
              <a:buSzPts val="2400"/>
              <a:buChar char="○"/>
            </a:pPr>
            <a:r>
              <a:rPr lang="en" sz="2400"/>
              <a:t>0 = Disagreement</a:t>
            </a:r>
            <a:endParaRPr sz="2400"/>
          </a:p>
          <a:p>
            <a:pPr indent="-381000" lvl="1" marL="914400" rtl="0" algn="l">
              <a:spcBef>
                <a:spcPts val="0"/>
              </a:spcBef>
              <a:spcAft>
                <a:spcPts val="0"/>
              </a:spcAft>
              <a:buSzPts val="2400"/>
              <a:buChar char="○"/>
            </a:pPr>
            <a:r>
              <a:rPr lang="en" sz="2400"/>
              <a:t>1 = Agreement</a:t>
            </a:r>
            <a:endParaRPr sz="2400"/>
          </a:p>
          <a:p>
            <a:pPr indent="-381000" lvl="0" marL="457200" rtl="0" algn="l">
              <a:spcBef>
                <a:spcPts val="0"/>
              </a:spcBef>
              <a:spcAft>
                <a:spcPts val="0"/>
              </a:spcAft>
              <a:buSzPts val="2400"/>
              <a:buChar char="●"/>
            </a:pPr>
            <a:r>
              <a:rPr lang="en" sz="2400"/>
              <a:t>Tf-idf Vectors</a:t>
            </a:r>
            <a:endParaRPr sz="2400"/>
          </a:p>
          <a:p>
            <a:pPr indent="-381000" lvl="1" marL="914400" rtl="0" algn="l">
              <a:spcBef>
                <a:spcPts val="0"/>
              </a:spcBef>
              <a:spcAft>
                <a:spcPts val="0"/>
              </a:spcAft>
              <a:buSzPts val="2400"/>
              <a:buChar char="○"/>
            </a:pPr>
            <a:r>
              <a:rPr lang="en" sz="2400"/>
              <a:t>Trimmed 5% from each end</a:t>
            </a:r>
            <a:endParaRPr sz="2400"/>
          </a:p>
          <a:p>
            <a:pPr indent="0" lvl="0" marL="914400" rtl="0" algn="l">
              <a:spcBef>
                <a:spcPts val="1600"/>
              </a:spcBef>
              <a:spcAft>
                <a:spcPts val="1600"/>
              </a:spcAft>
              <a:buNone/>
            </a:pPr>
            <a:r>
              <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2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Results</a:t>
            </a:r>
            <a:endParaRPr/>
          </a:p>
        </p:txBody>
      </p:sp>
      <p:graphicFrame>
        <p:nvGraphicFramePr>
          <p:cNvPr id="322" name="Google Shape;322;p20"/>
          <p:cNvGraphicFramePr/>
          <p:nvPr/>
        </p:nvGraphicFramePr>
        <p:xfrm>
          <a:off x="1259350" y="1293325"/>
          <a:ext cx="3000000" cy="3000000"/>
        </p:xfrm>
        <a:graphic>
          <a:graphicData uri="http://schemas.openxmlformats.org/drawingml/2006/table">
            <a:tbl>
              <a:tblPr>
                <a:noFill/>
                <a:tableStyleId>{55D5F9FB-D10E-47FC-AF17-C8CF83169042}</a:tableStyleId>
              </a:tblPr>
              <a:tblGrid>
                <a:gridCol w="632375"/>
                <a:gridCol w="632375"/>
                <a:gridCol w="632375"/>
                <a:gridCol w="632375"/>
                <a:gridCol w="632375"/>
                <a:gridCol w="632375"/>
                <a:gridCol w="632375"/>
                <a:gridCol w="632375"/>
                <a:gridCol w="632375"/>
                <a:gridCol w="632375"/>
                <a:gridCol w="632375"/>
              </a:tblGrid>
              <a:tr h="714150">
                <a:tc>
                  <a:txBody>
                    <a:bodyPr>
                      <a:noAutofit/>
                    </a:bodyPr>
                    <a:lstStyle/>
                    <a:p>
                      <a:pPr indent="0" lvl="0" marL="0" rtl="0" algn="ctr">
                        <a:spcBef>
                          <a:spcPts val="0"/>
                        </a:spcBef>
                        <a:spcAft>
                          <a:spcPts val="0"/>
                        </a:spcAft>
                        <a:buNone/>
                      </a:pPr>
                      <a:r>
                        <a:t/>
                      </a:r>
                      <a:endParaRPr b="1" sz="1000">
                        <a:solidFill>
                          <a:srgbClr val="333333"/>
                        </a:solidFill>
                      </a:endParaRPr>
                    </a:p>
                  </a:txBody>
                  <a:tcPr marT="63500" marB="63500" marR="63500" marL="6350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000">
                          <a:solidFill>
                            <a:srgbClr val="333333"/>
                          </a:solidFill>
                        </a:rPr>
                        <a:t>Essay Set</a:t>
                      </a:r>
                      <a:r>
                        <a:rPr b="1" lang="en" sz="1000">
                          <a:solidFill>
                            <a:srgbClr val="333333"/>
                          </a:solidFill>
                        </a:rPr>
                        <a:t> </a:t>
                      </a:r>
                      <a:endParaRPr b="1" sz="1000">
                        <a:solidFill>
                          <a:srgbClr val="333333"/>
                        </a:solidFill>
                      </a:endParaRPr>
                    </a:p>
                  </a:txBody>
                  <a:tcPr marT="63500" marB="63500" marR="63500" marL="63500" anchor="ctr">
                    <a:lnL cap="flat" cmpd="sng" w="12700">
                      <a:solidFill>
                        <a:srgbClr val="FFFFFF"/>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FFFFFF"/>
                      </a:solidFill>
                      <a:prstDash val="solid"/>
                      <a:round/>
                      <a:headEnd len="sm" w="sm" type="none"/>
                      <a:tailEnd len="sm" w="sm" type="none"/>
                    </a:lnT>
                  </a:tcPr>
                </a:tc>
                <a:tc>
                  <a:txBody>
                    <a:bodyPr>
                      <a:noAutofit/>
                    </a:bodyPr>
                    <a:lstStyle/>
                    <a:p>
                      <a:pPr indent="0" lvl="0" marL="0" rtl="0" algn="ctr">
                        <a:spcBef>
                          <a:spcPts val="0"/>
                        </a:spcBef>
                        <a:spcAft>
                          <a:spcPts val="0"/>
                        </a:spcAft>
                        <a:buNone/>
                      </a:pPr>
                      <a:r>
                        <a:rPr b="1" lang="en" sz="1100">
                          <a:solidFill>
                            <a:srgbClr val="333333"/>
                          </a:solidFill>
                        </a:rPr>
                        <a:t>1</a:t>
                      </a:r>
                      <a:endParaRPr b="1" sz="1100">
                        <a:solidFill>
                          <a:srgbClr val="333333"/>
                        </a:solidFill>
                      </a:endParaRPr>
                    </a:p>
                  </a:txBody>
                  <a:tcPr marT="63500" marB="63500" marR="63500" marL="63500" anchor="ctr">
                    <a:lnL cap="flat" cmpd="sng" w="12700">
                      <a:solidFill>
                        <a:srgbClr val="000000"/>
                      </a:solidFill>
                      <a:prstDash val="solid"/>
                      <a:round/>
                      <a:headEnd len="sm" w="sm" type="none"/>
                      <a:tailEnd len="sm" w="sm" type="none"/>
                    </a:lnL>
                  </a:tcPr>
                </a:tc>
                <a:tc>
                  <a:txBody>
                    <a:bodyPr>
                      <a:noAutofit/>
                    </a:bodyPr>
                    <a:lstStyle/>
                    <a:p>
                      <a:pPr indent="0" lvl="0" marL="0" rtl="0" algn="ctr">
                        <a:spcBef>
                          <a:spcPts val="0"/>
                        </a:spcBef>
                        <a:spcAft>
                          <a:spcPts val="0"/>
                        </a:spcAft>
                        <a:buNone/>
                      </a:pPr>
                      <a:r>
                        <a:rPr b="1" lang="en" sz="1100">
                          <a:solidFill>
                            <a:srgbClr val="333333"/>
                          </a:solidFill>
                        </a:rPr>
                        <a:t>2</a:t>
                      </a:r>
                      <a:endParaRPr b="1" sz="1100">
                        <a:solidFill>
                          <a:srgbClr val="333333"/>
                        </a:solidFill>
                      </a:endParaRPr>
                    </a:p>
                  </a:txBody>
                  <a:tcPr marT="63500" marB="63500" marR="63500" marL="63500" anchor="ctr"/>
                </a:tc>
                <a:tc>
                  <a:txBody>
                    <a:bodyPr>
                      <a:noAutofit/>
                    </a:bodyPr>
                    <a:lstStyle/>
                    <a:p>
                      <a:pPr indent="0" lvl="0" marL="0" rtl="0" algn="ctr">
                        <a:spcBef>
                          <a:spcPts val="0"/>
                        </a:spcBef>
                        <a:spcAft>
                          <a:spcPts val="0"/>
                        </a:spcAft>
                        <a:buNone/>
                      </a:pPr>
                      <a:r>
                        <a:rPr b="1" lang="en" sz="1100">
                          <a:solidFill>
                            <a:srgbClr val="333333"/>
                          </a:solidFill>
                        </a:rPr>
                        <a:t>3</a:t>
                      </a:r>
                      <a:endParaRPr b="1" sz="1100">
                        <a:solidFill>
                          <a:srgbClr val="333333"/>
                        </a:solidFill>
                      </a:endParaRPr>
                    </a:p>
                  </a:txBody>
                  <a:tcPr marT="63500" marB="63500" marR="63500" marL="63500" anchor="ctr"/>
                </a:tc>
                <a:tc>
                  <a:txBody>
                    <a:bodyPr>
                      <a:noAutofit/>
                    </a:bodyPr>
                    <a:lstStyle/>
                    <a:p>
                      <a:pPr indent="0" lvl="0" marL="0" rtl="0" algn="ctr">
                        <a:spcBef>
                          <a:spcPts val="0"/>
                        </a:spcBef>
                        <a:spcAft>
                          <a:spcPts val="0"/>
                        </a:spcAft>
                        <a:buNone/>
                      </a:pPr>
                      <a:r>
                        <a:rPr b="1" lang="en" sz="1100">
                          <a:solidFill>
                            <a:srgbClr val="333333"/>
                          </a:solidFill>
                        </a:rPr>
                        <a:t>4</a:t>
                      </a:r>
                      <a:endParaRPr b="1" sz="1100">
                        <a:solidFill>
                          <a:srgbClr val="333333"/>
                        </a:solidFill>
                      </a:endParaRPr>
                    </a:p>
                  </a:txBody>
                  <a:tcPr marT="63500" marB="63500" marR="63500" marL="63500" anchor="ctr"/>
                </a:tc>
                <a:tc>
                  <a:txBody>
                    <a:bodyPr>
                      <a:noAutofit/>
                    </a:bodyPr>
                    <a:lstStyle/>
                    <a:p>
                      <a:pPr indent="0" lvl="0" marL="0" rtl="0" algn="ctr">
                        <a:spcBef>
                          <a:spcPts val="0"/>
                        </a:spcBef>
                        <a:spcAft>
                          <a:spcPts val="0"/>
                        </a:spcAft>
                        <a:buNone/>
                      </a:pPr>
                      <a:r>
                        <a:rPr b="1" lang="en" sz="1100">
                          <a:solidFill>
                            <a:srgbClr val="333333"/>
                          </a:solidFill>
                        </a:rPr>
                        <a:t>5</a:t>
                      </a:r>
                      <a:endParaRPr b="1" sz="1100">
                        <a:solidFill>
                          <a:srgbClr val="333333"/>
                        </a:solidFill>
                      </a:endParaRPr>
                    </a:p>
                  </a:txBody>
                  <a:tcPr marT="63500" marB="63500" marR="63500" marL="63500" anchor="ctr"/>
                </a:tc>
                <a:tc>
                  <a:txBody>
                    <a:bodyPr>
                      <a:noAutofit/>
                    </a:bodyPr>
                    <a:lstStyle/>
                    <a:p>
                      <a:pPr indent="0" lvl="0" marL="0" rtl="0" algn="ctr">
                        <a:spcBef>
                          <a:spcPts val="0"/>
                        </a:spcBef>
                        <a:spcAft>
                          <a:spcPts val="0"/>
                        </a:spcAft>
                        <a:buNone/>
                      </a:pPr>
                      <a:r>
                        <a:rPr b="1" lang="en" sz="1100">
                          <a:solidFill>
                            <a:srgbClr val="333333"/>
                          </a:solidFill>
                        </a:rPr>
                        <a:t>6</a:t>
                      </a:r>
                      <a:endParaRPr b="1" sz="1100">
                        <a:solidFill>
                          <a:srgbClr val="333333"/>
                        </a:solidFill>
                      </a:endParaRPr>
                    </a:p>
                  </a:txBody>
                  <a:tcPr marT="63500" marB="63500" marR="63500" marL="63500" anchor="ctr"/>
                </a:tc>
                <a:tc>
                  <a:txBody>
                    <a:bodyPr>
                      <a:noAutofit/>
                    </a:bodyPr>
                    <a:lstStyle/>
                    <a:p>
                      <a:pPr indent="0" lvl="0" marL="0" rtl="0" algn="ctr">
                        <a:spcBef>
                          <a:spcPts val="0"/>
                        </a:spcBef>
                        <a:spcAft>
                          <a:spcPts val="0"/>
                        </a:spcAft>
                        <a:buNone/>
                      </a:pPr>
                      <a:r>
                        <a:rPr b="1" lang="en" sz="1100">
                          <a:solidFill>
                            <a:srgbClr val="333333"/>
                          </a:solidFill>
                        </a:rPr>
                        <a:t>7</a:t>
                      </a:r>
                      <a:endParaRPr b="1" sz="1100">
                        <a:solidFill>
                          <a:srgbClr val="333333"/>
                        </a:solidFill>
                      </a:endParaRPr>
                    </a:p>
                  </a:txBody>
                  <a:tcPr marT="63500" marB="63500" marR="63500" marL="63500" anchor="ctr"/>
                </a:tc>
                <a:tc>
                  <a:txBody>
                    <a:bodyPr>
                      <a:noAutofit/>
                    </a:bodyPr>
                    <a:lstStyle/>
                    <a:p>
                      <a:pPr indent="0" lvl="0" marL="0" rtl="0" algn="ctr">
                        <a:spcBef>
                          <a:spcPts val="0"/>
                        </a:spcBef>
                        <a:spcAft>
                          <a:spcPts val="0"/>
                        </a:spcAft>
                        <a:buNone/>
                      </a:pPr>
                      <a:r>
                        <a:rPr b="1" lang="en" sz="1100">
                          <a:solidFill>
                            <a:srgbClr val="333333"/>
                          </a:solidFill>
                        </a:rPr>
                        <a:t>8</a:t>
                      </a:r>
                      <a:endParaRPr b="1" sz="1100">
                        <a:solidFill>
                          <a:srgbClr val="333333"/>
                        </a:solidFill>
                      </a:endParaRPr>
                    </a:p>
                  </a:txBody>
                  <a:tcPr marT="63500" marB="63500" marR="63500" marL="63500" anchor="ctr"/>
                </a:tc>
                <a:tc>
                  <a:txBody>
                    <a:bodyPr>
                      <a:noAutofit/>
                    </a:bodyPr>
                    <a:lstStyle/>
                    <a:p>
                      <a:pPr indent="0" lvl="0" marL="0" rtl="0" algn="ctr">
                        <a:spcBef>
                          <a:spcPts val="0"/>
                        </a:spcBef>
                        <a:spcAft>
                          <a:spcPts val="0"/>
                        </a:spcAft>
                        <a:buNone/>
                      </a:pPr>
                      <a:r>
                        <a:rPr b="1" lang="en" sz="1100">
                          <a:solidFill>
                            <a:srgbClr val="333333"/>
                          </a:solidFill>
                        </a:rPr>
                        <a:t>Total</a:t>
                      </a:r>
                      <a:endParaRPr b="1" sz="1100">
                        <a:solidFill>
                          <a:srgbClr val="333333"/>
                        </a:solidFill>
                      </a:endParaRPr>
                    </a:p>
                  </a:txBody>
                  <a:tcPr marT="63500" marB="63500" marR="63500" marL="63500" anchor="ctr"/>
                </a:tc>
              </a:tr>
              <a:tr h="493600">
                <a:tc rowSpan="2">
                  <a:txBody>
                    <a:bodyPr>
                      <a:noAutofit/>
                    </a:bodyPr>
                    <a:lstStyle/>
                    <a:p>
                      <a:pPr indent="0" lvl="0" marL="0" rtl="0" algn="r">
                        <a:spcBef>
                          <a:spcPts val="0"/>
                        </a:spcBef>
                        <a:spcAft>
                          <a:spcPts val="0"/>
                        </a:spcAft>
                        <a:buNone/>
                      </a:pPr>
                      <a:r>
                        <a:rPr b="1" lang="en" sz="1000">
                          <a:solidFill>
                            <a:srgbClr val="333333"/>
                          </a:solidFill>
                        </a:rPr>
                        <a:t>Within</a:t>
                      </a:r>
                      <a:endParaRPr b="1" sz="1000">
                        <a:solidFill>
                          <a:srgbClr val="333333"/>
                        </a:solidFill>
                      </a:endParaRPr>
                    </a:p>
                  </a:txBody>
                  <a:tcPr marT="63500" marB="63500" marR="63500" marL="63500" anchor="ctr">
                    <a:lnL cap="flat" cmpd="sng" w="12700">
                      <a:solidFill>
                        <a:srgbClr val="FFFFFF"/>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tcPr>
                </a:tc>
                <a:tc>
                  <a:txBody>
                    <a:bodyPr>
                      <a:noAutofit/>
                    </a:bodyPr>
                    <a:lstStyle/>
                    <a:p>
                      <a:pPr indent="0" lvl="0" marL="0" rtl="0" algn="r">
                        <a:spcBef>
                          <a:spcPts val="0"/>
                        </a:spcBef>
                        <a:spcAft>
                          <a:spcPts val="0"/>
                        </a:spcAft>
                        <a:buNone/>
                      </a:pPr>
                      <a:r>
                        <a:rPr b="1" lang="en" sz="1100">
                          <a:solidFill>
                            <a:srgbClr val="333333"/>
                          </a:solidFill>
                        </a:rPr>
                        <a:t>5%</a:t>
                      </a:r>
                      <a:endParaRPr sz="1100">
                        <a:solidFill>
                          <a:srgbClr val="333333"/>
                        </a:solidFill>
                      </a:endParaRPr>
                    </a:p>
                  </a:txBody>
                  <a:tcPr marT="63500" marB="63500" marR="63500" marL="63500" anchor="ctr">
                    <a:lnL cap="flat" cmpd="sng" w="12700">
                      <a:solidFill>
                        <a:srgbClr val="000000"/>
                      </a:solidFill>
                      <a:prstDash val="solid"/>
                      <a:round/>
                      <a:headEnd len="sm" w="sm" type="none"/>
                      <a:tailEnd len="sm" w="sm" type="none"/>
                    </a:lnL>
                  </a:tcPr>
                </a:tc>
                <a:tc>
                  <a:txBody>
                    <a:bodyPr>
                      <a:noAutofit/>
                    </a:bodyPr>
                    <a:lstStyle/>
                    <a:p>
                      <a:pPr indent="0" lvl="0" marL="0" rtl="0" algn="ctr">
                        <a:spcBef>
                          <a:spcPts val="0"/>
                        </a:spcBef>
                        <a:spcAft>
                          <a:spcPts val="0"/>
                        </a:spcAft>
                        <a:buNone/>
                      </a:pPr>
                      <a:r>
                        <a:rPr lang="en" sz="1100">
                          <a:solidFill>
                            <a:srgbClr val="333333"/>
                          </a:solidFill>
                        </a:rPr>
                        <a:t>43.5</a:t>
                      </a:r>
                      <a:endParaRPr sz="1100">
                        <a:solidFill>
                          <a:srgbClr val="333333"/>
                        </a:solidFill>
                      </a:endParaRPr>
                    </a:p>
                  </a:txBody>
                  <a:tcPr marT="63500" marB="63500" marR="63500" marL="63500" anchor="ctr"/>
                </a:tc>
                <a:tc>
                  <a:txBody>
                    <a:bodyPr>
                      <a:noAutofit/>
                    </a:bodyPr>
                    <a:lstStyle/>
                    <a:p>
                      <a:pPr indent="0" lvl="0" marL="0" rtl="0" algn="ctr">
                        <a:spcBef>
                          <a:spcPts val="0"/>
                        </a:spcBef>
                        <a:spcAft>
                          <a:spcPts val="0"/>
                        </a:spcAft>
                        <a:buNone/>
                      </a:pPr>
                      <a:r>
                        <a:rPr lang="en" sz="1100">
                          <a:solidFill>
                            <a:srgbClr val="333333"/>
                          </a:solidFill>
                        </a:rPr>
                        <a:t>37.7</a:t>
                      </a:r>
                      <a:endParaRPr sz="1100">
                        <a:solidFill>
                          <a:srgbClr val="333333"/>
                        </a:solidFill>
                      </a:endParaRPr>
                    </a:p>
                  </a:txBody>
                  <a:tcPr marT="63500" marB="63500" marR="63500" marL="63500" anchor="ctr"/>
                </a:tc>
                <a:tc>
                  <a:txBody>
                    <a:bodyPr>
                      <a:noAutofit/>
                    </a:bodyPr>
                    <a:lstStyle/>
                    <a:p>
                      <a:pPr indent="0" lvl="0" marL="0" rtl="0" algn="ctr">
                        <a:spcBef>
                          <a:spcPts val="0"/>
                        </a:spcBef>
                        <a:spcAft>
                          <a:spcPts val="0"/>
                        </a:spcAft>
                        <a:buNone/>
                      </a:pPr>
                      <a:r>
                        <a:rPr lang="en" sz="1100">
                          <a:solidFill>
                            <a:srgbClr val="333333"/>
                          </a:solidFill>
                        </a:rPr>
                        <a:t>16.9</a:t>
                      </a:r>
                      <a:endParaRPr sz="1100">
                        <a:solidFill>
                          <a:srgbClr val="333333"/>
                        </a:solidFill>
                      </a:endParaRPr>
                    </a:p>
                  </a:txBody>
                  <a:tcPr marT="63500" marB="63500" marR="63500" marL="63500" anchor="ctr"/>
                </a:tc>
                <a:tc>
                  <a:txBody>
                    <a:bodyPr>
                      <a:noAutofit/>
                    </a:bodyPr>
                    <a:lstStyle/>
                    <a:p>
                      <a:pPr indent="0" lvl="0" marL="0" rtl="0" algn="ctr">
                        <a:spcBef>
                          <a:spcPts val="0"/>
                        </a:spcBef>
                        <a:spcAft>
                          <a:spcPts val="0"/>
                        </a:spcAft>
                        <a:buNone/>
                      </a:pPr>
                      <a:r>
                        <a:rPr lang="en" sz="1100">
                          <a:solidFill>
                            <a:srgbClr val="333333"/>
                          </a:solidFill>
                        </a:rPr>
                        <a:t>18.1</a:t>
                      </a:r>
                      <a:endParaRPr sz="1100">
                        <a:solidFill>
                          <a:srgbClr val="333333"/>
                        </a:solidFill>
                      </a:endParaRPr>
                    </a:p>
                  </a:txBody>
                  <a:tcPr marT="63500" marB="63500" marR="63500" marL="63500" anchor="ctr"/>
                </a:tc>
                <a:tc>
                  <a:txBody>
                    <a:bodyPr>
                      <a:noAutofit/>
                    </a:bodyPr>
                    <a:lstStyle/>
                    <a:p>
                      <a:pPr indent="0" lvl="0" marL="0" rtl="0" algn="ctr">
                        <a:spcBef>
                          <a:spcPts val="0"/>
                        </a:spcBef>
                        <a:spcAft>
                          <a:spcPts val="0"/>
                        </a:spcAft>
                        <a:buNone/>
                      </a:pPr>
                      <a:r>
                        <a:rPr lang="en" sz="1100">
                          <a:solidFill>
                            <a:srgbClr val="333333"/>
                          </a:solidFill>
                        </a:rPr>
                        <a:t>25.2</a:t>
                      </a:r>
                      <a:endParaRPr sz="1100">
                        <a:solidFill>
                          <a:srgbClr val="333333"/>
                        </a:solidFill>
                      </a:endParaRPr>
                    </a:p>
                  </a:txBody>
                  <a:tcPr marT="63500" marB="63500" marR="63500" marL="63500" anchor="ctr"/>
                </a:tc>
                <a:tc>
                  <a:txBody>
                    <a:bodyPr>
                      <a:noAutofit/>
                    </a:bodyPr>
                    <a:lstStyle/>
                    <a:p>
                      <a:pPr indent="0" lvl="0" marL="0" rtl="0" algn="ctr">
                        <a:spcBef>
                          <a:spcPts val="0"/>
                        </a:spcBef>
                        <a:spcAft>
                          <a:spcPts val="0"/>
                        </a:spcAft>
                        <a:buNone/>
                      </a:pPr>
                      <a:r>
                        <a:rPr lang="en" sz="1100">
                          <a:solidFill>
                            <a:srgbClr val="333333"/>
                          </a:solidFill>
                        </a:rPr>
                        <a:t>28.9</a:t>
                      </a:r>
                      <a:endParaRPr sz="1100">
                        <a:solidFill>
                          <a:srgbClr val="333333"/>
                        </a:solidFill>
                      </a:endParaRPr>
                    </a:p>
                  </a:txBody>
                  <a:tcPr marT="63500" marB="63500" marR="63500" marL="63500" anchor="ctr"/>
                </a:tc>
                <a:tc>
                  <a:txBody>
                    <a:bodyPr>
                      <a:noAutofit/>
                    </a:bodyPr>
                    <a:lstStyle/>
                    <a:p>
                      <a:pPr indent="0" lvl="0" marL="0" rtl="0" algn="ctr">
                        <a:spcBef>
                          <a:spcPts val="0"/>
                        </a:spcBef>
                        <a:spcAft>
                          <a:spcPts val="0"/>
                        </a:spcAft>
                        <a:buNone/>
                      </a:pPr>
                      <a:r>
                        <a:rPr lang="en" sz="1100">
                          <a:solidFill>
                            <a:srgbClr val="333333"/>
                          </a:solidFill>
                        </a:rPr>
                        <a:t>32.2</a:t>
                      </a:r>
                      <a:endParaRPr sz="1100">
                        <a:solidFill>
                          <a:srgbClr val="333333"/>
                        </a:solidFill>
                      </a:endParaRPr>
                    </a:p>
                  </a:txBody>
                  <a:tcPr marT="63500" marB="63500" marR="63500" marL="63500" anchor="ctr"/>
                </a:tc>
                <a:tc>
                  <a:txBody>
                    <a:bodyPr>
                      <a:noAutofit/>
                    </a:bodyPr>
                    <a:lstStyle/>
                    <a:p>
                      <a:pPr indent="0" lvl="0" marL="0" rtl="0" algn="ctr">
                        <a:spcBef>
                          <a:spcPts val="0"/>
                        </a:spcBef>
                        <a:spcAft>
                          <a:spcPts val="0"/>
                        </a:spcAft>
                        <a:buNone/>
                      </a:pPr>
                      <a:r>
                        <a:rPr lang="en" sz="1100">
                          <a:solidFill>
                            <a:srgbClr val="333333"/>
                          </a:solidFill>
                        </a:rPr>
                        <a:t>47.1</a:t>
                      </a:r>
                      <a:endParaRPr sz="1100">
                        <a:solidFill>
                          <a:srgbClr val="333333"/>
                        </a:solidFill>
                      </a:endParaRPr>
                    </a:p>
                  </a:txBody>
                  <a:tcPr marT="63500" marB="63500" marR="63500" marL="63500" anchor="ctr"/>
                </a:tc>
                <a:tc>
                  <a:txBody>
                    <a:bodyPr>
                      <a:noAutofit/>
                    </a:bodyPr>
                    <a:lstStyle/>
                    <a:p>
                      <a:pPr indent="0" lvl="0" marL="0" rtl="0" algn="ctr">
                        <a:spcBef>
                          <a:spcPts val="0"/>
                        </a:spcBef>
                        <a:spcAft>
                          <a:spcPts val="0"/>
                        </a:spcAft>
                        <a:buNone/>
                      </a:pPr>
                      <a:r>
                        <a:rPr lang="en" sz="1100">
                          <a:solidFill>
                            <a:srgbClr val="333333"/>
                          </a:solidFill>
                        </a:rPr>
                        <a:t>29.9</a:t>
                      </a:r>
                      <a:endParaRPr sz="1100">
                        <a:solidFill>
                          <a:srgbClr val="333333"/>
                        </a:solidFill>
                      </a:endParaRPr>
                    </a:p>
                  </a:txBody>
                  <a:tcPr marT="63500" marB="63500" marR="63500" marL="63500" anchor="ctr"/>
                </a:tc>
              </a:tr>
              <a:tr h="493600">
                <a:tc vMerge="1"/>
                <a:tc>
                  <a:txBody>
                    <a:bodyPr>
                      <a:noAutofit/>
                    </a:bodyPr>
                    <a:lstStyle/>
                    <a:p>
                      <a:pPr indent="0" lvl="0" marL="0" rtl="0" algn="r">
                        <a:spcBef>
                          <a:spcPts val="0"/>
                        </a:spcBef>
                        <a:spcAft>
                          <a:spcPts val="0"/>
                        </a:spcAft>
                        <a:buNone/>
                      </a:pPr>
                      <a:r>
                        <a:rPr b="1" lang="en" sz="1100">
                          <a:solidFill>
                            <a:srgbClr val="333333"/>
                          </a:solidFill>
                        </a:rPr>
                        <a:t>10%</a:t>
                      </a:r>
                      <a:endParaRPr sz="1100">
                        <a:solidFill>
                          <a:srgbClr val="333333"/>
                        </a:solidFill>
                      </a:endParaRPr>
                    </a:p>
                  </a:txBody>
                  <a:tcPr marT="63500" marB="63500" marR="63500" marL="63500" anchor="ctr">
                    <a:lnL cap="flat" cmpd="sng" w="12700">
                      <a:solidFill>
                        <a:srgbClr val="000000"/>
                      </a:solidFill>
                      <a:prstDash val="solid"/>
                      <a:round/>
                      <a:headEnd len="sm" w="sm" type="none"/>
                      <a:tailEnd len="sm" w="sm" type="none"/>
                    </a:lnL>
                  </a:tcPr>
                </a:tc>
                <a:tc>
                  <a:txBody>
                    <a:bodyPr>
                      <a:noAutofit/>
                    </a:bodyPr>
                    <a:lstStyle/>
                    <a:p>
                      <a:pPr indent="0" lvl="0" marL="0" rtl="0" algn="ctr">
                        <a:spcBef>
                          <a:spcPts val="0"/>
                        </a:spcBef>
                        <a:spcAft>
                          <a:spcPts val="0"/>
                        </a:spcAft>
                        <a:buNone/>
                      </a:pPr>
                      <a:r>
                        <a:rPr lang="en" sz="1100">
                          <a:solidFill>
                            <a:srgbClr val="333333"/>
                          </a:solidFill>
                        </a:rPr>
                        <a:t>73.7</a:t>
                      </a:r>
                      <a:endParaRPr sz="1100">
                        <a:solidFill>
                          <a:srgbClr val="333333"/>
                        </a:solidFill>
                      </a:endParaRPr>
                    </a:p>
                  </a:txBody>
                  <a:tcPr marT="63500" marB="63500" marR="63500" marL="63500" anchor="ctr"/>
                </a:tc>
                <a:tc>
                  <a:txBody>
                    <a:bodyPr>
                      <a:noAutofit/>
                    </a:bodyPr>
                    <a:lstStyle/>
                    <a:p>
                      <a:pPr indent="0" lvl="0" marL="0" rtl="0" algn="ctr">
                        <a:spcBef>
                          <a:spcPts val="0"/>
                        </a:spcBef>
                        <a:spcAft>
                          <a:spcPts val="0"/>
                        </a:spcAft>
                        <a:buNone/>
                      </a:pPr>
                      <a:r>
                        <a:rPr lang="en" sz="1100">
                          <a:solidFill>
                            <a:srgbClr val="333333"/>
                          </a:solidFill>
                        </a:rPr>
                        <a:t>67.7</a:t>
                      </a:r>
                      <a:endParaRPr sz="1100">
                        <a:solidFill>
                          <a:srgbClr val="333333"/>
                        </a:solidFill>
                      </a:endParaRPr>
                    </a:p>
                  </a:txBody>
                  <a:tcPr marT="63500" marB="63500" marR="63500" marL="63500" anchor="ctr"/>
                </a:tc>
                <a:tc>
                  <a:txBody>
                    <a:bodyPr>
                      <a:noAutofit/>
                    </a:bodyPr>
                    <a:lstStyle/>
                    <a:p>
                      <a:pPr indent="0" lvl="0" marL="0" rtl="0" algn="ctr">
                        <a:spcBef>
                          <a:spcPts val="0"/>
                        </a:spcBef>
                        <a:spcAft>
                          <a:spcPts val="0"/>
                        </a:spcAft>
                        <a:buNone/>
                      </a:pPr>
                      <a:r>
                        <a:rPr lang="en" sz="1100">
                          <a:solidFill>
                            <a:srgbClr val="333333"/>
                          </a:solidFill>
                        </a:rPr>
                        <a:t>34.6</a:t>
                      </a:r>
                      <a:endParaRPr sz="1100">
                        <a:solidFill>
                          <a:srgbClr val="333333"/>
                        </a:solidFill>
                      </a:endParaRPr>
                    </a:p>
                  </a:txBody>
                  <a:tcPr marT="63500" marB="63500" marR="63500" marL="63500" anchor="ctr"/>
                </a:tc>
                <a:tc>
                  <a:txBody>
                    <a:bodyPr>
                      <a:noAutofit/>
                    </a:bodyPr>
                    <a:lstStyle/>
                    <a:p>
                      <a:pPr indent="0" lvl="0" marL="0" rtl="0" algn="ctr">
                        <a:spcBef>
                          <a:spcPts val="0"/>
                        </a:spcBef>
                        <a:spcAft>
                          <a:spcPts val="0"/>
                        </a:spcAft>
                        <a:buNone/>
                      </a:pPr>
                      <a:r>
                        <a:rPr lang="en" sz="1100">
                          <a:solidFill>
                            <a:srgbClr val="333333"/>
                          </a:solidFill>
                        </a:rPr>
                        <a:t>40.3</a:t>
                      </a:r>
                      <a:endParaRPr sz="1100">
                        <a:solidFill>
                          <a:srgbClr val="333333"/>
                        </a:solidFill>
                      </a:endParaRPr>
                    </a:p>
                  </a:txBody>
                  <a:tcPr marT="63500" marB="63500" marR="63500" marL="63500" anchor="ctr"/>
                </a:tc>
                <a:tc>
                  <a:txBody>
                    <a:bodyPr>
                      <a:noAutofit/>
                    </a:bodyPr>
                    <a:lstStyle/>
                    <a:p>
                      <a:pPr indent="0" lvl="0" marL="0" rtl="0" algn="ctr">
                        <a:spcBef>
                          <a:spcPts val="0"/>
                        </a:spcBef>
                        <a:spcAft>
                          <a:spcPts val="0"/>
                        </a:spcAft>
                        <a:buNone/>
                      </a:pPr>
                      <a:r>
                        <a:rPr lang="en" sz="1100">
                          <a:solidFill>
                            <a:srgbClr val="333333"/>
                          </a:solidFill>
                        </a:rPr>
                        <a:t>44.5</a:t>
                      </a:r>
                      <a:endParaRPr sz="1100">
                        <a:solidFill>
                          <a:srgbClr val="333333"/>
                        </a:solidFill>
                      </a:endParaRPr>
                    </a:p>
                  </a:txBody>
                  <a:tcPr marT="63500" marB="63500" marR="63500" marL="63500" anchor="ctr"/>
                </a:tc>
                <a:tc>
                  <a:txBody>
                    <a:bodyPr>
                      <a:noAutofit/>
                    </a:bodyPr>
                    <a:lstStyle/>
                    <a:p>
                      <a:pPr indent="0" lvl="0" marL="0" rtl="0" algn="ctr">
                        <a:spcBef>
                          <a:spcPts val="0"/>
                        </a:spcBef>
                        <a:spcAft>
                          <a:spcPts val="0"/>
                        </a:spcAft>
                        <a:buNone/>
                      </a:pPr>
                      <a:r>
                        <a:rPr lang="en" sz="1100">
                          <a:solidFill>
                            <a:srgbClr val="333333"/>
                          </a:solidFill>
                        </a:rPr>
                        <a:t>49.6</a:t>
                      </a:r>
                      <a:endParaRPr sz="1100">
                        <a:solidFill>
                          <a:srgbClr val="333333"/>
                        </a:solidFill>
                      </a:endParaRPr>
                    </a:p>
                  </a:txBody>
                  <a:tcPr marT="63500" marB="63500" marR="63500" marL="63500" anchor="ctr"/>
                </a:tc>
                <a:tc>
                  <a:txBody>
                    <a:bodyPr>
                      <a:noAutofit/>
                    </a:bodyPr>
                    <a:lstStyle/>
                    <a:p>
                      <a:pPr indent="0" lvl="0" marL="0" rtl="0" algn="ctr">
                        <a:spcBef>
                          <a:spcPts val="0"/>
                        </a:spcBef>
                        <a:spcAft>
                          <a:spcPts val="0"/>
                        </a:spcAft>
                        <a:buNone/>
                      </a:pPr>
                      <a:r>
                        <a:rPr lang="en" sz="1100">
                          <a:solidFill>
                            <a:srgbClr val="333333"/>
                          </a:solidFill>
                        </a:rPr>
                        <a:t>61.9</a:t>
                      </a:r>
                      <a:endParaRPr sz="1100">
                        <a:solidFill>
                          <a:srgbClr val="333333"/>
                        </a:solidFill>
                      </a:endParaRPr>
                    </a:p>
                  </a:txBody>
                  <a:tcPr marT="63500" marB="63500" marR="63500" marL="63500" anchor="ctr"/>
                </a:tc>
                <a:tc>
                  <a:txBody>
                    <a:bodyPr>
                      <a:noAutofit/>
                    </a:bodyPr>
                    <a:lstStyle/>
                    <a:p>
                      <a:pPr indent="0" lvl="0" marL="0" rtl="0" algn="ctr">
                        <a:spcBef>
                          <a:spcPts val="0"/>
                        </a:spcBef>
                        <a:spcAft>
                          <a:spcPts val="0"/>
                        </a:spcAft>
                        <a:buNone/>
                      </a:pPr>
                      <a:r>
                        <a:rPr lang="en" sz="1100">
                          <a:solidFill>
                            <a:srgbClr val="333333"/>
                          </a:solidFill>
                        </a:rPr>
                        <a:t>73.8</a:t>
                      </a:r>
                      <a:endParaRPr sz="1100">
                        <a:solidFill>
                          <a:srgbClr val="333333"/>
                        </a:solidFill>
                      </a:endParaRPr>
                    </a:p>
                  </a:txBody>
                  <a:tcPr marT="63500" marB="63500" marR="63500" marL="63500" anchor="ctr"/>
                </a:tc>
                <a:tc>
                  <a:txBody>
                    <a:bodyPr>
                      <a:noAutofit/>
                    </a:bodyPr>
                    <a:lstStyle/>
                    <a:p>
                      <a:pPr indent="0" lvl="0" marL="0" rtl="0" algn="ctr">
                        <a:spcBef>
                          <a:spcPts val="0"/>
                        </a:spcBef>
                        <a:spcAft>
                          <a:spcPts val="0"/>
                        </a:spcAft>
                        <a:buNone/>
                      </a:pPr>
                      <a:r>
                        <a:rPr lang="en" sz="1100">
                          <a:solidFill>
                            <a:srgbClr val="333333"/>
                          </a:solidFill>
                        </a:rPr>
                        <a:t>54.2</a:t>
                      </a:r>
                      <a:endParaRPr sz="1100">
                        <a:solidFill>
                          <a:srgbClr val="333333"/>
                        </a:solidFill>
                      </a:endParaRPr>
                    </a:p>
                  </a:txBody>
                  <a:tcPr marT="63500" marB="63500" marR="63500" marL="63500" anchor="ctr"/>
                </a:tc>
              </a:tr>
            </a:tbl>
          </a:graphicData>
        </a:graphic>
      </p:graphicFrame>
      <p:sp>
        <p:nvSpPr>
          <p:cNvPr id="323" name="Google Shape;323;p20"/>
          <p:cNvSpPr txBox="1"/>
          <p:nvPr/>
        </p:nvSpPr>
        <p:spPr>
          <a:xfrm>
            <a:off x="1259350" y="3145375"/>
            <a:ext cx="6792000" cy="16485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Font typeface="Nunito"/>
              <a:buChar char="●"/>
            </a:pPr>
            <a:r>
              <a:rPr lang="en" sz="2400">
                <a:latin typeface="Nunito"/>
                <a:ea typeface="Nunito"/>
                <a:cs typeface="Nunito"/>
                <a:sym typeface="Nunito"/>
              </a:rPr>
              <a:t>Showing ability to predict within tolerance</a:t>
            </a:r>
            <a:endParaRPr sz="2400">
              <a:latin typeface="Nunito"/>
              <a:ea typeface="Nunito"/>
              <a:cs typeface="Nunito"/>
              <a:sym typeface="Nunito"/>
            </a:endParaRPr>
          </a:p>
          <a:p>
            <a:pPr indent="-381000" lvl="1" marL="914400" rtl="0" algn="l">
              <a:spcBef>
                <a:spcPts val="0"/>
              </a:spcBef>
              <a:spcAft>
                <a:spcPts val="0"/>
              </a:spcAft>
              <a:buSzPts val="2400"/>
              <a:buFont typeface="Nunito"/>
              <a:buChar char="○"/>
            </a:pPr>
            <a:r>
              <a:rPr lang="en" sz="2400">
                <a:latin typeface="Nunito"/>
                <a:ea typeface="Nunito"/>
                <a:cs typeface="Nunito"/>
                <a:sym typeface="Nunito"/>
              </a:rPr>
              <a:t>Useful for standardized testing</a:t>
            </a:r>
            <a:endParaRPr sz="2400">
              <a:latin typeface="Nunito"/>
              <a:ea typeface="Nunito"/>
              <a:cs typeface="Nunito"/>
              <a:sym typeface="Nunito"/>
            </a:endParaRPr>
          </a:p>
          <a:p>
            <a:pPr indent="-381000" lvl="0" marL="457200" rtl="0" algn="l">
              <a:spcBef>
                <a:spcPts val="0"/>
              </a:spcBef>
              <a:spcAft>
                <a:spcPts val="0"/>
              </a:spcAft>
              <a:buSzPts val="2400"/>
              <a:buFont typeface="Nunito"/>
              <a:buChar char="●"/>
            </a:pPr>
            <a:r>
              <a:rPr lang="en" sz="2400">
                <a:latin typeface="Nunito"/>
                <a:ea typeface="Nunito"/>
                <a:cs typeface="Nunito"/>
                <a:sym typeface="Nunito"/>
              </a:rPr>
              <a:t>Clear difference between essay types</a:t>
            </a:r>
            <a:endParaRPr sz="2400">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Google Shape;328;p2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Work</a:t>
            </a:r>
            <a:endParaRPr/>
          </a:p>
        </p:txBody>
      </p:sp>
      <p:sp>
        <p:nvSpPr>
          <p:cNvPr id="329" name="Google Shape;329;p21"/>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Train separate models for different groupings of essay types</a:t>
            </a:r>
            <a:endParaRPr sz="2400"/>
          </a:p>
          <a:p>
            <a:pPr indent="-381000" lvl="0" marL="457200" rtl="0" algn="l">
              <a:spcBef>
                <a:spcPts val="0"/>
              </a:spcBef>
              <a:spcAft>
                <a:spcPts val="0"/>
              </a:spcAft>
              <a:buSzPts val="2400"/>
              <a:buChar char="●"/>
            </a:pPr>
            <a:r>
              <a:rPr lang="en" sz="2400"/>
              <a:t>Investigate word2vec to replace tf-idf vectors</a:t>
            </a:r>
            <a:endParaRPr sz="2400"/>
          </a:p>
          <a:p>
            <a:pPr indent="-381000" lvl="0" marL="457200" rtl="0" algn="l">
              <a:spcBef>
                <a:spcPts val="0"/>
              </a:spcBef>
              <a:spcAft>
                <a:spcPts val="0"/>
              </a:spcAft>
              <a:buSzPts val="2400"/>
              <a:buChar char="●"/>
            </a:pPr>
            <a:r>
              <a:rPr lang="en" sz="2400"/>
              <a:t>Investigate as an assisting tool</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