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d41c5730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d41c5730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41c5730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41c5730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d41c562f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d41c562f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 288 school shootings in the US, since only 2009!!!</a:t>
            </a:r>
            <a:endParaRPr/>
          </a:p>
          <a:p>
            <a:pPr indent="-298450" lvl="0" marL="457200" rtl="0" algn="l">
              <a:spcBef>
                <a:spcPts val="0"/>
              </a:spcBef>
              <a:spcAft>
                <a:spcPts val="0"/>
              </a:spcAft>
              <a:buSzPts val="1100"/>
              <a:buAutoNum type="arabicPeriod"/>
            </a:pPr>
            <a:r>
              <a:rPr lang="en"/>
              <a:t>That is 57 times the number of school shootings than all other industrialized nations COMBINED</a:t>
            </a:r>
            <a:endParaRPr/>
          </a:p>
          <a:p>
            <a:pPr indent="-298450" lvl="0" marL="457200" rtl="0" algn="l">
              <a:spcBef>
                <a:spcPts val="0"/>
              </a:spcBef>
              <a:spcAft>
                <a:spcPts val="0"/>
              </a:spcAft>
              <a:buSzPts val="1100"/>
              <a:buAutoNum type="arabicPeriod"/>
            </a:pPr>
            <a:r>
              <a:rPr lang="en"/>
              <a:t>50% of all incidents worldwide from 2000 to 2010 with 2 or more victims occurred in the US </a:t>
            </a:r>
            <a:endParaRPr/>
          </a:p>
          <a:p>
            <a:pPr indent="-298450" lvl="0" marL="457200" rtl="0" algn="l">
              <a:spcBef>
                <a:spcPts val="0"/>
              </a:spcBef>
              <a:spcAft>
                <a:spcPts val="0"/>
              </a:spcAft>
              <a:buSzPts val="1100"/>
              <a:buAutoNum type="arabicPeriod"/>
            </a:pPr>
            <a:r>
              <a:rPr lang="en"/>
              <a:t> Studies show that students standardized math and english scores drop substantially following the year or two after a school shooting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d41c562f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d41c562f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main topics/questions I set out with when beginning this investigation.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41c562f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d41c562f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 School violence dataset contains information specific to the incident (time, date, shooter information), demographics of the school (ethnicity, size, staffing, etc.).</a:t>
            </a:r>
            <a:endParaRPr/>
          </a:p>
          <a:p>
            <a:pPr indent="-298450" lvl="0" marL="457200" rtl="0" algn="l">
              <a:spcBef>
                <a:spcPts val="0"/>
              </a:spcBef>
              <a:spcAft>
                <a:spcPts val="0"/>
              </a:spcAft>
              <a:buSzPts val="1100"/>
              <a:buAutoNum type="arabicPeriod"/>
            </a:pPr>
            <a:r>
              <a:rPr lang="en"/>
              <a:t>County health had a wide variety of characteristics to select from.  Decided upon </a:t>
            </a:r>
            <a:r>
              <a:rPr lang="en"/>
              <a:t>average mentally unhealthy days per week, percent who report binge drinking, teen birth rate, percent uninsured, high school graduation rate, percent of adults with some college education, unemployment rate, percent of children living in poverty, percent of single-parent households, and the primary care physician ratio to the county’s population</a:t>
            </a:r>
            <a:endParaRPr/>
          </a:p>
          <a:p>
            <a:pPr indent="-298450" lvl="1" marL="914400" rtl="0" algn="l">
              <a:spcBef>
                <a:spcPts val="0"/>
              </a:spcBef>
              <a:spcAft>
                <a:spcPts val="0"/>
              </a:spcAft>
              <a:buSzPts val="1100"/>
              <a:buAutoNum type="alphaLcPeriod"/>
            </a:pPr>
            <a:r>
              <a:rPr lang="en"/>
              <a:t>Selected because of their hypothesized connection to school violence and them being included from 2010-2018.</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d41c573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d41c573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d41c562f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d41c562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d41c573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d41c573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d41c5730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d41c5730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d41c5730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d41c5730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428800" cy="15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School Violence</a:t>
            </a:r>
            <a:endParaRPr/>
          </a:p>
          <a:p>
            <a:pPr indent="0" lvl="0" marL="0" rtl="0" algn="l">
              <a:spcBef>
                <a:spcPts val="0"/>
              </a:spcBef>
              <a:spcAft>
                <a:spcPts val="0"/>
              </a:spcAft>
              <a:buNone/>
            </a:pPr>
            <a:r>
              <a:rPr lang="en"/>
              <a:t>(2010-2018)</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Investigation by Tyler Schmalz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77350" y="22256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Future Recommendations</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Future Studies</a:t>
            </a:r>
            <a:endParaRPr sz="3600"/>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SzPts val="2400"/>
              <a:buChar char="❏"/>
            </a:pPr>
            <a:r>
              <a:rPr lang="en" sz="2400"/>
              <a:t>Include more health characteristics from county dataset</a:t>
            </a:r>
            <a:endParaRPr sz="2400"/>
          </a:p>
          <a:p>
            <a:pPr indent="-381000" lvl="0" marL="457200" marR="0" rtl="0" algn="l">
              <a:lnSpc>
                <a:spcPct val="150000"/>
              </a:lnSpc>
              <a:spcBef>
                <a:spcPts val="0"/>
              </a:spcBef>
              <a:spcAft>
                <a:spcPts val="0"/>
              </a:spcAft>
              <a:buSzPts val="2400"/>
              <a:buChar char="❏"/>
            </a:pPr>
            <a:r>
              <a:rPr lang="en" sz="2400"/>
              <a:t>Find county health dataset that goes back further than 2010</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Motivation</a:t>
            </a:r>
            <a:endParaRPr sz="3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chemeClr val="lt1"/>
              </a:buClr>
              <a:buSzPts val="2400"/>
              <a:buFont typeface="Lato"/>
              <a:buChar char="❏"/>
            </a:pPr>
            <a:r>
              <a:rPr lang="en" sz="2400"/>
              <a:t>US has most school shootings</a:t>
            </a:r>
            <a:endParaRPr sz="2400"/>
          </a:p>
          <a:p>
            <a:pPr indent="-381000" lvl="0" marL="457200" marR="0" rtl="0" algn="l">
              <a:lnSpc>
                <a:spcPct val="150000"/>
              </a:lnSpc>
              <a:spcBef>
                <a:spcPts val="0"/>
              </a:spcBef>
              <a:spcAft>
                <a:spcPts val="0"/>
              </a:spcAft>
              <a:buClr>
                <a:schemeClr val="lt1"/>
              </a:buClr>
              <a:buSzPts val="2400"/>
              <a:buFont typeface="Lato"/>
              <a:buChar char="❏"/>
            </a:pPr>
            <a:r>
              <a:rPr lang="en" sz="2400"/>
              <a:t>Substantially higher than similar nations</a:t>
            </a:r>
            <a:endParaRPr sz="2400"/>
          </a:p>
          <a:p>
            <a:pPr indent="-381000" lvl="0" marL="457200" marR="0" rtl="0" algn="l">
              <a:lnSpc>
                <a:spcPct val="150000"/>
              </a:lnSpc>
              <a:spcBef>
                <a:spcPts val="0"/>
              </a:spcBef>
              <a:spcAft>
                <a:spcPts val="0"/>
              </a:spcAft>
              <a:buSzPts val="2400"/>
              <a:buChar char="❏"/>
            </a:pPr>
            <a:r>
              <a:rPr lang="en" sz="2400"/>
              <a:t>Student safety</a:t>
            </a:r>
            <a:endParaRPr sz="2400"/>
          </a:p>
          <a:p>
            <a:pPr indent="-381000" lvl="0" marL="457200" marR="0" rtl="0" algn="l">
              <a:lnSpc>
                <a:spcPct val="150000"/>
              </a:lnSpc>
              <a:spcBef>
                <a:spcPts val="0"/>
              </a:spcBef>
              <a:spcAft>
                <a:spcPts val="0"/>
              </a:spcAft>
              <a:buSzPts val="2400"/>
              <a:buChar char="❏"/>
            </a:pPr>
            <a:r>
              <a:rPr lang="en" sz="2400"/>
              <a:t>Impact on student learning</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Investigating</a:t>
            </a:r>
            <a:endParaRPr sz="36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chemeClr val="lt1"/>
              </a:buClr>
              <a:buSzPts val="2400"/>
              <a:buFont typeface="Lato"/>
              <a:buChar char="❏"/>
            </a:pPr>
            <a:r>
              <a:rPr lang="en" sz="2400"/>
              <a:t>Features with strongest relationship</a:t>
            </a:r>
            <a:endParaRPr sz="2400"/>
          </a:p>
          <a:p>
            <a:pPr indent="-381000" lvl="0" marL="457200" marR="0" rtl="0" algn="l">
              <a:lnSpc>
                <a:spcPct val="150000"/>
              </a:lnSpc>
              <a:spcBef>
                <a:spcPts val="0"/>
              </a:spcBef>
              <a:spcAft>
                <a:spcPts val="0"/>
              </a:spcAft>
              <a:buSzPts val="2400"/>
              <a:buChar char="❏"/>
            </a:pPr>
            <a:r>
              <a:rPr lang="en" sz="2400"/>
              <a:t>Predictability of casualty rate</a:t>
            </a:r>
            <a:endParaRPr sz="2400"/>
          </a:p>
          <a:p>
            <a:pPr indent="-381000" lvl="0" marL="457200" marR="0" rtl="0" algn="l">
              <a:lnSpc>
                <a:spcPct val="150000"/>
              </a:lnSpc>
              <a:spcBef>
                <a:spcPts val="0"/>
              </a:spcBef>
              <a:spcAft>
                <a:spcPts val="0"/>
              </a:spcAft>
              <a:buClr>
                <a:schemeClr val="lt1"/>
              </a:buClr>
              <a:buSzPts val="2400"/>
              <a:buFont typeface="Lato"/>
              <a:buChar char="❏"/>
            </a:pPr>
            <a:r>
              <a:rPr lang="en" sz="2400"/>
              <a:t>Likely times/areas of occurrence</a:t>
            </a:r>
            <a:endParaRPr sz="2400"/>
          </a:p>
          <a:p>
            <a:pPr indent="-381000" lvl="0" marL="457200" marR="0" rtl="0" algn="l">
              <a:lnSpc>
                <a:spcPct val="150000"/>
              </a:lnSpc>
              <a:spcBef>
                <a:spcPts val="0"/>
              </a:spcBef>
              <a:spcAft>
                <a:spcPts val="0"/>
              </a:spcAft>
              <a:buSzPts val="2400"/>
              <a:buChar char="❏"/>
            </a:pPr>
            <a:r>
              <a:rPr lang="en" sz="2400"/>
              <a:t>Impact of overall county health</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Source</a:t>
            </a:r>
            <a:endParaRPr sz="36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chemeClr val="lt1"/>
              </a:buClr>
              <a:buSzPts val="2400"/>
              <a:buFont typeface="Lato"/>
              <a:buChar char="❏"/>
            </a:pPr>
            <a:r>
              <a:rPr lang="en" sz="2400"/>
              <a:t>School violence since Columbine from The Washington Post</a:t>
            </a:r>
            <a:endParaRPr sz="2400"/>
          </a:p>
          <a:p>
            <a:pPr indent="-381000" lvl="0" marL="457200" marR="0" rtl="0" algn="l">
              <a:lnSpc>
                <a:spcPct val="150000"/>
              </a:lnSpc>
              <a:spcBef>
                <a:spcPts val="0"/>
              </a:spcBef>
              <a:spcAft>
                <a:spcPts val="0"/>
              </a:spcAft>
              <a:buSzPts val="2400"/>
              <a:buChar char="❏"/>
            </a:pPr>
            <a:r>
              <a:rPr lang="en" sz="2400"/>
              <a:t>County health characteristics from the Robert Wood Johnson Foundation Program</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77350" y="22256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Exploring the Data</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Targeted vs. Indiscriminate</a:t>
            </a:r>
            <a:endParaRPr sz="3600"/>
          </a:p>
        </p:txBody>
      </p:sp>
      <p:sp>
        <p:nvSpPr>
          <p:cNvPr id="164" name="Google Shape;164;p18"/>
          <p:cNvSpPr txBox="1"/>
          <p:nvPr>
            <p:ph idx="1" type="body"/>
          </p:nvPr>
        </p:nvSpPr>
        <p:spPr>
          <a:xfrm>
            <a:off x="5404250" y="1466900"/>
            <a:ext cx="3302400" cy="2579400"/>
          </a:xfrm>
          <a:prstGeom prst="rect">
            <a:avLst/>
          </a:prstGeom>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SzPts val="2400"/>
              <a:buChar char="❏"/>
            </a:pPr>
            <a:r>
              <a:rPr lang="en" sz="2400"/>
              <a:t>Targeted shooting most common</a:t>
            </a:r>
            <a:endParaRPr sz="2400"/>
          </a:p>
          <a:p>
            <a:pPr indent="-381000" lvl="0" marL="457200" marR="0" rtl="0" algn="l">
              <a:lnSpc>
                <a:spcPct val="150000"/>
              </a:lnSpc>
              <a:spcBef>
                <a:spcPts val="0"/>
              </a:spcBef>
              <a:spcAft>
                <a:spcPts val="0"/>
              </a:spcAft>
              <a:buSzPts val="2400"/>
              <a:buChar char="❏"/>
            </a:pPr>
            <a:r>
              <a:rPr lang="en" sz="2400"/>
              <a:t>Indiscriminate shooting most tragic</a:t>
            </a:r>
            <a:endParaRPr sz="2400"/>
          </a:p>
        </p:txBody>
      </p:sp>
      <p:pic>
        <p:nvPicPr>
          <p:cNvPr id="165" name="Google Shape;165;p18"/>
          <p:cNvPicPr preferRelativeResize="0"/>
          <p:nvPr/>
        </p:nvPicPr>
        <p:blipFill>
          <a:blip r:embed="rId3">
            <a:alphaModFix/>
          </a:blip>
          <a:stretch>
            <a:fillRect/>
          </a:stretch>
        </p:blipFill>
        <p:spPr>
          <a:xfrm>
            <a:off x="484550" y="1466900"/>
            <a:ext cx="4362300" cy="290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Shooter Relationship</a:t>
            </a:r>
            <a:endParaRPr sz="3600"/>
          </a:p>
        </p:txBody>
      </p:sp>
      <p:sp>
        <p:nvSpPr>
          <p:cNvPr id="171" name="Google Shape;171;p19"/>
          <p:cNvSpPr txBox="1"/>
          <p:nvPr>
            <p:ph idx="1" type="body"/>
          </p:nvPr>
        </p:nvSpPr>
        <p:spPr>
          <a:xfrm>
            <a:off x="623075" y="1547400"/>
            <a:ext cx="3302400" cy="2579400"/>
          </a:xfrm>
          <a:prstGeom prst="rect">
            <a:avLst/>
          </a:prstGeom>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SzPts val="2400"/>
              <a:buChar char="❏"/>
            </a:pPr>
            <a:r>
              <a:rPr lang="en" sz="2400"/>
              <a:t>Most common from current or former student of school</a:t>
            </a:r>
            <a:endParaRPr sz="2400"/>
          </a:p>
          <a:p>
            <a:pPr indent="0" lvl="0" marL="0" marR="0" rtl="0" algn="l">
              <a:lnSpc>
                <a:spcPct val="150000"/>
              </a:lnSpc>
              <a:spcBef>
                <a:spcPts val="1600"/>
              </a:spcBef>
              <a:spcAft>
                <a:spcPts val="1600"/>
              </a:spcAft>
              <a:buNone/>
            </a:pPr>
            <a:r>
              <a:t/>
            </a:r>
            <a:endParaRPr sz="2400"/>
          </a:p>
        </p:txBody>
      </p:sp>
      <p:pic>
        <p:nvPicPr>
          <p:cNvPr id="172" name="Google Shape;172;p19"/>
          <p:cNvPicPr preferRelativeResize="0"/>
          <p:nvPr/>
        </p:nvPicPr>
        <p:blipFill>
          <a:blip r:embed="rId3">
            <a:alphaModFix/>
          </a:blip>
          <a:stretch>
            <a:fillRect/>
          </a:stretch>
        </p:blipFill>
        <p:spPr>
          <a:xfrm>
            <a:off x="4400075" y="1379725"/>
            <a:ext cx="4136600" cy="307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Shooter Relationship</a:t>
            </a:r>
            <a:endParaRPr sz="3600"/>
          </a:p>
        </p:txBody>
      </p:sp>
      <p:sp>
        <p:nvSpPr>
          <p:cNvPr id="178" name="Google Shape;178;p20"/>
          <p:cNvSpPr txBox="1"/>
          <p:nvPr>
            <p:ph idx="1" type="body"/>
          </p:nvPr>
        </p:nvSpPr>
        <p:spPr>
          <a:xfrm>
            <a:off x="623075" y="1547400"/>
            <a:ext cx="3302400" cy="2579400"/>
          </a:xfrm>
          <a:prstGeom prst="rect">
            <a:avLst/>
          </a:prstGeom>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SzPts val="2400"/>
              <a:buChar char="❏"/>
            </a:pPr>
            <a:r>
              <a:rPr lang="en" sz="2400"/>
              <a:t>18% of school shootings occur in January!</a:t>
            </a:r>
            <a:endParaRPr sz="2400"/>
          </a:p>
          <a:p>
            <a:pPr indent="0" lvl="0" marL="0" marR="0" rtl="0" algn="l">
              <a:lnSpc>
                <a:spcPct val="150000"/>
              </a:lnSpc>
              <a:spcBef>
                <a:spcPts val="1600"/>
              </a:spcBef>
              <a:spcAft>
                <a:spcPts val="1600"/>
              </a:spcAft>
              <a:buNone/>
            </a:pPr>
            <a:r>
              <a:t/>
            </a:r>
            <a:endParaRPr sz="2400"/>
          </a:p>
        </p:txBody>
      </p:sp>
      <p:pic>
        <p:nvPicPr>
          <p:cNvPr id="179" name="Google Shape;179;p20"/>
          <p:cNvPicPr preferRelativeResize="0"/>
          <p:nvPr/>
        </p:nvPicPr>
        <p:blipFill>
          <a:blip r:embed="rId3">
            <a:alphaModFix/>
          </a:blip>
          <a:stretch>
            <a:fillRect/>
          </a:stretch>
        </p:blipFill>
        <p:spPr>
          <a:xfrm>
            <a:off x="4349625" y="1158275"/>
            <a:ext cx="4303075" cy="287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County Health</a:t>
            </a:r>
            <a:endParaRPr sz="3600"/>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chemeClr val="lt1"/>
              </a:buClr>
              <a:buSzPts val="2400"/>
              <a:buFont typeface="Lato"/>
              <a:buChar char="❏"/>
            </a:pPr>
            <a:r>
              <a:rPr lang="en" sz="2400"/>
              <a:t>Higher teen birth rates and children in poverty in targeted/indiscriminate shooting areas</a:t>
            </a:r>
            <a:endParaRPr sz="2400"/>
          </a:p>
          <a:p>
            <a:pPr indent="-381000" lvl="0" marL="457200" marR="0" rtl="0" algn="l">
              <a:lnSpc>
                <a:spcPct val="150000"/>
              </a:lnSpc>
              <a:spcBef>
                <a:spcPts val="0"/>
              </a:spcBef>
              <a:spcAft>
                <a:spcPts val="0"/>
              </a:spcAft>
              <a:buSzPts val="2400"/>
              <a:buChar char="❏"/>
            </a:pPr>
            <a:r>
              <a:rPr lang="en" sz="2400"/>
              <a:t>Higher rates of excessive drinking in higher casualty shooting areas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